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75" r:id="rId2"/>
    <p:sldId id="257" r:id="rId3"/>
    <p:sldId id="333" r:id="rId4"/>
    <p:sldId id="336" r:id="rId5"/>
    <p:sldId id="360" r:id="rId6"/>
    <p:sldId id="310" r:id="rId7"/>
    <p:sldId id="358" r:id="rId8"/>
    <p:sldId id="259" r:id="rId9"/>
    <p:sldId id="312" r:id="rId10"/>
    <p:sldId id="359" r:id="rId11"/>
    <p:sldId id="260" r:id="rId12"/>
    <p:sldId id="327" r:id="rId13"/>
    <p:sldId id="338" r:id="rId14"/>
    <p:sldId id="280" r:id="rId15"/>
    <p:sldId id="314" r:id="rId16"/>
    <p:sldId id="339" r:id="rId17"/>
    <p:sldId id="262" r:id="rId18"/>
    <p:sldId id="335" r:id="rId19"/>
    <p:sldId id="340" r:id="rId20"/>
    <p:sldId id="283" r:id="rId21"/>
    <p:sldId id="311" r:id="rId22"/>
    <p:sldId id="341" r:id="rId23"/>
    <p:sldId id="299" r:id="rId24"/>
    <p:sldId id="316" r:id="rId25"/>
    <p:sldId id="342" r:id="rId26"/>
    <p:sldId id="286" r:id="rId27"/>
    <p:sldId id="328" r:id="rId28"/>
    <p:sldId id="355" r:id="rId29"/>
    <p:sldId id="300" r:id="rId30"/>
    <p:sldId id="330" r:id="rId31"/>
    <p:sldId id="356" r:id="rId32"/>
    <p:sldId id="301" r:id="rId33"/>
    <p:sldId id="318" r:id="rId34"/>
    <p:sldId id="353" r:id="rId35"/>
    <p:sldId id="302" r:id="rId36"/>
    <p:sldId id="319" r:id="rId37"/>
    <p:sldId id="345" r:id="rId38"/>
    <p:sldId id="304" r:id="rId39"/>
    <p:sldId id="331" r:id="rId40"/>
    <p:sldId id="357" r:id="rId41"/>
    <p:sldId id="303" r:id="rId42"/>
    <p:sldId id="354" r:id="rId43"/>
    <p:sldId id="347" r:id="rId44"/>
    <p:sldId id="305" r:id="rId45"/>
    <p:sldId id="323" r:id="rId46"/>
    <p:sldId id="348" r:id="rId47"/>
    <p:sldId id="306" r:id="rId48"/>
    <p:sldId id="324" r:id="rId49"/>
    <p:sldId id="349" r:id="rId50"/>
    <p:sldId id="307" r:id="rId51"/>
    <p:sldId id="325" r:id="rId52"/>
    <p:sldId id="350" r:id="rId53"/>
    <p:sldId id="308" r:id="rId54"/>
    <p:sldId id="351" r:id="rId55"/>
    <p:sldId id="326" r:id="rId56"/>
  </p:sldIdLst>
  <p:sldSz cx="9144000" cy="6858000" type="screen4x3"/>
  <p:notesSz cx="6735763" cy="9866313"/>
  <p:defaultTextStyle>
    <a:defPPr>
      <a:defRPr lang="fi-FI"/>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CCCC"/>
    <a:srgbClr val="CC99FF"/>
    <a:srgbClr val="EF89A6"/>
    <a:srgbClr val="8DBFFB"/>
    <a:srgbClr val="9FC2E9"/>
    <a:srgbClr val="6699FF"/>
    <a:srgbClr val="566BA8"/>
    <a:srgbClr val="99FF99"/>
    <a:srgbClr val="33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09" autoAdjust="0"/>
    <p:restoredTop sz="94324" autoAdjust="0"/>
  </p:normalViewPr>
  <p:slideViewPr>
    <p:cSldViewPr>
      <p:cViewPr>
        <p:scale>
          <a:sx n="90" d="100"/>
          <a:sy n="90" d="100"/>
        </p:scale>
        <p:origin x="-2274" y="-9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19356" cy="493632"/>
          </a:xfrm>
          <a:prstGeom prst="rect">
            <a:avLst/>
          </a:prstGeom>
          <a:noFill/>
          <a:ln w="9525">
            <a:noFill/>
            <a:miter lim="800000"/>
            <a:headEnd/>
            <a:tailEnd/>
          </a:ln>
          <a:effectLst/>
        </p:spPr>
        <p:txBody>
          <a:bodyPr vert="horz" wrap="square" lIns="90754" tIns="45377" rIns="90754" bIns="45377" numCol="1" anchor="t" anchorCtr="0" compatLnSpc="1">
            <a:prstTxWarp prst="textNoShape">
              <a:avLst/>
            </a:prstTxWarp>
          </a:bodyPr>
          <a:lstStyle>
            <a:lvl1pPr>
              <a:defRPr sz="1200"/>
            </a:lvl1pPr>
          </a:lstStyle>
          <a:p>
            <a:pPr>
              <a:defRPr/>
            </a:pPr>
            <a:endParaRPr lang="fi-FI"/>
          </a:p>
        </p:txBody>
      </p:sp>
      <p:sp>
        <p:nvSpPr>
          <p:cNvPr id="4099" name="Rectangle 3"/>
          <p:cNvSpPr>
            <a:spLocks noGrp="1" noChangeArrowheads="1"/>
          </p:cNvSpPr>
          <p:nvPr>
            <p:ph type="dt" idx="1"/>
          </p:nvPr>
        </p:nvSpPr>
        <p:spPr bwMode="auto">
          <a:xfrm>
            <a:off x="3814834" y="0"/>
            <a:ext cx="2919356" cy="493632"/>
          </a:xfrm>
          <a:prstGeom prst="rect">
            <a:avLst/>
          </a:prstGeom>
          <a:noFill/>
          <a:ln w="9525">
            <a:noFill/>
            <a:miter lim="800000"/>
            <a:headEnd/>
            <a:tailEnd/>
          </a:ln>
          <a:effectLst/>
        </p:spPr>
        <p:txBody>
          <a:bodyPr vert="horz" wrap="square" lIns="90754" tIns="45377" rIns="90754" bIns="45377" numCol="1" anchor="t" anchorCtr="0" compatLnSpc="1">
            <a:prstTxWarp prst="textNoShape">
              <a:avLst/>
            </a:prstTxWarp>
          </a:bodyPr>
          <a:lstStyle>
            <a:lvl1pPr algn="r">
              <a:defRPr sz="1200"/>
            </a:lvl1pPr>
          </a:lstStyle>
          <a:p>
            <a:pPr>
              <a:defRPr/>
            </a:pPr>
            <a:endParaRPr lang="fi-FI"/>
          </a:p>
        </p:txBody>
      </p:sp>
      <p:sp>
        <p:nvSpPr>
          <p:cNvPr id="39940"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3577" y="4687130"/>
            <a:ext cx="5388610" cy="4439526"/>
          </a:xfrm>
          <a:prstGeom prst="rect">
            <a:avLst/>
          </a:prstGeom>
          <a:noFill/>
          <a:ln w="9525">
            <a:noFill/>
            <a:miter lim="800000"/>
            <a:headEnd/>
            <a:tailEnd/>
          </a:ln>
          <a:effectLst/>
        </p:spPr>
        <p:txBody>
          <a:bodyPr vert="horz" wrap="square" lIns="90754" tIns="45377" rIns="90754" bIns="45377" numCol="1" anchor="t" anchorCtr="0" compatLnSpc="1">
            <a:prstTxWarp prst="textNoShape">
              <a:avLst/>
            </a:prstTxWarp>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p>
        </p:txBody>
      </p:sp>
      <p:sp>
        <p:nvSpPr>
          <p:cNvPr id="4102" name="Rectangle 6"/>
          <p:cNvSpPr>
            <a:spLocks noGrp="1" noChangeArrowheads="1"/>
          </p:cNvSpPr>
          <p:nvPr>
            <p:ph type="ftr" sz="quarter" idx="4"/>
          </p:nvPr>
        </p:nvSpPr>
        <p:spPr bwMode="auto">
          <a:xfrm>
            <a:off x="0" y="9371105"/>
            <a:ext cx="2919356" cy="493632"/>
          </a:xfrm>
          <a:prstGeom prst="rect">
            <a:avLst/>
          </a:prstGeom>
          <a:noFill/>
          <a:ln w="9525">
            <a:noFill/>
            <a:miter lim="800000"/>
            <a:headEnd/>
            <a:tailEnd/>
          </a:ln>
          <a:effectLst/>
        </p:spPr>
        <p:txBody>
          <a:bodyPr vert="horz" wrap="square" lIns="90754" tIns="45377" rIns="90754" bIns="45377" numCol="1" anchor="b" anchorCtr="0" compatLnSpc="1">
            <a:prstTxWarp prst="textNoShape">
              <a:avLst/>
            </a:prstTxWarp>
          </a:bodyPr>
          <a:lstStyle>
            <a:lvl1pPr>
              <a:defRPr sz="1200"/>
            </a:lvl1pPr>
          </a:lstStyle>
          <a:p>
            <a:pPr>
              <a:defRPr/>
            </a:pPr>
            <a:endParaRPr lang="fi-FI"/>
          </a:p>
        </p:txBody>
      </p:sp>
      <p:sp>
        <p:nvSpPr>
          <p:cNvPr id="4103" name="Rectangle 7"/>
          <p:cNvSpPr>
            <a:spLocks noGrp="1" noChangeArrowheads="1"/>
          </p:cNvSpPr>
          <p:nvPr>
            <p:ph type="sldNum" sz="quarter" idx="5"/>
          </p:nvPr>
        </p:nvSpPr>
        <p:spPr bwMode="auto">
          <a:xfrm>
            <a:off x="3814834" y="9371105"/>
            <a:ext cx="2919356" cy="493632"/>
          </a:xfrm>
          <a:prstGeom prst="rect">
            <a:avLst/>
          </a:prstGeom>
          <a:noFill/>
          <a:ln w="9525">
            <a:noFill/>
            <a:miter lim="800000"/>
            <a:headEnd/>
            <a:tailEnd/>
          </a:ln>
          <a:effectLst/>
        </p:spPr>
        <p:txBody>
          <a:bodyPr vert="horz" wrap="square" lIns="90754" tIns="45377" rIns="90754" bIns="45377" numCol="1" anchor="b" anchorCtr="0" compatLnSpc="1">
            <a:prstTxWarp prst="textNoShape">
              <a:avLst/>
            </a:prstTxWarp>
          </a:bodyPr>
          <a:lstStyle>
            <a:lvl1pPr algn="r">
              <a:defRPr sz="1200"/>
            </a:lvl1pPr>
          </a:lstStyle>
          <a:p>
            <a:pPr>
              <a:defRPr/>
            </a:pPr>
            <a:fld id="{7230B48D-292C-4F58-AFDE-F24C901AFCCC}" type="slidenum">
              <a:rPr lang="fi-FI"/>
              <a:pPr>
                <a:defRPr/>
              </a:pPr>
              <a:t>‹#›</a:t>
            </a:fld>
            <a:endParaRPr lang="fi-FI"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ian kuvan paikkamerkki 1"/>
          <p:cNvSpPr>
            <a:spLocks noGrp="1" noRot="1" noChangeAspect="1" noTextEdit="1"/>
          </p:cNvSpPr>
          <p:nvPr>
            <p:ph type="sldImg"/>
          </p:nvPr>
        </p:nvSpPr>
        <p:spPr>
          <a:ln/>
        </p:spPr>
      </p:sp>
      <p:sp>
        <p:nvSpPr>
          <p:cNvPr id="40963" name="Huomautusten paikkamerkki 2"/>
          <p:cNvSpPr>
            <a:spLocks noGrp="1"/>
          </p:cNvSpPr>
          <p:nvPr>
            <p:ph type="body" idx="1"/>
          </p:nvPr>
        </p:nvSpPr>
        <p:spPr>
          <a:noFill/>
          <a:ln/>
        </p:spPr>
        <p:txBody>
          <a:bodyPr/>
          <a:lstStyle/>
          <a:p>
            <a:endParaRPr lang="fi-FI" smtClean="0"/>
          </a:p>
        </p:txBody>
      </p:sp>
      <p:sp>
        <p:nvSpPr>
          <p:cNvPr id="40964" name="Dian numeron paikkamerkki 3"/>
          <p:cNvSpPr>
            <a:spLocks noGrp="1"/>
          </p:cNvSpPr>
          <p:nvPr>
            <p:ph type="sldNum" sz="quarter" idx="5"/>
          </p:nvPr>
        </p:nvSpPr>
        <p:spPr>
          <a:noFill/>
        </p:spPr>
        <p:txBody>
          <a:bodyPr/>
          <a:lstStyle/>
          <a:p>
            <a:fld id="{359A0D53-C04D-4260-B7AB-823011A12A0B}" type="slidenum">
              <a:rPr lang="fi-FI" smtClean="0"/>
              <a:pPr/>
              <a:t>38</a:t>
            </a:fld>
            <a:endParaRPr lang="fi-FI"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ian kuvan paikkamerkki 1"/>
          <p:cNvSpPr>
            <a:spLocks noGrp="1" noRot="1" noChangeAspect="1" noTextEdit="1"/>
          </p:cNvSpPr>
          <p:nvPr>
            <p:ph type="sldImg"/>
          </p:nvPr>
        </p:nvSpPr>
        <p:spPr>
          <a:ln/>
        </p:spPr>
      </p:sp>
      <p:sp>
        <p:nvSpPr>
          <p:cNvPr id="41987" name="Huomautusten paikkamerkki 2"/>
          <p:cNvSpPr>
            <a:spLocks noGrp="1"/>
          </p:cNvSpPr>
          <p:nvPr>
            <p:ph type="body" idx="1"/>
          </p:nvPr>
        </p:nvSpPr>
        <p:spPr>
          <a:noFill/>
          <a:ln/>
        </p:spPr>
        <p:txBody>
          <a:bodyPr/>
          <a:lstStyle/>
          <a:p>
            <a:endParaRPr lang="fi-FI" smtClean="0"/>
          </a:p>
        </p:txBody>
      </p:sp>
      <p:sp>
        <p:nvSpPr>
          <p:cNvPr id="41988" name="Dian numeron paikkamerkki 3"/>
          <p:cNvSpPr>
            <a:spLocks noGrp="1"/>
          </p:cNvSpPr>
          <p:nvPr>
            <p:ph type="sldNum" sz="quarter" idx="5"/>
          </p:nvPr>
        </p:nvSpPr>
        <p:spPr>
          <a:noFill/>
        </p:spPr>
        <p:txBody>
          <a:bodyPr/>
          <a:lstStyle/>
          <a:p>
            <a:fld id="{BFA5DD16-1860-4ECB-818C-A0800CDED71A}" type="slidenum">
              <a:rPr lang="fi-FI" smtClean="0"/>
              <a:pPr/>
              <a:t>39</a:t>
            </a:fld>
            <a:endParaRPr lang="fi-FI"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ian kuvan paikkamerkki 1"/>
          <p:cNvSpPr>
            <a:spLocks noGrp="1" noRot="1" noChangeAspect="1" noTextEdit="1"/>
          </p:cNvSpPr>
          <p:nvPr>
            <p:ph type="sldImg"/>
          </p:nvPr>
        </p:nvSpPr>
        <p:spPr>
          <a:ln/>
        </p:spPr>
      </p:sp>
      <p:sp>
        <p:nvSpPr>
          <p:cNvPr id="41987" name="Huomautusten paikkamerkki 2"/>
          <p:cNvSpPr>
            <a:spLocks noGrp="1"/>
          </p:cNvSpPr>
          <p:nvPr>
            <p:ph type="body" idx="1"/>
          </p:nvPr>
        </p:nvSpPr>
        <p:spPr>
          <a:noFill/>
          <a:ln/>
        </p:spPr>
        <p:txBody>
          <a:bodyPr/>
          <a:lstStyle/>
          <a:p>
            <a:endParaRPr lang="fi-FI" smtClean="0"/>
          </a:p>
        </p:txBody>
      </p:sp>
      <p:sp>
        <p:nvSpPr>
          <p:cNvPr id="41988" name="Dian numeron paikkamerkki 3"/>
          <p:cNvSpPr>
            <a:spLocks noGrp="1"/>
          </p:cNvSpPr>
          <p:nvPr>
            <p:ph type="sldNum" sz="quarter" idx="5"/>
          </p:nvPr>
        </p:nvSpPr>
        <p:spPr>
          <a:noFill/>
        </p:spPr>
        <p:txBody>
          <a:bodyPr/>
          <a:lstStyle/>
          <a:p>
            <a:fld id="{BFA5DD16-1860-4ECB-818C-A0800CDED71A}" type="slidenum">
              <a:rPr lang="fi-FI" smtClean="0"/>
              <a:pPr/>
              <a:t>40</a:t>
            </a:fld>
            <a:endParaRPr lang="fi-FI"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ian kuvan paikkamerkki 1"/>
          <p:cNvSpPr>
            <a:spLocks noGrp="1" noRot="1" noChangeAspect="1" noTextEdit="1"/>
          </p:cNvSpPr>
          <p:nvPr>
            <p:ph type="sldImg"/>
          </p:nvPr>
        </p:nvSpPr>
        <p:spPr>
          <a:ln/>
        </p:spPr>
      </p:sp>
      <p:sp>
        <p:nvSpPr>
          <p:cNvPr id="43011" name="Huomautusten paikkamerkki 2"/>
          <p:cNvSpPr>
            <a:spLocks noGrp="1"/>
          </p:cNvSpPr>
          <p:nvPr>
            <p:ph type="body" idx="1"/>
          </p:nvPr>
        </p:nvSpPr>
        <p:spPr>
          <a:noFill/>
          <a:ln/>
        </p:spPr>
        <p:txBody>
          <a:bodyPr/>
          <a:lstStyle/>
          <a:p>
            <a:pPr eaLnBrk="1" hangingPunct="1"/>
            <a:endParaRPr lang="fi-FI" smtClean="0"/>
          </a:p>
        </p:txBody>
      </p:sp>
      <p:sp>
        <p:nvSpPr>
          <p:cNvPr id="43012" name="Dian numeron paikkamerkki 3"/>
          <p:cNvSpPr>
            <a:spLocks noGrp="1"/>
          </p:cNvSpPr>
          <p:nvPr>
            <p:ph type="sldNum" sz="quarter" idx="5"/>
          </p:nvPr>
        </p:nvSpPr>
        <p:spPr>
          <a:noFill/>
        </p:spPr>
        <p:txBody>
          <a:bodyPr/>
          <a:lstStyle/>
          <a:p>
            <a:fld id="{D85AF5EB-6BD7-4E09-AD87-C2C3B8DEEBD7}" type="slidenum">
              <a:rPr lang="fi-FI" smtClean="0"/>
              <a:pPr/>
              <a:t>53</a:t>
            </a:fld>
            <a:endParaRPr lang="fi-FI"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ian kuvan paikkamerkki 1"/>
          <p:cNvSpPr>
            <a:spLocks noGrp="1" noRot="1" noChangeAspect="1" noTextEdit="1"/>
          </p:cNvSpPr>
          <p:nvPr>
            <p:ph type="sldImg"/>
          </p:nvPr>
        </p:nvSpPr>
        <p:spPr>
          <a:ln/>
        </p:spPr>
      </p:sp>
      <p:sp>
        <p:nvSpPr>
          <p:cNvPr id="44035" name="Huomautusten paikkamerkki 2"/>
          <p:cNvSpPr>
            <a:spLocks noGrp="1"/>
          </p:cNvSpPr>
          <p:nvPr>
            <p:ph type="body" idx="1"/>
          </p:nvPr>
        </p:nvSpPr>
        <p:spPr>
          <a:noFill/>
          <a:ln/>
        </p:spPr>
        <p:txBody>
          <a:bodyPr/>
          <a:lstStyle/>
          <a:p>
            <a:pPr eaLnBrk="1" hangingPunct="1"/>
            <a:endParaRPr lang="fi-FI" smtClean="0"/>
          </a:p>
        </p:txBody>
      </p:sp>
      <p:sp>
        <p:nvSpPr>
          <p:cNvPr id="44036" name="Dian numeron paikkamerkki 3"/>
          <p:cNvSpPr>
            <a:spLocks noGrp="1"/>
          </p:cNvSpPr>
          <p:nvPr>
            <p:ph type="sldNum" sz="quarter" idx="5"/>
          </p:nvPr>
        </p:nvSpPr>
        <p:spPr>
          <a:noFill/>
        </p:spPr>
        <p:txBody>
          <a:bodyPr/>
          <a:lstStyle/>
          <a:p>
            <a:fld id="{2E3858D3-02A5-41C0-983D-A406E8EEED85}" type="slidenum">
              <a:rPr lang="fi-FI" smtClean="0"/>
              <a:pPr/>
              <a:t>54</a:t>
            </a:fld>
            <a:endParaRPr lang="fi-FI"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ian kuvan paikkamerkki 1"/>
          <p:cNvSpPr>
            <a:spLocks noGrp="1" noRot="1" noChangeAspect="1" noTextEdit="1"/>
          </p:cNvSpPr>
          <p:nvPr>
            <p:ph type="sldImg"/>
          </p:nvPr>
        </p:nvSpPr>
        <p:spPr>
          <a:ln/>
        </p:spPr>
      </p:sp>
      <p:sp>
        <p:nvSpPr>
          <p:cNvPr id="44035" name="Huomautusten paikkamerkki 2"/>
          <p:cNvSpPr>
            <a:spLocks noGrp="1"/>
          </p:cNvSpPr>
          <p:nvPr>
            <p:ph type="body" idx="1"/>
          </p:nvPr>
        </p:nvSpPr>
        <p:spPr>
          <a:noFill/>
          <a:ln/>
        </p:spPr>
        <p:txBody>
          <a:bodyPr/>
          <a:lstStyle/>
          <a:p>
            <a:pPr eaLnBrk="1" hangingPunct="1"/>
            <a:endParaRPr lang="fi-FI" smtClean="0"/>
          </a:p>
        </p:txBody>
      </p:sp>
      <p:sp>
        <p:nvSpPr>
          <p:cNvPr id="44036" name="Dian numeron paikkamerkki 3"/>
          <p:cNvSpPr>
            <a:spLocks noGrp="1"/>
          </p:cNvSpPr>
          <p:nvPr>
            <p:ph type="sldNum" sz="quarter" idx="5"/>
          </p:nvPr>
        </p:nvSpPr>
        <p:spPr>
          <a:noFill/>
        </p:spPr>
        <p:txBody>
          <a:bodyPr/>
          <a:lstStyle/>
          <a:p>
            <a:fld id="{2E3858D3-02A5-41C0-983D-A406E8EEED85}" type="slidenum">
              <a:rPr lang="fi-FI" smtClean="0"/>
              <a:pPr/>
              <a:t>55</a:t>
            </a:fld>
            <a:endParaRPr lang="fi-FI"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6A6A48E8-8479-4018-803B-69C9EB9524A4}" type="slidenum">
              <a:rPr lang="fi-FI"/>
              <a:pPr>
                <a:defRPr/>
              </a:pPr>
              <a:t>‹#›</a:t>
            </a:fld>
            <a:endParaRPr lang="fi-FI"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2A5DA8B5-C77A-4A52-8BFD-2BF4F1D0CB85}" type="slidenum">
              <a:rPr lang="fi-FI"/>
              <a:pPr>
                <a:defRPr/>
              </a:pPr>
              <a:t>‹#›</a:t>
            </a:fld>
            <a:endParaRPr lang="fi-FI"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4E165A04-F5E6-4F9C-AA75-4A13FF5420DE}" type="slidenum">
              <a:rPr lang="fi-FI"/>
              <a:pPr>
                <a:defRPr/>
              </a:pPr>
              <a:t>‹#›</a:t>
            </a:fld>
            <a:endParaRPr lang="fi-FI"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Sisältö">
    <p:spTree>
      <p:nvGrpSpPr>
        <p:cNvPr id="1" name=""/>
        <p:cNvGrpSpPr/>
        <p:nvPr/>
      </p:nvGrpSpPr>
      <p:grpSpPr>
        <a:xfrm>
          <a:off x="0" y="0"/>
          <a:ext cx="0" cy="0"/>
          <a:chOff x="0" y="0"/>
          <a:chExt cx="0" cy="0"/>
        </a:xfrm>
      </p:grpSpPr>
      <p:sp>
        <p:nvSpPr>
          <p:cNvPr id="2" name="Sisällön paikkamerkki 1"/>
          <p:cNvSpPr>
            <a:spLocks noGrp="1"/>
          </p:cNvSpPr>
          <p:nvPr>
            <p:ph/>
          </p:nvPr>
        </p:nvSpPr>
        <p:spPr>
          <a:xfrm>
            <a:off x="457200" y="274638"/>
            <a:ext cx="8229600" cy="5851525"/>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3" name="Rectangle 4"/>
          <p:cNvSpPr>
            <a:spLocks noGrp="1" noChangeArrowheads="1"/>
          </p:cNvSpPr>
          <p:nvPr>
            <p:ph type="dt" sz="half" idx="10"/>
          </p:nvPr>
        </p:nvSpPr>
        <p:spPr>
          <a:ln/>
        </p:spPr>
        <p:txBody>
          <a:bodyPr/>
          <a:lstStyle>
            <a:lvl1pPr>
              <a:defRPr/>
            </a:lvl1pPr>
          </a:lstStyle>
          <a:p>
            <a:pPr>
              <a:defRPr/>
            </a:pPr>
            <a:endParaRPr lang="fi-FI"/>
          </a:p>
        </p:txBody>
      </p:sp>
      <p:sp>
        <p:nvSpPr>
          <p:cNvPr id="4" name="Rectangle 5"/>
          <p:cNvSpPr>
            <a:spLocks noGrp="1" noChangeArrowheads="1"/>
          </p:cNvSpPr>
          <p:nvPr>
            <p:ph type="ftr" sz="quarter" idx="11"/>
          </p:nvPr>
        </p:nvSpPr>
        <p:spPr>
          <a:ln/>
        </p:spPr>
        <p:txBody>
          <a:bodyPr/>
          <a:lstStyle>
            <a:lvl1pPr>
              <a:defRPr/>
            </a:lvl1pPr>
          </a:lstStyle>
          <a:p>
            <a:pPr>
              <a:defRPr/>
            </a:pPr>
            <a:endParaRPr lang="fi-FI"/>
          </a:p>
        </p:txBody>
      </p:sp>
      <p:sp>
        <p:nvSpPr>
          <p:cNvPr id="5" name="Rectangle 6"/>
          <p:cNvSpPr>
            <a:spLocks noGrp="1" noChangeArrowheads="1"/>
          </p:cNvSpPr>
          <p:nvPr>
            <p:ph type="sldNum" sz="quarter" idx="12"/>
          </p:nvPr>
        </p:nvSpPr>
        <p:spPr>
          <a:ln/>
        </p:spPr>
        <p:txBody>
          <a:bodyPr/>
          <a:lstStyle>
            <a:lvl1pPr>
              <a:defRPr/>
            </a:lvl1pPr>
          </a:lstStyle>
          <a:p>
            <a:pPr>
              <a:defRPr/>
            </a:pPr>
            <a:fld id="{3D1D8615-C6B5-4A46-BA54-CCF319C79CD4}" type="slidenum">
              <a:rPr lang="fi-FI"/>
              <a:pPr>
                <a:defRPr/>
              </a:pPr>
              <a:t>‹#›</a:t>
            </a:fld>
            <a:endParaRPr lang="fi-FI"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DB544DB7-87F3-483E-ACFE-177B5105E7C9}" type="slidenum">
              <a:rPr lang="fi-FI"/>
              <a:pPr>
                <a:defRPr/>
              </a:pPr>
              <a:t>‹#›</a:t>
            </a:fld>
            <a:endParaRPr lang="fi-FI"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771883EC-952B-4AEF-8F18-AA65EDD984B6}" type="slidenum">
              <a:rPr lang="fi-FI"/>
              <a:pPr>
                <a:defRPr/>
              </a:pPr>
              <a:t>‹#›</a:t>
            </a:fld>
            <a:endParaRPr lang="fi-FI"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2E6B29A2-3135-41BD-9A8B-578B31763633}" type="slidenum">
              <a:rPr lang="fi-FI"/>
              <a:pPr>
                <a:defRPr/>
              </a:pPr>
              <a:t>‹#›</a:t>
            </a:fld>
            <a:endParaRPr lang="fi-FI"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endParaRPr lang="fi-FI"/>
          </a:p>
        </p:txBody>
      </p:sp>
      <p:sp>
        <p:nvSpPr>
          <p:cNvPr id="8" name="Rectangle 5"/>
          <p:cNvSpPr>
            <a:spLocks noGrp="1" noChangeArrowheads="1"/>
          </p:cNvSpPr>
          <p:nvPr>
            <p:ph type="ftr" sz="quarter" idx="11"/>
          </p:nvPr>
        </p:nvSpPr>
        <p:spPr>
          <a:ln/>
        </p:spPr>
        <p:txBody>
          <a:bodyPr/>
          <a:lstStyle>
            <a:lvl1pPr>
              <a:defRPr/>
            </a:lvl1pPr>
          </a:lstStyle>
          <a:p>
            <a:pPr>
              <a:defRPr/>
            </a:pPr>
            <a:endParaRPr lang="fi-FI"/>
          </a:p>
        </p:txBody>
      </p:sp>
      <p:sp>
        <p:nvSpPr>
          <p:cNvPr id="9" name="Rectangle 6"/>
          <p:cNvSpPr>
            <a:spLocks noGrp="1" noChangeArrowheads="1"/>
          </p:cNvSpPr>
          <p:nvPr>
            <p:ph type="sldNum" sz="quarter" idx="12"/>
          </p:nvPr>
        </p:nvSpPr>
        <p:spPr>
          <a:ln/>
        </p:spPr>
        <p:txBody>
          <a:bodyPr/>
          <a:lstStyle>
            <a:lvl1pPr>
              <a:defRPr/>
            </a:lvl1pPr>
          </a:lstStyle>
          <a:p>
            <a:pPr>
              <a:defRPr/>
            </a:pPr>
            <a:fld id="{A97517A7-A2B9-4ECC-BDB0-A84EAD7CA850}" type="slidenum">
              <a:rPr lang="fi-FI"/>
              <a:pPr>
                <a:defRPr/>
              </a:pPr>
              <a:t>‹#›</a:t>
            </a:fld>
            <a:endParaRPr lang="fi-FI"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endParaRPr lang="fi-FI"/>
          </a:p>
        </p:txBody>
      </p:sp>
      <p:sp>
        <p:nvSpPr>
          <p:cNvPr id="4" name="Rectangle 5"/>
          <p:cNvSpPr>
            <a:spLocks noGrp="1" noChangeArrowheads="1"/>
          </p:cNvSpPr>
          <p:nvPr>
            <p:ph type="ftr" sz="quarter" idx="11"/>
          </p:nvPr>
        </p:nvSpPr>
        <p:spPr>
          <a:ln/>
        </p:spPr>
        <p:txBody>
          <a:bodyPr/>
          <a:lstStyle>
            <a:lvl1pPr>
              <a:defRPr/>
            </a:lvl1pPr>
          </a:lstStyle>
          <a:p>
            <a:pPr>
              <a:defRPr/>
            </a:pPr>
            <a:endParaRPr lang="fi-FI"/>
          </a:p>
        </p:txBody>
      </p:sp>
      <p:sp>
        <p:nvSpPr>
          <p:cNvPr id="5" name="Rectangle 6"/>
          <p:cNvSpPr>
            <a:spLocks noGrp="1" noChangeArrowheads="1"/>
          </p:cNvSpPr>
          <p:nvPr>
            <p:ph type="sldNum" sz="quarter" idx="12"/>
          </p:nvPr>
        </p:nvSpPr>
        <p:spPr>
          <a:ln/>
        </p:spPr>
        <p:txBody>
          <a:bodyPr/>
          <a:lstStyle>
            <a:lvl1pPr>
              <a:defRPr/>
            </a:lvl1pPr>
          </a:lstStyle>
          <a:p>
            <a:pPr>
              <a:defRPr/>
            </a:pPr>
            <a:fld id="{0AE85799-E05E-4498-BE08-514D3A8BFCE8}" type="slidenum">
              <a:rPr lang="fi-FI"/>
              <a:pPr>
                <a:defRPr/>
              </a:pPr>
              <a:t>‹#›</a:t>
            </a:fld>
            <a:endParaRPr lang="fi-FI"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i-FI"/>
          </a:p>
        </p:txBody>
      </p:sp>
      <p:sp>
        <p:nvSpPr>
          <p:cNvPr id="3" name="Rectangle 5"/>
          <p:cNvSpPr>
            <a:spLocks noGrp="1" noChangeArrowheads="1"/>
          </p:cNvSpPr>
          <p:nvPr>
            <p:ph type="ftr" sz="quarter" idx="11"/>
          </p:nvPr>
        </p:nvSpPr>
        <p:spPr>
          <a:ln/>
        </p:spPr>
        <p:txBody>
          <a:bodyPr/>
          <a:lstStyle>
            <a:lvl1pPr>
              <a:defRPr/>
            </a:lvl1pPr>
          </a:lstStyle>
          <a:p>
            <a:pPr>
              <a:defRPr/>
            </a:pPr>
            <a:endParaRPr lang="fi-FI"/>
          </a:p>
        </p:txBody>
      </p:sp>
      <p:sp>
        <p:nvSpPr>
          <p:cNvPr id="4" name="Rectangle 6"/>
          <p:cNvSpPr>
            <a:spLocks noGrp="1" noChangeArrowheads="1"/>
          </p:cNvSpPr>
          <p:nvPr>
            <p:ph type="sldNum" sz="quarter" idx="12"/>
          </p:nvPr>
        </p:nvSpPr>
        <p:spPr>
          <a:ln/>
        </p:spPr>
        <p:txBody>
          <a:bodyPr/>
          <a:lstStyle>
            <a:lvl1pPr>
              <a:defRPr/>
            </a:lvl1pPr>
          </a:lstStyle>
          <a:p>
            <a:pPr>
              <a:defRPr/>
            </a:pPr>
            <a:fld id="{10AC91F6-D874-410C-AD27-4D06A019409B}" type="slidenum">
              <a:rPr lang="fi-FI"/>
              <a:pPr>
                <a:defRPr/>
              </a:pPr>
              <a:t>‹#›</a:t>
            </a:fld>
            <a:endParaRPr lang="fi-FI"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2E6D5E4B-2F6E-4FCF-B043-829B10AD2A41}" type="slidenum">
              <a:rPr lang="fi-FI"/>
              <a:pPr>
                <a:defRPr/>
              </a:pPr>
              <a:t>‹#›</a:t>
            </a:fld>
            <a:endParaRPr lang="fi-FI"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dirty="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836F50CE-4034-49E1-88F3-9EBB77406BB4}" type="slidenum">
              <a:rPr lang="fi-FI"/>
              <a:pPr>
                <a:defRPr/>
              </a:pPr>
              <a:t>‹#›</a:t>
            </a:fld>
            <a:endParaRPr lang="fi-FI"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smtClean="0"/>
              <a:t>Muokkaa perustyyl. napsautt.</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fi-FI"/>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fi-FI"/>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610A69C-6C68-4B9D-9E0B-B1380F7C8028}" type="slidenum">
              <a:rPr lang="fi-FI"/>
              <a:pPr>
                <a:defRPr/>
              </a:pPr>
              <a:t>‹#›</a:t>
            </a:fld>
            <a:endParaRPr lang="fi-FI"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tsikko 2"/>
          <p:cNvSpPr>
            <a:spLocks noGrp="1"/>
          </p:cNvSpPr>
          <p:nvPr>
            <p:ph type="ctrTitle"/>
          </p:nvPr>
        </p:nvSpPr>
        <p:spPr>
          <a:xfrm>
            <a:off x="684213" y="3284985"/>
            <a:ext cx="7772400" cy="864095"/>
          </a:xfrm>
        </p:spPr>
        <p:txBody>
          <a:bodyPr/>
          <a:lstStyle/>
          <a:p>
            <a:pPr algn="l"/>
            <a:r>
              <a:rPr lang="fi-FI" sz="2400" dirty="0" smtClean="0">
                <a:latin typeface="Verdana" pitchFamily="34" charset="0"/>
                <a:ea typeface="Verdana" pitchFamily="34" charset="0"/>
                <a:cs typeface="Verdana" pitchFamily="34" charset="0"/>
              </a:rPr>
              <a:t>Kuntarakenneselvitysten tilanne maakunnittain</a:t>
            </a:r>
            <a:br>
              <a:rPr lang="fi-FI" sz="2400" dirty="0" smtClean="0">
                <a:latin typeface="Verdana" pitchFamily="34" charset="0"/>
                <a:ea typeface="Verdana" pitchFamily="34" charset="0"/>
                <a:cs typeface="Verdana" pitchFamily="34" charset="0"/>
              </a:rPr>
            </a:br>
            <a:r>
              <a:rPr lang="fi-FI" sz="2400" dirty="0" smtClean="0">
                <a:latin typeface="Verdana" pitchFamily="34" charset="0"/>
                <a:ea typeface="Verdana" pitchFamily="34" charset="0"/>
                <a:cs typeface="Verdana" pitchFamily="34" charset="0"/>
              </a:rPr>
              <a:t/>
            </a:r>
            <a:br>
              <a:rPr lang="fi-FI" sz="2400" dirty="0" smtClean="0">
                <a:latin typeface="Verdana" pitchFamily="34" charset="0"/>
                <a:ea typeface="Verdana" pitchFamily="34" charset="0"/>
                <a:cs typeface="Verdana" pitchFamily="34" charset="0"/>
              </a:rPr>
            </a:br>
            <a:r>
              <a:rPr lang="fi-FI" sz="3200" dirty="0" smtClean="0">
                <a:latin typeface="Verdana" pitchFamily="34" charset="0"/>
                <a:ea typeface="Verdana" pitchFamily="34" charset="0"/>
                <a:cs typeface="Verdana" pitchFamily="34" charset="0"/>
              </a:rPr>
              <a:t/>
            </a:r>
            <a:br>
              <a:rPr lang="fi-FI" sz="3200" dirty="0" smtClean="0">
                <a:latin typeface="Verdana" pitchFamily="34" charset="0"/>
                <a:ea typeface="Verdana" pitchFamily="34" charset="0"/>
                <a:cs typeface="Verdana" pitchFamily="34" charset="0"/>
              </a:rPr>
            </a:br>
            <a:r>
              <a:rPr lang="fi-FI" sz="3200" dirty="0" smtClean="0">
                <a:latin typeface="Verdana" pitchFamily="34" charset="0"/>
                <a:ea typeface="Verdana" pitchFamily="34" charset="0"/>
                <a:cs typeface="Verdana" pitchFamily="34" charset="0"/>
              </a:rPr>
              <a:t/>
            </a:r>
            <a:br>
              <a:rPr lang="fi-FI" sz="3200" dirty="0" smtClean="0">
                <a:latin typeface="Verdana" pitchFamily="34" charset="0"/>
                <a:ea typeface="Verdana" pitchFamily="34" charset="0"/>
                <a:cs typeface="Verdana" pitchFamily="34" charset="0"/>
              </a:rPr>
            </a:br>
            <a:r>
              <a:rPr lang="fi-FI" dirty="0" smtClean="0">
                <a:latin typeface="Verdana" pitchFamily="34" charset="0"/>
                <a:ea typeface="Verdana" pitchFamily="34" charset="0"/>
                <a:cs typeface="Verdana" pitchFamily="34" charset="0"/>
              </a:rPr>
              <a:t/>
            </a:r>
            <a:br>
              <a:rPr lang="fi-FI" dirty="0" smtClean="0">
                <a:latin typeface="Verdana" pitchFamily="34" charset="0"/>
                <a:ea typeface="Verdana" pitchFamily="34" charset="0"/>
                <a:cs typeface="Verdana" pitchFamily="34" charset="0"/>
              </a:rPr>
            </a:br>
            <a:endParaRPr lang="fi-FI" dirty="0" smtClean="0">
              <a:latin typeface="Verdana" pitchFamily="34" charset="0"/>
              <a:ea typeface="Verdana" pitchFamily="34" charset="0"/>
              <a:cs typeface="Verdana" pitchFamily="34" charset="0"/>
            </a:endParaRPr>
          </a:p>
        </p:txBody>
      </p:sp>
      <p:sp>
        <p:nvSpPr>
          <p:cNvPr id="3" name="Tekstikehys 2"/>
          <p:cNvSpPr txBox="1"/>
          <p:nvPr/>
        </p:nvSpPr>
        <p:spPr>
          <a:xfrm>
            <a:off x="755576" y="836712"/>
            <a:ext cx="6768752" cy="307777"/>
          </a:xfrm>
          <a:prstGeom prst="rect">
            <a:avLst/>
          </a:prstGeom>
          <a:noFill/>
        </p:spPr>
        <p:txBody>
          <a:bodyPr wrap="square" rtlCol="0">
            <a:spAutoFit/>
          </a:bodyPr>
          <a:lstStyle/>
          <a:p>
            <a:r>
              <a:rPr lang="fi-FI" sz="1400" dirty="0" smtClean="0"/>
              <a:t>Selvitystilanteiden kartoitus, </a:t>
            </a:r>
            <a:r>
              <a:rPr lang="fi-FI" sz="1400" dirty="0" smtClean="0">
                <a:solidFill>
                  <a:srgbClr val="FF0000"/>
                </a:solidFill>
              </a:rPr>
              <a:t>päivitys 28.4.2015</a:t>
            </a:r>
            <a:endParaRPr lang="fi-FI" sz="1400" dirty="0">
              <a:solidFill>
                <a:srgbClr val="FF0000"/>
              </a:solidFill>
            </a:endParaRPr>
          </a:p>
        </p:txBody>
      </p:sp>
      <p:sp>
        <p:nvSpPr>
          <p:cNvPr id="4" name="Tekstikehys 3"/>
          <p:cNvSpPr txBox="1"/>
          <p:nvPr/>
        </p:nvSpPr>
        <p:spPr>
          <a:xfrm>
            <a:off x="755576" y="4318645"/>
            <a:ext cx="7992888" cy="1600438"/>
          </a:xfrm>
          <a:prstGeom prst="rect">
            <a:avLst/>
          </a:prstGeom>
          <a:noFill/>
        </p:spPr>
        <p:txBody>
          <a:bodyPr wrap="square" rtlCol="0">
            <a:spAutoFit/>
          </a:bodyPr>
          <a:lstStyle/>
          <a:p>
            <a:r>
              <a:rPr lang="fi-FI" sz="1600" dirty="0" smtClean="0"/>
              <a:t>Kustakin maakunnasta on kolme karttaa:</a:t>
            </a:r>
            <a:br>
              <a:rPr lang="fi-FI" sz="1600" dirty="0" smtClean="0"/>
            </a:br>
            <a:r>
              <a:rPr lang="fi-FI" sz="1600" dirty="0" smtClean="0">
                <a:latin typeface="+mj-lt"/>
              </a:rPr>
              <a:t>1)</a:t>
            </a:r>
            <a:r>
              <a:rPr lang="fi-FI" sz="1600" dirty="0" smtClean="0">
                <a:latin typeface="+mj-lt"/>
                <a:ea typeface="Verdana" pitchFamily="34" charset="0"/>
                <a:cs typeface="Verdana" pitchFamily="34" charset="0"/>
              </a:rPr>
              <a:t> kuntarakennelain mukaiset selvitysperusteet</a:t>
            </a:r>
          </a:p>
          <a:p>
            <a:r>
              <a:rPr lang="fi-FI" sz="1600" dirty="0" smtClean="0">
                <a:latin typeface="+mj-lt"/>
                <a:ea typeface="Verdana" pitchFamily="34" charset="0"/>
                <a:cs typeface="Verdana" pitchFamily="34" charset="0"/>
              </a:rPr>
              <a:t>2) kuntien marraskuussa 2013 ilmoittamat ensisijaiset selvitysalueet sekä</a:t>
            </a:r>
          </a:p>
          <a:p>
            <a:r>
              <a:rPr lang="fi-FI" sz="1600" dirty="0" smtClean="0">
                <a:latin typeface="+mj-lt"/>
                <a:ea typeface="Verdana" pitchFamily="34" charset="0"/>
                <a:cs typeface="Verdana" pitchFamily="34" charset="0"/>
              </a:rPr>
              <a:t>3) käynnissä olevat ja valmistuneet selvitykset värein/symbolein, käynnistymässä olevat selvitykset viivoituksella</a:t>
            </a:r>
          </a:p>
          <a:p>
            <a:endParaRPr lang="fi-FI"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716016" y="323364"/>
            <a:ext cx="4392488" cy="369332"/>
          </a:xfrm>
          <a:prstGeom prst="rect">
            <a:avLst/>
          </a:prstGeom>
          <a:noFill/>
          <a:ln w="9525">
            <a:noFill/>
            <a:miter lim="800000"/>
            <a:headEnd/>
            <a:tailEnd/>
          </a:ln>
        </p:spPr>
        <p:txBody>
          <a:bodyPr wrap="square">
            <a:spAutoFit/>
          </a:bodyPr>
          <a:lstStyle/>
          <a:p>
            <a:r>
              <a:rPr lang="fi-FI" b="1" dirty="0">
                <a:cs typeface="Arial" charset="0"/>
              </a:rPr>
              <a:t>Satakunta: </a:t>
            </a:r>
            <a:r>
              <a:rPr lang="fi-FI" b="1" dirty="0" smtClean="0">
                <a:cs typeface="Arial" charset="0"/>
              </a:rPr>
              <a:t>selvitystilanne</a:t>
            </a:r>
            <a:endParaRPr lang="fi-FI" dirty="0">
              <a:cs typeface="Arial" charset="0"/>
            </a:endParaRPr>
          </a:p>
        </p:txBody>
      </p:sp>
      <p:sp>
        <p:nvSpPr>
          <p:cNvPr id="8195" name="Freeform 4"/>
          <p:cNvSpPr>
            <a:spLocks noChangeAspect="1"/>
          </p:cNvSpPr>
          <p:nvPr/>
        </p:nvSpPr>
        <p:spPr bwMode="auto">
          <a:xfrm>
            <a:off x="3059832" y="44450"/>
            <a:ext cx="1133475" cy="1433513"/>
          </a:xfrm>
          <a:custGeom>
            <a:avLst/>
            <a:gdLst>
              <a:gd name="T0" fmla="*/ 0 w 54"/>
              <a:gd name="T1" fmla="*/ 2147483647 h 72"/>
              <a:gd name="T2" fmla="*/ 2147483647 w 54"/>
              <a:gd name="T3" fmla="*/ 2147483647 h 72"/>
              <a:gd name="T4" fmla="*/ 2147483647 w 54"/>
              <a:gd name="T5" fmla="*/ 2147483647 h 72"/>
              <a:gd name="T6" fmla="*/ 2147483647 w 54"/>
              <a:gd name="T7" fmla="*/ 2147483647 h 72"/>
              <a:gd name="T8" fmla="*/ 2147483647 w 54"/>
              <a:gd name="T9" fmla="*/ 2147483647 h 72"/>
              <a:gd name="T10" fmla="*/ 2147483647 w 54"/>
              <a:gd name="T11" fmla="*/ 2147483647 h 72"/>
              <a:gd name="T12" fmla="*/ 2147483647 w 54"/>
              <a:gd name="T13" fmla="*/ 2147483647 h 72"/>
              <a:gd name="T14" fmla="*/ 2147483647 w 54"/>
              <a:gd name="T15" fmla="*/ 2147483647 h 72"/>
              <a:gd name="T16" fmla="*/ 2147483647 w 54"/>
              <a:gd name="T17" fmla="*/ 2147483647 h 72"/>
              <a:gd name="T18" fmla="*/ 2147483647 w 54"/>
              <a:gd name="T19" fmla="*/ 2147483647 h 72"/>
              <a:gd name="T20" fmla="*/ 2147483647 w 54"/>
              <a:gd name="T21" fmla="*/ 2147483647 h 72"/>
              <a:gd name="T22" fmla="*/ 2147483647 w 54"/>
              <a:gd name="T23" fmla="*/ 2147483647 h 72"/>
              <a:gd name="T24" fmla="*/ 2147483647 w 54"/>
              <a:gd name="T25" fmla="*/ 0 h 72"/>
              <a:gd name="T26" fmla="*/ 2147483647 w 54"/>
              <a:gd name="T27" fmla="*/ 2147483647 h 72"/>
              <a:gd name="T28" fmla="*/ 2147483647 w 54"/>
              <a:gd name="T29" fmla="*/ 2147483647 h 72"/>
              <a:gd name="T30" fmla="*/ 0 w 54"/>
              <a:gd name="T31" fmla="*/ 2147483647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72"/>
              <a:gd name="T50" fmla="*/ 54 w 54"/>
              <a:gd name="T51" fmla="*/ 72 h 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72">
                <a:moveTo>
                  <a:pt x="0" y="36"/>
                </a:moveTo>
                <a:lnTo>
                  <a:pt x="6" y="42"/>
                </a:lnTo>
                <a:lnTo>
                  <a:pt x="6" y="66"/>
                </a:lnTo>
                <a:lnTo>
                  <a:pt x="12" y="66"/>
                </a:lnTo>
                <a:lnTo>
                  <a:pt x="18" y="72"/>
                </a:lnTo>
                <a:lnTo>
                  <a:pt x="30" y="60"/>
                </a:lnTo>
                <a:lnTo>
                  <a:pt x="42" y="60"/>
                </a:lnTo>
                <a:lnTo>
                  <a:pt x="42" y="42"/>
                </a:lnTo>
                <a:lnTo>
                  <a:pt x="48" y="30"/>
                </a:lnTo>
                <a:lnTo>
                  <a:pt x="54" y="12"/>
                </a:lnTo>
                <a:lnTo>
                  <a:pt x="42" y="12"/>
                </a:lnTo>
                <a:lnTo>
                  <a:pt x="30" y="6"/>
                </a:lnTo>
                <a:lnTo>
                  <a:pt x="24" y="0"/>
                </a:lnTo>
                <a:lnTo>
                  <a:pt x="18" y="24"/>
                </a:lnTo>
                <a:lnTo>
                  <a:pt x="6" y="24"/>
                </a:lnTo>
                <a:lnTo>
                  <a:pt x="0" y="36"/>
                </a:lnTo>
                <a:close/>
              </a:path>
            </a:pathLst>
          </a:custGeom>
          <a:solidFill>
            <a:schemeClr val="bg1">
              <a:lumMod val="85000"/>
            </a:schemeClr>
          </a:solidFill>
          <a:ln w="12700">
            <a:solidFill>
              <a:srgbClr val="000000"/>
            </a:solidFill>
            <a:prstDash val="solid"/>
            <a:round/>
            <a:headEnd/>
            <a:tailEnd/>
          </a:ln>
        </p:spPr>
        <p:txBody>
          <a:bodyPr/>
          <a:lstStyle/>
          <a:p>
            <a:endParaRPr lang="fi-FI"/>
          </a:p>
        </p:txBody>
      </p:sp>
      <p:sp>
        <p:nvSpPr>
          <p:cNvPr id="8196" name="Freeform 5"/>
          <p:cNvSpPr>
            <a:spLocks noChangeAspect="1"/>
          </p:cNvSpPr>
          <p:nvPr/>
        </p:nvSpPr>
        <p:spPr bwMode="auto">
          <a:xfrm>
            <a:off x="3472682" y="1720850"/>
            <a:ext cx="496887" cy="844550"/>
          </a:xfrm>
          <a:custGeom>
            <a:avLst/>
            <a:gdLst>
              <a:gd name="T0" fmla="*/ 2147483647 w 24"/>
              <a:gd name="T1" fmla="*/ 0 h 42"/>
              <a:gd name="T2" fmla="*/ 0 w 24"/>
              <a:gd name="T3" fmla="*/ 2147483647 h 42"/>
              <a:gd name="T4" fmla="*/ 0 w 24"/>
              <a:gd name="T5" fmla="*/ 2147483647 h 42"/>
              <a:gd name="T6" fmla="*/ 0 w 24"/>
              <a:gd name="T7" fmla="*/ 2147483647 h 42"/>
              <a:gd name="T8" fmla="*/ 2147483647 w 24"/>
              <a:gd name="T9" fmla="*/ 2147483647 h 42"/>
              <a:gd name="T10" fmla="*/ 2147483647 w 24"/>
              <a:gd name="T11" fmla="*/ 2147483647 h 42"/>
              <a:gd name="T12" fmla="*/ 2147483647 w 24"/>
              <a:gd name="T13" fmla="*/ 2147483647 h 42"/>
              <a:gd name="T14" fmla="*/ 2147483647 w 24"/>
              <a:gd name="T15" fmla="*/ 2147483647 h 42"/>
              <a:gd name="T16" fmla="*/ 2147483647 w 24"/>
              <a:gd name="T17" fmla="*/ 2147483647 h 42"/>
              <a:gd name="T18" fmla="*/ 2147483647 w 24"/>
              <a:gd name="T19" fmla="*/ 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42"/>
              <a:gd name="T32" fmla="*/ 24 w 24"/>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42">
                <a:moveTo>
                  <a:pt x="12" y="0"/>
                </a:moveTo>
                <a:lnTo>
                  <a:pt x="0" y="6"/>
                </a:lnTo>
                <a:lnTo>
                  <a:pt x="0" y="12"/>
                </a:lnTo>
                <a:lnTo>
                  <a:pt x="0" y="30"/>
                </a:lnTo>
                <a:lnTo>
                  <a:pt x="12" y="36"/>
                </a:lnTo>
                <a:lnTo>
                  <a:pt x="12" y="42"/>
                </a:lnTo>
                <a:lnTo>
                  <a:pt x="18" y="42"/>
                </a:lnTo>
                <a:lnTo>
                  <a:pt x="24" y="24"/>
                </a:lnTo>
                <a:lnTo>
                  <a:pt x="18" y="6"/>
                </a:lnTo>
                <a:lnTo>
                  <a:pt x="12" y="0"/>
                </a:lnTo>
                <a:close/>
              </a:path>
            </a:pathLst>
          </a:custGeom>
          <a:solidFill>
            <a:srgbClr val="FF99FF"/>
          </a:solidFill>
          <a:ln w="12700">
            <a:solidFill>
              <a:srgbClr val="000000"/>
            </a:solidFill>
            <a:prstDash val="solid"/>
            <a:round/>
            <a:headEnd/>
            <a:tailEnd/>
          </a:ln>
        </p:spPr>
        <p:txBody>
          <a:bodyPr/>
          <a:lstStyle/>
          <a:p>
            <a:endParaRPr lang="fi-FI"/>
          </a:p>
        </p:txBody>
      </p:sp>
      <p:sp>
        <p:nvSpPr>
          <p:cNvPr id="8198" name="Freeform 7"/>
          <p:cNvSpPr>
            <a:spLocks noChangeAspect="1"/>
          </p:cNvSpPr>
          <p:nvPr/>
        </p:nvSpPr>
        <p:spPr bwMode="auto">
          <a:xfrm>
            <a:off x="1958207" y="4008438"/>
            <a:ext cx="750887" cy="717550"/>
          </a:xfrm>
          <a:custGeom>
            <a:avLst/>
            <a:gdLst>
              <a:gd name="T0" fmla="*/ 2147483647 w 36"/>
              <a:gd name="T1" fmla="*/ 2147483647 h 36"/>
              <a:gd name="T2" fmla="*/ 2147483647 w 36"/>
              <a:gd name="T3" fmla="*/ 2147483647 h 36"/>
              <a:gd name="T4" fmla="*/ 0 w 36"/>
              <a:gd name="T5" fmla="*/ 2147483647 h 36"/>
              <a:gd name="T6" fmla="*/ 2147483647 w 36"/>
              <a:gd name="T7" fmla="*/ 2147483647 h 36"/>
              <a:gd name="T8" fmla="*/ 2147483647 w 36"/>
              <a:gd name="T9" fmla="*/ 2147483647 h 36"/>
              <a:gd name="T10" fmla="*/ 2147483647 w 36"/>
              <a:gd name="T11" fmla="*/ 2147483647 h 36"/>
              <a:gd name="T12" fmla="*/ 2147483647 w 36"/>
              <a:gd name="T13" fmla="*/ 2147483647 h 36"/>
              <a:gd name="T14" fmla="*/ 2147483647 w 36"/>
              <a:gd name="T15" fmla="*/ 2147483647 h 36"/>
              <a:gd name="T16" fmla="*/ 2147483647 w 36"/>
              <a:gd name="T17" fmla="*/ 0 h 36"/>
              <a:gd name="T18" fmla="*/ 2147483647 w 36"/>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36"/>
              <a:gd name="T32" fmla="*/ 36 w 36"/>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36">
                <a:moveTo>
                  <a:pt x="12" y="6"/>
                </a:moveTo>
                <a:lnTo>
                  <a:pt x="12" y="18"/>
                </a:lnTo>
                <a:lnTo>
                  <a:pt x="0" y="24"/>
                </a:lnTo>
                <a:lnTo>
                  <a:pt x="12" y="36"/>
                </a:lnTo>
                <a:lnTo>
                  <a:pt x="18" y="36"/>
                </a:lnTo>
                <a:lnTo>
                  <a:pt x="24" y="30"/>
                </a:lnTo>
                <a:lnTo>
                  <a:pt x="30" y="30"/>
                </a:lnTo>
                <a:lnTo>
                  <a:pt x="36" y="18"/>
                </a:lnTo>
                <a:lnTo>
                  <a:pt x="24" y="0"/>
                </a:lnTo>
                <a:lnTo>
                  <a:pt x="12" y="6"/>
                </a:lnTo>
                <a:close/>
              </a:path>
            </a:pathLst>
          </a:custGeom>
          <a:solidFill>
            <a:schemeClr val="bg1"/>
          </a:solidFill>
          <a:ln w="12700">
            <a:solidFill>
              <a:srgbClr val="000000"/>
            </a:solidFill>
            <a:prstDash val="solid"/>
            <a:round/>
            <a:headEnd/>
            <a:tailEnd/>
          </a:ln>
        </p:spPr>
        <p:txBody>
          <a:bodyPr/>
          <a:lstStyle/>
          <a:p>
            <a:endParaRPr lang="fi-FI"/>
          </a:p>
        </p:txBody>
      </p:sp>
      <p:sp>
        <p:nvSpPr>
          <p:cNvPr id="8199" name="Freeform 8"/>
          <p:cNvSpPr>
            <a:spLocks noChangeAspect="1"/>
          </p:cNvSpPr>
          <p:nvPr/>
        </p:nvSpPr>
        <p:spPr bwMode="auto">
          <a:xfrm>
            <a:off x="2339752" y="3789040"/>
            <a:ext cx="1014412" cy="1317625"/>
          </a:xfrm>
          <a:custGeom>
            <a:avLst/>
            <a:gdLst>
              <a:gd name="T0" fmla="*/ 2147483647 w 48"/>
              <a:gd name="T1" fmla="*/ 2147483647 h 66"/>
              <a:gd name="T2" fmla="*/ 2147483647 w 48"/>
              <a:gd name="T3" fmla="*/ 2147483647 h 66"/>
              <a:gd name="T4" fmla="*/ 2147483647 w 48"/>
              <a:gd name="T5" fmla="*/ 0 h 66"/>
              <a:gd name="T6" fmla="*/ 2147483647 w 48"/>
              <a:gd name="T7" fmla="*/ 2147483647 h 66"/>
              <a:gd name="T8" fmla="*/ 2147483647 w 48"/>
              <a:gd name="T9" fmla="*/ 2147483647 h 66"/>
              <a:gd name="T10" fmla="*/ 2147483647 w 48"/>
              <a:gd name="T11" fmla="*/ 2147483647 h 66"/>
              <a:gd name="T12" fmla="*/ 2147483647 w 48"/>
              <a:gd name="T13" fmla="*/ 2147483647 h 66"/>
              <a:gd name="T14" fmla="*/ 2147483647 w 48"/>
              <a:gd name="T15" fmla="*/ 2147483647 h 66"/>
              <a:gd name="T16" fmla="*/ 2147483647 w 48"/>
              <a:gd name="T17" fmla="*/ 2147483647 h 66"/>
              <a:gd name="T18" fmla="*/ 2147483647 w 48"/>
              <a:gd name="T19" fmla="*/ 2147483647 h 66"/>
              <a:gd name="T20" fmla="*/ 0 w 48"/>
              <a:gd name="T21" fmla="*/ 2147483647 h 66"/>
              <a:gd name="T22" fmla="*/ 2147483647 w 48"/>
              <a:gd name="T23" fmla="*/ 2147483647 h 66"/>
              <a:gd name="T24" fmla="*/ 2147483647 w 48"/>
              <a:gd name="T25" fmla="*/ 2147483647 h 66"/>
              <a:gd name="T26" fmla="*/ 2147483647 w 48"/>
              <a:gd name="T27" fmla="*/ 2147483647 h 66"/>
              <a:gd name="T28" fmla="*/ 2147483647 w 48"/>
              <a:gd name="T29" fmla="*/ 2147483647 h 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66"/>
              <a:gd name="T47" fmla="*/ 48 w 48"/>
              <a:gd name="T48" fmla="*/ 66 h 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66">
                <a:moveTo>
                  <a:pt x="6" y="12"/>
                </a:moveTo>
                <a:lnTo>
                  <a:pt x="18" y="6"/>
                </a:lnTo>
                <a:lnTo>
                  <a:pt x="36" y="0"/>
                </a:lnTo>
                <a:lnTo>
                  <a:pt x="48" y="18"/>
                </a:lnTo>
                <a:lnTo>
                  <a:pt x="42" y="18"/>
                </a:lnTo>
                <a:lnTo>
                  <a:pt x="42" y="30"/>
                </a:lnTo>
                <a:lnTo>
                  <a:pt x="48" y="48"/>
                </a:lnTo>
                <a:lnTo>
                  <a:pt x="36" y="66"/>
                </a:lnTo>
                <a:lnTo>
                  <a:pt x="12" y="60"/>
                </a:lnTo>
                <a:lnTo>
                  <a:pt x="6" y="48"/>
                </a:lnTo>
                <a:lnTo>
                  <a:pt x="0" y="48"/>
                </a:lnTo>
                <a:lnTo>
                  <a:pt x="6" y="42"/>
                </a:lnTo>
                <a:lnTo>
                  <a:pt x="12" y="42"/>
                </a:lnTo>
                <a:lnTo>
                  <a:pt x="18" y="30"/>
                </a:lnTo>
                <a:lnTo>
                  <a:pt x="6" y="12"/>
                </a:lnTo>
                <a:close/>
              </a:path>
            </a:pathLst>
          </a:custGeom>
          <a:solidFill>
            <a:schemeClr val="bg1">
              <a:lumMod val="85000"/>
            </a:schemeClr>
          </a:solidFill>
          <a:ln w="12700">
            <a:solidFill>
              <a:srgbClr val="000000"/>
            </a:solidFill>
            <a:prstDash val="solid"/>
            <a:round/>
            <a:headEnd/>
            <a:tailEnd/>
          </a:ln>
        </p:spPr>
        <p:txBody>
          <a:bodyPr/>
          <a:lstStyle/>
          <a:p>
            <a:endParaRPr lang="fi-FI"/>
          </a:p>
        </p:txBody>
      </p:sp>
      <p:sp>
        <p:nvSpPr>
          <p:cNvPr id="8200" name="Freeform 9"/>
          <p:cNvSpPr>
            <a:spLocks noChangeAspect="1"/>
          </p:cNvSpPr>
          <p:nvPr/>
        </p:nvSpPr>
        <p:spPr bwMode="auto">
          <a:xfrm>
            <a:off x="2329682" y="4725988"/>
            <a:ext cx="889000" cy="1087437"/>
          </a:xfrm>
          <a:custGeom>
            <a:avLst/>
            <a:gdLst>
              <a:gd name="T0" fmla="*/ 2147483647 w 42"/>
              <a:gd name="T1" fmla="*/ 2147483647 h 54"/>
              <a:gd name="T2" fmla="*/ 2147483647 w 42"/>
              <a:gd name="T3" fmla="*/ 2147483647 h 54"/>
              <a:gd name="T4" fmla="*/ 2147483647 w 42"/>
              <a:gd name="T5" fmla="*/ 2147483647 h 54"/>
              <a:gd name="T6" fmla="*/ 2147483647 w 42"/>
              <a:gd name="T7" fmla="*/ 2147483647 h 54"/>
              <a:gd name="T8" fmla="*/ 2147483647 w 42"/>
              <a:gd name="T9" fmla="*/ 0 h 54"/>
              <a:gd name="T10" fmla="*/ 0 w 42"/>
              <a:gd name="T11" fmla="*/ 2147483647 h 54"/>
              <a:gd name="T12" fmla="*/ 2147483647 w 42"/>
              <a:gd name="T13" fmla="*/ 2147483647 h 54"/>
              <a:gd name="T14" fmla="*/ 2147483647 w 42"/>
              <a:gd name="T15" fmla="*/ 2147483647 h 54"/>
              <a:gd name="T16" fmla="*/ 2147483647 w 42"/>
              <a:gd name="T17" fmla="*/ 2147483647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54"/>
              <a:gd name="T29" fmla="*/ 42 w 42"/>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54">
                <a:moveTo>
                  <a:pt x="42" y="54"/>
                </a:moveTo>
                <a:lnTo>
                  <a:pt x="42" y="36"/>
                </a:lnTo>
                <a:lnTo>
                  <a:pt x="36" y="18"/>
                </a:lnTo>
                <a:lnTo>
                  <a:pt x="12" y="12"/>
                </a:lnTo>
                <a:lnTo>
                  <a:pt x="6" y="0"/>
                </a:lnTo>
                <a:lnTo>
                  <a:pt x="0" y="12"/>
                </a:lnTo>
                <a:lnTo>
                  <a:pt x="6" y="18"/>
                </a:lnTo>
                <a:lnTo>
                  <a:pt x="6" y="30"/>
                </a:lnTo>
                <a:lnTo>
                  <a:pt x="42" y="54"/>
                </a:lnTo>
                <a:close/>
              </a:path>
            </a:pathLst>
          </a:custGeom>
          <a:solidFill>
            <a:srgbClr val="00CC99"/>
          </a:solidFill>
          <a:ln w="12700">
            <a:solidFill>
              <a:srgbClr val="000000"/>
            </a:solidFill>
            <a:prstDash val="solid"/>
            <a:round/>
            <a:headEnd/>
            <a:tailEnd/>
          </a:ln>
        </p:spPr>
        <p:txBody>
          <a:bodyPr/>
          <a:lstStyle/>
          <a:p>
            <a:endParaRPr lang="fi-FI"/>
          </a:p>
        </p:txBody>
      </p:sp>
      <p:sp>
        <p:nvSpPr>
          <p:cNvPr id="8201" name="Freeform 10"/>
          <p:cNvSpPr>
            <a:spLocks noChangeAspect="1"/>
          </p:cNvSpPr>
          <p:nvPr/>
        </p:nvSpPr>
        <p:spPr bwMode="auto">
          <a:xfrm>
            <a:off x="2455094" y="5338763"/>
            <a:ext cx="1017588" cy="831850"/>
          </a:xfrm>
          <a:custGeom>
            <a:avLst/>
            <a:gdLst>
              <a:gd name="T0" fmla="*/ 2147483647 w 48"/>
              <a:gd name="T1" fmla="*/ 2147483647 h 42"/>
              <a:gd name="T2" fmla="*/ 2147483647 w 48"/>
              <a:gd name="T3" fmla="*/ 2147483647 h 42"/>
              <a:gd name="T4" fmla="*/ 2147483647 w 48"/>
              <a:gd name="T5" fmla="*/ 2147483647 h 42"/>
              <a:gd name="T6" fmla="*/ 2147483647 w 48"/>
              <a:gd name="T7" fmla="*/ 2147483647 h 42"/>
              <a:gd name="T8" fmla="*/ 0 w 48"/>
              <a:gd name="T9" fmla="*/ 2147483647 h 42"/>
              <a:gd name="T10" fmla="*/ 0 w 48"/>
              <a:gd name="T11" fmla="*/ 2147483647 h 42"/>
              <a:gd name="T12" fmla="*/ 0 w 48"/>
              <a:gd name="T13" fmla="*/ 0 h 42"/>
              <a:gd name="T14" fmla="*/ 2147483647 w 48"/>
              <a:gd name="T15" fmla="*/ 2147483647 h 42"/>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42"/>
              <a:gd name="T26" fmla="*/ 48 w 48"/>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42">
                <a:moveTo>
                  <a:pt x="36" y="24"/>
                </a:moveTo>
                <a:lnTo>
                  <a:pt x="48" y="30"/>
                </a:lnTo>
                <a:lnTo>
                  <a:pt x="30" y="36"/>
                </a:lnTo>
                <a:lnTo>
                  <a:pt x="12" y="42"/>
                </a:lnTo>
                <a:lnTo>
                  <a:pt x="0" y="42"/>
                </a:lnTo>
                <a:lnTo>
                  <a:pt x="0" y="30"/>
                </a:lnTo>
                <a:lnTo>
                  <a:pt x="0" y="0"/>
                </a:lnTo>
                <a:lnTo>
                  <a:pt x="36" y="24"/>
                </a:lnTo>
                <a:close/>
              </a:path>
            </a:pathLst>
          </a:custGeom>
          <a:solidFill>
            <a:srgbClr val="00CC99"/>
          </a:solidFill>
          <a:ln w="12700">
            <a:solidFill>
              <a:srgbClr val="000000"/>
            </a:solidFill>
            <a:prstDash val="solid"/>
            <a:round/>
            <a:headEnd/>
            <a:tailEnd/>
          </a:ln>
        </p:spPr>
        <p:txBody>
          <a:bodyPr/>
          <a:lstStyle/>
          <a:p>
            <a:endParaRPr lang="fi-FI"/>
          </a:p>
        </p:txBody>
      </p:sp>
      <p:sp>
        <p:nvSpPr>
          <p:cNvPr id="8202" name="Freeform 11"/>
          <p:cNvSpPr>
            <a:spLocks noChangeAspect="1"/>
          </p:cNvSpPr>
          <p:nvPr/>
        </p:nvSpPr>
        <p:spPr bwMode="auto">
          <a:xfrm>
            <a:off x="3090094" y="4725988"/>
            <a:ext cx="1133475" cy="1212850"/>
          </a:xfrm>
          <a:custGeom>
            <a:avLst/>
            <a:gdLst>
              <a:gd name="T0" fmla="*/ 2147483647 w 54"/>
              <a:gd name="T1" fmla="*/ 2147483647 h 60"/>
              <a:gd name="T2" fmla="*/ 2147483647 w 54"/>
              <a:gd name="T3" fmla="*/ 2147483647 h 60"/>
              <a:gd name="T4" fmla="*/ 0 w 54"/>
              <a:gd name="T5" fmla="*/ 2147483647 h 60"/>
              <a:gd name="T6" fmla="*/ 2147483647 w 54"/>
              <a:gd name="T7" fmla="*/ 0 h 60"/>
              <a:gd name="T8" fmla="*/ 2147483647 w 54"/>
              <a:gd name="T9" fmla="*/ 2147483647 h 60"/>
              <a:gd name="T10" fmla="*/ 2147483647 w 54"/>
              <a:gd name="T11" fmla="*/ 2147483647 h 60"/>
              <a:gd name="T12" fmla="*/ 2147483647 w 54"/>
              <a:gd name="T13" fmla="*/ 2147483647 h 60"/>
              <a:gd name="T14" fmla="*/ 2147483647 w 54"/>
              <a:gd name="T15" fmla="*/ 2147483647 h 60"/>
              <a:gd name="T16" fmla="*/ 2147483647 w 54"/>
              <a:gd name="T17" fmla="*/ 2147483647 h 60"/>
              <a:gd name="T18" fmla="*/ 2147483647 w 54"/>
              <a:gd name="T19" fmla="*/ 2147483647 h 60"/>
              <a:gd name="T20" fmla="*/ 2147483647 w 54"/>
              <a:gd name="T21" fmla="*/ 2147483647 h 60"/>
              <a:gd name="T22" fmla="*/ 2147483647 w 54"/>
              <a:gd name="T23" fmla="*/ 2147483647 h 60"/>
              <a:gd name="T24" fmla="*/ 2147483647 w 54"/>
              <a:gd name="T25" fmla="*/ 2147483647 h 60"/>
              <a:gd name="T26" fmla="*/ 2147483647 w 54"/>
              <a:gd name="T27" fmla="*/ 2147483647 h 60"/>
              <a:gd name="T28" fmla="*/ 2147483647 w 54"/>
              <a:gd name="T29" fmla="*/ 2147483647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60"/>
              <a:gd name="T47" fmla="*/ 54 w 54"/>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60">
                <a:moveTo>
                  <a:pt x="6" y="54"/>
                </a:moveTo>
                <a:lnTo>
                  <a:pt x="6" y="36"/>
                </a:lnTo>
                <a:lnTo>
                  <a:pt x="0" y="18"/>
                </a:lnTo>
                <a:lnTo>
                  <a:pt x="12" y="0"/>
                </a:lnTo>
                <a:lnTo>
                  <a:pt x="18" y="6"/>
                </a:lnTo>
                <a:lnTo>
                  <a:pt x="36" y="12"/>
                </a:lnTo>
                <a:lnTo>
                  <a:pt x="36" y="6"/>
                </a:lnTo>
                <a:lnTo>
                  <a:pt x="48" y="12"/>
                </a:lnTo>
                <a:lnTo>
                  <a:pt x="48" y="30"/>
                </a:lnTo>
                <a:lnTo>
                  <a:pt x="54" y="48"/>
                </a:lnTo>
                <a:lnTo>
                  <a:pt x="48" y="48"/>
                </a:lnTo>
                <a:lnTo>
                  <a:pt x="36" y="42"/>
                </a:lnTo>
                <a:lnTo>
                  <a:pt x="30" y="60"/>
                </a:lnTo>
                <a:lnTo>
                  <a:pt x="18" y="60"/>
                </a:lnTo>
                <a:lnTo>
                  <a:pt x="6" y="54"/>
                </a:lnTo>
                <a:close/>
              </a:path>
            </a:pathLst>
          </a:custGeom>
          <a:solidFill>
            <a:schemeClr val="bg1">
              <a:lumMod val="85000"/>
            </a:schemeClr>
          </a:solidFill>
          <a:ln w="12700">
            <a:solidFill>
              <a:srgbClr val="000000"/>
            </a:solidFill>
            <a:prstDash val="solid"/>
            <a:round/>
            <a:headEnd/>
            <a:tailEnd/>
          </a:ln>
        </p:spPr>
        <p:txBody>
          <a:bodyPr/>
          <a:lstStyle/>
          <a:p>
            <a:endParaRPr lang="fi-FI"/>
          </a:p>
        </p:txBody>
      </p:sp>
      <p:sp>
        <p:nvSpPr>
          <p:cNvPr id="8203" name="Freeform 12"/>
          <p:cNvSpPr>
            <a:spLocks noChangeAspect="1"/>
          </p:cNvSpPr>
          <p:nvPr/>
        </p:nvSpPr>
        <p:spPr bwMode="auto">
          <a:xfrm>
            <a:off x="1450207" y="1362075"/>
            <a:ext cx="1133475" cy="1203325"/>
          </a:xfrm>
          <a:custGeom>
            <a:avLst/>
            <a:gdLst>
              <a:gd name="T0" fmla="*/ 2147483647 w 54"/>
              <a:gd name="T1" fmla="*/ 2147483647 h 60"/>
              <a:gd name="T2" fmla="*/ 0 w 54"/>
              <a:gd name="T3" fmla="*/ 2147483647 h 60"/>
              <a:gd name="T4" fmla="*/ 0 w 54"/>
              <a:gd name="T5" fmla="*/ 2147483647 h 60"/>
              <a:gd name="T6" fmla="*/ 2147483647 w 54"/>
              <a:gd name="T7" fmla="*/ 2147483647 h 60"/>
              <a:gd name="T8" fmla="*/ 2147483647 w 54"/>
              <a:gd name="T9" fmla="*/ 0 h 60"/>
              <a:gd name="T10" fmla="*/ 2147483647 w 54"/>
              <a:gd name="T11" fmla="*/ 0 h 60"/>
              <a:gd name="T12" fmla="*/ 2147483647 w 54"/>
              <a:gd name="T13" fmla="*/ 2147483647 h 60"/>
              <a:gd name="T14" fmla="*/ 2147483647 w 54"/>
              <a:gd name="T15" fmla="*/ 2147483647 h 60"/>
              <a:gd name="T16" fmla="*/ 2147483647 w 54"/>
              <a:gd name="T17" fmla="*/ 2147483647 h 60"/>
              <a:gd name="T18" fmla="*/ 2147483647 w 54"/>
              <a:gd name="T19" fmla="*/ 2147483647 h 60"/>
              <a:gd name="T20" fmla="*/ 2147483647 w 54"/>
              <a:gd name="T21" fmla="*/ 2147483647 h 60"/>
              <a:gd name="T22" fmla="*/ 2147483647 w 54"/>
              <a:gd name="T23" fmla="*/ 2147483647 h 60"/>
              <a:gd name="T24" fmla="*/ 2147483647 w 54"/>
              <a:gd name="T25" fmla="*/ 2147483647 h 60"/>
              <a:gd name="T26" fmla="*/ 2147483647 w 54"/>
              <a:gd name="T27" fmla="*/ 2147483647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60"/>
              <a:gd name="T44" fmla="*/ 54 w 54"/>
              <a:gd name="T45" fmla="*/ 60 h 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60">
                <a:moveTo>
                  <a:pt x="6" y="54"/>
                </a:moveTo>
                <a:lnTo>
                  <a:pt x="0" y="36"/>
                </a:lnTo>
                <a:lnTo>
                  <a:pt x="0" y="24"/>
                </a:lnTo>
                <a:lnTo>
                  <a:pt x="6" y="24"/>
                </a:lnTo>
                <a:lnTo>
                  <a:pt x="12" y="0"/>
                </a:lnTo>
                <a:lnTo>
                  <a:pt x="24" y="0"/>
                </a:lnTo>
                <a:lnTo>
                  <a:pt x="36" y="6"/>
                </a:lnTo>
                <a:lnTo>
                  <a:pt x="36" y="18"/>
                </a:lnTo>
                <a:lnTo>
                  <a:pt x="54" y="24"/>
                </a:lnTo>
                <a:lnTo>
                  <a:pt x="36" y="48"/>
                </a:lnTo>
                <a:lnTo>
                  <a:pt x="42" y="48"/>
                </a:lnTo>
                <a:lnTo>
                  <a:pt x="36" y="60"/>
                </a:lnTo>
                <a:lnTo>
                  <a:pt x="30" y="54"/>
                </a:lnTo>
                <a:lnTo>
                  <a:pt x="6" y="54"/>
                </a:lnTo>
                <a:close/>
              </a:path>
            </a:pathLst>
          </a:custGeom>
          <a:solidFill>
            <a:schemeClr val="bg1">
              <a:lumMod val="85000"/>
            </a:schemeClr>
          </a:solidFill>
          <a:ln w="12700">
            <a:solidFill>
              <a:srgbClr val="000000"/>
            </a:solidFill>
            <a:prstDash val="solid"/>
            <a:round/>
            <a:headEnd/>
            <a:tailEnd/>
          </a:ln>
        </p:spPr>
        <p:txBody>
          <a:bodyPr/>
          <a:lstStyle/>
          <a:p>
            <a:endParaRPr lang="fi-FI"/>
          </a:p>
        </p:txBody>
      </p:sp>
      <p:sp>
        <p:nvSpPr>
          <p:cNvPr id="8204" name="Freeform 13"/>
          <p:cNvSpPr>
            <a:spLocks noChangeAspect="1"/>
          </p:cNvSpPr>
          <p:nvPr/>
        </p:nvSpPr>
        <p:spPr bwMode="auto">
          <a:xfrm>
            <a:off x="2213794" y="760413"/>
            <a:ext cx="1004888" cy="1076325"/>
          </a:xfrm>
          <a:custGeom>
            <a:avLst/>
            <a:gdLst>
              <a:gd name="T0" fmla="*/ 2147483647 w 48"/>
              <a:gd name="T1" fmla="*/ 0 h 54"/>
              <a:gd name="T2" fmla="*/ 2147483647 w 48"/>
              <a:gd name="T3" fmla="*/ 2147483647 h 54"/>
              <a:gd name="T4" fmla="*/ 2147483647 w 48"/>
              <a:gd name="T5" fmla="*/ 2147483647 h 54"/>
              <a:gd name="T6" fmla="*/ 0 w 48"/>
              <a:gd name="T7" fmla="*/ 2147483647 h 54"/>
              <a:gd name="T8" fmla="*/ 0 w 48"/>
              <a:gd name="T9" fmla="*/ 2147483647 h 54"/>
              <a:gd name="T10" fmla="*/ 2147483647 w 48"/>
              <a:gd name="T11" fmla="*/ 2147483647 h 54"/>
              <a:gd name="T12" fmla="*/ 2147483647 w 48"/>
              <a:gd name="T13" fmla="*/ 2147483647 h 54"/>
              <a:gd name="T14" fmla="*/ 2147483647 w 48"/>
              <a:gd name="T15" fmla="*/ 2147483647 h 54"/>
              <a:gd name="T16" fmla="*/ 2147483647 w 48"/>
              <a:gd name="T17" fmla="*/ 2147483647 h 54"/>
              <a:gd name="T18" fmla="*/ 2147483647 w 48"/>
              <a:gd name="T19" fmla="*/ 2147483647 h 54"/>
              <a:gd name="T20" fmla="*/ 2147483647 w 48"/>
              <a:gd name="T21" fmla="*/ 2147483647 h 54"/>
              <a:gd name="T22" fmla="*/ 2147483647 w 48"/>
              <a:gd name="T23" fmla="*/ 2147483647 h 54"/>
              <a:gd name="T24" fmla="*/ 2147483647 w 48"/>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54"/>
              <a:gd name="T41" fmla="*/ 48 w 48"/>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54">
                <a:moveTo>
                  <a:pt x="42" y="0"/>
                </a:moveTo>
                <a:lnTo>
                  <a:pt x="36" y="12"/>
                </a:lnTo>
                <a:lnTo>
                  <a:pt x="24" y="12"/>
                </a:lnTo>
                <a:lnTo>
                  <a:pt x="0" y="36"/>
                </a:lnTo>
                <a:lnTo>
                  <a:pt x="0" y="48"/>
                </a:lnTo>
                <a:lnTo>
                  <a:pt x="18" y="54"/>
                </a:lnTo>
                <a:lnTo>
                  <a:pt x="18" y="48"/>
                </a:lnTo>
                <a:lnTo>
                  <a:pt x="30" y="48"/>
                </a:lnTo>
                <a:lnTo>
                  <a:pt x="36" y="42"/>
                </a:lnTo>
                <a:lnTo>
                  <a:pt x="42" y="36"/>
                </a:lnTo>
                <a:lnTo>
                  <a:pt x="48" y="30"/>
                </a:lnTo>
                <a:lnTo>
                  <a:pt x="48" y="6"/>
                </a:lnTo>
                <a:lnTo>
                  <a:pt x="42" y="0"/>
                </a:lnTo>
                <a:close/>
              </a:path>
            </a:pathLst>
          </a:custGeom>
          <a:solidFill>
            <a:schemeClr val="bg1">
              <a:lumMod val="85000"/>
            </a:schemeClr>
          </a:solidFill>
          <a:ln w="0">
            <a:solidFill>
              <a:srgbClr val="000000"/>
            </a:solidFill>
            <a:prstDash val="solid"/>
            <a:round/>
            <a:headEnd/>
            <a:tailEnd/>
          </a:ln>
        </p:spPr>
        <p:txBody>
          <a:bodyPr/>
          <a:lstStyle/>
          <a:p>
            <a:endParaRPr lang="fi-FI"/>
          </a:p>
        </p:txBody>
      </p:sp>
      <p:sp>
        <p:nvSpPr>
          <p:cNvPr id="8205" name="Freeform 14"/>
          <p:cNvSpPr>
            <a:spLocks noChangeAspect="1"/>
          </p:cNvSpPr>
          <p:nvPr/>
        </p:nvSpPr>
        <p:spPr bwMode="auto">
          <a:xfrm>
            <a:off x="2213794" y="1362075"/>
            <a:ext cx="1501775" cy="1444625"/>
          </a:xfrm>
          <a:custGeom>
            <a:avLst/>
            <a:gdLst>
              <a:gd name="T0" fmla="*/ 2147483647 w 72"/>
              <a:gd name="T1" fmla="*/ 2147483647 h 72"/>
              <a:gd name="T2" fmla="*/ 2147483647 w 72"/>
              <a:gd name="T3" fmla="*/ 2147483647 h 72"/>
              <a:gd name="T4" fmla="*/ 0 w 72"/>
              <a:gd name="T5" fmla="*/ 2147483647 h 72"/>
              <a:gd name="T6" fmla="*/ 2147483647 w 72"/>
              <a:gd name="T7" fmla="*/ 2147483647 h 72"/>
              <a:gd name="T8" fmla="*/ 2147483647 w 72"/>
              <a:gd name="T9" fmla="*/ 2147483647 h 72"/>
              <a:gd name="T10" fmla="*/ 2147483647 w 72"/>
              <a:gd name="T11" fmla="*/ 2147483647 h 72"/>
              <a:gd name="T12" fmla="*/ 2147483647 w 72"/>
              <a:gd name="T13" fmla="*/ 2147483647 h 72"/>
              <a:gd name="T14" fmla="*/ 2147483647 w 72"/>
              <a:gd name="T15" fmla="*/ 2147483647 h 72"/>
              <a:gd name="T16" fmla="*/ 2147483647 w 72"/>
              <a:gd name="T17" fmla="*/ 2147483647 h 72"/>
              <a:gd name="T18" fmla="*/ 2147483647 w 72"/>
              <a:gd name="T19" fmla="*/ 2147483647 h 72"/>
              <a:gd name="T20" fmla="*/ 2147483647 w 72"/>
              <a:gd name="T21" fmla="*/ 2147483647 h 72"/>
              <a:gd name="T22" fmla="*/ 2147483647 w 72"/>
              <a:gd name="T23" fmla="*/ 2147483647 h 72"/>
              <a:gd name="T24" fmla="*/ 2147483647 w 72"/>
              <a:gd name="T25" fmla="*/ 2147483647 h 72"/>
              <a:gd name="T26" fmla="*/ 2147483647 w 72"/>
              <a:gd name="T27" fmla="*/ 2147483647 h 72"/>
              <a:gd name="T28" fmla="*/ 2147483647 w 72"/>
              <a:gd name="T29" fmla="*/ 2147483647 h 72"/>
              <a:gd name="T30" fmla="*/ 2147483647 w 72"/>
              <a:gd name="T31" fmla="*/ 2147483647 h 72"/>
              <a:gd name="T32" fmla="*/ 2147483647 w 72"/>
              <a:gd name="T33" fmla="*/ 2147483647 h 72"/>
              <a:gd name="T34" fmla="*/ 2147483647 w 72"/>
              <a:gd name="T35" fmla="*/ 2147483647 h 72"/>
              <a:gd name="T36" fmla="*/ 2147483647 w 72"/>
              <a:gd name="T37" fmla="*/ 0 h 72"/>
              <a:gd name="T38" fmla="*/ 2147483647 w 72"/>
              <a:gd name="T39" fmla="*/ 0 h 72"/>
              <a:gd name="T40" fmla="*/ 2147483647 w 72"/>
              <a:gd name="T41" fmla="*/ 2147483647 h 72"/>
              <a:gd name="T42" fmla="*/ 2147483647 w 72"/>
              <a:gd name="T43" fmla="*/ 2147483647 h 72"/>
              <a:gd name="T44" fmla="*/ 2147483647 w 72"/>
              <a:gd name="T45" fmla="*/ 2147483647 h 72"/>
              <a:gd name="T46" fmla="*/ 2147483647 w 72"/>
              <a:gd name="T47" fmla="*/ 2147483647 h 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2"/>
              <a:gd name="T73" fmla="*/ 0 h 72"/>
              <a:gd name="T74" fmla="*/ 72 w 72"/>
              <a:gd name="T75" fmla="*/ 72 h 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2" h="72">
                <a:moveTo>
                  <a:pt x="18" y="18"/>
                </a:moveTo>
                <a:lnTo>
                  <a:pt x="18" y="24"/>
                </a:lnTo>
                <a:lnTo>
                  <a:pt x="0" y="48"/>
                </a:lnTo>
                <a:lnTo>
                  <a:pt x="6" y="48"/>
                </a:lnTo>
                <a:lnTo>
                  <a:pt x="18" y="54"/>
                </a:lnTo>
                <a:lnTo>
                  <a:pt x="18" y="60"/>
                </a:lnTo>
                <a:lnTo>
                  <a:pt x="30" y="54"/>
                </a:lnTo>
                <a:lnTo>
                  <a:pt x="42" y="60"/>
                </a:lnTo>
                <a:lnTo>
                  <a:pt x="60" y="72"/>
                </a:lnTo>
                <a:lnTo>
                  <a:pt x="66" y="72"/>
                </a:lnTo>
                <a:lnTo>
                  <a:pt x="72" y="60"/>
                </a:lnTo>
                <a:lnTo>
                  <a:pt x="72" y="54"/>
                </a:lnTo>
                <a:lnTo>
                  <a:pt x="60" y="48"/>
                </a:lnTo>
                <a:lnTo>
                  <a:pt x="60" y="30"/>
                </a:lnTo>
                <a:lnTo>
                  <a:pt x="60" y="24"/>
                </a:lnTo>
                <a:lnTo>
                  <a:pt x="72" y="18"/>
                </a:lnTo>
                <a:lnTo>
                  <a:pt x="72" y="12"/>
                </a:lnTo>
                <a:lnTo>
                  <a:pt x="60" y="6"/>
                </a:lnTo>
                <a:lnTo>
                  <a:pt x="54" y="0"/>
                </a:lnTo>
                <a:lnTo>
                  <a:pt x="48" y="0"/>
                </a:lnTo>
                <a:lnTo>
                  <a:pt x="42" y="6"/>
                </a:lnTo>
                <a:lnTo>
                  <a:pt x="36" y="12"/>
                </a:lnTo>
                <a:lnTo>
                  <a:pt x="30" y="18"/>
                </a:lnTo>
                <a:lnTo>
                  <a:pt x="18" y="18"/>
                </a:lnTo>
                <a:close/>
              </a:path>
            </a:pathLst>
          </a:custGeom>
          <a:solidFill>
            <a:srgbClr val="FF99FF"/>
          </a:solidFill>
          <a:ln w="12700">
            <a:solidFill>
              <a:srgbClr val="000000"/>
            </a:solidFill>
            <a:prstDash val="solid"/>
            <a:round/>
            <a:headEnd/>
            <a:tailEnd/>
          </a:ln>
        </p:spPr>
        <p:txBody>
          <a:bodyPr/>
          <a:lstStyle/>
          <a:p>
            <a:endParaRPr lang="fi-FI"/>
          </a:p>
        </p:txBody>
      </p:sp>
      <p:sp>
        <p:nvSpPr>
          <p:cNvPr id="8206" name="Freeform 15"/>
          <p:cNvSpPr>
            <a:spLocks noChangeAspect="1"/>
          </p:cNvSpPr>
          <p:nvPr/>
        </p:nvSpPr>
        <p:spPr bwMode="auto">
          <a:xfrm>
            <a:off x="848544" y="1235075"/>
            <a:ext cx="855663" cy="1201738"/>
          </a:xfrm>
          <a:custGeom>
            <a:avLst/>
            <a:gdLst>
              <a:gd name="T0" fmla="*/ 2147483647 w 41"/>
              <a:gd name="T1" fmla="*/ 2147483647 h 60"/>
              <a:gd name="T2" fmla="*/ 2147483647 w 41"/>
              <a:gd name="T3" fmla="*/ 0 h 60"/>
              <a:gd name="T4" fmla="*/ 2147483647 w 41"/>
              <a:gd name="T5" fmla="*/ 0 h 60"/>
              <a:gd name="T6" fmla="*/ 0 w 41"/>
              <a:gd name="T7" fmla="*/ 2147483647 h 60"/>
              <a:gd name="T8" fmla="*/ 2147483647 w 41"/>
              <a:gd name="T9" fmla="*/ 2147483647 h 60"/>
              <a:gd name="T10" fmla="*/ 2147483647 w 41"/>
              <a:gd name="T11" fmla="*/ 2147483647 h 60"/>
              <a:gd name="T12" fmla="*/ 2147483647 w 41"/>
              <a:gd name="T13" fmla="*/ 2147483647 h 60"/>
              <a:gd name="T14" fmla="*/ 2147483647 w 41"/>
              <a:gd name="T15" fmla="*/ 2147483647 h 60"/>
              <a:gd name="T16" fmla="*/ 2147483647 w 41"/>
              <a:gd name="T17" fmla="*/ 2147483647 h 60"/>
              <a:gd name="T18" fmla="*/ 2147483647 w 41"/>
              <a:gd name="T19" fmla="*/ 2147483647 h 60"/>
              <a:gd name="T20" fmla="*/ 2147483647 w 41"/>
              <a:gd name="T21" fmla="*/ 2147483647 h 60"/>
              <a:gd name="T22" fmla="*/ 2147483647 w 41"/>
              <a:gd name="T23" fmla="*/ 2147483647 h 60"/>
              <a:gd name="T24" fmla="*/ 2147483647 w 41"/>
              <a:gd name="T25" fmla="*/ 2147483647 h 60"/>
              <a:gd name="T26" fmla="*/ 2147483647 w 41"/>
              <a:gd name="T27" fmla="*/ 2147483647 h 60"/>
              <a:gd name="T28" fmla="*/ 2147483647 w 41"/>
              <a:gd name="T29" fmla="*/ 2147483647 h 60"/>
              <a:gd name="T30" fmla="*/ 2147483647 w 41"/>
              <a:gd name="T31" fmla="*/ 2147483647 h 60"/>
              <a:gd name="T32" fmla="*/ 2147483647 w 41"/>
              <a:gd name="T33" fmla="*/ 2147483647 h 60"/>
              <a:gd name="T34" fmla="*/ 2147483647 w 41"/>
              <a:gd name="T35" fmla="*/ 2147483647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60"/>
              <a:gd name="T56" fmla="*/ 41 w 41"/>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60">
                <a:moveTo>
                  <a:pt x="41" y="6"/>
                </a:moveTo>
                <a:lnTo>
                  <a:pt x="29" y="0"/>
                </a:lnTo>
                <a:lnTo>
                  <a:pt x="12" y="0"/>
                </a:lnTo>
                <a:lnTo>
                  <a:pt x="0" y="12"/>
                </a:lnTo>
                <a:lnTo>
                  <a:pt x="6" y="12"/>
                </a:lnTo>
                <a:lnTo>
                  <a:pt x="6" y="18"/>
                </a:lnTo>
                <a:lnTo>
                  <a:pt x="6" y="30"/>
                </a:lnTo>
                <a:lnTo>
                  <a:pt x="12" y="36"/>
                </a:lnTo>
                <a:lnTo>
                  <a:pt x="12" y="42"/>
                </a:lnTo>
                <a:lnTo>
                  <a:pt x="6" y="42"/>
                </a:lnTo>
                <a:lnTo>
                  <a:pt x="6" y="48"/>
                </a:lnTo>
                <a:lnTo>
                  <a:pt x="12" y="54"/>
                </a:lnTo>
                <a:lnTo>
                  <a:pt x="12" y="60"/>
                </a:lnTo>
                <a:lnTo>
                  <a:pt x="35" y="60"/>
                </a:lnTo>
                <a:lnTo>
                  <a:pt x="29" y="42"/>
                </a:lnTo>
                <a:lnTo>
                  <a:pt x="29" y="30"/>
                </a:lnTo>
                <a:lnTo>
                  <a:pt x="35" y="30"/>
                </a:lnTo>
                <a:lnTo>
                  <a:pt x="41" y="6"/>
                </a:lnTo>
                <a:close/>
              </a:path>
            </a:pathLst>
          </a:custGeom>
          <a:solidFill>
            <a:schemeClr val="bg1">
              <a:lumMod val="85000"/>
            </a:schemeClr>
          </a:solidFill>
          <a:ln w="12700">
            <a:solidFill>
              <a:srgbClr val="000000"/>
            </a:solidFill>
            <a:prstDash val="solid"/>
            <a:round/>
            <a:headEnd/>
            <a:tailEnd/>
          </a:ln>
        </p:spPr>
        <p:txBody>
          <a:bodyPr/>
          <a:lstStyle/>
          <a:p>
            <a:endParaRPr lang="fi-FI"/>
          </a:p>
        </p:txBody>
      </p:sp>
      <p:sp>
        <p:nvSpPr>
          <p:cNvPr id="8207" name="Freeform 16"/>
          <p:cNvSpPr>
            <a:spLocks noChangeAspect="1"/>
          </p:cNvSpPr>
          <p:nvPr/>
        </p:nvSpPr>
        <p:spPr bwMode="auto">
          <a:xfrm>
            <a:off x="1577207" y="2320925"/>
            <a:ext cx="1512887" cy="728663"/>
          </a:xfrm>
          <a:custGeom>
            <a:avLst/>
            <a:gdLst>
              <a:gd name="T0" fmla="*/ 2147483647 w 72"/>
              <a:gd name="T1" fmla="*/ 2147483647 h 36"/>
              <a:gd name="T2" fmla="*/ 2147483647 w 72"/>
              <a:gd name="T3" fmla="*/ 2147483647 h 36"/>
              <a:gd name="T4" fmla="*/ 2147483647 w 72"/>
              <a:gd name="T5" fmla="*/ 2147483647 h 36"/>
              <a:gd name="T6" fmla="*/ 0 w 72"/>
              <a:gd name="T7" fmla="*/ 2147483647 h 36"/>
              <a:gd name="T8" fmla="*/ 2147483647 w 72"/>
              <a:gd name="T9" fmla="*/ 2147483647 h 36"/>
              <a:gd name="T10" fmla="*/ 2147483647 w 72"/>
              <a:gd name="T11" fmla="*/ 2147483647 h 36"/>
              <a:gd name="T12" fmla="*/ 2147483647 w 72"/>
              <a:gd name="T13" fmla="*/ 0 h 36"/>
              <a:gd name="T14" fmla="*/ 2147483647 w 72"/>
              <a:gd name="T15" fmla="*/ 2147483647 h 36"/>
              <a:gd name="T16" fmla="*/ 2147483647 w 72"/>
              <a:gd name="T17" fmla="*/ 2147483647 h 36"/>
              <a:gd name="T18" fmla="*/ 2147483647 w 72"/>
              <a:gd name="T19" fmla="*/ 2147483647 h 36"/>
              <a:gd name="T20" fmla="*/ 2147483647 w 72"/>
              <a:gd name="T21" fmla="*/ 2147483647 h 36"/>
              <a:gd name="T22" fmla="*/ 2147483647 w 72"/>
              <a:gd name="T23" fmla="*/ 2147483647 h 36"/>
              <a:gd name="T24" fmla="*/ 2147483647 w 72"/>
              <a:gd name="T25" fmla="*/ 2147483647 h 36"/>
              <a:gd name="T26" fmla="*/ 2147483647 w 72"/>
              <a:gd name="T27" fmla="*/ 2147483647 h 36"/>
              <a:gd name="T28" fmla="*/ 2147483647 w 72"/>
              <a:gd name="T29" fmla="*/ 214748364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36"/>
              <a:gd name="T47" fmla="*/ 72 w 72"/>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36">
                <a:moveTo>
                  <a:pt x="30" y="36"/>
                </a:moveTo>
                <a:lnTo>
                  <a:pt x="12" y="18"/>
                </a:lnTo>
                <a:lnTo>
                  <a:pt x="6" y="12"/>
                </a:lnTo>
                <a:lnTo>
                  <a:pt x="0" y="6"/>
                </a:lnTo>
                <a:lnTo>
                  <a:pt x="24" y="6"/>
                </a:lnTo>
                <a:lnTo>
                  <a:pt x="30" y="12"/>
                </a:lnTo>
                <a:lnTo>
                  <a:pt x="36" y="0"/>
                </a:lnTo>
                <a:lnTo>
                  <a:pt x="48" y="6"/>
                </a:lnTo>
                <a:lnTo>
                  <a:pt x="48" y="12"/>
                </a:lnTo>
                <a:lnTo>
                  <a:pt x="60" y="6"/>
                </a:lnTo>
                <a:lnTo>
                  <a:pt x="72" y="12"/>
                </a:lnTo>
                <a:lnTo>
                  <a:pt x="66" y="24"/>
                </a:lnTo>
                <a:lnTo>
                  <a:pt x="60" y="18"/>
                </a:lnTo>
                <a:lnTo>
                  <a:pt x="42" y="36"/>
                </a:lnTo>
                <a:lnTo>
                  <a:pt x="30" y="36"/>
                </a:lnTo>
                <a:close/>
              </a:path>
            </a:pathLst>
          </a:custGeom>
          <a:solidFill>
            <a:schemeClr val="bg1">
              <a:lumMod val="85000"/>
            </a:schemeClr>
          </a:solidFill>
          <a:ln w="12700">
            <a:solidFill>
              <a:srgbClr val="000000"/>
            </a:solidFill>
            <a:prstDash val="solid"/>
            <a:round/>
            <a:headEnd/>
            <a:tailEnd/>
          </a:ln>
        </p:spPr>
        <p:txBody>
          <a:bodyPr/>
          <a:lstStyle/>
          <a:p>
            <a:endParaRPr lang="fi-FI"/>
          </a:p>
        </p:txBody>
      </p:sp>
      <p:sp>
        <p:nvSpPr>
          <p:cNvPr id="8208" name="Freeform 17"/>
          <p:cNvSpPr>
            <a:spLocks noChangeAspect="1"/>
          </p:cNvSpPr>
          <p:nvPr/>
        </p:nvSpPr>
        <p:spPr bwMode="auto">
          <a:xfrm>
            <a:off x="1577207" y="3292475"/>
            <a:ext cx="1512887" cy="715963"/>
          </a:xfrm>
          <a:custGeom>
            <a:avLst/>
            <a:gdLst>
              <a:gd name="T0" fmla="*/ 2147483647 w 72"/>
              <a:gd name="T1" fmla="*/ 2147483647 h 36"/>
              <a:gd name="T2" fmla="*/ 2147483647 w 72"/>
              <a:gd name="T3" fmla="*/ 2147483647 h 36"/>
              <a:gd name="T4" fmla="*/ 0 w 72"/>
              <a:gd name="T5" fmla="*/ 2147483647 h 36"/>
              <a:gd name="T6" fmla="*/ 2147483647 w 72"/>
              <a:gd name="T7" fmla="*/ 2147483647 h 36"/>
              <a:gd name="T8" fmla="*/ 2147483647 w 72"/>
              <a:gd name="T9" fmla="*/ 2147483647 h 36"/>
              <a:gd name="T10" fmla="*/ 2147483647 w 72"/>
              <a:gd name="T11" fmla="*/ 2147483647 h 36"/>
              <a:gd name="T12" fmla="*/ 2147483647 w 72"/>
              <a:gd name="T13" fmla="*/ 0 h 36"/>
              <a:gd name="T14" fmla="*/ 2147483647 w 72"/>
              <a:gd name="T15" fmla="*/ 0 h 36"/>
              <a:gd name="T16" fmla="*/ 2147483647 w 72"/>
              <a:gd name="T17" fmla="*/ 2147483647 h 36"/>
              <a:gd name="T18" fmla="*/ 2147483647 w 72"/>
              <a:gd name="T19" fmla="*/ 2147483647 h 36"/>
              <a:gd name="T20" fmla="*/ 2147483647 w 72"/>
              <a:gd name="T21" fmla="*/ 2147483647 h 36"/>
              <a:gd name="T22" fmla="*/ 2147483647 w 72"/>
              <a:gd name="T23" fmla="*/ 2147483647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36"/>
              <a:gd name="T38" fmla="*/ 72 w 72"/>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36">
                <a:moveTo>
                  <a:pt x="30" y="36"/>
                </a:moveTo>
                <a:lnTo>
                  <a:pt x="12" y="36"/>
                </a:lnTo>
                <a:lnTo>
                  <a:pt x="0" y="36"/>
                </a:lnTo>
                <a:lnTo>
                  <a:pt x="6" y="24"/>
                </a:lnTo>
                <a:lnTo>
                  <a:pt x="12" y="24"/>
                </a:lnTo>
                <a:lnTo>
                  <a:pt x="24" y="6"/>
                </a:lnTo>
                <a:lnTo>
                  <a:pt x="36" y="0"/>
                </a:lnTo>
                <a:lnTo>
                  <a:pt x="54" y="0"/>
                </a:lnTo>
                <a:lnTo>
                  <a:pt x="72" y="24"/>
                </a:lnTo>
                <a:lnTo>
                  <a:pt x="54" y="30"/>
                </a:lnTo>
                <a:lnTo>
                  <a:pt x="42" y="36"/>
                </a:lnTo>
                <a:lnTo>
                  <a:pt x="30" y="36"/>
                </a:lnTo>
                <a:close/>
              </a:path>
            </a:pathLst>
          </a:custGeom>
          <a:solidFill>
            <a:schemeClr val="bg1">
              <a:lumMod val="85000"/>
            </a:schemeClr>
          </a:solidFill>
          <a:ln w="12700">
            <a:solidFill>
              <a:srgbClr val="000000"/>
            </a:solidFill>
            <a:prstDash val="solid"/>
            <a:round/>
            <a:headEnd/>
            <a:tailEnd/>
          </a:ln>
        </p:spPr>
        <p:txBody>
          <a:bodyPr/>
          <a:lstStyle/>
          <a:p>
            <a:endParaRPr lang="fi-FI"/>
          </a:p>
        </p:txBody>
      </p:sp>
      <p:sp>
        <p:nvSpPr>
          <p:cNvPr id="8209" name="Freeform 18"/>
          <p:cNvSpPr>
            <a:spLocks noChangeAspect="1"/>
          </p:cNvSpPr>
          <p:nvPr/>
        </p:nvSpPr>
        <p:spPr bwMode="auto">
          <a:xfrm>
            <a:off x="721544" y="4240213"/>
            <a:ext cx="1109663" cy="958850"/>
          </a:xfrm>
          <a:custGeom>
            <a:avLst/>
            <a:gdLst>
              <a:gd name="T0" fmla="*/ 2147483647 w 53"/>
              <a:gd name="T1" fmla="*/ 2147483647 h 48"/>
              <a:gd name="T2" fmla="*/ 0 w 53"/>
              <a:gd name="T3" fmla="*/ 2147483647 h 48"/>
              <a:gd name="T4" fmla="*/ 0 w 53"/>
              <a:gd name="T5" fmla="*/ 2147483647 h 48"/>
              <a:gd name="T6" fmla="*/ 2147483647 w 53"/>
              <a:gd name="T7" fmla="*/ 2147483647 h 48"/>
              <a:gd name="T8" fmla="*/ 2147483647 w 53"/>
              <a:gd name="T9" fmla="*/ 2147483647 h 48"/>
              <a:gd name="T10" fmla="*/ 2147483647 w 53"/>
              <a:gd name="T11" fmla="*/ 2147483647 h 48"/>
              <a:gd name="T12" fmla="*/ 2147483647 w 53"/>
              <a:gd name="T13" fmla="*/ 2147483647 h 48"/>
              <a:gd name="T14" fmla="*/ 2147483647 w 53"/>
              <a:gd name="T15" fmla="*/ 2147483647 h 48"/>
              <a:gd name="T16" fmla="*/ 2147483647 w 53"/>
              <a:gd name="T17" fmla="*/ 2147483647 h 48"/>
              <a:gd name="T18" fmla="*/ 2147483647 w 53"/>
              <a:gd name="T19" fmla="*/ 2147483647 h 48"/>
              <a:gd name="T20" fmla="*/ 2147483647 w 53"/>
              <a:gd name="T21" fmla="*/ 2147483647 h 48"/>
              <a:gd name="T22" fmla="*/ 2147483647 w 53"/>
              <a:gd name="T23" fmla="*/ 0 h 48"/>
              <a:gd name="T24" fmla="*/ 2147483647 w 53"/>
              <a:gd name="T25" fmla="*/ 2147483647 h 48"/>
              <a:gd name="T26" fmla="*/ 2147483647 w 53"/>
              <a:gd name="T27" fmla="*/ 2147483647 h 48"/>
              <a:gd name="T28" fmla="*/ 2147483647 w 53"/>
              <a:gd name="T29" fmla="*/ 2147483647 h 48"/>
              <a:gd name="T30" fmla="*/ 2147483647 w 53"/>
              <a:gd name="T31" fmla="*/ 2147483647 h 48"/>
              <a:gd name="T32" fmla="*/ 2147483647 w 53"/>
              <a:gd name="T33" fmla="*/ 2147483647 h 48"/>
              <a:gd name="T34" fmla="*/ 2147483647 w 53"/>
              <a:gd name="T35" fmla="*/ 2147483647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48"/>
              <a:gd name="T56" fmla="*/ 53 w 53"/>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48">
                <a:moveTo>
                  <a:pt x="6" y="18"/>
                </a:moveTo>
                <a:lnTo>
                  <a:pt x="0" y="18"/>
                </a:lnTo>
                <a:lnTo>
                  <a:pt x="0" y="24"/>
                </a:lnTo>
                <a:lnTo>
                  <a:pt x="18" y="36"/>
                </a:lnTo>
                <a:lnTo>
                  <a:pt x="18" y="42"/>
                </a:lnTo>
                <a:lnTo>
                  <a:pt x="24" y="42"/>
                </a:lnTo>
                <a:lnTo>
                  <a:pt x="47" y="42"/>
                </a:lnTo>
                <a:lnTo>
                  <a:pt x="47" y="48"/>
                </a:lnTo>
                <a:lnTo>
                  <a:pt x="47" y="42"/>
                </a:lnTo>
                <a:lnTo>
                  <a:pt x="53" y="36"/>
                </a:lnTo>
                <a:lnTo>
                  <a:pt x="47" y="12"/>
                </a:lnTo>
                <a:lnTo>
                  <a:pt x="41" y="0"/>
                </a:lnTo>
                <a:lnTo>
                  <a:pt x="35" y="12"/>
                </a:lnTo>
                <a:lnTo>
                  <a:pt x="24" y="12"/>
                </a:lnTo>
                <a:lnTo>
                  <a:pt x="12" y="6"/>
                </a:lnTo>
                <a:lnTo>
                  <a:pt x="12" y="12"/>
                </a:lnTo>
                <a:lnTo>
                  <a:pt x="12" y="18"/>
                </a:lnTo>
                <a:lnTo>
                  <a:pt x="6" y="18"/>
                </a:lnTo>
                <a:close/>
              </a:path>
            </a:pathLst>
          </a:custGeom>
          <a:solidFill>
            <a:srgbClr val="FFFF00"/>
          </a:solidFill>
          <a:ln w="12700">
            <a:solidFill>
              <a:srgbClr val="000000"/>
            </a:solidFill>
            <a:prstDash val="solid"/>
            <a:round/>
            <a:headEnd/>
            <a:tailEnd/>
          </a:ln>
        </p:spPr>
        <p:txBody>
          <a:bodyPr/>
          <a:lstStyle/>
          <a:p>
            <a:endParaRPr lang="fi-FI"/>
          </a:p>
        </p:txBody>
      </p:sp>
      <p:sp>
        <p:nvSpPr>
          <p:cNvPr id="8210" name="Freeform 19"/>
          <p:cNvSpPr>
            <a:spLocks noChangeAspect="1"/>
          </p:cNvSpPr>
          <p:nvPr/>
        </p:nvSpPr>
        <p:spPr bwMode="auto">
          <a:xfrm>
            <a:off x="848544" y="3767138"/>
            <a:ext cx="728663" cy="715962"/>
          </a:xfrm>
          <a:custGeom>
            <a:avLst/>
            <a:gdLst>
              <a:gd name="T0" fmla="*/ 2147483647 w 35"/>
              <a:gd name="T1" fmla="*/ 2147483647 h 36"/>
              <a:gd name="T2" fmla="*/ 2147483647 w 35"/>
              <a:gd name="T3" fmla="*/ 2147483647 h 36"/>
              <a:gd name="T4" fmla="*/ 2147483647 w 35"/>
              <a:gd name="T5" fmla="*/ 2147483647 h 36"/>
              <a:gd name="T6" fmla="*/ 2147483647 w 35"/>
              <a:gd name="T7" fmla="*/ 2147483647 h 36"/>
              <a:gd name="T8" fmla="*/ 0 w 35"/>
              <a:gd name="T9" fmla="*/ 2147483647 h 36"/>
              <a:gd name="T10" fmla="*/ 0 w 35"/>
              <a:gd name="T11" fmla="*/ 0 h 36"/>
              <a:gd name="T12" fmla="*/ 2147483647 w 35"/>
              <a:gd name="T13" fmla="*/ 0 h 36"/>
              <a:gd name="T14" fmla="*/ 2147483647 w 35"/>
              <a:gd name="T15" fmla="*/ 2147483647 h 36"/>
              <a:gd name="T16" fmla="*/ 2147483647 w 35"/>
              <a:gd name="T17" fmla="*/ 2147483647 h 36"/>
              <a:gd name="T18" fmla="*/ 2147483647 w 35"/>
              <a:gd name="T19" fmla="*/ 2147483647 h 36"/>
              <a:gd name="T20" fmla="*/ 2147483647 w 35"/>
              <a:gd name="T21" fmla="*/ 2147483647 h 36"/>
              <a:gd name="T22" fmla="*/ 2147483647 w 35"/>
              <a:gd name="T23" fmla="*/ 2147483647 h 36"/>
              <a:gd name="T24" fmla="*/ 2147483647 w 35"/>
              <a:gd name="T25" fmla="*/ 2147483647 h 36"/>
              <a:gd name="T26" fmla="*/ 2147483647 w 35"/>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36"/>
              <a:gd name="T44" fmla="*/ 35 w 35"/>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36">
                <a:moveTo>
                  <a:pt x="6" y="30"/>
                </a:moveTo>
                <a:lnTo>
                  <a:pt x="6" y="24"/>
                </a:lnTo>
                <a:lnTo>
                  <a:pt x="6" y="18"/>
                </a:lnTo>
                <a:lnTo>
                  <a:pt x="6" y="12"/>
                </a:lnTo>
                <a:lnTo>
                  <a:pt x="0" y="6"/>
                </a:lnTo>
                <a:lnTo>
                  <a:pt x="0" y="0"/>
                </a:lnTo>
                <a:lnTo>
                  <a:pt x="6" y="0"/>
                </a:lnTo>
                <a:lnTo>
                  <a:pt x="12" y="6"/>
                </a:lnTo>
                <a:lnTo>
                  <a:pt x="24" y="6"/>
                </a:lnTo>
                <a:lnTo>
                  <a:pt x="29" y="18"/>
                </a:lnTo>
                <a:lnTo>
                  <a:pt x="35" y="24"/>
                </a:lnTo>
                <a:lnTo>
                  <a:pt x="29" y="36"/>
                </a:lnTo>
                <a:lnTo>
                  <a:pt x="18" y="36"/>
                </a:lnTo>
                <a:lnTo>
                  <a:pt x="6" y="30"/>
                </a:lnTo>
                <a:close/>
              </a:path>
            </a:pathLst>
          </a:custGeom>
          <a:solidFill>
            <a:srgbClr val="FFFF00"/>
          </a:solidFill>
          <a:ln w="12700">
            <a:solidFill>
              <a:srgbClr val="000000"/>
            </a:solidFill>
            <a:prstDash val="solid"/>
            <a:round/>
            <a:headEnd/>
            <a:tailEnd/>
          </a:ln>
        </p:spPr>
        <p:txBody>
          <a:bodyPr/>
          <a:lstStyle/>
          <a:p>
            <a:endParaRPr lang="fi-FI"/>
          </a:p>
        </p:txBody>
      </p:sp>
      <p:sp>
        <p:nvSpPr>
          <p:cNvPr id="8211" name="Freeform 20"/>
          <p:cNvSpPr>
            <a:spLocks noChangeAspect="1"/>
          </p:cNvSpPr>
          <p:nvPr/>
        </p:nvSpPr>
        <p:spPr bwMode="auto">
          <a:xfrm>
            <a:off x="1450207" y="4002088"/>
            <a:ext cx="1004887" cy="569912"/>
          </a:xfrm>
          <a:custGeom>
            <a:avLst/>
            <a:gdLst>
              <a:gd name="T0" fmla="*/ 2147483647 w 574"/>
              <a:gd name="T1" fmla="*/ 2147483647 h 326"/>
              <a:gd name="T2" fmla="*/ 2147483647 w 574"/>
              <a:gd name="T3" fmla="*/ 2147483647 h 326"/>
              <a:gd name="T4" fmla="*/ 2147483647 w 574"/>
              <a:gd name="T5" fmla="*/ 2147483647 h 326"/>
              <a:gd name="T6" fmla="*/ 2147483647 w 574"/>
              <a:gd name="T7" fmla="*/ 2147483647 h 326"/>
              <a:gd name="T8" fmla="*/ 2147483647 w 574"/>
              <a:gd name="T9" fmla="*/ 2147483647 h 326"/>
              <a:gd name="T10" fmla="*/ 0 w 574"/>
              <a:gd name="T11" fmla="*/ 2147483647 h 326"/>
              <a:gd name="T12" fmla="*/ 2147483647 w 574"/>
              <a:gd name="T13" fmla="*/ 0 h 326"/>
              <a:gd name="T14" fmla="*/ 2147483647 w 574"/>
              <a:gd name="T15" fmla="*/ 0 h 326"/>
              <a:gd name="T16" fmla="*/ 2147483647 w 574"/>
              <a:gd name="T17" fmla="*/ 0 h 326"/>
              <a:gd name="T18" fmla="*/ 2147483647 w 574"/>
              <a:gd name="T19" fmla="*/ 0 h 326"/>
              <a:gd name="T20" fmla="*/ 2147483647 w 574"/>
              <a:gd name="T21" fmla="*/ 2147483647 h 326"/>
              <a:gd name="T22" fmla="*/ 2147483647 w 574"/>
              <a:gd name="T23" fmla="*/ 2147483647 h 3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4"/>
              <a:gd name="T37" fmla="*/ 0 h 326"/>
              <a:gd name="T38" fmla="*/ 574 w 574"/>
              <a:gd name="T39" fmla="*/ 326 h 3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4" h="326">
                <a:moveTo>
                  <a:pt x="431" y="69"/>
                </a:moveTo>
                <a:lnTo>
                  <a:pt x="431" y="206"/>
                </a:lnTo>
                <a:lnTo>
                  <a:pt x="287" y="275"/>
                </a:lnTo>
                <a:lnTo>
                  <a:pt x="163" y="326"/>
                </a:lnTo>
                <a:lnTo>
                  <a:pt x="72" y="138"/>
                </a:lnTo>
                <a:lnTo>
                  <a:pt x="0" y="69"/>
                </a:lnTo>
                <a:lnTo>
                  <a:pt x="72" y="0"/>
                </a:lnTo>
                <a:lnTo>
                  <a:pt x="215" y="0"/>
                </a:lnTo>
                <a:lnTo>
                  <a:pt x="431" y="0"/>
                </a:lnTo>
                <a:lnTo>
                  <a:pt x="574" y="0"/>
                </a:lnTo>
                <a:lnTo>
                  <a:pt x="488" y="126"/>
                </a:lnTo>
                <a:lnTo>
                  <a:pt x="431" y="69"/>
                </a:lnTo>
                <a:close/>
              </a:path>
            </a:pathLst>
          </a:custGeom>
          <a:solidFill>
            <a:schemeClr val="bg1">
              <a:lumMod val="85000"/>
            </a:schemeClr>
          </a:solidFill>
          <a:ln w="12700">
            <a:solidFill>
              <a:srgbClr val="000000"/>
            </a:solidFill>
            <a:prstDash val="solid"/>
            <a:round/>
            <a:headEnd/>
            <a:tailEnd/>
          </a:ln>
        </p:spPr>
        <p:txBody>
          <a:bodyPr/>
          <a:lstStyle/>
          <a:p>
            <a:endParaRPr lang="fi-FI"/>
          </a:p>
        </p:txBody>
      </p:sp>
      <p:sp>
        <p:nvSpPr>
          <p:cNvPr id="8212" name="Freeform 21"/>
          <p:cNvSpPr>
            <a:spLocks noChangeAspect="1"/>
          </p:cNvSpPr>
          <p:nvPr/>
        </p:nvSpPr>
        <p:spPr bwMode="auto">
          <a:xfrm>
            <a:off x="1547664" y="4483100"/>
            <a:ext cx="877887" cy="1930400"/>
          </a:xfrm>
          <a:custGeom>
            <a:avLst/>
            <a:gdLst>
              <a:gd name="T0" fmla="*/ 2147483647 w 42"/>
              <a:gd name="T1" fmla="*/ 2147483647 h 96"/>
              <a:gd name="T2" fmla="*/ 2147483647 w 42"/>
              <a:gd name="T3" fmla="*/ 0 h 96"/>
              <a:gd name="T4" fmla="*/ 2147483647 w 42"/>
              <a:gd name="T5" fmla="*/ 2147483647 h 96"/>
              <a:gd name="T6" fmla="*/ 2147483647 w 42"/>
              <a:gd name="T7" fmla="*/ 0 h 96"/>
              <a:gd name="T8" fmla="*/ 2147483647 w 42"/>
              <a:gd name="T9" fmla="*/ 2147483647 h 96"/>
              <a:gd name="T10" fmla="*/ 2147483647 w 42"/>
              <a:gd name="T11" fmla="*/ 2147483647 h 96"/>
              <a:gd name="T12" fmla="*/ 2147483647 w 42"/>
              <a:gd name="T13" fmla="*/ 2147483647 h 96"/>
              <a:gd name="T14" fmla="*/ 2147483647 w 42"/>
              <a:gd name="T15" fmla="*/ 2147483647 h 96"/>
              <a:gd name="T16" fmla="*/ 2147483647 w 42"/>
              <a:gd name="T17" fmla="*/ 2147483647 h 96"/>
              <a:gd name="T18" fmla="*/ 2147483647 w 42"/>
              <a:gd name="T19" fmla="*/ 2147483647 h 96"/>
              <a:gd name="T20" fmla="*/ 2147483647 w 42"/>
              <a:gd name="T21" fmla="*/ 2147483647 h 96"/>
              <a:gd name="T22" fmla="*/ 2147483647 w 42"/>
              <a:gd name="T23" fmla="*/ 2147483647 h 96"/>
              <a:gd name="T24" fmla="*/ 2147483647 w 42"/>
              <a:gd name="T25" fmla="*/ 2147483647 h 96"/>
              <a:gd name="T26" fmla="*/ 2147483647 w 42"/>
              <a:gd name="T27" fmla="*/ 2147483647 h 96"/>
              <a:gd name="T28" fmla="*/ 2147483647 w 42"/>
              <a:gd name="T29" fmla="*/ 2147483647 h 96"/>
              <a:gd name="T30" fmla="*/ 2147483647 w 42"/>
              <a:gd name="T31" fmla="*/ 2147483647 h 96"/>
              <a:gd name="T32" fmla="*/ 0 w 42"/>
              <a:gd name="T33" fmla="*/ 2147483647 h 96"/>
              <a:gd name="T34" fmla="*/ 2147483647 w 42"/>
              <a:gd name="T35" fmla="*/ 2147483647 h 96"/>
              <a:gd name="T36" fmla="*/ 2147483647 w 42"/>
              <a:gd name="T37" fmla="*/ 2147483647 h 96"/>
              <a:gd name="T38" fmla="*/ 2147483647 w 42"/>
              <a:gd name="T39" fmla="*/ 2147483647 h 96"/>
              <a:gd name="T40" fmla="*/ 2147483647 w 42"/>
              <a:gd name="T41" fmla="*/ 2147483647 h 96"/>
              <a:gd name="T42" fmla="*/ 2147483647 w 42"/>
              <a:gd name="T43" fmla="*/ 2147483647 h 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96"/>
              <a:gd name="T68" fmla="*/ 42 w 42"/>
              <a:gd name="T69" fmla="*/ 96 h 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96">
                <a:moveTo>
                  <a:pt x="12" y="24"/>
                </a:moveTo>
                <a:lnTo>
                  <a:pt x="6" y="0"/>
                </a:lnTo>
                <a:lnTo>
                  <a:pt x="6" y="6"/>
                </a:lnTo>
                <a:lnTo>
                  <a:pt x="18" y="0"/>
                </a:lnTo>
                <a:lnTo>
                  <a:pt x="30" y="12"/>
                </a:lnTo>
                <a:lnTo>
                  <a:pt x="36" y="12"/>
                </a:lnTo>
                <a:lnTo>
                  <a:pt x="42" y="12"/>
                </a:lnTo>
                <a:lnTo>
                  <a:pt x="36" y="24"/>
                </a:lnTo>
                <a:lnTo>
                  <a:pt x="42" y="30"/>
                </a:lnTo>
                <a:lnTo>
                  <a:pt x="42" y="42"/>
                </a:lnTo>
                <a:lnTo>
                  <a:pt x="42" y="72"/>
                </a:lnTo>
                <a:lnTo>
                  <a:pt x="42" y="84"/>
                </a:lnTo>
                <a:lnTo>
                  <a:pt x="30" y="90"/>
                </a:lnTo>
                <a:lnTo>
                  <a:pt x="30" y="96"/>
                </a:lnTo>
                <a:lnTo>
                  <a:pt x="24" y="90"/>
                </a:lnTo>
                <a:lnTo>
                  <a:pt x="12" y="84"/>
                </a:lnTo>
                <a:lnTo>
                  <a:pt x="0" y="66"/>
                </a:lnTo>
                <a:lnTo>
                  <a:pt x="24" y="54"/>
                </a:lnTo>
                <a:lnTo>
                  <a:pt x="18" y="42"/>
                </a:lnTo>
                <a:lnTo>
                  <a:pt x="12" y="42"/>
                </a:lnTo>
                <a:lnTo>
                  <a:pt x="6" y="30"/>
                </a:lnTo>
                <a:lnTo>
                  <a:pt x="12" y="24"/>
                </a:lnTo>
                <a:close/>
              </a:path>
            </a:pathLst>
          </a:custGeom>
          <a:solidFill>
            <a:schemeClr val="accent2">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8213" name="Freeform 22"/>
          <p:cNvSpPr>
            <a:spLocks noChangeAspect="1"/>
          </p:cNvSpPr>
          <p:nvPr/>
        </p:nvSpPr>
        <p:spPr bwMode="auto">
          <a:xfrm>
            <a:off x="467544" y="4725988"/>
            <a:ext cx="1617663" cy="1087437"/>
          </a:xfrm>
          <a:custGeom>
            <a:avLst/>
            <a:gdLst>
              <a:gd name="T0" fmla="*/ 2147483647 w 77"/>
              <a:gd name="T1" fmla="*/ 2147483647 h 54"/>
              <a:gd name="T2" fmla="*/ 2147483647 w 77"/>
              <a:gd name="T3" fmla="*/ 2147483647 h 54"/>
              <a:gd name="T4" fmla="*/ 2147483647 w 77"/>
              <a:gd name="T5" fmla="*/ 2147483647 h 54"/>
              <a:gd name="T6" fmla="*/ 2147483647 w 77"/>
              <a:gd name="T7" fmla="*/ 2147483647 h 54"/>
              <a:gd name="T8" fmla="*/ 2147483647 w 77"/>
              <a:gd name="T9" fmla="*/ 2147483647 h 54"/>
              <a:gd name="T10" fmla="*/ 0 w 77"/>
              <a:gd name="T11" fmla="*/ 2147483647 h 54"/>
              <a:gd name="T12" fmla="*/ 2147483647 w 77"/>
              <a:gd name="T13" fmla="*/ 2147483647 h 54"/>
              <a:gd name="T14" fmla="*/ 2147483647 w 77"/>
              <a:gd name="T15" fmla="*/ 2147483647 h 54"/>
              <a:gd name="T16" fmla="*/ 2147483647 w 77"/>
              <a:gd name="T17" fmla="*/ 2147483647 h 54"/>
              <a:gd name="T18" fmla="*/ 2147483647 w 77"/>
              <a:gd name="T19" fmla="*/ 2147483647 h 54"/>
              <a:gd name="T20" fmla="*/ 2147483647 w 77"/>
              <a:gd name="T21" fmla="*/ 2147483647 h 54"/>
              <a:gd name="T22" fmla="*/ 2147483647 w 77"/>
              <a:gd name="T23" fmla="*/ 0 h 54"/>
              <a:gd name="T24" fmla="*/ 2147483647 w 77"/>
              <a:gd name="T25" fmla="*/ 2147483647 h 54"/>
              <a:gd name="T26" fmla="*/ 2147483647 w 77"/>
              <a:gd name="T27" fmla="*/ 2147483647 h 54"/>
              <a:gd name="T28" fmla="*/ 2147483647 w 77"/>
              <a:gd name="T29" fmla="*/ 2147483647 h 54"/>
              <a:gd name="T30" fmla="*/ 2147483647 w 77"/>
              <a:gd name="T31" fmla="*/ 2147483647 h 54"/>
              <a:gd name="T32" fmla="*/ 2147483647 w 77"/>
              <a:gd name="T33" fmla="*/ 2147483647 h 54"/>
              <a:gd name="T34" fmla="*/ 2147483647 w 77"/>
              <a:gd name="T35" fmla="*/ 2147483647 h 54"/>
              <a:gd name="T36" fmla="*/ 2147483647 w 77"/>
              <a:gd name="T37" fmla="*/ 2147483647 h 54"/>
              <a:gd name="T38" fmla="*/ 2147483647 w 77"/>
              <a:gd name="T39" fmla="*/ 2147483647 h 54"/>
              <a:gd name="T40" fmla="*/ 2147483647 w 77"/>
              <a:gd name="T41" fmla="*/ 2147483647 h 54"/>
              <a:gd name="T42" fmla="*/ 2147483647 w 77"/>
              <a:gd name="T43" fmla="*/ 2147483647 h 54"/>
              <a:gd name="T44" fmla="*/ 2147483647 w 77"/>
              <a:gd name="T45" fmla="*/ 2147483647 h 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7"/>
              <a:gd name="T70" fmla="*/ 0 h 54"/>
              <a:gd name="T71" fmla="*/ 77 w 77"/>
              <a:gd name="T72" fmla="*/ 54 h 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7" h="54">
                <a:moveTo>
                  <a:pt x="47" y="48"/>
                </a:moveTo>
                <a:lnTo>
                  <a:pt x="30" y="54"/>
                </a:lnTo>
                <a:lnTo>
                  <a:pt x="30" y="36"/>
                </a:lnTo>
                <a:lnTo>
                  <a:pt x="18" y="42"/>
                </a:lnTo>
                <a:lnTo>
                  <a:pt x="12" y="42"/>
                </a:lnTo>
                <a:lnTo>
                  <a:pt x="0" y="30"/>
                </a:lnTo>
                <a:lnTo>
                  <a:pt x="6" y="30"/>
                </a:lnTo>
                <a:lnTo>
                  <a:pt x="6" y="24"/>
                </a:lnTo>
                <a:lnTo>
                  <a:pt x="12" y="24"/>
                </a:lnTo>
                <a:lnTo>
                  <a:pt x="12" y="12"/>
                </a:lnTo>
                <a:lnTo>
                  <a:pt x="12" y="6"/>
                </a:lnTo>
                <a:lnTo>
                  <a:pt x="12" y="0"/>
                </a:lnTo>
                <a:lnTo>
                  <a:pt x="30" y="12"/>
                </a:lnTo>
                <a:lnTo>
                  <a:pt x="30" y="18"/>
                </a:lnTo>
                <a:lnTo>
                  <a:pt x="36" y="18"/>
                </a:lnTo>
                <a:lnTo>
                  <a:pt x="59" y="18"/>
                </a:lnTo>
                <a:lnTo>
                  <a:pt x="59" y="24"/>
                </a:lnTo>
                <a:lnTo>
                  <a:pt x="59" y="18"/>
                </a:lnTo>
                <a:lnTo>
                  <a:pt x="65" y="30"/>
                </a:lnTo>
                <a:lnTo>
                  <a:pt x="71" y="30"/>
                </a:lnTo>
                <a:lnTo>
                  <a:pt x="77" y="42"/>
                </a:lnTo>
                <a:lnTo>
                  <a:pt x="53" y="54"/>
                </a:lnTo>
                <a:lnTo>
                  <a:pt x="47" y="48"/>
                </a:lnTo>
                <a:close/>
              </a:path>
            </a:pathLst>
          </a:custGeom>
          <a:solidFill>
            <a:schemeClr val="accent2">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8214" name="Freeform 23"/>
          <p:cNvSpPr>
            <a:spLocks noChangeAspect="1"/>
          </p:cNvSpPr>
          <p:nvPr/>
        </p:nvSpPr>
        <p:spPr bwMode="auto">
          <a:xfrm>
            <a:off x="467544" y="4725988"/>
            <a:ext cx="128588" cy="242887"/>
          </a:xfrm>
          <a:custGeom>
            <a:avLst/>
            <a:gdLst>
              <a:gd name="T0" fmla="*/ 2147483647 w 6"/>
              <a:gd name="T1" fmla="*/ 2147483647 h 12"/>
              <a:gd name="T2" fmla="*/ 2147483647 w 6"/>
              <a:gd name="T3" fmla="*/ 2147483647 h 12"/>
              <a:gd name="T4" fmla="*/ 0 w 6"/>
              <a:gd name="T5" fmla="*/ 2147483647 h 12"/>
              <a:gd name="T6" fmla="*/ 0 w 6"/>
              <a:gd name="T7" fmla="*/ 2147483647 h 12"/>
              <a:gd name="T8" fmla="*/ 0 w 6"/>
              <a:gd name="T9" fmla="*/ 0 h 12"/>
              <a:gd name="T10" fmla="*/ 2147483647 w 6"/>
              <a:gd name="T11" fmla="*/ 0 h 12"/>
              <a:gd name="T12" fmla="*/ 2147483647 w 6"/>
              <a:gd name="T13" fmla="*/ 2147483647 h 12"/>
              <a:gd name="T14" fmla="*/ 0 60000 65536"/>
              <a:gd name="T15" fmla="*/ 0 60000 65536"/>
              <a:gd name="T16" fmla="*/ 0 60000 65536"/>
              <a:gd name="T17" fmla="*/ 0 60000 65536"/>
              <a:gd name="T18" fmla="*/ 0 60000 65536"/>
              <a:gd name="T19" fmla="*/ 0 60000 65536"/>
              <a:gd name="T20" fmla="*/ 0 60000 65536"/>
              <a:gd name="T21" fmla="*/ 0 w 6"/>
              <a:gd name="T22" fmla="*/ 0 h 12"/>
              <a:gd name="T23" fmla="*/ 6 w 6"/>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2">
                <a:moveTo>
                  <a:pt x="6" y="6"/>
                </a:moveTo>
                <a:lnTo>
                  <a:pt x="6" y="12"/>
                </a:lnTo>
                <a:lnTo>
                  <a:pt x="0" y="12"/>
                </a:lnTo>
                <a:lnTo>
                  <a:pt x="0" y="6"/>
                </a:lnTo>
                <a:lnTo>
                  <a:pt x="0" y="0"/>
                </a:lnTo>
                <a:lnTo>
                  <a:pt x="6" y="0"/>
                </a:lnTo>
                <a:lnTo>
                  <a:pt x="6" y="6"/>
                </a:lnTo>
                <a:close/>
              </a:path>
            </a:pathLst>
          </a:custGeom>
          <a:solidFill>
            <a:schemeClr val="accent2">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8215" name="Rectangle 24"/>
          <p:cNvSpPr>
            <a:spLocks noChangeAspect="1" noChangeArrowheads="1"/>
          </p:cNvSpPr>
          <p:nvPr/>
        </p:nvSpPr>
        <p:spPr bwMode="auto">
          <a:xfrm>
            <a:off x="1980432" y="5732463"/>
            <a:ext cx="358775"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Eura</a:t>
            </a:r>
          </a:p>
        </p:txBody>
      </p:sp>
      <p:sp>
        <p:nvSpPr>
          <p:cNvPr id="8216" name="Rectangle 25"/>
          <p:cNvSpPr>
            <a:spLocks noChangeAspect="1" noChangeArrowheads="1"/>
          </p:cNvSpPr>
          <p:nvPr/>
        </p:nvSpPr>
        <p:spPr bwMode="auto">
          <a:xfrm>
            <a:off x="943794" y="4652963"/>
            <a:ext cx="650875" cy="168275"/>
          </a:xfrm>
          <a:prstGeom prst="rect">
            <a:avLst/>
          </a:prstGeom>
          <a:noFill/>
          <a:ln w="9525">
            <a:noFill/>
            <a:miter lim="800000"/>
            <a:headEnd/>
            <a:tailEnd/>
          </a:ln>
        </p:spPr>
        <p:txBody>
          <a:bodyPr wrap="none" lIns="0" tIns="0" rIns="0" bIns="0">
            <a:spAutoFit/>
          </a:bodyPr>
          <a:lstStyle/>
          <a:p>
            <a:r>
              <a:rPr lang="fi-FI" sz="1100" b="1" dirty="0">
                <a:solidFill>
                  <a:srgbClr val="000000"/>
                </a:solidFill>
                <a:latin typeface="Verdana" pitchFamily="34" charset="0"/>
                <a:cs typeface="Arial" charset="0"/>
              </a:rPr>
              <a:t>Eurajoki</a:t>
            </a:r>
            <a:endParaRPr lang="fi-FI" sz="1100" b="1" dirty="0">
              <a:cs typeface="Arial" charset="0"/>
            </a:endParaRPr>
          </a:p>
        </p:txBody>
      </p:sp>
      <p:sp>
        <p:nvSpPr>
          <p:cNvPr id="8217" name="Rectangle 26"/>
          <p:cNvSpPr>
            <a:spLocks noChangeAspect="1" noChangeArrowheads="1"/>
          </p:cNvSpPr>
          <p:nvPr/>
        </p:nvSpPr>
        <p:spPr bwMode="auto">
          <a:xfrm>
            <a:off x="2196332" y="4292600"/>
            <a:ext cx="690562" cy="336550"/>
          </a:xfrm>
          <a:prstGeom prst="rect">
            <a:avLst/>
          </a:prstGeom>
          <a:noFill/>
          <a:ln w="9525">
            <a:noFill/>
            <a:miter lim="800000"/>
            <a:headEnd/>
            <a:tailEnd/>
          </a:ln>
        </p:spPr>
        <p:txBody>
          <a:bodyPr lIns="0" tIns="0" rIns="0" bIns="0">
            <a:spAutoFit/>
          </a:bodyPr>
          <a:lstStyle/>
          <a:p>
            <a:r>
              <a:rPr lang="fi-FI" sz="1100" b="1">
                <a:solidFill>
                  <a:srgbClr val="000000"/>
                </a:solidFill>
                <a:latin typeface="Verdana" pitchFamily="34" charset="0"/>
                <a:cs typeface="Arial" charset="0"/>
              </a:rPr>
              <a:t>Harja- valta</a:t>
            </a:r>
            <a:endParaRPr lang="fi-FI" sz="1100" b="1">
              <a:cs typeface="Arial" charset="0"/>
            </a:endParaRPr>
          </a:p>
        </p:txBody>
      </p:sp>
      <p:sp>
        <p:nvSpPr>
          <p:cNvPr id="8218" name="Rectangle 27"/>
          <p:cNvSpPr>
            <a:spLocks noChangeAspect="1" noChangeArrowheads="1"/>
          </p:cNvSpPr>
          <p:nvPr/>
        </p:nvSpPr>
        <p:spPr bwMode="auto">
          <a:xfrm>
            <a:off x="2267769" y="1341438"/>
            <a:ext cx="792163"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Honkajoki</a:t>
            </a:r>
            <a:endParaRPr lang="fi-FI" sz="1100" b="1">
              <a:cs typeface="Arial" charset="0"/>
            </a:endParaRPr>
          </a:p>
        </p:txBody>
      </p:sp>
      <p:sp>
        <p:nvSpPr>
          <p:cNvPr id="8219" name="Rectangle 28"/>
          <p:cNvSpPr>
            <a:spLocks noChangeAspect="1" noChangeArrowheads="1"/>
          </p:cNvSpPr>
          <p:nvPr/>
        </p:nvSpPr>
        <p:spPr bwMode="auto">
          <a:xfrm>
            <a:off x="3275832" y="5229225"/>
            <a:ext cx="731837" cy="168275"/>
          </a:xfrm>
          <a:prstGeom prst="rect">
            <a:avLst/>
          </a:prstGeom>
          <a:noFill/>
          <a:ln w="9525">
            <a:noFill/>
            <a:miter lim="800000"/>
            <a:headEnd/>
            <a:tailEnd/>
          </a:ln>
        </p:spPr>
        <p:txBody>
          <a:bodyPr wrap="none" lIns="0" tIns="0" rIns="0" bIns="0">
            <a:spAutoFit/>
          </a:bodyPr>
          <a:lstStyle/>
          <a:p>
            <a:r>
              <a:rPr lang="fi-FI" sz="1100" b="1" dirty="0">
                <a:solidFill>
                  <a:srgbClr val="000000"/>
                </a:solidFill>
                <a:latin typeface="Verdana" pitchFamily="34" charset="0"/>
                <a:cs typeface="Arial" charset="0"/>
              </a:rPr>
              <a:t>Huittinen</a:t>
            </a:r>
            <a:endParaRPr lang="fi-FI" sz="1100" b="1" dirty="0">
              <a:cs typeface="Arial" charset="0"/>
            </a:endParaRPr>
          </a:p>
        </p:txBody>
      </p:sp>
      <p:sp>
        <p:nvSpPr>
          <p:cNvPr id="8220" name="Rectangle 29"/>
          <p:cNvSpPr>
            <a:spLocks noChangeAspect="1" noChangeArrowheads="1"/>
          </p:cNvSpPr>
          <p:nvPr/>
        </p:nvSpPr>
        <p:spPr bwMode="auto">
          <a:xfrm>
            <a:off x="3491880" y="2030413"/>
            <a:ext cx="723900" cy="168275"/>
          </a:xfrm>
          <a:prstGeom prst="rect">
            <a:avLst/>
          </a:prstGeom>
          <a:noFill/>
          <a:ln w="9525">
            <a:noFill/>
            <a:miter lim="800000"/>
            <a:headEnd/>
            <a:tailEnd/>
          </a:ln>
        </p:spPr>
        <p:txBody>
          <a:bodyPr wrap="none" lIns="0" tIns="0" rIns="0" bIns="0">
            <a:spAutoFit/>
          </a:bodyPr>
          <a:lstStyle/>
          <a:p>
            <a:r>
              <a:rPr lang="fi-FI" sz="1100" b="1" dirty="0">
                <a:solidFill>
                  <a:srgbClr val="000000"/>
                </a:solidFill>
                <a:latin typeface="Verdana" pitchFamily="34" charset="0"/>
                <a:cs typeface="Arial" charset="0"/>
              </a:rPr>
              <a:t>Jämijärvi</a:t>
            </a:r>
            <a:endParaRPr lang="fi-FI" sz="1100" b="1" dirty="0">
              <a:cs typeface="Arial" charset="0"/>
            </a:endParaRPr>
          </a:p>
        </p:txBody>
      </p:sp>
      <p:sp>
        <p:nvSpPr>
          <p:cNvPr id="8221" name="Rectangle 30"/>
          <p:cNvSpPr>
            <a:spLocks noChangeAspect="1" noChangeArrowheads="1"/>
          </p:cNvSpPr>
          <p:nvPr/>
        </p:nvSpPr>
        <p:spPr bwMode="auto">
          <a:xfrm>
            <a:off x="2453507" y="2030413"/>
            <a:ext cx="968375"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Kankaanpää</a:t>
            </a:r>
            <a:endParaRPr lang="fi-FI" sz="1100" b="1">
              <a:cs typeface="Arial" charset="0"/>
            </a:endParaRPr>
          </a:p>
        </p:txBody>
      </p:sp>
      <p:sp>
        <p:nvSpPr>
          <p:cNvPr id="8222" name="Rectangle 31"/>
          <p:cNvSpPr>
            <a:spLocks noChangeAspect="1" noChangeArrowheads="1"/>
          </p:cNvSpPr>
          <p:nvPr/>
        </p:nvSpPr>
        <p:spPr bwMode="auto">
          <a:xfrm>
            <a:off x="3347269" y="765175"/>
            <a:ext cx="503238"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Karvia</a:t>
            </a:r>
            <a:endParaRPr lang="fi-FI" sz="1100" b="1">
              <a:cs typeface="Arial" charset="0"/>
            </a:endParaRPr>
          </a:p>
        </p:txBody>
      </p:sp>
      <p:sp>
        <p:nvSpPr>
          <p:cNvPr id="8223" name="Rectangle 33"/>
          <p:cNvSpPr>
            <a:spLocks noChangeAspect="1" noChangeArrowheads="1"/>
          </p:cNvSpPr>
          <p:nvPr/>
        </p:nvSpPr>
        <p:spPr bwMode="auto">
          <a:xfrm>
            <a:off x="2771007" y="4333875"/>
            <a:ext cx="769937"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Kokemäki</a:t>
            </a:r>
            <a:endParaRPr lang="fi-FI" sz="1100" b="1">
              <a:cs typeface="Arial" charset="0"/>
            </a:endParaRPr>
          </a:p>
        </p:txBody>
      </p:sp>
      <p:sp>
        <p:nvSpPr>
          <p:cNvPr id="8224" name="Rectangle 34"/>
          <p:cNvSpPr>
            <a:spLocks noChangeAspect="1" noChangeArrowheads="1"/>
          </p:cNvSpPr>
          <p:nvPr/>
        </p:nvSpPr>
        <p:spPr bwMode="auto">
          <a:xfrm>
            <a:off x="2555107" y="5085184"/>
            <a:ext cx="488916" cy="338554"/>
          </a:xfrm>
          <a:prstGeom prst="rect">
            <a:avLst/>
          </a:prstGeom>
          <a:noFill/>
          <a:ln w="9525">
            <a:noFill/>
            <a:miter lim="800000"/>
            <a:headEnd/>
            <a:tailEnd/>
          </a:ln>
        </p:spPr>
        <p:txBody>
          <a:bodyPr wrap="none" lIns="0" tIns="0" rIns="0" bIns="0">
            <a:spAutoFit/>
          </a:bodyPr>
          <a:lstStyle/>
          <a:p>
            <a:pPr algn="ctr"/>
            <a:r>
              <a:rPr lang="fi-FI" sz="1100" b="1" dirty="0" smtClean="0">
                <a:solidFill>
                  <a:srgbClr val="000000"/>
                </a:solidFill>
                <a:latin typeface="Verdana" pitchFamily="34" charset="0"/>
                <a:cs typeface="Arial" charset="0"/>
              </a:rPr>
              <a:t>Köyliö</a:t>
            </a:r>
          </a:p>
          <a:p>
            <a:pPr algn="ctr"/>
            <a:endParaRPr lang="fi-FI" sz="1100" b="1" dirty="0">
              <a:cs typeface="Arial" charset="0"/>
            </a:endParaRPr>
          </a:p>
        </p:txBody>
      </p:sp>
      <p:sp>
        <p:nvSpPr>
          <p:cNvPr id="8226" name="Rectangle 36"/>
          <p:cNvSpPr>
            <a:spLocks noChangeAspect="1" noChangeArrowheads="1"/>
          </p:cNvSpPr>
          <p:nvPr/>
        </p:nvSpPr>
        <p:spPr bwMode="auto">
          <a:xfrm>
            <a:off x="1004119" y="4144963"/>
            <a:ext cx="420688" cy="168275"/>
          </a:xfrm>
          <a:prstGeom prst="rect">
            <a:avLst/>
          </a:prstGeom>
          <a:noFill/>
          <a:ln w="9525">
            <a:noFill/>
            <a:miter lim="800000"/>
            <a:headEnd/>
            <a:tailEnd/>
          </a:ln>
        </p:spPr>
        <p:txBody>
          <a:bodyPr wrap="none" lIns="0" tIns="0" rIns="0" bIns="0">
            <a:spAutoFit/>
          </a:bodyPr>
          <a:lstStyle/>
          <a:p>
            <a:r>
              <a:rPr lang="fi-FI" sz="1100" b="1" dirty="0">
                <a:solidFill>
                  <a:srgbClr val="000000"/>
                </a:solidFill>
                <a:latin typeface="Verdana" pitchFamily="34" charset="0"/>
                <a:cs typeface="Arial" charset="0"/>
              </a:rPr>
              <a:t>Luvia</a:t>
            </a:r>
            <a:endParaRPr lang="fi-FI" sz="1100" b="1" dirty="0">
              <a:cs typeface="Arial" charset="0"/>
            </a:endParaRPr>
          </a:p>
        </p:txBody>
      </p:sp>
      <p:sp>
        <p:nvSpPr>
          <p:cNvPr id="8227" name="Rectangle 37"/>
          <p:cNvSpPr>
            <a:spLocks noChangeAspect="1" noChangeArrowheads="1"/>
          </p:cNvSpPr>
          <p:nvPr/>
        </p:nvSpPr>
        <p:spPr bwMode="auto">
          <a:xfrm>
            <a:off x="754882" y="1557338"/>
            <a:ext cx="830262"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Merikarvia</a:t>
            </a:r>
            <a:endParaRPr lang="fi-FI" sz="1100" b="1">
              <a:cs typeface="Arial" charset="0"/>
            </a:endParaRPr>
          </a:p>
        </p:txBody>
      </p:sp>
      <p:sp>
        <p:nvSpPr>
          <p:cNvPr id="8228" name="Rectangle 38"/>
          <p:cNvSpPr>
            <a:spLocks noChangeAspect="1" noChangeArrowheads="1"/>
          </p:cNvSpPr>
          <p:nvPr/>
        </p:nvSpPr>
        <p:spPr bwMode="auto">
          <a:xfrm>
            <a:off x="1620069" y="4076700"/>
            <a:ext cx="588963"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Nakkila</a:t>
            </a:r>
            <a:endParaRPr lang="fi-FI" sz="1100" b="1">
              <a:cs typeface="Arial" charset="0"/>
            </a:endParaRPr>
          </a:p>
        </p:txBody>
      </p:sp>
      <p:sp>
        <p:nvSpPr>
          <p:cNvPr id="8229" name="Rectangle 39"/>
          <p:cNvSpPr>
            <a:spLocks noChangeAspect="1" noChangeArrowheads="1"/>
          </p:cNvSpPr>
          <p:nvPr/>
        </p:nvSpPr>
        <p:spPr bwMode="auto">
          <a:xfrm>
            <a:off x="1907407" y="2565400"/>
            <a:ext cx="793750"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Pomarkku</a:t>
            </a:r>
            <a:endParaRPr lang="fi-FI" sz="1100" b="1">
              <a:cs typeface="Arial" charset="0"/>
            </a:endParaRPr>
          </a:p>
        </p:txBody>
      </p:sp>
      <p:sp>
        <p:nvSpPr>
          <p:cNvPr id="8230" name="Rectangle 40"/>
          <p:cNvSpPr>
            <a:spLocks noChangeAspect="1" noChangeArrowheads="1"/>
          </p:cNvSpPr>
          <p:nvPr/>
        </p:nvSpPr>
        <p:spPr bwMode="auto">
          <a:xfrm>
            <a:off x="1620069" y="1916113"/>
            <a:ext cx="722313"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Siikainen</a:t>
            </a:r>
            <a:endParaRPr lang="fi-FI" sz="1100" b="1">
              <a:cs typeface="Arial" charset="0"/>
            </a:endParaRPr>
          </a:p>
        </p:txBody>
      </p:sp>
      <p:sp>
        <p:nvSpPr>
          <p:cNvPr id="8231" name="Rectangle 41"/>
          <p:cNvSpPr>
            <a:spLocks noChangeAspect="1" noChangeArrowheads="1"/>
          </p:cNvSpPr>
          <p:nvPr/>
        </p:nvSpPr>
        <p:spPr bwMode="auto">
          <a:xfrm>
            <a:off x="2483768" y="5589240"/>
            <a:ext cx="524182" cy="338554"/>
          </a:xfrm>
          <a:prstGeom prst="rect">
            <a:avLst/>
          </a:prstGeom>
          <a:noFill/>
          <a:ln w="9525">
            <a:noFill/>
            <a:miter lim="800000"/>
            <a:headEnd/>
            <a:tailEnd/>
          </a:ln>
        </p:spPr>
        <p:txBody>
          <a:bodyPr wrap="none" lIns="0" tIns="0" rIns="0" bIns="0">
            <a:spAutoFit/>
          </a:bodyPr>
          <a:lstStyle/>
          <a:p>
            <a:r>
              <a:rPr lang="fi-FI" sz="1100" b="1" dirty="0" smtClean="0">
                <a:solidFill>
                  <a:srgbClr val="000000"/>
                </a:solidFill>
                <a:latin typeface="Verdana" pitchFamily="34" charset="0"/>
                <a:cs typeface="Arial" charset="0"/>
              </a:rPr>
              <a:t>Säkylä</a:t>
            </a:r>
          </a:p>
          <a:p>
            <a:pPr algn="ctr"/>
            <a:endParaRPr lang="fi-FI" sz="1100" b="1" dirty="0">
              <a:cs typeface="Arial" charset="0"/>
            </a:endParaRPr>
          </a:p>
        </p:txBody>
      </p:sp>
      <p:sp>
        <p:nvSpPr>
          <p:cNvPr id="8232" name="Rectangle 42"/>
          <p:cNvSpPr>
            <a:spLocks noChangeAspect="1" noChangeArrowheads="1"/>
          </p:cNvSpPr>
          <p:nvPr/>
        </p:nvSpPr>
        <p:spPr bwMode="auto">
          <a:xfrm>
            <a:off x="2115369" y="3532188"/>
            <a:ext cx="439738"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Ulvila</a:t>
            </a:r>
            <a:endParaRPr lang="fi-FI" sz="1100" b="1">
              <a:cs typeface="Arial" charset="0"/>
            </a:endParaRPr>
          </a:p>
        </p:txBody>
      </p:sp>
      <p:sp>
        <p:nvSpPr>
          <p:cNvPr id="8233" name="Rectangle 43"/>
          <p:cNvSpPr>
            <a:spLocks noChangeAspect="1" noChangeArrowheads="1"/>
          </p:cNvSpPr>
          <p:nvPr/>
        </p:nvSpPr>
        <p:spPr bwMode="auto">
          <a:xfrm>
            <a:off x="1147167" y="5276949"/>
            <a:ext cx="544513" cy="168275"/>
          </a:xfrm>
          <a:prstGeom prst="rect">
            <a:avLst/>
          </a:prstGeom>
          <a:noFill/>
          <a:ln w="9525">
            <a:noFill/>
            <a:miter lim="800000"/>
            <a:headEnd/>
            <a:tailEnd/>
          </a:ln>
        </p:spPr>
        <p:txBody>
          <a:bodyPr wrap="none" lIns="0" tIns="0" rIns="0" bIns="0">
            <a:spAutoFit/>
          </a:bodyPr>
          <a:lstStyle/>
          <a:p>
            <a:r>
              <a:rPr lang="fi-FI" sz="1100" b="1" dirty="0">
                <a:solidFill>
                  <a:srgbClr val="000000"/>
                </a:solidFill>
                <a:latin typeface="Verdana" pitchFamily="34" charset="0"/>
                <a:cs typeface="Arial" charset="0"/>
              </a:rPr>
              <a:t>Rauma</a:t>
            </a:r>
          </a:p>
        </p:txBody>
      </p:sp>
      <p:sp>
        <p:nvSpPr>
          <p:cNvPr id="8234" name="Freeform 44"/>
          <p:cNvSpPr>
            <a:spLocks noChangeAspect="1"/>
          </p:cNvSpPr>
          <p:nvPr/>
        </p:nvSpPr>
        <p:spPr bwMode="auto">
          <a:xfrm>
            <a:off x="864418" y="2432050"/>
            <a:ext cx="2843427" cy="1687513"/>
          </a:xfrm>
          <a:custGeom>
            <a:avLst/>
            <a:gdLst>
              <a:gd name="T0" fmla="*/ 2147483647 w 1201"/>
              <a:gd name="T1" fmla="*/ 2147483647 h 963"/>
              <a:gd name="T2" fmla="*/ 2147483647 w 1201"/>
              <a:gd name="T3" fmla="*/ 2147483647 h 963"/>
              <a:gd name="T4" fmla="*/ 2147483647 w 1201"/>
              <a:gd name="T5" fmla="*/ 2147483647 h 963"/>
              <a:gd name="T6" fmla="*/ 2147483647 w 1201"/>
              <a:gd name="T7" fmla="*/ 2147483647 h 963"/>
              <a:gd name="T8" fmla="*/ 2147483647 w 1201"/>
              <a:gd name="T9" fmla="*/ 2147483647 h 963"/>
              <a:gd name="T10" fmla="*/ 2147483647 w 1201"/>
              <a:gd name="T11" fmla="*/ 2147483647 h 963"/>
              <a:gd name="T12" fmla="*/ 2147483647 w 1201"/>
              <a:gd name="T13" fmla="*/ 2147483647 h 963"/>
              <a:gd name="T14" fmla="*/ 2147483647 w 1201"/>
              <a:gd name="T15" fmla="*/ 2147483647 h 963"/>
              <a:gd name="T16" fmla="*/ 2147483647 w 1201"/>
              <a:gd name="T17" fmla="*/ 2147483647 h 963"/>
              <a:gd name="T18" fmla="*/ 2147483647 w 1201"/>
              <a:gd name="T19" fmla="*/ 2147483647 h 963"/>
              <a:gd name="T20" fmla="*/ 2147483647 w 1201"/>
              <a:gd name="T21" fmla="*/ 2147483647 h 963"/>
              <a:gd name="T22" fmla="*/ 2147483647 w 1201"/>
              <a:gd name="T23" fmla="*/ 2147483647 h 963"/>
              <a:gd name="T24" fmla="*/ 2147483647 w 1201"/>
              <a:gd name="T25" fmla="*/ 2147483647 h 963"/>
              <a:gd name="T26" fmla="*/ 2147483647 w 1201"/>
              <a:gd name="T27" fmla="*/ 2147483647 h 963"/>
              <a:gd name="T28" fmla="*/ 0 w 1201"/>
              <a:gd name="T29" fmla="*/ 2147483647 h 963"/>
              <a:gd name="T30" fmla="*/ 0 w 1201"/>
              <a:gd name="T31" fmla="*/ 2147483647 h 963"/>
              <a:gd name="T32" fmla="*/ 2147483647 w 1201"/>
              <a:gd name="T33" fmla="*/ 2147483647 h 963"/>
              <a:gd name="T34" fmla="*/ 2147483647 w 1201"/>
              <a:gd name="T35" fmla="*/ 2147483647 h 963"/>
              <a:gd name="T36" fmla="*/ 2147483647 w 1201"/>
              <a:gd name="T37" fmla="*/ 2147483647 h 963"/>
              <a:gd name="T38" fmla="*/ 2147483647 w 1201"/>
              <a:gd name="T39" fmla="*/ 2147483647 h 963"/>
              <a:gd name="T40" fmla="*/ 2147483647 w 1201"/>
              <a:gd name="T41" fmla="*/ 2147483647 h 963"/>
              <a:gd name="T42" fmla="*/ 2147483647 w 1201"/>
              <a:gd name="T43" fmla="*/ 2147483647 h 963"/>
              <a:gd name="T44" fmla="*/ 2147483647 w 1201"/>
              <a:gd name="T45" fmla="*/ 2147483647 h 963"/>
              <a:gd name="T46" fmla="*/ 2147483647 w 1201"/>
              <a:gd name="T47" fmla="*/ 2147483647 h 963"/>
              <a:gd name="T48" fmla="*/ 2147483647 w 1201"/>
              <a:gd name="T49" fmla="*/ 2147483647 h 963"/>
              <a:gd name="T50" fmla="*/ 2147483647 w 1201"/>
              <a:gd name="T51" fmla="*/ 2147483647 h 963"/>
              <a:gd name="T52" fmla="*/ 2147483647 w 1201"/>
              <a:gd name="T53" fmla="*/ 2147483647 h 963"/>
              <a:gd name="T54" fmla="*/ 2147483647 w 1201"/>
              <a:gd name="T55" fmla="*/ 2147483647 h 963"/>
              <a:gd name="T56" fmla="*/ 2147483647 w 1201"/>
              <a:gd name="T57" fmla="*/ 2147483647 h 963"/>
              <a:gd name="T58" fmla="*/ 2147483647 w 1201"/>
              <a:gd name="T59" fmla="*/ 2147483647 h 963"/>
              <a:gd name="T60" fmla="*/ 2147483647 w 1201"/>
              <a:gd name="T61" fmla="*/ 2147483647 h 963"/>
              <a:gd name="T62" fmla="*/ 2147483647 w 1201"/>
              <a:gd name="T63" fmla="*/ 2147483647 h 963"/>
              <a:gd name="T64" fmla="*/ 2147483647 w 1201"/>
              <a:gd name="T65" fmla="*/ 2147483647 h 963"/>
              <a:gd name="T66" fmla="*/ 2147483647 w 1201"/>
              <a:gd name="T67" fmla="*/ 2147483647 h 963"/>
              <a:gd name="T68" fmla="*/ 2147483647 w 1201"/>
              <a:gd name="T69" fmla="*/ 2147483647 h 963"/>
              <a:gd name="T70" fmla="*/ 2147483647 w 1201"/>
              <a:gd name="T71" fmla="*/ 2147483647 h 963"/>
              <a:gd name="T72" fmla="*/ 2147483647 w 1201"/>
              <a:gd name="T73" fmla="*/ 2147483647 h 963"/>
              <a:gd name="T74" fmla="*/ 2147483647 w 1201"/>
              <a:gd name="T75" fmla="*/ 0 h 963"/>
              <a:gd name="T76" fmla="*/ 2147483647 w 1201"/>
              <a:gd name="T77" fmla="*/ 2147483647 h 963"/>
              <a:gd name="T78" fmla="*/ 2147483647 w 1201"/>
              <a:gd name="T79" fmla="*/ 2147483647 h 963"/>
              <a:gd name="T80" fmla="*/ 2147483647 w 1201"/>
              <a:gd name="T81" fmla="*/ 2147483647 h 963"/>
              <a:gd name="T82" fmla="*/ 2147483647 w 1201"/>
              <a:gd name="T83" fmla="*/ 2147483647 h 963"/>
              <a:gd name="T84" fmla="*/ 2147483647 w 1201"/>
              <a:gd name="T85" fmla="*/ 2147483647 h 963"/>
              <a:gd name="T86" fmla="*/ 2147483647 w 1201"/>
              <a:gd name="T87" fmla="*/ 2147483647 h 963"/>
              <a:gd name="T88" fmla="*/ 2147483647 w 1201"/>
              <a:gd name="T89" fmla="*/ 2147483647 h 963"/>
              <a:gd name="T90" fmla="*/ 2147483647 w 1201"/>
              <a:gd name="T91" fmla="*/ 2147483647 h 963"/>
              <a:gd name="T92" fmla="*/ 2147483647 w 1201"/>
              <a:gd name="T93" fmla="*/ 2147483647 h 96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01"/>
              <a:gd name="T142" fmla="*/ 0 h 963"/>
              <a:gd name="T143" fmla="*/ 1201 w 1201"/>
              <a:gd name="T144" fmla="*/ 963 h 963"/>
              <a:gd name="connsiteX0" fmla="*/ 5754 w 12834"/>
              <a:gd name="connsiteY0" fmla="*/ 5857 h 10000"/>
              <a:gd name="connsiteX1" fmla="*/ 4604 w 12834"/>
              <a:gd name="connsiteY1" fmla="*/ 7913 h 10000"/>
              <a:gd name="connsiteX2" fmla="*/ 3980 w 12834"/>
              <a:gd name="connsiteY2" fmla="*/ 7882 h 10000"/>
              <a:gd name="connsiteX3" fmla="*/ 3430 w 12834"/>
              <a:gd name="connsiteY3" fmla="*/ 9315 h 10000"/>
              <a:gd name="connsiteX4" fmla="*/ 2806 w 12834"/>
              <a:gd name="connsiteY4" fmla="*/ 10000 h 10000"/>
              <a:gd name="connsiteX5" fmla="*/ 2331 w 12834"/>
              <a:gd name="connsiteY5" fmla="*/ 8598 h 10000"/>
              <a:gd name="connsiteX6" fmla="*/ 1082 w 12834"/>
              <a:gd name="connsiteY6" fmla="*/ 8598 h 10000"/>
              <a:gd name="connsiteX7" fmla="*/ 508 w 12834"/>
              <a:gd name="connsiteY7" fmla="*/ 7913 h 10000"/>
              <a:gd name="connsiteX8" fmla="*/ 908 w 12834"/>
              <a:gd name="connsiteY8" fmla="*/ 7882 h 10000"/>
              <a:gd name="connsiteX9" fmla="*/ 1132 w 12834"/>
              <a:gd name="connsiteY9" fmla="*/ 7788 h 10000"/>
              <a:gd name="connsiteX10" fmla="*/ 1141 w 12834"/>
              <a:gd name="connsiteY10" fmla="*/ 7643 h 10000"/>
              <a:gd name="connsiteX11" fmla="*/ 866 w 12834"/>
              <a:gd name="connsiteY11" fmla="*/ 7248 h 10000"/>
              <a:gd name="connsiteX12" fmla="*/ 550 w 12834"/>
              <a:gd name="connsiteY12" fmla="*/ 7072 h 10000"/>
              <a:gd name="connsiteX13" fmla="*/ 183 w 12834"/>
              <a:gd name="connsiteY13" fmla="*/ 6791 h 10000"/>
              <a:gd name="connsiteX14" fmla="*/ 0 w 12834"/>
              <a:gd name="connsiteY14" fmla="*/ 6397 h 10000"/>
              <a:gd name="connsiteX15" fmla="*/ 0 w 12834"/>
              <a:gd name="connsiteY15" fmla="*/ 6231 h 10000"/>
              <a:gd name="connsiteX16" fmla="*/ 142 w 12834"/>
              <a:gd name="connsiteY16" fmla="*/ 6002 h 10000"/>
              <a:gd name="connsiteX17" fmla="*/ 408 w 12834"/>
              <a:gd name="connsiteY17" fmla="*/ 6002 h 10000"/>
              <a:gd name="connsiteX18" fmla="*/ 1099 w 12834"/>
              <a:gd name="connsiteY18" fmla="*/ 6563 h 10000"/>
              <a:gd name="connsiteX19" fmla="*/ 1415 w 12834"/>
              <a:gd name="connsiteY19" fmla="*/ 6563 h 10000"/>
              <a:gd name="connsiteX20" fmla="*/ 1507 w 12834"/>
              <a:gd name="connsiteY20" fmla="*/ 6449 h 10000"/>
              <a:gd name="connsiteX21" fmla="*/ 1415 w 12834"/>
              <a:gd name="connsiteY21" fmla="*/ 6116 h 10000"/>
              <a:gd name="connsiteX22" fmla="*/ 866 w 12834"/>
              <a:gd name="connsiteY22" fmla="*/ 5659 h 10000"/>
              <a:gd name="connsiteX23" fmla="*/ 733 w 12834"/>
              <a:gd name="connsiteY23" fmla="*/ 5140 h 10000"/>
              <a:gd name="connsiteX24" fmla="*/ 500 w 12834"/>
              <a:gd name="connsiteY24" fmla="*/ 4351 h 10000"/>
              <a:gd name="connsiteX25" fmla="*/ 500 w 12834"/>
              <a:gd name="connsiteY25" fmla="*/ 4071 h 10000"/>
              <a:gd name="connsiteX26" fmla="*/ 691 w 12834"/>
              <a:gd name="connsiteY26" fmla="*/ 3780 h 10000"/>
              <a:gd name="connsiteX27" fmla="*/ 916 w 12834"/>
              <a:gd name="connsiteY27" fmla="*/ 3780 h 10000"/>
              <a:gd name="connsiteX28" fmla="*/ 1690 w 12834"/>
              <a:gd name="connsiteY28" fmla="*/ 4631 h 10000"/>
              <a:gd name="connsiteX29" fmla="*/ 1915 w 12834"/>
              <a:gd name="connsiteY29" fmla="*/ 4756 h 10000"/>
              <a:gd name="connsiteX30" fmla="*/ 2190 w 12834"/>
              <a:gd name="connsiteY30" fmla="*/ 4694 h 10000"/>
              <a:gd name="connsiteX31" fmla="*/ 2148 w 12834"/>
              <a:gd name="connsiteY31" fmla="*/ 4351 h 10000"/>
              <a:gd name="connsiteX32" fmla="*/ 1549 w 12834"/>
              <a:gd name="connsiteY32" fmla="*/ 2825 h 10000"/>
              <a:gd name="connsiteX33" fmla="*/ 1366 w 12834"/>
              <a:gd name="connsiteY33" fmla="*/ 2482 h 10000"/>
              <a:gd name="connsiteX34" fmla="*/ 1282 w 12834"/>
              <a:gd name="connsiteY34" fmla="*/ 1963 h 10000"/>
              <a:gd name="connsiteX35" fmla="*/ 1282 w 12834"/>
              <a:gd name="connsiteY35" fmla="*/ 1464 h 10000"/>
              <a:gd name="connsiteX36" fmla="*/ 1132 w 12834"/>
              <a:gd name="connsiteY36" fmla="*/ 31 h 10000"/>
              <a:gd name="connsiteX37" fmla="*/ 3381 w 12834"/>
              <a:gd name="connsiteY37" fmla="*/ 0 h 10000"/>
              <a:gd name="connsiteX38" fmla="*/ 6403 w 12834"/>
              <a:gd name="connsiteY38" fmla="*/ 3676 h 10000"/>
              <a:gd name="connsiteX39" fmla="*/ 7577 w 12834"/>
              <a:gd name="connsiteY39" fmla="*/ 3707 h 10000"/>
              <a:gd name="connsiteX40" fmla="*/ 9351 w 12834"/>
              <a:gd name="connsiteY40" fmla="*/ 1495 h 10000"/>
              <a:gd name="connsiteX41" fmla="*/ 9975 w 12834"/>
              <a:gd name="connsiteY41" fmla="*/ 2181 h 10000"/>
              <a:gd name="connsiteX42" fmla="*/ 10000 w 12834"/>
              <a:gd name="connsiteY42" fmla="*/ 2866 h 10000"/>
              <a:gd name="connsiteX43" fmla="*/ 12834 w 12834"/>
              <a:gd name="connsiteY43" fmla="*/ 6761 h 10000"/>
              <a:gd name="connsiteX44" fmla="*/ 8801 w 12834"/>
              <a:gd name="connsiteY44" fmla="*/ 5078 h 10000"/>
              <a:gd name="connsiteX45" fmla="*/ 7002 w 12834"/>
              <a:gd name="connsiteY45" fmla="*/ 5047 h 10000"/>
              <a:gd name="connsiteX46" fmla="*/ 5754 w 12834"/>
              <a:gd name="connsiteY46" fmla="*/ 5857 h 10000"/>
              <a:gd name="connsiteX0" fmla="*/ 5754 w 12834"/>
              <a:gd name="connsiteY0" fmla="*/ 5857 h 10000"/>
              <a:gd name="connsiteX1" fmla="*/ 4604 w 12834"/>
              <a:gd name="connsiteY1" fmla="*/ 7913 h 10000"/>
              <a:gd name="connsiteX2" fmla="*/ 3980 w 12834"/>
              <a:gd name="connsiteY2" fmla="*/ 7882 h 10000"/>
              <a:gd name="connsiteX3" fmla="*/ 3430 w 12834"/>
              <a:gd name="connsiteY3" fmla="*/ 9315 h 10000"/>
              <a:gd name="connsiteX4" fmla="*/ 2806 w 12834"/>
              <a:gd name="connsiteY4" fmla="*/ 10000 h 10000"/>
              <a:gd name="connsiteX5" fmla="*/ 2331 w 12834"/>
              <a:gd name="connsiteY5" fmla="*/ 8598 h 10000"/>
              <a:gd name="connsiteX6" fmla="*/ 1082 w 12834"/>
              <a:gd name="connsiteY6" fmla="*/ 8598 h 10000"/>
              <a:gd name="connsiteX7" fmla="*/ 508 w 12834"/>
              <a:gd name="connsiteY7" fmla="*/ 7913 h 10000"/>
              <a:gd name="connsiteX8" fmla="*/ 908 w 12834"/>
              <a:gd name="connsiteY8" fmla="*/ 7882 h 10000"/>
              <a:gd name="connsiteX9" fmla="*/ 1132 w 12834"/>
              <a:gd name="connsiteY9" fmla="*/ 7788 h 10000"/>
              <a:gd name="connsiteX10" fmla="*/ 1141 w 12834"/>
              <a:gd name="connsiteY10" fmla="*/ 7643 h 10000"/>
              <a:gd name="connsiteX11" fmla="*/ 866 w 12834"/>
              <a:gd name="connsiteY11" fmla="*/ 7248 h 10000"/>
              <a:gd name="connsiteX12" fmla="*/ 550 w 12834"/>
              <a:gd name="connsiteY12" fmla="*/ 7072 h 10000"/>
              <a:gd name="connsiteX13" fmla="*/ 183 w 12834"/>
              <a:gd name="connsiteY13" fmla="*/ 6791 h 10000"/>
              <a:gd name="connsiteX14" fmla="*/ 0 w 12834"/>
              <a:gd name="connsiteY14" fmla="*/ 6397 h 10000"/>
              <a:gd name="connsiteX15" fmla="*/ 0 w 12834"/>
              <a:gd name="connsiteY15" fmla="*/ 6231 h 10000"/>
              <a:gd name="connsiteX16" fmla="*/ 142 w 12834"/>
              <a:gd name="connsiteY16" fmla="*/ 6002 h 10000"/>
              <a:gd name="connsiteX17" fmla="*/ 408 w 12834"/>
              <a:gd name="connsiteY17" fmla="*/ 6002 h 10000"/>
              <a:gd name="connsiteX18" fmla="*/ 1099 w 12834"/>
              <a:gd name="connsiteY18" fmla="*/ 6563 h 10000"/>
              <a:gd name="connsiteX19" fmla="*/ 1415 w 12834"/>
              <a:gd name="connsiteY19" fmla="*/ 6563 h 10000"/>
              <a:gd name="connsiteX20" fmla="*/ 1507 w 12834"/>
              <a:gd name="connsiteY20" fmla="*/ 6449 h 10000"/>
              <a:gd name="connsiteX21" fmla="*/ 1415 w 12834"/>
              <a:gd name="connsiteY21" fmla="*/ 6116 h 10000"/>
              <a:gd name="connsiteX22" fmla="*/ 866 w 12834"/>
              <a:gd name="connsiteY22" fmla="*/ 5659 h 10000"/>
              <a:gd name="connsiteX23" fmla="*/ 733 w 12834"/>
              <a:gd name="connsiteY23" fmla="*/ 5140 h 10000"/>
              <a:gd name="connsiteX24" fmla="*/ 500 w 12834"/>
              <a:gd name="connsiteY24" fmla="*/ 4351 h 10000"/>
              <a:gd name="connsiteX25" fmla="*/ 500 w 12834"/>
              <a:gd name="connsiteY25" fmla="*/ 4071 h 10000"/>
              <a:gd name="connsiteX26" fmla="*/ 691 w 12834"/>
              <a:gd name="connsiteY26" fmla="*/ 3780 h 10000"/>
              <a:gd name="connsiteX27" fmla="*/ 916 w 12834"/>
              <a:gd name="connsiteY27" fmla="*/ 3780 h 10000"/>
              <a:gd name="connsiteX28" fmla="*/ 1690 w 12834"/>
              <a:gd name="connsiteY28" fmla="*/ 4631 h 10000"/>
              <a:gd name="connsiteX29" fmla="*/ 1915 w 12834"/>
              <a:gd name="connsiteY29" fmla="*/ 4756 h 10000"/>
              <a:gd name="connsiteX30" fmla="*/ 2190 w 12834"/>
              <a:gd name="connsiteY30" fmla="*/ 4694 h 10000"/>
              <a:gd name="connsiteX31" fmla="*/ 2148 w 12834"/>
              <a:gd name="connsiteY31" fmla="*/ 4351 h 10000"/>
              <a:gd name="connsiteX32" fmla="*/ 1549 w 12834"/>
              <a:gd name="connsiteY32" fmla="*/ 2825 h 10000"/>
              <a:gd name="connsiteX33" fmla="*/ 1366 w 12834"/>
              <a:gd name="connsiteY33" fmla="*/ 2482 h 10000"/>
              <a:gd name="connsiteX34" fmla="*/ 1282 w 12834"/>
              <a:gd name="connsiteY34" fmla="*/ 1963 h 10000"/>
              <a:gd name="connsiteX35" fmla="*/ 1282 w 12834"/>
              <a:gd name="connsiteY35" fmla="*/ 1464 h 10000"/>
              <a:gd name="connsiteX36" fmla="*/ 1132 w 12834"/>
              <a:gd name="connsiteY36" fmla="*/ 31 h 10000"/>
              <a:gd name="connsiteX37" fmla="*/ 3381 w 12834"/>
              <a:gd name="connsiteY37" fmla="*/ 0 h 10000"/>
              <a:gd name="connsiteX38" fmla="*/ 6403 w 12834"/>
              <a:gd name="connsiteY38" fmla="*/ 3676 h 10000"/>
              <a:gd name="connsiteX39" fmla="*/ 7577 w 12834"/>
              <a:gd name="connsiteY39" fmla="*/ 3707 h 10000"/>
              <a:gd name="connsiteX40" fmla="*/ 9351 w 12834"/>
              <a:gd name="connsiteY40" fmla="*/ 1495 h 10000"/>
              <a:gd name="connsiteX41" fmla="*/ 9975 w 12834"/>
              <a:gd name="connsiteY41" fmla="*/ 2181 h 10000"/>
              <a:gd name="connsiteX42" fmla="*/ 10000 w 12834"/>
              <a:gd name="connsiteY42" fmla="*/ 2866 h 10000"/>
              <a:gd name="connsiteX43" fmla="*/ 12834 w 12834"/>
              <a:gd name="connsiteY43" fmla="*/ 6761 h 10000"/>
              <a:gd name="connsiteX44" fmla="*/ 12310 w 12834"/>
              <a:gd name="connsiteY44" fmla="*/ 6526 h 10000"/>
              <a:gd name="connsiteX45" fmla="*/ 8801 w 12834"/>
              <a:gd name="connsiteY45" fmla="*/ 5078 h 10000"/>
              <a:gd name="connsiteX46" fmla="*/ 7002 w 12834"/>
              <a:gd name="connsiteY46" fmla="*/ 5047 h 10000"/>
              <a:gd name="connsiteX47" fmla="*/ 5754 w 12834"/>
              <a:gd name="connsiteY47" fmla="*/ 5857 h 10000"/>
              <a:gd name="connsiteX0" fmla="*/ 5754 w 12310"/>
              <a:gd name="connsiteY0" fmla="*/ 5857 h 10000"/>
              <a:gd name="connsiteX1" fmla="*/ 4604 w 12310"/>
              <a:gd name="connsiteY1" fmla="*/ 7913 h 10000"/>
              <a:gd name="connsiteX2" fmla="*/ 3980 w 12310"/>
              <a:gd name="connsiteY2" fmla="*/ 7882 h 10000"/>
              <a:gd name="connsiteX3" fmla="*/ 3430 w 12310"/>
              <a:gd name="connsiteY3" fmla="*/ 9315 h 10000"/>
              <a:gd name="connsiteX4" fmla="*/ 2806 w 12310"/>
              <a:gd name="connsiteY4" fmla="*/ 10000 h 10000"/>
              <a:gd name="connsiteX5" fmla="*/ 2331 w 12310"/>
              <a:gd name="connsiteY5" fmla="*/ 8598 h 10000"/>
              <a:gd name="connsiteX6" fmla="*/ 1082 w 12310"/>
              <a:gd name="connsiteY6" fmla="*/ 8598 h 10000"/>
              <a:gd name="connsiteX7" fmla="*/ 508 w 12310"/>
              <a:gd name="connsiteY7" fmla="*/ 7913 h 10000"/>
              <a:gd name="connsiteX8" fmla="*/ 908 w 12310"/>
              <a:gd name="connsiteY8" fmla="*/ 7882 h 10000"/>
              <a:gd name="connsiteX9" fmla="*/ 1132 w 12310"/>
              <a:gd name="connsiteY9" fmla="*/ 7788 h 10000"/>
              <a:gd name="connsiteX10" fmla="*/ 1141 w 12310"/>
              <a:gd name="connsiteY10" fmla="*/ 7643 h 10000"/>
              <a:gd name="connsiteX11" fmla="*/ 866 w 12310"/>
              <a:gd name="connsiteY11" fmla="*/ 7248 h 10000"/>
              <a:gd name="connsiteX12" fmla="*/ 550 w 12310"/>
              <a:gd name="connsiteY12" fmla="*/ 7072 h 10000"/>
              <a:gd name="connsiteX13" fmla="*/ 183 w 12310"/>
              <a:gd name="connsiteY13" fmla="*/ 6791 h 10000"/>
              <a:gd name="connsiteX14" fmla="*/ 0 w 12310"/>
              <a:gd name="connsiteY14" fmla="*/ 6397 h 10000"/>
              <a:gd name="connsiteX15" fmla="*/ 0 w 12310"/>
              <a:gd name="connsiteY15" fmla="*/ 6231 h 10000"/>
              <a:gd name="connsiteX16" fmla="*/ 142 w 12310"/>
              <a:gd name="connsiteY16" fmla="*/ 6002 h 10000"/>
              <a:gd name="connsiteX17" fmla="*/ 408 w 12310"/>
              <a:gd name="connsiteY17" fmla="*/ 6002 h 10000"/>
              <a:gd name="connsiteX18" fmla="*/ 1099 w 12310"/>
              <a:gd name="connsiteY18" fmla="*/ 6563 h 10000"/>
              <a:gd name="connsiteX19" fmla="*/ 1415 w 12310"/>
              <a:gd name="connsiteY19" fmla="*/ 6563 h 10000"/>
              <a:gd name="connsiteX20" fmla="*/ 1507 w 12310"/>
              <a:gd name="connsiteY20" fmla="*/ 6449 h 10000"/>
              <a:gd name="connsiteX21" fmla="*/ 1415 w 12310"/>
              <a:gd name="connsiteY21" fmla="*/ 6116 h 10000"/>
              <a:gd name="connsiteX22" fmla="*/ 866 w 12310"/>
              <a:gd name="connsiteY22" fmla="*/ 5659 h 10000"/>
              <a:gd name="connsiteX23" fmla="*/ 733 w 12310"/>
              <a:gd name="connsiteY23" fmla="*/ 5140 h 10000"/>
              <a:gd name="connsiteX24" fmla="*/ 500 w 12310"/>
              <a:gd name="connsiteY24" fmla="*/ 4351 h 10000"/>
              <a:gd name="connsiteX25" fmla="*/ 500 w 12310"/>
              <a:gd name="connsiteY25" fmla="*/ 4071 h 10000"/>
              <a:gd name="connsiteX26" fmla="*/ 691 w 12310"/>
              <a:gd name="connsiteY26" fmla="*/ 3780 h 10000"/>
              <a:gd name="connsiteX27" fmla="*/ 916 w 12310"/>
              <a:gd name="connsiteY27" fmla="*/ 3780 h 10000"/>
              <a:gd name="connsiteX28" fmla="*/ 1690 w 12310"/>
              <a:gd name="connsiteY28" fmla="*/ 4631 h 10000"/>
              <a:gd name="connsiteX29" fmla="*/ 1915 w 12310"/>
              <a:gd name="connsiteY29" fmla="*/ 4756 h 10000"/>
              <a:gd name="connsiteX30" fmla="*/ 2190 w 12310"/>
              <a:gd name="connsiteY30" fmla="*/ 4694 h 10000"/>
              <a:gd name="connsiteX31" fmla="*/ 2148 w 12310"/>
              <a:gd name="connsiteY31" fmla="*/ 4351 h 10000"/>
              <a:gd name="connsiteX32" fmla="*/ 1549 w 12310"/>
              <a:gd name="connsiteY32" fmla="*/ 2825 h 10000"/>
              <a:gd name="connsiteX33" fmla="*/ 1366 w 12310"/>
              <a:gd name="connsiteY33" fmla="*/ 2482 h 10000"/>
              <a:gd name="connsiteX34" fmla="*/ 1282 w 12310"/>
              <a:gd name="connsiteY34" fmla="*/ 1963 h 10000"/>
              <a:gd name="connsiteX35" fmla="*/ 1282 w 12310"/>
              <a:gd name="connsiteY35" fmla="*/ 1464 h 10000"/>
              <a:gd name="connsiteX36" fmla="*/ 1132 w 12310"/>
              <a:gd name="connsiteY36" fmla="*/ 31 h 10000"/>
              <a:gd name="connsiteX37" fmla="*/ 3381 w 12310"/>
              <a:gd name="connsiteY37" fmla="*/ 0 h 10000"/>
              <a:gd name="connsiteX38" fmla="*/ 6403 w 12310"/>
              <a:gd name="connsiteY38" fmla="*/ 3676 h 10000"/>
              <a:gd name="connsiteX39" fmla="*/ 7577 w 12310"/>
              <a:gd name="connsiteY39" fmla="*/ 3707 h 10000"/>
              <a:gd name="connsiteX40" fmla="*/ 9351 w 12310"/>
              <a:gd name="connsiteY40" fmla="*/ 1495 h 10000"/>
              <a:gd name="connsiteX41" fmla="*/ 9975 w 12310"/>
              <a:gd name="connsiteY41" fmla="*/ 2181 h 10000"/>
              <a:gd name="connsiteX42" fmla="*/ 10000 w 12310"/>
              <a:gd name="connsiteY42" fmla="*/ 2866 h 10000"/>
              <a:gd name="connsiteX43" fmla="*/ 12310 w 12310"/>
              <a:gd name="connsiteY43" fmla="*/ 6526 h 10000"/>
              <a:gd name="connsiteX44" fmla="*/ 8801 w 12310"/>
              <a:gd name="connsiteY44" fmla="*/ 5078 h 10000"/>
              <a:gd name="connsiteX45" fmla="*/ 7002 w 12310"/>
              <a:gd name="connsiteY45" fmla="*/ 5047 h 10000"/>
              <a:gd name="connsiteX46" fmla="*/ 5754 w 12310"/>
              <a:gd name="connsiteY46" fmla="*/ 5857 h 10000"/>
              <a:gd name="connsiteX0" fmla="*/ 5754 w 12310"/>
              <a:gd name="connsiteY0" fmla="*/ 5857 h 10000"/>
              <a:gd name="connsiteX1" fmla="*/ 4604 w 12310"/>
              <a:gd name="connsiteY1" fmla="*/ 7913 h 10000"/>
              <a:gd name="connsiteX2" fmla="*/ 3980 w 12310"/>
              <a:gd name="connsiteY2" fmla="*/ 7882 h 10000"/>
              <a:gd name="connsiteX3" fmla="*/ 3430 w 12310"/>
              <a:gd name="connsiteY3" fmla="*/ 9315 h 10000"/>
              <a:gd name="connsiteX4" fmla="*/ 2806 w 12310"/>
              <a:gd name="connsiteY4" fmla="*/ 10000 h 10000"/>
              <a:gd name="connsiteX5" fmla="*/ 2331 w 12310"/>
              <a:gd name="connsiteY5" fmla="*/ 8598 h 10000"/>
              <a:gd name="connsiteX6" fmla="*/ 1082 w 12310"/>
              <a:gd name="connsiteY6" fmla="*/ 8598 h 10000"/>
              <a:gd name="connsiteX7" fmla="*/ 508 w 12310"/>
              <a:gd name="connsiteY7" fmla="*/ 7913 h 10000"/>
              <a:gd name="connsiteX8" fmla="*/ 908 w 12310"/>
              <a:gd name="connsiteY8" fmla="*/ 7882 h 10000"/>
              <a:gd name="connsiteX9" fmla="*/ 1132 w 12310"/>
              <a:gd name="connsiteY9" fmla="*/ 7788 h 10000"/>
              <a:gd name="connsiteX10" fmla="*/ 1141 w 12310"/>
              <a:gd name="connsiteY10" fmla="*/ 7643 h 10000"/>
              <a:gd name="connsiteX11" fmla="*/ 866 w 12310"/>
              <a:gd name="connsiteY11" fmla="*/ 7248 h 10000"/>
              <a:gd name="connsiteX12" fmla="*/ 550 w 12310"/>
              <a:gd name="connsiteY12" fmla="*/ 7072 h 10000"/>
              <a:gd name="connsiteX13" fmla="*/ 183 w 12310"/>
              <a:gd name="connsiteY13" fmla="*/ 6791 h 10000"/>
              <a:gd name="connsiteX14" fmla="*/ 0 w 12310"/>
              <a:gd name="connsiteY14" fmla="*/ 6397 h 10000"/>
              <a:gd name="connsiteX15" fmla="*/ 0 w 12310"/>
              <a:gd name="connsiteY15" fmla="*/ 6231 h 10000"/>
              <a:gd name="connsiteX16" fmla="*/ 142 w 12310"/>
              <a:gd name="connsiteY16" fmla="*/ 6002 h 10000"/>
              <a:gd name="connsiteX17" fmla="*/ 408 w 12310"/>
              <a:gd name="connsiteY17" fmla="*/ 6002 h 10000"/>
              <a:gd name="connsiteX18" fmla="*/ 1099 w 12310"/>
              <a:gd name="connsiteY18" fmla="*/ 6563 h 10000"/>
              <a:gd name="connsiteX19" fmla="*/ 1415 w 12310"/>
              <a:gd name="connsiteY19" fmla="*/ 6563 h 10000"/>
              <a:gd name="connsiteX20" fmla="*/ 1507 w 12310"/>
              <a:gd name="connsiteY20" fmla="*/ 6449 h 10000"/>
              <a:gd name="connsiteX21" fmla="*/ 1415 w 12310"/>
              <a:gd name="connsiteY21" fmla="*/ 6116 h 10000"/>
              <a:gd name="connsiteX22" fmla="*/ 866 w 12310"/>
              <a:gd name="connsiteY22" fmla="*/ 5659 h 10000"/>
              <a:gd name="connsiteX23" fmla="*/ 733 w 12310"/>
              <a:gd name="connsiteY23" fmla="*/ 5140 h 10000"/>
              <a:gd name="connsiteX24" fmla="*/ 500 w 12310"/>
              <a:gd name="connsiteY24" fmla="*/ 4351 h 10000"/>
              <a:gd name="connsiteX25" fmla="*/ 500 w 12310"/>
              <a:gd name="connsiteY25" fmla="*/ 4071 h 10000"/>
              <a:gd name="connsiteX26" fmla="*/ 691 w 12310"/>
              <a:gd name="connsiteY26" fmla="*/ 3780 h 10000"/>
              <a:gd name="connsiteX27" fmla="*/ 916 w 12310"/>
              <a:gd name="connsiteY27" fmla="*/ 3780 h 10000"/>
              <a:gd name="connsiteX28" fmla="*/ 1690 w 12310"/>
              <a:gd name="connsiteY28" fmla="*/ 4631 h 10000"/>
              <a:gd name="connsiteX29" fmla="*/ 1915 w 12310"/>
              <a:gd name="connsiteY29" fmla="*/ 4756 h 10000"/>
              <a:gd name="connsiteX30" fmla="*/ 2190 w 12310"/>
              <a:gd name="connsiteY30" fmla="*/ 4694 h 10000"/>
              <a:gd name="connsiteX31" fmla="*/ 2148 w 12310"/>
              <a:gd name="connsiteY31" fmla="*/ 4351 h 10000"/>
              <a:gd name="connsiteX32" fmla="*/ 1549 w 12310"/>
              <a:gd name="connsiteY32" fmla="*/ 2825 h 10000"/>
              <a:gd name="connsiteX33" fmla="*/ 1366 w 12310"/>
              <a:gd name="connsiteY33" fmla="*/ 2482 h 10000"/>
              <a:gd name="connsiteX34" fmla="*/ 1282 w 12310"/>
              <a:gd name="connsiteY34" fmla="*/ 1963 h 10000"/>
              <a:gd name="connsiteX35" fmla="*/ 1282 w 12310"/>
              <a:gd name="connsiteY35" fmla="*/ 1464 h 10000"/>
              <a:gd name="connsiteX36" fmla="*/ 1132 w 12310"/>
              <a:gd name="connsiteY36" fmla="*/ 31 h 10000"/>
              <a:gd name="connsiteX37" fmla="*/ 3381 w 12310"/>
              <a:gd name="connsiteY37" fmla="*/ 0 h 10000"/>
              <a:gd name="connsiteX38" fmla="*/ 6403 w 12310"/>
              <a:gd name="connsiteY38" fmla="*/ 3676 h 10000"/>
              <a:gd name="connsiteX39" fmla="*/ 7577 w 12310"/>
              <a:gd name="connsiteY39" fmla="*/ 3707 h 10000"/>
              <a:gd name="connsiteX40" fmla="*/ 9351 w 12310"/>
              <a:gd name="connsiteY40" fmla="*/ 1495 h 10000"/>
              <a:gd name="connsiteX41" fmla="*/ 9975 w 12310"/>
              <a:gd name="connsiteY41" fmla="*/ 2181 h 10000"/>
              <a:gd name="connsiteX42" fmla="*/ 10000 w 12310"/>
              <a:gd name="connsiteY42" fmla="*/ 2866 h 10000"/>
              <a:gd name="connsiteX43" fmla="*/ 12310 w 12310"/>
              <a:gd name="connsiteY43" fmla="*/ 6526 h 10000"/>
              <a:gd name="connsiteX44" fmla="*/ 10770 w 12310"/>
              <a:gd name="connsiteY44" fmla="*/ 5861 h 10000"/>
              <a:gd name="connsiteX45" fmla="*/ 8801 w 12310"/>
              <a:gd name="connsiteY45" fmla="*/ 5078 h 10000"/>
              <a:gd name="connsiteX46" fmla="*/ 7002 w 12310"/>
              <a:gd name="connsiteY46" fmla="*/ 5047 h 10000"/>
              <a:gd name="connsiteX47" fmla="*/ 5754 w 12310"/>
              <a:gd name="connsiteY47" fmla="*/ 5857 h 10000"/>
              <a:gd name="connsiteX0" fmla="*/ 5754 w 12310"/>
              <a:gd name="connsiteY0" fmla="*/ 5857 h 10000"/>
              <a:gd name="connsiteX1" fmla="*/ 4604 w 12310"/>
              <a:gd name="connsiteY1" fmla="*/ 7913 h 10000"/>
              <a:gd name="connsiteX2" fmla="*/ 3980 w 12310"/>
              <a:gd name="connsiteY2" fmla="*/ 7882 h 10000"/>
              <a:gd name="connsiteX3" fmla="*/ 3430 w 12310"/>
              <a:gd name="connsiteY3" fmla="*/ 9315 h 10000"/>
              <a:gd name="connsiteX4" fmla="*/ 2806 w 12310"/>
              <a:gd name="connsiteY4" fmla="*/ 10000 h 10000"/>
              <a:gd name="connsiteX5" fmla="*/ 2331 w 12310"/>
              <a:gd name="connsiteY5" fmla="*/ 8598 h 10000"/>
              <a:gd name="connsiteX6" fmla="*/ 1082 w 12310"/>
              <a:gd name="connsiteY6" fmla="*/ 8598 h 10000"/>
              <a:gd name="connsiteX7" fmla="*/ 508 w 12310"/>
              <a:gd name="connsiteY7" fmla="*/ 7913 h 10000"/>
              <a:gd name="connsiteX8" fmla="*/ 908 w 12310"/>
              <a:gd name="connsiteY8" fmla="*/ 7882 h 10000"/>
              <a:gd name="connsiteX9" fmla="*/ 1132 w 12310"/>
              <a:gd name="connsiteY9" fmla="*/ 7788 h 10000"/>
              <a:gd name="connsiteX10" fmla="*/ 1141 w 12310"/>
              <a:gd name="connsiteY10" fmla="*/ 7643 h 10000"/>
              <a:gd name="connsiteX11" fmla="*/ 866 w 12310"/>
              <a:gd name="connsiteY11" fmla="*/ 7248 h 10000"/>
              <a:gd name="connsiteX12" fmla="*/ 550 w 12310"/>
              <a:gd name="connsiteY12" fmla="*/ 7072 h 10000"/>
              <a:gd name="connsiteX13" fmla="*/ 183 w 12310"/>
              <a:gd name="connsiteY13" fmla="*/ 6791 h 10000"/>
              <a:gd name="connsiteX14" fmla="*/ 0 w 12310"/>
              <a:gd name="connsiteY14" fmla="*/ 6397 h 10000"/>
              <a:gd name="connsiteX15" fmla="*/ 0 w 12310"/>
              <a:gd name="connsiteY15" fmla="*/ 6231 h 10000"/>
              <a:gd name="connsiteX16" fmla="*/ 142 w 12310"/>
              <a:gd name="connsiteY16" fmla="*/ 6002 h 10000"/>
              <a:gd name="connsiteX17" fmla="*/ 408 w 12310"/>
              <a:gd name="connsiteY17" fmla="*/ 6002 h 10000"/>
              <a:gd name="connsiteX18" fmla="*/ 1099 w 12310"/>
              <a:gd name="connsiteY18" fmla="*/ 6563 h 10000"/>
              <a:gd name="connsiteX19" fmla="*/ 1415 w 12310"/>
              <a:gd name="connsiteY19" fmla="*/ 6563 h 10000"/>
              <a:gd name="connsiteX20" fmla="*/ 1507 w 12310"/>
              <a:gd name="connsiteY20" fmla="*/ 6449 h 10000"/>
              <a:gd name="connsiteX21" fmla="*/ 1415 w 12310"/>
              <a:gd name="connsiteY21" fmla="*/ 6116 h 10000"/>
              <a:gd name="connsiteX22" fmla="*/ 866 w 12310"/>
              <a:gd name="connsiteY22" fmla="*/ 5659 h 10000"/>
              <a:gd name="connsiteX23" fmla="*/ 733 w 12310"/>
              <a:gd name="connsiteY23" fmla="*/ 5140 h 10000"/>
              <a:gd name="connsiteX24" fmla="*/ 500 w 12310"/>
              <a:gd name="connsiteY24" fmla="*/ 4351 h 10000"/>
              <a:gd name="connsiteX25" fmla="*/ 500 w 12310"/>
              <a:gd name="connsiteY25" fmla="*/ 4071 h 10000"/>
              <a:gd name="connsiteX26" fmla="*/ 691 w 12310"/>
              <a:gd name="connsiteY26" fmla="*/ 3780 h 10000"/>
              <a:gd name="connsiteX27" fmla="*/ 916 w 12310"/>
              <a:gd name="connsiteY27" fmla="*/ 3780 h 10000"/>
              <a:gd name="connsiteX28" fmla="*/ 1690 w 12310"/>
              <a:gd name="connsiteY28" fmla="*/ 4631 h 10000"/>
              <a:gd name="connsiteX29" fmla="*/ 1915 w 12310"/>
              <a:gd name="connsiteY29" fmla="*/ 4756 h 10000"/>
              <a:gd name="connsiteX30" fmla="*/ 2190 w 12310"/>
              <a:gd name="connsiteY30" fmla="*/ 4694 h 10000"/>
              <a:gd name="connsiteX31" fmla="*/ 2148 w 12310"/>
              <a:gd name="connsiteY31" fmla="*/ 4351 h 10000"/>
              <a:gd name="connsiteX32" fmla="*/ 1549 w 12310"/>
              <a:gd name="connsiteY32" fmla="*/ 2825 h 10000"/>
              <a:gd name="connsiteX33" fmla="*/ 1366 w 12310"/>
              <a:gd name="connsiteY33" fmla="*/ 2482 h 10000"/>
              <a:gd name="connsiteX34" fmla="*/ 1282 w 12310"/>
              <a:gd name="connsiteY34" fmla="*/ 1963 h 10000"/>
              <a:gd name="connsiteX35" fmla="*/ 1282 w 12310"/>
              <a:gd name="connsiteY35" fmla="*/ 1464 h 10000"/>
              <a:gd name="connsiteX36" fmla="*/ 1132 w 12310"/>
              <a:gd name="connsiteY36" fmla="*/ 31 h 10000"/>
              <a:gd name="connsiteX37" fmla="*/ 3381 w 12310"/>
              <a:gd name="connsiteY37" fmla="*/ 0 h 10000"/>
              <a:gd name="connsiteX38" fmla="*/ 6403 w 12310"/>
              <a:gd name="connsiteY38" fmla="*/ 3676 h 10000"/>
              <a:gd name="connsiteX39" fmla="*/ 7577 w 12310"/>
              <a:gd name="connsiteY39" fmla="*/ 3707 h 10000"/>
              <a:gd name="connsiteX40" fmla="*/ 9351 w 12310"/>
              <a:gd name="connsiteY40" fmla="*/ 1495 h 10000"/>
              <a:gd name="connsiteX41" fmla="*/ 9975 w 12310"/>
              <a:gd name="connsiteY41" fmla="*/ 2181 h 10000"/>
              <a:gd name="connsiteX42" fmla="*/ 10000 w 12310"/>
              <a:gd name="connsiteY42" fmla="*/ 2866 h 10000"/>
              <a:gd name="connsiteX43" fmla="*/ 12310 w 12310"/>
              <a:gd name="connsiteY43" fmla="*/ 6526 h 10000"/>
              <a:gd name="connsiteX44" fmla="*/ 11122 w 12310"/>
              <a:gd name="connsiteY44" fmla="*/ 8895 h 10000"/>
              <a:gd name="connsiteX45" fmla="*/ 8801 w 12310"/>
              <a:gd name="connsiteY45" fmla="*/ 5078 h 10000"/>
              <a:gd name="connsiteX46" fmla="*/ 7002 w 12310"/>
              <a:gd name="connsiteY46" fmla="*/ 5047 h 10000"/>
              <a:gd name="connsiteX47" fmla="*/ 5754 w 12310"/>
              <a:gd name="connsiteY47" fmla="*/ 5857 h 10000"/>
              <a:gd name="connsiteX0" fmla="*/ 11122 w 12310"/>
              <a:gd name="connsiteY0" fmla="*/ 8895 h 10000"/>
              <a:gd name="connsiteX1" fmla="*/ 8801 w 12310"/>
              <a:gd name="connsiteY1" fmla="*/ 5078 h 10000"/>
              <a:gd name="connsiteX2" fmla="*/ 7002 w 12310"/>
              <a:gd name="connsiteY2" fmla="*/ 5047 h 10000"/>
              <a:gd name="connsiteX3" fmla="*/ 5754 w 12310"/>
              <a:gd name="connsiteY3" fmla="*/ 5857 h 10000"/>
              <a:gd name="connsiteX4" fmla="*/ 4604 w 12310"/>
              <a:gd name="connsiteY4" fmla="*/ 7913 h 10000"/>
              <a:gd name="connsiteX5" fmla="*/ 3980 w 12310"/>
              <a:gd name="connsiteY5" fmla="*/ 7882 h 10000"/>
              <a:gd name="connsiteX6" fmla="*/ 3430 w 12310"/>
              <a:gd name="connsiteY6" fmla="*/ 9315 h 10000"/>
              <a:gd name="connsiteX7" fmla="*/ 2806 w 12310"/>
              <a:gd name="connsiteY7" fmla="*/ 10000 h 10000"/>
              <a:gd name="connsiteX8" fmla="*/ 2331 w 12310"/>
              <a:gd name="connsiteY8" fmla="*/ 8598 h 10000"/>
              <a:gd name="connsiteX9" fmla="*/ 1082 w 12310"/>
              <a:gd name="connsiteY9" fmla="*/ 8598 h 10000"/>
              <a:gd name="connsiteX10" fmla="*/ 508 w 12310"/>
              <a:gd name="connsiteY10" fmla="*/ 7913 h 10000"/>
              <a:gd name="connsiteX11" fmla="*/ 908 w 12310"/>
              <a:gd name="connsiteY11" fmla="*/ 7882 h 10000"/>
              <a:gd name="connsiteX12" fmla="*/ 1132 w 12310"/>
              <a:gd name="connsiteY12" fmla="*/ 7788 h 10000"/>
              <a:gd name="connsiteX13" fmla="*/ 1141 w 12310"/>
              <a:gd name="connsiteY13" fmla="*/ 7643 h 10000"/>
              <a:gd name="connsiteX14" fmla="*/ 866 w 12310"/>
              <a:gd name="connsiteY14" fmla="*/ 7248 h 10000"/>
              <a:gd name="connsiteX15" fmla="*/ 550 w 12310"/>
              <a:gd name="connsiteY15" fmla="*/ 7072 h 10000"/>
              <a:gd name="connsiteX16" fmla="*/ 183 w 12310"/>
              <a:gd name="connsiteY16" fmla="*/ 6791 h 10000"/>
              <a:gd name="connsiteX17" fmla="*/ 0 w 12310"/>
              <a:gd name="connsiteY17" fmla="*/ 6397 h 10000"/>
              <a:gd name="connsiteX18" fmla="*/ 0 w 12310"/>
              <a:gd name="connsiteY18" fmla="*/ 6231 h 10000"/>
              <a:gd name="connsiteX19" fmla="*/ 142 w 12310"/>
              <a:gd name="connsiteY19" fmla="*/ 6002 h 10000"/>
              <a:gd name="connsiteX20" fmla="*/ 408 w 12310"/>
              <a:gd name="connsiteY20" fmla="*/ 6002 h 10000"/>
              <a:gd name="connsiteX21" fmla="*/ 1099 w 12310"/>
              <a:gd name="connsiteY21" fmla="*/ 6563 h 10000"/>
              <a:gd name="connsiteX22" fmla="*/ 1415 w 12310"/>
              <a:gd name="connsiteY22" fmla="*/ 6563 h 10000"/>
              <a:gd name="connsiteX23" fmla="*/ 1507 w 12310"/>
              <a:gd name="connsiteY23" fmla="*/ 6449 h 10000"/>
              <a:gd name="connsiteX24" fmla="*/ 1415 w 12310"/>
              <a:gd name="connsiteY24" fmla="*/ 6116 h 10000"/>
              <a:gd name="connsiteX25" fmla="*/ 866 w 12310"/>
              <a:gd name="connsiteY25" fmla="*/ 5659 h 10000"/>
              <a:gd name="connsiteX26" fmla="*/ 733 w 12310"/>
              <a:gd name="connsiteY26" fmla="*/ 5140 h 10000"/>
              <a:gd name="connsiteX27" fmla="*/ 500 w 12310"/>
              <a:gd name="connsiteY27" fmla="*/ 4351 h 10000"/>
              <a:gd name="connsiteX28" fmla="*/ 500 w 12310"/>
              <a:gd name="connsiteY28" fmla="*/ 4071 h 10000"/>
              <a:gd name="connsiteX29" fmla="*/ 691 w 12310"/>
              <a:gd name="connsiteY29" fmla="*/ 3780 h 10000"/>
              <a:gd name="connsiteX30" fmla="*/ 916 w 12310"/>
              <a:gd name="connsiteY30" fmla="*/ 3780 h 10000"/>
              <a:gd name="connsiteX31" fmla="*/ 1690 w 12310"/>
              <a:gd name="connsiteY31" fmla="*/ 4631 h 10000"/>
              <a:gd name="connsiteX32" fmla="*/ 1915 w 12310"/>
              <a:gd name="connsiteY32" fmla="*/ 4756 h 10000"/>
              <a:gd name="connsiteX33" fmla="*/ 2190 w 12310"/>
              <a:gd name="connsiteY33" fmla="*/ 4694 h 10000"/>
              <a:gd name="connsiteX34" fmla="*/ 2148 w 12310"/>
              <a:gd name="connsiteY34" fmla="*/ 4351 h 10000"/>
              <a:gd name="connsiteX35" fmla="*/ 1549 w 12310"/>
              <a:gd name="connsiteY35" fmla="*/ 2825 h 10000"/>
              <a:gd name="connsiteX36" fmla="*/ 1366 w 12310"/>
              <a:gd name="connsiteY36" fmla="*/ 2482 h 10000"/>
              <a:gd name="connsiteX37" fmla="*/ 1282 w 12310"/>
              <a:gd name="connsiteY37" fmla="*/ 1963 h 10000"/>
              <a:gd name="connsiteX38" fmla="*/ 1282 w 12310"/>
              <a:gd name="connsiteY38" fmla="*/ 1464 h 10000"/>
              <a:gd name="connsiteX39" fmla="*/ 1132 w 12310"/>
              <a:gd name="connsiteY39" fmla="*/ 31 h 10000"/>
              <a:gd name="connsiteX40" fmla="*/ 3381 w 12310"/>
              <a:gd name="connsiteY40" fmla="*/ 0 h 10000"/>
              <a:gd name="connsiteX41" fmla="*/ 6403 w 12310"/>
              <a:gd name="connsiteY41" fmla="*/ 3676 h 10000"/>
              <a:gd name="connsiteX42" fmla="*/ 7577 w 12310"/>
              <a:gd name="connsiteY42" fmla="*/ 3707 h 10000"/>
              <a:gd name="connsiteX43" fmla="*/ 9351 w 12310"/>
              <a:gd name="connsiteY43" fmla="*/ 1495 h 10000"/>
              <a:gd name="connsiteX44" fmla="*/ 9975 w 12310"/>
              <a:gd name="connsiteY44" fmla="*/ 2181 h 10000"/>
              <a:gd name="connsiteX45" fmla="*/ 10000 w 12310"/>
              <a:gd name="connsiteY45" fmla="*/ 2866 h 10000"/>
              <a:gd name="connsiteX46" fmla="*/ 12310 w 12310"/>
              <a:gd name="connsiteY46" fmla="*/ 6526 h 10000"/>
              <a:gd name="connsiteX47" fmla="*/ 11557 w 12310"/>
              <a:gd name="connsiteY47" fmla="*/ 9437 h 10000"/>
              <a:gd name="connsiteX0" fmla="*/ 11122 w 12310"/>
              <a:gd name="connsiteY0" fmla="*/ 8895 h 10000"/>
              <a:gd name="connsiteX1" fmla="*/ 10554 w 12310"/>
              <a:gd name="connsiteY1" fmla="*/ 7923 h 10000"/>
              <a:gd name="connsiteX2" fmla="*/ 8801 w 12310"/>
              <a:gd name="connsiteY2" fmla="*/ 5078 h 10000"/>
              <a:gd name="connsiteX3" fmla="*/ 7002 w 12310"/>
              <a:gd name="connsiteY3" fmla="*/ 5047 h 10000"/>
              <a:gd name="connsiteX4" fmla="*/ 5754 w 12310"/>
              <a:gd name="connsiteY4" fmla="*/ 5857 h 10000"/>
              <a:gd name="connsiteX5" fmla="*/ 4604 w 12310"/>
              <a:gd name="connsiteY5" fmla="*/ 7913 h 10000"/>
              <a:gd name="connsiteX6" fmla="*/ 3980 w 12310"/>
              <a:gd name="connsiteY6" fmla="*/ 7882 h 10000"/>
              <a:gd name="connsiteX7" fmla="*/ 3430 w 12310"/>
              <a:gd name="connsiteY7" fmla="*/ 9315 h 10000"/>
              <a:gd name="connsiteX8" fmla="*/ 2806 w 12310"/>
              <a:gd name="connsiteY8" fmla="*/ 10000 h 10000"/>
              <a:gd name="connsiteX9" fmla="*/ 2331 w 12310"/>
              <a:gd name="connsiteY9" fmla="*/ 8598 h 10000"/>
              <a:gd name="connsiteX10" fmla="*/ 1082 w 12310"/>
              <a:gd name="connsiteY10" fmla="*/ 8598 h 10000"/>
              <a:gd name="connsiteX11" fmla="*/ 508 w 12310"/>
              <a:gd name="connsiteY11" fmla="*/ 7913 h 10000"/>
              <a:gd name="connsiteX12" fmla="*/ 908 w 12310"/>
              <a:gd name="connsiteY12" fmla="*/ 7882 h 10000"/>
              <a:gd name="connsiteX13" fmla="*/ 1132 w 12310"/>
              <a:gd name="connsiteY13" fmla="*/ 7788 h 10000"/>
              <a:gd name="connsiteX14" fmla="*/ 1141 w 12310"/>
              <a:gd name="connsiteY14" fmla="*/ 7643 h 10000"/>
              <a:gd name="connsiteX15" fmla="*/ 866 w 12310"/>
              <a:gd name="connsiteY15" fmla="*/ 7248 h 10000"/>
              <a:gd name="connsiteX16" fmla="*/ 550 w 12310"/>
              <a:gd name="connsiteY16" fmla="*/ 7072 h 10000"/>
              <a:gd name="connsiteX17" fmla="*/ 183 w 12310"/>
              <a:gd name="connsiteY17" fmla="*/ 6791 h 10000"/>
              <a:gd name="connsiteX18" fmla="*/ 0 w 12310"/>
              <a:gd name="connsiteY18" fmla="*/ 6397 h 10000"/>
              <a:gd name="connsiteX19" fmla="*/ 0 w 12310"/>
              <a:gd name="connsiteY19" fmla="*/ 6231 h 10000"/>
              <a:gd name="connsiteX20" fmla="*/ 142 w 12310"/>
              <a:gd name="connsiteY20" fmla="*/ 6002 h 10000"/>
              <a:gd name="connsiteX21" fmla="*/ 408 w 12310"/>
              <a:gd name="connsiteY21" fmla="*/ 6002 h 10000"/>
              <a:gd name="connsiteX22" fmla="*/ 1099 w 12310"/>
              <a:gd name="connsiteY22" fmla="*/ 6563 h 10000"/>
              <a:gd name="connsiteX23" fmla="*/ 1415 w 12310"/>
              <a:gd name="connsiteY23" fmla="*/ 6563 h 10000"/>
              <a:gd name="connsiteX24" fmla="*/ 1507 w 12310"/>
              <a:gd name="connsiteY24" fmla="*/ 6449 h 10000"/>
              <a:gd name="connsiteX25" fmla="*/ 1415 w 12310"/>
              <a:gd name="connsiteY25" fmla="*/ 6116 h 10000"/>
              <a:gd name="connsiteX26" fmla="*/ 866 w 12310"/>
              <a:gd name="connsiteY26" fmla="*/ 5659 h 10000"/>
              <a:gd name="connsiteX27" fmla="*/ 733 w 12310"/>
              <a:gd name="connsiteY27" fmla="*/ 5140 h 10000"/>
              <a:gd name="connsiteX28" fmla="*/ 500 w 12310"/>
              <a:gd name="connsiteY28" fmla="*/ 4351 h 10000"/>
              <a:gd name="connsiteX29" fmla="*/ 500 w 12310"/>
              <a:gd name="connsiteY29" fmla="*/ 4071 h 10000"/>
              <a:gd name="connsiteX30" fmla="*/ 691 w 12310"/>
              <a:gd name="connsiteY30" fmla="*/ 3780 h 10000"/>
              <a:gd name="connsiteX31" fmla="*/ 916 w 12310"/>
              <a:gd name="connsiteY31" fmla="*/ 3780 h 10000"/>
              <a:gd name="connsiteX32" fmla="*/ 1690 w 12310"/>
              <a:gd name="connsiteY32" fmla="*/ 4631 h 10000"/>
              <a:gd name="connsiteX33" fmla="*/ 1915 w 12310"/>
              <a:gd name="connsiteY33" fmla="*/ 4756 h 10000"/>
              <a:gd name="connsiteX34" fmla="*/ 2190 w 12310"/>
              <a:gd name="connsiteY34" fmla="*/ 4694 h 10000"/>
              <a:gd name="connsiteX35" fmla="*/ 2148 w 12310"/>
              <a:gd name="connsiteY35" fmla="*/ 4351 h 10000"/>
              <a:gd name="connsiteX36" fmla="*/ 1549 w 12310"/>
              <a:gd name="connsiteY36" fmla="*/ 2825 h 10000"/>
              <a:gd name="connsiteX37" fmla="*/ 1366 w 12310"/>
              <a:gd name="connsiteY37" fmla="*/ 2482 h 10000"/>
              <a:gd name="connsiteX38" fmla="*/ 1282 w 12310"/>
              <a:gd name="connsiteY38" fmla="*/ 1963 h 10000"/>
              <a:gd name="connsiteX39" fmla="*/ 1282 w 12310"/>
              <a:gd name="connsiteY39" fmla="*/ 1464 h 10000"/>
              <a:gd name="connsiteX40" fmla="*/ 1132 w 12310"/>
              <a:gd name="connsiteY40" fmla="*/ 31 h 10000"/>
              <a:gd name="connsiteX41" fmla="*/ 3381 w 12310"/>
              <a:gd name="connsiteY41" fmla="*/ 0 h 10000"/>
              <a:gd name="connsiteX42" fmla="*/ 6403 w 12310"/>
              <a:gd name="connsiteY42" fmla="*/ 3676 h 10000"/>
              <a:gd name="connsiteX43" fmla="*/ 7577 w 12310"/>
              <a:gd name="connsiteY43" fmla="*/ 3707 h 10000"/>
              <a:gd name="connsiteX44" fmla="*/ 9351 w 12310"/>
              <a:gd name="connsiteY44" fmla="*/ 1495 h 10000"/>
              <a:gd name="connsiteX45" fmla="*/ 9975 w 12310"/>
              <a:gd name="connsiteY45" fmla="*/ 2181 h 10000"/>
              <a:gd name="connsiteX46" fmla="*/ 10000 w 12310"/>
              <a:gd name="connsiteY46" fmla="*/ 2866 h 10000"/>
              <a:gd name="connsiteX47" fmla="*/ 12310 w 12310"/>
              <a:gd name="connsiteY47" fmla="*/ 6526 h 10000"/>
              <a:gd name="connsiteX48" fmla="*/ 11557 w 12310"/>
              <a:gd name="connsiteY48" fmla="*/ 9437 h 10000"/>
              <a:gd name="connsiteX0" fmla="*/ 11122 w 12310"/>
              <a:gd name="connsiteY0" fmla="*/ 8895 h 10000"/>
              <a:gd name="connsiteX1" fmla="*/ 10554 w 12310"/>
              <a:gd name="connsiteY1" fmla="*/ 7923 h 10000"/>
              <a:gd name="connsiteX2" fmla="*/ 8801 w 12310"/>
              <a:gd name="connsiteY2" fmla="*/ 5078 h 10000"/>
              <a:gd name="connsiteX3" fmla="*/ 7002 w 12310"/>
              <a:gd name="connsiteY3" fmla="*/ 5047 h 10000"/>
              <a:gd name="connsiteX4" fmla="*/ 5754 w 12310"/>
              <a:gd name="connsiteY4" fmla="*/ 5857 h 10000"/>
              <a:gd name="connsiteX5" fmla="*/ 4604 w 12310"/>
              <a:gd name="connsiteY5" fmla="*/ 7913 h 10000"/>
              <a:gd name="connsiteX6" fmla="*/ 3980 w 12310"/>
              <a:gd name="connsiteY6" fmla="*/ 7882 h 10000"/>
              <a:gd name="connsiteX7" fmla="*/ 3430 w 12310"/>
              <a:gd name="connsiteY7" fmla="*/ 9315 h 10000"/>
              <a:gd name="connsiteX8" fmla="*/ 2806 w 12310"/>
              <a:gd name="connsiteY8" fmla="*/ 10000 h 10000"/>
              <a:gd name="connsiteX9" fmla="*/ 2331 w 12310"/>
              <a:gd name="connsiteY9" fmla="*/ 8598 h 10000"/>
              <a:gd name="connsiteX10" fmla="*/ 1082 w 12310"/>
              <a:gd name="connsiteY10" fmla="*/ 8598 h 10000"/>
              <a:gd name="connsiteX11" fmla="*/ 508 w 12310"/>
              <a:gd name="connsiteY11" fmla="*/ 7913 h 10000"/>
              <a:gd name="connsiteX12" fmla="*/ 908 w 12310"/>
              <a:gd name="connsiteY12" fmla="*/ 7882 h 10000"/>
              <a:gd name="connsiteX13" fmla="*/ 1132 w 12310"/>
              <a:gd name="connsiteY13" fmla="*/ 7788 h 10000"/>
              <a:gd name="connsiteX14" fmla="*/ 1141 w 12310"/>
              <a:gd name="connsiteY14" fmla="*/ 7643 h 10000"/>
              <a:gd name="connsiteX15" fmla="*/ 866 w 12310"/>
              <a:gd name="connsiteY15" fmla="*/ 7248 h 10000"/>
              <a:gd name="connsiteX16" fmla="*/ 550 w 12310"/>
              <a:gd name="connsiteY16" fmla="*/ 7072 h 10000"/>
              <a:gd name="connsiteX17" fmla="*/ 183 w 12310"/>
              <a:gd name="connsiteY17" fmla="*/ 6791 h 10000"/>
              <a:gd name="connsiteX18" fmla="*/ 0 w 12310"/>
              <a:gd name="connsiteY18" fmla="*/ 6397 h 10000"/>
              <a:gd name="connsiteX19" fmla="*/ 0 w 12310"/>
              <a:gd name="connsiteY19" fmla="*/ 6231 h 10000"/>
              <a:gd name="connsiteX20" fmla="*/ 142 w 12310"/>
              <a:gd name="connsiteY20" fmla="*/ 6002 h 10000"/>
              <a:gd name="connsiteX21" fmla="*/ 408 w 12310"/>
              <a:gd name="connsiteY21" fmla="*/ 6002 h 10000"/>
              <a:gd name="connsiteX22" fmla="*/ 1099 w 12310"/>
              <a:gd name="connsiteY22" fmla="*/ 6563 h 10000"/>
              <a:gd name="connsiteX23" fmla="*/ 1415 w 12310"/>
              <a:gd name="connsiteY23" fmla="*/ 6563 h 10000"/>
              <a:gd name="connsiteX24" fmla="*/ 1507 w 12310"/>
              <a:gd name="connsiteY24" fmla="*/ 6449 h 10000"/>
              <a:gd name="connsiteX25" fmla="*/ 1415 w 12310"/>
              <a:gd name="connsiteY25" fmla="*/ 6116 h 10000"/>
              <a:gd name="connsiteX26" fmla="*/ 866 w 12310"/>
              <a:gd name="connsiteY26" fmla="*/ 5659 h 10000"/>
              <a:gd name="connsiteX27" fmla="*/ 733 w 12310"/>
              <a:gd name="connsiteY27" fmla="*/ 5140 h 10000"/>
              <a:gd name="connsiteX28" fmla="*/ 500 w 12310"/>
              <a:gd name="connsiteY28" fmla="*/ 4351 h 10000"/>
              <a:gd name="connsiteX29" fmla="*/ 500 w 12310"/>
              <a:gd name="connsiteY29" fmla="*/ 4071 h 10000"/>
              <a:gd name="connsiteX30" fmla="*/ 691 w 12310"/>
              <a:gd name="connsiteY30" fmla="*/ 3780 h 10000"/>
              <a:gd name="connsiteX31" fmla="*/ 916 w 12310"/>
              <a:gd name="connsiteY31" fmla="*/ 3780 h 10000"/>
              <a:gd name="connsiteX32" fmla="*/ 1690 w 12310"/>
              <a:gd name="connsiteY32" fmla="*/ 4631 h 10000"/>
              <a:gd name="connsiteX33" fmla="*/ 1915 w 12310"/>
              <a:gd name="connsiteY33" fmla="*/ 4756 h 10000"/>
              <a:gd name="connsiteX34" fmla="*/ 2190 w 12310"/>
              <a:gd name="connsiteY34" fmla="*/ 4694 h 10000"/>
              <a:gd name="connsiteX35" fmla="*/ 2148 w 12310"/>
              <a:gd name="connsiteY35" fmla="*/ 4351 h 10000"/>
              <a:gd name="connsiteX36" fmla="*/ 1549 w 12310"/>
              <a:gd name="connsiteY36" fmla="*/ 2825 h 10000"/>
              <a:gd name="connsiteX37" fmla="*/ 1366 w 12310"/>
              <a:gd name="connsiteY37" fmla="*/ 2482 h 10000"/>
              <a:gd name="connsiteX38" fmla="*/ 1282 w 12310"/>
              <a:gd name="connsiteY38" fmla="*/ 1963 h 10000"/>
              <a:gd name="connsiteX39" fmla="*/ 1282 w 12310"/>
              <a:gd name="connsiteY39" fmla="*/ 1464 h 10000"/>
              <a:gd name="connsiteX40" fmla="*/ 1132 w 12310"/>
              <a:gd name="connsiteY40" fmla="*/ 31 h 10000"/>
              <a:gd name="connsiteX41" fmla="*/ 3381 w 12310"/>
              <a:gd name="connsiteY41" fmla="*/ 0 h 10000"/>
              <a:gd name="connsiteX42" fmla="*/ 6403 w 12310"/>
              <a:gd name="connsiteY42" fmla="*/ 3676 h 10000"/>
              <a:gd name="connsiteX43" fmla="*/ 7577 w 12310"/>
              <a:gd name="connsiteY43" fmla="*/ 3707 h 10000"/>
              <a:gd name="connsiteX44" fmla="*/ 9351 w 12310"/>
              <a:gd name="connsiteY44" fmla="*/ 1495 h 10000"/>
              <a:gd name="connsiteX45" fmla="*/ 9975 w 12310"/>
              <a:gd name="connsiteY45" fmla="*/ 2181 h 10000"/>
              <a:gd name="connsiteX46" fmla="*/ 10000 w 12310"/>
              <a:gd name="connsiteY46" fmla="*/ 2866 h 10000"/>
              <a:gd name="connsiteX47" fmla="*/ 12310 w 12310"/>
              <a:gd name="connsiteY47" fmla="*/ 6526 h 10000"/>
              <a:gd name="connsiteX0" fmla="*/ 11122 w 12310"/>
              <a:gd name="connsiteY0" fmla="*/ 8895 h 10000"/>
              <a:gd name="connsiteX1" fmla="*/ 10554 w 12310"/>
              <a:gd name="connsiteY1" fmla="*/ 7923 h 10000"/>
              <a:gd name="connsiteX2" fmla="*/ 8801 w 12310"/>
              <a:gd name="connsiteY2" fmla="*/ 5078 h 10000"/>
              <a:gd name="connsiteX3" fmla="*/ 7002 w 12310"/>
              <a:gd name="connsiteY3" fmla="*/ 5047 h 10000"/>
              <a:gd name="connsiteX4" fmla="*/ 5754 w 12310"/>
              <a:gd name="connsiteY4" fmla="*/ 5857 h 10000"/>
              <a:gd name="connsiteX5" fmla="*/ 4604 w 12310"/>
              <a:gd name="connsiteY5" fmla="*/ 7913 h 10000"/>
              <a:gd name="connsiteX6" fmla="*/ 3980 w 12310"/>
              <a:gd name="connsiteY6" fmla="*/ 7882 h 10000"/>
              <a:gd name="connsiteX7" fmla="*/ 3430 w 12310"/>
              <a:gd name="connsiteY7" fmla="*/ 9315 h 10000"/>
              <a:gd name="connsiteX8" fmla="*/ 2806 w 12310"/>
              <a:gd name="connsiteY8" fmla="*/ 10000 h 10000"/>
              <a:gd name="connsiteX9" fmla="*/ 2331 w 12310"/>
              <a:gd name="connsiteY9" fmla="*/ 8598 h 10000"/>
              <a:gd name="connsiteX10" fmla="*/ 1082 w 12310"/>
              <a:gd name="connsiteY10" fmla="*/ 8598 h 10000"/>
              <a:gd name="connsiteX11" fmla="*/ 508 w 12310"/>
              <a:gd name="connsiteY11" fmla="*/ 7913 h 10000"/>
              <a:gd name="connsiteX12" fmla="*/ 908 w 12310"/>
              <a:gd name="connsiteY12" fmla="*/ 7882 h 10000"/>
              <a:gd name="connsiteX13" fmla="*/ 1132 w 12310"/>
              <a:gd name="connsiteY13" fmla="*/ 7788 h 10000"/>
              <a:gd name="connsiteX14" fmla="*/ 1141 w 12310"/>
              <a:gd name="connsiteY14" fmla="*/ 7643 h 10000"/>
              <a:gd name="connsiteX15" fmla="*/ 866 w 12310"/>
              <a:gd name="connsiteY15" fmla="*/ 7248 h 10000"/>
              <a:gd name="connsiteX16" fmla="*/ 550 w 12310"/>
              <a:gd name="connsiteY16" fmla="*/ 7072 h 10000"/>
              <a:gd name="connsiteX17" fmla="*/ 183 w 12310"/>
              <a:gd name="connsiteY17" fmla="*/ 6791 h 10000"/>
              <a:gd name="connsiteX18" fmla="*/ 0 w 12310"/>
              <a:gd name="connsiteY18" fmla="*/ 6397 h 10000"/>
              <a:gd name="connsiteX19" fmla="*/ 0 w 12310"/>
              <a:gd name="connsiteY19" fmla="*/ 6231 h 10000"/>
              <a:gd name="connsiteX20" fmla="*/ 142 w 12310"/>
              <a:gd name="connsiteY20" fmla="*/ 6002 h 10000"/>
              <a:gd name="connsiteX21" fmla="*/ 408 w 12310"/>
              <a:gd name="connsiteY21" fmla="*/ 6002 h 10000"/>
              <a:gd name="connsiteX22" fmla="*/ 1099 w 12310"/>
              <a:gd name="connsiteY22" fmla="*/ 6563 h 10000"/>
              <a:gd name="connsiteX23" fmla="*/ 1415 w 12310"/>
              <a:gd name="connsiteY23" fmla="*/ 6563 h 10000"/>
              <a:gd name="connsiteX24" fmla="*/ 1507 w 12310"/>
              <a:gd name="connsiteY24" fmla="*/ 6449 h 10000"/>
              <a:gd name="connsiteX25" fmla="*/ 1415 w 12310"/>
              <a:gd name="connsiteY25" fmla="*/ 6116 h 10000"/>
              <a:gd name="connsiteX26" fmla="*/ 866 w 12310"/>
              <a:gd name="connsiteY26" fmla="*/ 5659 h 10000"/>
              <a:gd name="connsiteX27" fmla="*/ 733 w 12310"/>
              <a:gd name="connsiteY27" fmla="*/ 5140 h 10000"/>
              <a:gd name="connsiteX28" fmla="*/ 500 w 12310"/>
              <a:gd name="connsiteY28" fmla="*/ 4351 h 10000"/>
              <a:gd name="connsiteX29" fmla="*/ 500 w 12310"/>
              <a:gd name="connsiteY29" fmla="*/ 4071 h 10000"/>
              <a:gd name="connsiteX30" fmla="*/ 691 w 12310"/>
              <a:gd name="connsiteY30" fmla="*/ 3780 h 10000"/>
              <a:gd name="connsiteX31" fmla="*/ 916 w 12310"/>
              <a:gd name="connsiteY31" fmla="*/ 3780 h 10000"/>
              <a:gd name="connsiteX32" fmla="*/ 1690 w 12310"/>
              <a:gd name="connsiteY32" fmla="*/ 4631 h 10000"/>
              <a:gd name="connsiteX33" fmla="*/ 1915 w 12310"/>
              <a:gd name="connsiteY33" fmla="*/ 4756 h 10000"/>
              <a:gd name="connsiteX34" fmla="*/ 2190 w 12310"/>
              <a:gd name="connsiteY34" fmla="*/ 4694 h 10000"/>
              <a:gd name="connsiteX35" fmla="*/ 2148 w 12310"/>
              <a:gd name="connsiteY35" fmla="*/ 4351 h 10000"/>
              <a:gd name="connsiteX36" fmla="*/ 1549 w 12310"/>
              <a:gd name="connsiteY36" fmla="*/ 2825 h 10000"/>
              <a:gd name="connsiteX37" fmla="*/ 1366 w 12310"/>
              <a:gd name="connsiteY37" fmla="*/ 2482 h 10000"/>
              <a:gd name="connsiteX38" fmla="*/ 1282 w 12310"/>
              <a:gd name="connsiteY38" fmla="*/ 1963 h 10000"/>
              <a:gd name="connsiteX39" fmla="*/ 1282 w 12310"/>
              <a:gd name="connsiteY39" fmla="*/ 1464 h 10000"/>
              <a:gd name="connsiteX40" fmla="*/ 1132 w 12310"/>
              <a:gd name="connsiteY40" fmla="*/ 31 h 10000"/>
              <a:gd name="connsiteX41" fmla="*/ 3381 w 12310"/>
              <a:gd name="connsiteY41" fmla="*/ 0 h 10000"/>
              <a:gd name="connsiteX42" fmla="*/ 6403 w 12310"/>
              <a:gd name="connsiteY42" fmla="*/ 3676 h 10000"/>
              <a:gd name="connsiteX43" fmla="*/ 7577 w 12310"/>
              <a:gd name="connsiteY43" fmla="*/ 3707 h 10000"/>
              <a:gd name="connsiteX44" fmla="*/ 9351 w 12310"/>
              <a:gd name="connsiteY44" fmla="*/ 1495 h 10000"/>
              <a:gd name="connsiteX45" fmla="*/ 9975 w 12310"/>
              <a:gd name="connsiteY45" fmla="*/ 2181 h 10000"/>
              <a:gd name="connsiteX46" fmla="*/ 10000 w 12310"/>
              <a:gd name="connsiteY46" fmla="*/ 2866 h 10000"/>
              <a:gd name="connsiteX47" fmla="*/ 12310 w 12310"/>
              <a:gd name="connsiteY47" fmla="*/ 6526 h 10000"/>
              <a:gd name="connsiteX48" fmla="*/ 11122 w 12310"/>
              <a:gd name="connsiteY48" fmla="*/ 8895 h 10000"/>
              <a:gd name="connsiteX0" fmla="*/ 12310 w 12310"/>
              <a:gd name="connsiteY0" fmla="*/ 6526 h 10000"/>
              <a:gd name="connsiteX1" fmla="*/ 10554 w 12310"/>
              <a:gd name="connsiteY1" fmla="*/ 7923 h 10000"/>
              <a:gd name="connsiteX2" fmla="*/ 8801 w 12310"/>
              <a:gd name="connsiteY2" fmla="*/ 5078 h 10000"/>
              <a:gd name="connsiteX3" fmla="*/ 7002 w 12310"/>
              <a:gd name="connsiteY3" fmla="*/ 5047 h 10000"/>
              <a:gd name="connsiteX4" fmla="*/ 5754 w 12310"/>
              <a:gd name="connsiteY4" fmla="*/ 5857 h 10000"/>
              <a:gd name="connsiteX5" fmla="*/ 4604 w 12310"/>
              <a:gd name="connsiteY5" fmla="*/ 7913 h 10000"/>
              <a:gd name="connsiteX6" fmla="*/ 3980 w 12310"/>
              <a:gd name="connsiteY6" fmla="*/ 7882 h 10000"/>
              <a:gd name="connsiteX7" fmla="*/ 3430 w 12310"/>
              <a:gd name="connsiteY7" fmla="*/ 9315 h 10000"/>
              <a:gd name="connsiteX8" fmla="*/ 2806 w 12310"/>
              <a:gd name="connsiteY8" fmla="*/ 10000 h 10000"/>
              <a:gd name="connsiteX9" fmla="*/ 2331 w 12310"/>
              <a:gd name="connsiteY9" fmla="*/ 8598 h 10000"/>
              <a:gd name="connsiteX10" fmla="*/ 1082 w 12310"/>
              <a:gd name="connsiteY10" fmla="*/ 8598 h 10000"/>
              <a:gd name="connsiteX11" fmla="*/ 508 w 12310"/>
              <a:gd name="connsiteY11" fmla="*/ 7913 h 10000"/>
              <a:gd name="connsiteX12" fmla="*/ 908 w 12310"/>
              <a:gd name="connsiteY12" fmla="*/ 7882 h 10000"/>
              <a:gd name="connsiteX13" fmla="*/ 1132 w 12310"/>
              <a:gd name="connsiteY13" fmla="*/ 7788 h 10000"/>
              <a:gd name="connsiteX14" fmla="*/ 1141 w 12310"/>
              <a:gd name="connsiteY14" fmla="*/ 7643 h 10000"/>
              <a:gd name="connsiteX15" fmla="*/ 866 w 12310"/>
              <a:gd name="connsiteY15" fmla="*/ 7248 h 10000"/>
              <a:gd name="connsiteX16" fmla="*/ 550 w 12310"/>
              <a:gd name="connsiteY16" fmla="*/ 7072 h 10000"/>
              <a:gd name="connsiteX17" fmla="*/ 183 w 12310"/>
              <a:gd name="connsiteY17" fmla="*/ 6791 h 10000"/>
              <a:gd name="connsiteX18" fmla="*/ 0 w 12310"/>
              <a:gd name="connsiteY18" fmla="*/ 6397 h 10000"/>
              <a:gd name="connsiteX19" fmla="*/ 0 w 12310"/>
              <a:gd name="connsiteY19" fmla="*/ 6231 h 10000"/>
              <a:gd name="connsiteX20" fmla="*/ 142 w 12310"/>
              <a:gd name="connsiteY20" fmla="*/ 6002 h 10000"/>
              <a:gd name="connsiteX21" fmla="*/ 408 w 12310"/>
              <a:gd name="connsiteY21" fmla="*/ 6002 h 10000"/>
              <a:gd name="connsiteX22" fmla="*/ 1099 w 12310"/>
              <a:gd name="connsiteY22" fmla="*/ 6563 h 10000"/>
              <a:gd name="connsiteX23" fmla="*/ 1415 w 12310"/>
              <a:gd name="connsiteY23" fmla="*/ 6563 h 10000"/>
              <a:gd name="connsiteX24" fmla="*/ 1507 w 12310"/>
              <a:gd name="connsiteY24" fmla="*/ 6449 h 10000"/>
              <a:gd name="connsiteX25" fmla="*/ 1415 w 12310"/>
              <a:gd name="connsiteY25" fmla="*/ 6116 h 10000"/>
              <a:gd name="connsiteX26" fmla="*/ 866 w 12310"/>
              <a:gd name="connsiteY26" fmla="*/ 5659 h 10000"/>
              <a:gd name="connsiteX27" fmla="*/ 733 w 12310"/>
              <a:gd name="connsiteY27" fmla="*/ 5140 h 10000"/>
              <a:gd name="connsiteX28" fmla="*/ 500 w 12310"/>
              <a:gd name="connsiteY28" fmla="*/ 4351 h 10000"/>
              <a:gd name="connsiteX29" fmla="*/ 500 w 12310"/>
              <a:gd name="connsiteY29" fmla="*/ 4071 h 10000"/>
              <a:gd name="connsiteX30" fmla="*/ 691 w 12310"/>
              <a:gd name="connsiteY30" fmla="*/ 3780 h 10000"/>
              <a:gd name="connsiteX31" fmla="*/ 916 w 12310"/>
              <a:gd name="connsiteY31" fmla="*/ 3780 h 10000"/>
              <a:gd name="connsiteX32" fmla="*/ 1690 w 12310"/>
              <a:gd name="connsiteY32" fmla="*/ 4631 h 10000"/>
              <a:gd name="connsiteX33" fmla="*/ 1915 w 12310"/>
              <a:gd name="connsiteY33" fmla="*/ 4756 h 10000"/>
              <a:gd name="connsiteX34" fmla="*/ 2190 w 12310"/>
              <a:gd name="connsiteY34" fmla="*/ 4694 h 10000"/>
              <a:gd name="connsiteX35" fmla="*/ 2148 w 12310"/>
              <a:gd name="connsiteY35" fmla="*/ 4351 h 10000"/>
              <a:gd name="connsiteX36" fmla="*/ 1549 w 12310"/>
              <a:gd name="connsiteY36" fmla="*/ 2825 h 10000"/>
              <a:gd name="connsiteX37" fmla="*/ 1366 w 12310"/>
              <a:gd name="connsiteY37" fmla="*/ 2482 h 10000"/>
              <a:gd name="connsiteX38" fmla="*/ 1282 w 12310"/>
              <a:gd name="connsiteY38" fmla="*/ 1963 h 10000"/>
              <a:gd name="connsiteX39" fmla="*/ 1282 w 12310"/>
              <a:gd name="connsiteY39" fmla="*/ 1464 h 10000"/>
              <a:gd name="connsiteX40" fmla="*/ 1132 w 12310"/>
              <a:gd name="connsiteY40" fmla="*/ 31 h 10000"/>
              <a:gd name="connsiteX41" fmla="*/ 3381 w 12310"/>
              <a:gd name="connsiteY41" fmla="*/ 0 h 10000"/>
              <a:gd name="connsiteX42" fmla="*/ 6403 w 12310"/>
              <a:gd name="connsiteY42" fmla="*/ 3676 h 10000"/>
              <a:gd name="connsiteX43" fmla="*/ 7577 w 12310"/>
              <a:gd name="connsiteY43" fmla="*/ 3707 h 10000"/>
              <a:gd name="connsiteX44" fmla="*/ 9351 w 12310"/>
              <a:gd name="connsiteY44" fmla="*/ 1495 h 10000"/>
              <a:gd name="connsiteX45" fmla="*/ 9975 w 12310"/>
              <a:gd name="connsiteY45" fmla="*/ 2181 h 10000"/>
              <a:gd name="connsiteX46" fmla="*/ 10000 w 12310"/>
              <a:gd name="connsiteY46" fmla="*/ 2866 h 10000"/>
              <a:gd name="connsiteX47" fmla="*/ 12310 w 12310"/>
              <a:gd name="connsiteY47" fmla="*/ 6526 h 10000"/>
              <a:gd name="connsiteX0" fmla="*/ 12310 w 12310"/>
              <a:gd name="connsiteY0" fmla="*/ 6526 h 10000"/>
              <a:gd name="connsiteX1" fmla="*/ 10554 w 12310"/>
              <a:gd name="connsiteY1" fmla="*/ 7923 h 10000"/>
              <a:gd name="connsiteX2" fmla="*/ 8801 w 12310"/>
              <a:gd name="connsiteY2" fmla="*/ 5078 h 10000"/>
              <a:gd name="connsiteX3" fmla="*/ 7002 w 12310"/>
              <a:gd name="connsiteY3" fmla="*/ 5047 h 10000"/>
              <a:gd name="connsiteX4" fmla="*/ 5754 w 12310"/>
              <a:gd name="connsiteY4" fmla="*/ 5857 h 10000"/>
              <a:gd name="connsiteX5" fmla="*/ 4604 w 12310"/>
              <a:gd name="connsiteY5" fmla="*/ 7913 h 10000"/>
              <a:gd name="connsiteX6" fmla="*/ 3980 w 12310"/>
              <a:gd name="connsiteY6" fmla="*/ 7882 h 10000"/>
              <a:gd name="connsiteX7" fmla="*/ 3430 w 12310"/>
              <a:gd name="connsiteY7" fmla="*/ 9315 h 10000"/>
              <a:gd name="connsiteX8" fmla="*/ 2806 w 12310"/>
              <a:gd name="connsiteY8" fmla="*/ 10000 h 10000"/>
              <a:gd name="connsiteX9" fmla="*/ 2331 w 12310"/>
              <a:gd name="connsiteY9" fmla="*/ 8598 h 10000"/>
              <a:gd name="connsiteX10" fmla="*/ 1082 w 12310"/>
              <a:gd name="connsiteY10" fmla="*/ 8598 h 10000"/>
              <a:gd name="connsiteX11" fmla="*/ 508 w 12310"/>
              <a:gd name="connsiteY11" fmla="*/ 7913 h 10000"/>
              <a:gd name="connsiteX12" fmla="*/ 908 w 12310"/>
              <a:gd name="connsiteY12" fmla="*/ 7882 h 10000"/>
              <a:gd name="connsiteX13" fmla="*/ 1132 w 12310"/>
              <a:gd name="connsiteY13" fmla="*/ 7788 h 10000"/>
              <a:gd name="connsiteX14" fmla="*/ 1141 w 12310"/>
              <a:gd name="connsiteY14" fmla="*/ 7643 h 10000"/>
              <a:gd name="connsiteX15" fmla="*/ 866 w 12310"/>
              <a:gd name="connsiteY15" fmla="*/ 7248 h 10000"/>
              <a:gd name="connsiteX16" fmla="*/ 550 w 12310"/>
              <a:gd name="connsiteY16" fmla="*/ 7072 h 10000"/>
              <a:gd name="connsiteX17" fmla="*/ 183 w 12310"/>
              <a:gd name="connsiteY17" fmla="*/ 6791 h 10000"/>
              <a:gd name="connsiteX18" fmla="*/ 0 w 12310"/>
              <a:gd name="connsiteY18" fmla="*/ 6397 h 10000"/>
              <a:gd name="connsiteX19" fmla="*/ 0 w 12310"/>
              <a:gd name="connsiteY19" fmla="*/ 6231 h 10000"/>
              <a:gd name="connsiteX20" fmla="*/ 142 w 12310"/>
              <a:gd name="connsiteY20" fmla="*/ 6002 h 10000"/>
              <a:gd name="connsiteX21" fmla="*/ 408 w 12310"/>
              <a:gd name="connsiteY21" fmla="*/ 6002 h 10000"/>
              <a:gd name="connsiteX22" fmla="*/ 1099 w 12310"/>
              <a:gd name="connsiteY22" fmla="*/ 6563 h 10000"/>
              <a:gd name="connsiteX23" fmla="*/ 1415 w 12310"/>
              <a:gd name="connsiteY23" fmla="*/ 6563 h 10000"/>
              <a:gd name="connsiteX24" fmla="*/ 1507 w 12310"/>
              <a:gd name="connsiteY24" fmla="*/ 6449 h 10000"/>
              <a:gd name="connsiteX25" fmla="*/ 1415 w 12310"/>
              <a:gd name="connsiteY25" fmla="*/ 6116 h 10000"/>
              <a:gd name="connsiteX26" fmla="*/ 866 w 12310"/>
              <a:gd name="connsiteY26" fmla="*/ 5659 h 10000"/>
              <a:gd name="connsiteX27" fmla="*/ 733 w 12310"/>
              <a:gd name="connsiteY27" fmla="*/ 5140 h 10000"/>
              <a:gd name="connsiteX28" fmla="*/ 500 w 12310"/>
              <a:gd name="connsiteY28" fmla="*/ 4351 h 10000"/>
              <a:gd name="connsiteX29" fmla="*/ 500 w 12310"/>
              <a:gd name="connsiteY29" fmla="*/ 4071 h 10000"/>
              <a:gd name="connsiteX30" fmla="*/ 691 w 12310"/>
              <a:gd name="connsiteY30" fmla="*/ 3780 h 10000"/>
              <a:gd name="connsiteX31" fmla="*/ 916 w 12310"/>
              <a:gd name="connsiteY31" fmla="*/ 3780 h 10000"/>
              <a:gd name="connsiteX32" fmla="*/ 1690 w 12310"/>
              <a:gd name="connsiteY32" fmla="*/ 4631 h 10000"/>
              <a:gd name="connsiteX33" fmla="*/ 1915 w 12310"/>
              <a:gd name="connsiteY33" fmla="*/ 4756 h 10000"/>
              <a:gd name="connsiteX34" fmla="*/ 2190 w 12310"/>
              <a:gd name="connsiteY34" fmla="*/ 4694 h 10000"/>
              <a:gd name="connsiteX35" fmla="*/ 2148 w 12310"/>
              <a:gd name="connsiteY35" fmla="*/ 4351 h 10000"/>
              <a:gd name="connsiteX36" fmla="*/ 1549 w 12310"/>
              <a:gd name="connsiteY36" fmla="*/ 2825 h 10000"/>
              <a:gd name="connsiteX37" fmla="*/ 1366 w 12310"/>
              <a:gd name="connsiteY37" fmla="*/ 2482 h 10000"/>
              <a:gd name="connsiteX38" fmla="*/ 1282 w 12310"/>
              <a:gd name="connsiteY38" fmla="*/ 1963 h 10000"/>
              <a:gd name="connsiteX39" fmla="*/ 1282 w 12310"/>
              <a:gd name="connsiteY39" fmla="*/ 1464 h 10000"/>
              <a:gd name="connsiteX40" fmla="*/ 1132 w 12310"/>
              <a:gd name="connsiteY40" fmla="*/ 31 h 10000"/>
              <a:gd name="connsiteX41" fmla="*/ 3381 w 12310"/>
              <a:gd name="connsiteY41" fmla="*/ 0 h 10000"/>
              <a:gd name="connsiteX42" fmla="*/ 6403 w 12310"/>
              <a:gd name="connsiteY42" fmla="*/ 3676 h 10000"/>
              <a:gd name="connsiteX43" fmla="*/ 7577 w 12310"/>
              <a:gd name="connsiteY43" fmla="*/ 3707 h 10000"/>
              <a:gd name="connsiteX44" fmla="*/ 9351 w 12310"/>
              <a:gd name="connsiteY44" fmla="*/ 1495 h 10000"/>
              <a:gd name="connsiteX45" fmla="*/ 9975 w 12310"/>
              <a:gd name="connsiteY45" fmla="*/ 2181 h 10000"/>
              <a:gd name="connsiteX46" fmla="*/ 10000 w 12310"/>
              <a:gd name="connsiteY46" fmla="*/ 2866 h 10000"/>
              <a:gd name="connsiteX47" fmla="*/ 11127 w 12310"/>
              <a:gd name="connsiteY47" fmla="*/ 4674 h 10000"/>
              <a:gd name="connsiteX48" fmla="*/ 12310 w 12310"/>
              <a:gd name="connsiteY48" fmla="*/ 6526 h 10000"/>
              <a:gd name="connsiteX0" fmla="*/ 12310 w 12491"/>
              <a:gd name="connsiteY0" fmla="*/ 6526 h 10000"/>
              <a:gd name="connsiteX1" fmla="*/ 10554 w 12491"/>
              <a:gd name="connsiteY1" fmla="*/ 7923 h 10000"/>
              <a:gd name="connsiteX2" fmla="*/ 8801 w 12491"/>
              <a:gd name="connsiteY2" fmla="*/ 5078 h 10000"/>
              <a:gd name="connsiteX3" fmla="*/ 7002 w 12491"/>
              <a:gd name="connsiteY3" fmla="*/ 5047 h 10000"/>
              <a:gd name="connsiteX4" fmla="*/ 5754 w 12491"/>
              <a:gd name="connsiteY4" fmla="*/ 5857 h 10000"/>
              <a:gd name="connsiteX5" fmla="*/ 4604 w 12491"/>
              <a:gd name="connsiteY5" fmla="*/ 7913 h 10000"/>
              <a:gd name="connsiteX6" fmla="*/ 3980 w 12491"/>
              <a:gd name="connsiteY6" fmla="*/ 7882 h 10000"/>
              <a:gd name="connsiteX7" fmla="*/ 3430 w 12491"/>
              <a:gd name="connsiteY7" fmla="*/ 9315 h 10000"/>
              <a:gd name="connsiteX8" fmla="*/ 2806 w 12491"/>
              <a:gd name="connsiteY8" fmla="*/ 10000 h 10000"/>
              <a:gd name="connsiteX9" fmla="*/ 2331 w 12491"/>
              <a:gd name="connsiteY9" fmla="*/ 8598 h 10000"/>
              <a:gd name="connsiteX10" fmla="*/ 1082 w 12491"/>
              <a:gd name="connsiteY10" fmla="*/ 8598 h 10000"/>
              <a:gd name="connsiteX11" fmla="*/ 508 w 12491"/>
              <a:gd name="connsiteY11" fmla="*/ 7913 h 10000"/>
              <a:gd name="connsiteX12" fmla="*/ 908 w 12491"/>
              <a:gd name="connsiteY12" fmla="*/ 7882 h 10000"/>
              <a:gd name="connsiteX13" fmla="*/ 1132 w 12491"/>
              <a:gd name="connsiteY13" fmla="*/ 7788 h 10000"/>
              <a:gd name="connsiteX14" fmla="*/ 1141 w 12491"/>
              <a:gd name="connsiteY14" fmla="*/ 7643 h 10000"/>
              <a:gd name="connsiteX15" fmla="*/ 866 w 12491"/>
              <a:gd name="connsiteY15" fmla="*/ 7248 h 10000"/>
              <a:gd name="connsiteX16" fmla="*/ 550 w 12491"/>
              <a:gd name="connsiteY16" fmla="*/ 7072 h 10000"/>
              <a:gd name="connsiteX17" fmla="*/ 183 w 12491"/>
              <a:gd name="connsiteY17" fmla="*/ 6791 h 10000"/>
              <a:gd name="connsiteX18" fmla="*/ 0 w 12491"/>
              <a:gd name="connsiteY18" fmla="*/ 6397 h 10000"/>
              <a:gd name="connsiteX19" fmla="*/ 0 w 12491"/>
              <a:gd name="connsiteY19" fmla="*/ 6231 h 10000"/>
              <a:gd name="connsiteX20" fmla="*/ 142 w 12491"/>
              <a:gd name="connsiteY20" fmla="*/ 6002 h 10000"/>
              <a:gd name="connsiteX21" fmla="*/ 408 w 12491"/>
              <a:gd name="connsiteY21" fmla="*/ 6002 h 10000"/>
              <a:gd name="connsiteX22" fmla="*/ 1099 w 12491"/>
              <a:gd name="connsiteY22" fmla="*/ 6563 h 10000"/>
              <a:gd name="connsiteX23" fmla="*/ 1415 w 12491"/>
              <a:gd name="connsiteY23" fmla="*/ 6563 h 10000"/>
              <a:gd name="connsiteX24" fmla="*/ 1507 w 12491"/>
              <a:gd name="connsiteY24" fmla="*/ 6449 h 10000"/>
              <a:gd name="connsiteX25" fmla="*/ 1415 w 12491"/>
              <a:gd name="connsiteY25" fmla="*/ 6116 h 10000"/>
              <a:gd name="connsiteX26" fmla="*/ 866 w 12491"/>
              <a:gd name="connsiteY26" fmla="*/ 5659 h 10000"/>
              <a:gd name="connsiteX27" fmla="*/ 733 w 12491"/>
              <a:gd name="connsiteY27" fmla="*/ 5140 h 10000"/>
              <a:gd name="connsiteX28" fmla="*/ 500 w 12491"/>
              <a:gd name="connsiteY28" fmla="*/ 4351 h 10000"/>
              <a:gd name="connsiteX29" fmla="*/ 500 w 12491"/>
              <a:gd name="connsiteY29" fmla="*/ 4071 h 10000"/>
              <a:gd name="connsiteX30" fmla="*/ 691 w 12491"/>
              <a:gd name="connsiteY30" fmla="*/ 3780 h 10000"/>
              <a:gd name="connsiteX31" fmla="*/ 916 w 12491"/>
              <a:gd name="connsiteY31" fmla="*/ 3780 h 10000"/>
              <a:gd name="connsiteX32" fmla="*/ 1690 w 12491"/>
              <a:gd name="connsiteY32" fmla="*/ 4631 h 10000"/>
              <a:gd name="connsiteX33" fmla="*/ 1915 w 12491"/>
              <a:gd name="connsiteY33" fmla="*/ 4756 h 10000"/>
              <a:gd name="connsiteX34" fmla="*/ 2190 w 12491"/>
              <a:gd name="connsiteY34" fmla="*/ 4694 h 10000"/>
              <a:gd name="connsiteX35" fmla="*/ 2148 w 12491"/>
              <a:gd name="connsiteY35" fmla="*/ 4351 h 10000"/>
              <a:gd name="connsiteX36" fmla="*/ 1549 w 12491"/>
              <a:gd name="connsiteY36" fmla="*/ 2825 h 10000"/>
              <a:gd name="connsiteX37" fmla="*/ 1366 w 12491"/>
              <a:gd name="connsiteY37" fmla="*/ 2482 h 10000"/>
              <a:gd name="connsiteX38" fmla="*/ 1282 w 12491"/>
              <a:gd name="connsiteY38" fmla="*/ 1963 h 10000"/>
              <a:gd name="connsiteX39" fmla="*/ 1282 w 12491"/>
              <a:gd name="connsiteY39" fmla="*/ 1464 h 10000"/>
              <a:gd name="connsiteX40" fmla="*/ 1132 w 12491"/>
              <a:gd name="connsiteY40" fmla="*/ 31 h 10000"/>
              <a:gd name="connsiteX41" fmla="*/ 3381 w 12491"/>
              <a:gd name="connsiteY41" fmla="*/ 0 h 10000"/>
              <a:gd name="connsiteX42" fmla="*/ 6403 w 12491"/>
              <a:gd name="connsiteY42" fmla="*/ 3676 h 10000"/>
              <a:gd name="connsiteX43" fmla="*/ 7577 w 12491"/>
              <a:gd name="connsiteY43" fmla="*/ 3707 h 10000"/>
              <a:gd name="connsiteX44" fmla="*/ 9351 w 12491"/>
              <a:gd name="connsiteY44" fmla="*/ 1495 h 10000"/>
              <a:gd name="connsiteX45" fmla="*/ 9975 w 12491"/>
              <a:gd name="connsiteY45" fmla="*/ 2181 h 10000"/>
              <a:gd name="connsiteX46" fmla="*/ 10000 w 12491"/>
              <a:gd name="connsiteY46" fmla="*/ 2866 h 10000"/>
              <a:gd name="connsiteX47" fmla="*/ 12491 w 12491"/>
              <a:gd name="connsiteY47" fmla="*/ 3348 h 10000"/>
              <a:gd name="connsiteX48" fmla="*/ 12310 w 12491"/>
              <a:gd name="connsiteY48" fmla="*/ 6526 h 10000"/>
              <a:gd name="connsiteX0" fmla="*/ 12310 w 12884"/>
              <a:gd name="connsiteY0" fmla="*/ 6526 h 10000"/>
              <a:gd name="connsiteX1" fmla="*/ 10554 w 12884"/>
              <a:gd name="connsiteY1" fmla="*/ 7923 h 10000"/>
              <a:gd name="connsiteX2" fmla="*/ 8801 w 12884"/>
              <a:gd name="connsiteY2" fmla="*/ 5078 h 10000"/>
              <a:gd name="connsiteX3" fmla="*/ 7002 w 12884"/>
              <a:gd name="connsiteY3" fmla="*/ 5047 h 10000"/>
              <a:gd name="connsiteX4" fmla="*/ 5754 w 12884"/>
              <a:gd name="connsiteY4" fmla="*/ 5857 h 10000"/>
              <a:gd name="connsiteX5" fmla="*/ 4604 w 12884"/>
              <a:gd name="connsiteY5" fmla="*/ 7913 h 10000"/>
              <a:gd name="connsiteX6" fmla="*/ 3980 w 12884"/>
              <a:gd name="connsiteY6" fmla="*/ 7882 h 10000"/>
              <a:gd name="connsiteX7" fmla="*/ 3430 w 12884"/>
              <a:gd name="connsiteY7" fmla="*/ 9315 h 10000"/>
              <a:gd name="connsiteX8" fmla="*/ 2806 w 12884"/>
              <a:gd name="connsiteY8" fmla="*/ 10000 h 10000"/>
              <a:gd name="connsiteX9" fmla="*/ 2331 w 12884"/>
              <a:gd name="connsiteY9" fmla="*/ 8598 h 10000"/>
              <a:gd name="connsiteX10" fmla="*/ 1082 w 12884"/>
              <a:gd name="connsiteY10" fmla="*/ 8598 h 10000"/>
              <a:gd name="connsiteX11" fmla="*/ 508 w 12884"/>
              <a:gd name="connsiteY11" fmla="*/ 7913 h 10000"/>
              <a:gd name="connsiteX12" fmla="*/ 908 w 12884"/>
              <a:gd name="connsiteY12" fmla="*/ 7882 h 10000"/>
              <a:gd name="connsiteX13" fmla="*/ 1132 w 12884"/>
              <a:gd name="connsiteY13" fmla="*/ 7788 h 10000"/>
              <a:gd name="connsiteX14" fmla="*/ 1141 w 12884"/>
              <a:gd name="connsiteY14" fmla="*/ 7643 h 10000"/>
              <a:gd name="connsiteX15" fmla="*/ 866 w 12884"/>
              <a:gd name="connsiteY15" fmla="*/ 7248 h 10000"/>
              <a:gd name="connsiteX16" fmla="*/ 550 w 12884"/>
              <a:gd name="connsiteY16" fmla="*/ 7072 h 10000"/>
              <a:gd name="connsiteX17" fmla="*/ 183 w 12884"/>
              <a:gd name="connsiteY17" fmla="*/ 6791 h 10000"/>
              <a:gd name="connsiteX18" fmla="*/ 0 w 12884"/>
              <a:gd name="connsiteY18" fmla="*/ 6397 h 10000"/>
              <a:gd name="connsiteX19" fmla="*/ 0 w 12884"/>
              <a:gd name="connsiteY19" fmla="*/ 6231 h 10000"/>
              <a:gd name="connsiteX20" fmla="*/ 142 w 12884"/>
              <a:gd name="connsiteY20" fmla="*/ 6002 h 10000"/>
              <a:gd name="connsiteX21" fmla="*/ 408 w 12884"/>
              <a:gd name="connsiteY21" fmla="*/ 6002 h 10000"/>
              <a:gd name="connsiteX22" fmla="*/ 1099 w 12884"/>
              <a:gd name="connsiteY22" fmla="*/ 6563 h 10000"/>
              <a:gd name="connsiteX23" fmla="*/ 1415 w 12884"/>
              <a:gd name="connsiteY23" fmla="*/ 6563 h 10000"/>
              <a:gd name="connsiteX24" fmla="*/ 1507 w 12884"/>
              <a:gd name="connsiteY24" fmla="*/ 6449 h 10000"/>
              <a:gd name="connsiteX25" fmla="*/ 1415 w 12884"/>
              <a:gd name="connsiteY25" fmla="*/ 6116 h 10000"/>
              <a:gd name="connsiteX26" fmla="*/ 866 w 12884"/>
              <a:gd name="connsiteY26" fmla="*/ 5659 h 10000"/>
              <a:gd name="connsiteX27" fmla="*/ 733 w 12884"/>
              <a:gd name="connsiteY27" fmla="*/ 5140 h 10000"/>
              <a:gd name="connsiteX28" fmla="*/ 500 w 12884"/>
              <a:gd name="connsiteY28" fmla="*/ 4351 h 10000"/>
              <a:gd name="connsiteX29" fmla="*/ 500 w 12884"/>
              <a:gd name="connsiteY29" fmla="*/ 4071 h 10000"/>
              <a:gd name="connsiteX30" fmla="*/ 691 w 12884"/>
              <a:gd name="connsiteY30" fmla="*/ 3780 h 10000"/>
              <a:gd name="connsiteX31" fmla="*/ 916 w 12884"/>
              <a:gd name="connsiteY31" fmla="*/ 3780 h 10000"/>
              <a:gd name="connsiteX32" fmla="*/ 1690 w 12884"/>
              <a:gd name="connsiteY32" fmla="*/ 4631 h 10000"/>
              <a:gd name="connsiteX33" fmla="*/ 1915 w 12884"/>
              <a:gd name="connsiteY33" fmla="*/ 4756 h 10000"/>
              <a:gd name="connsiteX34" fmla="*/ 2190 w 12884"/>
              <a:gd name="connsiteY34" fmla="*/ 4694 h 10000"/>
              <a:gd name="connsiteX35" fmla="*/ 2148 w 12884"/>
              <a:gd name="connsiteY35" fmla="*/ 4351 h 10000"/>
              <a:gd name="connsiteX36" fmla="*/ 1549 w 12884"/>
              <a:gd name="connsiteY36" fmla="*/ 2825 h 10000"/>
              <a:gd name="connsiteX37" fmla="*/ 1366 w 12884"/>
              <a:gd name="connsiteY37" fmla="*/ 2482 h 10000"/>
              <a:gd name="connsiteX38" fmla="*/ 1282 w 12884"/>
              <a:gd name="connsiteY38" fmla="*/ 1963 h 10000"/>
              <a:gd name="connsiteX39" fmla="*/ 1282 w 12884"/>
              <a:gd name="connsiteY39" fmla="*/ 1464 h 10000"/>
              <a:gd name="connsiteX40" fmla="*/ 1132 w 12884"/>
              <a:gd name="connsiteY40" fmla="*/ 31 h 10000"/>
              <a:gd name="connsiteX41" fmla="*/ 3381 w 12884"/>
              <a:gd name="connsiteY41" fmla="*/ 0 h 10000"/>
              <a:gd name="connsiteX42" fmla="*/ 6403 w 12884"/>
              <a:gd name="connsiteY42" fmla="*/ 3676 h 10000"/>
              <a:gd name="connsiteX43" fmla="*/ 7577 w 12884"/>
              <a:gd name="connsiteY43" fmla="*/ 3707 h 10000"/>
              <a:gd name="connsiteX44" fmla="*/ 9351 w 12884"/>
              <a:gd name="connsiteY44" fmla="*/ 1495 h 10000"/>
              <a:gd name="connsiteX45" fmla="*/ 9975 w 12884"/>
              <a:gd name="connsiteY45" fmla="*/ 2181 h 10000"/>
              <a:gd name="connsiteX46" fmla="*/ 10000 w 12884"/>
              <a:gd name="connsiteY46" fmla="*/ 2866 h 10000"/>
              <a:gd name="connsiteX47" fmla="*/ 12491 w 12884"/>
              <a:gd name="connsiteY47" fmla="*/ 3348 h 10000"/>
              <a:gd name="connsiteX48" fmla="*/ 12360 w 12884"/>
              <a:gd name="connsiteY48" fmla="*/ 5766 h 10000"/>
              <a:gd name="connsiteX49" fmla="*/ 12310 w 12884"/>
              <a:gd name="connsiteY49" fmla="*/ 6526 h 10000"/>
              <a:gd name="connsiteX0" fmla="*/ 12310 w 12611"/>
              <a:gd name="connsiteY0" fmla="*/ 6526 h 10000"/>
              <a:gd name="connsiteX1" fmla="*/ 10554 w 12611"/>
              <a:gd name="connsiteY1" fmla="*/ 7923 h 10000"/>
              <a:gd name="connsiteX2" fmla="*/ 8801 w 12611"/>
              <a:gd name="connsiteY2" fmla="*/ 5078 h 10000"/>
              <a:gd name="connsiteX3" fmla="*/ 7002 w 12611"/>
              <a:gd name="connsiteY3" fmla="*/ 5047 h 10000"/>
              <a:gd name="connsiteX4" fmla="*/ 5754 w 12611"/>
              <a:gd name="connsiteY4" fmla="*/ 5857 h 10000"/>
              <a:gd name="connsiteX5" fmla="*/ 4604 w 12611"/>
              <a:gd name="connsiteY5" fmla="*/ 7913 h 10000"/>
              <a:gd name="connsiteX6" fmla="*/ 3980 w 12611"/>
              <a:gd name="connsiteY6" fmla="*/ 7882 h 10000"/>
              <a:gd name="connsiteX7" fmla="*/ 3430 w 12611"/>
              <a:gd name="connsiteY7" fmla="*/ 9315 h 10000"/>
              <a:gd name="connsiteX8" fmla="*/ 2806 w 12611"/>
              <a:gd name="connsiteY8" fmla="*/ 10000 h 10000"/>
              <a:gd name="connsiteX9" fmla="*/ 2331 w 12611"/>
              <a:gd name="connsiteY9" fmla="*/ 8598 h 10000"/>
              <a:gd name="connsiteX10" fmla="*/ 1082 w 12611"/>
              <a:gd name="connsiteY10" fmla="*/ 8598 h 10000"/>
              <a:gd name="connsiteX11" fmla="*/ 508 w 12611"/>
              <a:gd name="connsiteY11" fmla="*/ 7913 h 10000"/>
              <a:gd name="connsiteX12" fmla="*/ 908 w 12611"/>
              <a:gd name="connsiteY12" fmla="*/ 7882 h 10000"/>
              <a:gd name="connsiteX13" fmla="*/ 1132 w 12611"/>
              <a:gd name="connsiteY13" fmla="*/ 7788 h 10000"/>
              <a:gd name="connsiteX14" fmla="*/ 1141 w 12611"/>
              <a:gd name="connsiteY14" fmla="*/ 7643 h 10000"/>
              <a:gd name="connsiteX15" fmla="*/ 866 w 12611"/>
              <a:gd name="connsiteY15" fmla="*/ 7248 h 10000"/>
              <a:gd name="connsiteX16" fmla="*/ 550 w 12611"/>
              <a:gd name="connsiteY16" fmla="*/ 7072 h 10000"/>
              <a:gd name="connsiteX17" fmla="*/ 183 w 12611"/>
              <a:gd name="connsiteY17" fmla="*/ 6791 h 10000"/>
              <a:gd name="connsiteX18" fmla="*/ 0 w 12611"/>
              <a:gd name="connsiteY18" fmla="*/ 6397 h 10000"/>
              <a:gd name="connsiteX19" fmla="*/ 0 w 12611"/>
              <a:gd name="connsiteY19" fmla="*/ 6231 h 10000"/>
              <a:gd name="connsiteX20" fmla="*/ 142 w 12611"/>
              <a:gd name="connsiteY20" fmla="*/ 6002 h 10000"/>
              <a:gd name="connsiteX21" fmla="*/ 408 w 12611"/>
              <a:gd name="connsiteY21" fmla="*/ 6002 h 10000"/>
              <a:gd name="connsiteX22" fmla="*/ 1099 w 12611"/>
              <a:gd name="connsiteY22" fmla="*/ 6563 h 10000"/>
              <a:gd name="connsiteX23" fmla="*/ 1415 w 12611"/>
              <a:gd name="connsiteY23" fmla="*/ 6563 h 10000"/>
              <a:gd name="connsiteX24" fmla="*/ 1507 w 12611"/>
              <a:gd name="connsiteY24" fmla="*/ 6449 h 10000"/>
              <a:gd name="connsiteX25" fmla="*/ 1415 w 12611"/>
              <a:gd name="connsiteY25" fmla="*/ 6116 h 10000"/>
              <a:gd name="connsiteX26" fmla="*/ 866 w 12611"/>
              <a:gd name="connsiteY26" fmla="*/ 5659 h 10000"/>
              <a:gd name="connsiteX27" fmla="*/ 733 w 12611"/>
              <a:gd name="connsiteY27" fmla="*/ 5140 h 10000"/>
              <a:gd name="connsiteX28" fmla="*/ 500 w 12611"/>
              <a:gd name="connsiteY28" fmla="*/ 4351 h 10000"/>
              <a:gd name="connsiteX29" fmla="*/ 500 w 12611"/>
              <a:gd name="connsiteY29" fmla="*/ 4071 h 10000"/>
              <a:gd name="connsiteX30" fmla="*/ 691 w 12611"/>
              <a:gd name="connsiteY30" fmla="*/ 3780 h 10000"/>
              <a:gd name="connsiteX31" fmla="*/ 916 w 12611"/>
              <a:gd name="connsiteY31" fmla="*/ 3780 h 10000"/>
              <a:gd name="connsiteX32" fmla="*/ 1690 w 12611"/>
              <a:gd name="connsiteY32" fmla="*/ 4631 h 10000"/>
              <a:gd name="connsiteX33" fmla="*/ 1915 w 12611"/>
              <a:gd name="connsiteY33" fmla="*/ 4756 h 10000"/>
              <a:gd name="connsiteX34" fmla="*/ 2190 w 12611"/>
              <a:gd name="connsiteY34" fmla="*/ 4694 h 10000"/>
              <a:gd name="connsiteX35" fmla="*/ 2148 w 12611"/>
              <a:gd name="connsiteY35" fmla="*/ 4351 h 10000"/>
              <a:gd name="connsiteX36" fmla="*/ 1549 w 12611"/>
              <a:gd name="connsiteY36" fmla="*/ 2825 h 10000"/>
              <a:gd name="connsiteX37" fmla="*/ 1366 w 12611"/>
              <a:gd name="connsiteY37" fmla="*/ 2482 h 10000"/>
              <a:gd name="connsiteX38" fmla="*/ 1282 w 12611"/>
              <a:gd name="connsiteY38" fmla="*/ 1963 h 10000"/>
              <a:gd name="connsiteX39" fmla="*/ 1282 w 12611"/>
              <a:gd name="connsiteY39" fmla="*/ 1464 h 10000"/>
              <a:gd name="connsiteX40" fmla="*/ 1132 w 12611"/>
              <a:gd name="connsiteY40" fmla="*/ 31 h 10000"/>
              <a:gd name="connsiteX41" fmla="*/ 3381 w 12611"/>
              <a:gd name="connsiteY41" fmla="*/ 0 h 10000"/>
              <a:gd name="connsiteX42" fmla="*/ 6403 w 12611"/>
              <a:gd name="connsiteY42" fmla="*/ 3676 h 10000"/>
              <a:gd name="connsiteX43" fmla="*/ 7577 w 12611"/>
              <a:gd name="connsiteY43" fmla="*/ 3707 h 10000"/>
              <a:gd name="connsiteX44" fmla="*/ 9351 w 12611"/>
              <a:gd name="connsiteY44" fmla="*/ 1495 h 10000"/>
              <a:gd name="connsiteX45" fmla="*/ 9975 w 12611"/>
              <a:gd name="connsiteY45" fmla="*/ 2181 h 10000"/>
              <a:gd name="connsiteX46" fmla="*/ 10000 w 12611"/>
              <a:gd name="connsiteY46" fmla="*/ 2866 h 10000"/>
              <a:gd name="connsiteX47" fmla="*/ 12491 w 12611"/>
              <a:gd name="connsiteY47" fmla="*/ 3348 h 10000"/>
              <a:gd name="connsiteX48" fmla="*/ 12360 w 12611"/>
              <a:gd name="connsiteY48" fmla="*/ 5766 h 10000"/>
              <a:gd name="connsiteX49" fmla="*/ 12310 w 12611"/>
              <a:gd name="connsiteY49" fmla="*/ 6526 h 10000"/>
              <a:gd name="connsiteX0" fmla="*/ 12310 w 12491"/>
              <a:gd name="connsiteY0" fmla="*/ 6526 h 10000"/>
              <a:gd name="connsiteX1" fmla="*/ 10554 w 12491"/>
              <a:gd name="connsiteY1" fmla="*/ 7923 h 10000"/>
              <a:gd name="connsiteX2" fmla="*/ 8801 w 12491"/>
              <a:gd name="connsiteY2" fmla="*/ 5078 h 10000"/>
              <a:gd name="connsiteX3" fmla="*/ 7002 w 12491"/>
              <a:gd name="connsiteY3" fmla="*/ 5047 h 10000"/>
              <a:gd name="connsiteX4" fmla="*/ 5754 w 12491"/>
              <a:gd name="connsiteY4" fmla="*/ 5857 h 10000"/>
              <a:gd name="connsiteX5" fmla="*/ 4604 w 12491"/>
              <a:gd name="connsiteY5" fmla="*/ 7913 h 10000"/>
              <a:gd name="connsiteX6" fmla="*/ 3980 w 12491"/>
              <a:gd name="connsiteY6" fmla="*/ 7882 h 10000"/>
              <a:gd name="connsiteX7" fmla="*/ 3430 w 12491"/>
              <a:gd name="connsiteY7" fmla="*/ 9315 h 10000"/>
              <a:gd name="connsiteX8" fmla="*/ 2806 w 12491"/>
              <a:gd name="connsiteY8" fmla="*/ 10000 h 10000"/>
              <a:gd name="connsiteX9" fmla="*/ 2331 w 12491"/>
              <a:gd name="connsiteY9" fmla="*/ 8598 h 10000"/>
              <a:gd name="connsiteX10" fmla="*/ 1082 w 12491"/>
              <a:gd name="connsiteY10" fmla="*/ 8598 h 10000"/>
              <a:gd name="connsiteX11" fmla="*/ 508 w 12491"/>
              <a:gd name="connsiteY11" fmla="*/ 7913 h 10000"/>
              <a:gd name="connsiteX12" fmla="*/ 908 w 12491"/>
              <a:gd name="connsiteY12" fmla="*/ 7882 h 10000"/>
              <a:gd name="connsiteX13" fmla="*/ 1132 w 12491"/>
              <a:gd name="connsiteY13" fmla="*/ 7788 h 10000"/>
              <a:gd name="connsiteX14" fmla="*/ 1141 w 12491"/>
              <a:gd name="connsiteY14" fmla="*/ 7643 h 10000"/>
              <a:gd name="connsiteX15" fmla="*/ 866 w 12491"/>
              <a:gd name="connsiteY15" fmla="*/ 7248 h 10000"/>
              <a:gd name="connsiteX16" fmla="*/ 550 w 12491"/>
              <a:gd name="connsiteY16" fmla="*/ 7072 h 10000"/>
              <a:gd name="connsiteX17" fmla="*/ 183 w 12491"/>
              <a:gd name="connsiteY17" fmla="*/ 6791 h 10000"/>
              <a:gd name="connsiteX18" fmla="*/ 0 w 12491"/>
              <a:gd name="connsiteY18" fmla="*/ 6397 h 10000"/>
              <a:gd name="connsiteX19" fmla="*/ 0 w 12491"/>
              <a:gd name="connsiteY19" fmla="*/ 6231 h 10000"/>
              <a:gd name="connsiteX20" fmla="*/ 142 w 12491"/>
              <a:gd name="connsiteY20" fmla="*/ 6002 h 10000"/>
              <a:gd name="connsiteX21" fmla="*/ 408 w 12491"/>
              <a:gd name="connsiteY21" fmla="*/ 6002 h 10000"/>
              <a:gd name="connsiteX22" fmla="*/ 1099 w 12491"/>
              <a:gd name="connsiteY22" fmla="*/ 6563 h 10000"/>
              <a:gd name="connsiteX23" fmla="*/ 1415 w 12491"/>
              <a:gd name="connsiteY23" fmla="*/ 6563 h 10000"/>
              <a:gd name="connsiteX24" fmla="*/ 1507 w 12491"/>
              <a:gd name="connsiteY24" fmla="*/ 6449 h 10000"/>
              <a:gd name="connsiteX25" fmla="*/ 1415 w 12491"/>
              <a:gd name="connsiteY25" fmla="*/ 6116 h 10000"/>
              <a:gd name="connsiteX26" fmla="*/ 866 w 12491"/>
              <a:gd name="connsiteY26" fmla="*/ 5659 h 10000"/>
              <a:gd name="connsiteX27" fmla="*/ 733 w 12491"/>
              <a:gd name="connsiteY27" fmla="*/ 5140 h 10000"/>
              <a:gd name="connsiteX28" fmla="*/ 500 w 12491"/>
              <a:gd name="connsiteY28" fmla="*/ 4351 h 10000"/>
              <a:gd name="connsiteX29" fmla="*/ 500 w 12491"/>
              <a:gd name="connsiteY29" fmla="*/ 4071 h 10000"/>
              <a:gd name="connsiteX30" fmla="*/ 691 w 12491"/>
              <a:gd name="connsiteY30" fmla="*/ 3780 h 10000"/>
              <a:gd name="connsiteX31" fmla="*/ 916 w 12491"/>
              <a:gd name="connsiteY31" fmla="*/ 3780 h 10000"/>
              <a:gd name="connsiteX32" fmla="*/ 1690 w 12491"/>
              <a:gd name="connsiteY32" fmla="*/ 4631 h 10000"/>
              <a:gd name="connsiteX33" fmla="*/ 1915 w 12491"/>
              <a:gd name="connsiteY33" fmla="*/ 4756 h 10000"/>
              <a:gd name="connsiteX34" fmla="*/ 2190 w 12491"/>
              <a:gd name="connsiteY34" fmla="*/ 4694 h 10000"/>
              <a:gd name="connsiteX35" fmla="*/ 2148 w 12491"/>
              <a:gd name="connsiteY35" fmla="*/ 4351 h 10000"/>
              <a:gd name="connsiteX36" fmla="*/ 1549 w 12491"/>
              <a:gd name="connsiteY36" fmla="*/ 2825 h 10000"/>
              <a:gd name="connsiteX37" fmla="*/ 1366 w 12491"/>
              <a:gd name="connsiteY37" fmla="*/ 2482 h 10000"/>
              <a:gd name="connsiteX38" fmla="*/ 1282 w 12491"/>
              <a:gd name="connsiteY38" fmla="*/ 1963 h 10000"/>
              <a:gd name="connsiteX39" fmla="*/ 1282 w 12491"/>
              <a:gd name="connsiteY39" fmla="*/ 1464 h 10000"/>
              <a:gd name="connsiteX40" fmla="*/ 1132 w 12491"/>
              <a:gd name="connsiteY40" fmla="*/ 31 h 10000"/>
              <a:gd name="connsiteX41" fmla="*/ 3381 w 12491"/>
              <a:gd name="connsiteY41" fmla="*/ 0 h 10000"/>
              <a:gd name="connsiteX42" fmla="*/ 6403 w 12491"/>
              <a:gd name="connsiteY42" fmla="*/ 3676 h 10000"/>
              <a:gd name="connsiteX43" fmla="*/ 7577 w 12491"/>
              <a:gd name="connsiteY43" fmla="*/ 3707 h 10000"/>
              <a:gd name="connsiteX44" fmla="*/ 9351 w 12491"/>
              <a:gd name="connsiteY44" fmla="*/ 1495 h 10000"/>
              <a:gd name="connsiteX45" fmla="*/ 9975 w 12491"/>
              <a:gd name="connsiteY45" fmla="*/ 2181 h 10000"/>
              <a:gd name="connsiteX46" fmla="*/ 10000 w 12491"/>
              <a:gd name="connsiteY46" fmla="*/ 2866 h 10000"/>
              <a:gd name="connsiteX47" fmla="*/ 12491 w 12491"/>
              <a:gd name="connsiteY47" fmla="*/ 3348 h 10000"/>
              <a:gd name="connsiteX48" fmla="*/ 12360 w 12491"/>
              <a:gd name="connsiteY48" fmla="*/ 5766 h 10000"/>
              <a:gd name="connsiteX49" fmla="*/ 12310 w 12491"/>
              <a:gd name="connsiteY49" fmla="*/ 6526 h 10000"/>
              <a:gd name="connsiteX0" fmla="*/ 12310 w 12895"/>
              <a:gd name="connsiteY0" fmla="*/ 6526 h 10000"/>
              <a:gd name="connsiteX1" fmla="*/ 10554 w 12895"/>
              <a:gd name="connsiteY1" fmla="*/ 7923 h 10000"/>
              <a:gd name="connsiteX2" fmla="*/ 8801 w 12895"/>
              <a:gd name="connsiteY2" fmla="*/ 5078 h 10000"/>
              <a:gd name="connsiteX3" fmla="*/ 7002 w 12895"/>
              <a:gd name="connsiteY3" fmla="*/ 5047 h 10000"/>
              <a:gd name="connsiteX4" fmla="*/ 5754 w 12895"/>
              <a:gd name="connsiteY4" fmla="*/ 5857 h 10000"/>
              <a:gd name="connsiteX5" fmla="*/ 4604 w 12895"/>
              <a:gd name="connsiteY5" fmla="*/ 7913 h 10000"/>
              <a:gd name="connsiteX6" fmla="*/ 3980 w 12895"/>
              <a:gd name="connsiteY6" fmla="*/ 7882 h 10000"/>
              <a:gd name="connsiteX7" fmla="*/ 3430 w 12895"/>
              <a:gd name="connsiteY7" fmla="*/ 9315 h 10000"/>
              <a:gd name="connsiteX8" fmla="*/ 2806 w 12895"/>
              <a:gd name="connsiteY8" fmla="*/ 10000 h 10000"/>
              <a:gd name="connsiteX9" fmla="*/ 2331 w 12895"/>
              <a:gd name="connsiteY9" fmla="*/ 8598 h 10000"/>
              <a:gd name="connsiteX10" fmla="*/ 1082 w 12895"/>
              <a:gd name="connsiteY10" fmla="*/ 8598 h 10000"/>
              <a:gd name="connsiteX11" fmla="*/ 508 w 12895"/>
              <a:gd name="connsiteY11" fmla="*/ 7913 h 10000"/>
              <a:gd name="connsiteX12" fmla="*/ 908 w 12895"/>
              <a:gd name="connsiteY12" fmla="*/ 7882 h 10000"/>
              <a:gd name="connsiteX13" fmla="*/ 1132 w 12895"/>
              <a:gd name="connsiteY13" fmla="*/ 7788 h 10000"/>
              <a:gd name="connsiteX14" fmla="*/ 1141 w 12895"/>
              <a:gd name="connsiteY14" fmla="*/ 7643 h 10000"/>
              <a:gd name="connsiteX15" fmla="*/ 866 w 12895"/>
              <a:gd name="connsiteY15" fmla="*/ 7248 h 10000"/>
              <a:gd name="connsiteX16" fmla="*/ 550 w 12895"/>
              <a:gd name="connsiteY16" fmla="*/ 7072 h 10000"/>
              <a:gd name="connsiteX17" fmla="*/ 183 w 12895"/>
              <a:gd name="connsiteY17" fmla="*/ 6791 h 10000"/>
              <a:gd name="connsiteX18" fmla="*/ 0 w 12895"/>
              <a:gd name="connsiteY18" fmla="*/ 6397 h 10000"/>
              <a:gd name="connsiteX19" fmla="*/ 0 w 12895"/>
              <a:gd name="connsiteY19" fmla="*/ 6231 h 10000"/>
              <a:gd name="connsiteX20" fmla="*/ 142 w 12895"/>
              <a:gd name="connsiteY20" fmla="*/ 6002 h 10000"/>
              <a:gd name="connsiteX21" fmla="*/ 408 w 12895"/>
              <a:gd name="connsiteY21" fmla="*/ 6002 h 10000"/>
              <a:gd name="connsiteX22" fmla="*/ 1099 w 12895"/>
              <a:gd name="connsiteY22" fmla="*/ 6563 h 10000"/>
              <a:gd name="connsiteX23" fmla="*/ 1415 w 12895"/>
              <a:gd name="connsiteY23" fmla="*/ 6563 h 10000"/>
              <a:gd name="connsiteX24" fmla="*/ 1507 w 12895"/>
              <a:gd name="connsiteY24" fmla="*/ 6449 h 10000"/>
              <a:gd name="connsiteX25" fmla="*/ 1415 w 12895"/>
              <a:gd name="connsiteY25" fmla="*/ 6116 h 10000"/>
              <a:gd name="connsiteX26" fmla="*/ 866 w 12895"/>
              <a:gd name="connsiteY26" fmla="*/ 5659 h 10000"/>
              <a:gd name="connsiteX27" fmla="*/ 733 w 12895"/>
              <a:gd name="connsiteY27" fmla="*/ 5140 h 10000"/>
              <a:gd name="connsiteX28" fmla="*/ 500 w 12895"/>
              <a:gd name="connsiteY28" fmla="*/ 4351 h 10000"/>
              <a:gd name="connsiteX29" fmla="*/ 500 w 12895"/>
              <a:gd name="connsiteY29" fmla="*/ 4071 h 10000"/>
              <a:gd name="connsiteX30" fmla="*/ 691 w 12895"/>
              <a:gd name="connsiteY30" fmla="*/ 3780 h 10000"/>
              <a:gd name="connsiteX31" fmla="*/ 916 w 12895"/>
              <a:gd name="connsiteY31" fmla="*/ 3780 h 10000"/>
              <a:gd name="connsiteX32" fmla="*/ 1690 w 12895"/>
              <a:gd name="connsiteY32" fmla="*/ 4631 h 10000"/>
              <a:gd name="connsiteX33" fmla="*/ 1915 w 12895"/>
              <a:gd name="connsiteY33" fmla="*/ 4756 h 10000"/>
              <a:gd name="connsiteX34" fmla="*/ 2190 w 12895"/>
              <a:gd name="connsiteY34" fmla="*/ 4694 h 10000"/>
              <a:gd name="connsiteX35" fmla="*/ 2148 w 12895"/>
              <a:gd name="connsiteY35" fmla="*/ 4351 h 10000"/>
              <a:gd name="connsiteX36" fmla="*/ 1549 w 12895"/>
              <a:gd name="connsiteY36" fmla="*/ 2825 h 10000"/>
              <a:gd name="connsiteX37" fmla="*/ 1366 w 12895"/>
              <a:gd name="connsiteY37" fmla="*/ 2482 h 10000"/>
              <a:gd name="connsiteX38" fmla="*/ 1282 w 12895"/>
              <a:gd name="connsiteY38" fmla="*/ 1963 h 10000"/>
              <a:gd name="connsiteX39" fmla="*/ 1282 w 12895"/>
              <a:gd name="connsiteY39" fmla="*/ 1464 h 10000"/>
              <a:gd name="connsiteX40" fmla="*/ 1132 w 12895"/>
              <a:gd name="connsiteY40" fmla="*/ 31 h 10000"/>
              <a:gd name="connsiteX41" fmla="*/ 3381 w 12895"/>
              <a:gd name="connsiteY41" fmla="*/ 0 h 10000"/>
              <a:gd name="connsiteX42" fmla="*/ 6403 w 12895"/>
              <a:gd name="connsiteY42" fmla="*/ 3676 h 10000"/>
              <a:gd name="connsiteX43" fmla="*/ 7577 w 12895"/>
              <a:gd name="connsiteY43" fmla="*/ 3707 h 10000"/>
              <a:gd name="connsiteX44" fmla="*/ 9351 w 12895"/>
              <a:gd name="connsiteY44" fmla="*/ 1495 h 10000"/>
              <a:gd name="connsiteX45" fmla="*/ 9975 w 12895"/>
              <a:gd name="connsiteY45" fmla="*/ 2181 h 10000"/>
              <a:gd name="connsiteX46" fmla="*/ 10000 w 12895"/>
              <a:gd name="connsiteY46" fmla="*/ 2866 h 10000"/>
              <a:gd name="connsiteX47" fmla="*/ 12491 w 12895"/>
              <a:gd name="connsiteY47" fmla="*/ 3348 h 10000"/>
              <a:gd name="connsiteX48" fmla="*/ 12425 w 12895"/>
              <a:gd name="connsiteY48" fmla="*/ 4648 h 10000"/>
              <a:gd name="connsiteX49" fmla="*/ 12360 w 12895"/>
              <a:gd name="connsiteY49" fmla="*/ 5766 h 10000"/>
              <a:gd name="connsiteX50" fmla="*/ 12310 w 12895"/>
              <a:gd name="connsiteY50" fmla="*/ 6526 h 10000"/>
              <a:gd name="connsiteX0" fmla="*/ 12310 w 12491"/>
              <a:gd name="connsiteY0" fmla="*/ 6526 h 10000"/>
              <a:gd name="connsiteX1" fmla="*/ 10554 w 12491"/>
              <a:gd name="connsiteY1" fmla="*/ 7923 h 10000"/>
              <a:gd name="connsiteX2" fmla="*/ 8801 w 12491"/>
              <a:gd name="connsiteY2" fmla="*/ 5078 h 10000"/>
              <a:gd name="connsiteX3" fmla="*/ 7002 w 12491"/>
              <a:gd name="connsiteY3" fmla="*/ 5047 h 10000"/>
              <a:gd name="connsiteX4" fmla="*/ 5754 w 12491"/>
              <a:gd name="connsiteY4" fmla="*/ 5857 h 10000"/>
              <a:gd name="connsiteX5" fmla="*/ 4604 w 12491"/>
              <a:gd name="connsiteY5" fmla="*/ 7913 h 10000"/>
              <a:gd name="connsiteX6" fmla="*/ 3980 w 12491"/>
              <a:gd name="connsiteY6" fmla="*/ 7882 h 10000"/>
              <a:gd name="connsiteX7" fmla="*/ 3430 w 12491"/>
              <a:gd name="connsiteY7" fmla="*/ 9315 h 10000"/>
              <a:gd name="connsiteX8" fmla="*/ 2806 w 12491"/>
              <a:gd name="connsiteY8" fmla="*/ 10000 h 10000"/>
              <a:gd name="connsiteX9" fmla="*/ 2331 w 12491"/>
              <a:gd name="connsiteY9" fmla="*/ 8598 h 10000"/>
              <a:gd name="connsiteX10" fmla="*/ 1082 w 12491"/>
              <a:gd name="connsiteY10" fmla="*/ 8598 h 10000"/>
              <a:gd name="connsiteX11" fmla="*/ 508 w 12491"/>
              <a:gd name="connsiteY11" fmla="*/ 7913 h 10000"/>
              <a:gd name="connsiteX12" fmla="*/ 908 w 12491"/>
              <a:gd name="connsiteY12" fmla="*/ 7882 h 10000"/>
              <a:gd name="connsiteX13" fmla="*/ 1132 w 12491"/>
              <a:gd name="connsiteY13" fmla="*/ 7788 h 10000"/>
              <a:gd name="connsiteX14" fmla="*/ 1141 w 12491"/>
              <a:gd name="connsiteY14" fmla="*/ 7643 h 10000"/>
              <a:gd name="connsiteX15" fmla="*/ 866 w 12491"/>
              <a:gd name="connsiteY15" fmla="*/ 7248 h 10000"/>
              <a:gd name="connsiteX16" fmla="*/ 550 w 12491"/>
              <a:gd name="connsiteY16" fmla="*/ 7072 h 10000"/>
              <a:gd name="connsiteX17" fmla="*/ 183 w 12491"/>
              <a:gd name="connsiteY17" fmla="*/ 6791 h 10000"/>
              <a:gd name="connsiteX18" fmla="*/ 0 w 12491"/>
              <a:gd name="connsiteY18" fmla="*/ 6397 h 10000"/>
              <a:gd name="connsiteX19" fmla="*/ 0 w 12491"/>
              <a:gd name="connsiteY19" fmla="*/ 6231 h 10000"/>
              <a:gd name="connsiteX20" fmla="*/ 142 w 12491"/>
              <a:gd name="connsiteY20" fmla="*/ 6002 h 10000"/>
              <a:gd name="connsiteX21" fmla="*/ 408 w 12491"/>
              <a:gd name="connsiteY21" fmla="*/ 6002 h 10000"/>
              <a:gd name="connsiteX22" fmla="*/ 1099 w 12491"/>
              <a:gd name="connsiteY22" fmla="*/ 6563 h 10000"/>
              <a:gd name="connsiteX23" fmla="*/ 1415 w 12491"/>
              <a:gd name="connsiteY23" fmla="*/ 6563 h 10000"/>
              <a:gd name="connsiteX24" fmla="*/ 1507 w 12491"/>
              <a:gd name="connsiteY24" fmla="*/ 6449 h 10000"/>
              <a:gd name="connsiteX25" fmla="*/ 1415 w 12491"/>
              <a:gd name="connsiteY25" fmla="*/ 6116 h 10000"/>
              <a:gd name="connsiteX26" fmla="*/ 866 w 12491"/>
              <a:gd name="connsiteY26" fmla="*/ 5659 h 10000"/>
              <a:gd name="connsiteX27" fmla="*/ 733 w 12491"/>
              <a:gd name="connsiteY27" fmla="*/ 5140 h 10000"/>
              <a:gd name="connsiteX28" fmla="*/ 500 w 12491"/>
              <a:gd name="connsiteY28" fmla="*/ 4351 h 10000"/>
              <a:gd name="connsiteX29" fmla="*/ 500 w 12491"/>
              <a:gd name="connsiteY29" fmla="*/ 4071 h 10000"/>
              <a:gd name="connsiteX30" fmla="*/ 691 w 12491"/>
              <a:gd name="connsiteY30" fmla="*/ 3780 h 10000"/>
              <a:gd name="connsiteX31" fmla="*/ 916 w 12491"/>
              <a:gd name="connsiteY31" fmla="*/ 3780 h 10000"/>
              <a:gd name="connsiteX32" fmla="*/ 1690 w 12491"/>
              <a:gd name="connsiteY32" fmla="*/ 4631 h 10000"/>
              <a:gd name="connsiteX33" fmla="*/ 1915 w 12491"/>
              <a:gd name="connsiteY33" fmla="*/ 4756 h 10000"/>
              <a:gd name="connsiteX34" fmla="*/ 2190 w 12491"/>
              <a:gd name="connsiteY34" fmla="*/ 4694 h 10000"/>
              <a:gd name="connsiteX35" fmla="*/ 2148 w 12491"/>
              <a:gd name="connsiteY35" fmla="*/ 4351 h 10000"/>
              <a:gd name="connsiteX36" fmla="*/ 1549 w 12491"/>
              <a:gd name="connsiteY36" fmla="*/ 2825 h 10000"/>
              <a:gd name="connsiteX37" fmla="*/ 1366 w 12491"/>
              <a:gd name="connsiteY37" fmla="*/ 2482 h 10000"/>
              <a:gd name="connsiteX38" fmla="*/ 1282 w 12491"/>
              <a:gd name="connsiteY38" fmla="*/ 1963 h 10000"/>
              <a:gd name="connsiteX39" fmla="*/ 1282 w 12491"/>
              <a:gd name="connsiteY39" fmla="*/ 1464 h 10000"/>
              <a:gd name="connsiteX40" fmla="*/ 1132 w 12491"/>
              <a:gd name="connsiteY40" fmla="*/ 31 h 10000"/>
              <a:gd name="connsiteX41" fmla="*/ 3381 w 12491"/>
              <a:gd name="connsiteY41" fmla="*/ 0 h 10000"/>
              <a:gd name="connsiteX42" fmla="*/ 6403 w 12491"/>
              <a:gd name="connsiteY42" fmla="*/ 3676 h 10000"/>
              <a:gd name="connsiteX43" fmla="*/ 7577 w 12491"/>
              <a:gd name="connsiteY43" fmla="*/ 3707 h 10000"/>
              <a:gd name="connsiteX44" fmla="*/ 9351 w 12491"/>
              <a:gd name="connsiteY44" fmla="*/ 1495 h 10000"/>
              <a:gd name="connsiteX45" fmla="*/ 9975 w 12491"/>
              <a:gd name="connsiteY45" fmla="*/ 2181 h 10000"/>
              <a:gd name="connsiteX46" fmla="*/ 10000 w 12491"/>
              <a:gd name="connsiteY46" fmla="*/ 2866 h 10000"/>
              <a:gd name="connsiteX47" fmla="*/ 12491 w 12491"/>
              <a:gd name="connsiteY47" fmla="*/ 3348 h 10000"/>
              <a:gd name="connsiteX48" fmla="*/ 12425 w 12491"/>
              <a:gd name="connsiteY48" fmla="*/ 4648 h 10000"/>
              <a:gd name="connsiteX49" fmla="*/ 12360 w 12491"/>
              <a:gd name="connsiteY49" fmla="*/ 5766 h 10000"/>
              <a:gd name="connsiteX50" fmla="*/ 12310 w 12491"/>
              <a:gd name="connsiteY50" fmla="*/ 6526 h 10000"/>
              <a:gd name="connsiteX0" fmla="*/ 12310 w 12513"/>
              <a:gd name="connsiteY0" fmla="*/ 6526 h 10000"/>
              <a:gd name="connsiteX1" fmla="*/ 10554 w 12513"/>
              <a:gd name="connsiteY1" fmla="*/ 7923 h 10000"/>
              <a:gd name="connsiteX2" fmla="*/ 8801 w 12513"/>
              <a:gd name="connsiteY2" fmla="*/ 5078 h 10000"/>
              <a:gd name="connsiteX3" fmla="*/ 7002 w 12513"/>
              <a:gd name="connsiteY3" fmla="*/ 5047 h 10000"/>
              <a:gd name="connsiteX4" fmla="*/ 5754 w 12513"/>
              <a:gd name="connsiteY4" fmla="*/ 5857 h 10000"/>
              <a:gd name="connsiteX5" fmla="*/ 4604 w 12513"/>
              <a:gd name="connsiteY5" fmla="*/ 7913 h 10000"/>
              <a:gd name="connsiteX6" fmla="*/ 3980 w 12513"/>
              <a:gd name="connsiteY6" fmla="*/ 7882 h 10000"/>
              <a:gd name="connsiteX7" fmla="*/ 3430 w 12513"/>
              <a:gd name="connsiteY7" fmla="*/ 9315 h 10000"/>
              <a:gd name="connsiteX8" fmla="*/ 2806 w 12513"/>
              <a:gd name="connsiteY8" fmla="*/ 10000 h 10000"/>
              <a:gd name="connsiteX9" fmla="*/ 2331 w 12513"/>
              <a:gd name="connsiteY9" fmla="*/ 8598 h 10000"/>
              <a:gd name="connsiteX10" fmla="*/ 1082 w 12513"/>
              <a:gd name="connsiteY10" fmla="*/ 8598 h 10000"/>
              <a:gd name="connsiteX11" fmla="*/ 508 w 12513"/>
              <a:gd name="connsiteY11" fmla="*/ 7913 h 10000"/>
              <a:gd name="connsiteX12" fmla="*/ 908 w 12513"/>
              <a:gd name="connsiteY12" fmla="*/ 7882 h 10000"/>
              <a:gd name="connsiteX13" fmla="*/ 1132 w 12513"/>
              <a:gd name="connsiteY13" fmla="*/ 7788 h 10000"/>
              <a:gd name="connsiteX14" fmla="*/ 1141 w 12513"/>
              <a:gd name="connsiteY14" fmla="*/ 7643 h 10000"/>
              <a:gd name="connsiteX15" fmla="*/ 866 w 12513"/>
              <a:gd name="connsiteY15" fmla="*/ 7248 h 10000"/>
              <a:gd name="connsiteX16" fmla="*/ 550 w 12513"/>
              <a:gd name="connsiteY16" fmla="*/ 7072 h 10000"/>
              <a:gd name="connsiteX17" fmla="*/ 183 w 12513"/>
              <a:gd name="connsiteY17" fmla="*/ 6791 h 10000"/>
              <a:gd name="connsiteX18" fmla="*/ 0 w 12513"/>
              <a:gd name="connsiteY18" fmla="*/ 6397 h 10000"/>
              <a:gd name="connsiteX19" fmla="*/ 0 w 12513"/>
              <a:gd name="connsiteY19" fmla="*/ 6231 h 10000"/>
              <a:gd name="connsiteX20" fmla="*/ 142 w 12513"/>
              <a:gd name="connsiteY20" fmla="*/ 6002 h 10000"/>
              <a:gd name="connsiteX21" fmla="*/ 408 w 12513"/>
              <a:gd name="connsiteY21" fmla="*/ 6002 h 10000"/>
              <a:gd name="connsiteX22" fmla="*/ 1099 w 12513"/>
              <a:gd name="connsiteY22" fmla="*/ 6563 h 10000"/>
              <a:gd name="connsiteX23" fmla="*/ 1415 w 12513"/>
              <a:gd name="connsiteY23" fmla="*/ 6563 h 10000"/>
              <a:gd name="connsiteX24" fmla="*/ 1507 w 12513"/>
              <a:gd name="connsiteY24" fmla="*/ 6449 h 10000"/>
              <a:gd name="connsiteX25" fmla="*/ 1415 w 12513"/>
              <a:gd name="connsiteY25" fmla="*/ 6116 h 10000"/>
              <a:gd name="connsiteX26" fmla="*/ 866 w 12513"/>
              <a:gd name="connsiteY26" fmla="*/ 5659 h 10000"/>
              <a:gd name="connsiteX27" fmla="*/ 733 w 12513"/>
              <a:gd name="connsiteY27" fmla="*/ 5140 h 10000"/>
              <a:gd name="connsiteX28" fmla="*/ 500 w 12513"/>
              <a:gd name="connsiteY28" fmla="*/ 4351 h 10000"/>
              <a:gd name="connsiteX29" fmla="*/ 500 w 12513"/>
              <a:gd name="connsiteY29" fmla="*/ 4071 h 10000"/>
              <a:gd name="connsiteX30" fmla="*/ 691 w 12513"/>
              <a:gd name="connsiteY30" fmla="*/ 3780 h 10000"/>
              <a:gd name="connsiteX31" fmla="*/ 916 w 12513"/>
              <a:gd name="connsiteY31" fmla="*/ 3780 h 10000"/>
              <a:gd name="connsiteX32" fmla="*/ 1690 w 12513"/>
              <a:gd name="connsiteY32" fmla="*/ 4631 h 10000"/>
              <a:gd name="connsiteX33" fmla="*/ 1915 w 12513"/>
              <a:gd name="connsiteY33" fmla="*/ 4756 h 10000"/>
              <a:gd name="connsiteX34" fmla="*/ 2190 w 12513"/>
              <a:gd name="connsiteY34" fmla="*/ 4694 h 10000"/>
              <a:gd name="connsiteX35" fmla="*/ 2148 w 12513"/>
              <a:gd name="connsiteY35" fmla="*/ 4351 h 10000"/>
              <a:gd name="connsiteX36" fmla="*/ 1549 w 12513"/>
              <a:gd name="connsiteY36" fmla="*/ 2825 h 10000"/>
              <a:gd name="connsiteX37" fmla="*/ 1366 w 12513"/>
              <a:gd name="connsiteY37" fmla="*/ 2482 h 10000"/>
              <a:gd name="connsiteX38" fmla="*/ 1282 w 12513"/>
              <a:gd name="connsiteY38" fmla="*/ 1963 h 10000"/>
              <a:gd name="connsiteX39" fmla="*/ 1282 w 12513"/>
              <a:gd name="connsiteY39" fmla="*/ 1464 h 10000"/>
              <a:gd name="connsiteX40" fmla="*/ 1132 w 12513"/>
              <a:gd name="connsiteY40" fmla="*/ 31 h 10000"/>
              <a:gd name="connsiteX41" fmla="*/ 3381 w 12513"/>
              <a:gd name="connsiteY41" fmla="*/ 0 h 10000"/>
              <a:gd name="connsiteX42" fmla="*/ 6403 w 12513"/>
              <a:gd name="connsiteY42" fmla="*/ 3676 h 10000"/>
              <a:gd name="connsiteX43" fmla="*/ 7577 w 12513"/>
              <a:gd name="connsiteY43" fmla="*/ 3707 h 10000"/>
              <a:gd name="connsiteX44" fmla="*/ 9351 w 12513"/>
              <a:gd name="connsiteY44" fmla="*/ 1495 h 10000"/>
              <a:gd name="connsiteX45" fmla="*/ 9975 w 12513"/>
              <a:gd name="connsiteY45" fmla="*/ 2181 h 10000"/>
              <a:gd name="connsiteX46" fmla="*/ 10000 w 12513"/>
              <a:gd name="connsiteY46" fmla="*/ 2866 h 10000"/>
              <a:gd name="connsiteX47" fmla="*/ 12491 w 12513"/>
              <a:gd name="connsiteY47" fmla="*/ 3348 h 10000"/>
              <a:gd name="connsiteX48" fmla="*/ 12491 w 12513"/>
              <a:gd name="connsiteY48" fmla="*/ 5054 h 10000"/>
              <a:gd name="connsiteX49" fmla="*/ 12360 w 12513"/>
              <a:gd name="connsiteY49" fmla="*/ 5766 h 10000"/>
              <a:gd name="connsiteX50" fmla="*/ 12310 w 12513"/>
              <a:gd name="connsiteY50" fmla="*/ 6526 h 10000"/>
              <a:gd name="connsiteX0" fmla="*/ 12310 w 12513"/>
              <a:gd name="connsiteY0" fmla="*/ 6526 h 10000"/>
              <a:gd name="connsiteX1" fmla="*/ 10554 w 12513"/>
              <a:gd name="connsiteY1" fmla="*/ 7923 h 10000"/>
              <a:gd name="connsiteX2" fmla="*/ 8801 w 12513"/>
              <a:gd name="connsiteY2" fmla="*/ 5078 h 10000"/>
              <a:gd name="connsiteX3" fmla="*/ 7002 w 12513"/>
              <a:gd name="connsiteY3" fmla="*/ 5047 h 10000"/>
              <a:gd name="connsiteX4" fmla="*/ 5754 w 12513"/>
              <a:gd name="connsiteY4" fmla="*/ 5857 h 10000"/>
              <a:gd name="connsiteX5" fmla="*/ 4604 w 12513"/>
              <a:gd name="connsiteY5" fmla="*/ 7913 h 10000"/>
              <a:gd name="connsiteX6" fmla="*/ 3980 w 12513"/>
              <a:gd name="connsiteY6" fmla="*/ 7882 h 10000"/>
              <a:gd name="connsiteX7" fmla="*/ 3430 w 12513"/>
              <a:gd name="connsiteY7" fmla="*/ 9315 h 10000"/>
              <a:gd name="connsiteX8" fmla="*/ 2806 w 12513"/>
              <a:gd name="connsiteY8" fmla="*/ 10000 h 10000"/>
              <a:gd name="connsiteX9" fmla="*/ 2331 w 12513"/>
              <a:gd name="connsiteY9" fmla="*/ 8598 h 10000"/>
              <a:gd name="connsiteX10" fmla="*/ 1082 w 12513"/>
              <a:gd name="connsiteY10" fmla="*/ 8598 h 10000"/>
              <a:gd name="connsiteX11" fmla="*/ 508 w 12513"/>
              <a:gd name="connsiteY11" fmla="*/ 7913 h 10000"/>
              <a:gd name="connsiteX12" fmla="*/ 908 w 12513"/>
              <a:gd name="connsiteY12" fmla="*/ 7882 h 10000"/>
              <a:gd name="connsiteX13" fmla="*/ 1132 w 12513"/>
              <a:gd name="connsiteY13" fmla="*/ 7788 h 10000"/>
              <a:gd name="connsiteX14" fmla="*/ 1141 w 12513"/>
              <a:gd name="connsiteY14" fmla="*/ 7643 h 10000"/>
              <a:gd name="connsiteX15" fmla="*/ 866 w 12513"/>
              <a:gd name="connsiteY15" fmla="*/ 7248 h 10000"/>
              <a:gd name="connsiteX16" fmla="*/ 550 w 12513"/>
              <a:gd name="connsiteY16" fmla="*/ 7072 h 10000"/>
              <a:gd name="connsiteX17" fmla="*/ 183 w 12513"/>
              <a:gd name="connsiteY17" fmla="*/ 6791 h 10000"/>
              <a:gd name="connsiteX18" fmla="*/ 0 w 12513"/>
              <a:gd name="connsiteY18" fmla="*/ 6397 h 10000"/>
              <a:gd name="connsiteX19" fmla="*/ 0 w 12513"/>
              <a:gd name="connsiteY19" fmla="*/ 6231 h 10000"/>
              <a:gd name="connsiteX20" fmla="*/ 142 w 12513"/>
              <a:gd name="connsiteY20" fmla="*/ 6002 h 10000"/>
              <a:gd name="connsiteX21" fmla="*/ 408 w 12513"/>
              <a:gd name="connsiteY21" fmla="*/ 6002 h 10000"/>
              <a:gd name="connsiteX22" fmla="*/ 1099 w 12513"/>
              <a:gd name="connsiteY22" fmla="*/ 6563 h 10000"/>
              <a:gd name="connsiteX23" fmla="*/ 1415 w 12513"/>
              <a:gd name="connsiteY23" fmla="*/ 6563 h 10000"/>
              <a:gd name="connsiteX24" fmla="*/ 1507 w 12513"/>
              <a:gd name="connsiteY24" fmla="*/ 6449 h 10000"/>
              <a:gd name="connsiteX25" fmla="*/ 1415 w 12513"/>
              <a:gd name="connsiteY25" fmla="*/ 6116 h 10000"/>
              <a:gd name="connsiteX26" fmla="*/ 866 w 12513"/>
              <a:gd name="connsiteY26" fmla="*/ 5659 h 10000"/>
              <a:gd name="connsiteX27" fmla="*/ 733 w 12513"/>
              <a:gd name="connsiteY27" fmla="*/ 5140 h 10000"/>
              <a:gd name="connsiteX28" fmla="*/ 500 w 12513"/>
              <a:gd name="connsiteY28" fmla="*/ 4351 h 10000"/>
              <a:gd name="connsiteX29" fmla="*/ 500 w 12513"/>
              <a:gd name="connsiteY29" fmla="*/ 4071 h 10000"/>
              <a:gd name="connsiteX30" fmla="*/ 691 w 12513"/>
              <a:gd name="connsiteY30" fmla="*/ 3780 h 10000"/>
              <a:gd name="connsiteX31" fmla="*/ 916 w 12513"/>
              <a:gd name="connsiteY31" fmla="*/ 3780 h 10000"/>
              <a:gd name="connsiteX32" fmla="*/ 1690 w 12513"/>
              <a:gd name="connsiteY32" fmla="*/ 4631 h 10000"/>
              <a:gd name="connsiteX33" fmla="*/ 1915 w 12513"/>
              <a:gd name="connsiteY33" fmla="*/ 4756 h 10000"/>
              <a:gd name="connsiteX34" fmla="*/ 2190 w 12513"/>
              <a:gd name="connsiteY34" fmla="*/ 4694 h 10000"/>
              <a:gd name="connsiteX35" fmla="*/ 2148 w 12513"/>
              <a:gd name="connsiteY35" fmla="*/ 4351 h 10000"/>
              <a:gd name="connsiteX36" fmla="*/ 1549 w 12513"/>
              <a:gd name="connsiteY36" fmla="*/ 2825 h 10000"/>
              <a:gd name="connsiteX37" fmla="*/ 1366 w 12513"/>
              <a:gd name="connsiteY37" fmla="*/ 2482 h 10000"/>
              <a:gd name="connsiteX38" fmla="*/ 1282 w 12513"/>
              <a:gd name="connsiteY38" fmla="*/ 1963 h 10000"/>
              <a:gd name="connsiteX39" fmla="*/ 1282 w 12513"/>
              <a:gd name="connsiteY39" fmla="*/ 1464 h 10000"/>
              <a:gd name="connsiteX40" fmla="*/ 1132 w 12513"/>
              <a:gd name="connsiteY40" fmla="*/ 31 h 10000"/>
              <a:gd name="connsiteX41" fmla="*/ 3381 w 12513"/>
              <a:gd name="connsiteY41" fmla="*/ 0 h 10000"/>
              <a:gd name="connsiteX42" fmla="*/ 6403 w 12513"/>
              <a:gd name="connsiteY42" fmla="*/ 3676 h 10000"/>
              <a:gd name="connsiteX43" fmla="*/ 7577 w 12513"/>
              <a:gd name="connsiteY43" fmla="*/ 3707 h 10000"/>
              <a:gd name="connsiteX44" fmla="*/ 9351 w 12513"/>
              <a:gd name="connsiteY44" fmla="*/ 1495 h 10000"/>
              <a:gd name="connsiteX45" fmla="*/ 9975 w 12513"/>
              <a:gd name="connsiteY45" fmla="*/ 2181 h 10000"/>
              <a:gd name="connsiteX46" fmla="*/ 10000 w 12513"/>
              <a:gd name="connsiteY46" fmla="*/ 2866 h 10000"/>
              <a:gd name="connsiteX47" fmla="*/ 12491 w 12513"/>
              <a:gd name="connsiteY47" fmla="*/ 3348 h 10000"/>
              <a:gd name="connsiteX48" fmla="*/ 12491 w 12513"/>
              <a:gd name="connsiteY48" fmla="*/ 5054 h 10000"/>
              <a:gd name="connsiteX49" fmla="*/ 12360 w 12513"/>
              <a:gd name="connsiteY49" fmla="*/ 5766 h 10000"/>
              <a:gd name="connsiteX50" fmla="*/ 12310 w 12513"/>
              <a:gd name="connsiteY50" fmla="*/ 6526 h 10000"/>
              <a:gd name="connsiteX0" fmla="*/ 12310 w 12856"/>
              <a:gd name="connsiteY0" fmla="*/ 6526 h 10000"/>
              <a:gd name="connsiteX1" fmla="*/ 10554 w 12856"/>
              <a:gd name="connsiteY1" fmla="*/ 7923 h 10000"/>
              <a:gd name="connsiteX2" fmla="*/ 8801 w 12856"/>
              <a:gd name="connsiteY2" fmla="*/ 5078 h 10000"/>
              <a:gd name="connsiteX3" fmla="*/ 7002 w 12856"/>
              <a:gd name="connsiteY3" fmla="*/ 5047 h 10000"/>
              <a:gd name="connsiteX4" fmla="*/ 5754 w 12856"/>
              <a:gd name="connsiteY4" fmla="*/ 5857 h 10000"/>
              <a:gd name="connsiteX5" fmla="*/ 4604 w 12856"/>
              <a:gd name="connsiteY5" fmla="*/ 7913 h 10000"/>
              <a:gd name="connsiteX6" fmla="*/ 3980 w 12856"/>
              <a:gd name="connsiteY6" fmla="*/ 7882 h 10000"/>
              <a:gd name="connsiteX7" fmla="*/ 3430 w 12856"/>
              <a:gd name="connsiteY7" fmla="*/ 9315 h 10000"/>
              <a:gd name="connsiteX8" fmla="*/ 2806 w 12856"/>
              <a:gd name="connsiteY8" fmla="*/ 10000 h 10000"/>
              <a:gd name="connsiteX9" fmla="*/ 2331 w 12856"/>
              <a:gd name="connsiteY9" fmla="*/ 8598 h 10000"/>
              <a:gd name="connsiteX10" fmla="*/ 1082 w 12856"/>
              <a:gd name="connsiteY10" fmla="*/ 8598 h 10000"/>
              <a:gd name="connsiteX11" fmla="*/ 508 w 12856"/>
              <a:gd name="connsiteY11" fmla="*/ 7913 h 10000"/>
              <a:gd name="connsiteX12" fmla="*/ 908 w 12856"/>
              <a:gd name="connsiteY12" fmla="*/ 7882 h 10000"/>
              <a:gd name="connsiteX13" fmla="*/ 1132 w 12856"/>
              <a:gd name="connsiteY13" fmla="*/ 7788 h 10000"/>
              <a:gd name="connsiteX14" fmla="*/ 1141 w 12856"/>
              <a:gd name="connsiteY14" fmla="*/ 7643 h 10000"/>
              <a:gd name="connsiteX15" fmla="*/ 866 w 12856"/>
              <a:gd name="connsiteY15" fmla="*/ 7248 h 10000"/>
              <a:gd name="connsiteX16" fmla="*/ 550 w 12856"/>
              <a:gd name="connsiteY16" fmla="*/ 7072 h 10000"/>
              <a:gd name="connsiteX17" fmla="*/ 183 w 12856"/>
              <a:gd name="connsiteY17" fmla="*/ 6791 h 10000"/>
              <a:gd name="connsiteX18" fmla="*/ 0 w 12856"/>
              <a:gd name="connsiteY18" fmla="*/ 6397 h 10000"/>
              <a:gd name="connsiteX19" fmla="*/ 0 w 12856"/>
              <a:gd name="connsiteY19" fmla="*/ 6231 h 10000"/>
              <a:gd name="connsiteX20" fmla="*/ 142 w 12856"/>
              <a:gd name="connsiteY20" fmla="*/ 6002 h 10000"/>
              <a:gd name="connsiteX21" fmla="*/ 408 w 12856"/>
              <a:gd name="connsiteY21" fmla="*/ 6002 h 10000"/>
              <a:gd name="connsiteX22" fmla="*/ 1099 w 12856"/>
              <a:gd name="connsiteY22" fmla="*/ 6563 h 10000"/>
              <a:gd name="connsiteX23" fmla="*/ 1415 w 12856"/>
              <a:gd name="connsiteY23" fmla="*/ 6563 h 10000"/>
              <a:gd name="connsiteX24" fmla="*/ 1507 w 12856"/>
              <a:gd name="connsiteY24" fmla="*/ 6449 h 10000"/>
              <a:gd name="connsiteX25" fmla="*/ 1415 w 12856"/>
              <a:gd name="connsiteY25" fmla="*/ 6116 h 10000"/>
              <a:gd name="connsiteX26" fmla="*/ 866 w 12856"/>
              <a:gd name="connsiteY26" fmla="*/ 5659 h 10000"/>
              <a:gd name="connsiteX27" fmla="*/ 733 w 12856"/>
              <a:gd name="connsiteY27" fmla="*/ 5140 h 10000"/>
              <a:gd name="connsiteX28" fmla="*/ 500 w 12856"/>
              <a:gd name="connsiteY28" fmla="*/ 4351 h 10000"/>
              <a:gd name="connsiteX29" fmla="*/ 500 w 12856"/>
              <a:gd name="connsiteY29" fmla="*/ 4071 h 10000"/>
              <a:gd name="connsiteX30" fmla="*/ 691 w 12856"/>
              <a:gd name="connsiteY30" fmla="*/ 3780 h 10000"/>
              <a:gd name="connsiteX31" fmla="*/ 916 w 12856"/>
              <a:gd name="connsiteY31" fmla="*/ 3780 h 10000"/>
              <a:gd name="connsiteX32" fmla="*/ 1690 w 12856"/>
              <a:gd name="connsiteY32" fmla="*/ 4631 h 10000"/>
              <a:gd name="connsiteX33" fmla="*/ 1915 w 12856"/>
              <a:gd name="connsiteY33" fmla="*/ 4756 h 10000"/>
              <a:gd name="connsiteX34" fmla="*/ 2190 w 12856"/>
              <a:gd name="connsiteY34" fmla="*/ 4694 h 10000"/>
              <a:gd name="connsiteX35" fmla="*/ 2148 w 12856"/>
              <a:gd name="connsiteY35" fmla="*/ 4351 h 10000"/>
              <a:gd name="connsiteX36" fmla="*/ 1549 w 12856"/>
              <a:gd name="connsiteY36" fmla="*/ 2825 h 10000"/>
              <a:gd name="connsiteX37" fmla="*/ 1366 w 12856"/>
              <a:gd name="connsiteY37" fmla="*/ 2482 h 10000"/>
              <a:gd name="connsiteX38" fmla="*/ 1282 w 12856"/>
              <a:gd name="connsiteY38" fmla="*/ 1963 h 10000"/>
              <a:gd name="connsiteX39" fmla="*/ 1282 w 12856"/>
              <a:gd name="connsiteY39" fmla="*/ 1464 h 10000"/>
              <a:gd name="connsiteX40" fmla="*/ 1132 w 12856"/>
              <a:gd name="connsiteY40" fmla="*/ 31 h 10000"/>
              <a:gd name="connsiteX41" fmla="*/ 3381 w 12856"/>
              <a:gd name="connsiteY41" fmla="*/ 0 h 10000"/>
              <a:gd name="connsiteX42" fmla="*/ 6403 w 12856"/>
              <a:gd name="connsiteY42" fmla="*/ 3676 h 10000"/>
              <a:gd name="connsiteX43" fmla="*/ 7577 w 12856"/>
              <a:gd name="connsiteY43" fmla="*/ 3707 h 10000"/>
              <a:gd name="connsiteX44" fmla="*/ 9351 w 12856"/>
              <a:gd name="connsiteY44" fmla="*/ 1495 h 10000"/>
              <a:gd name="connsiteX45" fmla="*/ 9975 w 12856"/>
              <a:gd name="connsiteY45" fmla="*/ 2181 h 10000"/>
              <a:gd name="connsiteX46" fmla="*/ 10000 w 12856"/>
              <a:gd name="connsiteY46" fmla="*/ 2866 h 10000"/>
              <a:gd name="connsiteX47" fmla="*/ 12491 w 12856"/>
              <a:gd name="connsiteY47" fmla="*/ 3348 h 10000"/>
              <a:gd name="connsiteX48" fmla="*/ 12834 w 12856"/>
              <a:gd name="connsiteY48" fmla="*/ 5054 h 10000"/>
              <a:gd name="connsiteX49" fmla="*/ 12360 w 12856"/>
              <a:gd name="connsiteY49" fmla="*/ 5766 h 10000"/>
              <a:gd name="connsiteX50" fmla="*/ 12310 w 12856"/>
              <a:gd name="connsiteY50" fmla="*/ 6526 h 10000"/>
              <a:gd name="connsiteX0" fmla="*/ 12310 w 12834"/>
              <a:gd name="connsiteY0" fmla="*/ 6526 h 10000"/>
              <a:gd name="connsiteX1" fmla="*/ 10554 w 12834"/>
              <a:gd name="connsiteY1" fmla="*/ 7923 h 10000"/>
              <a:gd name="connsiteX2" fmla="*/ 8801 w 12834"/>
              <a:gd name="connsiteY2" fmla="*/ 5078 h 10000"/>
              <a:gd name="connsiteX3" fmla="*/ 7002 w 12834"/>
              <a:gd name="connsiteY3" fmla="*/ 5047 h 10000"/>
              <a:gd name="connsiteX4" fmla="*/ 5754 w 12834"/>
              <a:gd name="connsiteY4" fmla="*/ 5857 h 10000"/>
              <a:gd name="connsiteX5" fmla="*/ 4604 w 12834"/>
              <a:gd name="connsiteY5" fmla="*/ 7913 h 10000"/>
              <a:gd name="connsiteX6" fmla="*/ 3980 w 12834"/>
              <a:gd name="connsiteY6" fmla="*/ 7882 h 10000"/>
              <a:gd name="connsiteX7" fmla="*/ 3430 w 12834"/>
              <a:gd name="connsiteY7" fmla="*/ 9315 h 10000"/>
              <a:gd name="connsiteX8" fmla="*/ 2806 w 12834"/>
              <a:gd name="connsiteY8" fmla="*/ 10000 h 10000"/>
              <a:gd name="connsiteX9" fmla="*/ 2331 w 12834"/>
              <a:gd name="connsiteY9" fmla="*/ 8598 h 10000"/>
              <a:gd name="connsiteX10" fmla="*/ 1082 w 12834"/>
              <a:gd name="connsiteY10" fmla="*/ 8598 h 10000"/>
              <a:gd name="connsiteX11" fmla="*/ 508 w 12834"/>
              <a:gd name="connsiteY11" fmla="*/ 7913 h 10000"/>
              <a:gd name="connsiteX12" fmla="*/ 908 w 12834"/>
              <a:gd name="connsiteY12" fmla="*/ 7882 h 10000"/>
              <a:gd name="connsiteX13" fmla="*/ 1132 w 12834"/>
              <a:gd name="connsiteY13" fmla="*/ 7788 h 10000"/>
              <a:gd name="connsiteX14" fmla="*/ 1141 w 12834"/>
              <a:gd name="connsiteY14" fmla="*/ 7643 h 10000"/>
              <a:gd name="connsiteX15" fmla="*/ 866 w 12834"/>
              <a:gd name="connsiteY15" fmla="*/ 7248 h 10000"/>
              <a:gd name="connsiteX16" fmla="*/ 550 w 12834"/>
              <a:gd name="connsiteY16" fmla="*/ 7072 h 10000"/>
              <a:gd name="connsiteX17" fmla="*/ 183 w 12834"/>
              <a:gd name="connsiteY17" fmla="*/ 6791 h 10000"/>
              <a:gd name="connsiteX18" fmla="*/ 0 w 12834"/>
              <a:gd name="connsiteY18" fmla="*/ 6397 h 10000"/>
              <a:gd name="connsiteX19" fmla="*/ 0 w 12834"/>
              <a:gd name="connsiteY19" fmla="*/ 6231 h 10000"/>
              <a:gd name="connsiteX20" fmla="*/ 142 w 12834"/>
              <a:gd name="connsiteY20" fmla="*/ 6002 h 10000"/>
              <a:gd name="connsiteX21" fmla="*/ 408 w 12834"/>
              <a:gd name="connsiteY21" fmla="*/ 6002 h 10000"/>
              <a:gd name="connsiteX22" fmla="*/ 1099 w 12834"/>
              <a:gd name="connsiteY22" fmla="*/ 6563 h 10000"/>
              <a:gd name="connsiteX23" fmla="*/ 1415 w 12834"/>
              <a:gd name="connsiteY23" fmla="*/ 6563 h 10000"/>
              <a:gd name="connsiteX24" fmla="*/ 1507 w 12834"/>
              <a:gd name="connsiteY24" fmla="*/ 6449 h 10000"/>
              <a:gd name="connsiteX25" fmla="*/ 1415 w 12834"/>
              <a:gd name="connsiteY25" fmla="*/ 6116 h 10000"/>
              <a:gd name="connsiteX26" fmla="*/ 866 w 12834"/>
              <a:gd name="connsiteY26" fmla="*/ 5659 h 10000"/>
              <a:gd name="connsiteX27" fmla="*/ 733 w 12834"/>
              <a:gd name="connsiteY27" fmla="*/ 5140 h 10000"/>
              <a:gd name="connsiteX28" fmla="*/ 500 w 12834"/>
              <a:gd name="connsiteY28" fmla="*/ 4351 h 10000"/>
              <a:gd name="connsiteX29" fmla="*/ 500 w 12834"/>
              <a:gd name="connsiteY29" fmla="*/ 4071 h 10000"/>
              <a:gd name="connsiteX30" fmla="*/ 691 w 12834"/>
              <a:gd name="connsiteY30" fmla="*/ 3780 h 10000"/>
              <a:gd name="connsiteX31" fmla="*/ 916 w 12834"/>
              <a:gd name="connsiteY31" fmla="*/ 3780 h 10000"/>
              <a:gd name="connsiteX32" fmla="*/ 1690 w 12834"/>
              <a:gd name="connsiteY32" fmla="*/ 4631 h 10000"/>
              <a:gd name="connsiteX33" fmla="*/ 1915 w 12834"/>
              <a:gd name="connsiteY33" fmla="*/ 4756 h 10000"/>
              <a:gd name="connsiteX34" fmla="*/ 2190 w 12834"/>
              <a:gd name="connsiteY34" fmla="*/ 4694 h 10000"/>
              <a:gd name="connsiteX35" fmla="*/ 2148 w 12834"/>
              <a:gd name="connsiteY35" fmla="*/ 4351 h 10000"/>
              <a:gd name="connsiteX36" fmla="*/ 1549 w 12834"/>
              <a:gd name="connsiteY36" fmla="*/ 2825 h 10000"/>
              <a:gd name="connsiteX37" fmla="*/ 1366 w 12834"/>
              <a:gd name="connsiteY37" fmla="*/ 2482 h 10000"/>
              <a:gd name="connsiteX38" fmla="*/ 1282 w 12834"/>
              <a:gd name="connsiteY38" fmla="*/ 1963 h 10000"/>
              <a:gd name="connsiteX39" fmla="*/ 1282 w 12834"/>
              <a:gd name="connsiteY39" fmla="*/ 1464 h 10000"/>
              <a:gd name="connsiteX40" fmla="*/ 1132 w 12834"/>
              <a:gd name="connsiteY40" fmla="*/ 31 h 10000"/>
              <a:gd name="connsiteX41" fmla="*/ 3381 w 12834"/>
              <a:gd name="connsiteY41" fmla="*/ 0 h 10000"/>
              <a:gd name="connsiteX42" fmla="*/ 6403 w 12834"/>
              <a:gd name="connsiteY42" fmla="*/ 3676 h 10000"/>
              <a:gd name="connsiteX43" fmla="*/ 7577 w 12834"/>
              <a:gd name="connsiteY43" fmla="*/ 3707 h 10000"/>
              <a:gd name="connsiteX44" fmla="*/ 9351 w 12834"/>
              <a:gd name="connsiteY44" fmla="*/ 1495 h 10000"/>
              <a:gd name="connsiteX45" fmla="*/ 9975 w 12834"/>
              <a:gd name="connsiteY45" fmla="*/ 2181 h 10000"/>
              <a:gd name="connsiteX46" fmla="*/ 10000 w 12834"/>
              <a:gd name="connsiteY46" fmla="*/ 2866 h 10000"/>
              <a:gd name="connsiteX47" fmla="*/ 12491 w 12834"/>
              <a:gd name="connsiteY47" fmla="*/ 3348 h 10000"/>
              <a:gd name="connsiteX48" fmla="*/ 12834 w 12834"/>
              <a:gd name="connsiteY48" fmla="*/ 5054 h 10000"/>
              <a:gd name="connsiteX49" fmla="*/ 12360 w 12834"/>
              <a:gd name="connsiteY49" fmla="*/ 5766 h 10000"/>
              <a:gd name="connsiteX50" fmla="*/ 12310 w 12834"/>
              <a:gd name="connsiteY50" fmla="*/ 6526 h 10000"/>
              <a:gd name="connsiteX0" fmla="*/ 12310 w 12834"/>
              <a:gd name="connsiteY0" fmla="*/ 6526 h 10000"/>
              <a:gd name="connsiteX1" fmla="*/ 10554 w 12834"/>
              <a:gd name="connsiteY1" fmla="*/ 7923 h 10000"/>
              <a:gd name="connsiteX2" fmla="*/ 8801 w 12834"/>
              <a:gd name="connsiteY2" fmla="*/ 5078 h 10000"/>
              <a:gd name="connsiteX3" fmla="*/ 7002 w 12834"/>
              <a:gd name="connsiteY3" fmla="*/ 5047 h 10000"/>
              <a:gd name="connsiteX4" fmla="*/ 5754 w 12834"/>
              <a:gd name="connsiteY4" fmla="*/ 5857 h 10000"/>
              <a:gd name="connsiteX5" fmla="*/ 4604 w 12834"/>
              <a:gd name="connsiteY5" fmla="*/ 7913 h 10000"/>
              <a:gd name="connsiteX6" fmla="*/ 3980 w 12834"/>
              <a:gd name="connsiteY6" fmla="*/ 7882 h 10000"/>
              <a:gd name="connsiteX7" fmla="*/ 3430 w 12834"/>
              <a:gd name="connsiteY7" fmla="*/ 9315 h 10000"/>
              <a:gd name="connsiteX8" fmla="*/ 2806 w 12834"/>
              <a:gd name="connsiteY8" fmla="*/ 10000 h 10000"/>
              <a:gd name="connsiteX9" fmla="*/ 2331 w 12834"/>
              <a:gd name="connsiteY9" fmla="*/ 8598 h 10000"/>
              <a:gd name="connsiteX10" fmla="*/ 1082 w 12834"/>
              <a:gd name="connsiteY10" fmla="*/ 8598 h 10000"/>
              <a:gd name="connsiteX11" fmla="*/ 508 w 12834"/>
              <a:gd name="connsiteY11" fmla="*/ 7913 h 10000"/>
              <a:gd name="connsiteX12" fmla="*/ 908 w 12834"/>
              <a:gd name="connsiteY12" fmla="*/ 7882 h 10000"/>
              <a:gd name="connsiteX13" fmla="*/ 1132 w 12834"/>
              <a:gd name="connsiteY13" fmla="*/ 7788 h 10000"/>
              <a:gd name="connsiteX14" fmla="*/ 1141 w 12834"/>
              <a:gd name="connsiteY14" fmla="*/ 7643 h 10000"/>
              <a:gd name="connsiteX15" fmla="*/ 866 w 12834"/>
              <a:gd name="connsiteY15" fmla="*/ 7248 h 10000"/>
              <a:gd name="connsiteX16" fmla="*/ 550 w 12834"/>
              <a:gd name="connsiteY16" fmla="*/ 7072 h 10000"/>
              <a:gd name="connsiteX17" fmla="*/ 183 w 12834"/>
              <a:gd name="connsiteY17" fmla="*/ 6791 h 10000"/>
              <a:gd name="connsiteX18" fmla="*/ 0 w 12834"/>
              <a:gd name="connsiteY18" fmla="*/ 6397 h 10000"/>
              <a:gd name="connsiteX19" fmla="*/ 0 w 12834"/>
              <a:gd name="connsiteY19" fmla="*/ 6231 h 10000"/>
              <a:gd name="connsiteX20" fmla="*/ 142 w 12834"/>
              <a:gd name="connsiteY20" fmla="*/ 6002 h 10000"/>
              <a:gd name="connsiteX21" fmla="*/ 408 w 12834"/>
              <a:gd name="connsiteY21" fmla="*/ 6002 h 10000"/>
              <a:gd name="connsiteX22" fmla="*/ 1099 w 12834"/>
              <a:gd name="connsiteY22" fmla="*/ 6563 h 10000"/>
              <a:gd name="connsiteX23" fmla="*/ 1415 w 12834"/>
              <a:gd name="connsiteY23" fmla="*/ 6563 h 10000"/>
              <a:gd name="connsiteX24" fmla="*/ 1507 w 12834"/>
              <a:gd name="connsiteY24" fmla="*/ 6449 h 10000"/>
              <a:gd name="connsiteX25" fmla="*/ 1415 w 12834"/>
              <a:gd name="connsiteY25" fmla="*/ 6116 h 10000"/>
              <a:gd name="connsiteX26" fmla="*/ 866 w 12834"/>
              <a:gd name="connsiteY26" fmla="*/ 5659 h 10000"/>
              <a:gd name="connsiteX27" fmla="*/ 733 w 12834"/>
              <a:gd name="connsiteY27" fmla="*/ 5140 h 10000"/>
              <a:gd name="connsiteX28" fmla="*/ 500 w 12834"/>
              <a:gd name="connsiteY28" fmla="*/ 4351 h 10000"/>
              <a:gd name="connsiteX29" fmla="*/ 500 w 12834"/>
              <a:gd name="connsiteY29" fmla="*/ 4071 h 10000"/>
              <a:gd name="connsiteX30" fmla="*/ 691 w 12834"/>
              <a:gd name="connsiteY30" fmla="*/ 3780 h 10000"/>
              <a:gd name="connsiteX31" fmla="*/ 916 w 12834"/>
              <a:gd name="connsiteY31" fmla="*/ 3780 h 10000"/>
              <a:gd name="connsiteX32" fmla="*/ 1690 w 12834"/>
              <a:gd name="connsiteY32" fmla="*/ 4631 h 10000"/>
              <a:gd name="connsiteX33" fmla="*/ 1915 w 12834"/>
              <a:gd name="connsiteY33" fmla="*/ 4756 h 10000"/>
              <a:gd name="connsiteX34" fmla="*/ 2190 w 12834"/>
              <a:gd name="connsiteY34" fmla="*/ 4694 h 10000"/>
              <a:gd name="connsiteX35" fmla="*/ 2148 w 12834"/>
              <a:gd name="connsiteY35" fmla="*/ 4351 h 10000"/>
              <a:gd name="connsiteX36" fmla="*/ 1549 w 12834"/>
              <a:gd name="connsiteY36" fmla="*/ 2825 h 10000"/>
              <a:gd name="connsiteX37" fmla="*/ 1366 w 12834"/>
              <a:gd name="connsiteY37" fmla="*/ 2482 h 10000"/>
              <a:gd name="connsiteX38" fmla="*/ 1282 w 12834"/>
              <a:gd name="connsiteY38" fmla="*/ 1963 h 10000"/>
              <a:gd name="connsiteX39" fmla="*/ 1282 w 12834"/>
              <a:gd name="connsiteY39" fmla="*/ 1464 h 10000"/>
              <a:gd name="connsiteX40" fmla="*/ 1132 w 12834"/>
              <a:gd name="connsiteY40" fmla="*/ 31 h 10000"/>
              <a:gd name="connsiteX41" fmla="*/ 3381 w 12834"/>
              <a:gd name="connsiteY41" fmla="*/ 0 h 10000"/>
              <a:gd name="connsiteX42" fmla="*/ 6403 w 12834"/>
              <a:gd name="connsiteY42" fmla="*/ 3676 h 10000"/>
              <a:gd name="connsiteX43" fmla="*/ 7577 w 12834"/>
              <a:gd name="connsiteY43" fmla="*/ 3707 h 10000"/>
              <a:gd name="connsiteX44" fmla="*/ 9351 w 12834"/>
              <a:gd name="connsiteY44" fmla="*/ 1495 h 10000"/>
              <a:gd name="connsiteX45" fmla="*/ 9975 w 12834"/>
              <a:gd name="connsiteY45" fmla="*/ 2181 h 10000"/>
              <a:gd name="connsiteX46" fmla="*/ 10000 w 12834"/>
              <a:gd name="connsiteY46" fmla="*/ 2866 h 10000"/>
              <a:gd name="connsiteX47" fmla="*/ 12491 w 12834"/>
              <a:gd name="connsiteY47" fmla="*/ 3348 h 10000"/>
              <a:gd name="connsiteX48" fmla="*/ 12834 w 12834"/>
              <a:gd name="connsiteY48" fmla="*/ 5054 h 10000"/>
              <a:gd name="connsiteX49" fmla="*/ 12360 w 12834"/>
              <a:gd name="connsiteY49" fmla="*/ 5766 h 10000"/>
              <a:gd name="connsiteX50" fmla="*/ 12310 w 12834"/>
              <a:gd name="connsiteY50" fmla="*/ 6526 h 10000"/>
              <a:gd name="connsiteX0" fmla="*/ 12310 w 13290"/>
              <a:gd name="connsiteY0" fmla="*/ 6526 h 10000"/>
              <a:gd name="connsiteX1" fmla="*/ 10554 w 13290"/>
              <a:gd name="connsiteY1" fmla="*/ 7923 h 10000"/>
              <a:gd name="connsiteX2" fmla="*/ 8801 w 13290"/>
              <a:gd name="connsiteY2" fmla="*/ 5078 h 10000"/>
              <a:gd name="connsiteX3" fmla="*/ 7002 w 13290"/>
              <a:gd name="connsiteY3" fmla="*/ 5047 h 10000"/>
              <a:gd name="connsiteX4" fmla="*/ 5754 w 13290"/>
              <a:gd name="connsiteY4" fmla="*/ 5857 h 10000"/>
              <a:gd name="connsiteX5" fmla="*/ 4604 w 13290"/>
              <a:gd name="connsiteY5" fmla="*/ 7913 h 10000"/>
              <a:gd name="connsiteX6" fmla="*/ 3980 w 13290"/>
              <a:gd name="connsiteY6" fmla="*/ 7882 h 10000"/>
              <a:gd name="connsiteX7" fmla="*/ 3430 w 13290"/>
              <a:gd name="connsiteY7" fmla="*/ 9315 h 10000"/>
              <a:gd name="connsiteX8" fmla="*/ 2806 w 13290"/>
              <a:gd name="connsiteY8" fmla="*/ 10000 h 10000"/>
              <a:gd name="connsiteX9" fmla="*/ 2331 w 13290"/>
              <a:gd name="connsiteY9" fmla="*/ 8598 h 10000"/>
              <a:gd name="connsiteX10" fmla="*/ 1082 w 13290"/>
              <a:gd name="connsiteY10" fmla="*/ 8598 h 10000"/>
              <a:gd name="connsiteX11" fmla="*/ 508 w 13290"/>
              <a:gd name="connsiteY11" fmla="*/ 7913 h 10000"/>
              <a:gd name="connsiteX12" fmla="*/ 908 w 13290"/>
              <a:gd name="connsiteY12" fmla="*/ 7882 h 10000"/>
              <a:gd name="connsiteX13" fmla="*/ 1132 w 13290"/>
              <a:gd name="connsiteY13" fmla="*/ 7788 h 10000"/>
              <a:gd name="connsiteX14" fmla="*/ 1141 w 13290"/>
              <a:gd name="connsiteY14" fmla="*/ 7643 h 10000"/>
              <a:gd name="connsiteX15" fmla="*/ 866 w 13290"/>
              <a:gd name="connsiteY15" fmla="*/ 7248 h 10000"/>
              <a:gd name="connsiteX16" fmla="*/ 550 w 13290"/>
              <a:gd name="connsiteY16" fmla="*/ 7072 h 10000"/>
              <a:gd name="connsiteX17" fmla="*/ 183 w 13290"/>
              <a:gd name="connsiteY17" fmla="*/ 6791 h 10000"/>
              <a:gd name="connsiteX18" fmla="*/ 0 w 13290"/>
              <a:gd name="connsiteY18" fmla="*/ 6397 h 10000"/>
              <a:gd name="connsiteX19" fmla="*/ 0 w 13290"/>
              <a:gd name="connsiteY19" fmla="*/ 6231 h 10000"/>
              <a:gd name="connsiteX20" fmla="*/ 142 w 13290"/>
              <a:gd name="connsiteY20" fmla="*/ 6002 h 10000"/>
              <a:gd name="connsiteX21" fmla="*/ 408 w 13290"/>
              <a:gd name="connsiteY21" fmla="*/ 6002 h 10000"/>
              <a:gd name="connsiteX22" fmla="*/ 1099 w 13290"/>
              <a:gd name="connsiteY22" fmla="*/ 6563 h 10000"/>
              <a:gd name="connsiteX23" fmla="*/ 1415 w 13290"/>
              <a:gd name="connsiteY23" fmla="*/ 6563 h 10000"/>
              <a:gd name="connsiteX24" fmla="*/ 1507 w 13290"/>
              <a:gd name="connsiteY24" fmla="*/ 6449 h 10000"/>
              <a:gd name="connsiteX25" fmla="*/ 1415 w 13290"/>
              <a:gd name="connsiteY25" fmla="*/ 6116 h 10000"/>
              <a:gd name="connsiteX26" fmla="*/ 866 w 13290"/>
              <a:gd name="connsiteY26" fmla="*/ 5659 h 10000"/>
              <a:gd name="connsiteX27" fmla="*/ 733 w 13290"/>
              <a:gd name="connsiteY27" fmla="*/ 5140 h 10000"/>
              <a:gd name="connsiteX28" fmla="*/ 500 w 13290"/>
              <a:gd name="connsiteY28" fmla="*/ 4351 h 10000"/>
              <a:gd name="connsiteX29" fmla="*/ 500 w 13290"/>
              <a:gd name="connsiteY29" fmla="*/ 4071 h 10000"/>
              <a:gd name="connsiteX30" fmla="*/ 691 w 13290"/>
              <a:gd name="connsiteY30" fmla="*/ 3780 h 10000"/>
              <a:gd name="connsiteX31" fmla="*/ 916 w 13290"/>
              <a:gd name="connsiteY31" fmla="*/ 3780 h 10000"/>
              <a:gd name="connsiteX32" fmla="*/ 1690 w 13290"/>
              <a:gd name="connsiteY32" fmla="*/ 4631 h 10000"/>
              <a:gd name="connsiteX33" fmla="*/ 1915 w 13290"/>
              <a:gd name="connsiteY33" fmla="*/ 4756 h 10000"/>
              <a:gd name="connsiteX34" fmla="*/ 2190 w 13290"/>
              <a:gd name="connsiteY34" fmla="*/ 4694 h 10000"/>
              <a:gd name="connsiteX35" fmla="*/ 2148 w 13290"/>
              <a:gd name="connsiteY35" fmla="*/ 4351 h 10000"/>
              <a:gd name="connsiteX36" fmla="*/ 1549 w 13290"/>
              <a:gd name="connsiteY36" fmla="*/ 2825 h 10000"/>
              <a:gd name="connsiteX37" fmla="*/ 1366 w 13290"/>
              <a:gd name="connsiteY37" fmla="*/ 2482 h 10000"/>
              <a:gd name="connsiteX38" fmla="*/ 1282 w 13290"/>
              <a:gd name="connsiteY38" fmla="*/ 1963 h 10000"/>
              <a:gd name="connsiteX39" fmla="*/ 1282 w 13290"/>
              <a:gd name="connsiteY39" fmla="*/ 1464 h 10000"/>
              <a:gd name="connsiteX40" fmla="*/ 1132 w 13290"/>
              <a:gd name="connsiteY40" fmla="*/ 31 h 10000"/>
              <a:gd name="connsiteX41" fmla="*/ 3381 w 13290"/>
              <a:gd name="connsiteY41" fmla="*/ 0 h 10000"/>
              <a:gd name="connsiteX42" fmla="*/ 6403 w 13290"/>
              <a:gd name="connsiteY42" fmla="*/ 3676 h 10000"/>
              <a:gd name="connsiteX43" fmla="*/ 7577 w 13290"/>
              <a:gd name="connsiteY43" fmla="*/ 3707 h 10000"/>
              <a:gd name="connsiteX44" fmla="*/ 9351 w 13290"/>
              <a:gd name="connsiteY44" fmla="*/ 1495 h 10000"/>
              <a:gd name="connsiteX45" fmla="*/ 9975 w 13290"/>
              <a:gd name="connsiteY45" fmla="*/ 2181 h 10000"/>
              <a:gd name="connsiteX46" fmla="*/ 10000 w 13290"/>
              <a:gd name="connsiteY46" fmla="*/ 2866 h 10000"/>
              <a:gd name="connsiteX47" fmla="*/ 13176 w 13290"/>
              <a:gd name="connsiteY47" fmla="*/ 2921 h 10000"/>
              <a:gd name="connsiteX48" fmla="*/ 12834 w 13290"/>
              <a:gd name="connsiteY48" fmla="*/ 5054 h 10000"/>
              <a:gd name="connsiteX49" fmla="*/ 12360 w 13290"/>
              <a:gd name="connsiteY49" fmla="*/ 5766 h 10000"/>
              <a:gd name="connsiteX50" fmla="*/ 12310 w 13290"/>
              <a:gd name="connsiteY50" fmla="*/ 6526 h 10000"/>
              <a:gd name="connsiteX0" fmla="*/ 12310 w 13176"/>
              <a:gd name="connsiteY0" fmla="*/ 6526 h 10000"/>
              <a:gd name="connsiteX1" fmla="*/ 10554 w 13176"/>
              <a:gd name="connsiteY1" fmla="*/ 7923 h 10000"/>
              <a:gd name="connsiteX2" fmla="*/ 8801 w 13176"/>
              <a:gd name="connsiteY2" fmla="*/ 5078 h 10000"/>
              <a:gd name="connsiteX3" fmla="*/ 7002 w 13176"/>
              <a:gd name="connsiteY3" fmla="*/ 5047 h 10000"/>
              <a:gd name="connsiteX4" fmla="*/ 5754 w 13176"/>
              <a:gd name="connsiteY4" fmla="*/ 5857 h 10000"/>
              <a:gd name="connsiteX5" fmla="*/ 4604 w 13176"/>
              <a:gd name="connsiteY5" fmla="*/ 7913 h 10000"/>
              <a:gd name="connsiteX6" fmla="*/ 3980 w 13176"/>
              <a:gd name="connsiteY6" fmla="*/ 7882 h 10000"/>
              <a:gd name="connsiteX7" fmla="*/ 3430 w 13176"/>
              <a:gd name="connsiteY7" fmla="*/ 9315 h 10000"/>
              <a:gd name="connsiteX8" fmla="*/ 2806 w 13176"/>
              <a:gd name="connsiteY8" fmla="*/ 10000 h 10000"/>
              <a:gd name="connsiteX9" fmla="*/ 2331 w 13176"/>
              <a:gd name="connsiteY9" fmla="*/ 8598 h 10000"/>
              <a:gd name="connsiteX10" fmla="*/ 1082 w 13176"/>
              <a:gd name="connsiteY10" fmla="*/ 8598 h 10000"/>
              <a:gd name="connsiteX11" fmla="*/ 508 w 13176"/>
              <a:gd name="connsiteY11" fmla="*/ 7913 h 10000"/>
              <a:gd name="connsiteX12" fmla="*/ 908 w 13176"/>
              <a:gd name="connsiteY12" fmla="*/ 7882 h 10000"/>
              <a:gd name="connsiteX13" fmla="*/ 1132 w 13176"/>
              <a:gd name="connsiteY13" fmla="*/ 7788 h 10000"/>
              <a:gd name="connsiteX14" fmla="*/ 1141 w 13176"/>
              <a:gd name="connsiteY14" fmla="*/ 7643 h 10000"/>
              <a:gd name="connsiteX15" fmla="*/ 866 w 13176"/>
              <a:gd name="connsiteY15" fmla="*/ 7248 h 10000"/>
              <a:gd name="connsiteX16" fmla="*/ 550 w 13176"/>
              <a:gd name="connsiteY16" fmla="*/ 7072 h 10000"/>
              <a:gd name="connsiteX17" fmla="*/ 183 w 13176"/>
              <a:gd name="connsiteY17" fmla="*/ 6791 h 10000"/>
              <a:gd name="connsiteX18" fmla="*/ 0 w 13176"/>
              <a:gd name="connsiteY18" fmla="*/ 6397 h 10000"/>
              <a:gd name="connsiteX19" fmla="*/ 0 w 13176"/>
              <a:gd name="connsiteY19" fmla="*/ 6231 h 10000"/>
              <a:gd name="connsiteX20" fmla="*/ 142 w 13176"/>
              <a:gd name="connsiteY20" fmla="*/ 6002 h 10000"/>
              <a:gd name="connsiteX21" fmla="*/ 408 w 13176"/>
              <a:gd name="connsiteY21" fmla="*/ 6002 h 10000"/>
              <a:gd name="connsiteX22" fmla="*/ 1099 w 13176"/>
              <a:gd name="connsiteY22" fmla="*/ 6563 h 10000"/>
              <a:gd name="connsiteX23" fmla="*/ 1415 w 13176"/>
              <a:gd name="connsiteY23" fmla="*/ 6563 h 10000"/>
              <a:gd name="connsiteX24" fmla="*/ 1507 w 13176"/>
              <a:gd name="connsiteY24" fmla="*/ 6449 h 10000"/>
              <a:gd name="connsiteX25" fmla="*/ 1415 w 13176"/>
              <a:gd name="connsiteY25" fmla="*/ 6116 h 10000"/>
              <a:gd name="connsiteX26" fmla="*/ 866 w 13176"/>
              <a:gd name="connsiteY26" fmla="*/ 5659 h 10000"/>
              <a:gd name="connsiteX27" fmla="*/ 733 w 13176"/>
              <a:gd name="connsiteY27" fmla="*/ 5140 h 10000"/>
              <a:gd name="connsiteX28" fmla="*/ 500 w 13176"/>
              <a:gd name="connsiteY28" fmla="*/ 4351 h 10000"/>
              <a:gd name="connsiteX29" fmla="*/ 500 w 13176"/>
              <a:gd name="connsiteY29" fmla="*/ 4071 h 10000"/>
              <a:gd name="connsiteX30" fmla="*/ 691 w 13176"/>
              <a:gd name="connsiteY30" fmla="*/ 3780 h 10000"/>
              <a:gd name="connsiteX31" fmla="*/ 916 w 13176"/>
              <a:gd name="connsiteY31" fmla="*/ 3780 h 10000"/>
              <a:gd name="connsiteX32" fmla="*/ 1690 w 13176"/>
              <a:gd name="connsiteY32" fmla="*/ 4631 h 10000"/>
              <a:gd name="connsiteX33" fmla="*/ 1915 w 13176"/>
              <a:gd name="connsiteY33" fmla="*/ 4756 h 10000"/>
              <a:gd name="connsiteX34" fmla="*/ 2190 w 13176"/>
              <a:gd name="connsiteY34" fmla="*/ 4694 h 10000"/>
              <a:gd name="connsiteX35" fmla="*/ 2148 w 13176"/>
              <a:gd name="connsiteY35" fmla="*/ 4351 h 10000"/>
              <a:gd name="connsiteX36" fmla="*/ 1549 w 13176"/>
              <a:gd name="connsiteY36" fmla="*/ 2825 h 10000"/>
              <a:gd name="connsiteX37" fmla="*/ 1366 w 13176"/>
              <a:gd name="connsiteY37" fmla="*/ 2482 h 10000"/>
              <a:gd name="connsiteX38" fmla="*/ 1282 w 13176"/>
              <a:gd name="connsiteY38" fmla="*/ 1963 h 10000"/>
              <a:gd name="connsiteX39" fmla="*/ 1282 w 13176"/>
              <a:gd name="connsiteY39" fmla="*/ 1464 h 10000"/>
              <a:gd name="connsiteX40" fmla="*/ 1132 w 13176"/>
              <a:gd name="connsiteY40" fmla="*/ 31 h 10000"/>
              <a:gd name="connsiteX41" fmla="*/ 3381 w 13176"/>
              <a:gd name="connsiteY41" fmla="*/ 0 h 10000"/>
              <a:gd name="connsiteX42" fmla="*/ 6403 w 13176"/>
              <a:gd name="connsiteY42" fmla="*/ 3676 h 10000"/>
              <a:gd name="connsiteX43" fmla="*/ 7577 w 13176"/>
              <a:gd name="connsiteY43" fmla="*/ 3707 h 10000"/>
              <a:gd name="connsiteX44" fmla="*/ 9351 w 13176"/>
              <a:gd name="connsiteY44" fmla="*/ 1495 h 10000"/>
              <a:gd name="connsiteX45" fmla="*/ 9975 w 13176"/>
              <a:gd name="connsiteY45" fmla="*/ 2181 h 10000"/>
              <a:gd name="connsiteX46" fmla="*/ 10000 w 13176"/>
              <a:gd name="connsiteY46" fmla="*/ 2866 h 10000"/>
              <a:gd name="connsiteX47" fmla="*/ 13176 w 13176"/>
              <a:gd name="connsiteY47" fmla="*/ 2921 h 10000"/>
              <a:gd name="connsiteX48" fmla="*/ 12834 w 13176"/>
              <a:gd name="connsiteY48" fmla="*/ 5054 h 10000"/>
              <a:gd name="connsiteX49" fmla="*/ 12360 w 13176"/>
              <a:gd name="connsiteY49" fmla="*/ 5766 h 10000"/>
              <a:gd name="connsiteX50" fmla="*/ 12310 w 13176"/>
              <a:gd name="connsiteY50" fmla="*/ 6526 h 10000"/>
              <a:gd name="connsiteX0" fmla="*/ 12310 w 13176"/>
              <a:gd name="connsiteY0" fmla="*/ 6526 h 10000"/>
              <a:gd name="connsiteX1" fmla="*/ 10554 w 13176"/>
              <a:gd name="connsiteY1" fmla="*/ 7923 h 10000"/>
              <a:gd name="connsiteX2" fmla="*/ 8801 w 13176"/>
              <a:gd name="connsiteY2" fmla="*/ 5078 h 10000"/>
              <a:gd name="connsiteX3" fmla="*/ 7002 w 13176"/>
              <a:gd name="connsiteY3" fmla="*/ 5047 h 10000"/>
              <a:gd name="connsiteX4" fmla="*/ 5754 w 13176"/>
              <a:gd name="connsiteY4" fmla="*/ 5857 h 10000"/>
              <a:gd name="connsiteX5" fmla="*/ 4604 w 13176"/>
              <a:gd name="connsiteY5" fmla="*/ 7913 h 10000"/>
              <a:gd name="connsiteX6" fmla="*/ 3980 w 13176"/>
              <a:gd name="connsiteY6" fmla="*/ 7882 h 10000"/>
              <a:gd name="connsiteX7" fmla="*/ 3430 w 13176"/>
              <a:gd name="connsiteY7" fmla="*/ 9315 h 10000"/>
              <a:gd name="connsiteX8" fmla="*/ 2806 w 13176"/>
              <a:gd name="connsiteY8" fmla="*/ 10000 h 10000"/>
              <a:gd name="connsiteX9" fmla="*/ 2331 w 13176"/>
              <a:gd name="connsiteY9" fmla="*/ 8598 h 10000"/>
              <a:gd name="connsiteX10" fmla="*/ 1082 w 13176"/>
              <a:gd name="connsiteY10" fmla="*/ 8598 h 10000"/>
              <a:gd name="connsiteX11" fmla="*/ 508 w 13176"/>
              <a:gd name="connsiteY11" fmla="*/ 7913 h 10000"/>
              <a:gd name="connsiteX12" fmla="*/ 908 w 13176"/>
              <a:gd name="connsiteY12" fmla="*/ 7882 h 10000"/>
              <a:gd name="connsiteX13" fmla="*/ 1132 w 13176"/>
              <a:gd name="connsiteY13" fmla="*/ 7788 h 10000"/>
              <a:gd name="connsiteX14" fmla="*/ 1141 w 13176"/>
              <a:gd name="connsiteY14" fmla="*/ 7643 h 10000"/>
              <a:gd name="connsiteX15" fmla="*/ 866 w 13176"/>
              <a:gd name="connsiteY15" fmla="*/ 7248 h 10000"/>
              <a:gd name="connsiteX16" fmla="*/ 550 w 13176"/>
              <a:gd name="connsiteY16" fmla="*/ 7072 h 10000"/>
              <a:gd name="connsiteX17" fmla="*/ 183 w 13176"/>
              <a:gd name="connsiteY17" fmla="*/ 6791 h 10000"/>
              <a:gd name="connsiteX18" fmla="*/ 0 w 13176"/>
              <a:gd name="connsiteY18" fmla="*/ 6397 h 10000"/>
              <a:gd name="connsiteX19" fmla="*/ 0 w 13176"/>
              <a:gd name="connsiteY19" fmla="*/ 6231 h 10000"/>
              <a:gd name="connsiteX20" fmla="*/ 142 w 13176"/>
              <a:gd name="connsiteY20" fmla="*/ 6002 h 10000"/>
              <a:gd name="connsiteX21" fmla="*/ 408 w 13176"/>
              <a:gd name="connsiteY21" fmla="*/ 6002 h 10000"/>
              <a:gd name="connsiteX22" fmla="*/ 1099 w 13176"/>
              <a:gd name="connsiteY22" fmla="*/ 6563 h 10000"/>
              <a:gd name="connsiteX23" fmla="*/ 1415 w 13176"/>
              <a:gd name="connsiteY23" fmla="*/ 6563 h 10000"/>
              <a:gd name="connsiteX24" fmla="*/ 1507 w 13176"/>
              <a:gd name="connsiteY24" fmla="*/ 6449 h 10000"/>
              <a:gd name="connsiteX25" fmla="*/ 1415 w 13176"/>
              <a:gd name="connsiteY25" fmla="*/ 6116 h 10000"/>
              <a:gd name="connsiteX26" fmla="*/ 866 w 13176"/>
              <a:gd name="connsiteY26" fmla="*/ 5659 h 10000"/>
              <a:gd name="connsiteX27" fmla="*/ 733 w 13176"/>
              <a:gd name="connsiteY27" fmla="*/ 5140 h 10000"/>
              <a:gd name="connsiteX28" fmla="*/ 500 w 13176"/>
              <a:gd name="connsiteY28" fmla="*/ 4351 h 10000"/>
              <a:gd name="connsiteX29" fmla="*/ 500 w 13176"/>
              <a:gd name="connsiteY29" fmla="*/ 4071 h 10000"/>
              <a:gd name="connsiteX30" fmla="*/ 691 w 13176"/>
              <a:gd name="connsiteY30" fmla="*/ 3780 h 10000"/>
              <a:gd name="connsiteX31" fmla="*/ 916 w 13176"/>
              <a:gd name="connsiteY31" fmla="*/ 3780 h 10000"/>
              <a:gd name="connsiteX32" fmla="*/ 1690 w 13176"/>
              <a:gd name="connsiteY32" fmla="*/ 4631 h 10000"/>
              <a:gd name="connsiteX33" fmla="*/ 1915 w 13176"/>
              <a:gd name="connsiteY33" fmla="*/ 4756 h 10000"/>
              <a:gd name="connsiteX34" fmla="*/ 2190 w 13176"/>
              <a:gd name="connsiteY34" fmla="*/ 4694 h 10000"/>
              <a:gd name="connsiteX35" fmla="*/ 2148 w 13176"/>
              <a:gd name="connsiteY35" fmla="*/ 4351 h 10000"/>
              <a:gd name="connsiteX36" fmla="*/ 1549 w 13176"/>
              <a:gd name="connsiteY36" fmla="*/ 2825 h 10000"/>
              <a:gd name="connsiteX37" fmla="*/ 1366 w 13176"/>
              <a:gd name="connsiteY37" fmla="*/ 2482 h 10000"/>
              <a:gd name="connsiteX38" fmla="*/ 1282 w 13176"/>
              <a:gd name="connsiteY38" fmla="*/ 1963 h 10000"/>
              <a:gd name="connsiteX39" fmla="*/ 1282 w 13176"/>
              <a:gd name="connsiteY39" fmla="*/ 1464 h 10000"/>
              <a:gd name="connsiteX40" fmla="*/ 1132 w 13176"/>
              <a:gd name="connsiteY40" fmla="*/ 31 h 10000"/>
              <a:gd name="connsiteX41" fmla="*/ 3381 w 13176"/>
              <a:gd name="connsiteY41" fmla="*/ 0 h 10000"/>
              <a:gd name="connsiteX42" fmla="*/ 6403 w 13176"/>
              <a:gd name="connsiteY42" fmla="*/ 3676 h 10000"/>
              <a:gd name="connsiteX43" fmla="*/ 7577 w 13176"/>
              <a:gd name="connsiteY43" fmla="*/ 3707 h 10000"/>
              <a:gd name="connsiteX44" fmla="*/ 9351 w 13176"/>
              <a:gd name="connsiteY44" fmla="*/ 1495 h 10000"/>
              <a:gd name="connsiteX45" fmla="*/ 9975 w 13176"/>
              <a:gd name="connsiteY45" fmla="*/ 2181 h 10000"/>
              <a:gd name="connsiteX46" fmla="*/ 10000 w 13176"/>
              <a:gd name="connsiteY46" fmla="*/ 2866 h 10000"/>
              <a:gd name="connsiteX47" fmla="*/ 12944 w 13176"/>
              <a:gd name="connsiteY47" fmla="*/ 2922 h 10000"/>
              <a:gd name="connsiteX48" fmla="*/ 13176 w 13176"/>
              <a:gd name="connsiteY48" fmla="*/ 2921 h 10000"/>
              <a:gd name="connsiteX49" fmla="*/ 12834 w 13176"/>
              <a:gd name="connsiteY49" fmla="*/ 5054 h 10000"/>
              <a:gd name="connsiteX50" fmla="*/ 12360 w 13176"/>
              <a:gd name="connsiteY50" fmla="*/ 5766 h 10000"/>
              <a:gd name="connsiteX51" fmla="*/ 12310 w 13176"/>
              <a:gd name="connsiteY51" fmla="*/ 6526 h 10000"/>
              <a:gd name="connsiteX0" fmla="*/ 12310 w 12944"/>
              <a:gd name="connsiteY0" fmla="*/ 6526 h 10000"/>
              <a:gd name="connsiteX1" fmla="*/ 10554 w 12944"/>
              <a:gd name="connsiteY1" fmla="*/ 7923 h 10000"/>
              <a:gd name="connsiteX2" fmla="*/ 8801 w 12944"/>
              <a:gd name="connsiteY2" fmla="*/ 5078 h 10000"/>
              <a:gd name="connsiteX3" fmla="*/ 7002 w 12944"/>
              <a:gd name="connsiteY3" fmla="*/ 5047 h 10000"/>
              <a:gd name="connsiteX4" fmla="*/ 5754 w 12944"/>
              <a:gd name="connsiteY4" fmla="*/ 5857 h 10000"/>
              <a:gd name="connsiteX5" fmla="*/ 4604 w 12944"/>
              <a:gd name="connsiteY5" fmla="*/ 7913 h 10000"/>
              <a:gd name="connsiteX6" fmla="*/ 3980 w 12944"/>
              <a:gd name="connsiteY6" fmla="*/ 7882 h 10000"/>
              <a:gd name="connsiteX7" fmla="*/ 3430 w 12944"/>
              <a:gd name="connsiteY7" fmla="*/ 9315 h 10000"/>
              <a:gd name="connsiteX8" fmla="*/ 2806 w 12944"/>
              <a:gd name="connsiteY8" fmla="*/ 10000 h 10000"/>
              <a:gd name="connsiteX9" fmla="*/ 2331 w 12944"/>
              <a:gd name="connsiteY9" fmla="*/ 8598 h 10000"/>
              <a:gd name="connsiteX10" fmla="*/ 1082 w 12944"/>
              <a:gd name="connsiteY10" fmla="*/ 8598 h 10000"/>
              <a:gd name="connsiteX11" fmla="*/ 508 w 12944"/>
              <a:gd name="connsiteY11" fmla="*/ 7913 h 10000"/>
              <a:gd name="connsiteX12" fmla="*/ 908 w 12944"/>
              <a:gd name="connsiteY12" fmla="*/ 7882 h 10000"/>
              <a:gd name="connsiteX13" fmla="*/ 1132 w 12944"/>
              <a:gd name="connsiteY13" fmla="*/ 7788 h 10000"/>
              <a:gd name="connsiteX14" fmla="*/ 1141 w 12944"/>
              <a:gd name="connsiteY14" fmla="*/ 7643 h 10000"/>
              <a:gd name="connsiteX15" fmla="*/ 866 w 12944"/>
              <a:gd name="connsiteY15" fmla="*/ 7248 h 10000"/>
              <a:gd name="connsiteX16" fmla="*/ 550 w 12944"/>
              <a:gd name="connsiteY16" fmla="*/ 7072 h 10000"/>
              <a:gd name="connsiteX17" fmla="*/ 183 w 12944"/>
              <a:gd name="connsiteY17" fmla="*/ 6791 h 10000"/>
              <a:gd name="connsiteX18" fmla="*/ 0 w 12944"/>
              <a:gd name="connsiteY18" fmla="*/ 6397 h 10000"/>
              <a:gd name="connsiteX19" fmla="*/ 0 w 12944"/>
              <a:gd name="connsiteY19" fmla="*/ 6231 h 10000"/>
              <a:gd name="connsiteX20" fmla="*/ 142 w 12944"/>
              <a:gd name="connsiteY20" fmla="*/ 6002 h 10000"/>
              <a:gd name="connsiteX21" fmla="*/ 408 w 12944"/>
              <a:gd name="connsiteY21" fmla="*/ 6002 h 10000"/>
              <a:gd name="connsiteX22" fmla="*/ 1099 w 12944"/>
              <a:gd name="connsiteY22" fmla="*/ 6563 h 10000"/>
              <a:gd name="connsiteX23" fmla="*/ 1415 w 12944"/>
              <a:gd name="connsiteY23" fmla="*/ 6563 h 10000"/>
              <a:gd name="connsiteX24" fmla="*/ 1507 w 12944"/>
              <a:gd name="connsiteY24" fmla="*/ 6449 h 10000"/>
              <a:gd name="connsiteX25" fmla="*/ 1415 w 12944"/>
              <a:gd name="connsiteY25" fmla="*/ 6116 h 10000"/>
              <a:gd name="connsiteX26" fmla="*/ 866 w 12944"/>
              <a:gd name="connsiteY26" fmla="*/ 5659 h 10000"/>
              <a:gd name="connsiteX27" fmla="*/ 733 w 12944"/>
              <a:gd name="connsiteY27" fmla="*/ 5140 h 10000"/>
              <a:gd name="connsiteX28" fmla="*/ 500 w 12944"/>
              <a:gd name="connsiteY28" fmla="*/ 4351 h 10000"/>
              <a:gd name="connsiteX29" fmla="*/ 500 w 12944"/>
              <a:gd name="connsiteY29" fmla="*/ 4071 h 10000"/>
              <a:gd name="connsiteX30" fmla="*/ 691 w 12944"/>
              <a:gd name="connsiteY30" fmla="*/ 3780 h 10000"/>
              <a:gd name="connsiteX31" fmla="*/ 916 w 12944"/>
              <a:gd name="connsiteY31" fmla="*/ 3780 h 10000"/>
              <a:gd name="connsiteX32" fmla="*/ 1690 w 12944"/>
              <a:gd name="connsiteY32" fmla="*/ 4631 h 10000"/>
              <a:gd name="connsiteX33" fmla="*/ 1915 w 12944"/>
              <a:gd name="connsiteY33" fmla="*/ 4756 h 10000"/>
              <a:gd name="connsiteX34" fmla="*/ 2190 w 12944"/>
              <a:gd name="connsiteY34" fmla="*/ 4694 h 10000"/>
              <a:gd name="connsiteX35" fmla="*/ 2148 w 12944"/>
              <a:gd name="connsiteY35" fmla="*/ 4351 h 10000"/>
              <a:gd name="connsiteX36" fmla="*/ 1549 w 12944"/>
              <a:gd name="connsiteY36" fmla="*/ 2825 h 10000"/>
              <a:gd name="connsiteX37" fmla="*/ 1366 w 12944"/>
              <a:gd name="connsiteY37" fmla="*/ 2482 h 10000"/>
              <a:gd name="connsiteX38" fmla="*/ 1282 w 12944"/>
              <a:gd name="connsiteY38" fmla="*/ 1963 h 10000"/>
              <a:gd name="connsiteX39" fmla="*/ 1282 w 12944"/>
              <a:gd name="connsiteY39" fmla="*/ 1464 h 10000"/>
              <a:gd name="connsiteX40" fmla="*/ 1132 w 12944"/>
              <a:gd name="connsiteY40" fmla="*/ 31 h 10000"/>
              <a:gd name="connsiteX41" fmla="*/ 3381 w 12944"/>
              <a:gd name="connsiteY41" fmla="*/ 0 h 10000"/>
              <a:gd name="connsiteX42" fmla="*/ 6403 w 12944"/>
              <a:gd name="connsiteY42" fmla="*/ 3676 h 10000"/>
              <a:gd name="connsiteX43" fmla="*/ 7577 w 12944"/>
              <a:gd name="connsiteY43" fmla="*/ 3707 h 10000"/>
              <a:gd name="connsiteX44" fmla="*/ 9351 w 12944"/>
              <a:gd name="connsiteY44" fmla="*/ 1495 h 10000"/>
              <a:gd name="connsiteX45" fmla="*/ 9975 w 12944"/>
              <a:gd name="connsiteY45" fmla="*/ 2181 h 10000"/>
              <a:gd name="connsiteX46" fmla="*/ 10000 w 12944"/>
              <a:gd name="connsiteY46" fmla="*/ 2866 h 10000"/>
              <a:gd name="connsiteX47" fmla="*/ 12944 w 12944"/>
              <a:gd name="connsiteY47" fmla="*/ 2922 h 10000"/>
              <a:gd name="connsiteX48" fmla="*/ 12834 w 12944"/>
              <a:gd name="connsiteY48" fmla="*/ 5054 h 10000"/>
              <a:gd name="connsiteX49" fmla="*/ 12360 w 12944"/>
              <a:gd name="connsiteY49" fmla="*/ 5766 h 10000"/>
              <a:gd name="connsiteX50" fmla="*/ 12310 w 12944"/>
              <a:gd name="connsiteY50" fmla="*/ 6526 h 10000"/>
              <a:gd name="connsiteX0" fmla="*/ 12310 w 13427"/>
              <a:gd name="connsiteY0" fmla="*/ 6526 h 10000"/>
              <a:gd name="connsiteX1" fmla="*/ 10554 w 13427"/>
              <a:gd name="connsiteY1" fmla="*/ 7923 h 10000"/>
              <a:gd name="connsiteX2" fmla="*/ 8801 w 13427"/>
              <a:gd name="connsiteY2" fmla="*/ 5078 h 10000"/>
              <a:gd name="connsiteX3" fmla="*/ 7002 w 13427"/>
              <a:gd name="connsiteY3" fmla="*/ 5047 h 10000"/>
              <a:gd name="connsiteX4" fmla="*/ 5754 w 13427"/>
              <a:gd name="connsiteY4" fmla="*/ 5857 h 10000"/>
              <a:gd name="connsiteX5" fmla="*/ 4604 w 13427"/>
              <a:gd name="connsiteY5" fmla="*/ 7913 h 10000"/>
              <a:gd name="connsiteX6" fmla="*/ 3980 w 13427"/>
              <a:gd name="connsiteY6" fmla="*/ 7882 h 10000"/>
              <a:gd name="connsiteX7" fmla="*/ 3430 w 13427"/>
              <a:gd name="connsiteY7" fmla="*/ 9315 h 10000"/>
              <a:gd name="connsiteX8" fmla="*/ 2806 w 13427"/>
              <a:gd name="connsiteY8" fmla="*/ 10000 h 10000"/>
              <a:gd name="connsiteX9" fmla="*/ 2331 w 13427"/>
              <a:gd name="connsiteY9" fmla="*/ 8598 h 10000"/>
              <a:gd name="connsiteX10" fmla="*/ 1082 w 13427"/>
              <a:gd name="connsiteY10" fmla="*/ 8598 h 10000"/>
              <a:gd name="connsiteX11" fmla="*/ 508 w 13427"/>
              <a:gd name="connsiteY11" fmla="*/ 7913 h 10000"/>
              <a:gd name="connsiteX12" fmla="*/ 908 w 13427"/>
              <a:gd name="connsiteY12" fmla="*/ 7882 h 10000"/>
              <a:gd name="connsiteX13" fmla="*/ 1132 w 13427"/>
              <a:gd name="connsiteY13" fmla="*/ 7788 h 10000"/>
              <a:gd name="connsiteX14" fmla="*/ 1141 w 13427"/>
              <a:gd name="connsiteY14" fmla="*/ 7643 h 10000"/>
              <a:gd name="connsiteX15" fmla="*/ 866 w 13427"/>
              <a:gd name="connsiteY15" fmla="*/ 7248 h 10000"/>
              <a:gd name="connsiteX16" fmla="*/ 550 w 13427"/>
              <a:gd name="connsiteY16" fmla="*/ 7072 h 10000"/>
              <a:gd name="connsiteX17" fmla="*/ 183 w 13427"/>
              <a:gd name="connsiteY17" fmla="*/ 6791 h 10000"/>
              <a:gd name="connsiteX18" fmla="*/ 0 w 13427"/>
              <a:gd name="connsiteY18" fmla="*/ 6397 h 10000"/>
              <a:gd name="connsiteX19" fmla="*/ 0 w 13427"/>
              <a:gd name="connsiteY19" fmla="*/ 6231 h 10000"/>
              <a:gd name="connsiteX20" fmla="*/ 142 w 13427"/>
              <a:gd name="connsiteY20" fmla="*/ 6002 h 10000"/>
              <a:gd name="connsiteX21" fmla="*/ 408 w 13427"/>
              <a:gd name="connsiteY21" fmla="*/ 6002 h 10000"/>
              <a:gd name="connsiteX22" fmla="*/ 1099 w 13427"/>
              <a:gd name="connsiteY22" fmla="*/ 6563 h 10000"/>
              <a:gd name="connsiteX23" fmla="*/ 1415 w 13427"/>
              <a:gd name="connsiteY23" fmla="*/ 6563 h 10000"/>
              <a:gd name="connsiteX24" fmla="*/ 1507 w 13427"/>
              <a:gd name="connsiteY24" fmla="*/ 6449 h 10000"/>
              <a:gd name="connsiteX25" fmla="*/ 1415 w 13427"/>
              <a:gd name="connsiteY25" fmla="*/ 6116 h 10000"/>
              <a:gd name="connsiteX26" fmla="*/ 866 w 13427"/>
              <a:gd name="connsiteY26" fmla="*/ 5659 h 10000"/>
              <a:gd name="connsiteX27" fmla="*/ 733 w 13427"/>
              <a:gd name="connsiteY27" fmla="*/ 5140 h 10000"/>
              <a:gd name="connsiteX28" fmla="*/ 500 w 13427"/>
              <a:gd name="connsiteY28" fmla="*/ 4351 h 10000"/>
              <a:gd name="connsiteX29" fmla="*/ 500 w 13427"/>
              <a:gd name="connsiteY29" fmla="*/ 4071 h 10000"/>
              <a:gd name="connsiteX30" fmla="*/ 691 w 13427"/>
              <a:gd name="connsiteY30" fmla="*/ 3780 h 10000"/>
              <a:gd name="connsiteX31" fmla="*/ 916 w 13427"/>
              <a:gd name="connsiteY31" fmla="*/ 3780 h 10000"/>
              <a:gd name="connsiteX32" fmla="*/ 1690 w 13427"/>
              <a:gd name="connsiteY32" fmla="*/ 4631 h 10000"/>
              <a:gd name="connsiteX33" fmla="*/ 1915 w 13427"/>
              <a:gd name="connsiteY33" fmla="*/ 4756 h 10000"/>
              <a:gd name="connsiteX34" fmla="*/ 2190 w 13427"/>
              <a:gd name="connsiteY34" fmla="*/ 4694 h 10000"/>
              <a:gd name="connsiteX35" fmla="*/ 2148 w 13427"/>
              <a:gd name="connsiteY35" fmla="*/ 4351 h 10000"/>
              <a:gd name="connsiteX36" fmla="*/ 1549 w 13427"/>
              <a:gd name="connsiteY36" fmla="*/ 2825 h 10000"/>
              <a:gd name="connsiteX37" fmla="*/ 1366 w 13427"/>
              <a:gd name="connsiteY37" fmla="*/ 2482 h 10000"/>
              <a:gd name="connsiteX38" fmla="*/ 1282 w 13427"/>
              <a:gd name="connsiteY38" fmla="*/ 1963 h 10000"/>
              <a:gd name="connsiteX39" fmla="*/ 1282 w 13427"/>
              <a:gd name="connsiteY39" fmla="*/ 1464 h 10000"/>
              <a:gd name="connsiteX40" fmla="*/ 1132 w 13427"/>
              <a:gd name="connsiteY40" fmla="*/ 31 h 10000"/>
              <a:gd name="connsiteX41" fmla="*/ 3381 w 13427"/>
              <a:gd name="connsiteY41" fmla="*/ 0 h 10000"/>
              <a:gd name="connsiteX42" fmla="*/ 6403 w 13427"/>
              <a:gd name="connsiteY42" fmla="*/ 3676 h 10000"/>
              <a:gd name="connsiteX43" fmla="*/ 7577 w 13427"/>
              <a:gd name="connsiteY43" fmla="*/ 3707 h 10000"/>
              <a:gd name="connsiteX44" fmla="*/ 9351 w 13427"/>
              <a:gd name="connsiteY44" fmla="*/ 1495 h 10000"/>
              <a:gd name="connsiteX45" fmla="*/ 9975 w 13427"/>
              <a:gd name="connsiteY45" fmla="*/ 2181 h 10000"/>
              <a:gd name="connsiteX46" fmla="*/ 10000 w 13427"/>
              <a:gd name="connsiteY46" fmla="*/ 2866 h 10000"/>
              <a:gd name="connsiteX47" fmla="*/ 12944 w 13427"/>
              <a:gd name="connsiteY47" fmla="*/ 2922 h 10000"/>
              <a:gd name="connsiteX48" fmla="*/ 12901 w 13427"/>
              <a:gd name="connsiteY48" fmla="*/ 3798 h 10000"/>
              <a:gd name="connsiteX49" fmla="*/ 12834 w 13427"/>
              <a:gd name="connsiteY49" fmla="*/ 5054 h 10000"/>
              <a:gd name="connsiteX50" fmla="*/ 12360 w 13427"/>
              <a:gd name="connsiteY50" fmla="*/ 5766 h 10000"/>
              <a:gd name="connsiteX51" fmla="*/ 12310 w 13427"/>
              <a:gd name="connsiteY51" fmla="*/ 6526 h 10000"/>
              <a:gd name="connsiteX0" fmla="*/ 12310 w 12944"/>
              <a:gd name="connsiteY0" fmla="*/ 6526 h 10000"/>
              <a:gd name="connsiteX1" fmla="*/ 10554 w 12944"/>
              <a:gd name="connsiteY1" fmla="*/ 7923 h 10000"/>
              <a:gd name="connsiteX2" fmla="*/ 8801 w 12944"/>
              <a:gd name="connsiteY2" fmla="*/ 5078 h 10000"/>
              <a:gd name="connsiteX3" fmla="*/ 7002 w 12944"/>
              <a:gd name="connsiteY3" fmla="*/ 5047 h 10000"/>
              <a:gd name="connsiteX4" fmla="*/ 5754 w 12944"/>
              <a:gd name="connsiteY4" fmla="*/ 5857 h 10000"/>
              <a:gd name="connsiteX5" fmla="*/ 4604 w 12944"/>
              <a:gd name="connsiteY5" fmla="*/ 7913 h 10000"/>
              <a:gd name="connsiteX6" fmla="*/ 3980 w 12944"/>
              <a:gd name="connsiteY6" fmla="*/ 7882 h 10000"/>
              <a:gd name="connsiteX7" fmla="*/ 3430 w 12944"/>
              <a:gd name="connsiteY7" fmla="*/ 9315 h 10000"/>
              <a:gd name="connsiteX8" fmla="*/ 2806 w 12944"/>
              <a:gd name="connsiteY8" fmla="*/ 10000 h 10000"/>
              <a:gd name="connsiteX9" fmla="*/ 2331 w 12944"/>
              <a:gd name="connsiteY9" fmla="*/ 8598 h 10000"/>
              <a:gd name="connsiteX10" fmla="*/ 1082 w 12944"/>
              <a:gd name="connsiteY10" fmla="*/ 8598 h 10000"/>
              <a:gd name="connsiteX11" fmla="*/ 508 w 12944"/>
              <a:gd name="connsiteY11" fmla="*/ 7913 h 10000"/>
              <a:gd name="connsiteX12" fmla="*/ 908 w 12944"/>
              <a:gd name="connsiteY12" fmla="*/ 7882 h 10000"/>
              <a:gd name="connsiteX13" fmla="*/ 1132 w 12944"/>
              <a:gd name="connsiteY13" fmla="*/ 7788 h 10000"/>
              <a:gd name="connsiteX14" fmla="*/ 1141 w 12944"/>
              <a:gd name="connsiteY14" fmla="*/ 7643 h 10000"/>
              <a:gd name="connsiteX15" fmla="*/ 866 w 12944"/>
              <a:gd name="connsiteY15" fmla="*/ 7248 h 10000"/>
              <a:gd name="connsiteX16" fmla="*/ 550 w 12944"/>
              <a:gd name="connsiteY16" fmla="*/ 7072 h 10000"/>
              <a:gd name="connsiteX17" fmla="*/ 183 w 12944"/>
              <a:gd name="connsiteY17" fmla="*/ 6791 h 10000"/>
              <a:gd name="connsiteX18" fmla="*/ 0 w 12944"/>
              <a:gd name="connsiteY18" fmla="*/ 6397 h 10000"/>
              <a:gd name="connsiteX19" fmla="*/ 0 w 12944"/>
              <a:gd name="connsiteY19" fmla="*/ 6231 h 10000"/>
              <a:gd name="connsiteX20" fmla="*/ 142 w 12944"/>
              <a:gd name="connsiteY20" fmla="*/ 6002 h 10000"/>
              <a:gd name="connsiteX21" fmla="*/ 408 w 12944"/>
              <a:gd name="connsiteY21" fmla="*/ 6002 h 10000"/>
              <a:gd name="connsiteX22" fmla="*/ 1099 w 12944"/>
              <a:gd name="connsiteY22" fmla="*/ 6563 h 10000"/>
              <a:gd name="connsiteX23" fmla="*/ 1415 w 12944"/>
              <a:gd name="connsiteY23" fmla="*/ 6563 h 10000"/>
              <a:gd name="connsiteX24" fmla="*/ 1507 w 12944"/>
              <a:gd name="connsiteY24" fmla="*/ 6449 h 10000"/>
              <a:gd name="connsiteX25" fmla="*/ 1415 w 12944"/>
              <a:gd name="connsiteY25" fmla="*/ 6116 h 10000"/>
              <a:gd name="connsiteX26" fmla="*/ 866 w 12944"/>
              <a:gd name="connsiteY26" fmla="*/ 5659 h 10000"/>
              <a:gd name="connsiteX27" fmla="*/ 733 w 12944"/>
              <a:gd name="connsiteY27" fmla="*/ 5140 h 10000"/>
              <a:gd name="connsiteX28" fmla="*/ 500 w 12944"/>
              <a:gd name="connsiteY28" fmla="*/ 4351 h 10000"/>
              <a:gd name="connsiteX29" fmla="*/ 500 w 12944"/>
              <a:gd name="connsiteY29" fmla="*/ 4071 h 10000"/>
              <a:gd name="connsiteX30" fmla="*/ 691 w 12944"/>
              <a:gd name="connsiteY30" fmla="*/ 3780 h 10000"/>
              <a:gd name="connsiteX31" fmla="*/ 916 w 12944"/>
              <a:gd name="connsiteY31" fmla="*/ 3780 h 10000"/>
              <a:gd name="connsiteX32" fmla="*/ 1690 w 12944"/>
              <a:gd name="connsiteY32" fmla="*/ 4631 h 10000"/>
              <a:gd name="connsiteX33" fmla="*/ 1915 w 12944"/>
              <a:gd name="connsiteY33" fmla="*/ 4756 h 10000"/>
              <a:gd name="connsiteX34" fmla="*/ 2190 w 12944"/>
              <a:gd name="connsiteY34" fmla="*/ 4694 h 10000"/>
              <a:gd name="connsiteX35" fmla="*/ 2148 w 12944"/>
              <a:gd name="connsiteY35" fmla="*/ 4351 h 10000"/>
              <a:gd name="connsiteX36" fmla="*/ 1549 w 12944"/>
              <a:gd name="connsiteY36" fmla="*/ 2825 h 10000"/>
              <a:gd name="connsiteX37" fmla="*/ 1366 w 12944"/>
              <a:gd name="connsiteY37" fmla="*/ 2482 h 10000"/>
              <a:gd name="connsiteX38" fmla="*/ 1282 w 12944"/>
              <a:gd name="connsiteY38" fmla="*/ 1963 h 10000"/>
              <a:gd name="connsiteX39" fmla="*/ 1282 w 12944"/>
              <a:gd name="connsiteY39" fmla="*/ 1464 h 10000"/>
              <a:gd name="connsiteX40" fmla="*/ 1132 w 12944"/>
              <a:gd name="connsiteY40" fmla="*/ 31 h 10000"/>
              <a:gd name="connsiteX41" fmla="*/ 3381 w 12944"/>
              <a:gd name="connsiteY41" fmla="*/ 0 h 10000"/>
              <a:gd name="connsiteX42" fmla="*/ 6403 w 12944"/>
              <a:gd name="connsiteY42" fmla="*/ 3676 h 10000"/>
              <a:gd name="connsiteX43" fmla="*/ 7577 w 12944"/>
              <a:gd name="connsiteY43" fmla="*/ 3707 h 10000"/>
              <a:gd name="connsiteX44" fmla="*/ 9351 w 12944"/>
              <a:gd name="connsiteY44" fmla="*/ 1495 h 10000"/>
              <a:gd name="connsiteX45" fmla="*/ 9975 w 12944"/>
              <a:gd name="connsiteY45" fmla="*/ 2181 h 10000"/>
              <a:gd name="connsiteX46" fmla="*/ 10000 w 12944"/>
              <a:gd name="connsiteY46" fmla="*/ 2866 h 10000"/>
              <a:gd name="connsiteX47" fmla="*/ 12944 w 12944"/>
              <a:gd name="connsiteY47" fmla="*/ 2922 h 10000"/>
              <a:gd name="connsiteX48" fmla="*/ 12901 w 12944"/>
              <a:gd name="connsiteY48" fmla="*/ 3798 h 10000"/>
              <a:gd name="connsiteX49" fmla="*/ 12834 w 12944"/>
              <a:gd name="connsiteY49" fmla="*/ 5054 h 10000"/>
              <a:gd name="connsiteX50" fmla="*/ 12360 w 12944"/>
              <a:gd name="connsiteY50" fmla="*/ 5766 h 10000"/>
              <a:gd name="connsiteX51" fmla="*/ 12310 w 12944"/>
              <a:gd name="connsiteY51" fmla="*/ 6526 h 10000"/>
              <a:gd name="connsiteX0" fmla="*/ 12310 w 12944"/>
              <a:gd name="connsiteY0" fmla="*/ 6526 h 10000"/>
              <a:gd name="connsiteX1" fmla="*/ 10554 w 12944"/>
              <a:gd name="connsiteY1" fmla="*/ 7923 h 10000"/>
              <a:gd name="connsiteX2" fmla="*/ 8801 w 12944"/>
              <a:gd name="connsiteY2" fmla="*/ 5078 h 10000"/>
              <a:gd name="connsiteX3" fmla="*/ 7002 w 12944"/>
              <a:gd name="connsiteY3" fmla="*/ 5047 h 10000"/>
              <a:gd name="connsiteX4" fmla="*/ 5754 w 12944"/>
              <a:gd name="connsiteY4" fmla="*/ 5857 h 10000"/>
              <a:gd name="connsiteX5" fmla="*/ 4604 w 12944"/>
              <a:gd name="connsiteY5" fmla="*/ 7913 h 10000"/>
              <a:gd name="connsiteX6" fmla="*/ 3980 w 12944"/>
              <a:gd name="connsiteY6" fmla="*/ 7882 h 10000"/>
              <a:gd name="connsiteX7" fmla="*/ 3430 w 12944"/>
              <a:gd name="connsiteY7" fmla="*/ 9315 h 10000"/>
              <a:gd name="connsiteX8" fmla="*/ 2806 w 12944"/>
              <a:gd name="connsiteY8" fmla="*/ 10000 h 10000"/>
              <a:gd name="connsiteX9" fmla="*/ 2331 w 12944"/>
              <a:gd name="connsiteY9" fmla="*/ 8598 h 10000"/>
              <a:gd name="connsiteX10" fmla="*/ 1082 w 12944"/>
              <a:gd name="connsiteY10" fmla="*/ 8598 h 10000"/>
              <a:gd name="connsiteX11" fmla="*/ 508 w 12944"/>
              <a:gd name="connsiteY11" fmla="*/ 7913 h 10000"/>
              <a:gd name="connsiteX12" fmla="*/ 908 w 12944"/>
              <a:gd name="connsiteY12" fmla="*/ 7882 h 10000"/>
              <a:gd name="connsiteX13" fmla="*/ 1132 w 12944"/>
              <a:gd name="connsiteY13" fmla="*/ 7788 h 10000"/>
              <a:gd name="connsiteX14" fmla="*/ 1141 w 12944"/>
              <a:gd name="connsiteY14" fmla="*/ 7643 h 10000"/>
              <a:gd name="connsiteX15" fmla="*/ 866 w 12944"/>
              <a:gd name="connsiteY15" fmla="*/ 7248 h 10000"/>
              <a:gd name="connsiteX16" fmla="*/ 550 w 12944"/>
              <a:gd name="connsiteY16" fmla="*/ 7072 h 10000"/>
              <a:gd name="connsiteX17" fmla="*/ 183 w 12944"/>
              <a:gd name="connsiteY17" fmla="*/ 6791 h 10000"/>
              <a:gd name="connsiteX18" fmla="*/ 0 w 12944"/>
              <a:gd name="connsiteY18" fmla="*/ 6397 h 10000"/>
              <a:gd name="connsiteX19" fmla="*/ 0 w 12944"/>
              <a:gd name="connsiteY19" fmla="*/ 6231 h 10000"/>
              <a:gd name="connsiteX20" fmla="*/ 142 w 12944"/>
              <a:gd name="connsiteY20" fmla="*/ 6002 h 10000"/>
              <a:gd name="connsiteX21" fmla="*/ 408 w 12944"/>
              <a:gd name="connsiteY21" fmla="*/ 6002 h 10000"/>
              <a:gd name="connsiteX22" fmla="*/ 1099 w 12944"/>
              <a:gd name="connsiteY22" fmla="*/ 6563 h 10000"/>
              <a:gd name="connsiteX23" fmla="*/ 1415 w 12944"/>
              <a:gd name="connsiteY23" fmla="*/ 6563 h 10000"/>
              <a:gd name="connsiteX24" fmla="*/ 1507 w 12944"/>
              <a:gd name="connsiteY24" fmla="*/ 6449 h 10000"/>
              <a:gd name="connsiteX25" fmla="*/ 1415 w 12944"/>
              <a:gd name="connsiteY25" fmla="*/ 6116 h 10000"/>
              <a:gd name="connsiteX26" fmla="*/ 866 w 12944"/>
              <a:gd name="connsiteY26" fmla="*/ 5659 h 10000"/>
              <a:gd name="connsiteX27" fmla="*/ 733 w 12944"/>
              <a:gd name="connsiteY27" fmla="*/ 5140 h 10000"/>
              <a:gd name="connsiteX28" fmla="*/ 500 w 12944"/>
              <a:gd name="connsiteY28" fmla="*/ 4351 h 10000"/>
              <a:gd name="connsiteX29" fmla="*/ 500 w 12944"/>
              <a:gd name="connsiteY29" fmla="*/ 4071 h 10000"/>
              <a:gd name="connsiteX30" fmla="*/ 691 w 12944"/>
              <a:gd name="connsiteY30" fmla="*/ 3780 h 10000"/>
              <a:gd name="connsiteX31" fmla="*/ 916 w 12944"/>
              <a:gd name="connsiteY31" fmla="*/ 3780 h 10000"/>
              <a:gd name="connsiteX32" fmla="*/ 1690 w 12944"/>
              <a:gd name="connsiteY32" fmla="*/ 4631 h 10000"/>
              <a:gd name="connsiteX33" fmla="*/ 1915 w 12944"/>
              <a:gd name="connsiteY33" fmla="*/ 4756 h 10000"/>
              <a:gd name="connsiteX34" fmla="*/ 2190 w 12944"/>
              <a:gd name="connsiteY34" fmla="*/ 4694 h 10000"/>
              <a:gd name="connsiteX35" fmla="*/ 2148 w 12944"/>
              <a:gd name="connsiteY35" fmla="*/ 4351 h 10000"/>
              <a:gd name="connsiteX36" fmla="*/ 1549 w 12944"/>
              <a:gd name="connsiteY36" fmla="*/ 2825 h 10000"/>
              <a:gd name="connsiteX37" fmla="*/ 1366 w 12944"/>
              <a:gd name="connsiteY37" fmla="*/ 2482 h 10000"/>
              <a:gd name="connsiteX38" fmla="*/ 1282 w 12944"/>
              <a:gd name="connsiteY38" fmla="*/ 1963 h 10000"/>
              <a:gd name="connsiteX39" fmla="*/ 1282 w 12944"/>
              <a:gd name="connsiteY39" fmla="*/ 1464 h 10000"/>
              <a:gd name="connsiteX40" fmla="*/ 1132 w 12944"/>
              <a:gd name="connsiteY40" fmla="*/ 31 h 10000"/>
              <a:gd name="connsiteX41" fmla="*/ 3381 w 12944"/>
              <a:gd name="connsiteY41" fmla="*/ 0 h 10000"/>
              <a:gd name="connsiteX42" fmla="*/ 6403 w 12944"/>
              <a:gd name="connsiteY42" fmla="*/ 3676 h 10000"/>
              <a:gd name="connsiteX43" fmla="*/ 7577 w 12944"/>
              <a:gd name="connsiteY43" fmla="*/ 3707 h 10000"/>
              <a:gd name="connsiteX44" fmla="*/ 9351 w 12944"/>
              <a:gd name="connsiteY44" fmla="*/ 1495 h 10000"/>
              <a:gd name="connsiteX45" fmla="*/ 9975 w 12944"/>
              <a:gd name="connsiteY45" fmla="*/ 2181 h 10000"/>
              <a:gd name="connsiteX46" fmla="*/ 10000 w 12944"/>
              <a:gd name="connsiteY46" fmla="*/ 2866 h 10000"/>
              <a:gd name="connsiteX47" fmla="*/ 12944 w 12944"/>
              <a:gd name="connsiteY47" fmla="*/ 2922 h 10000"/>
              <a:gd name="connsiteX48" fmla="*/ 12901 w 12944"/>
              <a:gd name="connsiteY48" fmla="*/ 3798 h 10000"/>
              <a:gd name="connsiteX49" fmla="*/ 12834 w 12944"/>
              <a:gd name="connsiteY49" fmla="*/ 5054 h 10000"/>
              <a:gd name="connsiteX50" fmla="*/ 12360 w 12944"/>
              <a:gd name="connsiteY50" fmla="*/ 5766 h 10000"/>
              <a:gd name="connsiteX51" fmla="*/ 12310 w 12944"/>
              <a:gd name="connsiteY51" fmla="*/ 6526 h 10000"/>
              <a:gd name="connsiteX0" fmla="*/ 12310 w 13532"/>
              <a:gd name="connsiteY0" fmla="*/ 6526 h 10000"/>
              <a:gd name="connsiteX1" fmla="*/ 10554 w 13532"/>
              <a:gd name="connsiteY1" fmla="*/ 7923 h 10000"/>
              <a:gd name="connsiteX2" fmla="*/ 8801 w 13532"/>
              <a:gd name="connsiteY2" fmla="*/ 5078 h 10000"/>
              <a:gd name="connsiteX3" fmla="*/ 7002 w 13532"/>
              <a:gd name="connsiteY3" fmla="*/ 5047 h 10000"/>
              <a:gd name="connsiteX4" fmla="*/ 5754 w 13532"/>
              <a:gd name="connsiteY4" fmla="*/ 5857 h 10000"/>
              <a:gd name="connsiteX5" fmla="*/ 4604 w 13532"/>
              <a:gd name="connsiteY5" fmla="*/ 7913 h 10000"/>
              <a:gd name="connsiteX6" fmla="*/ 3980 w 13532"/>
              <a:gd name="connsiteY6" fmla="*/ 7882 h 10000"/>
              <a:gd name="connsiteX7" fmla="*/ 3430 w 13532"/>
              <a:gd name="connsiteY7" fmla="*/ 9315 h 10000"/>
              <a:gd name="connsiteX8" fmla="*/ 2806 w 13532"/>
              <a:gd name="connsiteY8" fmla="*/ 10000 h 10000"/>
              <a:gd name="connsiteX9" fmla="*/ 2331 w 13532"/>
              <a:gd name="connsiteY9" fmla="*/ 8598 h 10000"/>
              <a:gd name="connsiteX10" fmla="*/ 1082 w 13532"/>
              <a:gd name="connsiteY10" fmla="*/ 8598 h 10000"/>
              <a:gd name="connsiteX11" fmla="*/ 508 w 13532"/>
              <a:gd name="connsiteY11" fmla="*/ 7913 h 10000"/>
              <a:gd name="connsiteX12" fmla="*/ 908 w 13532"/>
              <a:gd name="connsiteY12" fmla="*/ 7882 h 10000"/>
              <a:gd name="connsiteX13" fmla="*/ 1132 w 13532"/>
              <a:gd name="connsiteY13" fmla="*/ 7788 h 10000"/>
              <a:gd name="connsiteX14" fmla="*/ 1141 w 13532"/>
              <a:gd name="connsiteY14" fmla="*/ 7643 h 10000"/>
              <a:gd name="connsiteX15" fmla="*/ 866 w 13532"/>
              <a:gd name="connsiteY15" fmla="*/ 7248 h 10000"/>
              <a:gd name="connsiteX16" fmla="*/ 550 w 13532"/>
              <a:gd name="connsiteY16" fmla="*/ 7072 h 10000"/>
              <a:gd name="connsiteX17" fmla="*/ 183 w 13532"/>
              <a:gd name="connsiteY17" fmla="*/ 6791 h 10000"/>
              <a:gd name="connsiteX18" fmla="*/ 0 w 13532"/>
              <a:gd name="connsiteY18" fmla="*/ 6397 h 10000"/>
              <a:gd name="connsiteX19" fmla="*/ 0 w 13532"/>
              <a:gd name="connsiteY19" fmla="*/ 6231 h 10000"/>
              <a:gd name="connsiteX20" fmla="*/ 142 w 13532"/>
              <a:gd name="connsiteY20" fmla="*/ 6002 h 10000"/>
              <a:gd name="connsiteX21" fmla="*/ 408 w 13532"/>
              <a:gd name="connsiteY21" fmla="*/ 6002 h 10000"/>
              <a:gd name="connsiteX22" fmla="*/ 1099 w 13532"/>
              <a:gd name="connsiteY22" fmla="*/ 6563 h 10000"/>
              <a:gd name="connsiteX23" fmla="*/ 1415 w 13532"/>
              <a:gd name="connsiteY23" fmla="*/ 6563 h 10000"/>
              <a:gd name="connsiteX24" fmla="*/ 1507 w 13532"/>
              <a:gd name="connsiteY24" fmla="*/ 6449 h 10000"/>
              <a:gd name="connsiteX25" fmla="*/ 1415 w 13532"/>
              <a:gd name="connsiteY25" fmla="*/ 6116 h 10000"/>
              <a:gd name="connsiteX26" fmla="*/ 866 w 13532"/>
              <a:gd name="connsiteY26" fmla="*/ 5659 h 10000"/>
              <a:gd name="connsiteX27" fmla="*/ 733 w 13532"/>
              <a:gd name="connsiteY27" fmla="*/ 5140 h 10000"/>
              <a:gd name="connsiteX28" fmla="*/ 500 w 13532"/>
              <a:gd name="connsiteY28" fmla="*/ 4351 h 10000"/>
              <a:gd name="connsiteX29" fmla="*/ 500 w 13532"/>
              <a:gd name="connsiteY29" fmla="*/ 4071 h 10000"/>
              <a:gd name="connsiteX30" fmla="*/ 691 w 13532"/>
              <a:gd name="connsiteY30" fmla="*/ 3780 h 10000"/>
              <a:gd name="connsiteX31" fmla="*/ 916 w 13532"/>
              <a:gd name="connsiteY31" fmla="*/ 3780 h 10000"/>
              <a:gd name="connsiteX32" fmla="*/ 1690 w 13532"/>
              <a:gd name="connsiteY32" fmla="*/ 4631 h 10000"/>
              <a:gd name="connsiteX33" fmla="*/ 1915 w 13532"/>
              <a:gd name="connsiteY33" fmla="*/ 4756 h 10000"/>
              <a:gd name="connsiteX34" fmla="*/ 2190 w 13532"/>
              <a:gd name="connsiteY34" fmla="*/ 4694 h 10000"/>
              <a:gd name="connsiteX35" fmla="*/ 2148 w 13532"/>
              <a:gd name="connsiteY35" fmla="*/ 4351 h 10000"/>
              <a:gd name="connsiteX36" fmla="*/ 1549 w 13532"/>
              <a:gd name="connsiteY36" fmla="*/ 2825 h 10000"/>
              <a:gd name="connsiteX37" fmla="*/ 1366 w 13532"/>
              <a:gd name="connsiteY37" fmla="*/ 2482 h 10000"/>
              <a:gd name="connsiteX38" fmla="*/ 1282 w 13532"/>
              <a:gd name="connsiteY38" fmla="*/ 1963 h 10000"/>
              <a:gd name="connsiteX39" fmla="*/ 1282 w 13532"/>
              <a:gd name="connsiteY39" fmla="*/ 1464 h 10000"/>
              <a:gd name="connsiteX40" fmla="*/ 1132 w 13532"/>
              <a:gd name="connsiteY40" fmla="*/ 31 h 10000"/>
              <a:gd name="connsiteX41" fmla="*/ 3381 w 13532"/>
              <a:gd name="connsiteY41" fmla="*/ 0 h 10000"/>
              <a:gd name="connsiteX42" fmla="*/ 6403 w 13532"/>
              <a:gd name="connsiteY42" fmla="*/ 3676 h 10000"/>
              <a:gd name="connsiteX43" fmla="*/ 7577 w 13532"/>
              <a:gd name="connsiteY43" fmla="*/ 3707 h 10000"/>
              <a:gd name="connsiteX44" fmla="*/ 9351 w 13532"/>
              <a:gd name="connsiteY44" fmla="*/ 1495 h 10000"/>
              <a:gd name="connsiteX45" fmla="*/ 9975 w 13532"/>
              <a:gd name="connsiteY45" fmla="*/ 2181 h 10000"/>
              <a:gd name="connsiteX46" fmla="*/ 10000 w 13532"/>
              <a:gd name="connsiteY46" fmla="*/ 2866 h 10000"/>
              <a:gd name="connsiteX47" fmla="*/ 12944 w 13532"/>
              <a:gd name="connsiteY47" fmla="*/ 2922 h 10000"/>
              <a:gd name="connsiteX48" fmla="*/ 13518 w 13532"/>
              <a:gd name="connsiteY48" fmla="*/ 3774 h 10000"/>
              <a:gd name="connsiteX49" fmla="*/ 12834 w 13532"/>
              <a:gd name="connsiteY49" fmla="*/ 5054 h 10000"/>
              <a:gd name="connsiteX50" fmla="*/ 12360 w 13532"/>
              <a:gd name="connsiteY50" fmla="*/ 5766 h 10000"/>
              <a:gd name="connsiteX51" fmla="*/ 12310 w 13532"/>
              <a:gd name="connsiteY51" fmla="*/ 6526 h 10000"/>
              <a:gd name="connsiteX0" fmla="*/ 12310 w 13518"/>
              <a:gd name="connsiteY0" fmla="*/ 6526 h 10000"/>
              <a:gd name="connsiteX1" fmla="*/ 10554 w 13518"/>
              <a:gd name="connsiteY1" fmla="*/ 7923 h 10000"/>
              <a:gd name="connsiteX2" fmla="*/ 8801 w 13518"/>
              <a:gd name="connsiteY2" fmla="*/ 5078 h 10000"/>
              <a:gd name="connsiteX3" fmla="*/ 7002 w 13518"/>
              <a:gd name="connsiteY3" fmla="*/ 5047 h 10000"/>
              <a:gd name="connsiteX4" fmla="*/ 5754 w 13518"/>
              <a:gd name="connsiteY4" fmla="*/ 5857 h 10000"/>
              <a:gd name="connsiteX5" fmla="*/ 4604 w 13518"/>
              <a:gd name="connsiteY5" fmla="*/ 7913 h 10000"/>
              <a:gd name="connsiteX6" fmla="*/ 3980 w 13518"/>
              <a:gd name="connsiteY6" fmla="*/ 7882 h 10000"/>
              <a:gd name="connsiteX7" fmla="*/ 3430 w 13518"/>
              <a:gd name="connsiteY7" fmla="*/ 9315 h 10000"/>
              <a:gd name="connsiteX8" fmla="*/ 2806 w 13518"/>
              <a:gd name="connsiteY8" fmla="*/ 10000 h 10000"/>
              <a:gd name="connsiteX9" fmla="*/ 2331 w 13518"/>
              <a:gd name="connsiteY9" fmla="*/ 8598 h 10000"/>
              <a:gd name="connsiteX10" fmla="*/ 1082 w 13518"/>
              <a:gd name="connsiteY10" fmla="*/ 8598 h 10000"/>
              <a:gd name="connsiteX11" fmla="*/ 508 w 13518"/>
              <a:gd name="connsiteY11" fmla="*/ 7913 h 10000"/>
              <a:gd name="connsiteX12" fmla="*/ 908 w 13518"/>
              <a:gd name="connsiteY12" fmla="*/ 7882 h 10000"/>
              <a:gd name="connsiteX13" fmla="*/ 1132 w 13518"/>
              <a:gd name="connsiteY13" fmla="*/ 7788 h 10000"/>
              <a:gd name="connsiteX14" fmla="*/ 1141 w 13518"/>
              <a:gd name="connsiteY14" fmla="*/ 7643 h 10000"/>
              <a:gd name="connsiteX15" fmla="*/ 866 w 13518"/>
              <a:gd name="connsiteY15" fmla="*/ 7248 h 10000"/>
              <a:gd name="connsiteX16" fmla="*/ 550 w 13518"/>
              <a:gd name="connsiteY16" fmla="*/ 7072 h 10000"/>
              <a:gd name="connsiteX17" fmla="*/ 183 w 13518"/>
              <a:gd name="connsiteY17" fmla="*/ 6791 h 10000"/>
              <a:gd name="connsiteX18" fmla="*/ 0 w 13518"/>
              <a:gd name="connsiteY18" fmla="*/ 6397 h 10000"/>
              <a:gd name="connsiteX19" fmla="*/ 0 w 13518"/>
              <a:gd name="connsiteY19" fmla="*/ 6231 h 10000"/>
              <a:gd name="connsiteX20" fmla="*/ 142 w 13518"/>
              <a:gd name="connsiteY20" fmla="*/ 6002 h 10000"/>
              <a:gd name="connsiteX21" fmla="*/ 408 w 13518"/>
              <a:gd name="connsiteY21" fmla="*/ 6002 h 10000"/>
              <a:gd name="connsiteX22" fmla="*/ 1099 w 13518"/>
              <a:gd name="connsiteY22" fmla="*/ 6563 h 10000"/>
              <a:gd name="connsiteX23" fmla="*/ 1415 w 13518"/>
              <a:gd name="connsiteY23" fmla="*/ 6563 h 10000"/>
              <a:gd name="connsiteX24" fmla="*/ 1507 w 13518"/>
              <a:gd name="connsiteY24" fmla="*/ 6449 h 10000"/>
              <a:gd name="connsiteX25" fmla="*/ 1415 w 13518"/>
              <a:gd name="connsiteY25" fmla="*/ 6116 h 10000"/>
              <a:gd name="connsiteX26" fmla="*/ 866 w 13518"/>
              <a:gd name="connsiteY26" fmla="*/ 5659 h 10000"/>
              <a:gd name="connsiteX27" fmla="*/ 733 w 13518"/>
              <a:gd name="connsiteY27" fmla="*/ 5140 h 10000"/>
              <a:gd name="connsiteX28" fmla="*/ 500 w 13518"/>
              <a:gd name="connsiteY28" fmla="*/ 4351 h 10000"/>
              <a:gd name="connsiteX29" fmla="*/ 500 w 13518"/>
              <a:gd name="connsiteY29" fmla="*/ 4071 h 10000"/>
              <a:gd name="connsiteX30" fmla="*/ 691 w 13518"/>
              <a:gd name="connsiteY30" fmla="*/ 3780 h 10000"/>
              <a:gd name="connsiteX31" fmla="*/ 916 w 13518"/>
              <a:gd name="connsiteY31" fmla="*/ 3780 h 10000"/>
              <a:gd name="connsiteX32" fmla="*/ 1690 w 13518"/>
              <a:gd name="connsiteY32" fmla="*/ 4631 h 10000"/>
              <a:gd name="connsiteX33" fmla="*/ 1915 w 13518"/>
              <a:gd name="connsiteY33" fmla="*/ 4756 h 10000"/>
              <a:gd name="connsiteX34" fmla="*/ 2190 w 13518"/>
              <a:gd name="connsiteY34" fmla="*/ 4694 h 10000"/>
              <a:gd name="connsiteX35" fmla="*/ 2148 w 13518"/>
              <a:gd name="connsiteY35" fmla="*/ 4351 h 10000"/>
              <a:gd name="connsiteX36" fmla="*/ 1549 w 13518"/>
              <a:gd name="connsiteY36" fmla="*/ 2825 h 10000"/>
              <a:gd name="connsiteX37" fmla="*/ 1366 w 13518"/>
              <a:gd name="connsiteY37" fmla="*/ 2482 h 10000"/>
              <a:gd name="connsiteX38" fmla="*/ 1282 w 13518"/>
              <a:gd name="connsiteY38" fmla="*/ 1963 h 10000"/>
              <a:gd name="connsiteX39" fmla="*/ 1282 w 13518"/>
              <a:gd name="connsiteY39" fmla="*/ 1464 h 10000"/>
              <a:gd name="connsiteX40" fmla="*/ 1132 w 13518"/>
              <a:gd name="connsiteY40" fmla="*/ 31 h 10000"/>
              <a:gd name="connsiteX41" fmla="*/ 3381 w 13518"/>
              <a:gd name="connsiteY41" fmla="*/ 0 h 10000"/>
              <a:gd name="connsiteX42" fmla="*/ 6403 w 13518"/>
              <a:gd name="connsiteY42" fmla="*/ 3676 h 10000"/>
              <a:gd name="connsiteX43" fmla="*/ 7577 w 13518"/>
              <a:gd name="connsiteY43" fmla="*/ 3707 h 10000"/>
              <a:gd name="connsiteX44" fmla="*/ 9351 w 13518"/>
              <a:gd name="connsiteY44" fmla="*/ 1495 h 10000"/>
              <a:gd name="connsiteX45" fmla="*/ 9975 w 13518"/>
              <a:gd name="connsiteY45" fmla="*/ 2181 h 10000"/>
              <a:gd name="connsiteX46" fmla="*/ 10000 w 13518"/>
              <a:gd name="connsiteY46" fmla="*/ 2866 h 10000"/>
              <a:gd name="connsiteX47" fmla="*/ 12944 w 13518"/>
              <a:gd name="connsiteY47" fmla="*/ 2922 h 10000"/>
              <a:gd name="connsiteX48" fmla="*/ 13518 w 13518"/>
              <a:gd name="connsiteY48" fmla="*/ 3774 h 10000"/>
              <a:gd name="connsiteX49" fmla="*/ 12834 w 13518"/>
              <a:gd name="connsiteY49" fmla="*/ 5054 h 10000"/>
              <a:gd name="connsiteX50" fmla="*/ 12360 w 13518"/>
              <a:gd name="connsiteY50" fmla="*/ 5766 h 10000"/>
              <a:gd name="connsiteX51" fmla="*/ 12310 w 13518"/>
              <a:gd name="connsiteY51" fmla="*/ 6526 h 10000"/>
              <a:gd name="connsiteX0" fmla="*/ 12944 w 13518"/>
              <a:gd name="connsiteY0" fmla="*/ 2922 h 10000"/>
              <a:gd name="connsiteX1" fmla="*/ 13518 w 13518"/>
              <a:gd name="connsiteY1" fmla="*/ 3774 h 10000"/>
              <a:gd name="connsiteX2" fmla="*/ 12834 w 13518"/>
              <a:gd name="connsiteY2" fmla="*/ 5054 h 10000"/>
              <a:gd name="connsiteX3" fmla="*/ 12360 w 13518"/>
              <a:gd name="connsiteY3" fmla="*/ 5766 h 10000"/>
              <a:gd name="connsiteX4" fmla="*/ 12310 w 13518"/>
              <a:gd name="connsiteY4" fmla="*/ 6526 h 10000"/>
              <a:gd name="connsiteX5" fmla="*/ 10554 w 13518"/>
              <a:gd name="connsiteY5" fmla="*/ 7923 h 10000"/>
              <a:gd name="connsiteX6" fmla="*/ 8801 w 13518"/>
              <a:gd name="connsiteY6" fmla="*/ 5078 h 10000"/>
              <a:gd name="connsiteX7" fmla="*/ 7002 w 13518"/>
              <a:gd name="connsiteY7" fmla="*/ 5047 h 10000"/>
              <a:gd name="connsiteX8" fmla="*/ 5754 w 13518"/>
              <a:gd name="connsiteY8" fmla="*/ 5857 h 10000"/>
              <a:gd name="connsiteX9" fmla="*/ 4604 w 13518"/>
              <a:gd name="connsiteY9" fmla="*/ 7913 h 10000"/>
              <a:gd name="connsiteX10" fmla="*/ 3980 w 13518"/>
              <a:gd name="connsiteY10" fmla="*/ 7882 h 10000"/>
              <a:gd name="connsiteX11" fmla="*/ 3430 w 13518"/>
              <a:gd name="connsiteY11" fmla="*/ 9315 h 10000"/>
              <a:gd name="connsiteX12" fmla="*/ 2806 w 13518"/>
              <a:gd name="connsiteY12" fmla="*/ 10000 h 10000"/>
              <a:gd name="connsiteX13" fmla="*/ 2331 w 13518"/>
              <a:gd name="connsiteY13" fmla="*/ 8598 h 10000"/>
              <a:gd name="connsiteX14" fmla="*/ 1082 w 13518"/>
              <a:gd name="connsiteY14" fmla="*/ 8598 h 10000"/>
              <a:gd name="connsiteX15" fmla="*/ 508 w 13518"/>
              <a:gd name="connsiteY15" fmla="*/ 7913 h 10000"/>
              <a:gd name="connsiteX16" fmla="*/ 908 w 13518"/>
              <a:gd name="connsiteY16" fmla="*/ 7882 h 10000"/>
              <a:gd name="connsiteX17" fmla="*/ 1132 w 13518"/>
              <a:gd name="connsiteY17" fmla="*/ 7788 h 10000"/>
              <a:gd name="connsiteX18" fmla="*/ 1141 w 13518"/>
              <a:gd name="connsiteY18" fmla="*/ 7643 h 10000"/>
              <a:gd name="connsiteX19" fmla="*/ 866 w 13518"/>
              <a:gd name="connsiteY19" fmla="*/ 7248 h 10000"/>
              <a:gd name="connsiteX20" fmla="*/ 550 w 13518"/>
              <a:gd name="connsiteY20" fmla="*/ 7072 h 10000"/>
              <a:gd name="connsiteX21" fmla="*/ 183 w 13518"/>
              <a:gd name="connsiteY21" fmla="*/ 6791 h 10000"/>
              <a:gd name="connsiteX22" fmla="*/ 0 w 13518"/>
              <a:gd name="connsiteY22" fmla="*/ 6397 h 10000"/>
              <a:gd name="connsiteX23" fmla="*/ 0 w 13518"/>
              <a:gd name="connsiteY23" fmla="*/ 6231 h 10000"/>
              <a:gd name="connsiteX24" fmla="*/ 142 w 13518"/>
              <a:gd name="connsiteY24" fmla="*/ 6002 h 10000"/>
              <a:gd name="connsiteX25" fmla="*/ 408 w 13518"/>
              <a:gd name="connsiteY25" fmla="*/ 6002 h 10000"/>
              <a:gd name="connsiteX26" fmla="*/ 1099 w 13518"/>
              <a:gd name="connsiteY26" fmla="*/ 6563 h 10000"/>
              <a:gd name="connsiteX27" fmla="*/ 1415 w 13518"/>
              <a:gd name="connsiteY27" fmla="*/ 6563 h 10000"/>
              <a:gd name="connsiteX28" fmla="*/ 1507 w 13518"/>
              <a:gd name="connsiteY28" fmla="*/ 6449 h 10000"/>
              <a:gd name="connsiteX29" fmla="*/ 1415 w 13518"/>
              <a:gd name="connsiteY29" fmla="*/ 6116 h 10000"/>
              <a:gd name="connsiteX30" fmla="*/ 866 w 13518"/>
              <a:gd name="connsiteY30" fmla="*/ 5659 h 10000"/>
              <a:gd name="connsiteX31" fmla="*/ 733 w 13518"/>
              <a:gd name="connsiteY31" fmla="*/ 5140 h 10000"/>
              <a:gd name="connsiteX32" fmla="*/ 500 w 13518"/>
              <a:gd name="connsiteY32" fmla="*/ 4351 h 10000"/>
              <a:gd name="connsiteX33" fmla="*/ 500 w 13518"/>
              <a:gd name="connsiteY33" fmla="*/ 4071 h 10000"/>
              <a:gd name="connsiteX34" fmla="*/ 691 w 13518"/>
              <a:gd name="connsiteY34" fmla="*/ 3780 h 10000"/>
              <a:gd name="connsiteX35" fmla="*/ 916 w 13518"/>
              <a:gd name="connsiteY35" fmla="*/ 3780 h 10000"/>
              <a:gd name="connsiteX36" fmla="*/ 1690 w 13518"/>
              <a:gd name="connsiteY36" fmla="*/ 4631 h 10000"/>
              <a:gd name="connsiteX37" fmla="*/ 1915 w 13518"/>
              <a:gd name="connsiteY37" fmla="*/ 4756 h 10000"/>
              <a:gd name="connsiteX38" fmla="*/ 2190 w 13518"/>
              <a:gd name="connsiteY38" fmla="*/ 4694 h 10000"/>
              <a:gd name="connsiteX39" fmla="*/ 2148 w 13518"/>
              <a:gd name="connsiteY39" fmla="*/ 4351 h 10000"/>
              <a:gd name="connsiteX40" fmla="*/ 1549 w 13518"/>
              <a:gd name="connsiteY40" fmla="*/ 2825 h 10000"/>
              <a:gd name="connsiteX41" fmla="*/ 1366 w 13518"/>
              <a:gd name="connsiteY41" fmla="*/ 2482 h 10000"/>
              <a:gd name="connsiteX42" fmla="*/ 1282 w 13518"/>
              <a:gd name="connsiteY42" fmla="*/ 1963 h 10000"/>
              <a:gd name="connsiteX43" fmla="*/ 1282 w 13518"/>
              <a:gd name="connsiteY43" fmla="*/ 1464 h 10000"/>
              <a:gd name="connsiteX44" fmla="*/ 1132 w 13518"/>
              <a:gd name="connsiteY44" fmla="*/ 31 h 10000"/>
              <a:gd name="connsiteX45" fmla="*/ 3381 w 13518"/>
              <a:gd name="connsiteY45" fmla="*/ 0 h 10000"/>
              <a:gd name="connsiteX46" fmla="*/ 6403 w 13518"/>
              <a:gd name="connsiteY46" fmla="*/ 3676 h 10000"/>
              <a:gd name="connsiteX47" fmla="*/ 7577 w 13518"/>
              <a:gd name="connsiteY47" fmla="*/ 3707 h 10000"/>
              <a:gd name="connsiteX48" fmla="*/ 9351 w 13518"/>
              <a:gd name="connsiteY48" fmla="*/ 1495 h 10000"/>
              <a:gd name="connsiteX49" fmla="*/ 9975 w 13518"/>
              <a:gd name="connsiteY49" fmla="*/ 2181 h 10000"/>
              <a:gd name="connsiteX50" fmla="*/ 10000 w 13518"/>
              <a:gd name="connsiteY50" fmla="*/ 2866 h 10000"/>
              <a:gd name="connsiteX51" fmla="*/ 13379 w 13518"/>
              <a:gd name="connsiteY51" fmla="*/ 3464 h 10000"/>
              <a:gd name="connsiteX0" fmla="*/ 12944 w 13518"/>
              <a:gd name="connsiteY0" fmla="*/ 2922 h 10000"/>
              <a:gd name="connsiteX1" fmla="*/ 13518 w 13518"/>
              <a:gd name="connsiteY1" fmla="*/ 3774 h 10000"/>
              <a:gd name="connsiteX2" fmla="*/ 12834 w 13518"/>
              <a:gd name="connsiteY2" fmla="*/ 5054 h 10000"/>
              <a:gd name="connsiteX3" fmla="*/ 12360 w 13518"/>
              <a:gd name="connsiteY3" fmla="*/ 5766 h 10000"/>
              <a:gd name="connsiteX4" fmla="*/ 12310 w 13518"/>
              <a:gd name="connsiteY4" fmla="*/ 6526 h 10000"/>
              <a:gd name="connsiteX5" fmla="*/ 10554 w 13518"/>
              <a:gd name="connsiteY5" fmla="*/ 7923 h 10000"/>
              <a:gd name="connsiteX6" fmla="*/ 8801 w 13518"/>
              <a:gd name="connsiteY6" fmla="*/ 5078 h 10000"/>
              <a:gd name="connsiteX7" fmla="*/ 7002 w 13518"/>
              <a:gd name="connsiteY7" fmla="*/ 5047 h 10000"/>
              <a:gd name="connsiteX8" fmla="*/ 5754 w 13518"/>
              <a:gd name="connsiteY8" fmla="*/ 5857 h 10000"/>
              <a:gd name="connsiteX9" fmla="*/ 4604 w 13518"/>
              <a:gd name="connsiteY9" fmla="*/ 7913 h 10000"/>
              <a:gd name="connsiteX10" fmla="*/ 3980 w 13518"/>
              <a:gd name="connsiteY10" fmla="*/ 7882 h 10000"/>
              <a:gd name="connsiteX11" fmla="*/ 3430 w 13518"/>
              <a:gd name="connsiteY11" fmla="*/ 9315 h 10000"/>
              <a:gd name="connsiteX12" fmla="*/ 2806 w 13518"/>
              <a:gd name="connsiteY12" fmla="*/ 10000 h 10000"/>
              <a:gd name="connsiteX13" fmla="*/ 2331 w 13518"/>
              <a:gd name="connsiteY13" fmla="*/ 8598 h 10000"/>
              <a:gd name="connsiteX14" fmla="*/ 1082 w 13518"/>
              <a:gd name="connsiteY14" fmla="*/ 8598 h 10000"/>
              <a:gd name="connsiteX15" fmla="*/ 508 w 13518"/>
              <a:gd name="connsiteY15" fmla="*/ 7913 h 10000"/>
              <a:gd name="connsiteX16" fmla="*/ 908 w 13518"/>
              <a:gd name="connsiteY16" fmla="*/ 7882 h 10000"/>
              <a:gd name="connsiteX17" fmla="*/ 1132 w 13518"/>
              <a:gd name="connsiteY17" fmla="*/ 7788 h 10000"/>
              <a:gd name="connsiteX18" fmla="*/ 1141 w 13518"/>
              <a:gd name="connsiteY18" fmla="*/ 7643 h 10000"/>
              <a:gd name="connsiteX19" fmla="*/ 866 w 13518"/>
              <a:gd name="connsiteY19" fmla="*/ 7248 h 10000"/>
              <a:gd name="connsiteX20" fmla="*/ 550 w 13518"/>
              <a:gd name="connsiteY20" fmla="*/ 7072 h 10000"/>
              <a:gd name="connsiteX21" fmla="*/ 183 w 13518"/>
              <a:gd name="connsiteY21" fmla="*/ 6791 h 10000"/>
              <a:gd name="connsiteX22" fmla="*/ 0 w 13518"/>
              <a:gd name="connsiteY22" fmla="*/ 6397 h 10000"/>
              <a:gd name="connsiteX23" fmla="*/ 0 w 13518"/>
              <a:gd name="connsiteY23" fmla="*/ 6231 h 10000"/>
              <a:gd name="connsiteX24" fmla="*/ 142 w 13518"/>
              <a:gd name="connsiteY24" fmla="*/ 6002 h 10000"/>
              <a:gd name="connsiteX25" fmla="*/ 408 w 13518"/>
              <a:gd name="connsiteY25" fmla="*/ 6002 h 10000"/>
              <a:gd name="connsiteX26" fmla="*/ 1099 w 13518"/>
              <a:gd name="connsiteY26" fmla="*/ 6563 h 10000"/>
              <a:gd name="connsiteX27" fmla="*/ 1415 w 13518"/>
              <a:gd name="connsiteY27" fmla="*/ 6563 h 10000"/>
              <a:gd name="connsiteX28" fmla="*/ 1507 w 13518"/>
              <a:gd name="connsiteY28" fmla="*/ 6449 h 10000"/>
              <a:gd name="connsiteX29" fmla="*/ 1415 w 13518"/>
              <a:gd name="connsiteY29" fmla="*/ 6116 h 10000"/>
              <a:gd name="connsiteX30" fmla="*/ 866 w 13518"/>
              <a:gd name="connsiteY30" fmla="*/ 5659 h 10000"/>
              <a:gd name="connsiteX31" fmla="*/ 733 w 13518"/>
              <a:gd name="connsiteY31" fmla="*/ 5140 h 10000"/>
              <a:gd name="connsiteX32" fmla="*/ 500 w 13518"/>
              <a:gd name="connsiteY32" fmla="*/ 4351 h 10000"/>
              <a:gd name="connsiteX33" fmla="*/ 500 w 13518"/>
              <a:gd name="connsiteY33" fmla="*/ 4071 h 10000"/>
              <a:gd name="connsiteX34" fmla="*/ 691 w 13518"/>
              <a:gd name="connsiteY34" fmla="*/ 3780 h 10000"/>
              <a:gd name="connsiteX35" fmla="*/ 916 w 13518"/>
              <a:gd name="connsiteY35" fmla="*/ 3780 h 10000"/>
              <a:gd name="connsiteX36" fmla="*/ 1690 w 13518"/>
              <a:gd name="connsiteY36" fmla="*/ 4631 h 10000"/>
              <a:gd name="connsiteX37" fmla="*/ 1915 w 13518"/>
              <a:gd name="connsiteY37" fmla="*/ 4756 h 10000"/>
              <a:gd name="connsiteX38" fmla="*/ 2190 w 13518"/>
              <a:gd name="connsiteY38" fmla="*/ 4694 h 10000"/>
              <a:gd name="connsiteX39" fmla="*/ 2148 w 13518"/>
              <a:gd name="connsiteY39" fmla="*/ 4351 h 10000"/>
              <a:gd name="connsiteX40" fmla="*/ 1549 w 13518"/>
              <a:gd name="connsiteY40" fmla="*/ 2825 h 10000"/>
              <a:gd name="connsiteX41" fmla="*/ 1366 w 13518"/>
              <a:gd name="connsiteY41" fmla="*/ 2482 h 10000"/>
              <a:gd name="connsiteX42" fmla="*/ 1282 w 13518"/>
              <a:gd name="connsiteY42" fmla="*/ 1963 h 10000"/>
              <a:gd name="connsiteX43" fmla="*/ 1282 w 13518"/>
              <a:gd name="connsiteY43" fmla="*/ 1464 h 10000"/>
              <a:gd name="connsiteX44" fmla="*/ 1132 w 13518"/>
              <a:gd name="connsiteY44" fmla="*/ 31 h 10000"/>
              <a:gd name="connsiteX45" fmla="*/ 3381 w 13518"/>
              <a:gd name="connsiteY45" fmla="*/ 0 h 10000"/>
              <a:gd name="connsiteX46" fmla="*/ 6403 w 13518"/>
              <a:gd name="connsiteY46" fmla="*/ 3676 h 10000"/>
              <a:gd name="connsiteX47" fmla="*/ 7577 w 13518"/>
              <a:gd name="connsiteY47" fmla="*/ 3707 h 10000"/>
              <a:gd name="connsiteX48" fmla="*/ 9351 w 13518"/>
              <a:gd name="connsiteY48" fmla="*/ 1495 h 10000"/>
              <a:gd name="connsiteX49" fmla="*/ 9975 w 13518"/>
              <a:gd name="connsiteY49" fmla="*/ 2181 h 10000"/>
              <a:gd name="connsiteX50" fmla="*/ 10000 w 13518"/>
              <a:gd name="connsiteY50" fmla="*/ 2866 h 10000"/>
              <a:gd name="connsiteX51" fmla="*/ 13379 w 13518"/>
              <a:gd name="connsiteY51" fmla="*/ 3464 h 10000"/>
              <a:gd name="connsiteX0" fmla="*/ 12944 w 13518"/>
              <a:gd name="connsiteY0" fmla="*/ 2922 h 10000"/>
              <a:gd name="connsiteX1" fmla="*/ 13518 w 13518"/>
              <a:gd name="connsiteY1" fmla="*/ 3774 h 10000"/>
              <a:gd name="connsiteX2" fmla="*/ 12834 w 13518"/>
              <a:gd name="connsiteY2" fmla="*/ 5054 h 10000"/>
              <a:gd name="connsiteX3" fmla="*/ 12360 w 13518"/>
              <a:gd name="connsiteY3" fmla="*/ 5766 h 10000"/>
              <a:gd name="connsiteX4" fmla="*/ 12310 w 13518"/>
              <a:gd name="connsiteY4" fmla="*/ 6526 h 10000"/>
              <a:gd name="connsiteX5" fmla="*/ 10554 w 13518"/>
              <a:gd name="connsiteY5" fmla="*/ 7923 h 10000"/>
              <a:gd name="connsiteX6" fmla="*/ 8801 w 13518"/>
              <a:gd name="connsiteY6" fmla="*/ 5078 h 10000"/>
              <a:gd name="connsiteX7" fmla="*/ 7002 w 13518"/>
              <a:gd name="connsiteY7" fmla="*/ 5047 h 10000"/>
              <a:gd name="connsiteX8" fmla="*/ 5754 w 13518"/>
              <a:gd name="connsiteY8" fmla="*/ 5857 h 10000"/>
              <a:gd name="connsiteX9" fmla="*/ 4604 w 13518"/>
              <a:gd name="connsiteY9" fmla="*/ 7913 h 10000"/>
              <a:gd name="connsiteX10" fmla="*/ 3980 w 13518"/>
              <a:gd name="connsiteY10" fmla="*/ 7882 h 10000"/>
              <a:gd name="connsiteX11" fmla="*/ 3430 w 13518"/>
              <a:gd name="connsiteY11" fmla="*/ 9315 h 10000"/>
              <a:gd name="connsiteX12" fmla="*/ 2806 w 13518"/>
              <a:gd name="connsiteY12" fmla="*/ 10000 h 10000"/>
              <a:gd name="connsiteX13" fmla="*/ 2331 w 13518"/>
              <a:gd name="connsiteY13" fmla="*/ 8598 h 10000"/>
              <a:gd name="connsiteX14" fmla="*/ 1082 w 13518"/>
              <a:gd name="connsiteY14" fmla="*/ 8598 h 10000"/>
              <a:gd name="connsiteX15" fmla="*/ 508 w 13518"/>
              <a:gd name="connsiteY15" fmla="*/ 7913 h 10000"/>
              <a:gd name="connsiteX16" fmla="*/ 908 w 13518"/>
              <a:gd name="connsiteY16" fmla="*/ 7882 h 10000"/>
              <a:gd name="connsiteX17" fmla="*/ 1132 w 13518"/>
              <a:gd name="connsiteY17" fmla="*/ 7788 h 10000"/>
              <a:gd name="connsiteX18" fmla="*/ 1141 w 13518"/>
              <a:gd name="connsiteY18" fmla="*/ 7643 h 10000"/>
              <a:gd name="connsiteX19" fmla="*/ 866 w 13518"/>
              <a:gd name="connsiteY19" fmla="*/ 7248 h 10000"/>
              <a:gd name="connsiteX20" fmla="*/ 550 w 13518"/>
              <a:gd name="connsiteY20" fmla="*/ 7072 h 10000"/>
              <a:gd name="connsiteX21" fmla="*/ 183 w 13518"/>
              <a:gd name="connsiteY21" fmla="*/ 6791 h 10000"/>
              <a:gd name="connsiteX22" fmla="*/ 0 w 13518"/>
              <a:gd name="connsiteY22" fmla="*/ 6397 h 10000"/>
              <a:gd name="connsiteX23" fmla="*/ 0 w 13518"/>
              <a:gd name="connsiteY23" fmla="*/ 6231 h 10000"/>
              <a:gd name="connsiteX24" fmla="*/ 142 w 13518"/>
              <a:gd name="connsiteY24" fmla="*/ 6002 h 10000"/>
              <a:gd name="connsiteX25" fmla="*/ 408 w 13518"/>
              <a:gd name="connsiteY25" fmla="*/ 6002 h 10000"/>
              <a:gd name="connsiteX26" fmla="*/ 1099 w 13518"/>
              <a:gd name="connsiteY26" fmla="*/ 6563 h 10000"/>
              <a:gd name="connsiteX27" fmla="*/ 1415 w 13518"/>
              <a:gd name="connsiteY27" fmla="*/ 6563 h 10000"/>
              <a:gd name="connsiteX28" fmla="*/ 1507 w 13518"/>
              <a:gd name="connsiteY28" fmla="*/ 6449 h 10000"/>
              <a:gd name="connsiteX29" fmla="*/ 1415 w 13518"/>
              <a:gd name="connsiteY29" fmla="*/ 6116 h 10000"/>
              <a:gd name="connsiteX30" fmla="*/ 866 w 13518"/>
              <a:gd name="connsiteY30" fmla="*/ 5659 h 10000"/>
              <a:gd name="connsiteX31" fmla="*/ 733 w 13518"/>
              <a:gd name="connsiteY31" fmla="*/ 5140 h 10000"/>
              <a:gd name="connsiteX32" fmla="*/ 500 w 13518"/>
              <a:gd name="connsiteY32" fmla="*/ 4351 h 10000"/>
              <a:gd name="connsiteX33" fmla="*/ 500 w 13518"/>
              <a:gd name="connsiteY33" fmla="*/ 4071 h 10000"/>
              <a:gd name="connsiteX34" fmla="*/ 691 w 13518"/>
              <a:gd name="connsiteY34" fmla="*/ 3780 h 10000"/>
              <a:gd name="connsiteX35" fmla="*/ 916 w 13518"/>
              <a:gd name="connsiteY35" fmla="*/ 3780 h 10000"/>
              <a:gd name="connsiteX36" fmla="*/ 1690 w 13518"/>
              <a:gd name="connsiteY36" fmla="*/ 4631 h 10000"/>
              <a:gd name="connsiteX37" fmla="*/ 1915 w 13518"/>
              <a:gd name="connsiteY37" fmla="*/ 4756 h 10000"/>
              <a:gd name="connsiteX38" fmla="*/ 2190 w 13518"/>
              <a:gd name="connsiteY38" fmla="*/ 4694 h 10000"/>
              <a:gd name="connsiteX39" fmla="*/ 2148 w 13518"/>
              <a:gd name="connsiteY39" fmla="*/ 4351 h 10000"/>
              <a:gd name="connsiteX40" fmla="*/ 1549 w 13518"/>
              <a:gd name="connsiteY40" fmla="*/ 2825 h 10000"/>
              <a:gd name="connsiteX41" fmla="*/ 1366 w 13518"/>
              <a:gd name="connsiteY41" fmla="*/ 2482 h 10000"/>
              <a:gd name="connsiteX42" fmla="*/ 1282 w 13518"/>
              <a:gd name="connsiteY42" fmla="*/ 1963 h 10000"/>
              <a:gd name="connsiteX43" fmla="*/ 1282 w 13518"/>
              <a:gd name="connsiteY43" fmla="*/ 1464 h 10000"/>
              <a:gd name="connsiteX44" fmla="*/ 1132 w 13518"/>
              <a:gd name="connsiteY44" fmla="*/ 31 h 10000"/>
              <a:gd name="connsiteX45" fmla="*/ 3381 w 13518"/>
              <a:gd name="connsiteY45" fmla="*/ 0 h 10000"/>
              <a:gd name="connsiteX46" fmla="*/ 6403 w 13518"/>
              <a:gd name="connsiteY46" fmla="*/ 3676 h 10000"/>
              <a:gd name="connsiteX47" fmla="*/ 7577 w 13518"/>
              <a:gd name="connsiteY47" fmla="*/ 3707 h 10000"/>
              <a:gd name="connsiteX48" fmla="*/ 9351 w 13518"/>
              <a:gd name="connsiteY48" fmla="*/ 1495 h 10000"/>
              <a:gd name="connsiteX49" fmla="*/ 9975 w 13518"/>
              <a:gd name="connsiteY49" fmla="*/ 2181 h 10000"/>
              <a:gd name="connsiteX50" fmla="*/ 10000 w 13518"/>
              <a:gd name="connsiteY50" fmla="*/ 2866 h 10000"/>
              <a:gd name="connsiteX51" fmla="*/ 13379 w 13518"/>
              <a:gd name="connsiteY51" fmla="*/ 3464 h 10000"/>
              <a:gd name="connsiteX0" fmla="*/ 13518 w 13518"/>
              <a:gd name="connsiteY0" fmla="*/ 3774 h 10000"/>
              <a:gd name="connsiteX1" fmla="*/ 12834 w 13518"/>
              <a:gd name="connsiteY1" fmla="*/ 5054 h 10000"/>
              <a:gd name="connsiteX2" fmla="*/ 12360 w 13518"/>
              <a:gd name="connsiteY2" fmla="*/ 5766 h 10000"/>
              <a:gd name="connsiteX3" fmla="*/ 12310 w 13518"/>
              <a:gd name="connsiteY3" fmla="*/ 6526 h 10000"/>
              <a:gd name="connsiteX4" fmla="*/ 10554 w 13518"/>
              <a:gd name="connsiteY4" fmla="*/ 7923 h 10000"/>
              <a:gd name="connsiteX5" fmla="*/ 8801 w 13518"/>
              <a:gd name="connsiteY5" fmla="*/ 5078 h 10000"/>
              <a:gd name="connsiteX6" fmla="*/ 7002 w 13518"/>
              <a:gd name="connsiteY6" fmla="*/ 5047 h 10000"/>
              <a:gd name="connsiteX7" fmla="*/ 5754 w 13518"/>
              <a:gd name="connsiteY7" fmla="*/ 5857 h 10000"/>
              <a:gd name="connsiteX8" fmla="*/ 4604 w 13518"/>
              <a:gd name="connsiteY8" fmla="*/ 7913 h 10000"/>
              <a:gd name="connsiteX9" fmla="*/ 3980 w 13518"/>
              <a:gd name="connsiteY9" fmla="*/ 7882 h 10000"/>
              <a:gd name="connsiteX10" fmla="*/ 3430 w 13518"/>
              <a:gd name="connsiteY10" fmla="*/ 9315 h 10000"/>
              <a:gd name="connsiteX11" fmla="*/ 2806 w 13518"/>
              <a:gd name="connsiteY11" fmla="*/ 10000 h 10000"/>
              <a:gd name="connsiteX12" fmla="*/ 2331 w 13518"/>
              <a:gd name="connsiteY12" fmla="*/ 8598 h 10000"/>
              <a:gd name="connsiteX13" fmla="*/ 1082 w 13518"/>
              <a:gd name="connsiteY13" fmla="*/ 8598 h 10000"/>
              <a:gd name="connsiteX14" fmla="*/ 508 w 13518"/>
              <a:gd name="connsiteY14" fmla="*/ 7913 h 10000"/>
              <a:gd name="connsiteX15" fmla="*/ 908 w 13518"/>
              <a:gd name="connsiteY15" fmla="*/ 7882 h 10000"/>
              <a:gd name="connsiteX16" fmla="*/ 1132 w 13518"/>
              <a:gd name="connsiteY16" fmla="*/ 7788 h 10000"/>
              <a:gd name="connsiteX17" fmla="*/ 1141 w 13518"/>
              <a:gd name="connsiteY17" fmla="*/ 7643 h 10000"/>
              <a:gd name="connsiteX18" fmla="*/ 866 w 13518"/>
              <a:gd name="connsiteY18" fmla="*/ 7248 h 10000"/>
              <a:gd name="connsiteX19" fmla="*/ 550 w 13518"/>
              <a:gd name="connsiteY19" fmla="*/ 7072 h 10000"/>
              <a:gd name="connsiteX20" fmla="*/ 183 w 13518"/>
              <a:gd name="connsiteY20" fmla="*/ 6791 h 10000"/>
              <a:gd name="connsiteX21" fmla="*/ 0 w 13518"/>
              <a:gd name="connsiteY21" fmla="*/ 6397 h 10000"/>
              <a:gd name="connsiteX22" fmla="*/ 0 w 13518"/>
              <a:gd name="connsiteY22" fmla="*/ 6231 h 10000"/>
              <a:gd name="connsiteX23" fmla="*/ 142 w 13518"/>
              <a:gd name="connsiteY23" fmla="*/ 6002 h 10000"/>
              <a:gd name="connsiteX24" fmla="*/ 408 w 13518"/>
              <a:gd name="connsiteY24" fmla="*/ 6002 h 10000"/>
              <a:gd name="connsiteX25" fmla="*/ 1099 w 13518"/>
              <a:gd name="connsiteY25" fmla="*/ 6563 h 10000"/>
              <a:gd name="connsiteX26" fmla="*/ 1415 w 13518"/>
              <a:gd name="connsiteY26" fmla="*/ 6563 h 10000"/>
              <a:gd name="connsiteX27" fmla="*/ 1507 w 13518"/>
              <a:gd name="connsiteY27" fmla="*/ 6449 h 10000"/>
              <a:gd name="connsiteX28" fmla="*/ 1415 w 13518"/>
              <a:gd name="connsiteY28" fmla="*/ 6116 h 10000"/>
              <a:gd name="connsiteX29" fmla="*/ 866 w 13518"/>
              <a:gd name="connsiteY29" fmla="*/ 5659 h 10000"/>
              <a:gd name="connsiteX30" fmla="*/ 733 w 13518"/>
              <a:gd name="connsiteY30" fmla="*/ 5140 h 10000"/>
              <a:gd name="connsiteX31" fmla="*/ 500 w 13518"/>
              <a:gd name="connsiteY31" fmla="*/ 4351 h 10000"/>
              <a:gd name="connsiteX32" fmla="*/ 500 w 13518"/>
              <a:gd name="connsiteY32" fmla="*/ 4071 h 10000"/>
              <a:gd name="connsiteX33" fmla="*/ 691 w 13518"/>
              <a:gd name="connsiteY33" fmla="*/ 3780 h 10000"/>
              <a:gd name="connsiteX34" fmla="*/ 916 w 13518"/>
              <a:gd name="connsiteY34" fmla="*/ 3780 h 10000"/>
              <a:gd name="connsiteX35" fmla="*/ 1690 w 13518"/>
              <a:gd name="connsiteY35" fmla="*/ 4631 h 10000"/>
              <a:gd name="connsiteX36" fmla="*/ 1915 w 13518"/>
              <a:gd name="connsiteY36" fmla="*/ 4756 h 10000"/>
              <a:gd name="connsiteX37" fmla="*/ 2190 w 13518"/>
              <a:gd name="connsiteY37" fmla="*/ 4694 h 10000"/>
              <a:gd name="connsiteX38" fmla="*/ 2148 w 13518"/>
              <a:gd name="connsiteY38" fmla="*/ 4351 h 10000"/>
              <a:gd name="connsiteX39" fmla="*/ 1549 w 13518"/>
              <a:gd name="connsiteY39" fmla="*/ 2825 h 10000"/>
              <a:gd name="connsiteX40" fmla="*/ 1366 w 13518"/>
              <a:gd name="connsiteY40" fmla="*/ 2482 h 10000"/>
              <a:gd name="connsiteX41" fmla="*/ 1282 w 13518"/>
              <a:gd name="connsiteY41" fmla="*/ 1963 h 10000"/>
              <a:gd name="connsiteX42" fmla="*/ 1282 w 13518"/>
              <a:gd name="connsiteY42" fmla="*/ 1464 h 10000"/>
              <a:gd name="connsiteX43" fmla="*/ 1132 w 13518"/>
              <a:gd name="connsiteY43" fmla="*/ 31 h 10000"/>
              <a:gd name="connsiteX44" fmla="*/ 3381 w 13518"/>
              <a:gd name="connsiteY44" fmla="*/ 0 h 10000"/>
              <a:gd name="connsiteX45" fmla="*/ 6403 w 13518"/>
              <a:gd name="connsiteY45" fmla="*/ 3676 h 10000"/>
              <a:gd name="connsiteX46" fmla="*/ 7577 w 13518"/>
              <a:gd name="connsiteY46" fmla="*/ 3707 h 10000"/>
              <a:gd name="connsiteX47" fmla="*/ 9351 w 13518"/>
              <a:gd name="connsiteY47" fmla="*/ 1495 h 10000"/>
              <a:gd name="connsiteX48" fmla="*/ 9975 w 13518"/>
              <a:gd name="connsiteY48" fmla="*/ 2181 h 10000"/>
              <a:gd name="connsiteX49" fmla="*/ 10000 w 13518"/>
              <a:gd name="connsiteY49" fmla="*/ 2866 h 10000"/>
              <a:gd name="connsiteX50" fmla="*/ 13379 w 13518"/>
              <a:gd name="connsiteY50" fmla="*/ 3464 h 10000"/>
              <a:gd name="connsiteX0" fmla="*/ 13518 w 13518"/>
              <a:gd name="connsiteY0" fmla="*/ 3774 h 10000"/>
              <a:gd name="connsiteX1" fmla="*/ 12834 w 13518"/>
              <a:gd name="connsiteY1" fmla="*/ 5054 h 10000"/>
              <a:gd name="connsiteX2" fmla="*/ 12360 w 13518"/>
              <a:gd name="connsiteY2" fmla="*/ 5766 h 10000"/>
              <a:gd name="connsiteX3" fmla="*/ 12310 w 13518"/>
              <a:gd name="connsiteY3" fmla="*/ 6526 h 10000"/>
              <a:gd name="connsiteX4" fmla="*/ 10554 w 13518"/>
              <a:gd name="connsiteY4" fmla="*/ 7923 h 10000"/>
              <a:gd name="connsiteX5" fmla="*/ 8801 w 13518"/>
              <a:gd name="connsiteY5" fmla="*/ 5078 h 10000"/>
              <a:gd name="connsiteX6" fmla="*/ 7002 w 13518"/>
              <a:gd name="connsiteY6" fmla="*/ 5047 h 10000"/>
              <a:gd name="connsiteX7" fmla="*/ 5754 w 13518"/>
              <a:gd name="connsiteY7" fmla="*/ 5857 h 10000"/>
              <a:gd name="connsiteX8" fmla="*/ 4604 w 13518"/>
              <a:gd name="connsiteY8" fmla="*/ 7913 h 10000"/>
              <a:gd name="connsiteX9" fmla="*/ 3980 w 13518"/>
              <a:gd name="connsiteY9" fmla="*/ 7882 h 10000"/>
              <a:gd name="connsiteX10" fmla="*/ 3430 w 13518"/>
              <a:gd name="connsiteY10" fmla="*/ 9315 h 10000"/>
              <a:gd name="connsiteX11" fmla="*/ 2806 w 13518"/>
              <a:gd name="connsiteY11" fmla="*/ 10000 h 10000"/>
              <a:gd name="connsiteX12" fmla="*/ 2331 w 13518"/>
              <a:gd name="connsiteY12" fmla="*/ 8598 h 10000"/>
              <a:gd name="connsiteX13" fmla="*/ 1082 w 13518"/>
              <a:gd name="connsiteY13" fmla="*/ 8598 h 10000"/>
              <a:gd name="connsiteX14" fmla="*/ 508 w 13518"/>
              <a:gd name="connsiteY14" fmla="*/ 7913 h 10000"/>
              <a:gd name="connsiteX15" fmla="*/ 908 w 13518"/>
              <a:gd name="connsiteY15" fmla="*/ 7882 h 10000"/>
              <a:gd name="connsiteX16" fmla="*/ 1132 w 13518"/>
              <a:gd name="connsiteY16" fmla="*/ 7788 h 10000"/>
              <a:gd name="connsiteX17" fmla="*/ 1141 w 13518"/>
              <a:gd name="connsiteY17" fmla="*/ 7643 h 10000"/>
              <a:gd name="connsiteX18" fmla="*/ 866 w 13518"/>
              <a:gd name="connsiteY18" fmla="*/ 7248 h 10000"/>
              <a:gd name="connsiteX19" fmla="*/ 550 w 13518"/>
              <a:gd name="connsiteY19" fmla="*/ 7072 h 10000"/>
              <a:gd name="connsiteX20" fmla="*/ 183 w 13518"/>
              <a:gd name="connsiteY20" fmla="*/ 6791 h 10000"/>
              <a:gd name="connsiteX21" fmla="*/ 0 w 13518"/>
              <a:gd name="connsiteY21" fmla="*/ 6397 h 10000"/>
              <a:gd name="connsiteX22" fmla="*/ 0 w 13518"/>
              <a:gd name="connsiteY22" fmla="*/ 6231 h 10000"/>
              <a:gd name="connsiteX23" fmla="*/ 142 w 13518"/>
              <a:gd name="connsiteY23" fmla="*/ 6002 h 10000"/>
              <a:gd name="connsiteX24" fmla="*/ 408 w 13518"/>
              <a:gd name="connsiteY24" fmla="*/ 6002 h 10000"/>
              <a:gd name="connsiteX25" fmla="*/ 1099 w 13518"/>
              <a:gd name="connsiteY25" fmla="*/ 6563 h 10000"/>
              <a:gd name="connsiteX26" fmla="*/ 1415 w 13518"/>
              <a:gd name="connsiteY26" fmla="*/ 6563 h 10000"/>
              <a:gd name="connsiteX27" fmla="*/ 1507 w 13518"/>
              <a:gd name="connsiteY27" fmla="*/ 6449 h 10000"/>
              <a:gd name="connsiteX28" fmla="*/ 1415 w 13518"/>
              <a:gd name="connsiteY28" fmla="*/ 6116 h 10000"/>
              <a:gd name="connsiteX29" fmla="*/ 866 w 13518"/>
              <a:gd name="connsiteY29" fmla="*/ 5659 h 10000"/>
              <a:gd name="connsiteX30" fmla="*/ 733 w 13518"/>
              <a:gd name="connsiteY30" fmla="*/ 5140 h 10000"/>
              <a:gd name="connsiteX31" fmla="*/ 500 w 13518"/>
              <a:gd name="connsiteY31" fmla="*/ 4351 h 10000"/>
              <a:gd name="connsiteX32" fmla="*/ 500 w 13518"/>
              <a:gd name="connsiteY32" fmla="*/ 4071 h 10000"/>
              <a:gd name="connsiteX33" fmla="*/ 691 w 13518"/>
              <a:gd name="connsiteY33" fmla="*/ 3780 h 10000"/>
              <a:gd name="connsiteX34" fmla="*/ 916 w 13518"/>
              <a:gd name="connsiteY34" fmla="*/ 3780 h 10000"/>
              <a:gd name="connsiteX35" fmla="*/ 1690 w 13518"/>
              <a:gd name="connsiteY35" fmla="*/ 4631 h 10000"/>
              <a:gd name="connsiteX36" fmla="*/ 1915 w 13518"/>
              <a:gd name="connsiteY36" fmla="*/ 4756 h 10000"/>
              <a:gd name="connsiteX37" fmla="*/ 2190 w 13518"/>
              <a:gd name="connsiteY37" fmla="*/ 4694 h 10000"/>
              <a:gd name="connsiteX38" fmla="*/ 2148 w 13518"/>
              <a:gd name="connsiteY38" fmla="*/ 4351 h 10000"/>
              <a:gd name="connsiteX39" fmla="*/ 1549 w 13518"/>
              <a:gd name="connsiteY39" fmla="*/ 2825 h 10000"/>
              <a:gd name="connsiteX40" fmla="*/ 1366 w 13518"/>
              <a:gd name="connsiteY40" fmla="*/ 2482 h 10000"/>
              <a:gd name="connsiteX41" fmla="*/ 1282 w 13518"/>
              <a:gd name="connsiteY41" fmla="*/ 1963 h 10000"/>
              <a:gd name="connsiteX42" fmla="*/ 1282 w 13518"/>
              <a:gd name="connsiteY42" fmla="*/ 1464 h 10000"/>
              <a:gd name="connsiteX43" fmla="*/ 1132 w 13518"/>
              <a:gd name="connsiteY43" fmla="*/ 31 h 10000"/>
              <a:gd name="connsiteX44" fmla="*/ 3381 w 13518"/>
              <a:gd name="connsiteY44" fmla="*/ 0 h 10000"/>
              <a:gd name="connsiteX45" fmla="*/ 6403 w 13518"/>
              <a:gd name="connsiteY45" fmla="*/ 3676 h 10000"/>
              <a:gd name="connsiteX46" fmla="*/ 7577 w 13518"/>
              <a:gd name="connsiteY46" fmla="*/ 3707 h 10000"/>
              <a:gd name="connsiteX47" fmla="*/ 9351 w 13518"/>
              <a:gd name="connsiteY47" fmla="*/ 1495 h 10000"/>
              <a:gd name="connsiteX48" fmla="*/ 9975 w 13518"/>
              <a:gd name="connsiteY48" fmla="*/ 2181 h 10000"/>
              <a:gd name="connsiteX49" fmla="*/ 10000 w 13518"/>
              <a:gd name="connsiteY49" fmla="*/ 2866 h 10000"/>
              <a:gd name="connsiteX50" fmla="*/ 11992 w 13518"/>
              <a:gd name="connsiteY50" fmla="*/ 3178 h 10000"/>
              <a:gd name="connsiteX51" fmla="*/ 13379 w 13518"/>
              <a:gd name="connsiteY51" fmla="*/ 3464 h 10000"/>
              <a:gd name="connsiteX0" fmla="*/ 13518 w 13518"/>
              <a:gd name="connsiteY0" fmla="*/ 3774 h 10000"/>
              <a:gd name="connsiteX1" fmla="*/ 12834 w 13518"/>
              <a:gd name="connsiteY1" fmla="*/ 5054 h 10000"/>
              <a:gd name="connsiteX2" fmla="*/ 12360 w 13518"/>
              <a:gd name="connsiteY2" fmla="*/ 5766 h 10000"/>
              <a:gd name="connsiteX3" fmla="*/ 12310 w 13518"/>
              <a:gd name="connsiteY3" fmla="*/ 6526 h 10000"/>
              <a:gd name="connsiteX4" fmla="*/ 10554 w 13518"/>
              <a:gd name="connsiteY4" fmla="*/ 7923 h 10000"/>
              <a:gd name="connsiteX5" fmla="*/ 8801 w 13518"/>
              <a:gd name="connsiteY5" fmla="*/ 5078 h 10000"/>
              <a:gd name="connsiteX6" fmla="*/ 7002 w 13518"/>
              <a:gd name="connsiteY6" fmla="*/ 5047 h 10000"/>
              <a:gd name="connsiteX7" fmla="*/ 5754 w 13518"/>
              <a:gd name="connsiteY7" fmla="*/ 5857 h 10000"/>
              <a:gd name="connsiteX8" fmla="*/ 4604 w 13518"/>
              <a:gd name="connsiteY8" fmla="*/ 7913 h 10000"/>
              <a:gd name="connsiteX9" fmla="*/ 3980 w 13518"/>
              <a:gd name="connsiteY9" fmla="*/ 7882 h 10000"/>
              <a:gd name="connsiteX10" fmla="*/ 3430 w 13518"/>
              <a:gd name="connsiteY10" fmla="*/ 9315 h 10000"/>
              <a:gd name="connsiteX11" fmla="*/ 2806 w 13518"/>
              <a:gd name="connsiteY11" fmla="*/ 10000 h 10000"/>
              <a:gd name="connsiteX12" fmla="*/ 2331 w 13518"/>
              <a:gd name="connsiteY12" fmla="*/ 8598 h 10000"/>
              <a:gd name="connsiteX13" fmla="*/ 1082 w 13518"/>
              <a:gd name="connsiteY13" fmla="*/ 8598 h 10000"/>
              <a:gd name="connsiteX14" fmla="*/ 508 w 13518"/>
              <a:gd name="connsiteY14" fmla="*/ 7913 h 10000"/>
              <a:gd name="connsiteX15" fmla="*/ 908 w 13518"/>
              <a:gd name="connsiteY15" fmla="*/ 7882 h 10000"/>
              <a:gd name="connsiteX16" fmla="*/ 1132 w 13518"/>
              <a:gd name="connsiteY16" fmla="*/ 7788 h 10000"/>
              <a:gd name="connsiteX17" fmla="*/ 1141 w 13518"/>
              <a:gd name="connsiteY17" fmla="*/ 7643 h 10000"/>
              <a:gd name="connsiteX18" fmla="*/ 866 w 13518"/>
              <a:gd name="connsiteY18" fmla="*/ 7248 h 10000"/>
              <a:gd name="connsiteX19" fmla="*/ 550 w 13518"/>
              <a:gd name="connsiteY19" fmla="*/ 7072 h 10000"/>
              <a:gd name="connsiteX20" fmla="*/ 183 w 13518"/>
              <a:gd name="connsiteY20" fmla="*/ 6791 h 10000"/>
              <a:gd name="connsiteX21" fmla="*/ 0 w 13518"/>
              <a:gd name="connsiteY21" fmla="*/ 6397 h 10000"/>
              <a:gd name="connsiteX22" fmla="*/ 0 w 13518"/>
              <a:gd name="connsiteY22" fmla="*/ 6231 h 10000"/>
              <a:gd name="connsiteX23" fmla="*/ 142 w 13518"/>
              <a:gd name="connsiteY23" fmla="*/ 6002 h 10000"/>
              <a:gd name="connsiteX24" fmla="*/ 408 w 13518"/>
              <a:gd name="connsiteY24" fmla="*/ 6002 h 10000"/>
              <a:gd name="connsiteX25" fmla="*/ 1099 w 13518"/>
              <a:gd name="connsiteY25" fmla="*/ 6563 h 10000"/>
              <a:gd name="connsiteX26" fmla="*/ 1415 w 13518"/>
              <a:gd name="connsiteY26" fmla="*/ 6563 h 10000"/>
              <a:gd name="connsiteX27" fmla="*/ 1507 w 13518"/>
              <a:gd name="connsiteY27" fmla="*/ 6449 h 10000"/>
              <a:gd name="connsiteX28" fmla="*/ 1415 w 13518"/>
              <a:gd name="connsiteY28" fmla="*/ 6116 h 10000"/>
              <a:gd name="connsiteX29" fmla="*/ 866 w 13518"/>
              <a:gd name="connsiteY29" fmla="*/ 5659 h 10000"/>
              <a:gd name="connsiteX30" fmla="*/ 733 w 13518"/>
              <a:gd name="connsiteY30" fmla="*/ 5140 h 10000"/>
              <a:gd name="connsiteX31" fmla="*/ 500 w 13518"/>
              <a:gd name="connsiteY31" fmla="*/ 4351 h 10000"/>
              <a:gd name="connsiteX32" fmla="*/ 500 w 13518"/>
              <a:gd name="connsiteY32" fmla="*/ 4071 h 10000"/>
              <a:gd name="connsiteX33" fmla="*/ 691 w 13518"/>
              <a:gd name="connsiteY33" fmla="*/ 3780 h 10000"/>
              <a:gd name="connsiteX34" fmla="*/ 916 w 13518"/>
              <a:gd name="connsiteY34" fmla="*/ 3780 h 10000"/>
              <a:gd name="connsiteX35" fmla="*/ 1690 w 13518"/>
              <a:gd name="connsiteY35" fmla="*/ 4631 h 10000"/>
              <a:gd name="connsiteX36" fmla="*/ 1915 w 13518"/>
              <a:gd name="connsiteY36" fmla="*/ 4756 h 10000"/>
              <a:gd name="connsiteX37" fmla="*/ 2190 w 13518"/>
              <a:gd name="connsiteY37" fmla="*/ 4694 h 10000"/>
              <a:gd name="connsiteX38" fmla="*/ 2148 w 13518"/>
              <a:gd name="connsiteY38" fmla="*/ 4351 h 10000"/>
              <a:gd name="connsiteX39" fmla="*/ 1549 w 13518"/>
              <a:gd name="connsiteY39" fmla="*/ 2825 h 10000"/>
              <a:gd name="connsiteX40" fmla="*/ 1366 w 13518"/>
              <a:gd name="connsiteY40" fmla="*/ 2482 h 10000"/>
              <a:gd name="connsiteX41" fmla="*/ 1282 w 13518"/>
              <a:gd name="connsiteY41" fmla="*/ 1963 h 10000"/>
              <a:gd name="connsiteX42" fmla="*/ 1282 w 13518"/>
              <a:gd name="connsiteY42" fmla="*/ 1464 h 10000"/>
              <a:gd name="connsiteX43" fmla="*/ 1132 w 13518"/>
              <a:gd name="connsiteY43" fmla="*/ 31 h 10000"/>
              <a:gd name="connsiteX44" fmla="*/ 3381 w 13518"/>
              <a:gd name="connsiteY44" fmla="*/ 0 h 10000"/>
              <a:gd name="connsiteX45" fmla="*/ 6403 w 13518"/>
              <a:gd name="connsiteY45" fmla="*/ 3676 h 10000"/>
              <a:gd name="connsiteX46" fmla="*/ 7577 w 13518"/>
              <a:gd name="connsiteY46" fmla="*/ 3707 h 10000"/>
              <a:gd name="connsiteX47" fmla="*/ 9351 w 13518"/>
              <a:gd name="connsiteY47" fmla="*/ 1495 h 10000"/>
              <a:gd name="connsiteX48" fmla="*/ 9975 w 13518"/>
              <a:gd name="connsiteY48" fmla="*/ 2181 h 10000"/>
              <a:gd name="connsiteX49" fmla="*/ 10000 w 13518"/>
              <a:gd name="connsiteY49" fmla="*/ 2866 h 10000"/>
              <a:gd name="connsiteX50" fmla="*/ 11992 w 13518"/>
              <a:gd name="connsiteY50" fmla="*/ 3178 h 10000"/>
              <a:gd name="connsiteX51" fmla="*/ 12149 w 13518"/>
              <a:gd name="connsiteY51" fmla="*/ 2067 h 10000"/>
              <a:gd name="connsiteX52" fmla="*/ 13379 w 13518"/>
              <a:gd name="connsiteY52" fmla="*/ 3464 h 10000"/>
              <a:gd name="connsiteX0" fmla="*/ 13518 w 13518"/>
              <a:gd name="connsiteY0" fmla="*/ 3774 h 10000"/>
              <a:gd name="connsiteX1" fmla="*/ 12834 w 13518"/>
              <a:gd name="connsiteY1" fmla="*/ 5054 h 10000"/>
              <a:gd name="connsiteX2" fmla="*/ 12360 w 13518"/>
              <a:gd name="connsiteY2" fmla="*/ 5766 h 10000"/>
              <a:gd name="connsiteX3" fmla="*/ 12310 w 13518"/>
              <a:gd name="connsiteY3" fmla="*/ 6526 h 10000"/>
              <a:gd name="connsiteX4" fmla="*/ 10554 w 13518"/>
              <a:gd name="connsiteY4" fmla="*/ 7923 h 10000"/>
              <a:gd name="connsiteX5" fmla="*/ 8801 w 13518"/>
              <a:gd name="connsiteY5" fmla="*/ 5078 h 10000"/>
              <a:gd name="connsiteX6" fmla="*/ 7002 w 13518"/>
              <a:gd name="connsiteY6" fmla="*/ 5047 h 10000"/>
              <a:gd name="connsiteX7" fmla="*/ 5754 w 13518"/>
              <a:gd name="connsiteY7" fmla="*/ 5857 h 10000"/>
              <a:gd name="connsiteX8" fmla="*/ 4604 w 13518"/>
              <a:gd name="connsiteY8" fmla="*/ 7913 h 10000"/>
              <a:gd name="connsiteX9" fmla="*/ 3980 w 13518"/>
              <a:gd name="connsiteY9" fmla="*/ 7882 h 10000"/>
              <a:gd name="connsiteX10" fmla="*/ 3430 w 13518"/>
              <a:gd name="connsiteY10" fmla="*/ 9315 h 10000"/>
              <a:gd name="connsiteX11" fmla="*/ 2806 w 13518"/>
              <a:gd name="connsiteY11" fmla="*/ 10000 h 10000"/>
              <a:gd name="connsiteX12" fmla="*/ 2331 w 13518"/>
              <a:gd name="connsiteY12" fmla="*/ 8598 h 10000"/>
              <a:gd name="connsiteX13" fmla="*/ 1082 w 13518"/>
              <a:gd name="connsiteY13" fmla="*/ 8598 h 10000"/>
              <a:gd name="connsiteX14" fmla="*/ 508 w 13518"/>
              <a:gd name="connsiteY14" fmla="*/ 7913 h 10000"/>
              <a:gd name="connsiteX15" fmla="*/ 908 w 13518"/>
              <a:gd name="connsiteY15" fmla="*/ 7882 h 10000"/>
              <a:gd name="connsiteX16" fmla="*/ 1132 w 13518"/>
              <a:gd name="connsiteY16" fmla="*/ 7788 h 10000"/>
              <a:gd name="connsiteX17" fmla="*/ 1141 w 13518"/>
              <a:gd name="connsiteY17" fmla="*/ 7643 h 10000"/>
              <a:gd name="connsiteX18" fmla="*/ 866 w 13518"/>
              <a:gd name="connsiteY18" fmla="*/ 7248 h 10000"/>
              <a:gd name="connsiteX19" fmla="*/ 550 w 13518"/>
              <a:gd name="connsiteY19" fmla="*/ 7072 h 10000"/>
              <a:gd name="connsiteX20" fmla="*/ 183 w 13518"/>
              <a:gd name="connsiteY20" fmla="*/ 6791 h 10000"/>
              <a:gd name="connsiteX21" fmla="*/ 0 w 13518"/>
              <a:gd name="connsiteY21" fmla="*/ 6397 h 10000"/>
              <a:gd name="connsiteX22" fmla="*/ 0 w 13518"/>
              <a:gd name="connsiteY22" fmla="*/ 6231 h 10000"/>
              <a:gd name="connsiteX23" fmla="*/ 142 w 13518"/>
              <a:gd name="connsiteY23" fmla="*/ 6002 h 10000"/>
              <a:gd name="connsiteX24" fmla="*/ 408 w 13518"/>
              <a:gd name="connsiteY24" fmla="*/ 6002 h 10000"/>
              <a:gd name="connsiteX25" fmla="*/ 1099 w 13518"/>
              <a:gd name="connsiteY25" fmla="*/ 6563 h 10000"/>
              <a:gd name="connsiteX26" fmla="*/ 1415 w 13518"/>
              <a:gd name="connsiteY26" fmla="*/ 6563 h 10000"/>
              <a:gd name="connsiteX27" fmla="*/ 1507 w 13518"/>
              <a:gd name="connsiteY27" fmla="*/ 6449 h 10000"/>
              <a:gd name="connsiteX28" fmla="*/ 1415 w 13518"/>
              <a:gd name="connsiteY28" fmla="*/ 6116 h 10000"/>
              <a:gd name="connsiteX29" fmla="*/ 866 w 13518"/>
              <a:gd name="connsiteY29" fmla="*/ 5659 h 10000"/>
              <a:gd name="connsiteX30" fmla="*/ 733 w 13518"/>
              <a:gd name="connsiteY30" fmla="*/ 5140 h 10000"/>
              <a:gd name="connsiteX31" fmla="*/ 500 w 13518"/>
              <a:gd name="connsiteY31" fmla="*/ 4351 h 10000"/>
              <a:gd name="connsiteX32" fmla="*/ 500 w 13518"/>
              <a:gd name="connsiteY32" fmla="*/ 4071 h 10000"/>
              <a:gd name="connsiteX33" fmla="*/ 691 w 13518"/>
              <a:gd name="connsiteY33" fmla="*/ 3780 h 10000"/>
              <a:gd name="connsiteX34" fmla="*/ 916 w 13518"/>
              <a:gd name="connsiteY34" fmla="*/ 3780 h 10000"/>
              <a:gd name="connsiteX35" fmla="*/ 1690 w 13518"/>
              <a:gd name="connsiteY35" fmla="*/ 4631 h 10000"/>
              <a:gd name="connsiteX36" fmla="*/ 1915 w 13518"/>
              <a:gd name="connsiteY36" fmla="*/ 4756 h 10000"/>
              <a:gd name="connsiteX37" fmla="*/ 2190 w 13518"/>
              <a:gd name="connsiteY37" fmla="*/ 4694 h 10000"/>
              <a:gd name="connsiteX38" fmla="*/ 2148 w 13518"/>
              <a:gd name="connsiteY38" fmla="*/ 4351 h 10000"/>
              <a:gd name="connsiteX39" fmla="*/ 1549 w 13518"/>
              <a:gd name="connsiteY39" fmla="*/ 2825 h 10000"/>
              <a:gd name="connsiteX40" fmla="*/ 1366 w 13518"/>
              <a:gd name="connsiteY40" fmla="*/ 2482 h 10000"/>
              <a:gd name="connsiteX41" fmla="*/ 1282 w 13518"/>
              <a:gd name="connsiteY41" fmla="*/ 1963 h 10000"/>
              <a:gd name="connsiteX42" fmla="*/ 1282 w 13518"/>
              <a:gd name="connsiteY42" fmla="*/ 1464 h 10000"/>
              <a:gd name="connsiteX43" fmla="*/ 1132 w 13518"/>
              <a:gd name="connsiteY43" fmla="*/ 31 h 10000"/>
              <a:gd name="connsiteX44" fmla="*/ 3381 w 13518"/>
              <a:gd name="connsiteY44" fmla="*/ 0 h 10000"/>
              <a:gd name="connsiteX45" fmla="*/ 6403 w 13518"/>
              <a:gd name="connsiteY45" fmla="*/ 3676 h 10000"/>
              <a:gd name="connsiteX46" fmla="*/ 7577 w 13518"/>
              <a:gd name="connsiteY46" fmla="*/ 3707 h 10000"/>
              <a:gd name="connsiteX47" fmla="*/ 9351 w 13518"/>
              <a:gd name="connsiteY47" fmla="*/ 1495 h 10000"/>
              <a:gd name="connsiteX48" fmla="*/ 9975 w 13518"/>
              <a:gd name="connsiteY48" fmla="*/ 2181 h 10000"/>
              <a:gd name="connsiteX49" fmla="*/ 10000 w 13518"/>
              <a:gd name="connsiteY49" fmla="*/ 2866 h 10000"/>
              <a:gd name="connsiteX50" fmla="*/ 11992 w 13518"/>
              <a:gd name="connsiteY50" fmla="*/ 3178 h 10000"/>
              <a:gd name="connsiteX51" fmla="*/ 12149 w 13518"/>
              <a:gd name="connsiteY51" fmla="*/ 2067 h 10000"/>
              <a:gd name="connsiteX52" fmla="*/ 13379 w 13518"/>
              <a:gd name="connsiteY52" fmla="*/ 3464 h 10000"/>
              <a:gd name="connsiteX0" fmla="*/ 13518 w 13518"/>
              <a:gd name="connsiteY0" fmla="*/ 3774 h 10000"/>
              <a:gd name="connsiteX1" fmla="*/ 12834 w 13518"/>
              <a:gd name="connsiteY1" fmla="*/ 5054 h 10000"/>
              <a:gd name="connsiteX2" fmla="*/ 12360 w 13518"/>
              <a:gd name="connsiteY2" fmla="*/ 5766 h 10000"/>
              <a:gd name="connsiteX3" fmla="*/ 12310 w 13518"/>
              <a:gd name="connsiteY3" fmla="*/ 6526 h 10000"/>
              <a:gd name="connsiteX4" fmla="*/ 10554 w 13518"/>
              <a:gd name="connsiteY4" fmla="*/ 7923 h 10000"/>
              <a:gd name="connsiteX5" fmla="*/ 8801 w 13518"/>
              <a:gd name="connsiteY5" fmla="*/ 5078 h 10000"/>
              <a:gd name="connsiteX6" fmla="*/ 7002 w 13518"/>
              <a:gd name="connsiteY6" fmla="*/ 5047 h 10000"/>
              <a:gd name="connsiteX7" fmla="*/ 5754 w 13518"/>
              <a:gd name="connsiteY7" fmla="*/ 5857 h 10000"/>
              <a:gd name="connsiteX8" fmla="*/ 4604 w 13518"/>
              <a:gd name="connsiteY8" fmla="*/ 7913 h 10000"/>
              <a:gd name="connsiteX9" fmla="*/ 3980 w 13518"/>
              <a:gd name="connsiteY9" fmla="*/ 7882 h 10000"/>
              <a:gd name="connsiteX10" fmla="*/ 3430 w 13518"/>
              <a:gd name="connsiteY10" fmla="*/ 9315 h 10000"/>
              <a:gd name="connsiteX11" fmla="*/ 2806 w 13518"/>
              <a:gd name="connsiteY11" fmla="*/ 10000 h 10000"/>
              <a:gd name="connsiteX12" fmla="*/ 2331 w 13518"/>
              <a:gd name="connsiteY12" fmla="*/ 8598 h 10000"/>
              <a:gd name="connsiteX13" fmla="*/ 1082 w 13518"/>
              <a:gd name="connsiteY13" fmla="*/ 8598 h 10000"/>
              <a:gd name="connsiteX14" fmla="*/ 508 w 13518"/>
              <a:gd name="connsiteY14" fmla="*/ 7913 h 10000"/>
              <a:gd name="connsiteX15" fmla="*/ 908 w 13518"/>
              <a:gd name="connsiteY15" fmla="*/ 7882 h 10000"/>
              <a:gd name="connsiteX16" fmla="*/ 1132 w 13518"/>
              <a:gd name="connsiteY16" fmla="*/ 7788 h 10000"/>
              <a:gd name="connsiteX17" fmla="*/ 1141 w 13518"/>
              <a:gd name="connsiteY17" fmla="*/ 7643 h 10000"/>
              <a:gd name="connsiteX18" fmla="*/ 866 w 13518"/>
              <a:gd name="connsiteY18" fmla="*/ 7248 h 10000"/>
              <a:gd name="connsiteX19" fmla="*/ 550 w 13518"/>
              <a:gd name="connsiteY19" fmla="*/ 7072 h 10000"/>
              <a:gd name="connsiteX20" fmla="*/ 183 w 13518"/>
              <a:gd name="connsiteY20" fmla="*/ 6791 h 10000"/>
              <a:gd name="connsiteX21" fmla="*/ 0 w 13518"/>
              <a:gd name="connsiteY21" fmla="*/ 6397 h 10000"/>
              <a:gd name="connsiteX22" fmla="*/ 0 w 13518"/>
              <a:gd name="connsiteY22" fmla="*/ 6231 h 10000"/>
              <a:gd name="connsiteX23" fmla="*/ 142 w 13518"/>
              <a:gd name="connsiteY23" fmla="*/ 6002 h 10000"/>
              <a:gd name="connsiteX24" fmla="*/ 408 w 13518"/>
              <a:gd name="connsiteY24" fmla="*/ 6002 h 10000"/>
              <a:gd name="connsiteX25" fmla="*/ 1099 w 13518"/>
              <a:gd name="connsiteY25" fmla="*/ 6563 h 10000"/>
              <a:gd name="connsiteX26" fmla="*/ 1415 w 13518"/>
              <a:gd name="connsiteY26" fmla="*/ 6563 h 10000"/>
              <a:gd name="connsiteX27" fmla="*/ 1507 w 13518"/>
              <a:gd name="connsiteY27" fmla="*/ 6449 h 10000"/>
              <a:gd name="connsiteX28" fmla="*/ 1415 w 13518"/>
              <a:gd name="connsiteY28" fmla="*/ 6116 h 10000"/>
              <a:gd name="connsiteX29" fmla="*/ 866 w 13518"/>
              <a:gd name="connsiteY29" fmla="*/ 5659 h 10000"/>
              <a:gd name="connsiteX30" fmla="*/ 733 w 13518"/>
              <a:gd name="connsiteY30" fmla="*/ 5140 h 10000"/>
              <a:gd name="connsiteX31" fmla="*/ 500 w 13518"/>
              <a:gd name="connsiteY31" fmla="*/ 4351 h 10000"/>
              <a:gd name="connsiteX32" fmla="*/ 500 w 13518"/>
              <a:gd name="connsiteY32" fmla="*/ 4071 h 10000"/>
              <a:gd name="connsiteX33" fmla="*/ 691 w 13518"/>
              <a:gd name="connsiteY33" fmla="*/ 3780 h 10000"/>
              <a:gd name="connsiteX34" fmla="*/ 916 w 13518"/>
              <a:gd name="connsiteY34" fmla="*/ 3780 h 10000"/>
              <a:gd name="connsiteX35" fmla="*/ 1690 w 13518"/>
              <a:gd name="connsiteY35" fmla="*/ 4631 h 10000"/>
              <a:gd name="connsiteX36" fmla="*/ 1915 w 13518"/>
              <a:gd name="connsiteY36" fmla="*/ 4756 h 10000"/>
              <a:gd name="connsiteX37" fmla="*/ 2190 w 13518"/>
              <a:gd name="connsiteY37" fmla="*/ 4694 h 10000"/>
              <a:gd name="connsiteX38" fmla="*/ 2148 w 13518"/>
              <a:gd name="connsiteY38" fmla="*/ 4351 h 10000"/>
              <a:gd name="connsiteX39" fmla="*/ 1549 w 13518"/>
              <a:gd name="connsiteY39" fmla="*/ 2825 h 10000"/>
              <a:gd name="connsiteX40" fmla="*/ 1366 w 13518"/>
              <a:gd name="connsiteY40" fmla="*/ 2482 h 10000"/>
              <a:gd name="connsiteX41" fmla="*/ 1282 w 13518"/>
              <a:gd name="connsiteY41" fmla="*/ 1963 h 10000"/>
              <a:gd name="connsiteX42" fmla="*/ 1282 w 13518"/>
              <a:gd name="connsiteY42" fmla="*/ 1464 h 10000"/>
              <a:gd name="connsiteX43" fmla="*/ 1132 w 13518"/>
              <a:gd name="connsiteY43" fmla="*/ 31 h 10000"/>
              <a:gd name="connsiteX44" fmla="*/ 3381 w 13518"/>
              <a:gd name="connsiteY44" fmla="*/ 0 h 10000"/>
              <a:gd name="connsiteX45" fmla="*/ 6403 w 13518"/>
              <a:gd name="connsiteY45" fmla="*/ 3676 h 10000"/>
              <a:gd name="connsiteX46" fmla="*/ 7577 w 13518"/>
              <a:gd name="connsiteY46" fmla="*/ 3707 h 10000"/>
              <a:gd name="connsiteX47" fmla="*/ 9351 w 13518"/>
              <a:gd name="connsiteY47" fmla="*/ 1495 h 10000"/>
              <a:gd name="connsiteX48" fmla="*/ 9975 w 13518"/>
              <a:gd name="connsiteY48" fmla="*/ 2181 h 10000"/>
              <a:gd name="connsiteX49" fmla="*/ 10000 w 13518"/>
              <a:gd name="connsiteY49" fmla="*/ 2866 h 10000"/>
              <a:gd name="connsiteX50" fmla="*/ 11992 w 13518"/>
              <a:gd name="connsiteY50" fmla="*/ 3178 h 10000"/>
              <a:gd name="connsiteX51" fmla="*/ 12149 w 13518"/>
              <a:gd name="connsiteY51" fmla="*/ 2067 h 10000"/>
              <a:gd name="connsiteX52" fmla="*/ 13379 w 13518"/>
              <a:gd name="connsiteY52" fmla="*/ 3464 h 10000"/>
              <a:gd name="connsiteX0" fmla="*/ 13518 w 13518"/>
              <a:gd name="connsiteY0" fmla="*/ 3774 h 10000"/>
              <a:gd name="connsiteX1" fmla="*/ 12834 w 13518"/>
              <a:gd name="connsiteY1" fmla="*/ 5054 h 10000"/>
              <a:gd name="connsiteX2" fmla="*/ 12360 w 13518"/>
              <a:gd name="connsiteY2" fmla="*/ 5766 h 10000"/>
              <a:gd name="connsiteX3" fmla="*/ 12310 w 13518"/>
              <a:gd name="connsiteY3" fmla="*/ 6526 h 10000"/>
              <a:gd name="connsiteX4" fmla="*/ 10554 w 13518"/>
              <a:gd name="connsiteY4" fmla="*/ 7923 h 10000"/>
              <a:gd name="connsiteX5" fmla="*/ 8801 w 13518"/>
              <a:gd name="connsiteY5" fmla="*/ 5078 h 10000"/>
              <a:gd name="connsiteX6" fmla="*/ 7002 w 13518"/>
              <a:gd name="connsiteY6" fmla="*/ 5047 h 10000"/>
              <a:gd name="connsiteX7" fmla="*/ 5754 w 13518"/>
              <a:gd name="connsiteY7" fmla="*/ 5857 h 10000"/>
              <a:gd name="connsiteX8" fmla="*/ 4604 w 13518"/>
              <a:gd name="connsiteY8" fmla="*/ 7913 h 10000"/>
              <a:gd name="connsiteX9" fmla="*/ 3980 w 13518"/>
              <a:gd name="connsiteY9" fmla="*/ 7882 h 10000"/>
              <a:gd name="connsiteX10" fmla="*/ 3430 w 13518"/>
              <a:gd name="connsiteY10" fmla="*/ 9315 h 10000"/>
              <a:gd name="connsiteX11" fmla="*/ 2806 w 13518"/>
              <a:gd name="connsiteY11" fmla="*/ 10000 h 10000"/>
              <a:gd name="connsiteX12" fmla="*/ 2331 w 13518"/>
              <a:gd name="connsiteY12" fmla="*/ 8598 h 10000"/>
              <a:gd name="connsiteX13" fmla="*/ 1082 w 13518"/>
              <a:gd name="connsiteY13" fmla="*/ 8598 h 10000"/>
              <a:gd name="connsiteX14" fmla="*/ 508 w 13518"/>
              <a:gd name="connsiteY14" fmla="*/ 7913 h 10000"/>
              <a:gd name="connsiteX15" fmla="*/ 908 w 13518"/>
              <a:gd name="connsiteY15" fmla="*/ 7882 h 10000"/>
              <a:gd name="connsiteX16" fmla="*/ 1132 w 13518"/>
              <a:gd name="connsiteY16" fmla="*/ 7788 h 10000"/>
              <a:gd name="connsiteX17" fmla="*/ 1141 w 13518"/>
              <a:gd name="connsiteY17" fmla="*/ 7643 h 10000"/>
              <a:gd name="connsiteX18" fmla="*/ 866 w 13518"/>
              <a:gd name="connsiteY18" fmla="*/ 7248 h 10000"/>
              <a:gd name="connsiteX19" fmla="*/ 550 w 13518"/>
              <a:gd name="connsiteY19" fmla="*/ 7072 h 10000"/>
              <a:gd name="connsiteX20" fmla="*/ 183 w 13518"/>
              <a:gd name="connsiteY20" fmla="*/ 6791 h 10000"/>
              <a:gd name="connsiteX21" fmla="*/ 0 w 13518"/>
              <a:gd name="connsiteY21" fmla="*/ 6397 h 10000"/>
              <a:gd name="connsiteX22" fmla="*/ 0 w 13518"/>
              <a:gd name="connsiteY22" fmla="*/ 6231 h 10000"/>
              <a:gd name="connsiteX23" fmla="*/ 142 w 13518"/>
              <a:gd name="connsiteY23" fmla="*/ 6002 h 10000"/>
              <a:gd name="connsiteX24" fmla="*/ 408 w 13518"/>
              <a:gd name="connsiteY24" fmla="*/ 6002 h 10000"/>
              <a:gd name="connsiteX25" fmla="*/ 1099 w 13518"/>
              <a:gd name="connsiteY25" fmla="*/ 6563 h 10000"/>
              <a:gd name="connsiteX26" fmla="*/ 1415 w 13518"/>
              <a:gd name="connsiteY26" fmla="*/ 6563 h 10000"/>
              <a:gd name="connsiteX27" fmla="*/ 1507 w 13518"/>
              <a:gd name="connsiteY27" fmla="*/ 6449 h 10000"/>
              <a:gd name="connsiteX28" fmla="*/ 1415 w 13518"/>
              <a:gd name="connsiteY28" fmla="*/ 6116 h 10000"/>
              <a:gd name="connsiteX29" fmla="*/ 866 w 13518"/>
              <a:gd name="connsiteY29" fmla="*/ 5659 h 10000"/>
              <a:gd name="connsiteX30" fmla="*/ 733 w 13518"/>
              <a:gd name="connsiteY30" fmla="*/ 5140 h 10000"/>
              <a:gd name="connsiteX31" fmla="*/ 500 w 13518"/>
              <a:gd name="connsiteY31" fmla="*/ 4351 h 10000"/>
              <a:gd name="connsiteX32" fmla="*/ 500 w 13518"/>
              <a:gd name="connsiteY32" fmla="*/ 4071 h 10000"/>
              <a:gd name="connsiteX33" fmla="*/ 691 w 13518"/>
              <a:gd name="connsiteY33" fmla="*/ 3780 h 10000"/>
              <a:gd name="connsiteX34" fmla="*/ 916 w 13518"/>
              <a:gd name="connsiteY34" fmla="*/ 3780 h 10000"/>
              <a:gd name="connsiteX35" fmla="*/ 1690 w 13518"/>
              <a:gd name="connsiteY35" fmla="*/ 4631 h 10000"/>
              <a:gd name="connsiteX36" fmla="*/ 1915 w 13518"/>
              <a:gd name="connsiteY36" fmla="*/ 4756 h 10000"/>
              <a:gd name="connsiteX37" fmla="*/ 2190 w 13518"/>
              <a:gd name="connsiteY37" fmla="*/ 4694 h 10000"/>
              <a:gd name="connsiteX38" fmla="*/ 2148 w 13518"/>
              <a:gd name="connsiteY38" fmla="*/ 4351 h 10000"/>
              <a:gd name="connsiteX39" fmla="*/ 1549 w 13518"/>
              <a:gd name="connsiteY39" fmla="*/ 2825 h 10000"/>
              <a:gd name="connsiteX40" fmla="*/ 1366 w 13518"/>
              <a:gd name="connsiteY40" fmla="*/ 2482 h 10000"/>
              <a:gd name="connsiteX41" fmla="*/ 1282 w 13518"/>
              <a:gd name="connsiteY41" fmla="*/ 1963 h 10000"/>
              <a:gd name="connsiteX42" fmla="*/ 1282 w 13518"/>
              <a:gd name="connsiteY42" fmla="*/ 1464 h 10000"/>
              <a:gd name="connsiteX43" fmla="*/ 1132 w 13518"/>
              <a:gd name="connsiteY43" fmla="*/ 31 h 10000"/>
              <a:gd name="connsiteX44" fmla="*/ 3381 w 13518"/>
              <a:gd name="connsiteY44" fmla="*/ 0 h 10000"/>
              <a:gd name="connsiteX45" fmla="*/ 6403 w 13518"/>
              <a:gd name="connsiteY45" fmla="*/ 3676 h 10000"/>
              <a:gd name="connsiteX46" fmla="*/ 7577 w 13518"/>
              <a:gd name="connsiteY46" fmla="*/ 3707 h 10000"/>
              <a:gd name="connsiteX47" fmla="*/ 9351 w 13518"/>
              <a:gd name="connsiteY47" fmla="*/ 1495 h 10000"/>
              <a:gd name="connsiteX48" fmla="*/ 9975 w 13518"/>
              <a:gd name="connsiteY48" fmla="*/ 2181 h 10000"/>
              <a:gd name="connsiteX49" fmla="*/ 10000 w 13518"/>
              <a:gd name="connsiteY49" fmla="*/ 2866 h 10000"/>
              <a:gd name="connsiteX50" fmla="*/ 11992 w 13518"/>
              <a:gd name="connsiteY50" fmla="*/ 3178 h 10000"/>
              <a:gd name="connsiteX51" fmla="*/ 12149 w 13518"/>
              <a:gd name="connsiteY51" fmla="*/ 2067 h 10000"/>
              <a:gd name="connsiteX52" fmla="*/ 12565 w 13518"/>
              <a:gd name="connsiteY52" fmla="*/ 2572 h 10000"/>
              <a:gd name="connsiteX53" fmla="*/ 13379 w 13518"/>
              <a:gd name="connsiteY53" fmla="*/ 3464 h 10000"/>
              <a:gd name="connsiteX0" fmla="*/ 13518 w 13518"/>
              <a:gd name="connsiteY0" fmla="*/ 3774 h 10000"/>
              <a:gd name="connsiteX1" fmla="*/ 12834 w 13518"/>
              <a:gd name="connsiteY1" fmla="*/ 5054 h 10000"/>
              <a:gd name="connsiteX2" fmla="*/ 12360 w 13518"/>
              <a:gd name="connsiteY2" fmla="*/ 5766 h 10000"/>
              <a:gd name="connsiteX3" fmla="*/ 12310 w 13518"/>
              <a:gd name="connsiteY3" fmla="*/ 6526 h 10000"/>
              <a:gd name="connsiteX4" fmla="*/ 10554 w 13518"/>
              <a:gd name="connsiteY4" fmla="*/ 7923 h 10000"/>
              <a:gd name="connsiteX5" fmla="*/ 8801 w 13518"/>
              <a:gd name="connsiteY5" fmla="*/ 5078 h 10000"/>
              <a:gd name="connsiteX6" fmla="*/ 7002 w 13518"/>
              <a:gd name="connsiteY6" fmla="*/ 5047 h 10000"/>
              <a:gd name="connsiteX7" fmla="*/ 5754 w 13518"/>
              <a:gd name="connsiteY7" fmla="*/ 5857 h 10000"/>
              <a:gd name="connsiteX8" fmla="*/ 4604 w 13518"/>
              <a:gd name="connsiteY8" fmla="*/ 7913 h 10000"/>
              <a:gd name="connsiteX9" fmla="*/ 3980 w 13518"/>
              <a:gd name="connsiteY9" fmla="*/ 7882 h 10000"/>
              <a:gd name="connsiteX10" fmla="*/ 3430 w 13518"/>
              <a:gd name="connsiteY10" fmla="*/ 9315 h 10000"/>
              <a:gd name="connsiteX11" fmla="*/ 2806 w 13518"/>
              <a:gd name="connsiteY11" fmla="*/ 10000 h 10000"/>
              <a:gd name="connsiteX12" fmla="*/ 2331 w 13518"/>
              <a:gd name="connsiteY12" fmla="*/ 8598 h 10000"/>
              <a:gd name="connsiteX13" fmla="*/ 1082 w 13518"/>
              <a:gd name="connsiteY13" fmla="*/ 8598 h 10000"/>
              <a:gd name="connsiteX14" fmla="*/ 508 w 13518"/>
              <a:gd name="connsiteY14" fmla="*/ 7913 h 10000"/>
              <a:gd name="connsiteX15" fmla="*/ 908 w 13518"/>
              <a:gd name="connsiteY15" fmla="*/ 7882 h 10000"/>
              <a:gd name="connsiteX16" fmla="*/ 1132 w 13518"/>
              <a:gd name="connsiteY16" fmla="*/ 7788 h 10000"/>
              <a:gd name="connsiteX17" fmla="*/ 1141 w 13518"/>
              <a:gd name="connsiteY17" fmla="*/ 7643 h 10000"/>
              <a:gd name="connsiteX18" fmla="*/ 866 w 13518"/>
              <a:gd name="connsiteY18" fmla="*/ 7248 h 10000"/>
              <a:gd name="connsiteX19" fmla="*/ 550 w 13518"/>
              <a:gd name="connsiteY19" fmla="*/ 7072 h 10000"/>
              <a:gd name="connsiteX20" fmla="*/ 183 w 13518"/>
              <a:gd name="connsiteY20" fmla="*/ 6791 h 10000"/>
              <a:gd name="connsiteX21" fmla="*/ 0 w 13518"/>
              <a:gd name="connsiteY21" fmla="*/ 6397 h 10000"/>
              <a:gd name="connsiteX22" fmla="*/ 0 w 13518"/>
              <a:gd name="connsiteY22" fmla="*/ 6231 h 10000"/>
              <a:gd name="connsiteX23" fmla="*/ 142 w 13518"/>
              <a:gd name="connsiteY23" fmla="*/ 6002 h 10000"/>
              <a:gd name="connsiteX24" fmla="*/ 408 w 13518"/>
              <a:gd name="connsiteY24" fmla="*/ 6002 h 10000"/>
              <a:gd name="connsiteX25" fmla="*/ 1099 w 13518"/>
              <a:gd name="connsiteY25" fmla="*/ 6563 h 10000"/>
              <a:gd name="connsiteX26" fmla="*/ 1415 w 13518"/>
              <a:gd name="connsiteY26" fmla="*/ 6563 h 10000"/>
              <a:gd name="connsiteX27" fmla="*/ 1507 w 13518"/>
              <a:gd name="connsiteY27" fmla="*/ 6449 h 10000"/>
              <a:gd name="connsiteX28" fmla="*/ 1415 w 13518"/>
              <a:gd name="connsiteY28" fmla="*/ 6116 h 10000"/>
              <a:gd name="connsiteX29" fmla="*/ 866 w 13518"/>
              <a:gd name="connsiteY29" fmla="*/ 5659 h 10000"/>
              <a:gd name="connsiteX30" fmla="*/ 733 w 13518"/>
              <a:gd name="connsiteY30" fmla="*/ 5140 h 10000"/>
              <a:gd name="connsiteX31" fmla="*/ 500 w 13518"/>
              <a:gd name="connsiteY31" fmla="*/ 4351 h 10000"/>
              <a:gd name="connsiteX32" fmla="*/ 500 w 13518"/>
              <a:gd name="connsiteY32" fmla="*/ 4071 h 10000"/>
              <a:gd name="connsiteX33" fmla="*/ 691 w 13518"/>
              <a:gd name="connsiteY33" fmla="*/ 3780 h 10000"/>
              <a:gd name="connsiteX34" fmla="*/ 916 w 13518"/>
              <a:gd name="connsiteY34" fmla="*/ 3780 h 10000"/>
              <a:gd name="connsiteX35" fmla="*/ 1690 w 13518"/>
              <a:gd name="connsiteY35" fmla="*/ 4631 h 10000"/>
              <a:gd name="connsiteX36" fmla="*/ 1915 w 13518"/>
              <a:gd name="connsiteY36" fmla="*/ 4756 h 10000"/>
              <a:gd name="connsiteX37" fmla="*/ 2190 w 13518"/>
              <a:gd name="connsiteY37" fmla="*/ 4694 h 10000"/>
              <a:gd name="connsiteX38" fmla="*/ 2148 w 13518"/>
              <a:gd name="connsiteY38" fmla="*/ 4351 h 10000"/>
              <a:gd name="connsiteX39" fmla="*/ 1549 w 13518"/>
              <a:gd name="connsiteY39" fmla="*/ 2825 h 10000"/>
              <a:gd name="connsiteX40" fmla="*/ 1366 w 13518"/>
              <a:gd name="connsiteY40" fmla="*/ 2482 h 10000"/>
              <a:gd name="connsiteX41" fmla="*/ 1282 w 13518"/>
              <a:gd name="connsiteY41" fmla="*/ 1963 h 10000"/>
              <a:gd name="connsiteX42" fmla="*/ 1282 w 13518"/>
              <a:gd name="connsiteY42" fmla="*/ 1464 h 10000"/>
              <a:gd name="connsiteX43" fmla="*/ 1132 w 13518"/>
              <a:gd name="connsiteY43" fmla="*/ 31 h 10000"/>
              <a:gd name="connsiteX44" fmla="*/ 3381 w 13518"/>
              <a:gd name="connsiteY44" fmla="*/ 0 h 10000"/>
              <a:gd name="connsiteX45" fmla="*/ 6403 w 13518"/>
              <a:gd name="connsiteY45" fmla="*/ 3676 h 10000"/>
              <a:gd name="connsiteX46" fmla="*/ 7577 w 13518"/>
              <a:gd name="connsiteY46" fmla="*/ 3707 h 10000"/>
              <a:gd name="connsiteX47" fmla="*/ 9351 w 13518"/>
              <a:gd name="connsiteY47" fmla="*/ 1495 h 10000"/>
              <a:gd name="connsiteX48" fmla="*/ 9975 w 13518"/>
              <a:gd name="connsiteY48" fmla="*/ 2181 h 10000"/>
              <a:gd name="connsiteX49" fmla="*/ 10000 w 13518"/>
              <a:gd name="connsiteY49" fmla="*/ 2866 h 10000"/>
              <a:gd name="connsiteX50" fmla="*/ 11992 w 13518"/>
              <a:gd name="connsiteY50" fmla="*/ 3178 h 10000"/>
              <a:gd name="connsiteX51" fmla="*/ 12149 w 13518"/>
              <a:gd name="connsiteY51" fmla="*/ 2067 h 10000"/>
              <a:gd name="connsiteX52" fmla="*/ 12834 w 13518"/>
              <a:gd name="connsiteY52" fmla="*/ 2921 h 10000"/>
              <a:gd name="connsiteX53" fmla="*/ 13379 w 13518"/>
              <a:gd name="connsiteY53" fmla="*/ 3464 h 10000"/>
              <a:gd name="connsiteX0" fmla="*/ 13518 w 13518"/>
              <a:gd name="connsiteY0" fmla="*/ 3774 h 10000"/>
              <a:gd name="connsiteX1" fmla="*/ 12834 w 13518"/>
              <a:gd name="connsiteY1" fmla="*/ 5054 h 10000"/>
              <a:gd name="connsiteX2" fmla="*/ 12360 w 13518"/>
              <a:gd name="connsiteY2" fmla="*/ 5766 h 10000"/>
              <a:gd name="connsiteX3" fmla="*/ 12310 w 13518"/>
              <a:gd name="connsiteY3" fmla="*/ 6526 h 10000"/>
              <a:gd name="connsiteX4" fmla="*/ 10554 w 13518"/>
              <a:gd name="connsiteY4" fmla="*/ 7923 h 10000"/>
              <a:gd name="connsiteX5" fmla="*/ 8801 w 13518"/>
              <a:gd name="connsiteY5" fmla="*/ 5078 h 10000"/>
              <a:gd name="connsiteX6" fmla="*/ 7002 w 13518"/>
              <a:gd name="connsiteY6" fmla="*/ 5047 h 10000"/>
              <a:gd name="connsiteX7" fmla="*/ 5754 w 13518"/>
              <a:gd name="connsiteY7" fmla="*/ 5857 h 10000"/>
              <a:gd name="connsiteX8" fmla="*/ 4604 w 13518"/>
              <a:gd name="connsiteY8" fmla="*/ 7913 h 10000"/>
              <a:gd name="connsiteX9" fmla="*/ 3980 w 13518"/>
              <a:gd name="connsiteY9" fmla="*/ 7882 h 10000"/>
              <a:gd name="connsiteX10" fmla="*/ 3430 w 13518"/>
              <a:gd name="connsiteY10" fmla="*/ 9315 h 10000"/>
              <a:gd name="connsiteX11" fmla="*/ 2806 w 13518"/>
              <a:gd name="connsiteY11" fmla="*/ 10000 h 10000"/>
              <a:gd name="connsiteX12" fmla="*/ 2331 w 13518"/>
              <a:gd name="connsiteY12" fmla="*/ 8598 h 10000"/>
              <a:gd name="connsiteX13" fmla="*/ 1082 w 13518"/>
              <a:gd name="connsiteY13" fmla="*/ 8598 h 10000"/>
              <a:gd name="connsiteX14" fmla="*/ 508 w 13518"/>
              <a:gd name="connsiteY14" fmla="*/ 7913 h 10000"/>
              <a:gd name="connsiteX15" fmla="*/ 908 w 13518"/>
              <a:gd name="connsiteY15" fmla="*/ 7882 h 10000"/>
              <a:gd name="connsiteX16" fmla="*/ 1132 w 13518"/>
              <a:gd name="connsiteY16" fmla="*/ 7788 h 10000"/>
              <a:gd name="connsiteX17" fmla="*/ 1141 w 13518"/>
              <a:gd name="connsiteY17" fmla="*/ 7643 h 10000"/>
              <a:gd name="connsiteX18" fmla="*/ 866 w 13518"/>
              <a:gd name="connsiteY18" fmla="*/ 7248 h 10000"/>
              <a:gd name="connsiteX19" fmla="*/ 550 w 13518"/>
              <a:gd name="connsiteY19" fmla="*/ 7072 h 10000"/>
              <a:gd name="connsiteX20" fmla="*/ 183 w 13518"/>
              <a:gd name="connsiteY20" fmla="*/ 6791 h 10000"/>
              <a:gd name="connsiteX21" fmla="*/ 0 w 13518"/>
              <a:gd name="connsiteY21" fmla="*/ 6397 h 10000"/>
              <a:gd name="connsiteX22" fmla="*/ 0 w 13518"/>
              <a:gd name="connsiteY22" fmla="*/ 6231 h 10000"/>
              <a:gd name="connsiteX23" fmla="*/ 142 w 13518"/>
              <a:gd name="connsiteY23" fmla="*/ 6002 h 10000"/>
              <a:gd name="connsiteX24" fmla="*/ 408 w 13518"/>
              <a:gd name="connsiteY24" fmla="*/ 6002 h 10000"/>
              <a:gd name="connsiteX25" fmla="*/ 1099 w 13518"/>
              <a:gd name="connsiteY25" fmla="*/ 6563 h 10000"/>
              <a:gd name="connsiteX26" fmla="*/ 1415 w 13518"/>
              <a:gd name="connsiteY26" fmla="*/ 6563 h 10000"/>
              <a:gd name="connsiteX27" fmla="*/ 1507 w 13518"/>
              <a:gd name="connsiteY27" fmla="*/ 6449 h 10000"/>
              <a:gd name="connsiteX28" fmla="*/ 1415 w 13518"/>
              <a:gd name="connsiteY28" fmla="*/ 6116 h 10000"/>
              <a:gd name="connsiteX29" fmla="*/ 866 w 13518"/>
              <a:gd name="connsiteY29" fmla="*/ 5659 h 10000"/>
              <a:gd name="connsiteX30" fmla="*/ 733 w 13518"/>
              <a:gd name="connsiteY30" fmla="*/ 5140 h 10000"/>
              <a:gd name="connsiteX31" fmla="*/ 500 w 13518"/>
              <a:gd name="connsiteY31" fmla="*/ 4351 h 10000"/>
              <a:gd name="connsiteX32" fmla="*/ 500 w 13518"/>
              <a:gd name="connsiteY32" fmla="*/ 4071 h 10000"/>
              <a:gd name="connsiteX33" fmla="*/ 691 w 13518"/>
              <a:gd name="connsiteY33" fmla="*/ 3780 h 10000"/>
              <a:gd name="connsiteX34" fmla="*/ 916 w 13518"/>
              <a:gd name="connsiteY34" fmla="*/ 3780 h 10000"/>
              <a:gd name="connsiteX35" fmla="*/ 1690 w 13518"/>
              <a:gd name="connsiteY35" fmla="*/ 4631 h 10000"/>
              <a:gd name="connsiteX36" fmla="*/ 1915 w 13518"/>
              <a:gd name="connsiteY36" fmla="*/ 4756 h 10000"/>
              <a:gd name="connsiteX37" fmla="*/ 2190 w 13518"/>
              <a:gd name="connsiteY37" fmla="*/ 4694 h 10000"/>
              <a:gd name="connsiteX38" fmla="*/ 2148 w 13518"/>
              <a:gd name="connsiteY38" fmla="*/ 4351 h 10000"/>
              <a:gd name="connsiteX39" fmla="*/ 1549 w 13518"/>
              <a:gd name="connsiteY39" fmla="*/ 2825 h 10000"/>
              <a:gd name="connsiteX40" fmla="*/ 1366 w 13518"/>
              <a:gd name="connsiteY40" fmla="*/ 2482 h 10000"/>
              <a:gd name="connsiteX41" fmla="*/ 1282 w 13518"/>
              <a:gd name="connsiteY41" fmla="*/ 1963 h 10000"/>
              <a:gd name="connsiteX42" fmla="*/ 1282 w 13518"/>
              <a:gd name="connsiteY42" fmla="*/ 1464 h 10000"/>
              <a:gd name="connsiteX43" fmla="*/ 1132 w 13518"/>
              <a:gd name="connsiteY43" fmla="*/ 31 h 10000"/>
              <a:gd name="connsiteX44" fmla="*/ 3381 w 13518"/>
              <a:gd name="connsiteY44" fmla="*/ 0 h 10000"/>
              <a:gd name="connsiteX45" fmla="*/ 6403 w 13518"/>
              <a:gd name="connsiteY45" fmla="*/ 3676 h 10000"/>
              <a:gd name="connsiteX46" fmla="*/ 7577 w 13518"/>
              <a:gd name="connsiteY46" fmla="*/ 3707 h 10000"/>
              <a:gd name="connsiteX47" fmla="*/ 9351 w 13518"/>
              <a:gd name="connsiteY47" fmla="*/ 1495 h 10000"/>
              <a:gd name="connsiteX48" fmla="*/ 9975 w 13518"/>
              <a:gd name="connsiteY48" fmla="*/ 2181 h 10000"/>
              <a:gd name="connsiteX49" fmla="*/ 10000 w 13518"/>
              <a:gd name="connsiteY49" fmla="*/ 2866 h 10000"/>
              <a:gd name="connsiteX50" fmla="*/ 11992 w 13518"/>
              <a:gd name="connsiteY50" fmla="*/ 3178 h 10000"/>
              <a:gd name="connsiteX51" fmla="*/ 12149 w 13518"/>
              <a:gd name="connsiteY51" fmla="*/ 2067 h 10000"/>
              <a:gd name="connsiteX52" fmla="*/ 12349 w 13518"/>
              <a:gd name="connsiteY52" fmla="*/ 2289 h 10000"/>
              <a:gd name="connsiteX53" fmla="*/ 12834 w 13518"/>
              <a:gd name="connsiteY53" fmla="*/ 2921 h 10000"/>
              <a:gd name="connsiteX54" fmla="*/ 13379 w 13518"/>
              <a:gd name="connsiteY54" fmla="*/ 3464 h 10000"/>
              <a:gd name="connsiteX0" fmla="*/ 13518 w 14203"/>
              <a:gd name="connsiteY0" fmla="*/ 3774 h 10000"/>
              <a:gd name="connsiteX1" fmla="*/ 12834 w 14203"/>
              <a:gd name="connsiteY1" fmla="*/ 5054 h 10000"/>
              <a:gd name="connsiteX2" fmla="*/ 12360 w 14203"/>
              <a:gd name="connsiteY2" fmla="*/ 5766 h 10000"/>
              <a:gd name="connsiteX3" fmla="*/ 12310 w 14203"/>
              <a:gd name="connsiteY3" fmla="*/ 6526 h 10000"/>
              <a:gd name="connsiteX4" fmla="*/ 10554 w 14203"/>
              <a:gd name="connsiteY4" fmla="*/ 7923 h 10000"/>
              <a:gd name="connsiteX5" fmla="*/ 8801 w 14203"/>
              <a:gd name="connsiteY5" fmla="*/ 5078 h 10000"/>
              <a:gd name="connsiteX6" fmla="*/ 7002 w 14203"/>
              <a:gd name="connsiteY6" fmla="*/ 5047 h 10000"/>
              <a:gd name="connsiteX7" fmla="*/ 5754 w 14203"/>
              <a:gd name="connsiteY7" fmla="*/ 5857 h 10000"/>
              <a:gd name="connsiteX8" fmla="*/ 4604 w 14203"/>
              <a:gd name="connsiteY8" fmla="*/ 7913 h 10000"/>
              <a:gd name="connsiteX9" fmla="*/ 3980 w 14203"/>
              <a:gd name="connsiteY9" fmla="*/ 7882 h 10000"/>
              <a:gd name="connsiteX10" fmla="*/ 3430 w 14203"/>
              <a:gd name="connsiteY10" fmla="*/ 9315 h 10000"/>
              <a:gd name="connsiteX11" fmla="*/ 2806 w 14203"/>
              <a:gd name="connsiteY11" fmla="*/ 10000 h 10000"/>
              <a:gd name="connsiteX12" fmla="*/ 2331 w 14203"/>
              <a:gd name="connsiteY12" fmla="*/ 8598 h 10000"/>
              <a:gd name="connsiteX13" fmla="*/ 1082 w 14203"/>
              <a:gd name="connsiteY13" fmla="*/ 8598 h 10000"/>
              <a:gd name="connsiteX14" fmla="*/ 508 w 14203"/>
              <a:gd name="connsiteY14" fmla="*/ 7913 h 10000"/>
              <a:gd name="connsiteX15" fmla="*/ 908 w 14203"/>
              <a:gd name="connsiteY15" fmla="*/ 7882 h 10000"/>
              <a:gd name="connsiteX16" fmla="*/ 1132 w 14203"/>
              <a:gd name="connsiteY16" fmla="*/ 7788 h 10000"/>
              <a:gd name="connsiteX17" fmla="*/ 1141 w 14203"/>
              <a:gd name="connsiteY17" fmla="*/ 7643 h 10000"/>
              <a:gd name="connsiteX18" fmla="*/ 866 w 14203"/>
              <a:gd name="connsiteY18" fmla="*/ 7248 h 10000"/>
              <a:gd name="connsiteX19" fmla="*/ 550 w 14203"/>
              <a:gd name="connsiteY19" fmla="*/ 7072 h 10000"/>
              <a:gd name="connsiteX20" fmla="*/ 183 w 14203"/>
              <a:gd name="connsiteY20" fmla="*/ 6791 h 10000"/>
              <a:gd name="connsiteX21" fmla="*/ 0 w 14203"/>
              <a:gd name="connsiteY21" fmla="*/ 6397 h 10000"/>
              <a:gd name="connsiteX22" fmla="*/ 0 w 14203"/>
              <a:gd name="connsiteY22" fmla="*/ 6231 h 10000"/>
              <a:gd name="connsiteX23" fmla="*/ 142 w 14203"/>
              <a:gd name="connsiteY23" fmla="*/ 6002 h 10000"/>
              <a:gd name="connsiteX24" fmla="*/ 408 w 14203"/>
              <a:gd name="connsiteY24" fmla="*/ 6002 h 10000"/>
              <a:gd name="connsiteX25" fmla="*/ 1099 w 14203"/>
              <a:gd name="connsiteY25" fmla="*/ 6563 h 10000"/>
              <a:gd name="connsiteX26" fmla="*/ 1415 w 14203"/>
              <a:gd name="connsiteY26" fmla="*/ 6563 h 10000"/>
              <a:gd name="connsiteX27" fmla="*/ 1507 w 14203"/>
              <a:gd name="connsiteY27" fmla="*/ 6449 h 10000"/>
              <a:gd name="connsiteX28" fmla="*/ 1415 w 14203"/>
              <a:gd name="connsiteY28" fmla="*/ 6116 h 10000"/>
              <a:gd name="connsiteX29" fmla="*/ 866 w 14203"/>
              <a:gd name="connsiteY29" fmla="*/ 5659 h 10000"/>
              <a:gd name="connsiteX30" fmla="*/ 733 w 14203"/>
              <a:gd name="connsiteY30" fmla="*/ 5140 h 10000"/>
              <a:gd name="connsiteX31" fmla="*/ 500 w 14203"/>
              <a:gd name="connsiteY31" fmla="*/ 4351 h 10000"/>
              <a:gd name="connsiteX32" fmla="*/ 500 w 14203"/>
              <a:gd name="connsiteY32" fmla="*/ 4071 h 10000"/>
              <a:gd name="connsiteX33" fmla="*/ 691 w 14203"/>
              <a:gd name="connsiteY33" fmla="*/ 3780 h 10000"/>
              <a:gd name="connsiteX34" fmla="*/ 916 w 14203"/>
              <a:gd name="connsiteY34" fmla="*/ 3780 h 10000"/>
              <a:gd name="connsiteX35" fmla="*/ 1690 w 14203"/>
              <a:gd name="connsiteY35" fmla="*/ 4631 h 10000"/>
              <a:gd name="connsiteX36" fmla="*/ 1915 w 14203"/>
              <a:gd name="connsiteY36" fmla="*/ 4756 h 10000"/>
              <a:gd name="connsiteX37" fmla="*/ 2190 w 14203"/>
              <a:gd name="connsiteY37" fmla="*/ 4694 h 10000"/>
              <a:gd name="connsiteX38" fmla="*/ 2148 w 14203"/>
              <a:gd name="connsiteY38" fmla="*/ 4351 h 10000"/>
              <a:gd name="connsiteX39" fmla="*/ 1549 w 14203"/>
              <a:gd name="connsiteY39" fmla="*/ 2825 h 10000"/>
              <a:gd name="connsiteX40" fmla="*/ 1366 w 14203"/>
              <a:gd name="connsiteY40" fmla="*/ 2482 h 10000"/>
              <a:gd name="connsiteX41" fmla="*/ 1282 w 14203"/>
              <a:gd name="connsiteY41" fmla="*/ 1963 h 10000"/>
              <a:gd name="connsiteX42" fmla="*/ 1282 w 14203"/>
              <a:gd name="connsiteY42" fmla="*/ 1464 h 10000"/>
              <a:gd name="connsiteX43" fmla="*/ 1132 w 14203"/>
              <a:gd name="connsiteY43" fmla="*/ 31 h 10000"/>
              <a:gd name="connsiteX44" fmla="*/ 3381 w 14203"/>
              <a:gd name="connsiteY44" fmla="*/ 0 h 10000"/>
              <a:gd name="connsiteX45" fmla="*/ 6403 w 14203"/>
              <a:gd name="connsiteY45" fmla="*/ 3676 h 10000"/>
              <a:gd name="connsiteX46" fmla="*/ 7577 w 14203"/>
              <a:gd name="connsiteY46" fmla="*/ 3707 h 10000"/>
              <a:gd name="connsiteX47" fmla="*/ 9351 w 14203"/>
              <a:gd name="connsiteY47" fmla="*/ 1495 h 10000"/>
              <a:gd name="connsiteX48" fmla="*/ 9975 w 14203"/>
              <a:gd name="connsiteY48" fmla="*/ 2181 h 10000"/>
              <a:gd name="connsiteX49" fmla="*/ 10000 w 14203"/>
              <a:gd name="connsiteY49" fmla="*/ 2866 h 10000"/>
              <a:gd name="connsiteX50" fmla="*/ 11992 w 14203"/>
              <a:gd name="connsiteY50" fmla="*/ 3178 h 10000"/>
              <a:gd name="connsiteX51" fmla="*/ 12149 w 14203"/>
              <a:gd name="connsiteY51" fmla="*/ 2067 h 10000"/>
              <a:gd name="connsiteX52" fmla="*/ 12349 w 14203"/>
              <a:gd name="connsiteY52" fmla="*/ 2289 h 10000"/>
              <a:gd name="connsiteX53" fmla="*/ 14203 w 14203"/>
              <a:gd name="connsiteY53" fmla="*/ 2067 h 10000"/>
              <a:gd name="connsiteX54" fmla="*/ 12834 w 14203"/>
              <a:gd name="connsiteY54" fmla="*/ 2921 h 10000"/>
              <a:gd name="connsiteX55" fmla="*/ 13379 w 14203"/>
              <a:gd name="connsiteY55" fmla="*/ 3464 h 10000"/>
              <a:gd name="connsiteX0" fmla="*/ 13518 w 14203"/>
              <a:gd name="connsiteY0" fmla="*/ 3774 h 10000"/>
              <a:gd name="connsiteX1" fmla="*/ 12834 w 14203"/>
              <a:gd name="connsiteY1" fmla="*/ 5054 h 10000"/>
              <a:gd name="connsiteX2" fmla="*/ 12360 w 14203"/>
              <a:gd name="connsiteY2" fmla="*/ 5766 h 10000"/>
              <a:gd name="connsiteX3" fmla="*/ 12310 w 14203"/>
              <a:gd name="connsiteY3" fmla="*/ 6526 h 10000"/>
              <a:gd name="connsiteX4" fmla="*/ 10554 w 14203"/>
              <a:gd name="connsiteY4" fmla="*/ 7923 h 10000"/>
              <a:gd name="connsiteX5" fmla="*/ 8801 w 14203"/>
              <a:gd name="connsiteY5" fmla="*/ 5078 h 10000"/>
              <a:gd name="connsiteX6" fmla="*/ 7002 w 14203"/>
              <a:gd name="connsiteY6" fmla="*/ 5047 h 10000"/>
              <a:gd name="connsiteX7" fmla="*/ 5754 w 14203"/>
              <a:gd name="connsiteY7" fmla="*/ 5857 h 10000"/>
              <a:gd name="connsiteX8" fmla="*/ 4604 w 14203"/>
              <a:gd name="connsiteY8" fmla="*/ 7913 h 10000"/>
              <a:gd name="connsiteX9" fmla="*/ 3980 w 14203"/>
              <a:gd name="connsiteY9" fmla="*/ 7882 h 10000"/>
              <a:gd name="connsiteX10" fmla="*/ 3430 w 14203"/>
              <a:gd name="connsiteY10" fmla="*/ 9315 h 10000"/>
              <a:gd name="connsiteX11" fmla="*/ 2806 w 14203"/>
              <a:gd name="connsiteY11" fmla="*/ 10000 h 10000"/>
              <a:gd name="connsiteX12" fmla="*/ 2331 w 14203"/>
              <a:gd name="connsiteY12" fmla="*/ 8598 h 10000"/>
              <a:gd name="connsiteX13" fmla="*/ 1082 w 14203"/>
              <a:gd name="connsiteY13" fmla="*/ 8598 h 10000"/>
              <a:gd name="connsiteX14" fmla="*/ 508 w 14203"/>
              <a:gd name="connsiteY14" fmla="*/ 7913 h 10000"/>
              <a:gd name="connsiteX15" fmla="*/ 908 w 14203"/>
              <a:gd name="connsiteY15" fmla="*/ 7882 h 10000"/>
              <a:gd name="connsiteX16" fmla="*/ 1132 w 14203"/>
              <a:gd name="connsiteY16" fmla="*/ 7788 h 10000"/>
              <a:gd name="connsiteX17" fmla="*/ 1141 w 14203"/>
              <a:gd name="connsiteY17" fmla="*/ 7643 h 10000"/>
              <a:gd name="connsiteX18" fmla="*/ 866 w 14203"/>
              <a:gd name="connsiteY18" fmla="*/ 7248 h 10000"/>
              <a:gd name="connsiteX19" fmla="*/ 550 w 14203"/>
              <a:gd name="connsiteY19" fmla="*/ 7072 h 10000"/>
              <a:gd name="connsiteX20" fmla="*/ 183 w 14203"/>
              <a:gd name="connsiteY20" fmla="*/ 6791 h 10000"/>
              <a:gd name="connsiteX21" fmla="*/ 0 w 14203"/>
              <a:gd name="connsiteY21" fmla="*/ 6397 h 10000"/>
              <a:gd name="connsiteX22" fmla="*/ 0 w 14203"/>
              <a:gd name="connsiteY22" fmla="*/ 6231 h 10000"/>
              <a:gd name="connsiteX23" fmla="*/ 142 w 14203"/>
              <a:gd name="connsiteY23" fmla="*/ 6002 h 10000"/>
              <a:gd name="connsiteX24" fmla="*/ 408 w 14203"/>
              <a:gd name="connsiteY24" fmla="*/ 6002 h 10000"/>
              <a:gd name="connsiteX25" fmla="*/ 1099 w 14203"/>
              <a:gd name="connsiteY25" fmla="*/ 6563 h 10000"/>
              <a:gd name="connsiteX26" fmla="*/ 1415 w 14203"/>
              <a:gd name="connsiteY26" fmla="*/ 6563 h 10000"/>
              <a:gd name="connsiteX27" fmla="*/ 1507 w 14203"/>
              <a:gd name="connsiteY27" fmla="*/ 6449 h 10000"/>
              <a:gd name="connsiteX28" fmla="*/ 1415 w 14203"/>
              <a:gd name="connsiteY28" fmla="*/ 6116 h 10000"/>
              <a:gd name="connsiteX29" fmla="*/ 866 w 14203"/>
              <a:gd name="connsiteY29" fmla="*/ 5659 h 10000"/>
              <a:gd name="connsiteX30" fmla="*/ 733 w 14203"/>
              <a:gd name="connsiteY30" fmla="*/ 5140 h 10000"/>
              <a:gd name="connsiteX31" fmla="*/ 500 w 14203"/>
              <a:gd name="connsiteY31" fmla="*/ 4351 h 10000"/>
              <a:gd name="connsiteX32" fmla="*/ 500 w 14203"/>
              <a:gd name="connsiteY32" fmla="*/ 4071 h 10000"/>
              <a:gd name="connsiteX33" fmla="*/ 691 w 14203"/>
              <a:gd name="connsiteY33" fmla="*/ 3780 h 10000"/>
              <a:gd name="connsiteX34" fmla="*/ 916 w 14203"/>
              <a:gd name="connsiteY34" fmla="*/ 3780 h 10000"/>
              <a:gd name="connsiteX35" fmla="*/ 1690 w 14203"/>
              <a:gd name="connsiteY35" fmla="*/ 4631 h 10000"/>
              <a:gd name="connsiteX36" fmla="*/ 1915 w 14203"/>
              <a:gd name="connsiteY36" fmla="*/ 4756 h 10000"/>
              <a:gd name="connsiteX37" fmla="*/ 2190 w 14203"/>
              <a:gd name="connsiteY37" fmla="*/ 4694 h 10000"/>
              <a:gd name="connsiteX38" fmla="*/ 2148 w 14203"/>
              <a:gd name="connsiteY38" fmla="*/ 4351 h 10000"/>
              <a:gd name="connsiteX39" fmla="*/ 1549 w 14203"/>
              <a:gd name="connsiteY39" fmla="*/ 2825 h 10000"/>
              <a:gd name="connsiteX40" fmla="*/ 1366 w 14203"/>
              <a:gd name="connsiteY40" fmla="*/ 2482 h 10000"/>
              <a:gd name="connsiteX41" fmla="*/ 1282 w 14203"/>
              <a:gd name="connsiteY41" fmla="*/ 1963 h 10000"/>
              <a:gd name="connsiteX42" fmla="*/ 1282 w 14203"/>
              <a:gd name="connsiteY42" fmla="*/ 1464 h 10000"/>
              <a:gd name="connsiteX43" fmla="*/ 1132 w 14203"/>
              <a:gd name="connsiteY43" fmla="*/ 31 h 10000"/>
              <a:gd name="connsiteX44" fmla="*/ 3381 w 14203"/>
              <a:gd name="connsiteY44" fmla="*/ 0 h 10000"/>
              <a:gd name="connsiteX45" fmla="*/ 6403 w 14203"/>
              <a:gd name="connsiteY45" fmla="*/ 3676 h 10000"/>
              <a:gd name="connsiteX46" fmla="*/ 7577 w 14203"/>
              <a:gd name="connsiteY46" fmla="*/ 3707 h 10000"/>
              <a:gd name="connsiteX47" fmla="*/ 9351 w 14203"/>
              <a:gd name="connsiteY47" fmla="*/ 1495 h 10000"/>
              <a:gd name="connsiteX48" fmla="*/ 9975 w 14203"/>
              <a:gd name="connsiteY48" fmla="*/ 2181 h 10000"/>
              <a:gd name="connsiteX49" fmla="*/ 10000 w 14203"/>
              <a:gd name="connsiteY49" fmla="*/ 2866 h 10000"/>
              <a:gd name="connsiteX50" fmla="*/ 11992 w 14203"/>
              <a:gd name="connsiteY50" fmla="*/ 3178 h 10000"/>
              <a:gd name="connsiteX51" fmla="*/ 12149 w 14203"/>
              <a:gd name="connsiteY51" fmla="*/ 2067 h 10000"/>
              <a:gd name="connsiteX52" fmla="*/ 12349 w 14203"/>
              <a:gd name="connsiteY52" fmla="*/ 2289 h 10000"/>
              <a:gd name="connsiteX53" fmla="*/ 12922 w 14203"/>
              <a:gd name="connsiteY53" fmla="*/ 2221 h 10000"/>
              <a:gd name="connsiteX54" fmla="*/ 14203 w 14203"/>
              <a:gd name="connsiteY54" fmla="*/ 2067 h 10000"/>
              <a:gd name="connsiteX55" fmla="*/ 12834 w 14203"/>
              <a:gd name="connsiteY55" fmla="*/ 2921 h 10000"/>
              <a:gd name="connsiteX56" fmla="*/ 13379 w 14203"/>
              <a:gd name="connsiteY56" fmla="*/ 3464 h 10000"/>
              <a:gd name="connsiteX0" fmla="*/ 13518 w 13518"/>
              <a:gd name="connsiteY0" fmla="*/ 3774 h 10000"/>
              <a:gd name="connsiteX1" fmla="*/ 12834 w 13518"/>
              <a:gd name="connsiteY1" fmla="*/ 5054 h 10000"/>
              <a:gd name="connsiteX2" fmla="*/ 12360 w 13518"/>
              <a:gd name="connsiteY2" fmla="*/ 5766 h 10000"/>
              <a:gd name="connsiteX3" fmla="*/ 12310 w 13518"/>
              <a:gd name="connsiteY3" fmla="*/ 6526 h 10000"/>
              <a:gd name="connsiteX4" fmla="*/ 10554 w 13518"/>
              <a:gd name="connsiteY4" fmla="*/ 7923 h 10000"/>
              <a:gd name="connsiteX5" fmla="*/ 8801 w 13518"/>
              <a:gd name="connsiteY5" fmla="*/ 5078 h 10000"/>
              <a:gd name="connsiteX6" fmla="*/ 7002 w 13518"/>
              <a:gd name="connsiteY6" fmla="*/ 5047 h 10000"/>
              <a:gd name="connsiteX7" fmla="*/ 5754 w 13518"/>
              <a:gd name="connsiteY7" fmla="*/ 5857 h 10000"/>
              <a:gd name="connsiteX8" fmla="*/ 4604 w 13518"/>
              <a:gd name="connsiteY8" fmla="*/ 7913 h 10000"/>
              <a:gd name="connsiteX9" fmla="*/ 3980 w 13518"/>
              <a:gd name="connsiteY9" fmla="*/ 7882 h 10000"/>
              <a:gd name="connsiteX10" fmla="*/ 3430 w 13518"/>
              <a:gd name="connsiteY10" fmla="*/ 9315 h 10000"/>
              <a:gd name="connsiteX11" fmla="*/ 2806 w 13518"/>
              <a:gd name="connsiteY11" fmla="*/ 10000 h 10000"/>
              <a:gd name="connsiteX12" fmla="*/ 2331 w 13518"/>
              <a:gd name="connsiteY12" fmla="*/ 8598 h 10000"/>
              <a:gd name="connsiteX13" fmla="*/ 1082 w 13518"/>
              <a:gd name="connsiteY13" fmla="*/ 8598 h 10000"/>
              <a:gd name="connsiteX14" fmla="*/ 508 w 13518"/>
              <a:gd name="connsiteY14" fmla="*/ 7913 h 10000"/>
              <a:gd name="connsiteX15" fmla="*/ 908 w 13518"/>
              <a:gd name="connsiteY15" fmla="*/ 7882 h 10000"/>
              <a:gd name="connsiteX16" fmla="*/ 1132 w 13518"/>
              <a:gd name="connsiteY16" fmla="*/ 7788 h 10000"/>
              <a:gd name="connsiteX17" fmla="*/ 1141 w 13518"/>
              <a:gd name="connsiteY17" fmla="*/ 7643 h 10000"/>
              <a:gd name="connsiteX18" fmla="*/ 866 w 13518"/>
              <a:gd name="connsiteY18" fmla="*/ 7248 h 10000"/>
              <a:gd name="connsiteX19" fmla="*/ 550 w 13518"/>
              <a:gd name="connsiteY19" fmla="*/ 7072 h 10000"/>
              <a:gd name="connsiteX20" fmla="*/ 183 w 13518"/>
              <a:gd name="connsiteY20" fmla="*/ 6791 h 10000"/>
              <a:gd name="connsiteX21" fmla="*/ 0 w 13518"/>
              <a:gd name="connsiteY21" fmla="*/ 6397 h 10000"/>
              <a:gd name="connsiteX22" fmla="*/ 0 w 13518"/>
              <a:gd name="connsiteY22" fmla="*/ 6231 h 10000"/>
              <a:gd name="connsiteX23" fmla="*/ 142 w 13518"/>
              <a:gd name="connsiteY23" fmla="*/ 6002 h 10000"/>
              <a:gd name="connsiteX24" fmla="*/ 408 w 13518"/>
              <a:gd name="connsiteY24" fmla="*/ 6002 h 10000"/>
              <a:gd name="connsiteX25" fmla="*/ 1099 w 13518"/>
              <a:gd name="connsiteY25" fmla="*/ 6563 h 10000"/>
              <a:gd name="connsiteX26" fmla="*/ 1415 w 13518"/>
              <a:gd name="connsiteY26" fmla="*/ 6563 h 10000"/>
              <a:gd name="connsiteX27" fmla="*/ 1507 w 13518"/>
              <a:gd name="connsiteY27" fmla="*/ 6449 h 10000"/>
              <a:gd name="connsiteX28" fmla="*/ 1415 w 13518"/>
              <a:gd name="connsiteY28" fmla="*/ 6116 h 10000"/>
              <a:gd name="connsiteX29" fmla="*/ 866 w 13518"/>
              <a:gd name="connsiteY29" fmla="*/ 5659 h 10000"/>
              <a:gd name="connsiteX30" fmla="*/ 733 w 13518"/>
              <a:gd name="connsiteY30" fmla="*/ 5140 h 10000"/>
              <a:gd name="connsiteX31" fmla="*/ 500 w 13518"/>
              <a:gd name="connsiteY31" fmla="*/ 4351 h 10000"/>
              <a:gd name="connsiteX32" fmla="*/ 500 w 13518"/>
              <a:gd name="connsiteY32" fmla="*/ 4071 h 10000"/>
              <a:gd name="connsiteX33" fmla="*/ 691 w 13518"/>
              <a:gd name="connsiteY33" fmla="*/ 3780 h 10000"/>
              <a:gd name="connsiteX34" fmla="*/ 916 w 13518"/>
              <a:gd name="connsiteY34" fmla="*/ 3780 h 10000"/>
              <a:gd name="connsiteX35" fmla="*/ 1690 w 13518"/>
              <a:gd name="connsiteY35" fmla="*/ 4631 h 10000"/>
              <a:gd name="connsiteX36" fmla="*/ 1915 w 13518"/>
              <a:gd name="connsiteY36" fmla="*/ 4756 h 10000"/>
              <a:gd name="connsiteX37" fmla="*/ 2190 w 13518"/>
              <a:gd name="connsiteY37" fmla="*/ 4694 h 10000"/>
              <a:gd name="connsiteX38" fmla="*/ 2148 w 13518"/>
              <a:gd name="connsiteY38" fmla="*/ 4351 h 10000"/>
              <a:gd name="connsiteX39" fmla="*/ 1549 w 13518"/>
              <a:gd name="connsiteY39" fmla="*/ 2825 h 10000"/>
              <a:gd name="connsiteX40" fmla="*/ 1366 w 13518"/>
              <a:gd name="connsiteY40" fmla="*/ 2482 h 10000"/>
              <a:gd name="connsiteX41" fmla="*/ 1282 w 13518"/>
              <a:gd name="connsiteY41" fmla="*/ 1963 h 10000"/>
              <a:gd name="connsiteX42" fmla="*/ 1282 w 13518"/>
              <a:gd name="connsiteY42" fmla="*/ 1464 h 10000"/>
              <a:gd name="connsiteX43" fmla="*/ 1132 w 13518"/>
              <a:gd name="connsiteY43" fmla="*/ 31 h 10000"/>
              <a:gd name="connsiteX44" fmla="*/ 3381 w 13518"/>
              <a:gd name="connsiteY44" fmla="*/ 0 h 10000"/>
              <a:gd name="connsiteX45" fmla="*/ 6403 w 13518"/>
              <a:gd name="connsiteY45" fmla="*/ 3676 h 10000"/>
              <a:gd name="connsiteX46" fmla="*/ 7577 w 13518"/>
              <a:gd name="connsiteY46" fmla="*/ 3707 h 10000"/>
              <a:gd name="connsiteX47" fmla="*/ 9351 w 13518"/>
              <a:gd name="connsiteY47" fmla="*/ 1495 h 10000"/>
              <a:gd name="connsiteX48" fmla="*/ 9975 w 13518"/>
              <a:gd name="connsiteY48" fmla="*/ 2181 h 10000"/>
              <a:gd name="connsiteX49" fmla="*/ 10000 w 13518"/>
              <a:gd name="connsiteY49" fmla="*/ 2866 h 10000"/>
              <a:gd name="connsiteX50" fmla="*/ 11992 w 13518"/>
              <a:gd name="connsiteY50" fmla="*/ 3178 h 10000"/>
              <a:gd name="connsiteX51" fmla="*/ 12149 w 13518"/>
              <a:gd name="connsiteY51" fmla="*/ 2067 h 10000"/>
              <a:gd name="connsiteX52" fmla="*/ 12349 w 13518"/>
              <a:gd name="connsiteY52" fmla="*/ 2289 h 10000"/>
              <a:gd name="connsiteX53" fmla="*/ 12922 w 13518"/>
              <a:gd name="connsiteY53" fmla="*/ 2221 h 10000"/>
              <a:gd name="connsiteX54" fmla="*/ 12834 w 13518"/>
              <a:gd name="connsiteY54" fmla="*/ 2921 h 10000"/>
              <a:gd name="connsiteX55" fmla="*/ 13379 w 13518"/>
              <a:gd name="connsiteY55" fmla="*/ 3464 h 10000"/>
              <a:gd name="connsiteX0" fmla="*/ 13518 w 13518"/>
              <a:gd name="connsiteY0" fmla="*/ 3774 h 10000"/>
              <a:gd name="connsiteX1" fmla="*/ 12834 w 13518"/>
              <a:gd name="connsiteY1" fmla="*/ 5054 h 10000"/>
              <a:gd name="connsiteX2" fmla="*/ 12360 w 13518"/>
              <a:gd name="connsiteY2" fmla="*/ 5766 h 10000"/>
              <a:gd name="connsiteX3" fmla="*/ 12310 w 13518"/>
              <a:gd name="connsiteY3" fmla="*/ 6526 h 10000"/>
              <a:gd name="connsiteX4" fmla="*/ 10554 w 13518"/>
              <a:gd name="connsiteY4" fmla="*/ 7923 h 10000"/>
              <a:gd name="connsiteX5" fmla="*/ 8801 w 13518"/>
              <a:gd name="connsiteY5" fmla="*/ 5078 h 10000"/>
              <a:gd name="connsiteX6" fmla="*/ 7002 w 13518"/>
              <a:gd name="connsiteY6" fmla="*/ 5047 h 10000"/>
              <a:gd name="connsiteX7" fmla="*/ 5754 w 13518"/>
              <a:gd name="connsiteY7" fmla="*/ 5857 h 10000"/>
              <a:gd name="connsiteX8" fmla="*/ 4604 w 13518"/>
              <a:gd name="connsiteY8" fmla="*/ 7913 h 10000"/>
              <a:gd name="connsiteX9" fmla="*/ 3980 w 13518"/>
              <a:gd name="connsiteY9" fmla="*/ 7882 h 10000"/>
              <a:gd name="connsiteX10" fmla="*/ 3430 w 13518"/>
              <a:gd name="connsiteY10" fmla="*/ 9315 h 10000"/>
              <a:gd name="connsiteX11" fmla="*/ 2806 w 13518"/>
              <a:gd name="connsiteY11" fmla="*/ 10000 h 10000"/>
              <a:gd name="connsiteX12" fmla="*/ 2331 w 13518"/>
              <a:gd name="connsiteY12" fmla="*/ 8598 h 10000"/>
              <a:gd name="connsiteX13" fmla="*/ 1082 w 13518"/>
              <a:gd name="connsiteY13" fmla="*/ 8598 h 10000"/>
              <a:gd name="connsiteX14" fmla="*/ 508 w 13518"/>
              <a:gd name="connsiteY14" fmla="*/ 7913 h 10000"/>
              <a:gd name="connsiteX15" fmla="*/ 908 w 13518"/>
              <a:gd name="connsiteY15" fmla="*/ 7882 h 10000"/>
              <a:gd name="connsiteX16" fmla="*/ 1132 w 13518"/>
              <a:gd name="connsiteY16" fmla="*/ 7788 h 10000"/>
              <a:gd name="connsiteX17" fmla="*/ 1141 w 13518"/>
              <a:gd name="connsiteY17" fmla="*/ 7643 h 10000"/>
              <a:gd name="connsiteX18" fmla="*/ 866 w 13518"/>
              <a:gd name="connsiteY18" fmla="*/ 7248 h 10000"/>
              <a:gd name="connsiteX19" fmla="*/ 550 w 13518"/>
              <a:gd name="connsiteY19" fmla="*/ 7072 h 10000"/>
              <a:gd name="connsiteX20" fmla="*/ 183 w 13518"/>
              <a:gd name="connsiteY20" fmla="*/ 6791 h 10000"/>
              <a:gd name="connsiteX21" fmla="*/ 0 w 13518"/>
              <a:gd name="connsiteY21" fmla="*/ 6397 h 10000"/>
              <a:gd name="connsiteX22" fmla="*/ 0 w 13518"/>
              <a:gd name="connsiteY22" fmla="*/ 6231 h 10000"/>
              <a:gd name="connsiteX23" fmla="*/ 142 w 13518"/>
              <a:gd name="connsiteY23" fmla="*/ 6002 h 10000"/>
              <a:gd name="connsiteX24" fmla="*/ 408 w 13518"/>
              <a:gd name="connsiteY24" fmla="*/ 6002 h 10000"/>
              <a:gd name="connsiteX25" fmla="*/ 1099 w 13518"/>
              <a:gd name="connsiteY25" fmla="*/ 6563 h 10000"/>
              <a:gd name="connsiteX26" fmla="*/ 1415 w 13518"/>
              <a:gd name="connsiteY26" fmla="*/ 6563 h 10000"/>
              <a:gd name="connsiteX27" fmla="*/ 1507 w 13518"/>
              <a:gd name="connsiteY27" fmla="*/ 6449 h 10000"/>
              <a:gd name="connsiteX28" fmla="*/ 1415 w 13518"/>
              <a:gd name="connsiteY28" fmla="*/ 6116 h 10000"/>
              <a:gd name="connsiteX29" fmla="*/ 866 w 13518"/>
              <a:gd name="connsiteY29" fmla="*/ 5659 h 10000"/>
              <a:gd name="connsiteX30" fmla="*/ 733 w 13518"/>
              <a:gd name="connsiteY30" fmla="*/ 5140 h 10000"/>
              <a:gd name="connsiteX31" fmla="*/ 500 w 13518"/>
              <a:gd name="connsiteY31" fmla="*/ 4351 h 10000"/>
              <a:gd name="connsiteX32" fmla="*/ 500 w 13518"/>
              <a:gd name="connsiteY32" fmla="*/ 4071 h 10000"/>
              <a:gd name="connsiteX33" fmla="*/ 691 w 13518"/>
              <a:gd name="connsiteY33" fmla="*/ 3780 h 10000"/>
              <a:gd name="connsiteX34" fmla="*/ 916 w 13518"/>
              <a:gd name="connsiteY34" fmla="*/ 3780 h 10000"/>
              <a:gd name="connsiteX35" fmla="*/ 1690 w 13518"/>
              <a:gd name="connsiteY35" fmla="*/ 4631 h 10000"/>
              <a:gd name="connsiteX36" fmla="*/ 1915 w 13518"/>
              <a:gd name="connsiteY36" fmla="*/ 4756 h 10000"/>
              <a:gd name="connsiteX37" fmla="*/ 2190 w 13518"/>
              <a:gd name="connsiteY37" fmla="*/ 4694 h 10000"/>
              <a:gd name="connsiteX38" fmla="*/ 2148 w 13518"/>
              <a:gd name="connsiteY38" fmla="*/ 4351 h 10000"/>
              <a:gd name="connsiteX39" fmla="*/ 1549 w 13518"/>
              <a:gd name="connsiteY39" fmla="*/ 2825 h 10000"/>
              <a:gd name="connsiteX40" fmla="*/ 1366 w 13518"/>
              <a:gd name="connsiteY40" fmla="*/ 2482 h 10000"/>
              <a:gd name="connsiteX41" fmla="*/ 1282 w 13518"/>
              <a:gd name="connsiteY41" fmla="*/ 1963 h 10000"/>
              <a:gd name="connsiteX42" fmla="*/ 1282 w 13518"/>
              <a:gd name="connsiteY42" fmla="*/ 1464 h 10000"/>
              <a:gd name="connsiteX43" fmla="*/ 1132 w 13518"/>
              <a:gd name="connsiteY43" fmla="*/ 31 h 10000"/>
              <a:gd name="connsiteX44" fmla="*/ 3381 w 13518"/>
              <a:gd name="connsiteY44" fmla="*/ 0 h 10000"/>
              <a:gd name="connsiteX45" fmla="*/ 6403 w 13518"/>
              <a:gd name="connsiteY45" fmla="*/ 3676 h 10000"/>
              <a:gd name="connsiteX46" fmla="*/ 7577 w 13518"/>
              <a:gd name="connsiteY46" fmla="*/ 3707 h 10000"/>
              <a:gd name="connsiteX47" fmla="*/ 9351 w 13518"/>
              <a:gd name="connsiteY47" fmla="*/ 1495 h 10000"/>
              <a:gd name="connsiteX48" fmla="*/ 9975 w 13518"/>
              <a:gd name="connsiteY48" fmla="*/ 2181 h 10000"/>
              <a:gd name="connsiteX49" fmla="*/ 10000 w 13518"/>
              <a:gd name="connsiteY49" fmla="*/ 2866 h 10000"/>
              <a:gd name="connsiteX50" fmla="*/ 10965 w 13518"/>
              <a:gd name="connsiteY50" fmla="*/ 3057 h 10000"/>
              <a:gd name="connsiteX51" fmla="*/ 11992 w 13518"/>
              <a:gd name="connsiteY51" fmla="*/ 3178 h 10000"/>
              <a:gd name="connsiteX52" fmla="*/ 12149 w 13518"/>
              <a:gd name="connsiteY52" fmla="*/ 2067 h 10000"/>
              <a:gd name="connsiteX53" fmla="*/ 12349 w 13518"/>
              <a:gd name="connsiteY53" fmla="*/ 2289 h 10000"/>
              <a:gd name="connsiteX54" fmla="*/ 12922 w 13518"/>
              <a:gd name="connsiteY54" fmla="*/ 2221 h 10000"/>
              <a:gd name="connsiteX55" fmla="*/ 12834 w 13518"/>
              <a:gd name="connsiteY55" fmla="*/ 2921 h 10000"/>
              <a:gd name="connsiteX56" fmla="*/ 13379 w 13518"/>
              <a:gd name="connsiteY56" fmla="*/ 3464 h 10000"/>
              <a:gd name="connsiteX0" fmla="*/ 13518 w 13518"/>
              <a:gd name="connsiteY0" fmla="*/ 3774 h 10000"/>
              <a:gd name="connsiteX1" fmla="*/ 12834 w 13518"/>
              <a:gd name="connsiteY1" fmla="*/ 5054 h 10000"/>
              <a:gd name="connsiteX2" fmla="*/ 12360 w 13518"/>
              <a:gd name="connsiteY2" fmla="*/ 5766 h 10000"/>
              <a:gd name="connsiteX3" fmla="*/ 12310 w 13518"/>
              <a:gd name="connsiteY3" fmla="*/ 6526 h 10000"/>
              <a:gd name="connsiteX4" fmla="*/ 10554 w 13518"/>
              <a:gd name="connsiteY4" fmla="*/ 7923 h 10000"/>
              <a:gd name="connsiteX5" fmla="*/ 8801 w 13518"/>
              <a:gd name="connsiteY5" fmla="*/ 5078 h 10000"/>
              <a:gd name="connsiteX6" fmla="*/ 7002 w 13518"/>
              <a:gd name="connsiteY6" fmla="*/ 5047 h 10000"/>
              <a:gd name="connsiteX7" fmla="*/ 5754 w 13518"/>
              <a:gd name="connsiteY7" fmla="*/ 5857 h 10000"/>
              <a:gd name="connsiteX8" fmla="*/ 4604 w 13518"/>
              <a:gd name="connsiteY8" fmla="*/ 7913 h 10000"/>
              <a:gd name="connsiteX9" fmla="*/ 3980 w 13518"/>
              <a:gd name="connsiteY9" fmla="*/ 7882 h 10000"/>
              <a:gd name="connsiteX10" fmla="*/ 3430 w 13518"/>
              <a:gd name="connsiteY10" fmla="*/ 9315 h 10000"/>
              <a:gd name="connsiteX11" fmla="*/ 2806 w 13518"/>
              <a:gd name="connsiteY11" fmla="*/ 10000 h 10000"/>
              <a:gd name="connsiteX12" fmla="*/ 2331 w 13518"/>
              <a:gd name="connsiteY12" fmla="*/ 8598 h 10000"/>
              <a:gd name="connsiteX13" fmla="*/ 1082 w 13518"/>
              <a:gd name="connsiteY13" fmla="*/ 8598 h 10000"/>
              <a:gd name="connsiteX14" fmla="*/ 508 w 13518"/>
              <a:gd name="connsiteY14" fmla="*/ 7913 h 10000"/>
              <a:gd name="connsiteX15" fmla="*/ 908 w 13518"/>
              <a:gd name="connsiteY15" fmla="*/ 7882 h 10000"/>
              <a:gd name="connsiteX16" fmla="*/ 1132 w 13518"/>
              <a:gd name="connsiteY16" fmla="*/ 7788 h 10000"/>
              <a:gd name="connsiteX17" fmla="*/ 1141 w 13518"/>
              <a:gd name="connsiteY17" fmla="*/ 7643 h 10000"/>
              <a:gd name="connsiteX18" fmla="*/ 866 w 13518"/>
              <a:gd name="connsiteY18" fmla="*/ 7248 h 10000"/>
              <a:gd name="connsiteX19" fmla="*/ 550 w 13518"/>
              <a:gd name="connsiteY19" fmla="*/ 7072 h 10000"/>
              <a:gd name="connsiteX20" fmla="*/ 183 w 13518"/>
              <a:gd name="connsiteY20" fmla="*/ 6791 h 10000"/>
              <a:gd name="connsiteX21" fmla="*/ 0 w 13518"/>
              <a:gd name="connsiteY21" fmla="*/ 6397 h 10000"/>
              <a:gd name="connsiteX22" fmla="*/ 0 w 13518"/>
              <a:gd name="connsiteY22" fmla="*/ 6231 h 10000"/>
              <a:gd name="connsiteX23" fmla="*/ 142 w 13518"/>
              <a:gd name="connsiteY23" fmla="*/ 6002 h 10000"/>
              <a:gd name="connsiteX24" fmla="*/ 408 w 13518"/>
              <a:gd name="connsiteY24" fmla="*/ 6002 h 10000"/>
              <a:gd name="connsiteX25" fmla="*/ 1099 w 13518"/>
              <a:gd name="connsiteY25" fmla="*/ 6563 h 10000"/>
              <a:gd name="connsiteX26" fmla="*/ 1415 w 13518"/>
              <a:gd name="connsiteY26" fmla="*/ 6563 h 10000"/>
              <a:gd name="connsiteX27" fmla="*/ 1507 w 13518"/>
              <a:gd name="connsiteY27" fmla="*/ 6449 h 10000"/>
              <a:gd name="connsiteX28" fmla="*/ 1415 w 13518"/>
              <a:gd name="connsiteY28" fmla="*/ 6116 h 10000"/>
              <a:gd name="connsiteX29" fmla="*/ 866 w 13518"/>
              <a:gd name="connsiteY29" fmla="*/ 5659 h 10000"/>
              <a:gd name="connsiteX30" fmla="*/ 733 w 13518"/>
              <a:gd name="connsiteY30" fmla="*/ 5140 h 10000"/>
              <a:gd name="connsiteX31" fmla="*/ 500 w 13518"/>
              <a:gd name="connsiteY31" fmla="*/ 4351 h 10000"/>
              <a:gd name="connsiteX32" fmla="*/ 500 w 13518"/>
              <a:gd name="connsiteY32" fmla="*/ 4071 h 10000"/>
              <a:gd name="connsiteX33" fmla="*/ 691 w 13518"/>
              <a:gd name="connsiteY33" fmla="*/ 3780 h 10000"/>
              <a:gd name="connsiteX34" fmla="*/ 916 w 13518"/>
              <a:gd name="connsiteY34" fmla="*/ 3780 h 10000"/>
              <a:gd name="connsiteX35" fmla="*/ 1690 w 13518"/>
              <a:gd name="connsiteY35" fmla="*/ 4631 h 10000"/>
              <a:gd name="connsiteX36" fmla="*/ 1915 w 13518"/>
              <a:gd name="connsiteY36" fmla="*/ 4756 h 10000"/>
              <a:gd name="connsiteX37" fmla="*/ 2190 w 13518"/>
              <a:gd name="connsiteY37" fmla="*/ 4694 h 10000"/>
              <a:gd name="connsiteX38" fmla="*/ 2148 w 13518"/>
              <a:gd name="connsiteY38" fmla="*/ 4351 h 10000"/>
              <a:gd name="connsiteX39" fmla="*/ 1549 w 13518"/>
              <a:gd name="connsiteY39" fmla="*/ 2825 h 10000"/>
              <a:gd name="connsiteX40" fmla="*/ 1366 w 13518"/>
              <a:gd name="connsiteY40" fmla="*/ 2482 h 10000"/>
              <a:gd name="connsiteX41" fmla="*/ 1282 w 13518"/>
              <a:gd name="connsiteY41" fmla="*/ 1963 h 10000"/>
              <a:gd name="connsiteX42" fmla="*/ 1282 w 13518"/>
              <a:gd name="connsiteY42" fmla="*/ 1464 h 10000"/>
              <a:gd name="connsiteX43" fmla="*/ 1132 w 13518"/>
              <a:gd name="connsiteY43" fmla="*/ 31 h 10000"/>
              <a:gd name="connsiteX44" fmla="*/ 3381 w 13518"/>
              <a:gd name="connsiteY44" fmla="*/ 0 h 10000"/>
              <a:gd name="connsiteX45" fmla="*/ 6403 w 13518"/>
              <a:gd name="connsiteY45" fmla="*/ 3676 h 10000"/>
              <a:gd name="connsiteX46" fmla="*/ 7577 w 13518"/>
              <a:gd name="connsiteY46" fmla="*/ 3707 h 10000"/>
              <a:gd name="connsiteX47" fmla="*/ 9351 w 13518"/>
              <a:gd name="connsiteY47" fmla="*/ 1495 h 10000"/>
              <a:gd name="connsiteX48" fmla="*/ 9975 w 13518"/>
              <a:gd name="connsiteY48" fmla="*/ 2181 h 10000"/>
              <a:gd name="connsiteX49" fmla="*/ 10000 w 13518"/>
              <a:gd name="connsiteY49" fmla="*/ 2866 h 10000"/>
              <a:gd name="connsiteX50" fmla="*/ 10965 w 13518"/>
              <a:gd name="connsiteY50" fmla="*/ 3057 h 10000"/>
              <a:gd name="connsiteX51" fmla="*/ 11992 w 13518"/>
              <a:gd name="connsiteY51" fmla="*/ 3178 h 10000"/>
              <a:gd name="connsiteX52" fmla="*/ 12149 w 13518"/>
              <a:gd name="connsiteY52" fmla="*/ 2067 h 10000"/>
              <a:gd name="connsiteX53" fmla="*/ 12349 w 13518"/>
              <a:gd name="connsiteY53" fmla="*/ 2289 h 10000"/>
              <a:gd name="connsiteX54" fmla="*/ 12922 w 13518"/>
              <a:gd name="connsiteY54" fmla="*/ 2221 h 10000"/>
              <a:gd name="connsiteX55" fmla="*/ 12834 w 13518"/>
              <a:gd name="connsiteY55" fmla="*/ 2921 h 10000"/>
              <a:gd name="connsiteX56" fmla="*/ 13379 w 13518"/>
              <a:gd name="connsiteY56" fmla="*/ 3464 h 10000"/>
              <a:gd name="connsiteX0" fmla="*/ 13518 w 13518"/>
              <a:gd name="connsiteY0" fmla="*/ 3774 h 10000"/>
              <a:gd name="connsiteX1" fmla="*/ 12834 w 13518"/>
              <a:gd name="connsiteY1" fmla="*/ 5054 h 10000"/>
              <a:gd name="connsiteX2" fmla="*/ 12360 w 13518"/>
              <a:gd name="connsiteY2" fmla="*/ 5766 h 10000"/>
              <a:gd name="connsiteX3" fmla="*/ 12310 w 13518"/>
              <a:gd name="connsiteY3" fmla="*/ 6526 h 10000"/>
              <a:gd name="connsiteX4" fmla="*/ 10554 w 13518"/>
              <a:gd name="connsiteY4" fmla="*/ 7923 h 10000"/>
              <a:gd name="connsiteX5" fmla="*/ 8801 w 13518"/>
              <a:gd name="connsiteY5" fmla="*/ 5078 h 10000"/>
              <a:gd name="connsiteX6" fmla="*/ 7002 w 13518"/>
              <a:gd name="connsiteY6" fmla="*/ 5047 h 10000"/>
              <a:gd name="connsiteX7" fmla="*/ 5754 w 13518"/>
              <a:gd name="connsiteY7" fmla="*/ 5857 h 10000"/>
              <a:gd name="connsiteX8" fmla="*/ 4604 w 13518"/>
              <a:gd name="connsiteY8" fmla="*/ 7913 h 10000"/>
              <a:gd name="connsiteX9" fmla="*/ 3980 w 13518"/>
              <a:gd name="connsiteY9" fmla="*/ 7882 h 10000"/>
              <a:gd name="connsiteX10" fmla="*/ 3430 w 13518"/>
              <a:gd name="connsiteY10" fmla="*/ 9315 h 10000"/>
              <a:gd name="connsiteX11" fmla="*/ 2806 w 13518"/>
              <a:gd name="connsiteY11" fmla="*/ 10000 h 10000"/>
              <a:gd name="connsiteX12" fmla="*/ 2331 w 13518"/>
              <a:gd name="connsiteY12" fmla="*/ 8598 h 10000"/>
              <a:gd name="connsiteX13" fmla="*/ 1082 w 13518"/>
              <a:gd name="connsiteY13" fmla="*/ 8598 h 10000"/>
              <a:gd name="connsiteX14" fmla="*/ 508 w 13518"/>
              <a:gd name="connsiteY14" fmla="*/ 7913 h 10000"/>
              <a:gd name="connsiteX15" fmla="*/ 908 w 13518"/>
              <a:gd name="connsiteY15" fmla="*/ 7882 h 10000"/>
              <a:gd name="connsiteX16" fmla="*/ 1132 w 13518"/>
              <a:gd name="connsiteY16" fmla="*/ 7788 h 10000"/>
              <a:gd name="connsiteX17" fmla="*/ 1141 w 13518"/>
              <a:gd name="connsiteY17" fmla="*/ 7643 h 10000"/>
              <a:gd name="connsiteX18" fmla="*/ 866 w 13518"/>
              <a:gd name="connsiteY18" fmla="*/ 7248 h 10000"/>
              <a:gd name="connsiteX19" fmla="*/ 550 w 13518"/>
              <a:gd name="connsiteY19" fmla="*/ 7072 h 10000"/>
              <a:gd name="connsiteX20" fmla="*/ 183 w 13518"/>
              <a:gd name="connsiteY20" fmla="*/ 6791 h 10000"/>
              <a:gd name="connsiteX21" fmla="*/ 0 w 13518"/>
              <a:gd name="connsiteY21" fmla="*/ 6397 h 10000"/>
              <a:gd name="connsiteX22" fmla="*/ 0 w 13518"/>
              <a:gd name="connsiteY22" fmla="*/ 6231 h 10000"/>
              <a:gd name="connsiteX23" fmla="*/ 142 w 13518"/>
              <a:gd name="connsiteY23" fmla="*/ 6002 h 10000"/>
              <a:gd name="connsiteX24" fmla="*/ 408 w 13518"/>
              <a:gd name="connsiteY24" fmla="*/ 6002 h 10000"/>
              <a:gd name="connsiteX25" fmla="*/ 1099 w 13518"/>
              <a:gd name="connsiteY25" fmla="*/ 6563 h 10000"/>
              <a:gd name="connsiteX26" fmla="*/ 1415 w 13518"/>
              <a:gd name="connsiteY26" fmla="*/ 6563 h 10000"/>
              <a:gd name="connsiteX27" fmla="*/ 1507 w 13518"/>
              <a:gd name="connsiteY27" fmla="*/ 6449 h 10000"/>
              <a:gd name="connsiteX28" fmla="*/ 1415 w 13518"/>
              <a:gd name="connsiteY28" fmla="*/ 6116 h 10000"/>
              <a:gd name="connsiteX29" fmla="*/ 866 w 13518"/>
              <a:gd name="connsiteY29" fmla="*/ 5659 h 10000"/>
              <a:gd name="connsiteX30" fmla="*/ 733 w 13518"/>
              <a:gd name="connsiteY30" fmla="*/ 5140 h 10000"/>
              <a:gd name="connsiteX31" fmla="*/ 500 w 13518"/>
              <a:gd name="connsiteY31" fmla="*/ 4351 h 10000"/>
              <a:gd name="connsiteX32" fmla="*/ 500 w 13518"/>
              <a:gd name="connsiteY32" fmla="*/ 4071 h 10000"/>
              <a:gd name="connsiteX33" fmla="*/ 691 w 13518"/>
              <a:gd name="connsiteY33" fmla="*/ 3780 h 10000"/>
              <a:gd name="connsiteX34" fmla="*/ 916 w 13518"/>
              <a:gd name="connsiteY34" fmla="*/ 3780 h 10000"/>
              <a:gd name="connsiteX35" fmla="*/ 1690 w 13518"/>
              <a:gd name="connsiteY35" fmla="*/ 4631 h 10000"/>
              <a:gd name="connsiteX36" fmla="*/ 1915 w 13518"/>
              <a:gd name="connsiteY36" fmla="*/ 4756 h 10000"/>
              <a:gd name="connsiteX37" fmla="*/ 2190 w 13518"/>
              <a:gd name="connsiteY37" fmla="*/ 4694 h 10000"/>
              <a:gd name="connsiteX38" fmla="*/ 2148 w 13518"/>
              <a:gd name="connsiteY38" fmla="*/ 4351 h 10000"/>
              <a:gd name="connsiteX39" fmla="*/ 1549 w 13518"/>
              <a:gd name="connsiteY39" fmla="*/ 2825 h 10000"/>
              <a:gd name="connsiteX40" fmla="*/ 1366 w 13518"/>
              <a:gd name="connsiteY40" fmla="*/ 2482 h 10000"/>
              <a:gd name="connsiteX41" fmla="*/ 1282 w 13518"/>
              <a:gd name="connsiteY41" fmla="*/ 1963 h 10000"/>
              <a:gd name="connsiteX42" fmla="*/ 1282 w 13518"/>
              <a:gd name="connsiteY42" fmla="*/ 1464 h 10000"/>
              <a:gd name="connsiteX43" fmla="*/ 1132 w 13518"/>
              <a:gd name="connsiteY43" fmla="*/ 31 h 10000"/>
              <a:gd name="connsiteX44" fmla="*/ 3381 w 13518"/>
              <a:gd name="connsiteY44" fmla="*/ 0 h 10000"/>
              <a:gd name="connsiteX45" fmla="*/ 6403 w 13518"/>
              <a:gd name="connsiteY45" fmla="*/ 3676 h 10000"/>
              <a:gd name="connsiteX46" fmla="*/ 7577 w 13518"/>
              <a:gd name="connsiteY46" fmla="*/ 3707 h 10000"/>
              <a:gd name="connsiteX47" fmla="*/ 9351 w 13518"/>
              <a:gd name="connsiteY47" fmla="*/ 1495 h 10000"/>
              <a:gd name="connsiteX48" fmla="*/ 9975 w 13518"/>
              <a:gd name="connsiteY48" fmla="*/ 2181 h 10000"/>
              <a:gd name="connsiteX49" fmla="*/ 10000 w 13518"/>
              <a:gd name="connsiteY49" fmla="*/ 2866 h 10000"/>
              <a:gd name="connsiteX50" fmla="*/ 10965 w 13518"/>
              <a:gd name="connsiteY50" fmla="*/ 3057 h 10000"/>
              <a:gd name="connsiteX51" fmla="*/ 11992 w 13518"/>
              <a:gd name="connsiteY51" fmla="*/ 3178 h 10000"/>
              <a:gd name="connsiteX52" fmla="*/ 12149 w 13518"/>
              <a:gd name="connsiteY52" fmla="*/ 2067 h 10000"/>
              <a:gd name="connsiteX53" fmla="*/ 12349 w 13518"/>
              <a:gd name="connsiteY53" fmla="*/ 2289 h 10000"/>
              <a:gd name="connsiteX54" fmla="*/ 12922 w 13518"/>
              <a:gd name="connsiteY54" fmla="*/ 2221 h 10000"/>
              <a:gd name="connsiteX55" fmla="*/ 12834 w 13518"/>
              <a:gd name="connsiteY55" fmla="*/ 2921 h 10000"/>
              <a:gd name="connsiteX56" fmla="*/ 13379 w 13518"/>
              <a:gd name="connsiteY56" fmla="*/ 3464 h 10000"/>
              <a:gd name="connsiteX57" fmla="*/ 13518 w 13518"/>
              <a:gd name="connsiteY57" fmla="*/ 3774 h 10000"/>
              <a:gd name="connsiteX0" fmla="*/ 13518 w 13518"/>
              <a:gd name="connsiteY0" fmla="*/ 3774 h 10000"/>
              <a:gd name="connsiteX1" fmla="*/ 12834 w 13518"/>
              <a:gd name="connsiteY1" fmla="*/ 5054 h 10000"/>
              <a:gd name="connsiteX2" fmla="*/ 12360 w 13518"/>
              <a:gd name="connsiteY2" fmla="*/ 5766 h 10000"/>
              <a:gd name="connsiteX3" fmla="*/ 12310 w 13518"/>
              <a:gd name="connsiteY3" fmla="*/ 6526 h 10000"/>
              <a:gd name="connsiteX4" fmla="*/ 10554 w 13518"/>
              <a:gd name="connsiteY4" fmla="*/ 7923 h 10000"/>
              <a:gd name="connsiteX5" fmla="*/ 8801 w 13518"/>
              <a:gd name="connsiteY5" fmla="*/ 5078 h 10000"/>
              <a:gd name="connsiteX6" fmla="*/ 7002 w 13518"/>
              <a:gd name="connsiteY6" fmla="*/ 5047 h 10000"/>
              <a:gd name="connsiteX7" fmla="*/ 5754 w 13518"/>
              <a:gd name="connsiteY7" fmla="*/ 5857 h 10000"/>
              <a:gd name="connsiteX8" fmla="*/ 4604 w 13518"/>
              <a:gd name="connsiteY8" fmla="*/ 7913 h 10000"/>
              <a:gd name="connsiteX9" fmla="*/ 3980 w 13518"/>
              <a:gd name="connsiteY9" fmla="*/ 7882 h 10000"/>
              <a:gd name="connsiteX10" fmla="*/ 3430 w 13518"/>
              <a:gd name="connsiteY10" fmla="*/ 9315 h 10000"/>
              <a:gd name="connsiteX11" fmla="*/ 2806 w 13518"/>
              <a:gd name="connsiteY11" fmla="*/ 10000 h 10000"/>
              <a:gd name="connsiteX12" fmla="*/ 2331 w 13518"/>
              <a:gd name="connsiteY12" fmla="*/ 8598 h 10000"/>
              <a:gd name="connsiteX13" fmla="*/ 1082 w 13518"/>
              <a:gd name="connsiteY13" fmla="*/ 8598 h 10000"/>
              <a:gd name="connsiteX14" fmla="*/ 508 w 13518"/>
              <a:gd name="connsiteY14" fmla="*/ 7913 h 10000"/>
              <a:gd name="connsiteX15" fmla="*/ 908 w 13518"/>
              <a:gd name="connsiteY15" fmla="*/ 7882 h 10000"/>
              <a:gd name="connsiteX16" fmla="*/ 1132 w 13518"/>
              <a:gd name="connsiteY16" fmla="*/ 7788 h 10000"/>
              <a:gd name="connsiteX17" fmla="*/ 1141 w 13518"/>
              <a:gd name="connsiteY17" fmla="*/ 7643 h 10000"/>
              <a:gd name="connsiteX18" fmla="*/ 866 w 13518"/>
              <a:gd name="connsiteY18" fmla="*/ 7248 h 10000"/>
              <a:gd name="connsiteX19" fmla="*/ 550 w 13518"/>
              <a:gd name="connsiteY19" fmla="*/ 7072 h 10000"/>
              <a:gd name="connsiteX20" fmla="*/ 183 w 13518"/>
              <a:gd name="connsiteY20" fmla="*/ 6791 h 10000"/>
              <a:gd name="connsiteX21" fmla="*/ 0 w 13518"/>
              <a:gd name="connsiteY21" fmla="*/ 6397 h 10000"/>
              <a:gd name="connsiteX22" fmla="*/ 0 w 13518"/>
              <a:gd name="connsiteY22" fmla="*/ 6231 h 10000"/>
              <a:gd name="connsiteX23" fmla="*/ 142 w 13518"/>
              <a:gd name="connsiteY23" fmla="*/ 6002 h 10000"/>
              <a:gd name="connsiteX24" fmla="*/ 408 w 13518"/>
              <a:gd name="connsiteY24" fmla="*/ 6002 h 10000"/>
              <a:gd name="connsiteX25" fmla="*/ 1099 w 13518"/>
              <a:gd name="connsiteY25" fmla="*/ 6563 h 10000"/>
              <a:gd name="connsiteX26" fmla="*/ 1415 w 13518"/>
              <a:gd name="connsiteY26" fmla="*/ 6563 h 10000"/>
              <a:gd name="connsiteX27" fmla="*/ 1507 w 13518"/>
              <a:gd name="connsiteY27" fmla="*/ 6449 h 10000"/>
              <a:gd name="connsiteX28" fmla="*/ 1415 w 13518"/>
              <a:gd name="connsiteY28" fmla="*/ 6116 h 10000"/>
              <a:gd name="connsiteX29" fmla="*/ 866 w 13518"/>
              <a:gd name="connsiteY29" fmla="*/ 5659 h 10000"/>
              <a:gd name="connsiteX30" fmla="*/ 733 w 13518"/>
              <a:gd name="connsiteY30" fmla="*/ 5140 h 10000"/>
              <a:gd name="connsiteX31" fmla="*/ 500 w 13518"/>
              <a:gd name="connsiteY31" fmla="*/ 4351 h 10000"/>
              <a:gd name="connsiteX32" fmla="*/ 500 w 13518"/>
              <a:gd name="connsiteY32" fmla="*/ 4071 h 10000"/>
              <a:gd name="connsiteX33" fmla="*/ 691 w 13518"/>
              <a:gd name="connsiteY33" fmla="*/ 3780 h 10000"/>
              <a:gd name="connsiteX34" fmla="*/ 916 w 13518"/>
              <a:gd name="connsiteY34" fmla="*/ 3780 h 10000"/>
              <a:gd name="connsiteX35" fmla="*/ 1690 w 13518"/>
              <a:gd name="connsiteY35" fmla="*/ 4631 h 10000"/>
              <a:gd name="connsiteX36" fmla="*/ 1915 w 13518"/>
              <a:gd name="connsiteY36" fmla="*/ 4756 h 10000"/>
              <a:gd name="connsiteX37" fmla="*/ 2190 w 13518"/>
              <a:gd name="connsiteY37" fmla="*/ 4694 h 10000"/>
              <a:gd name="connsiteX38" fmla="*/ 2148 w 13518"/>
              <a:gd name="connsiteY38" fmla="*/ 4351 h 10000"/>
              <a:gd name="connsiteX39" fmla="*/ 1549 w 13518"/>
              <a:gd name="connsiteY39" fmla="*/ 2825 h 10000"/>
              <a:gd name="connsiteX40" fmla="*/ 1366 w 13518"/>
              <a:gd name="connsiteY40" fmla="*/ 2482 h 10000"/>
              <a:gd name="connsiteX41" fmla="*/ 1282 w 13518"/>
              <a:gd name="connsiteY41" fmla="*/ 1963 h 10000"/>
              <a:gd name="connsiteX42" fmla="*/ 1282 w 13518"/>
              <a:gd name="connsiteY42" fmla="*/ 1464 h 10000"/>
              <a:gd name="connsiteX43" fmla="*/ 1132 w 13518"/>
              <a:gd name="connsiteY43" fmla="*/ 31 h 10000"/>
              <a:gd name="connsiteX44" fmla="*/ 3381 w 13518"/>
              <a:gd name="connsiteY44" fmla="*/ 0 h 10000"/>
              <a:gd name="connsiteX45" fmla="*/ 6403 w 13518"/>
              <a:gd name="connsiteY45" fmla="*/ 3676 h 10000"/>
              <a:gd name="connsiteX46" fmla="*/ 7577 w 13518"/>
              <a:gd name="connsiteY46" fmla="*/ 3707 h 10000"/>
              <a:gd name="connsiteX47" fmla="*/ 9351 w 13518"/>
              <a:gd name="connsiteY47" fmla="*/ 1495 h 10000"/>
              <a:gd name="connsiteX48" fmla="*/ 9975 w 13518"/>
              <a:gd name="connsiteY48" fmla="*/ 2181 h 10000"/>
              <a:gd name="connsiteX49" fmla="*/ 10000 w 13518"/>
              <a:gd name="connsiteY49" fmla="*/ 2866 h 10000"/>
              <a:gd name="connsiteX50" fmla="*/ 10965 w 13518"/>
              <a:gd name="connsiteY50" fmla="*/ 3057 h 10000"/>
              <a:gd name="connsiteX51" fmla="*/ 11992 w 13518"/>
              <a:gd name="connsiteY51" fmla="*/ 3178 h 10000"/>
              <a:gd name="connsiteX52" fmla="*/ 12149 w 13518"/>
              <a:gd name="connsiteY52" fmla="*/ 2067 h 10000"/>
              <a:gd name="connsiteX53" fmla="*/ 12349 w 13518"/>
              <a:gd name="connsiteY53" fmla="*/ 2289 h 10000"/>
              <a:gd name="connsiteX54" fmla="*/ 12922 w 13518"/>
              <a:gd name="connsiteY54" fmla="*/ 2221 h 10000"/>
              <a:gd name="connsiteX55" fmla="*/ 12834 w 13518"/>
              <a:gd name="connsiteY55" fmla="*/ 2921 h 10000"/>
              <a:gd name="connsiteX56" fmla="*/ 13379 w 13518"/>
              <a:gd name="connsiteY56" fmla="*/ 3464 h 10000"/>
              <a:gd name="connsiteX57" fmla="*/ 13518 w 13518"/>
              <a:gd name="connsiteY57" fmla="*/ 3774 h 10000"/>
              <a:gd name="connsiteX0" fmla="*/ 13518 w 13518"/>
              <a:gd name="connsiteY0" fmla="*/ 3840 h 10066"/>
              <a:gd name="connsiteX1" fmla="*/ 12834 w 13518"/>
              <a:gd name="connsiteY1" fmla="*/ 5120 h 10066"/>
              <a:gd name="connsiteX2" fmla="*/ 12360 w 13518"/>
              <a:gd name="connsiteY2" fmla="*/ 5832 h 10066"/>
              <a:gd name="connsiteX3" fmla="*/ 12310 w 13518"/>
              <a:gd name="connsiteY3" fmla="*/ 6592 h 10066"/>
              <a:gd name="connsiteX4" fmla="*/ 10554 w 13518"/>
              <a:gd name="connsiteY4" fmla="*/ 7989 h 10066"/>
              <a:gd name="connsiteX5" fmla="*/ 8801 w 13518"/>
              <a:gd name="connsiteY5" fmla="*/ 5144 h 10066"/>
              <a:gd name="connsiteX6" fmla="*/ 7002 w 13518"/>
              <a:gd name="connsiteY6" fmla="*/ 5113 h 10066"/>
              <a:gd name="connsiteX7" fmla="*/ 5754 w 13518"/>
              <a:gd name="connsiteY7" fmla="*/ 5923 h 10066"/>
              <a:gd name="connsiteX8" fmla="*/ 4604 w 13518"/>
              <a:gd name="connsiteY8" fmla="*/ 7979 h 10066"/>
              <a:gd name="connsiteX9" fmla="*/ 3980 w 13518"/>
              <a:gd name="connsiteY9" fmla="*/ 7948 h 10066"/>
              <a:gd name="connsiteX10" fmla="*/ 3430 w 13518"/>
              <a:gd name="connsiteY10" fmla="*/ 9381 h 10066"/>
              <a:gd name="connsiteX11" fmla="*/ 2806 w 13518"/>
              <a:gd name="connsiteY11" fmla="*/ 10066 h 10066"/>
              <a:gd name="connsiteX12" fmla="*/ 2331 w 13518"/>
              <a:gd name="connsiteY12" fmla="*/ 8664 h 10066"/>
              <a:gd name="connsiteX13" fmla="*/ 1082 w 13518"/>
              <a:gd name="connsiteY13" fmla="*/ 8664 h 10066"/>
              <a:gd name="connsiteX14" fmla="*/ 508 w 13518"/>
              <a:gd name="connsiteY14" fmla="*/ 7979 h 10066"/>
              <a:gd name="connsiteX15" fmla="*/ 908 w 13518"/>
              <a:gd name="connsiteY15" fmla="*/ 7948 h 10066"/>
              <a:gd name="connsiteX16" fmla="*/ 1132 w 13518"/>
              <a:gd name="connsiteY16" fmla="*/ 7854 h 10066"/>
              <a:gd name="connsiteX17" fmla="*/ 1141 w 13518"/>
              <a:gd name="connsiteY17" fmla="*/ 7709 h 10066"/>
              <a:gd name="connsiteX18" fmla="*/ 866 w 13518"/>
              <a:gd name="connsiteY18" fmla="*/ 7314 h 10066"/>
              <a:gd name="connsiteX19" fmla="*/ 550 w 13518"/>
              <a:gd name="connsiteY19" fmla="*/ 7138 h 10066"/>
              <a:gd name="connsiteX20" fmla="*/ 183 w 13518"/>
              <a:gd name="connsiteY20" fmla="*/ 6857 h 10066"/>
              <a:gd name="connsiteX21" fmla="*/ 0 w 13518"/>
              <a:gd name="connsiteY21" fmla="*/ 6463 h 10066"/>
              <a:gd name="connsiteX22" fmla="*/ 0 w 13518"/>
              <a:gd name="connsiteY22" fmla="*/ 6297 h 10066"/>
              <a:gd name="connsiteX23" fmla="*/ 142 w 13518"/>
              <a:gd name="connsiteY23" fmla="*/ 6068 h 10066"/>
              <a:gd name="connsiteX24" fmla="*/ 408 w 13518"/>
              <a:gd name="connsiteY24" fmla="*/ 6068 h 10066"/>
              <a:gd name="connsiteX25" fmla="*/ 1099 w 13518"/>
              <a:gd name="connsiteY25" fmla="*/ 6629 h 10066"/>
              <a:gd name="connsiteX26" fmla="*/ 1415 w 13518"/>
              <a:gd name="connsiteY26" fmla="*/ 6629 h 10066"/>
              <a:gd name="connsiteX27" fmla="*/ 1507 w 13518"/>
              <a:gd name="connsiteY27" fmla="*/ 6515 h 10066"/>
              <a:gd name="connsiteX28" fmla="*/ 1415 w 13518"/>
              <a:gd name="connsiteY28" fmla="*/ 6182 h 10066"/>
              <a:gd name="connsiteX29" fmla="*/ 866 w 13518"/>
              <a:gd name="connsiteY29" fmla="*/ 5725 h 10066"/>
              <a:gd name="connsiteX30" fmla="*/ 733 w 13518"/>
              <a:gd name="connsiteY30" fmla="*/ 5206 h 10066"/>
              <a:gd name="connsiteX31" fmla="*/ 500 w 13518"/>
              <a:gd name="connsiteY31" fmla="*/ 4417 h 10066"/>
              <a:gd name="connsiteX32" fmla="*/ 500 w 13518"/>
              <a:gd name="connsiteY32" fmla="*/ 4137 h 10066"/>
              <a:gd name="connsiteX33" fmla="*/ 691 w 13518"/>
              <a:gd name="connsiteY33" fmla="*/ 3846 h 10066"/>
              <a:gd name="connsiteX34" fmla="*/ 916 w 13518"/>
              <a:gd name="connsiteY34" fmla="*/ 3846 h 10066"/>
              <a:gd name="connsiteX35" fmla="*/ 1690 w 13518"/>
              <a:gd name="connsiteY35" fmla="*/ 4697 h 10066"/>
              <a:gd name="connsiteX36" fmla="*/ 1915 w 13518"/>
              <a:gd name="connsiteY36" fmla="*/ 4822 h 10066"/>
              <a:gd name="connsiteX37" fmla="*/ 2190 w 13518"/>
              <a:gd name="connsiteY37" fmla="*/ 4760 h 10066"/>
              <a:gd name="connsiteX38" fmla="*/ 2148 w 13518"/>
              <a:gd name="connsiteY38" fmla="*/ 4417 h 10066"/>
              <a:gd name="connsiteX39" fmla="*/ 1549 w 13518"/>
              <a:gd name="connsiteY39" fmla="*/ 2891 h 10066"/>
              <a:gd name="connsiteX40" fmla="*/ 1366 w 13518"/>
              <a:gd name="connsiteY40" fmla="*/ 2548 h 10066"/>
              <a:gd name="connsiteX41" fmla="*/ 1282 w 13518"/>
              <a:gd name="connsiteY41" fmla="*/ 2029 h 10066"/>
              <a:gd name="connsiteX42" fmla="*/ 1282 w 13518"/>
              <a:gd name="connsiteY42" fmla="*/ 1530 h 10066"/>
              <a:gd name="connsiteX43" fmla="*/ 1132 w 13518"/>
              <a:gd name="connsiteY43" fmla="*/ 97 h 10066"/>
              <a:gd name="connsiteX44" fmla="*/ 3381 w 13518"/>
              <a:gd name="connsiteY44" fmla="*/ 66 h 10066"/>
              <a:gd name="connsiteX45" fmla="*/ 6403 w 13518"/>
              <a:gd name="connsiteY45" fmla="*/ 3742 h 10066"/>
              <a:gd name="connsiteX46" fmla="*/ 7577 w 13518"/>
              <a:gd name="connsiteY46" fmla="*/ 3773 h 10066"/>
              <a:gd name="connsiteX47" fmla="*/ 9351 w 13518"/>
              <a:gd name="connsiteY47" fmla="*/ 1561 h 10066"/>
              <a:gd name="connsiteX48" fmla="*/ 9975 w 13518"/>
              <a:gd name="connsiteY48" fmla="*/ 2247 h 10066"/>
              <a:gd name="connsiteX49" fmla="*/ 10000 w 13518"/>
              <a:gd name="connsiteY49" fmla="*/ 2932 h 10066"/>
              <a:gd name="connsiteX50" fmla="*/ 10780 w 13518"/>
              <a:gd name="connsiteY50" fmla="*/ 0 h 10066"/>
              <a:gd name="connsiteX51" fmla="*/ 11992 w 13518"/>
              <a:gd name="connsiteY51" fmla="*/ 3244 h 10066"/>
              <a:gd name="connsiteX52" fmla="*/ 12149 w 13518"/>
              <a:gd name="connsiteY52" fmla="*/ 2133 h 10066"/>
              <a:gd name="connsiteX53" fmla="*/ 12349 w 13518"/>
              <a:gd name="connsiteY53" fmla="*/ 2355 h 10066"/>
              <a:gd name="connsiteX54" fmla="*/ 12922 w 13518"/>
              <a:gd name="connsiteY54" fmla="*/ 2287 h 10066"/>
              <a:gd name="connsiteX55" fmla="*/ 12834 w 13518"/>
              <a:gd name="connsiteY55" fmla="*/ 2987 h 10066"/>
              <a:gd name="connsiteX56" fmla="*/ 13379 w 13518"/>
              <a:gd name="connsiteY56" fmla="*/ 3530 h 10066"/>
              <a:gd name="connsiteX57" fmla="*/ 13518 w 13518"/>
              <a:gd name="connsiteY57" fmla="*/ 3840 h 10066"/>
              <a:gd name="connsiteX0" fmla="*/ 13518 w 13518"/>
              <a:gd name="connsiteY0" fmla="*/ 3840 h 10066"/>
              <a:gd name="connsiteX1" fmla="*/ 12834 w 13518"/>
              <a:gd name="connsiteY1" fmla="*/ 5120 h 10066"/>
              <a:gd name="connsiteX2" fmla="*/ 12360 w 13518"/>
              <a:gd name="connsiteY2" fmla="*/ 5832 h 10066"/>
              <a:gd name="connsiteX3" fmla="*/ 12310 w 13518"/>
              <a:gd name="connsiteY3" fmla="*/ 6592 h 10066"/>
              <a:gd name="connsiteX4" fmla="*/ 10554 w 13518"/>
              <a:gd name="connsiteY4" fmla="*/ 7989 h 10066"/>
              <a:gd name="connsiteX5" fmla="*/ 8801 w 13518"/>
              <a:gd name="connsiteY5" fmla="*/ 5144 h 10066"/>
              <a:gd name="connsiteX6" fmla="*/ 7002 w 13518"/>
              <a:gd name="connsiteY6" fmla="*/ 5113 h 10066"/>
              <a:gd name="connsiteX7" fmla="*/ 5754 w 13518"/>
              <a:gd name="connsiteY7" fmla="*/ 5923 h 10066"/>
              <a:gd name="connsiteX8" fmla="*/ 4604 w 13518"/>
              <a:gd name="connsiteY8" fmla="*/ 7979 h 10066"/>
              <a:gd name="connsiteX9" fmla="*/ 3980 w 13518"/>
              <a:gd name="connsiteY9" fmla="*/ 7948 h 10066"/>
              <a:gd name="connsiteX10" fmla="*/ 3430 w 13518"/>
              <a:gd name="connsiteY10" fmla="*/ 9381 h 10066"/>
              <a:gd name="connsiteX11" fmla="*/ 2806 w 13518"/>
              <a:gd name="connsiteY11" fmla="*/ 10066 h 10066"/>
              <a:gd name="connsiteX12" fmla="*/ 2331 w 13518"/>
              <a:gd name="connsiteY12" fmla="*/ 8664 h 10066"/>
              <a:gd name="connsiteX13" fmla="*/ 1082 w 13518"/>
              <a:gd name="connsiteY13" fmla="*/ 8664 h 10066"/>
              <a:gd name="connsiteX14" fmla="*/ 508 w 13518"/>
              <a:gd name="connsiteY14" fmla="*/ 7979 h 10066"/>
              <a:gd name="connsiteX15" fmla="*/ 908 w 13518"/>
              <a:gd name="connsiteY15" fmla="*/ 7948 h 10066"/>
              <a:gd name="connsiteX16" fmla="*/ 1132 w 13518"/>
              <a:gd name="connsiteY16" fmla="*/ 7854 h 10066"/>
              <a:gd name="connsiteX17" fmla="*/ 1141 w 13518"/>
              <a:gd name="connsiteY17" fmla="*/ 7709 h 10066"/>
              <a:gd name="connsiteX18" fmla="*/ 866 w 13518"/>
              <a:gd name="connsiteY18" fmla="*/ 7314 h 10066"/>
              <a:gd name="connsiteX19" fmla="*/ 550 w 13518"/>
              <a:gd name="connsiteY19" fmla="*/ 7138 h 10066"/>
              <a:gd name="connsiteX20" fmla="*/ 183 w 13518"/>
              <a:gd name="connsiteY20" fmla="*/ 6857 h 10066"/>
              <a:gd name="connsiteX21" fmla="*/ 0 w 13518"/>
              <a:gd name="connsiteY21" fmla="*/ 6463 h 10066"/>
              <a:gd name="connsiteX22" fmla="*/ 0 w 13518"/>
              <a:gd name="connsiteY22" fmla="*/ 6297 h 10066"/>
              <a:gd name="connsiteX23" fmla="*/ 142 w 13518"/>
              <a:gd name="connsiteY23" fmla="*/ 6068 h 10066"/>
              <a:gd name="connsiteX24" fmla="*/ 408 w 13518"/>
              <a:gd name="connsiteY24" fmla="*/ 6068 h 10066"/>
              <a:gd name="connsiteX25" fmla="*/ 1099 w 13518"/>
              <a:gd name="connsiteY25" fmla="*/ 6629 h 10066"/>
              <a:gd name="connsiteX26" fmla="*/ 1415 w 13518"/>
              <a:gd name="connsiteY26" fmla="*/ 6629 h 10066"/>
              <a:gd name="connsiteX27" fmla="*/ 1507 w 13518"/>
              <a:gd name="connsiteY27" fmla="*/ 6515 h 10066"/>
              <a:gd name="connsiteX28" fmla="*/ 1415 w 13518"/>
              <a:gd name="connsiteY28" fmla="*/ 6182 h 10066"/>
              <a:gd name="connsiteX29" fmla="*/ 866 w 13518"/>
              <a:gd name="connsiteY29" fmla="*/ 5725 h 10066"/>
              <a:gd name="connsiteX30" fmla="*/ 733 w 13518"/>
              <a:gd name="connsiteY30" fmla="*/ 5206 h 10066"/>
              <a:gd name="connsiteX31" fmla="*/ 500 w 13518"/>
              <a:gd name="connsiteY31" fmla="*/ 4417 h 10066"/>
              <a:gd name="connsiteX32" fmla="*/ 500 w 13518"/>
              <a:gd name="connsiteY32" fmla="*/ 4137 h 10066"/>
              <a:gd name="connsiteX33" fmla="*/ 691 w 13518"/>
              <a:gd name="connsiteY33" fmla="*/ 3846 h 10066"/>
              <a:gd name="connsiteX34" fmla="*/ 916 w 13518"/>
              <a:gd name="connsiteY34" fmla="*/ 3846 h 10066"/>
              <a:gd name="connsiteX35" fmla="*/ 1690 w 13518"/>
              <a:gd name="connsiteY35" fmla="*/ 4697 h 10066"/>
              <a:gd name="connsiteX36" fmla="*/ 1915 w 13518"/>
              <a:gd name="connsiteY36" fmla="*/ 4822 h 10066"/>
              <a:gd name="connsiteX37" fmla="*/ 2190 w 13518"/>
              <a:gd name="connsiteY37" fmla="*/ 4760 h 10066"/>
              <a:gd name="connsiteX38" fmla="*/ 2148 w 13518"/>
              <a:gd name="connsiteY38" fmla="*/ 4417 h 10066"/>
              <a:gd name="connsiteX39" fmla="*/ 1549 w 13518"/>
              <a:gd name="connsiteY39" fmla="*/ 2891 h 10066"/>
              <a:gd name="connsiteX40" fmla="*/ 1366 w 13518"/>
              <a:gd name="connsiteY40" fmla="*/ 2548 h 10066"/>
              <a:gd name="connsiteX41" fmla="*/ 1282 w 13518"/>
              <a:gd name="connsiteY41" fmla="*/ 2029 h 10066"/>
              <a:gd name="connsiteX42" fmla="*/ 1282 w 13518"/>
              <a:gd name="connsiteY42" fmla="*/ 1530 h 10066"/>
              <a:gd name="connsiteX43" fmla="*/ 1132 w 13518"/>
              <a:gd name="connsiteY43" fmla="*/ 97 h 10066"/>
              <a:gd name="connsiteX44" fmla="*/ 3381 w 13518"/>
              <a:gd name="connsiteY44" fmla="*/ 66 h 10066"/>
              <a:gd name="connsiteX45" fmla="*/ 6403 w 13518"/>
              <a:gd name="connsiteY45" fmla="*/ 3742 h 10066"/>
              <a:gd name="connsiteX46" fmla="*/ 7577 w 13518"/>
              <a:gd name="connsiteY46" fmla="*/ 3773 h 10066"/>
              <a:gd name="connsiteX47" fmla="*/ 9351 w 13518"/>
              <a:gd name="connsiteY47" fmla="*/ 1561 h 10066"/>
              <a:gd name="connsiteX48" fmla="*/ 9975 w 13518"/>
              <a:gd name="connsiteY48" fmla="*/ 2247 h 10066"/>
              <a:gd name="connsiteX49" fmla="*/ 10000 w 13518"/>
              <a:gd name="connsiteY49" fmla="*/ 2932 h 10066"/>
              <a:gd name="connsiteX50" fmla="*/ 10780 w 13518"/>
              <a:gd name="connsiteY50" fmla="*/ 0 h 10066"/>
              <a:gd name="connsiteX51" fmla="*/ 10532 w 13518"/>
              <a:gd name="connsiteY51" fmla="*/ 939 h 10066"/>
              <a:gd name="connsiteX52" fmla="*/ 11992 w 13518"/>
              <a:gd name="connsiteY52" fmla="*/ 3244 h 10066"/>
              <a:gd name="connsiteX53" fmla="*/ 12149 w 13518"/>
              <a:gd name="connsiteY53" fmla="*/ 2133 h 10066"/>
              <a:gd name="connsiteX54" fmla="*/ 12349 w 13518"/>
              <a:gd name="connsiteY54" fmla="*/ 2355 h 10066"/>
              <a:gd name="connsiteX55" fmla="*/ 12922 w 13518"/>
              <a:gd name="connsiteY55" fmla="*/ 2287 h 10066"/>
              <a:gd name="connsiteX56" fmla="*/ 12834 w 13518"/>
              <a:gd name="connsiteY56" fmla="*/ 2987 h 10066"/>
              <a:gd name="connsiteX57" fmla="*/ 13379 w 13518"/>
              <a:gd name="connsiteY57" fmla="*/ 3530 h 10066"/>
              <a:gd name="connsiteX58" fmla="*/ 13518 w 13518"/>
              <a:gd name="connsiteY58" fmla="*/ 3840 h 10066"/>
              <a:gd name="connsiteX0" fmla="*/ 13518 w 13518"/>
              <a:gd name="connsiteY0" fmla="*/ 3840 h 10066"/>
              <a:gd name="connsiteX1" fmla="*/ 12834 w 13518"/>
              <a:gd name="connsiteY1" fmla="*/ 5120 h 10066"/>
              <a:gd name="connsiteX2" fmla="*/ 12360 w 13518"/>
              <a:gd name="connsiteY2" fmla="*/ 5832 h 10066"/>
              <a:gd name="connsiteX3" fmla="*/ 12310 w 13518"/>
              <a:gd name="connsiteY3" fmla="*/ 6592 h 10066"/>
              <a:gd name="connsiteX4" fmla="*/ 10554 w 13518"/>
              <a:gd name="connsiteY4" fmla="*/ 7989 h 10066"/>
              <a:gd name="connsiteX5" fmla="*/ 8801 w 13518"/>
              <a:gd name="connsiteY5" fmla="*/ 5144 h 10066"/>
              <a:gd name="connsiteX6" fmla="*/ 7002 w 13518"/>
              <a:gd name="connsiteY6" fmla="*/ 5113 h 10066"/>
              <a:gd name="connsiteX7" fmla="*/ 5754 w 13518"/>
              <a:gd name="connsiteY7" fmla="*/ 5923 h 10066"/>
              <a:gd name="connsiteX8" fmla="*/ 4604 w 13518"/>
              <a:gd name="connsiteY8" fmla="*/ 7979 h 10066"/>
              <a:gd name="connsiteX9" fmla="*/ 3980 w 13518"/>
              <a:gd name="connsiteY9" fmla="*/ 7948 h 10066"/>
              <a:gd name="connsiteX10" fmla="*/ 3430 w 13518"/>
              <a:gd name="connsiteY10" fmla="*/ 9381 h 10066"/>
              <a:gd name="connsiteX11" fmla="*/ 2806 w 13518"/>
              <a:gd name="connsiteY11" fmla="*/ 10066 h 10066"/>
              <a:gd name="connsiteX12" fmla="*/ 2331 w 13518"/>
              <a:gd name="connsiteY12" fmla="*/ 8664 h 10066"/>
              <a:gd name="connsiteX13" fmla="*/ 1082 w 13518"/>
              <a:gd name="connsiteY13" fmla="*/ 8664 h 10066"/>
              <a:gd name="connsiteX14" fmla="*/ 508 w 13518"/>
              <a:gd name="connsiteY14" fmla="*/ 7979 h 10066"/>
              <a:gd name="connsiteX15" fmla="*/ 908 w 13518"/>
              <a:gd name="connsiteY15" fmla="*/ 7948 h 10066"/>
              <a:gd name="connsiteX16" fmla="*/ 1132 w 13518"/>
              <a:gd name="connsiteY16" fmla="*/ 7854 h 10066"/>
              <a:gd name="connsiteX17" fmla="*/ 1141 w 13518"/>
              <a:gd name="connsiteY17" fmla="*/ 7709 h 10066"/>
              <a:gd name="connsiteX18" fmla="*/ 866 w 13518"/>
              <a:gd name="connsiteY18" fmla="*/ 7314 h 10066"/>
              <a:gd name="connsiteX19" fmla="*/ 550 w 13518"/>
              <a:gd name="connsiteY19" fmla="*/ 7138 h 10066"/>
              <a:gd name="connsiteX20" fmla="*/ 183 w 13518"/>
              <a:gd name="connsiteY20" fmla="*/ 6857 h 10066"/>
              <a:gd name="connsiteX21" fmla="*/ 0 w 13518"/>
              <a:gd name="connsiteY21" fmla="*/ 6463 h 10066"/>
              <a:gd name="connsiteX22" fmla="*/ 0 w 13518"/>
              <a:gd name="connsiteY22" fmla="*/ 6297 h 10066"/>
              <a:gd name="connsiteX23" fmla="*/ 142 w 13518"/>
              <a:gd name="connsiteY23" fmla="*/ 6068 h 10066"/>
              <a:gd name="connsiteX24" fmla="*/ 408 w 13518"/>
              <a:gd name="connsiteY24" fmla="*/ 6068 h 10066"/>
              <a:gd name="connsiteX25" fmla="*/ 1099 w 13518"/>
              <a:gd name="connsiteY25" fmla="*/ 6629 h 10066"/>
              <a:gd name="connsiteX26" fmla="*/ 1415 w 13518"/>
              <a:gd name="connsiteY26" fmla="*/ 6629 h 10066"/>
              <a:gd name="connsiteX27" fmla="*/ 1507 w 13518"/>
              <a:gd name="connsiteY27" fmla="*/ 6515 h 10066"/>
              <a:gd name="connsiteX28" fmla="*/ 1415 w 13518"/>
              <a:gd name="connsiteY28" fmla="*/ 6182 h 10066"/>
              <a:gd name="connsiteX29" fmla="*/ 866 w 13518"/>
              <a:gd name="connsiteY29" fmla="*/ 5725 h 10066"/>
              <a:gd name="connsiteX30" fmla="*/ 733 w 13518"/>
              <a:gd name="connsiteY30" fmla="*/ 5206 h 10066"/>
              <a:gd name="connsiteX31" fmla="*/ 500 w 13518"/>
              <a:gd name="connsiteY31" fmla="*/ 4417 h 10066"/>
              <a:gd name="connsiteX32" fmla="*/ 500 w 13518"/>
              <a:gd name="connsiteY32" fmla="*/ 4137 h 10066"/>
              <a:gd name="connsiteX33" fmla="*/ 691 w 13518"/>
              <a:gd name="connsiteY33" fmla="*/ 3846 h 10066"/>
              <a:gd name="connsiteX34" fmla="*/ 916 w 13518"/>
              <a:gd name="connsiteY34" fmla="*/ 3846 h 10066"/>
              <a:gd name="connsiteX35" fmla="*/ 1690 w 13518"/>
              <a:gd name="connsiteY35" fmla="*/ 4697 h 10066"/>
              <a:gd name="connsiteX36" fmla="*/ 1915 w 13518"/>
              <a:gd name="connsiteY36" fmla="*/ 4822 h 10066"/>
              <a:gd name="connsiteX37" fmla="*/ 2190 w 13518"/>
              <a:gd name="connsiteY37" fmla="*/ 4760 h 10066"/>
              <a:gd name="connsiteX38" fmla="*/ 2148 w 13518"/>
              <a:gd name="connsiteY38" fmla="*/ 4417 h 10066"/>
              <a:gd name="connsiteX39" fmla="*/ 1549 w 13518"/>
              <a:gd name="connsiteY39" fmla="*/ 2891 h 10066"/>
              <a:gd name="connsiteX40" fmla="*/ 1366 w 13518"/>
              <a:gd name="connsiteY40" fmla="*/ 2548 h 10066"/>
              <a:gd name="connsiteX41" fmla="*/ 1282 w 13518"/>
              <a:gd name="connsiteY41" fmla="*/ 2029 h 10066"/>
              <a:gd name="connsiteX42" fmla="*/ 1282 w 13518"/>
              <a:gd name="connsiteY42" fmla="*/ 1530 h 10066"/>
              <a:gd name="connsiteX43" fmla="*/ 1132 w 13518"/>
              <a:gd name="connsiteY43" fmla="*/ 97 h 10066"/>
              <a:gd name="connsiteX44" fmla="*/ 3381 w 13518"/>
              <a:gd name="connsiteY44" fmla="*/ 66 h 10066"/>
              <a:gd name="connsiteX45" fmla="*/ 6403 w 13518"/>
              <a:gd name="connsiteY45" fmla="*/ 3742 h 10066"/>
              <a:gd name="connsiteX46" fmla="*/ 7577 w 13518"/>
              <a:gd name="connsiteY46" fmla="*/ 3773 h 10066"/>
              <a:gd name="connsiteX47" fmla="*/ 9351 w 13518"/>
              <a:gd name="connsiteY47" fmla="*/ 1561 h 10066"/>
              <a:gd name="connsiteX48" fmla="*/ 9975 w 13518"/>
              <a:gd name="connsiteY48" fmla="*/ 2247 h 10066"/>
              <a:gd name="connsiteX49" fmla="*/ 10780 w 13518"/>
              <a:gd name="connsiteY49" fmla="*/ 0 h 10066"/>
              <a:gd name="connsiteX50" fmla="*/ 10532 w 13518"/>
              <a:gd name="connsiteY50" fmla="*/ 939 h 10066"/>
              <a:gd name="connsiteX51" fmla="*/ 11992 w 13518"/>
              <a:gd name="connsiteY51" fmla="*/ 3244 h 10066"/>
              <a:gd name="connsiteX52" fmla="*/ 12149 w 13518"/>
              <a:gd name="connsiteY52" fmla="*/ 2133 h 10066"/>
              <a:gd name="connsiteX53" fmla="*/ 12349 w 13518"/>
              <a:gd name="connsiteY53" fmla="*/ 2355 h 10066"/>
              <a:gd name="connsiteX54" fmla="*/ 12922 w 13518"/>
              <a:gd name="connsiteY54" fmla="*/ 2287 h 10066"/>
              <a:gd name="connsiteX55" fmla="*/ 12834 w 13518"/>
              <a:gd name="connsiteY55" fmla="*/ 2987 h 10066"/>
              <a:gd name="connsiteX56" fmla="*/ 13379 w 13518"/>
              <a:gd name="connsiteY56" fmla="*/ 3530 h 10066"/>
              <a:gd name="connsiteX57" fmla="*/ 13518 w 13518"/>
              <a:gd name="connsiteY57" fmla="*/ 3840 h 10066"/>
              <a:gd name="connsiteX0" fmla="*/ 13518 w 13518"/>
              <a:gd name="connsiteY0" fmla="*/ 3774 h 10000"/>
              <a:gd name="connsiteX1" fmla="*/ 12834 w 13518"/>
              <a:gd name="connsiteY1" fmla="*/ 5054 h 10000"/>
              <a:gd name="connsiteX2" fmla="*/ 12360 w 13518"/>
              <a:gd name="connsiteY2" fmla="*/ 5766 h 10000"/>
              <a:gd name="connsiteX3" fmla="*/ 12310 w 13518"/>
              <a:gd name="connsiteY3" fmla="*/ 6526 h 10000"/>
              <a:gd name="connsiteX4" fmla="*/ 10554 w 13518"/>
              <a:gd name="connsiteY4" fmla="*/ 7923 h 10000"/>
              <a:gd name="connsiteX5" fmla="*/ 8801 w 13518"/>
              <a:gd name="connsiteY5" fmla="*/ 5078 h 10000"/>
              <a:gd name="connsiteX6" fmla="*/ 7002 w 13518"/>
              <a:gd name="connsiteY6" fmla="*/ 5047 h 10000"/>
              <a:gd name="connsiteX7" fmla="*/ 5754 w 13518"/>
              <a:gd name="connsiteY7" fmla="*/ 5857 h 10000"/>
              <a:gd name="connsiteX8" fmla="*/ 4604 w 13518"/>
              <a:gd name="connsiteY8" fmla="*/ 7913 h 10000"/>
              <a:gd name="connsiteX9" fmla="*/ 3980 w 13518"/>
              <a:gd name="connsiteY9" fmla="*/ 7882 h 10000"/>
              <a:gd name="connsiteX10" fmla="*/ 3430 w 13518"/>
              <a:gd name="connsiteY10" fmla="*/ 9315 h 10000"/>
              <a:gd name="connsiteX11" fmla="*/ 2806 w 13518"/>
              <a:gd name="connsiteY11" fmla="*/ 10000 h 10000"/>
              <a:gd name="connsiteX12" fmla="*/ 2331 w 13518"/>
              <a:gd name="connsiteY12" fmla="*/ 8598 h 10000"/>
              <a:gd name="connsiteX13" fmla="*/ 1082 w 13518"/>
              <a:gd name="connsiteY13" fmla="*/ 8598 h 10000"/>
              <a:gd name="connsiteX14" fmla="*/ 508 w 13518"/>
              <a:gd name="connsiteY14" fmla="*/ 7913 h 10000"/>
              <a:gd name="connsiteX15" fmla="*/ 908 w 13518"/>
              <a:gd name="connsiteY15" fmla="*/ 7882 h 10000"/>
              <a:gd name="connsiteX16" fmla="*/ 1132 w 13518"/>
              <a:gd name="connsiteY16" fmla="*/ 7788 h 10000"/>
              <a:gd name="connsiteX17" fmla="*/ 1141 w 13518"/>
              <a:gd name="connsiteY17" fmla="*/ 7643 h 10000"/>
              <a:gd name="connsiteX18" fmla="*/ 866 w 13518"/>
              <a:gd name="connsiteY18" fmla="*/ 7248 h 10000"/>
              <a:gd name="connsiteX19" fmla="*/ 550 w 13518"/>
              <a:gd name="connsiteY19" fmla="*/ 7072 h 10000"/>
              <a:gd name="connsiteX20" fmla="*/ 183 w 13518"/>
              <a:gd name="connsiteY20" fmla="*/ 6791 h 10000"/>
              <a:gd name="connsiteX21" fmla="*/ 0 w 13518"/>
              <a:gd name="connsiteY21" fmla="*/ 6397 h 10000"/>
              <a:gd name="connsiteX22" fmla="*/ 0 w 13518"/>
              <a:gd name="connsiteY22" fmla="*/ 6231 h 10000"/>
              <a:gd name="connsiteX23" fmla="*/ 142 w 13518"/>
              <a:gd name="connsiteY23" fmla="*/ 6002 h 10000"/>
              <a:gd name="connsiteX24" fmla="*/ 408 w 13518"/>
              <a:gd name="connsiteY24" fmla="*/ 6002 h 10000"/>
              <a:gd name="connsiteX25" fmla="*/ 1099 w 13518"/>
              <a:gd name="connsiteY25" fmla="*/ 6563 h 10000"/>
              <a:gd name="connsiteX26" fmla="*/ 1415 w 13518"/>
              <a:gd name="connsiteY26" fmla="*/ 6563 h 10000"/>
              <a:gd name="connsiteX27" fmla="*/ 1507 w 13518"/>
              <a:gd name="connsiteY27" fmla="*/ 6449 h 10000"/>
              <a:gd name="connsiteX28" fmla="*/ 1415 w 13518"/>
              <a:gd name="connsiteY28" fmla="*/ 6116 h 10000"/>
              <a:gd name="connsiteX29" fmla="*/ 866 w 13518"/>
              <a:gd name="connsiteY29" fmla="*/ 5659 h 10000"/>
              <a:gd name="connsiteX30" fmla="*/ 733 w 13518"/>
              <a:gd name="connsiteY30" fmla="*/ 5140 h 10000"/>
              <a:gd name="connsiteX31" fmla="*/ 500 w 13518"/>
              <a:gd name="connsiteY31" fmla="*/ 4351 h 10000"/>
              <a:gd name="connsiteX32" fmla="*/ 500 w 13518"/>
              <a:gd name="connsiteY32" fmla="*/ 4071 h 10000"/>
              <a:gd name="connsiteX33" fmla="*/ 691 w 13518"/>
              <a:gd name="connsiteY33" fmla="*/ 3780 h 10000"/>
              <a:gd name="connsiteX34" fmla="*/ 916 w 13518"/>
              <a:gd name="connsiteY34" fmla="*/ 3780 h 10000"/>
              <a:gd name="connsiteX35" fmla="*/ 1690 w 13518"/>
              <a:gd name="connsiteY35" fmla="*/ 4631 h 10000"/>
              <a:gd name="connsiteX36" fmla="*/ 1915 w 13518"/>
              <a:gd name="connsiteY36" fmla="*/ 4756 h 10000"/>
              <a:gd name="connsiteX37" fmla="*/ 2190 w 13518"/>
              <a:gd name="connsiteY37" fmla="*/ 4694 h 10000"/>
              <a:gd name="connsiteX38" fmla="*/ 2148 w 13518"/>
              <a:gd name="connsiteY38" fmla="*/ 4351 h 10000"/>
              <a:gd name="connsiteX39" fmla="*/ 1549 w 13518"/>
              <a:gd name="connsiteY39" fmla="*/ 2825 h 10000"/>
              <a:gd name="connsiteX40" fmla="*/ 1366 w 13518"/>
              <a:gd name="connsiteY40" fmla="*/ 2482 h 10000"/>
              <a:gd name="connsiteX41" fmla="*/ 1282 w 13518"/>
              <a:gd name="connsiteY41" fmla="*/ 1963 h 10000"/>
              <a:gd name="connsiteX42" fmla="*/ 1282 w 13518"/>
              <a:gd name="connsiteY42" fmla="*/ 1464 h 10000"/>
              <a:gd name="connsiteX43" fmla="*/ 1132 w 13518"/>
              <a:gd name="connsiteY43" fmla="*/ 31 h 10000"/>
              <a:gd name="connsiteX44" fmla="*/ 3381 w 13518"/>
              <a:gd name="connsiteY44" fmla="*/ 0 h 10000"/>
              <a:gd name="connsiteX45" fmla="*/ 6403 w 13518"/>
              <a:gd name="connsiteY45" fmla="*/ 3676 h 10000"/>
              <a:gd name="connsiteX46" fmla="*/ 7577 w 13518"/>
              <a:gd name="connsiteY46" fmla="*/ 3707 h 10000"/>
              <a:gd name="connsiteX47" fmla="*/ 9351 w 13518"/>
              <a:gd name="connsiteY47" fmla="*/ 1495 h 10000"/>
              <a:gd name="connsiteX48" fmla="*/ 9975 w 13518"/>
              <a:gd name="connsiteY48" fmla="*/ 2181 h 10000"/>
              <a:gd name="connsiteX49" fmla="*/ 10532 w 13518"/>
              <a:gd name="connsiteY49" fmla="*/ 873 h 10000"/>
              <a:gd name="connsiteX50" fmla="*/ 11992 w 13518"/>
              <a:gd name="connsiteY50" fmla="*/ 3178 h 10000"/>
              <a:gd name="connsiteX51" fmla="*/ 12149 w 13518"/>
              <a:gd name="connsiteY51" fmla="*/ 2067 h 10000"/>
              <a:gd name="connsiteX52" fmla="*/ 12349 w 13518"/>
              <a:gd name="connsiteY52" fmla="*/ 2289 h 10000"/>
              <a:gd name="connsiteX53" fmla="*/ 12922 w 13518"/>
              <a:gd name="connsiteY53" fmla="*/ 2221 h 10000"/>
              <a:gd name="connsiteX54" fmla="*/ 12834 w 13518"/>
              <a:gd name="connsiteY54" fmla="*/ 2921 h 10000"/>
              <a:gd name="connsiteX55" fmla="*/ 13379 w 13518"/>
              <a:gd name="connsiteY55" fmla="*/ 3464 h 10000"/>
              <a:gd name="connsiteX56" fmla="*/ 13518 w 13518"/>
              <a:gd name="connsiteY56" fmla="*/ 3774 h 10000"/>
              <a:gd name="connsiteX0" fmla="*/ 13518 w 13518"/>
              <a:gd name="connsiteY0" fmla="*/ 3774 h 10000"/>
              <a:gd name="connsiteX1" fmla="*/ 12834 w 13518"/>
              <a:gd name="connsiteY1" fmla="*/ 5054 h 10000"/>
              <a:gd name="connsiteX2" fmla="*/ 12360 w 13518"/>
              <a:gd name="connsiteY2" fmla="*/ 5766 h 10000"/>
              <a:gd name="connsiteX3" fmla="*/ 12310 w 13518"/>
              <a:gd name="connsiteY3" fmla="*/ 6526 h 10000"/>
              <a:gd name="connsiteX4" fmla="*/ 10554 w 13518"/>
              <a:gd name="connsiteY4" fmla="*/ 7923 h 10000"/>
              <a:gd name="connsiteX5" fmla="*/ 8801 w 13518"/>
              <a:gd name="connsiteY5" fmla="*/ 5078 h 10000"/>
              <a:gd name="connsiteX6" fmla="*/ 7002 w 13518"/>
              <a:gd name="connsiteY6" fmla="*/ 5047 h 10000"/>
              <a:gd name="connsiteX7" fmla="*/ 5754 w 13518"/>
              <a:gd name="connsiteY7" fmla="*/ 5857 h 10000"/>
              <a:gd name="connsiteX8" fmla="*/ 4604 w 13518"/>
              <a:gd name="connsiteY8" fmla="*/ 7913 h 10000"/>
              <a:gd name="connsiteX9" fmla="*/ 3980 w 13518"/>
              <a:gd name="connsiteY9" fmla="*/ 7882 h 10000"/>
              <a:gd name="connsiteX10" fmla="*/ 3430 w 13518"/>
              <a:gd name="connsiteY10" fmla="*/ 9315 h 10000"/>
              <a:gd name="connsiteX11" fmla="*/ 2806 w 13518"/>
              <a:gd name="connsiteY11" fmla="*/ 10000 h 10000"/>
              <a:gd name="connsiteX12" fmla="*/ 2331 w 13518"/>
              <a:gd name="connsiteY12" fmla="*/ 8598 h 10000"/>
              <a:gd name="connsiteX13" fmla="*/ 1082 w 13518"/>
              <a:gd name="connsiteY13" fmla="*/ 8598 h 10000"/>
              <a:gd name="connsiteX14" fmla="*/ 508 w 13518"/>
              <a:gd name="connsiteY14" fmla="*/ 7913 h 10000"/>
              <a:gd name="connsiteX15" fmla="*/ 908 w 13518"/>
              <a:gd name="connsiteY15" fmla="*/ 7882 h 10000"/>
              <a:gd name="connsiteX16" fmla="*/ 1132 w 13518"/>
              <a:gd name="connsiteY16" fmla="*/ 7788 h 10000"/>
              <a:gd name="connsiteX17" fmla="*/ 1141 w 13518"/>
              <a:gd name="connsiteY17" fmla="*/ 7643 h 10000"/>
              <a:gd name="connsiteX18" fmla="*/ 866 w 13518"/>
              <a:gd name="connsiteY18" fmla="*/ 7248 h 10000"/>
              <a:gd name="connsiteX19" fmla="*/ 550 w 13518"/>
              <a:gd name="connsiteY19" fmla="*/ 7072 h 10000"/>
              <a:gd name="connsiteX20" fmla="*/ 183 w 13518"/>
              <a:gd name="connsiteY20" fmla="*/ 6791 h 10000"/>
              <a:gd name="connsiteX21" fmla="*/ 0 w 13518"/>
              <a:gd name="connsiteY21" fmla="*/ 6397 h 10000"/>
              <a:gd name="connsiteX22" fmla="*/ 0 w 13518"/>
              <a:gd name="connsiteY22" fmla="*/ 6231 h 10000"/>
              <a:gd name="connsiteX23" fmla="*/ 142 w 13518"/>
              <a:gd name="connsiteY23" fmla="*/ 6002 h 10000"/>
              <a:gd name="connsiteX24" fmla="*/ 408 w 13518"/>
              <a:gd name="connsiteY24" fmla="*/ 6002 h 10000"/>
              <a:gd name="connsiteX25" fmla="*/ 1099 w 13518"/>
              <a:gd name="connsiteY25" fmla="*/ 6563 h 10000"/>
              <a:gd name="connsiteX26" fmla="*/ 1415 w 13518"/>
              <a:gd name="connsiteY26" fmla="*/ 6563 h 10000"/>
              <a:gd name="connsiteX27" fmla="*/ 1507 w 13518"/>
              <a:gd name="connsiteY27" fmla="*/ 6449 h 10000"/>
              <a:gd name="connsiteX28" fmla="*/ 1415 w 13518"/>
              <a:gd name="connsiteY28" fmla="*/ 6116 h 10000"/>
              <a:gd name="connsiteX29" fmla="*/ 866 w 13518"/>
              <a:gd name="connsiteY29" fmla="*/ 5659 h 10000"/>
              <a:gd name="connsiteX30" fmla="*/ 733 w 13518"/>
              <a:gd name="connsiteY30" fmla="*/ 5140 h 10000"/>
              <a:gd name="connsiteX31" fmla="*/ 500 w 13518"/>
              <a:gd name="connsiteY31" fmla="*/ 4351 h 10000"/>
              <a:gd name="connsiteX32" fmla="*/ 500 w 13518"/>
              <a:gd name="connsiteY32" fmla="*/ 4071 h 10000"/>
              <a:gd name="connsiteX33" fmla="*/ 691 w 13518"/>
              <a:gd name="connsiteY33" fmla="*/ 3780 h 10000"/>
              <a:gd name="connsiteX34" fmla="*/ 916 w 13518"/>
              <a:gd name="connsiteY34" fmla="*/ 3780 h 10000"/>
              <a:gd name="connsiteX35" fmla="*/ 1690 w 13518"/>
              <a:gd name="connsiteY35" fmla="*/ 4631 h 10000"/>
              <a:gd name="connsiteX36" fmla="*/ 1915 w 13518"/>
              <a:gd name="connsiteY36" fmla="*/ 4756 h 10000"/>
              <a:gd name="connsiteX37" fmla="*/ 2190 w 13518"/>
              <a:gd name="connsiteY37" fmla="*/ 4694 h 10000"/>
              <a:gd name="connsiteX38" fmla="*/ 2148 w 13518"/>
              <a:gd name="connsiteY38" fmla="*/ 4351 h 10000"/>
              <a:gd name="connsiteX39" fmla="*/ 1549 w 13518"/>
              <a:gd name="connsiteY39" fmla="*/ 2825 h 10000"/>
              <a:gd name="connsiteX40" fmla="*/ 1366 w 13518"/>
              <a:gd name="connsiteY40" fmla="*/ 2482 h 10000"/>
              <a:gd name="connsiteX41" fmla="*/ 1282 w 13518"/>
              <a:gd name="connsiteY41" fmla="*/ 1963 h 10000"/>
              <a:gd name="connsiteX42" fmla="*/ 1282 w 13518"/>
              <a:gd name="connsiteY42" fmla="*/ 1464 h 10000"/>
              <a:gd name="connsiteX43" fmla="*/ 1132 w 13518"/>
              <a:gd name="connsiteY43" fmla="*/ 31 h 10000"/>
              <a:gd name="connsiteX44" fmla="*/ 3381 w 13518"/>
              <a:gd name="connsiteY44" fmla="*/ 0 h 10000"/>
              <a:gd name="connsiteX45" fmla="*/ 6403 w 13518"/>
              <a:gd name="connsiteY45" fmla="*/ 3676 h 10000"/>
              <a:gd name="connsiteX46" fmla="*/ 7577 w 13518"/>
              <a:gd name="connsiteY46" fmla="*/ 3707 h 10000"/>
              <a:gd name="connsiteX47" fmla="*/ 9351 w 13518"/>
              <a:gd name="connsiteY47" fmla="*/ 1495 h 10000"/>
              <a:gd name="connsiteX48" fmla="*/ 9975 w 13518"/>
              <a:gd name="connsiteY48" fmla="*/ 2181 h 10000"/>
              <a:gd name="connsiteX49" fmla="*/ 10532 w 13518"/>
              <a:gd name="connsiteY49" fmla="*/ 873 h 10000"/>
              <a:gd name="connsiteX50" fmla="*/ 11992 w 13518"/>
              <a:gd name="connsiteY50" fmla="*/ 3178 h 10000"/>
              <a:gd name="connsiteX51" fmla="*/ 12149 w 13518"/>
              <a:gd name="connsiteY51" fmla="*/ 2067 h 10000"/>
              <a:gd name="connsiteX52" fmla="*/ 12349 w 13518"/>
              <a:gd name="connsiteY52" fmla="*/ 2289 h 10000"/>
              <a:gd name="connsiteX53" fmla="*/ 12922 w 13518"/>
              <a:gd name="connsiteY53" fmla="*/ 2221 h 10000"/>
              <a:gd name="connsiteX54" fmla="*/ 12834 w 13518"/>
              <a:gd name="connsiteY54" fmla="*/ 2921 h 10000"/>
              <a:gd name="connsiteX55" fmla="*/ 13379 w 13518"/>
              <a:gd name="connsiteY55" fmla="*/ 3464 h 10000"/>
              <a:gd name="connsiteX56" fmla="*/ 13518 w 13518"/>
              <a:gd name="connsiteY56" fmla="*/ 3774 h 10000"/>
              <a:gd name="connsiteX0" fmla="*/ 13518 w 13518"/>
              <a:gd name="connsiteY0" fmla="*/ 3774 h 10000"/>
              <a:gd name="connsiteX1" fmla="*/ 12834 w 13518"/>
              <a:gd name="connsiteY1" fmla="*/ 5054 h 10000"/>
              <a:gd name="connsiteX2" fmla="*/ 12360 w 13518"/>
              <a:gd name="connsiteY2" fmla="*/ 5766 h 10000"/>
              <a:gd name="connsiteX3" fmla="*/ 12310 w 13518"/>
              <a:gd name="connsiteY3" fmla="*/ 6526 h 10000"/>
              <a:gd name="connsiteX4" fmla="*/ 10554 w 13518"/>
              <a:gd name="connsiteY4" fmla="*/ 7923 h 10000"/>
              <a:gd name="connsiteX5" fmla="*/ 8801 w 13518"/>
              <a:gd name="connsiteY5" fmla="*/ 5078 h 10000"/>
              <a:gd name="connsiteX6" fmla="*/ 7002 w 13518"/>
              <a:gd name="connsiteY6" fmla="*/ 5047 h 10000"/>
              <a:gd name="connsiteX7" fmla="*/ 5754 w 13518"/>
              <a:gd name="connsiteY7" fmla="*/ 5857 h 10000"/>
              <a:gd name="connsiteX8" fmla="*/ 4604 w 13518"/>
              <a:gd name="connsiteY8" fmla="*/ 7913 h 10000"/>
              <a:gd name="connsiteX9" fmla="*/ 3980 w 13518"/>
              <a:gd name="connsiteY9" fmla="*/ 7882 h 10000"/>
              <a:gd name="connsiteX10" fmla="*/ 3430 w 13518"/>
              <a:gd name="connsiteY10" fmla="*/ 9315 h 10000"/>
              <a:gd name="connsiteX11" fmla="*/ 2806 w 13518"/>
              <a:gd name="connsiteY11" fmla="*/ 10000 h 10000"/>
              <a:gd name="connsiteX12" fmla="*/ 2331 w 13518"/>
              <a:gd name="connsiteY12" fmla="*/ 8598 h 10000"/>
              <a:gd name="connsiteX13" fmla="*/ 1082 w 13518"/>
              <a:gd name="connsiteY13" fmla="*/ 8598 h 10000"/>
              <a:gd name="connsiteX14" fmla="*/ 508 w 13518"/>
              <a:gd name="connsiteY14" fmla="*/ 7913 h 10000"/>
              <a:gd name="connsiteX15" fmla="*/ 908 w 13518"/>
              <a:gd name="connsiteY15" fmla="*/ 7882 h 10000"/>
              <a:gd name="connsiteX16" fmla="*/ 1132 w 13518"/>
              <a:gd name="connsiteY16" fmla="*/ 7788 h 10000"/>
              <a:gd name="connsiteX17" fmla="*/ 1141 w 13518"/>
              <a:gd name="connsiteY17" fmla="*/ 7643 h 10000"/>
              <a:gd name="connsiteX18" fmla="*/ 866 w 13518"/>
              <a:gd name="connsiteY18" fmla="*/ 7248 h 10000"/>
              <a:gd name="connsiteX19" fmla="*/ 550 w 13518"/>
              <a:gd name="connsiteY19" fmla="*/ 7072 h 10000"/>
              <a:gd name="connsiteX20" fmla="*/ 183 w 13518"/>
              <a:gd name="connsiteY20" fmla="*/ 6791 h 10000"/>
              <a:gd name="connsiteX21" fmla="*/ 0 w 13518"/>
              <a:gd name="connsiteY21" fmla="*/ 6397 h 10000"/>
              <a:gd name="connsiteX22" fmla="*/ 0 w 13518"/>
              <a:gd name="connsiteY22" fmla="*/ 6231 h 10000"/>
              <a:gd name="connsiteX23" fmla="*/ 142 w 13518"/>
              <a:gd name="connsiteY23" fmla="*/ 6002 h 10000"/>
              <a:gd name="connsiteX24" fmla="*/ 408 w 13518"/>
              <a:gd name="connsiteY24" fmla="*/ 6002 h 10000"/>
              <a:gd name="connsiteX25" fmla="*/ 1099 w 13518"/>
              <a:gd name="connsiteY25" fmla="*/ 6563 h 10000"/>
              <a:gd name="connsiteX26" fmla="*/ 1415 w 13518"/>
              <a:gd name="connsiteY26" fmla="*/ 6563 h 10000"/>
              <a:gd name="connsiteX27" fmla="*/ 1507 w 13518"/>
              <a:gd name="connsiteY27" fmla="*/ 6449 h 10000"/>
              <a:gd name="connsiteX28" fmla="*/ 1415 w 13518"/>
              <a:gd name="connsiteY28" fmla="*/ 6116 h 10000"/>
              <a:gd name="connsiteX29" fmla="*/ 866 w 13518"/>
              <a:gd name="connsiteY29" fmla="*/ 5659 h 10000"/>
              <a:gd name="connsiteX30" fmla="*/ 733 w 13518"/>
              <a:gd name="connsiteY30" fmla="*/ 5140 h 10000"/>
              <a:gd name="connsiteX31" fmla="*/ 500 w 13518"/>
              <a:gd name="connsiteY31" fmla="*/ 4351 h 10000"/>
              <a:gd name="connsiteX32" fmla="*/ 500 w 13518"/>
              <a:gd name="connsiteY32" fmla="*/ 4071 h 10000"/>
              <a:gd name="connsiteX33" fmla="*/ 691 w 13518"/>
              <a:gd name="connsiteY33" fmla="*/ 3780 h 10000"/>
              <a:gd name="connsiteX34" fmla="*/ 916 w 13518"/>
              <a:gd name="connsiteY34" fmla="*/ 3780 h 10000"/>
              <a:gd name="connsiteX35" fmla="*/ 1690 w 13518"/>
              <a:gd name="connsiteY35" fmla="*/ 4631 h 10000"/>
              <a:gd name="connsiteX36" fmla="*/ 1915 w 13518"/>
              <a:gd name="connsiteY36" fmla="*/ 4756 h 10000"/>
              <a:gd name="connsiteX37" fmla="*/ 2190 w 13518"/>
              <a:gd name="connsiteY37" fmla="*/ 4694 h 10000"/>
              <a:gd name="connsiteX38" fmla="*/ 2148 w 13518"/>
              <a:gd name="connsiteY38" fmla="*/ 4351 h 10000"/>
              <a:gd name="connsiteX39" fmla="*/ 1549 w 13518"/>
              <a:gd name="connsiteY39" fmla="*/ 2825 h 10000"/>
              <a:gd name="connsiteX40" fmla="*/ 1366 w 13518"/>
              <a:gd name="connsiteY40" fmla="*/ 2482 h 10000"/>
              <a:gd name="connsiteX41" fmla="*/ 1282 w 13518"/>
              <a:gd name="connsiteY41" fmla="*/ 1963 h 10000"/>
              <a:gd name="connsiteX42" fmla="*/ 1282 w 13518"/>
              <a:gd name="connsiteY42" fmla="*/ 1464 h 10000"/>
              <a:gd name="connsiteX43" fmla="*/ 1132 w 13518"/>
              <a:gd name="connsiteY43" fmla="*/ 31 h 10000"/>
              <a:gd name="connsiteX44" fmla="*/ 3381 w 13518"/>
              <a:gd name="connsiteY44" fmla="*/ 0 h 10000"/>
              <a:gd name="connsiteX45" fmla="*/ 6403 w 13518"/>
              <a:gd name="connsiteY45" fmla="*/ 3676 h 10000"/>
              <a:gd name="connsiteX46" fmla="*/ 7577 w 13518"/>
              <a:gd name="connsiteY46" fmla="*/ 3707 h 10000"/>
              <a:gd name="connsiteX47" fmla="*/ 9351 w 13518"/>
              <a:gd name="connsiteY47" fmla="*/ 1495 h 10000"/>
              <a:gd name="connsiteX48" fmla="*/ 9975 w 13518"/>
              <a:gd name="connsiteY48" fmla="*/ 2181 h 10000"/>
              <a:gd name="connsiteX49" fmla="*/ 10532 w 13518"/>
              <a:gd name="connsiteY49" fmla="*/ 873 h 10000"/>
              <a:gd name="connsiteX50" fmla="*/ 12149 w 13518"/>
              <a:gd name="connsiteY50" fmla="*/ 2067 h 10000"/>
              <a:gd name="connsiteX51" fmla="*/ 12349 w 13518"/>
              <a:gd name="connsiteY51" fmla="*/ 2289 h 10000"/>
              <a:gd name="connsiteX52" fmla="*/ 12922 w 13518"/>
              <a:gd name="connsiteY52" fmla="*/ 2221 h 10000"/>
              <a:gd name="connsiteX53" fmla="*/ 12834 w 13518"/>
              <a:gd name="connsiteY53" fmla="*/ 2921 h 10000"/>
              <a:gd name="connsiteX54" fmla="*/ 13379 w 13518"/>
              <a:gd name="connsiteY54" fmla="*/ 3464 h 10000"/>
              <a:gd name="connsiteX55" fmla="*/ 13518 w 13518"/>
              <a:gd name="connsiteY55" fmla="*/ 377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3518" h="10000">
                <a:moveTo>
                  <a:pt x="13518" y="3774"/>
                </a:moveTo>
                <a:lnTo>
                  <a:pt x="12834" y="5054"/>
                </a:lnTo>
                <a:lnTo>
                  <a:pt x="12360" y="5766"/>
                </a:lnTo>
                <a:cubicBezTo>
                  <a:pt x="12343" y="6019"/>
                  <a:pt x="12327" y="6273"/>
                  <a:pt x="12310" y="6526"/>
                </a:cubicBezTo>
                <a:lnTo>
                  <a:pt x="10554" y="7923"/>
                </a:lnTo>
                <a:lnTo>
                  <a:pt x="8801" y="5078"/>
                </a:lnTo>
                <a:lnTo>
                  <a:pt x="7002" y="5047"/>
                </a:lnTo>
                <a:lnTo>
                  <a:pt x="5754" y="5857"/>
                </a:lnTo>
                <a:lnTo>
                  <a:pt x="4604" y="7913"/>
                </a:lnTo>
                <a:lnTo>
                  <a:pt x="3980" y="7882"/>
                </a:lnTo>
                <a:lnTo>
                  <a:pt x="3430" y="9315"/>
                </a:lnTo>
                <a:lnTo>
                  <a:pt x="2806" y="10000"/>
                </a:lnTo>
                <a:lnTo>
                  <a:pt x="2331" y="8598"/>
                </a:lnTo>
                <a:lnTo>
                  <a:pt x="1082" y="8598"/>
                </a:lnTo>
                <a:lnTo>
                  <a:pt x="508" y="7913"/>
                </a:lnTo>
                <a:lnTo>
                  <a:pt x="908" y="7882"/>
                </a:lnTo>
                <a:lnTo>
                  <a:pt x="1132" y="7788"/>
                </a:lnTo>
                <a:cubicBezTo>
                  <a:pt x="1135" y="7740"/>
                  <a:pt x="1138" y="7691"/>
                  <a:pt x="1141" y="7643"/>
                </a:cubicBezTo>
                <a:lnTo>
                  <a:pt x="866" y="7248"/>
                </a:lnTo>
                <a:lnTo>
                  <a:pt x="550" y="7072"/>
                </a:lnTo>
                <a:lnTo>
                  <a:pt x="183" y="6791"/>
                </a:lnTo>
                <a:lnTo>
                  <a:pt x="0" y="6397"/>
                </a:lnTo>
                <a:lnTo>
                  <a:pt x="0" y="6231"/>
                </a:lnTo>
                <a:lnTo>
                  <a:pt x="142" y="6002"/>
                </a:lnTo>
                <a:lnTo>
                  <a:pt x="408" y="6002"/>
                </a:lnTo>
                <a:lnTo>
                  <a:pt x="1099" y="6563"/>
                </a:lnTo>
                <a:lnTo>
                  <a:pt x="1415" y="6563"/>
                </a:lnTo>
                <a:cubicBezTo>
                  <a:pt x="1446" y="6525"/>
                  <a:pt x="1476" y="6487"/>
                  <a:pt x="1507" y="6449"/>
                </a:cubicBezTo>
                <a:cubicBezTo>
                  <a:pt x="1476" y="6338"/>
                  <a:pt x="1446" y="6227"/>
                  <a:pt x="1415" y="6116"/>
                </a:cubicBezTo>
                <a:lnTo>
                  <a:pt x="866" y="5659"/>
                </a:lnTo>
                <a:cubicBezTo>
                  <a:pt x="822" y="5486"/>
                  <a:pt x="777" y="5313"/>
                  <a:pt x="733" y="5140"/>
                </a:cubicBezTo>
                <a:cubicBezTo>
                  <a:pt x="655" y="4877"/>
                  <a:pt x="578" y="4614"/>
                  <a:pt x="500" y="4351"/>
                </a:cubicBezTo>
                <a:lnTo>
                  <a:pt x="500" y="4071"/>
                </a:lnTo>
                <a:lnTo>
                  <a:pt x="691" y="3780"/>
                </a:lnTo>
                <a:lnTo>
                  <a:pt x="916" y="3780"/>
                </a:lnTo>
                <a:lnTo>
                  <a:pt x="1690" y="4631"/>
                </a:lnTo>
                <a:lnTo>
                  <a:pt x="1915" y="4756"/>
                </a:lnTo>
                <a:lnTo>
                  <a:pt x="2190" y="4694"/>
                </a:lnTo>
                <a:cubicBezTo>
                  <a:pt x="2176" y="4580"/>
                  <a:pt x="2162" y="4465"/>
                  <a:pt x="2148" y="4351"/>
                </a:cubicBezTo>
                <a:lnTo>
                  <a:pt x="1549" y="2825"/>
                </a:lnTo>
                <a:lnTo>
                  <a:pt x="1366" y="2482"/>
                </a:lnTo>
                <a:lnTo>
                  <a:pt x="1282" y="1963"/>
                </a:lnTo>
                <a:lnTo>
                  <a:pt x="1282" y="1464"/>
                </a:lnTo>
                <a:lnTo>
                  <a:pt x="1132" y="31"/>
                </a:lnTo>
                <a:lnTo>
                  <a:pt x="3381" y="0"/>
                </a:lnTo>
                <a:lnTo>
                  <a:pt x="6403" y="3676"/>
                </a:lnTo>
                <a:lnTo>
                  <a:pt x="7577" y="3707"/>
                </a:lnTo>
                <a:lnTo>
                  <a:pt x="9351" y="1495"/>
                </a:lnTo>
                <a:lnTo>
                  <a:pt x="9975" y="2181"/>
                </a:lnTo>
                <a:lnTo>
                  <a:pt x="10532" y="873"/>
                </a:lnTo>
                <a:lnTo>
                  <a:pt x="12149" y="2067"/>
                </a:lnTo>
                <a:lnTo>
                  <a:pt x="12349" y="2289"/>
                </a:lnTo>
                <a:lnTo>
                  <a:pt x="12922" y="2221"/>
                </a:lnTo>
                <a:cubicBezTo>
                  <a:pt x="12893" y="2454"/>
                  <a:pt x="12863" y="2688"/>
                  <a:pt x="12834" y="2921"/>
                </a:cubicBezTo>
                <a:lnTo>
                  <a:pt x="13379" y="3464"/>
                </a:lnTo>
                <a:lnTo>
                  <a:pt x="13518" y="3774"/>
                </a:lnTo>
                <a:close/>
              </a:path>
            </a:pathLst>
          </a:custGeom>
          <a:solidFill>
            <a:schemeClr val="bg1">
              <a:lumMod val="85000"/>
            </a:schemeClr>
          </a:solidFill>
          <a:ln w="12700">
            <a:solidFill>
              <a:srgbClr val="000000"/>
            </a:solidFill>
            <a:prstDash val="solid"/>
            <a:round/>
            <a:headEnd/>
            <a:tailEnd/>
          </a:ln>
        </p:spPr>
        <p:txBody>
          <a:bodyPr/>
          <a:lstStyle/>
          <a:p>
            <a:endParaRPr lang="fi-FI"/>
          </a:p>
        </p:txBody>
      </p:sp>
      <p:sp>
        <p:nvSpPr>
          <p:cNvPr id="8235" name="Freeform 45"/>
          <p:cNvSpPr>
            <a:spLocks noChangeAspect="1"/>
          </p:cNvSpPr>
          <p:nvPr/>
        </p:nvSpPr>
        <p:spPr bwMode="auto">
          <a:xfrm>
            <a:off x="750119" y="2687638"/>
            <a:ext cx="296863" cy="365125"/>
          </a:xfrm>
          <a:custGeom>
            <a:avLst/>
            <a:gdLst>
              <a:gd name="T0" fmla="*/ 2147483647 w 220"/>
              <a:gd name="T1" fmla="*/ 2147483647 h 269"/>
              <a:gd name="T2" fmla="*/ 2147483647 w 220"/>
              <a:gd name="T3" fmla="*/ 2147483647 h 269"/>
              <a:gd name="T4" fmla="*/ 2147483647 w 220"/>
              <a:gd name="T5" fmla="*/ 2147483647 h 269"/>
              <a:gd name="T6" fmla="*/ 2147483647 w 220"/>
              <a:gd name="T7" fmla="*/ 2147483647 h 269"/>
              <a:gd name="T8" fmla="*/ 2147483647 w 220"/>
              <a:gd name="T9" fmla="*/ 2147483647 h 269"/>
              <a:gd name="T10" fmla="*/ 2147483647 w 220"/>
              <a:gd name="T11" fmla="*/ 2147483647 h 269"/>
              <a:gd name="T12" fmla="*/ 2147483647 w 220"/>
              <a:gd name="T13" fmla="*/ 2147483647 h 269"/>
              <a:gd name="T14" fmla="*/ 2147483647 w 220"/>
              <a:gd name="T15" fmla="*/ 2147483647 h 269"/>
              <a:gd name="T16" fmla="*/ 0 w 220"/>
              <a:gd name="T17" fmla="*/ 2147483647 h 269"/>
              <a:gd name="T18" fmla="*/ 2147483647 w 220"/>
              <a:gd name="T19" fmla="*/ 2147483647 h 269"/>
              <a:gd name="T20" fmla="*/ 2147483647 w 220"/>
              <a:gd name="T21" fmla="*/ 2147483647 h 269"/>
              <a:gd name="T22" fmla="*/ 2147483647 w 220"/>
              <a:gd name="T23" fmla="*/ 0 h 269"/>
              <a:gd name="T24" fmla="*/ 2147483647 w 220"/>
              <a:gd name="T25" fmla="*/ 0 h 269"/>
              <a:gd name="T26" fmla="*/ 2147483647 w 220"/>
              <a:gd name="T27" fmla="*/ 2147483647 h 269"/>
              <a:gd name="T28" fmla="*/ 2147483647 w 220"/>
              <a:gd name="T29" fmla="*/ 2147483647 h 2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0"/>
              <a:gd name="T46" fmla="*/ 0 h 269"/>
              <a:gd name="T47" fmla="*/ 220 w 220"/>
              <a:gd name="T48" fmla="*/ 269 h 2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0" h="269">
                <a:moveTo>
                  <a:pt x="149" y="71"/>
                </a:moveTo>
                <a:lnTo>
                  <a:pt x="199" y="127"/>
                </a:lnTo>
                <a:lnTo>
                  <a:pt x="220" y="170"/>
                </a:lnTo>
                <a:lnTo>
                  <a:pt x="220" y="219"/>
                </a:lnTo>
                <a:lnTo>
                  <a:pt x="192" y="248"/>
                </a:lnTo>
                <a:lnTo>
                  <a:pt x="156" y="262"/>
                </a:lnTo>
                <a:lnTo>
                  <a:pt x="64" y="269"/>
                </a:lnTo>
                <a:lnTo>
                  <a:pt x="22" y="219"/>
                </a:lnTo>
                <a:lnTo>
                  <a:pt x="0" y="163"/>
                </a:lnTo>
                <a:lnTo>
                  <a:pt x="50" y="127"/>
                </a:lnTo>
                <a:lnTo>
                  <a:pt x="64" y="14"/>
                </a:lnTo>
                <a:lnTo>
                  <a:pt x="78" y="0"/>
                </a:lnTo>
                <a:lnTo>
                  <a:pt x="93" y="0"/>
                </a:lnTo>
                <a:lnTo>
                  <a:pt x="121" y="21"/>
                </a:lnTo>
                <a:lnTo>
                  <a:pt x="149" y="71"/>
                </a:lnTo>
                <a:close/>
              </a:path>
            </a:pathLst>
          </a:custGeom>
          <a:solidFill>
            <a:schemeClr val="bg1">
              <a:lumMod val="85000"/>
            </a:schemeClr>
          </a:solidFill>
          <a:ln w="12700">
            <a:solidFill>
              <a:srgbClr val="000000"/>
            </a:solidFill>
            <a:prstDash val="solid"/>
            <a:round/>
            <a:headEnd/>
            <a:tailEnd/>
          </a:ln>
        </p:spPr>
        <p:txBody>
          <a:bodyPr/>
          <a:lstStyle/>
          <a:p>
            <a:endParaRPr lang="fi-FI"/>
          </a:p>
        </p:txBody>
      </p:sp>
      <p:sp>
        <p:nvSpPr>
          <p:cNvPr id="8236" name="Rectangle 46"/>
          <p:cNvSpPr>
            <a:spLocks noChangeAspect="1" noChangeArrowheads="1"/>
          </p:cNvSpPr>
          <p:nvPr/>
        </p:nvSpPr>
        <p:spPr bwMode="auto">
          <a:xfrm>
            <a:off x="1475607" y="3068638"/>
            <a:ext cx="379412" cy="166687"/>
          </a:xfrm>
          <a:prstGeom prst="rect">
            <a:avLst/>
          </a:prstGeom>
          <a:noFill/>
          <a:ln w="9525">
            <a:noFill/>
            <a:miter lim="800000"/>
            <a:headEnd/>
            <a:tailEnd/>
          </a:ln>
        </p:spPr>
        <p:txBody>
          <a:bodyPr lIns="0" tIns="0" rIns="0" bIns="0">
            <a:spAutoFit/>
          </a:bodyPr>
          <a:lstStyle/>
          <a:p>
            <a:r>
              <a:rPr lang="fi-FI" sz="1100" b="1">
                <a:solidFill>
                  <a:srgbClr val="000000"/>
                </a:solidFill>
                <a:latin typeface="Verdana" pitchFamily="34" charset="0"/>
                <a:cs typeface="Arial" charset="0"/>
              </a:rPr>
              <a:t>Pori</a:t>
            </a:r>
            <a:endParaRPr lang="fi-FI" sz="1100" b="1">
              <a:cs typeface="Arial" charset="0"/>
            </a:endParaRPr>
          </a:p>
        </p:txBody>
      </p:sp>
      <p:sp>
        <p:nvSpPr>
          <p:cNvPr id="72" name="Suorakulmio 71"/>
          <p:cNvSpPr/>
          <p:nvPr/>
        </p:nvSpPr>
        <p:spPr>
          <a:xfrm>
            <a:off x="4788024" y="2276872"/>
            <a:ext cx="288925" cy="287338"/>
          </a:xfrm>
          <a:prstGeom prst="rect">
            <a:avLst/>
          </a:prstGeom>
          <a:solidFill>
            <a:srgbClr val="FF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61" name="Suorakulmio 60"/>
          <p:cNvSpPr/>
          <p:nvPr/>
        </p:nvSpPr>
        <p:spPr>
          <a:xfrm>
            <a:off x="4788396" y="835551"/>
            <a:ext cx="288925" cy="287337"/>
          </a:xfrm>
          <a:prstGeom prst="rect">
            <a:avLst/>
          </a:prstGeom>
          <a:solidFill>
            <a:srgbClr val="00CC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63" name="Tekstikehys 44"/>
          <p:cNvSpPr txBox="1">
            <a:spLocks noChangeArrowheads="1"/>
          </p:cNvSpPr>
          <p:nvPr/>
        </p:nvSpPr>
        <p:spPr bwMode="auto">
          <a:xfrm>
            <a:off x="5220072" y="908720"/>
            <a:ext cx="3456756"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Köyliö ja Säkylä yhdistyvät 2016</a:t>
            </a:r>
            <a:endParaRPr lang="fi-FI" sz="1100" dirty="0">
              <a:latin typeface="Verdana" pitchFamily="34" charset="0"/>
              <a:ea typeface="Verdana" pitchFamily="34" charset="0"/>
              <a:cs typeface="Verdana" pitchFamily="34" charset="0"/>
            </a:endParaRPr>
          </a:p>
        </p:txBody>
      </p:sp>
      <p:sp>
        <p:nvSpPr>
          <p:cNvPr id="57" name="Tekstikehys 56"/>
          <p:cNvSpPr txBox="1"/>
          <p:nvPr/>
        </p:nvSpPr>
        <p:spPr>
          <a:xfrm>
            <a:off x="5076056" y="1268760"/>
            <a:ext cx="3024336" cy="261610"/>
          </a:xfrm>
          <a:prstGeom prst="rect">
            <a:avLst/>
          </a:prstGeom>
          <a:noFill/>
        </p:spPr>
        <p:txBody>
          <a:bodyPr wrap="square" rtlCol="0">
            <a:spAutoFit/>
          </a:bodyPr>
          <a:lstStyle/>
          <a:p>
            <a:r>
              <a:rPr lang="fi-FI" sz="1100" dirty="0" smtClean="0">
                <a:latin typeface="Verdana" pitchFamily="34" charset="0"/>
                <a:ea typeface="Verdana" pitchFamily="34" charset="0"/>
                <a:cs typeface="Verdana" pitchFamily="34" charset="0"/>
              </a:rPr>
              <a:t>   Rauma ja Eura</a:t>
            </a:r>
            <a:endParaRPr lang="fi-FI" dirty="0"/>
          </a:p>
        </p:txBody>
      </p:sp>
      <p:sp>
        <p:nvSpPr>
          <p:cNvPr id="92" name="Suorakulmio 91"/>
          <p:cNvSpPr/>
          <p:nvPr/>
        </p:nvSpPr>
        <p:spPr>
          <a:xfrm>
            <a:off x="4859660" y="3547755"/>
            <a:ext cx="288925" cy="287338"/>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93" name="Tekstikehys 92"/>
          <p:cNvSpPr txBox="1"/>
          <p:nvPr/>
        </p:nvSpPr>
        <p:spPr>
          <a:xfrm>
            <a:off x="5291708" y="3475747"/>
            <a:ext cx="3744416" cy="261610"/>
          </a:xfrm>
          <a:prstGeom prst="rect">
            <a:avLst/>
          </a:prstGeom>
          <a:noFill/>
        </p:spPr>
        <p:txBody>
          <a:bodyPr wrap="square" rtlCol="0">
            <a:spAutoFit/>
          </a:bodyPr>
          <a:lstStyle/>
          <a:p>
            <a:r>
              <a:rPr lang="fi-FI" sz="1100" dirty="0" smtClean="0">
                <a:latin typeface="Verdana" pitchFamily="34" charset="0"/>
                <a:ea typeface="Verdana" pitchFamily="34" charset="0"/>
                <a:cs typeface="Verdana" pitchFamily="34" charset="0"/>
              </a:rPr>
              <a:t>Selvitys toteutettu, ei yhdistymistä</a:t>
            </a:r>
            <a:endParaRPr lang="fi-FI" sz="1100" dirty="0">
              <a:latin typeface="Verdana" pitchFamily="34" charset="0"/>
              <a:ea typeface="Verdana" pitchFamily="34" charset="0"/>
              <a:cs typeface="Verdana" pitchFamily="34" charset="0"/>
            </a:endParaRPr>
          </a:p>
        </p:txBody>
      </p:sp>
      <p:sp>
        <p:nvSpPr>
          <p:cNvPr id="78" name="Suorakulmio 77"/>
          <p:cNvSpPr/>
          <p:nvPr/>
        </p:nvSpPr>
        <p:spPr>
          <a:xfrm>
            <a:off x="4788024" y="1268760"/>
            <a:ext cx="288925" cy="287337"/>
          </a:xfrm>
          <a:prstGeom prst="rect">
            <a:avLst/>
          </a:prstGeom>
          <a:solidFill>
            <a:schemeClr val="accent2">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60" name="Tekstikehys 44"/>
          <p:cNvSpPr txBox="1">
            <a:spLocks noChangeArrowheads="1"/>
          </p:cNvSpPr>
          <p:nvPr/>
        </p:nvSpPr>
        <p:spPr bwMode="auto">
          <a:xfrm>
            <a:off x="5220072" y="2276872"/>
            <a:ext cx="3672780"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Kankaanpää ja Jämijärvi</a:t>
            </a:r>
            <a:endParaRPr lang="fi-FI" sz="1100" dirty="0">
              <a:latin typeface="Verdana" pitchFamily="34" charset="0"/>
              <a:ea typeface="Verdana" pitchFamily="34" charset="0"/>
              <a:cs typeface="Verdana" pitchFamily="34" charset="0"/>
            </a:endParaRPr>
          </a:p>
        </p:txBody>
      </p:sp>
      <p:sp>
        <p:nvSpPr>
          <p:cNvPr id="62" name="Tekstikehys 61"/>
          <p:cNvSpPr txBox="1"/>
          <p:nvPr/>
        </p:nvSpPr>
        <p:spPr>
          <a:xfrm>
            <a:off x="5220072" y="1772816"/>
            <a:ext cx="3024336" cy="261610"/>
          </a:xfrm>
          <a:prstGeom prst="rect">
            <a:avLst/>
          </a:prstGeom>
          <a:noFill/>
        </p:spPr>
        <p:txBody>
          <a:bodyPr wrap="square" rtlCol="0">
            <a:spAutoFit/>
          </a:bodyPr>
          <a:lstStyle/>
          <a:p>
            <a:r>
              <a:rPr lang="fi-FI" sz="1100" dirty="0" smtClean="0">
                <a:latin typeface="Verdana" pitchFamily="34" charset="0"/>
                <a:ea typeface="Verdana" pitchFamily="34" charset="0"/>
                <a:cs typeface="Verdana" pitchFamily="34" charset="0"/>
              </a:rPr>
              <a:t>Luvia ja Eurajoki</a:t>
            </a:r>
          </a:p>
        </p:txBody>
      </p:sp>
      <p:sp>
        <p:nvSpPr>
          <p:cNvPr id="64" name="Suorakulmio 63"/>
          <p:cNvSpPr/>
          <p:nvPr/>
        </p:nvSpPr>
        <p:spPr>
          <a:xfrm>
            <a:off x="4788024" y="1772816"/>
            <a:ext cx="288925" cy="287337"/>
          </a:xfrm>
          <a:prstGeom prst="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50825" y="333375"/>
            <a:ext cx="4681538" cy="461963"/>
          </a:xfrm>
          <a:prstGeom prst="rect">
            <a:avLst/>
          </a:prstGeom>
          <a:noFill/>
          <a:ln w="9525">
            <a:noFill/>
            <a:miter lim="800000"/>
            <a:headEnd/>
            <a:tailEnd/>
          </a:ln>
        </p:spPr>
        <p:txBody>
          <a:bodyPr>
            <a:spAutoFit/>
          </a:bodyPr>
          <a:lstStyle/>
          <a:p>
            <a:r>
              <a:rPr lang="fi-FI" sz="2400" b="1">
                <a:cs typeface="Arial" charset="0"/>
              </a:rPr>
              <a:t>Kanta-Häme: selvitysperusteet</a:t>
            </a:r>
            <a:endParaRPr lang="fi-FI">
              <a:cs typeface="Arial" charset="0"/>
            </a:endParaRPr>
          </a:p>
        </p:txBody>
      </p:sp>
      <p:sp>
        <p:nvSpPr>
          <p:cNvPr id="9219" name="Freeform 3"/>
          <p:cNvSpPr>
            <a:spLocks noChangeAspect="1"/>
          </p:cNvSpPr>
          <p:nvPr/>
        </p:nvSpPr>
        <p:spPr bwMode="auto">
          <a:xfrm>
            <a:off x="4389438" y="2982913"/>
            <a:ext cx="1946275" cy="1677987"/>
          </a:xfrm>
          <a:custGeom>
            <a:avLst/>
            <a:gdLst>
              <a:gd name="T0" fmla="*/ 2147483647 w 66"/>
              <a:gd name="T1" fmla="*/ 2147483647 h 59"/>
              <a:gd name="T2" fmla="*/ 2147483647 w 66"/>
              <a:gd name="T3" fmla="*/ 2147483647 h 59"/>
              <a:gd name="T4" fmla="*/ 2147483647 w 66"/>
              <a:gd name="T5" fmla="*/ 2147483647 h 59"/>
              <a:gd name="T6" fmla="*/ 2147483647 w 66"/>
              <a:gd name="T7" fmla="*/ 2147483647 h 59"/>
              <a:gd name="T8" fmla="*/ 2147483647 w 66"/>
              <a:gd name="T9" fmla="*/ 2147483647 h 59"/>
              <a:gd name="T10" fmla="*/ 2147483647 w 66"/>
              <a:gd name="T11" fmla="*/ 2147483647 h 59"/>
              <a:gd name="T12" fmla="*/ 0 w 66"/>
              <a:gd name="T13" fmla="*/ 2147483647 h 59"/>
              <a:gd name="T14" fmla="*/ 2147483647 w 66"/>
              <a:gd name="T15" fmla="*/ 2147483647 h 59"/>
              <a:gd name="T16" fmla="*/ 0 w 66"/>
              <a:gd name="T17" fmla="*/ 2147483647 h 59"/>
              <a:gd name="T18" fmla="*/ 2147483647 w 66"/>
              <a:gd name="T19" fmla="*/ 2147483647 h 59"/>
              <a:gd name="T20" fmla="*/ 2147483647 w 66"/>
              <a:gd name="T21" fmla="*/ 0 h 59"/>
              <a:gd name="T22" fmla="*/ 2147483647 w 66"/>
              <a:gd name="T23" fmla="*/ 0 h 59"/>
              <a:gd name="T24" fmla="*/ 2147483647 w 66"/>
              <a:gd name="T25" fmla="*/ 2147483647 h 59"/>
              <a:gd name="T26" fmla="*/ 2147483647 w 66"/>
              <a:gd name="T27" fmla="*/ 0 h 59"/>
              <a:gd name="T28" fmla="*/ 2147483647 w 66"/>
              <a:gd name="T29" fmla="*/ 2147483647 h 59"/>
              <a:gd name="T30" fmla="*/ 2147483647 w 66"/>
              <a:gd name="T31" fmla="*/ 2147483647 h 59"/>
              <a:gd name="T32" fmla="*/ 2147483647 w 66"/>
              <a:gd name="T33" fmla="*/ 2147483647 h 59"/>
              <a:gd name="T34" fmla="*/ 2147483647 w 66"/>
              <a:gd name="T35" fmla="*/ 2147483647 h 59"/>
              <a:gd name="T36" fmla="*/ 2147483647 w 66"/>
              <a:gd name="T37" fmla="*/ 2147483647 h 59"/>
              <a:gd name="T38" fmla="*/ 2147483647 w 66"/>
              <a:gd name="T39" fmla="*/ 2147483647 h 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6"/>
              <a:gd name="T61" fmla="*/ 0 h 59"/>
              <a:gd name="T62" fmla="*/ 66 w 66"/>
              <a:gd name="T63" fmla="*/ 59 h 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6" h="59">
                <a:moveTo>
                  <a:pt x="36" y="47"/>
                </a:moveTo>
                <a:lnTo>
                  <a:pt x="30" y="59"/>
                </a:lnTo>
                <a:lnTo>
                  <a:pt x="24" y="53"/>
                </a:lnTo>
                <a:lnTo>
                  <a:pt x="18" y="53"/>
                </a:lnTo>
                <a:lnTo>
                  <a:pt x="12" y="59"/>
                </a:lnTo>
                <a:lnTo>
                  <a:pt x="6" y="59"/>
                </a:lnTo>
                <a:lnTo>
                  <a:pt x="0" y="53"/>
                </a:lnTo>
                <a:lnTo>
                  <a:pt x="6" y="47"/>
                </a:lnTo>
                <a:lnTo>
                  <a:pt x="0" y="24"/>
                </a:lnTo>
                <a:lnTo>
                  <a:pt x="18" y="18"/>
                </a:lnTo>
                <a:lnTo>
                  <a:pt x="24" y="0"/>
                </a:lnTo>
                <a:lnTo>
                  <a:pt x="36" y="0"/>
                </a:lnTo>
                <a:lnTo>
                  <a:pt x="42" y="6"/>
                </a:lnTo>
                <a:lnTo>
                  <a:pt x="54" y="0"/>
                </a:lnTo>
                <a:lnTo>
                  <a:pt x="66" y="12"/>
                </a:lnTo>
                <a:lnTo>
                  <a:pt x="66" y="30"/>
                </a:lnTo>
                <a:lnTo>
                  <a:pt x="60" y="41"/>
                </a:lnTo>
                <a:lnTo>
                  <a:pt x="48" y="36"/>
                </a:lnTo>
                <a:lnTo>
                  <a:pt x="36" y="41"/>
                </a:lnTo>
                <a:lnTo>
                  <a:pt x="36" y="47"/>
                </a:lnTo>
                <a:close/>
              </a:path>
            </a:pathLst>
          </a:custGeom>
          <a:solidFill>
            <a:srgbClr val="00CC99"/>
          </a:solidFill>
          <a:ln w="0">
            <a:solidFill>
              <a:srgbClr val="000000"/>
            </a:solidFill>
            <a:prstDash val="solid"/>
            <a:round/>
            <a:headEnd/>
            <a:tailEnd/>
          </a:ln>
        </p:spPr>
        <p:txBody>
          <a:bodyPr/>
          <a:lstStyle/>
          <a:p>
            <a:endParaRPr lang="fi-FI"/>
          </a:p>
        </p:txBody>
      </p:sp>
      <p:sp>
        <p:nvSpPr>
          <p:cNvPr id="9220" name="Freeform 4"/>
          <p:cNvSpPr>
            <a:spLocks noChangeAspect="1"/>
          </p:cNvSpPr>
          <p:nvPr/>
        </p:nvSpPr>
        <p:spPr bwMode="auto">
          <a:xfrm>
            <a:off x="5464175" y="3825875"/>
            <a:ext cx="1412875" cy="1330325"/>
          </a:xfrm>
          <a:custGeom>
            <a:avLst/>
            <a:gdLst>
              <a:gd name="T0" fmla="*/ 0 w 48"/>
              <a:gd name="T1" fmla="*/ 2147483647 h 47"/>
              <a:gd name="T2" fmla="*/ 2147483647 w 48"/>
              <a:gd name="T3" fmla="*/ 2147483647 h 47"/>
              <a:gd name="T4" fmla="*/ 2147483647 w 48"/>
              <a:gd name="T5" fmla="*/ 2147483647 h 47"/>
              <a:gd name="T6" fmla="*/ 2147483647 w 48"/>
              <a:gd name="T7" fmla="*/ 2147483647 h 47"/>
              <a:gd name="T8" fmla="*/ 2147483647 w 48"/>
              <a:gd name="T9" fmla="*/ 2147483647 h 47"/>
              <a:gd name="T10" fmla="*/ 2147483647 w 48"/>
              <a:gd name="T11" fmla="*/ 2147483647 h 47"/>
              <a:gd name="T12" fmla="*/ 2147483647 w 48"/>
              <a:gd name="T13" fmla="*/ 2147483647 h 47"/>
              <a:gd name="T14" fmla="*/ 2147483647 w 48"/>
              <a:gd name="T15" fmla="*/ 2147483647 h 47"/>
              <a:gd name="T16" fmla="*/ 2147483647 w 48"/>
              <a:gd name="T17" fmla="*/ 2147483647 h 47"/>
              <a:gd name="T18" fmla="*/ 2147483647 w 48"/>
              <a:gd name="T19" fmla="*/ 2147483647 h 47"/>
              <a:gd name="T20" fmla="*/ 2147483647 w 48"/>
              <a:gd name="T21" fmla="*/ 0 h 47"/>
              <a:gd name="T22" fmla="*/ 2147483647 w 48"/>
              <a:gd name="T23" fmla="*/ 2147483647 h 47"/>
              <a:gd name="T24" fmla="*/ 2147483647 w 48"/>
              <a:gd name="T25" fmla="*/ 2147483647 h 47"/>
              <a:gd name="T26" fmla="*/ 0 w 48"/>
              <a:gd name="T27" fmla="*/ 2147483647 h 47"/>
              <a:gd name="T28" fmla="*/ 0 w 48"/>
              <a:gd name="T29" fmla="*/ 2147483647 h 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47"/>
              <a:gd name="T47" fmla="*/ 48 w 48"/>
              <a:gd name="T48" fmla="*/ 47 h 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47">
                <a:moveTo>
                  <a:pt x="0" y="17"/>
                </a:moveTo>
                <a:lnTo>
                  <a:pt x="18" y="23"/>
                </a:lnTo>
                <a:lnTo>
                  <a:pt x="6" y="41"/>
                </a:lnTo>
                <a:lnTo>
                  <a:pt x="12" y="47"/>
                </a:lnTo>
                <a:lnTo>
                  <a:pt x="30" y="47"/>
                </a:lnTo>
                <a:lnTo>
                  <a:pt x="36" y="47"/>
                </a:lnTo>
                <a:lnTo>
                  <a:pt x="48" y="35"/>
                </a:lnTo>
                <a:lnTo>
                  <a:pt x="36" y="35"/>
                </a:lnTo>
                <a:lnTo>
                  <a:pt x="48" y="17"/>
                </a:lnTo>
                <a:lnTo>
                  <a:pt x="36" y="11"/>
                </a:lnTo>
                <a:lnTo>
                  <a:pt x="30" y="0"/>
                </a:lnTo>
                <a:lnTo>
                  <a:pt x="24" y="11"/>
                </a:lnTo>
                <a:lnTo>
                  <a:pt x="12" y="6"/>
                </a:lnTo>
                <a:lnTo>
                  <a:pt x="0" y="11"/>
                </a:lnTo>
                <a:lnTo>
                  <a:pt x="0" y="17"/>
                </a:lnTo>
                <a:close/>
              </a:path>
            </a:pathLst>
          </a:custGeom>
          <a:solidFill>
            <a:srgbClr val="00CC99"/>
          </a:solidFill>
          <a:ln w="0">
            <a:solidFill>
              <a:srgbClr val="000000"/>
            </a:solidFill>
            <a:prstDash val="solid"/>
            <a:round/>
            <a:headEnd/>
            <a:tailEnd/>
          </a:ln>
        </p:spPr>
        <p:txBody>
          <a:bodyPr/>
          <a:lstStyle/>
          <a:p>
            <a:endParaRPr lang="fi-FI"/>
          </a:p>
        </p:txBody>
      </p:sp>
      <p:sp>
        <p:nvSpPr>
          <p:cNvPr id="9221" name="Freeform 5"/>
          <p:cNvSpPr>
            <a:spLocks noChangeAspect="1"/>
          </p:cNvSpPr>
          <p:nvPr/>
        </p:nvSpPr>
        <p:spPr bwMode="auto">
          <a:xfrm>
            <a:off x="3157538" y="4121150"/>
            <a:ext cx="2133600" cy="1704975"/>
          </a:xfrm>
          <a:custGeom>
            <a:avLst/>
            <a:gdLst>
              <a:gd name="T0" fmla="*/ 2147483647 w 72"/>
              <a:gd name="T1" fmla="*/ 2147483647 h 60"/>
              <a:gd name="T2" fmla="*/ 0 w 72"/>
              <a:gd name="T3" fmla="*/ 2147483647 h 60"/>
              <a:gd name="T4" fmla="*/ 2147483647 w 72"/>
              <a:gd name="T5" fmla="*/ 2147483647 h 60"/>
              <a:gd name="T6" fmla="*/ 2147483647 w 72"/>
              <a:gd name="T7" fmla="*/ 2147483647 h 60"/>
              <a:gd name="T8" fmla="*/ 2147483647 w 72"/>
              <a:gd name="T9" fmla="*/ 2147483647 h 60"/>
              <a:gd name="T10" fmla="*/ 2147483647 w 72"/>
              <a:gd name="T11" fmla="*/ 2147483647 h 60"/>
              <a:gd name="T12" fmla="*/ 2147483647 w 72"/>
              <a:gd name="T13" fmla="*/ 2147483647 h 60"/>
              <a:gd name="T14" fmla="*/ 2147483647 w 72"/>
              <a:gd name="T15" fmla="*/ 2147483647 h 60"/>
              <a:gd name="T16" fmla="*/ 2147483647 w 72"/>
              <a:gd name="T17" fmla="*/ 2147483647 h 60"/>
              <a:gd name="T18" fmla="*/ 2147483647 w 72"/>
              <a:gd name="T19" fmla="*/ 2147483647 h 60"/>
              <a:gd name="T20" fmla="*/ 2147483647 w 72"/>
              <a:gd name="T21" fmla="*/ 2147483647 h 60"/>
              <a:gd name="T22" fmla="*/ 2147483647 w 72"/>
              <a:gd name="T23" fmla="*/ 2147483647 h 60"/>
              <a:gd name="T24" fmla="*/ 2147483647 w 72"/>
              <a:gd name="T25" fmla="*/ 2147483647 h 60"/>
              <a:gd name="T26" fmla="*/ 2147483647 w 72"/>
              <a:gd name="T27" fmla="*/ 2147483647 h 60"/>
              <a:gd name="T28" fmla="*/ 2147483647 w 72"/>
              <a:gd name="T29" fmla="*/ 2147483647 h 60"/>
              <a:gd name="T30" fmla="*/ 2147483647 w 72"/>
              <a:gd name="T31" fmla="*/ 2147483647 h 60"/>
              <a:gd name="T32" fmla="*/ 2147483647 w 72"/>
              <a:gd name="T33" fmla="*/ 2147483647 h 60"/>
              <a:gd name="T34" fmla="*/ 2147483647 w 72"/>
              <a:gd name="T35" fmla="*/ 2147483647 h 60"/>
              <a:gd name="T36" fmla="*/ 2147483647 w 72"/>
              <a:gd name="T37" fmla="*/ 0 h 60"/>
              <a:gd name="T38" fmla="*/ 2147483647 w 72"/>
              <a:gd name="T39" fmla="*/ 2147483647 h 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2"/>
              <a:gd name="T61" fmla="*/ 0 h 60"/>
              <a:gd name="T62" fmla="*/ 72 w 72"/>
              <a:gd name="T63" fmla="*/ 60 h 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2" h="60">
                <a:moveTo>
                  <a:pt x="6" y="6"/>
                </a:moveTo>
                <a:lnTo>
                  <a:pt x="0" y="42"/>
                </a:lnTo>
                <a:lnTo>
                  <a:pt x="18" y="48"/>
                </a:lnTo>
                <a:lnTo>
                  <a:pt x="24" y="54"/>
                </a:lnTo>
                <a:lnTo>
                  <a:pt x="30" y="48"/>
                </a:lnTo>
                <a:lnTo>
                  <a:pt x="36" y="54"/>
                </a:lnTo>
                <a:lnTo>
                  <a:pt x="42" y="60"/>
                </a:lnTo>
                <a:lnTo>
                  <a:pt x="60" y="54"/>
                </a:lnTo>
                <a:lnTo>
                  <a:pt x="60" y="42"/>
                </a:lnTo>
                <a:lnTo>
                  <a:pt x="66" y="42"/>
                </a:lnTo>
                <a:lnTo>
                  <a:pt x="60" y="30"/>
                </a:lnTo>
                <a:lnTo>
                  <a:pt x="72" y="18"/>
                </a:lnTo>
                <a:lnTo>
                  <a:pt x="66" y="12"/>
                </a:lnTo>
                <a:lnTo>
                  <a:pt x="60" y="12"/>
                </a:lnTo>
                <a:lnTo>
                  <a:pt x="54" y="18"/>
                </a:lnTo>
                <a:lnTo>
                  <a:pt x="48" y="18"/>
                </a:lnTo>
                <a:lnTo>
                  <a:pt x="42" y="12"/>
                </a:lnTo>
                <a:lnTo>
                  <a:pt x="30" y="6"/>
                </a:lnTo>
                <a:lnTo>
                  <a:pt x="12" y="0"/>
                </a:lnTo>
                <a:lnTo>
                  <a:pt x="6" y="6"/>
                </a:lnTo>
                <a:close/>
              </a:path>
            </a:pathLst>
          </a:custGeom>
          <a:solidFill>
            <a:srgbClr val="00CC99"/>
          </a:solidFill>
          <a:ln w="0">
            <a:solidFill>
              <a:srgbClr val="000000"/>
            </a:solidFill>
            <a:prstDash val="solid"/>
            <a:round/>
            <a:headEnd/>
            <a:tailEnd/>
          </a:ln>
        </p:spPr>
        <p:txBody>
          <a:bodyPr/>
          <a:lstStyle/>
          <a:p>
            <a:endParaRPr lang="fi-FI"/>
          </a:p>
        </p:txBody>
      </p:sp>
      <p:sp>
        <p:nvSpPr>
          <p:cNvPr id="9222" name="Freeform 6"/>
          <p:cNvSpPr>
            <a:spLocks noChangeAspect="1"/>
          </p:cNvSpPr>
          <p:nvPr/>
        </p:nvSpPr>
        <p:spPr bwMode="auto">
          <a:xfrm>
            <a:off x="4929188" y="4298950"/>
            <a:ext cx="1052512" cy="1016000"/>
          </a:xfrm>
          <a:custGeom>
            <a:avLst/>
            <a:gdLst>
              <a:gd name="T0" fmla="*/ 2147483647 w 36"/>
              <a:gd name="T1" fmla="*/ 0 h 36"/>
              <a:gd name="T2" fmla="*/ 2147483647 w 36"/>
              <a:gd name="T3" fmla="*/ 2147483647 h 36"/>
              <a:gd name="T4" fmla="*/ 0 w 36"/>
              <a:gd name="T5" fmla="*/ 2147483647 h 36"/>
              <a:gd name="T6" fmla="*/ 2147483647 w 36"/>
              <a:gd name="T7" fmla="*/ 2147483647 h 36"/>
              <a:gd name="T8" fmla="*/ 2147483647 w 36"/>
              <a:gd name="T9" fmla="*/ 2147483647 h 36"/>
              <a:gd name="T10" fmla="*/ 2147483647 w 36"/>
              <a:gd name="T11" fmla="*/ 2147483647 h 36"/>
              <a:gd name="T12" fmla="*/ 2147483647 w 36"/>
              <a:gd name="T13" fmla="*/ 2147483647 h 36"/>
              <a:gd name="T14" fmla="*/ 2147483647 w 36"/>
              <a:gd name="T15" fmla="*/ 2147483647 h 36"/>
              <a:gd name="T16" fmla="*/ 2147483647 w 36"/>
              <a:gd name="T17" fmla="*/ 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36"/>
              <a:gd name="T29" fmla="*/ 36 w 36"/>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36">
                <a:moveTo>
                  <a:pt x="18" y="0"/>
                </a:moveTo>
                <a:lnTo>
                  <a:pt x="12" y="12"/>
                </a:lnTo>
                <a:lnTo>
                  <a:pt x="0" y="24"/>
                </a:lnTo>
                <a:lnTo>
                  <a:pt x="6" y="36"/>
                </a:lnTo>
                <a:lnTo>
                  <a:pt x="18" y="36"/>
                </a:lnTo>
                <a:lnTo>
                  <a:pt x="30" y="30"/>
                </a:lnTo>
                <a:lnTo>
                  <a:pt x="24" y="24"/>
                </a:lnTo>
                <a:lnTo>
                  <a:pt x="36" y="6"/>
                </a:lnTo>
                <a:lnTo>
                  <a:pt x="18" y="0"/>
                </a:lnTo>
                <a:close/>
              </a:path>
            </a:pathLst>
          </a:custGeom>
          <a:noFill/>
          <a:ln w="0">
            <a:solidFill>
              <a:srgbClr val="000000"/>
            </a:solidFill>
            <a:prstDash val="solid"/>
            <a:round/>
            <a:headEnd/>
            <a:tailEnd/>
          </a:ln>
        </p:spPr>
        <p:txBody>
          <a:bodyPr/>
          <a:lstStyle/>
          <a:p>
            <a:endParaRPr lang="fi-FI"/>
          </a:p>
        </p:txBody>
      </p:sp>
      <p:sp>
        <p:nvSpPr>
          <p:cNvPr id="9223" name="Freeform 7"/>
          <p:cNvSpPr>
            <a:spLocks noChangeAspect="1"/>
          </p:cNvSpPr>
          <p:nvPr/>
        </p:nvSpPr>
        <p:spPr bwMode="auto">
          <a:xfrm>
            <a:off x="2444750" y="1125538"/>
            <a:ext cx="4770438" cy="3338512"/>
          </a:xfrm>
          <a:custGeom>
            <a:avLst/>
            <a:gdLst>
              <a:gd name="T0" fmla="*/ 2147483647 w 162"/>
              <a:gd name="T1" fmla="*/ 2147483647 h 119"/>
              <a:gd name="T2" fmla="*/ 2147483647 w 162"/>
              <a:gd name="T3" fmla="*/ 2147483647 h 119"/>
              <a:gd name="T4" fmla="*/ 2147483647 w 162"/>
              <a:gd name="T5" fmla="*/ 2147483647 h 119"/>
              <a:gd name="T6" fmla="*/ 2147483647 w 162"/>
              <a:gd name="T7" fmla="*/ 2147483647 h 119"/>
              <a:gd name="T8" fmla="*/ 2147483647 w 162"/>
              <a:gd name="T9" fmla="*/ 2147483647 h 119"/>
              <a:gd name="T10" fmla="*/ 2147483647 w 162"/>
              <a:gd name="T11" fmla="*/ 2147483647 h 119"/>
              <a:gd name="T12" fmla="*/ 2147483647 w 162"/>
              <a:gd name="T13" fmla="*/ 2147483647 h 119"/>
              <a:gd name="T14" fmla="*/ 2147483647 w 162"/>
              <a:gd name="T15" fmla="*/ 2147483647 h 119"/>
              <a:gd name="T16" fmla="*/ 2147483647 w 162"/>
              <a:gd name="T17" fmla="*/ 2147483647 h 119"/>
              <a:gd name="T18" fmla="*/ 2147483647 w 162"/>
              <a:gd name="T19" fmla="*/ 2147483647 h 119"/>
              <a:gd name="T20" fmla="*/ 2147483647 w 162"/>
              <a:gd name="T21" fmla="*/ 2147483647 h 119"/>
              <a:gd name="T22" fmla="*/ 2147483647 w 162"/>
              <a:gd name="T23" fmla="*/ 2147483647 h 119"/>
              <a:gd name="T24" fmla="*/ 2147483647 w 162"/>
              <a:gd name="T25" fmla="*/ 2147483647 h 119"/>
              <a:gd name="T26" fmla="*/ 2147483647 w 162"/>
              <a:gd name="T27" fmla="*/ 2147483647 h 119"/>
              <a:gd name="T28" fmla="*/ 2147483647 w 162"/>
              <a:gd name="T29" fmla="*/ 2147483647 h 119"/>
              <a:gd name="T30" fmla="*/ 2147483647 w 162"/>
              <a:gd name="T31" fmla="*/ 2147483647 h 119"/>
              <a:gd name="T32" fmla="*/ 2147483647 w 162"/>
              <a:gd name="T33" fmla="*/ 2147483647 h 119"/>
              <a:gd name="T34" fmla="*/ 0 w 162"/>
              <a:gd name="T35" fmla="*/ 2147483647 h 119"/>
              <a:gd name="T36" fmla="*/ 2147483647 w 162"/>
              <a:gd name="T37" fmla="*/ 2147483647 h 119"/>
              <a:gd name="T38" fmla="*/ 2147483647 w 162"/>
              <a:gd name="T39" fmla="*/ 2147483647 h 119"/>
              <a:gd name="T40" fmla="*/ 2147483647 w 162"/>
              <a:gd name="T41" fmla="*/ 2147483647 h 119"/>
              <a:gd name="T42" fmla="*/ 2147483647 w 162"/>
              <a:gd name="T43" fmla="*/ 2147483647 h 119"/>
              <a:gd name="T44" fmla="*/ 2147483647 w 162"/>
              <a:gd name="T45" fmla="*/ 2147483647 h 119"/>
              <a:gd name="T46" fmla="*/ 2147483647 w 162"/>
              <a:gd name="T47" fmla="*/ 2147483647 h 119"/>
              <a:gd name="T48" fmla="*/ 2147483647 w 162"/>
              <a:gd name="T49" fmla="*/ 2147483647 h 119"/>
              <a:gd name="T50" fmla="*/ 2147483647 w 162"/>
              <a:gd name="T51" fmla="*/ 2147483647 h 119"/>
              <a:gd name="T52" fmla="*/ 2147483647 w 162"/>
              <a:gd name="T53" fmla="*/ 2147483647 h 119"/>
              <a:gd name="T54" fmla="*/ 2147483647 w 162"/>
              <a:gd name="T55" fmla="*/ 2147483647 h 119"/>
              <a:gd name="T56" fmla="*/ 2147483647 w 162"/>
              <a:gd name="T57" fmla="*/ 2147483647 h 119"/>
              <a:gd name="T58" fmla="*/ 2147483647 w 162"/>
              <a:gd name="T59" fmla="*/ 2147483647 h 119"/>
              <a:gd name="T60" fmla="*/ 2147483647 w 162"/>
              <a:gd name="T61" fmla="*/ 2147483647 h 119"/>
              <a:gd name="T62" fmla="*/ 2147483647 w 162"/>
              <a:gd name="T63" fmla="*/ 2147483647 h 119"/>
              <a:gd name="T64" fmla="*/ 2147483647 w 162"/>
              <a:gd name="T65" fmla="*/ 2147483647 h 119"/>
              <a:gd name="T66" fmla="*/ 2147483647 w 162"/>
              <a:gd name="T67" fmla="*/ 2147483647 h 119"/>
              <a:gd name="T68" fmla="*/ 2147483647 w 162"/>
              <a:gd name="T69" fmla="*/ 2147483647 h 119"/>
              <a:gd name="T70" fmla="*/ 2147483647 w 162"/>
              <a:gd name="T71" fmla="*/ 2147483647 h 119"/>
              <a:gd name="T72" fmla="*/ 2147483647 w 162"/>
              <a:gd name="T73" fmla="*/ 2147483647 h 119"/>
              <a:gd name="T74" fmla="*/ 2147483647 w 162"/>
              <a:gd name="T75" fmla="*/ 0 h 119"/>
              <a:gd name="T76" fmla="*/ 2147483647 w 162"/>
              <a:gd name="T77" fmla="*/ 2147483647 h 119"/>
              <a:gd name="T78" fmla="*/ 2147483647 w 162"/>
              <a:gd name="T79" fmla="*/ 0 h 119"/>
              <a:gd name="T80" fmla="*/ 2147483647 w 162"/>
              <a:gd name="T81" fmla="*/ 2147483647 h 119"/>
              <a:gd name="T82" fmla="*/ 2147483647 w 162"/>
              <a:gd name="T83" fmla="*/ 2147483647 h 119"/>
              <a:gd name="T84" fmla="*/ 2147483647 w 162"/>
              <a:gd name="T85" fmla="*/ 2147483647 h 119"/>
              <a:gd name="T86" fmla="*/ 2147483647 w 162"/>
              <a:gd name="T87" fmla="*/ 2147483647 h 119"/>
              <a:gd name="T88" fmla="*/ 2147483647 w 162"/>
              <a:gd name="T89" fmla="*/ 2147483647 h 119"/>
              <a:gd name="T90" fmla="*/ 2147483647 w 162"/>
              <a:gd name="T91" fmla="*/ 2147483647 h 119"/>
              <a:gd name="T92" fmla="*/ 2147483647 w 162"/>
              <a:gd name="T93" fmla="*/ 2147483647 h 119"/>
              <a:gd name="T94" fmla="*/ 2147483647 w 162"/>
              <a:gd name="T95" fmla="*/ 2147483647 h 119"/>
              <a:gd name="T96" fmla="*/ 2147483647 w 162"/>
              <a:gd name="T97" fmla="*/ 2147483647 h 119"/>
              <a:gd name="T98" fmla="*/ 2147483647 w 162"/>
              <a:gd name="T99" fmla="*/ 2147483647 h 119"/>
              <a:gd name="T100" fmla="*/ 2147483647 w 162"/>
              <a:gd name="T101" fmla="*/ 2147483647 h 119"/>
              <a:gd name="T102" fmla="*/ 2147483647 w 162"/>
              <a:gd name="T103" fmla="*/ 2147483647 h 119"/>
              <a:gd name="T104" fmla="*/ 2147483647 w 162"/>
              <a:gd name="T105" fmla="*/ 2147483647 h 1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2"/>
              <a:gd name="T160" fmla="*/ 0 h 119"/>
              <a:gd name="T161" fmla="*/ 162 w 162"/>
              <a:gd name="T162" fmla="*/ 119 h 11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2" h="119">
                <a:moveTo>
                  <a:pt x="120" y="66"/>
                </a:moveTo>
                <a:lnTo>
                  <a:pt x="108" y="72"/>
                </a:lnTo>
                <a:lnTo>
                  <a:pt x="102" y="66"/>
                </a:lnTo>
                <a:lnTo>
                  <a:pt x="90" y="66"/>
                </a:lnTo>
                <a:lnTo>
                  <a:pt x="84" y="84"/>
                </a:lnTo>
                <a:lnTo>
                  <a:pt x="66" y="90"/>
                </a:lnTo>
                <a:lnTo>
                  <a:pt x="72" y="113"/>
                </a:lnTo>
                <a:lnTo>
                  <a:pt x="66" y="119"/>
                </a:lnTo>
                <a:lnTo>
                  <a:pt x="54" y="113"/>
                </a:lnTo>
                <a:lnTo>
                  <a:pt x="36" y="107"/>
                </a:lnTo>
                <a:lnTo>
                  <a:pt x="30" y="113"/>
                </a:lnTo>
                <a:lnTo>
                  <a:pt x="24" y="107"/>
                </a:lnTo>
                <a:lnTo>
                  <a:pt x="24" y="102"/>
                </a:lnTo>
                <a:lnTo>
                  <a:pt x="18" y="96"/>
                </a:lnTo>
                <a:lnTo>
                  <a:pt x="18" y="90"/>
                </a:lnTo>
                <a:lnTo>
                  <a:pt x="24" y="84"/>
                </a:lnTo>
                <a:lnTo>
                  <a:pt x="6" y="78"/>
                </a:lnTo>
                <a:lnTo>
                  <a:pt x="0" y="54"/>
                </a:lnTo>
                <a:lnTo>
                  <a:pt x="18" y="48"/>
                </a:lnTo>
                <a:lnTo>
                  <a:pt x="54" y="36"/>
                </a:lnTo>
                <a:lnTo>
                  <a:pt x="54" y="30"/>
                </a:lnTo>
                <a:lnTo>
                  <a:pt x="48" y="54"/>
                </a:lnTo>
                <a:lnTo>
                  <a:pt x="24" y="84"/>
                </a:lnTo>
                <a:lnTo>
                  <a:pt x="24" y="90"/>
                </a:lnTo>
                <a:lnTo>
                  <a:pt x="24" y="96"/>
                </a:lnTo>
                <a:lnTo>
                  <a:pt x="30" y="96"/>
                </a:lnTo>
                <a:lnTo>
                  <a:pt x="36" y="96"/>
                </a:lnTo>
                <a:lnTo>
                  <a:pt x="54" y="78"/>
                </a:lnTo>
                <a:lnTo>
                  <a:pt x="54" y="72"/>
                </a:lnTo>
                <a:lnTo>
                  <a:pt x="66" y="66"/>
                </a:lnTo>
                <a:lnTo>
                  <a:pt x="90" y="54"/>
                </a:lnTo>
                <a:lnTo>
                  <a:pt x="78" y="48"/>
                </a:lnTo>
                <a:lnTo>
                  <a:pt x="66" y="24"/>
                </a:lnTo>
                <a:lnTo>
                  <a:pt x="60" y="18"/>
                </a:lnTo>
                <a:lnTo>
                  <a:pt x="78" y="6"/>
                </a:lnTo>
                <a:lnTo>
                  <a:pt x="84" y="6"/>
                </a:lnTo>
                <a:lnTo>
                  <a:pt x="102" y="12"/>
                </a:lnTo>
                <a:lnTo>
                  <a:pt x="102" y="0"/>
                </a:lnTo>
                <a:lnTo>
                  <a:pt x="114" y="12"/>
                </a:lnTo>
                <a:lnTo>
                  <a:pt x="126" y="0"/>
                </a:lnTo>
                <a:lnTo>
                  <a:pt x="126" y="6"/>
                </a:lnTo>
                <a:lnTo>
                  <a:pt x="138" y="6"/>
                </a:lnTo>
                <a:lnTo>
                  <a:pt x="138" y="18"/>
                </a:lnTo>
                <a:lnTo>
                  <a:pt x="150" y="12"/>
                </a:lnTo>
                <a:lnTo>
                  <a:pt x="156" y="24"/>
                </a:lnTo>
                <a:lnTo>
                  <a:pt x="162" y="48"/>
                </a:lnTo>
                <a:lnTo>
                  <a:pt x="138" y="60"/>
                </a:lnTo>
                <a:lnTo>
                  <a:pt x="138" y="84"/>
                </a:lnTo>
                <a:lnTo>
                  <a:pt x="144" y="96"/>
                </a:lnTo>
                <a:lnTo>
                  <a:pt x="138" y="107"/>
                </a:lnTo>
                <a:lnTo>
                  <a:pt x="132" y="96"/>
                </a:lnTo>
                <a:lnTo>
                  <a:pt x="132" y="78"/>
                </a:lnTo>
                <a:lnTo>
                  <a:pt x="120" y="66"/>
                </a:lnTo>
                <a:close/>
              </a:path>
            </a:pathLst>
          </a:custGeom>
          <a:solidFill>
            <a:srgbClr val="FFC000"/>
          </a:solidFill>
          <a:ln w="12700">
            <a:solidFill>
              <a:srgbClr val="000000"/>
            </a:solidFill>
            <a:prstDash val="solid"/>
            <a:round/>
            <a:headEnd/>
            <a:tailEnd/>
          </a:ln>
        </p:spPr>
        <p:txBody>
          <a:bodyPr/>
          <a:lstStyle/>
          <a:p>
            <a:endParaRPr lang="fi-FI"/>
          </a:p>
        </p:txBody>
      </p:sp>
      <p:sp>
        <p:nvSpPr>
          <p:cNvPr id="9224" name="Freeform 8"/>
          <p:cNvSpPr>
            <a:spLocks noChangeAspect="1"/>
          </p:cNvSpPr>
          <p:nvPr/>
        </p:nvSpPr>
        <p:spPr bwMode="auto">
          <a:xfrm>
            <a:off x="1400175" y="2982913"/>
            <a:ext cx="1044575" cy="1316037"/>
          </a:xfrm>
          <a:custGeom>
            <a:avLst/>
            <a:gdLst>
              <a:gd name="T0" fmla="*/ 2147483647 w 36"/>
              <a:gd name="T1" fmla="*/ 0 h 47"/>
              <a:gd name="T2" fmla="*/ 0 w 36"/>
              <a:gd name="T3" fmla="*/ 2147483647 h 47"/>
              <a:gd name="T4" fmla="*/ 0 w 36"/>
              <a:gd name="T5" fmla="*/ 2147483647 h 47"/>
              <a:gd name="T6" fmla="*/ 2147483647 w 36"/>
              <a:gd name="T7" fmla="*/ 2147483647 h 47"/>
              <a:gd name="T8" fmla="*/ 2147483647 w 36"/>
              <a:gd name="T9" fmla="*/ 2147483647 h 47"/>
              <a:gd name="T10" fmla="*/ 2147483647 w 36"/>
              <a:gd name="T11" fmla="*/ 2147483647 h 47"/>
              <a:gd name="T12" fmla="*/ 2147483647 w 36"/>
              <a:gd name="T13" fmla="*/ 2147483647 h 47"/>
              <a:gd name="T14" fmla="*/ 2147483647 w 36"/>
              <a:gd name="T15" fmla="*/ 2147483647 h 47"/>
              <a:gd name="T16" fmla="*/ 2147483647 w 36"/>
              <a:gd name="T17" fmla="*/ 2147483647 h 47"/>
              <a:gd name="T18" fmla="*/ 2147483647 w 36"/>
              <a:gd name="T19" fmla="*/ 2147483647 h 47"/>
              <a:gd name="T20" fmla="*/ 2147483647 w 36"/>
              <a:gd name="T21" fmla="*/ 2147483647 h 47"/>
              <a:gd name="T22" fmla="*/ 2147483647 w 36"/>
              <a:gd name="T23" fmla="*/ 0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47"/>
              <a:gd name="T38" fmla="*/ 36 w 36"/>
              <a:gd name="T39" fmla="*/ 47 h 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47">
                <a:moveTo>
                  <a:pt x="24" y="0"/>
                </a:moveTo>
                <a:lnTo>
                  <a:pt x="0" y="6"/>
                </a:lnTo>
                <a:lnTo>
                  <a:pt x="0" y="12"/>
                </a:lnTo>
                <a:lnTo>
                  <a:pt x="6" y="18"/>
                </a:lnTo>
                <a:lnTo>
                  <a:pt x="6" y="41"/>
                </a:lnTo>
                <a:lnTo>
                  <a:pt x="6" y="47"/>
                </a:lnTo>
                <a:lnTo>
                  <a:pt x="18" y="47"/>
                </a:lnTo>
                <a:lnTo>
                  <a:pt x="24" y="47"/>
                </a:lnTo>
                <a:lnTo>
                  <a:pt x="24" y="24"/>
                </a:lnTo>
                <a:lnTo>
                  <a:pt x="30" y="18"/>
                </a:lnTo>
                <a:lnTo>
                  <a:pt x="36" y="12"/>
                </a:lnTo>
                <a:lnTo>
                  <a:pt x="24" y="0"/>
                </a:lnTo>
                <a:close/>
              </a:path>
            </a:pathLst>
          </a:custGeom>
          <a:solidFill>
            <a:srgbClr val="00CC99"/>
          </a:solidFill>
          <a:ln w="12700">
            <a:solidFill>
              <a:srgbClr val="000000"/>
            </a:solidFill>
            <a:prstDash val="solid"/>
            <a:round/>
            <a:headEnd/>
            <a:tailEnd/>
          </a:ln>
        </p:spPr>
        <p:txBody>
          <a:bodyPr/>
          <a:lstStyle/>
          <a:p>
            <a:endParaRPr lang="fi-FI"/>
          </a:p>
        </p:txBody>
      </p:sp>
      <p:sp>
        <p:nvSpPr>
          <p:cNvPr id="9225" name="Freeform 9"/>
          <p:cNvSpPr>
            <a:spLocks noChangeAspect="1"/>
          </p:cNvSpPr>
          <p:nvPr/>
        </p:nvSpPr>
        <p:spPr bwMode="auto">
          <a:xfrm>
            <a:off x="684213" y="3327400"/>
            <a:ext cx="887412" cy="1136650"/>
          </a:xfrm>
          <a:custGeom>
            <a:avLst/>
            <a:gdLst>
              <a:gd name="T0" fmla="*/ 2147483647 w 30"/>
              <a:gd name="T1" fmla="*/ 2147483647 h 41"/>
              <a:gd name="T2" fmla="*/ 2147483647 w 30"/>
              <a:gd name="T3" fmla="*/ 2147483647 h 41"/>
              <a:gd name="T4" fmla="*/ 2147483647 w 30"/>
              <a:gd name="T5" fmla="*/ 2147483647 h 41"/>
              <a:gd name="T6" fmla="*/ 2147483647 w 30"/>
              <a:gd name="T7" fmla="*/ 2147483647 h 41"/>
              <a:gd name="T8" fmla="*/ 0 w 30"/>
              <a:gd name="T9" fmla="*/ 2147483647 h 41"/>
              <a:gd name="T10" fmla="*/ 2147483647 w 30"/>
              <a:gd name="T11" fmla="*/ 2147483647 h 41"/>
              <a:gd name="T12" fmla="*/ 2147483647 w 30"/>
              <a:gd name="T13" fmla="*/ 2147483647 h 41"/>
              <a:gd name="T14" fmla="*/ 2147483647 w 30"/>
              <a:gd name="T15" fmla="*/ 0 h 41"/>
              <a:gd name="T16" fmla="*/ 2147483647 w 30"/>
              <a:gd name="T17" fmla="*/ 2147483647 h 41"/>
              <a:gd name="T18" fmla="*/ 2147483647 w 30"/>
              <a:gd name="T19" fmla="*/ 214748364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41"/>
              <a:gd name="T32" fmla="*/ 30 w 30"/>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41">
                <a:moveTo>
                  <a:pt x="30" y="29"/>
                </a:moveTo>
                <a:lnTo>
                  <a:pt x="30" y="35"/>
                </a:lnTo>
                <a:lnTo>
                  <a:pt x="24" y="41"/>
                </a:lnTo>
                <a:lnTo>
                  <a:pt x="18" y="41"/>
                </a:lnTo>
                <a:lnTo>
                  <a:pt x="0" y="18"/>
                </a:lnTo>
                <a:lnTo>
                  <a:pt x="6" y="18"/>
                </a:lnTo>
                <a:lnTo>
                  <a:pt x="18" y="12"/>
                </a:lnTo>
                <a:lnTo>
                  <a:pt x="24" y="0"/>
                </a:lnTo>
                <a:lnTo>
                  <a:pt x="30" y="6"/>
                </a:lnTo>
                <a:lnTo>
                  <a:pt x="30" y="29"/>
                </a:lnTo>
                <a:close/>
              </a:path>
            </a:pathLst>
          </a:custGeom>
          <a:solidFill>
            <a:srgbClr val="00CC99"/>
          </a:solidFill>
          <a:ln w="0">
            <a:solidFill>
              <a:srgbClr val="000000"/>
            </a:solidFill>
            <a:prstDash val="solid"/>
            <a:round/>
            <a:headEnd/>
            <a:tailEnd/>
          </a:ln>
        </p:spPr>
        <p:txBody>
          <a:bodyPr/>
          <a:lstStyle/>
          <a:p>
            <a:endParaRPr lang="fi-FI"/>
          </a:p>
        </p:txBody>
      </p:sp>
      <p:sp>
        <p:nvSpPr>
          <p:cNvPr id="9226" name="Freeform 10"/>
          <p:cNvSpPr>
            <a:spLocks noChangeAspect="1"/>
          </p:cNvSpPr>
          <p:nvPr/>
        </p:nvSpPr>
        <p:spPr bwMode="auto">
          <a:xfrm>
            <a:off x="1400175" y="3327400"/>
            <a:ext cx="1944688" cy="1987550"/>
          </a:xfrm>
          <a:custGeom>
            <a:avLst/>
            <a:gdLst>
              <a:gd name="T0" fmla="*/ 2147483647 w 66"/>
              <a:gd name="T1" fmla="*/ 0 h 71"/>
              <a:gd name="T2" fmla="*/ 2147483647 w 66"/>
              <a:gd name="T3" fmla="*/ 2147483647 h 71"/>
              <a:gd name="T4" fmla="*/ 2147483647 w 66"/>
              <a:gd name="T5" fmla="*/ 2147483647 h 71"/>
              <a:gd name="T6" fmla="*/ 2147483647 w 66"/>
              <a:gd name="T7" fmla="*/ 2147483647 h 71"/>
              <a:gd name="T8" fmla="*/ 2147483647 w 66"/>
              <a:gd name="T9" fmla="*/ 2147483647 h 71"/>
              <a:gd name="T10" fmla="*/ 2147483647 w 66"/>
              <a:gd name="T11" fmla="*/ 2147483647 h 71"/>
              <a:gd name="T12" fmla="*/ 2147483647 w 66"/>
              <a:gd name="T13" fmla="*/ 2147483647 h 71"/>
              <a:gd name="T14" fmla="*/ 2147483647 w 66"/>
              <a:gd name="T15" fmla="*/ 2147483647 h 71"/>
              <a:gd name="T16" fmla="*/ 2147483647 w 66"/>
              <a:gd name="T17" fmla="*/ 2147483647 h 71"/>
              <a:gd name="T18" fmla="*/ 2147483647 w 66"/>
              <a:gd name="T19" fmla="*/ 2147483647 h 71"/>
              <a:gd name="T20" fmla="*/ 2147483647 w 66"/>
              <a:gd name="T21" fmla="*/ 2147483647 h 71"/>
              <a:gd name="T22" fmla="*/ 0 w 66"/>
              <a:gd name="T23" fmla="*/ 2147483647 h 71"/>
              <a:gd name="T24" fmla="*/ 2147483647 w 66"/>
              <a:gd name="T25" fmla="*/ 2147483647 h 71"/>
              <a:gd name="T26" fmla="*/ 2147483647 w 66"/>
              <a:gd name="T27" fmla="*/ 2147483647 h 71"/>
              <a:gd name="T28" fmla="*/ 2147483647 w 66"/>
              <a:gd name="T29" fmla="*/ 2147483647 h 71"/>
              <a:gd name="T30" fmla="*/ 2147483647 w 66"/>
              <a:gd name="T31" fmla="*/ 2147483647 h 71"/>
              <a:gd name="T32" fmla="*/ 2147483647 w 66"/>
              <a:gd name="T33" fmla="*/ 2147483647 h 71"/>
              <a:gd name="T34" fmla="*/ 2147483647 w 66"/>
              <a:gd name="T35" fmla="*/ 0 h 71"/>
              <a:gd name="T36" fmla="*/ 2147483647 w 66"/>
              <a:gd name="T37" fmla="*/ 0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71"/>
              <a:gd name="T59" fmla="*/ 66 w 66"/>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71">
                <a:moveTo>
                  <a:pt x="42" y="0"/>
                </a:moveTo>
                <a:lnTo>
                  <a:pt x="60" y="6"/>
                </a:lnTo>
                <a:lnTo>
                  <a:pt x="54" y="12"/>
                </a:lnTo>
                <a:lnTo>
                  <a:pt x="54" y="18"/>
                </a:lnTo>
                <a:lnTo>
                  <a:pt x="60" y="24"/>
                </a:lnTo>
                <a:lnTo>
                  <a:pt x="60" y="29"/>
                </a:lnTo>
                <a:lnTo>
                  <a:pt x="66" y="35"/>
                </a:lnTo>
                <a:lnTo>
                  <a:pt x="60" y="71"/>
                </a:lnTo>
                <a:lnTo>
                  <a:pt x="42" y="65"/>
                </a:lnTo>
                <a:lnTo>
                  <a:pt x="42" y="71"/>
                </a:lnTo>
                <a:lnTo>
                  <a:pt x="24" y="65"/>
                </a:lnTo>
                <a:lnTo>
                  <a:pt x="0" y="41"/>
                </a:lnTo>
                <a:lnTo>
                  <a:pt x="6" y="35"/>
                </a:lnTo>
                <a:lnTo>
                  <a:pt x="18" y="35"/>
                </a:lnTo>
                <a:lnTo>
                  <a:pt x="24" y="35"/>
                </a:lnTo>
                <a:lnTo>
                  <a:pt x="24" y="12"/>
                </a:lnTo>
                <a:lnTo>
                  <a:pt x="30" y="6"/>
                </a:lnTo>
                <a:lnTo>
                  <a:pt x="36" y="0"/>
                </a:lnTo>
                <a:lnTo>
                  <a:pt x="42" y="0"/>
                </a:lnTo>
                <a:close/>
              </a:path>
            </a:pathLst>
          </a:custGeom>
          <a:solidFill>
            <a:srgbClr val="00CC99"/>
          </a:solidFill>
          <a:ln w="0">
            <a:solidFill>
              <a:srgbClr val="000000"/>
            </a:solidFill>
            <a:prstDash val="solid"/>
            <a:round/>
            <a:headEnd/>
            <a:tailEnd/>
          </a:ln>
        </p:spPr>
        <p:txBody>
          <a:bodyPr/>
          <a:lstStyle/>
          <a:p>
            <a:endParaRPr lang="fi-FI"/>
          </a:p>
        </p:txBody>
      </p:sp>
      <p:sp>
        <p:nvSpPr>
          <p:cNvPr id="9227" name="Freeform 11"/>
          <p:cNvSpPr>
            <a:spLocks noChangeAspect="1"/>
          </p:cNvSpPr>
          <p:nvPr/>
        </p:nvSpPr>
        <p:spPr bwMode="auto">
          <a:xfrm>
            <a:off x="339725" y="3492500"/>
            <a:ext cx="871538" cy="1168400"/>
          </a:xfrm>
          <a:custGeom>
            <a:avLst/>
            <a:gdLst>
              <a:gd name="T0" fmla="*/ 2147483647 w 30"/>
              <a:gd name="T1" fmla="*/ 0 h 41"/>
              <a:gd name="T2" fmla="*/ 0 w 30"/>
              <a:gd name="T3" fmla="*/ 2147483647 h 41"/>
              <a:gd name="T4" fmla="*/ 0 w 30"/>
              <a:gd name="T5" fmla="*/ 2147483647 h 41"/>
              <a:gd name="T6" fmla="*/ 0 w 30"/>
              <a:gd name="T7" fmla="*/ 2147483647 h 41"/>
              <a:gd name="T8" fmla="*/ 2147483647 w 30"/>
              <a:gd name="T9" fmla="*/ 2147483647 h 41"/>
              <a:gd name="T10" fmla="*/ 0 w 30"/>
              <a:gd name="T11" fmla="*/ 2147483647 h 41"/>
              <a:gd name="T12" fmla="*/ 0 w 30"/>
              <a:gd name="T13" fmla="*/ 2147483647 h 41"/>
              <a:gd name="T14" fmla="*/ 2147483647 w 30"/>
              <a:gd name="T15" fmla="*/ 2147483647 h 41"/>
              <a:gd name="T16" fmla="*/ 2147483647 w 30"/>
              <a:gd name="T17" fmla="*/ 2147483647 h 41"/>
              <a:gd name="T18" fmla="*/ 2147483647 w 30"/>
              <a:gd name="T19" fmla="*/ 2147483647 h 41"/>
              <a:gd name="T20" fmla="*/ 2147483647 w 30"/>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41"/>
              <a:gd name="T35" fmla="*/ 30 w 30"/>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41">
                <a:moveTo>
                  <a:pt x="12" y="0"/>
                </a:moveTo>
                <a:lnTo>
                  <a:pt x="0" y="6"/>
                </a:lnTo>
                <a:lnTo>
                  <a:pt x="0" y="12"/>
                </a:lnTo>
                <a:lnTo>
                  <a:pt x="0" y="18"/>
                </a:lnTo>
                <a:lnTo>
                  <a:pt x="6" y="23"/>
                </a:lnTo>
                <a:lnTo>
                  <a:pt x="0" y="29"/>
                </a:lnTo>
                <a:lnTo>
                  <a:pt x="0" y="35"/>
                </a:lnTo>
                <a:lnTo>
                  <a:pt x="18" y="41"/>
                </a:lnTo>
                <a:lnTo>
                  <a:pt x="30" y="35"/>
                </a:lnTo>
                <a:lnTo>
                  <a:pt x="12" y="12"/>
                </a:lnTo>
                <a:lnTo>
                  <a:pt x="12" y="0"/>
                </a:lnTo>
                <a:close/>
              </a:path>
            </a:pathLst>
          </a:custGeom>
          <a:solidFill>
            <a:srgbClr val="00CC99"/>
          </a:solidFill>
          <a:ln w="0">
            <a:solidFill>
              <a:srgbClr val="000000"/>
            </a:solidFill>
            <a:prstDash val="solid"/>
            <a:round/>
            <a:headEnd/>
            <a:tailEnd/>
          </a:ln>
        </p:spPr>
        <p:txBody>
          <a:bodyPr/>
          <a:lstStyle/>
          <a:p>
            <a:endParaRPr lang="fi-FI"/>
          </a:p>
        </p:txBody>
      </p:sp>
      <p:sp>
        <p:nvSpPr>
          <p:cNvPr id="9228" name="Freeform 12"/>
          <p:cNvSpPr>
            <a:spLocks noChangeAspect="1"/>
          </p:cNvSpPr>
          <p:nvPr/>
        </p:nvSpPr>
        <p:spPr bwMode="auto">
          <a:xfrm>
            <a:off x="519113" y="2824163"/>
            <a:ext cx="881062" cy="1001712"/>
          </a:xfrm>
          <a:custGeom>
            <a:avLst/>
            <a:gdLst>
              <a:gd name="T0" fmla="*/ 2147483647 w 30"/>
              <a:gd name="T1" fmla="*/ 2147483647 h 36"/>
              <a:gd name="T2" fmla="*/ 2147483647 w 30"/>
              <a:gd name="T3" fmla="*/ 2147483647 h 36"/>
              <a:gd name="T4" fmla="*/ 2147483647 w 30"/>
              <a:gd name="T5" fmla="*/ 2147483647 h 36"/>
              <a:gd name="T6" fmla="*/ 2147483647 w 30"/>
              <a:gd name="T7" fmla="*/ 2147483647 h 36"/>
              <a:gd name="T8" fmla="*/ 2147483647 w 30"/>
              <a:gd name="T9" fmla="*/ 2147483647 h 36"/>
              <a:gd name="T10" fmla="*/ 2147483647 w 30"/>
              <a:gd name="T11" fmla="*/ 2147483647 h 36"/>
              <a:gd name="T12" fmla="*/ 2147483647 w 30"/>
              <a:gd name="T13" fmla="*/ 2147483647 h 36"/>
              <a:gd name="T14" fmla="*/ 2147483647 w 30"/>
              <a:gd name="T15" fmla="*/ 2147483647 h 36"/>
              <a:gd name="T16" fmla="*/ 2147483647 w 30"/>
              <a:gd name="T17" fmla="*/ 0 h 36"/>
              <a:gd name="T18" fmla="*/ 0 w 30"/>
              <a:gd name="T19" fmla="*/ 0 h 36"/>
              <a:gd name="T20" fmla="*/ 0 w 30"/>
              <a:gd name="T21" fmla="*/ 2147483647 h 36"/>
              <a:gd name="T22" fmla="*/ 2147483647 w 30"/>
              <a:gd name="T23" fmla="*/ 2147483647 h 36"/>
              <a:gd name="T24" fmla="*/ 2147483647 w 30"/>
              <a:gd name="T25" fmla="*/ 2147483647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36"/>
              <a:gd name="T41" fmla="*/ 30 w 30"/>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36">
                <a:moveTo>
                  <a:pt x="6" y="24"/>
                </a:moveTo>
                <a:lnTo>
                  <a:pt x="6" y="36"/>
                </a:lnTo>
                <a:lnTo>
                  <a:pt x="12" y="36"/>
                </a:lnTo>
                <a:lnTo>
                  <a:pt x="24" y="30"/>
                </a:lnTo>
                <a:lnTo>
                  <a:pt x="30" y="18"/>
                </a:lnTo>
                <a:lnTo>
                  <a:pt x="30" y="12"/>
                </a:lnTo>
                <a:lnTo>
                  <a:pt x="18" y="12"/>
                </a:lnTo>
                <a:lnTo>
                  <a:pt x="18" y="6"/>
                </a:lnTo>
                <a:lnTo>
                  <a:pt x="6" y="0"/>
                </a:lnTo>
                <a:lnTo>
                  <a:pt x="0" y="0"/>
                </a:lnTo>
                <a:lnTo>
                  <a:pt x="0" y="6"/>
                </a:lnTo>
                <a:lnTo>
                  <a:pt x="12" y="12"/>
                </a:lnTo>
                <a:lnTo>
                  <a:pt x="6" y="24"/>
                </a:lnTo>
                <a:close/>
              </a:path>
            </a:pathLst>
          </a:custGeom>
          <a:solidFill>
            <a:srgbClr val="00CC99"/>
          </a:solidFill>
          <a:ln w="0">
            <a:solidFill>
              <a:srgbClr val="000000"/>
            </a:solidFill>
            <a:prstDash val="solid"/>
            <a:round/>
            <a:headEnd/>
            <a:tailEnd/>
          </a:ln>
        </p:spPr>
        <p:txBody>
          <a:bodyPr/>
          <a:lstStyle/>
          <a:p>
            <a:endParaRPr lang="fi-FI"/>
          </a:p>
        </p:txBody>
      </p:sp>
      <p:sp>
        <p:nvSpPr>
          <p:cNvPr id="9229" name="Freeform 13"/>
          <p:cNvSpPr>
            <a:spLocks noChangeAspect="1"/>
          </p:cNvSpPr>
          <p:nvPr/>
        </p:nvSpPr>
        <p:spPr bwMode="auto">
          <a:xfrm>
            <a:off x="3157538" y="1463675"/>
            <a:ext cx="1944687" cy="2362200"/>
          </a:xfrm>
          <a:custGeom>
            <a:avLst/>
            <a:gdLst>
              <a:gd name="T0" fmla="*/ 0 w 66"/>
              <a:gd name="T1" fmla="*/ 2147483647 h 84"/>
              <a:gd name="T2" fmla="*/ 0 w 66"/>
              <a:gd name="T3" fmla="*/ 2147483647 h 84"/>
              <a:gd name="T4" fmla="*/ 0 w 66"/>
              <a:gd name="T5" fmla="*/ 2147483647 h 84"/>
              <a:gd name="T6" fmla="*/ 2147483647 w 66"/>
              <a:gd name="T7" fmla="*/ 2147483647 h 84"/>
              <a:gd name="T8" fmla="*/ 2147483647 w 66"/>
              <a:gd name="T9" fmla="*/ 2147483647 h 84"/>
              <a:gd name="T10" fmla="*/ 2147483647 w 66"/>
              <a:gd name="T11" fmla="*/ 2147483647 h 84"/>
              <a:gd name="T12" fmla="*/ 2147483647 w 66"/>
              <a:gd name="T13" fmla="*/ 0 h 84"/>
              <a:gd name="T14" fmla="*/ 2147483647 w 66"/>
              <a:gd name="T15" fmla="*/ 2147483647 h 84"/>
              <a:gd name="T16" fmla="*/ 2147483647 w 66"/>
              <a:gd name="T17" fmla="*/ 2147483647 h 84"/>
              <a:gd name="T18" fmla="*/ 2147483647 w 66"/>
              <a:gd name="T19" fmla="*/ 2147483647 h 84"/>
              <a:gd name="T20" fmla="*/ 2147483647 w 66"/>
              <a:gd name="T21" fmla="*/ 2147483647 h 84"/>
              <a:gd name="T22" fmla="*/ 2147483647 w 66"/>
              <a:gd name="T23" fmla="*/ 2147483647 h 84"/>
              <a:gd name="T24" fmla="*/ 2147483647 w 66"/>
              <a:gd name="T25" fmla="*/ 2147483647 h 84"/>
              <a:gd name="T26" fmla="*/ 2147483647 w 66"/>
              <a:gd name="T27" fmla="*/ 2147483647 h 84"/>
              <a:gd name="T28" fmla="*/ 2147483647 w 66"/>
              <a:gd name="T29" fmla="*/ 2147483647 h 84"/>
              <a:gd name="T30" fmla="*/ 2147483647 w 66"/>
              <a:gd name="T31" fmla="*/ 2147483647 h 84"/>
              <a:gd name="T32" fmla="*/ 0 w 66"/>
              <a:gd name="T33" fmla="*/ 2147483647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84"/>
              <a:gd name="T53" fmla="*/ 66 w 66"/>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84">
                <a:moveTo>
                  <a:pt x="0" y="84"/>
                </a:moveTo>
                <a:lnTo>
                  <a:pt x="0" y="78"/>
                </a:lnTo>
                <a:lnTo>
                  <a:pt x="0" y="72"/>
                </a:lnTo>
                <a:lnTo>
                  <a:pt x="24" y="42"/>
                </a:lnTo>
                <a:lnTo>
                  <a:pt x="30" y="18"/>
                </a:lnTo>
                <a:lnTo>
                  <a:pt x="30" y="12"/>
                </a:lnTo>
                <a:lnTo>
                  <a:pt x="24" y="0"/>
                </a:lnTo>
                <a:lnTo>
                  <a:pt x="36" y="6"/>
                </a:lnTo>
                <a:lnTo>
                  <a:pt x="42" y="12"/>
                </a:lnTo>
                <a:lnTo>
                  <a:pt x="54" y="36"/>
                </a:lnTo>
                <a:lnTo>
                  <a:pt x="66" y="42"/>
                </a:lnTo>
                <a:lnTo>
                  <a:pt x="42" y="54"/>
                </a:lnTo>
                <a:lnTo>
                  <a:pt x="30" y="60"/>
                </a:lnTo>
                <a:lnTo>
                  <a:pt x="30" y="66"/>
                </a:lnTo>
                <a:lnTo>
                  <a:pt x="12" y="84"/>
                </a:lnTo>
                <a:lnTo>
                  <a:pt x="6" y="84"/>
                </a:lnTo>
                <a:lnTo>
                  <a:pt x="0" y="84"/>
                </a:lnTo>
                <a:close/>
              </a:path>
            </a:pathLst>
          </a:custGeom>
          <a:gradFill rotWithShape="0">
            <a:gsLst>
              <a:gs pos="0">
                <a:srgbClr val="00CC99"/>
              </a:gs>
              <a:gs pos="49001">
                <a:srgbClr val="00CC99"/>
              </a:gs>
              <a:gs pos="50000">
                <a:srgbClr val="00CC99"/>
              </a:gs>
              <a:gs pos="50999">
                <a:srgbClr val="FFC000"/>
              </a:gs>
              <a:gs pos="100000">
                <a:srgbClr val="FFC000"/>
              </a:gs>
            </a:gsLst>
            <a:lin ang="10800000"/>
          </a:gradFill>
          <a:ln w="12700">
            <a:solidFill>
              <a:srgbClr val="000000"/>
            </a:solidFill>
            <a:prstDash val="solid"/>
            <a:round/>
            <a:headEnd/>
            <a:tailEnd/>
          </a:ln>
        </p:spPr>
        <p:txBody>
          <a:bodyPr/>
          <a:lstStyle/>
          <a:p>
            <a:endParaRPr lang="fi-FI"/>
          </a:p>
        </p:txBody>
      </p:sp>
      <p:sp>
        <p:nvSpPr>
          <p:cNvPr id="9230" name="Rectangle 14"/>
          <p:cNvSpPr>
            <a:spLocks noChangeAspect="1" noChangeArrowheads="1"/>
          </p:cNvSpPr>
          <p:nvPr/>
        </p:nvSpPr>
        <p:spPr bwMode="auto">
          <a:xfrm>
            <a:off x="1644650" y="3300413"/>
            <a:ext cx="561975"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Forssa</a:t>
            </a:r>
            <a:endParaRPr lang="fi-FI" sz="1200" b="1">
              <a:cs typeface="Arial" charset="0"/>
            </a:endParaRPr>
          </a:p>
        </p:txBody>
      </p:sp>
      <p:sp>
        <p:nvSpPr>
          <p:cNvPr id="9231" name="Rectangle 15"/>
          <p:cNvSpPr>
            <a:spLocks noChangeAspect="1" noChangeArrowheads="1"/>
          </p:cNvSpPr>
          <p:nvPr/>
        </p:nvSpPr>
        <p:spPr bwMode="auto">
          <a:xfrm>
            <a:off x="3995738" y="2565400"/>
            <a:ext cx="630237"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Hattula</a:t>
            </a:r>
            <a:endParaRPr lang="fi-FI" sz="1200" b="1">
              <a:cs typeface="Arial" charset="0"/>
            </a:endParaRPr>
          </a:p>
        </p:txBody>
      </p:sp>
      <p:sp>
        <p:nvSpPr>
          <p:cNvPr id="9232" name="Rectangle 16"/>
          <p:cNvSpPr>
            <a:spLocks noChangeAspect="1" noChangeArrowheads="1"/>
          </p:cNvSpPr>
          <p:nvPr/>
        </p:nvSpPr>
        <p:spPr bwMode="auto">
          <a:xfrm>
            <a:off x="5795963" y="4868863"/>
            <a:ext cx="815975"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Hausjärvi</a:t>
            </a:r>
            <a:endParaRPr lang="fi-FI" sz="1200" b="1">
              <a:cs typeface="Arial" charset="0"/>
            </a:endParaRPr>
          </a:p>
        </p:txBody>
      </p:sp>
      <p:sp>
        <p:nvSpPr>
          <p:cNvPr id="9233" name="Rectangle 17"/>
          <p:cNvSpPr>
            <a:spLocks noChangeAspect="1" noChangeArrowheads="1"/>
          </p:cNvSpPr>
          <p:nvPr/>
        </p:nvSpPr>
        <p:spPr bwMode="auto">
          <a:xfrm>
            <a:off x="395288" y="3213100"/>
            <a:ext cx="815975"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Humppila</a:t>
            </a:r>
            <a:endParaRPr lang="fi-FI" sz="1200" b="1">
              <a:cs typeface="Arial" charset="0"/>
            </a:endParaRPr>
          </a:p>
        </p:txBody>
      </p:sp>
      <p:sp>
        <p:nvSpPr>
          <p:cNvPr id="9234" name="Rectangle 18"/>
          <p:cNvSpPr>
            <a:spLocks noChangeAspect="1" noChangeArrowheads="1"/>
          </p:cNvSpPr>
          <p:nvPr/>
        </p:nvSpPr>
        <p:spPr bwMode="auto">
          <a:xfrm>
            <a:off x="4156075" y="3141663"/>
            <a:ext cx="847725" cy="365125"/>
          </a:xfrm>
          <a:prstGeom prst="rect">
            <a:avLst/>
          </a:prstGeom>
          <a:noFill/>
          <a:ln w="9525">
            <a:noFill/>
            <a:miter lim="800000"/>
            <a:headEnd/>
            <a:tailEnd/>
          </a:ln>
        </p:spPr>
        <p:txBody>
          <a:bodyPr lIns="0" tIns="0" rIns="0" bIns="0">
            <a:spAutoFit/>
          </a:bodyPr>
          <a:lstStyle/>
          <a:p>
            <a:r>
              <a:rPr lang="fi-FI" sz="1200" b="1">
                <a:solidFill>
                  <a:srgbClr val="000000"/>
                </a:solidFill>
                <a:latin typeface="Verdana" pitchFamily="34" charset="0"/>
                <a:cs typeface="Arial" charset="0"/>
              </a:rPr>
              <a:t>Hämeen-</a:t>
            </a:r>
          </a:p>
          <a:p>
            <a:r>
              <a:rPr lang="fi-FI" sz="1200" b="1">
                <a:solidFill>
                  <a:srgbClr val="000000"/>
                </a:solidFill>
                <a:latin typeface="Verdana" pitchFamily="34" charset="0"/>
                <a:cs typeface="Arial" charset="0"/>
              </a:rPr>
              <a:t>linna</a:t>
            </a:r>
          </a:p>
        </p:txBody>
      </p:sp>
      <p:sp>
        <p:nvSpPr>
          <p:cNvPr id="9235" name="Rectangle 19"/>
          <p:cNvSpPr>
            <a:spLocks noChangeAspect="1" noChangeArrowheads="1"/>
          </p:cNvSpPr>
          <p:nvPr/>
        </p:nvSpPr>
        <p:spPr bwMode="auto">
          <a:xfrm>
            <a:off x="4859338" y="3716338"/>
            <a:ext cx="852487"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Janakkala</a:t>
            </a:r>
            <a:endParaRPr lang="fi-FI" sz="1200" b="1">
              <a:cs typeface="Arial" charset="0"/>
            </a:endParaRPr>
          </a:p>
        </p:txBody>
      </p:sp>
      <p:sp>
        <p:nvSpPr>
          <p:cNvPr id="9236" name="Rectangle 20"/>
          <p:cNvSpPr>
            <a:spLocks noChangeAspect="1" noChangeArrowheads="1"/>
          </p:cNvSpPr>
          <p:nvPr/>
        </p:nvSpPr>
        <p:spPr bwMode="auto">
          <a:xfrm>
            <a:off x="684213" y="3860800"/>
            <a:ext cx="817562"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Jokioinen</a:t>
            </a:r>
            <a:endParaRPr lang="fi-FI" sz="1200" b="1">
              <a:cs typeface="Arial" charset="0"/>
            </a:endParaRPr>
          </a:p>
        </p:txBody>
      </p:sp>
      <p:sp>
        <p:nvSpPr>
          <p:cNvPr id="9237" name="Rectangle 21"/>
          <p:cNvSpPr>
            <a:spLocks noChangeAspect="1" noChangeArrowheads="1"/>
          </p:cNvSpPr>
          <p:nvPr/>
        </p:nvSpPr>
        <p:spPr bwMode="auto">
          <a:xfrm>
            <a:off x="3822700" y="4870450"/>
            <a:ext cx="466725"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Loppi</a:t>
            </a:r>
            <a:endParaRPr lang="fi-FI" sz="1200" b="1">
              <a:cs typeface="Arial" charset="0"/>
            </a:endParaRPr>
          </a:p>
        </p:txBody>
      </p:sp>
      <p:sp>
        <p:nvSpPr>
          <p:cNvPr id="9238" name="Rectangle 22"/>
          <p:cNvSpPr>
            <a:spLocks noChangeAspect="1" noChangeArrowheads="1"/>
          </p:cNvSpPr>
          <p:nvPr/>
        </p:nvSpPr>
        <p:spPr bwMode="auto">
          <a:xfrm>
            <a:off x="5148263" y="4797425"/>
            <a:ext cx="457200" cy="36512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Riihi-</a:t>
            </a:r>
          </a:p>
          <a:p>
            <a:r>
              <a:rPr lang="fi-FI" sz="1200" b="1">
                <a:solidFill>
                  <a:srgbClr val="000000"/>
                </a:solidFill>
                <a:latin typeface="Verdana" pitchFamily="34" charset="0"/>
                <a:cs typeface="Arial" charset="0"/>
              </a:rPr>
              <a:t>mäki</a:t>
            </a:r>
            <a:endParaRPr lang="fi-FI" sz="1200" b="1">
              <a:cs typeface="Arial" charset="0"/>
            </a:endParaRPr>
          </a:p>
        </p:txBody>
      </p:sp>
      <p:sp>
        <p:nvSpPr>
          <p:cNvPr id="9239" name="Rectangle 23"/>
          <p:cNvSpPr>
            <a:spLocks noChangeAspect="1" noChangeArrowheads="1"/>
          </p:cNvSpPr>
          <p:nvPr/>
        </p:nvSpPr>
        <p:spPr bwMode="auto">
          <a:xfrm>
            <a:off x="2195513" y="4292600"/>
            <a:ext cx="784225"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Tammela</a:t>
            </a:r>
            <a:endParaRPr lang="fi-FI" sz="1200" b="1">
              <a:cs typeface="Arial" charset="0"/>
            </a:endParaRPr>
          </a:p>
        </p:txBody>
      </p:sp>
      <p:sp>
        <p:nvSpPr>
          <p:cNvPr id="9240" name="Rectangle 24"/>
          <p:cNvSpPr>
            <a:spLocks noChangeAspect="1" noChangeArrowheads="1"/>
          </p:cNvSpPr>
          <p:nvPr/>
        </p:nvSpPr>
        <p:spPr bwMode="auto">
          <a:xfrm>
            <a:off x="539750" y="4221163"/>
            <a:ext cx="484188"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Ypäjä</a:t>
            </a:r>
            <a:endParaRPr lang="fi-FI" sz="1200" b="1">
              <a:cs typeface="Arial" charset="0"/>
            </a:endParaRPr>
          </a:p>
        </p:txBody>
      </p:sp>
      <p:sp>
        <p:nvSpPr>
          <p:cNvPr id="55" name="5-sakarainen tähti 54"/>
          <p:cNvSpPr/>
          <p:nvPr/>
        </p:nvSpPr>
        <p:spPr>
          <a:xfrm>
            <a:off x="4932363" y="3933825"/>
            <a:ext cx="144462" cy="144463"/>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6" name="5-sakarainen tähti 55"/>
          <p:cNvSpPr/>
          <p:nvPr/>
        </p:nvSpPr>
        <p:spPr>
          <a:xfrm>
            <a:off x="3924300" y="2781300"/>
            <a:ext cx="144463" cy="144463"/>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7" name="5-sakarainen tähti 56"/>
          <p:cNvSpPr/>
          <p:nvPr/>
        </p:nvSpPr>
        <p:spPr>
          <a:xfrm>
            <a:off x="2195513" y="4076700"/>
            <a:ext cx="144462" cy="144463"/>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8" name="5-sakarainen tähti 57"/>
          <p:cNvSpPr/>
          <p:nvPr/>
        </p:nvSpPr>
        <p:spPr>
          <a:xfrm>
            <a:off x="1187450" y="4076700"/>
            <a:ext cx="144463" cy="144463"/>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9" name="5-sakarainen tähti 58"/>
          <p:cNvSpPr/>
          <p:nvPr/>
        </p:nvSpPr>
        <p:spPr>
          <a:xfrm>
            <a:off x="900113" y="3429000"/>
            <a:ext cx="144462"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0" name="5-sakarainen tähti 59"/>
          <p:cNvSpPr/>
          <p:nvPr/>
        </p:nvSpPr>
        <p:spPr>
          <a:xfrm>
            <a:off x="611188" y="4076700"/>
            <a:ext cx="144462"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1" name="5-sakarainen tähti 60"/>
          <p:cNvSpPr/>
          <p:nvPr/>
        </p:nvSpPr>
        <p:spPr>
          <a:xfrm>
            <a:off x="2339975" y="4076700"/>
            <a:ext cx="144463"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2" name="5-sakarainen tähti 61"/>
          <p:cNvSpPr/>
          <p:nvPr/>
        </p:nvSpPr>
        <p:spPr>
          <a:xfrm>
            <a:off x="4067175" y="2781300"/>
            <a:ext cx="144463"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3" name="5-sakarainen tähti 62"/>
          <p:cNvSpPr/>
          <p:nvPr/>
        </p:nvSpPr>
        <p:spPr>
          <a:xfrm>
            <a:off x="3995738" y="4724400"/>
            <a:ext cx="144462"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4" name="5-sakarainen tähti 63"/>
          <p:cNvSpPr/>
          <p:nvPr/>
        </p:nvSpPr>
        <p:spPr>
          <a:xfrm>
            <a:off x="5076825" y="3933825"/>
            <a:ext cx="144463"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5" name="5-sakarainen tähti 64"/>
          <p:cNvSpPr/>
          <p:nvPr/>
        </p:nvSpPr>
        <p:spPr>
          <a:xfrm>
            <a:off x="6011863" y="4724400"/>
            <a:ext cx="144462"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6" name="Suorakulmio 65"/>
          <p:cNvSpPr/>
          <p:nvPr/>
        </p:nvSpPr>
        <p:spPr>
          <a:xfrm>
            <a:off x="323850" y="908050"/>
            <a:ext cx="144463" cy="142875"/>
          </a:xfrm>
          <a:prstGeom prst="rect">
            <a:avLst/>
          </a:prstGeom>
          <a:solidFill>
            <a:srgbClr val="00CC9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9278" name="Tekstikehys 97"/>
          <p:cNvSpPr txBox="1">
            <a:spLocks noChangeArrowheads="1"/>
          </p:cNvSpPr>
          <p:nvPr/>
        </p:nvSpPr>
        <p:spPr bwMode="auto">
          <a:xfrm>
            <a:off x="539750" y="836613"/>
            <a:ext cx="2352675"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Kunnan väestöpohja &lt; 20 000</a:t>
            </a:r>
          </a:p>
        </p:txBody>
      </p:sp>
      <p:sp>
        <p:nvSpPr>
          <p:cNvPr id="68" name="Tasakylkinen kolmio 67"/>
          <p:cNvSpPr/>
          <p:nvPr/>
        </p:nvSpPr>
        <p:spPr>
          <a:xfrm>
            <a:off x="323850" y="2060575"/>
            <a:ext cx="144463" cy="144463"/>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9280" name="Tekstikehys 104"/>
          <p:cNvSpPr txBox="1">
            <a:spLocks noChangeArrowheads="1"/>
          </p:cNvSpPr>
          <p:nvPr/>
        </p:nvSpPr>
        <p:spPr bwMode="auto">
          <a:xfrm>
            <a:off x="539750" y="1989138"/>
            <a:ext cx="935038" cy="261937"/>
          </a:xfrm>
          <a:prstGeom prst="rect">
            <a:avLst/>
          </a:prstGeom>
          <a:noFill/>
          <a:ln w="9525">
            <a:noFill/>
            <a:miter lim="800000"/>
            <a:headEnd/>
            <a:tailEnd/>
          </a:ln>
        </p:spPr>
        <p:txBody>
          <a:bodyPr wrap="none">
            <a:spAutoFit/>
          </a:bodyPr>
          <a:lstStyle/>
          <a:p>
            <a:r>
              <a:rPr lang="fi-FI" sz="1100" dirty="0">
                <a:latin typeface="Verdana" pitchFamily="34" charset="0"/>
                <a:ea typeface="Verdana" pitchFamily="34" charset="0"/>
                <a:cs typeface="Verdana" pitchFamily="34" charset="0"/>
              </a:rPr>
              <a:t>Kriisikunta</a:t>
            </a:r>
          </a:p>
        </p:txBody>
      </p:sp>
      <p:sp>
        <p:nvSpPr>
          <p:cNvPr id="70" name="Tasakylkinen kolmio 69"/>
          <p:cNvSpPr/>
          <p:nvPr/>
        </p:nvSpPr>
        <p:spPr>
          <a:xfrm>
            <a:off x="323850" y="2349500"/>
            <a:ext cx="144463" cy="142875"/>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9282" name="Tekstikehys 106"/>
          <p:cNvSpPr txBox="1">
            <a:spLocks noChangeArrowheads="1"/>
          </p:cNvSpPr>
          <p:nvPr/>
        </p:nvSpPr>
        <p:spPr bwMode="auto">
          <a:xfrm>
            <a:off x="539750" y="2276475"/>
            <a:ext cx="1376363" cy="261938"/>
          </a:xfrm>
          <a:prstGeom prst="rect">
            <a:avLst/>
          </a:prstGeom>
          <a:noFill/>
          <a:ln w="9525">
            <a:noFill/>
            <a:miter lim="800000"/>
            <a:headEnd/>
            <a:tailEnd/>
          </a:ln>
        </p:spPr>
        <p:txBody>
          <a:bodyPr wrap="none">
            <a:spAutoFit/>
          </a:bodyPr>
          <a:lstStyle/>
          <a:p>
            <a:r>
              <a:rPr lang="fi-FI" sz="1100" dirty="0" err="1">
                <a:latin typeface="Verdana" pitchFamily="34" charset="0"/>
                <a:ea typeface="Verdana" pitchFamily="34" charset="0"/>
                <a:cs typeface="Verdana" pitchFamily="34" charset="0"/>
              </a:rPr>
              <a:t>Kriisiytyvä</a:t>
            </a:r>
            <a:r>
              <a:rPr lang="fi-FI" sz="1100" dirty="0">
                <a:latin typeface="Verdana" pitchFamily="34" charset="0"/>
                <a:ea typeface="Verdana" pitchFamily="34" charset="0"/>
                <a:cs typeface="Verdana" pitchFamily="34" charset="0"/>
              </a:rPr>
              <a:t> kunta</a:t>
            </a:r>
          </a:p>
        </p:txBody>
      </p:sp>
      <p:sp>
        <p:nvSpPr>
          <p:cNvPr id="72" name="5-sakarainen tähti 71"/>
          <p:cNvSpPr/>
          <p:nvPr/>
        </p:nvSpPr>
        <p:spPr>
          <a:xfrm>
            <a:off x="323850" y="1484313"/>
            <a:ext cx="144463" cy="144462"/>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9284" name="Tekstikehys 108"/>
          <p:cNvSpPr txBox="1">
            <a:spLocks noChangeArrowheads="1"/>
          </p:cNvSpPr>
          <p:nvPr/>
        </p:nvSpPr>
        <p:spPr bwMode="auto">
          <a:xfrm>
            <a:off x="539750" y="1412875"/>
            <a:ext cx="2159000"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Yhdyskuntarakenneperuste</a:t>
            </a:r>
          </a:p>
        </p:txBody>
      </p:sp>
      <p:sp>
        <p:nvSpPr>
          <p:cNvPr id="74" name="Suorakulmio 73"/>
          <p:cNvSpPr/>
          <p:nvPr/>
        </p:nvSpPr>
        <p:spPr>
          <a:xfrm>
            <a:off x="323850" y="1196975"/>
            <a:ext cx="144463" cy="142875"/>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9286" name="Tekstikehys 97"/>
          <p:cNvSpPr txBox="1">
            <a:spLocks noChangeArrowheads="1"/>
          </p:cNvSpPr>
          <p:nvPr/>
        </p:nvSpPr>
        <p:spPr bwMode="auto">
          <a:xfrm>
            <a:off x="539750" y="1125538"/>
            <a:ext cx="1643063"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Työssäkäyntiperuste</a:t>
            </a:r>
          </a:p>
        </p:txBody>
      </p:sp>
      <p:sp>
        <p:nvSpPr>
          <p:cNvPr id="76" name="5-sakarainen tähti 75"/>
          <p:cNvSpPr/>
          <p:nvPr/>
        </p:nvSpPr>
        <p:spPr>
          <a:xfrm>
            <a:off x="323850" y="1773238"/>
            <a:ext cx="144463"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9288" name="Tekstikehys 108"/>
          <p:cNvSpPr txBox="1">
            <a:spLocks noChangeArrowheads="1"/>
          </p:cNvSpPr>
          <p:nvPr/>
        </p:nvSpPr>
        <p:spPr bwMode="auto">
          <a:xfrm>
            <a:off x="539750" y="1700213"/>
            <a:ext cx="2425700" cy="261937"/>
          </a:xfrm>
          <a:prstGeom prst="rect">
            <a:avLst/>
          </a:prstGeom>
          <a:noFill/>
          <a:ln w="9525">
            <a:noFill/>
            <a:miter lim="800000"/>
            <a:headEnd/>
            <a:tailEnd/>
          </a:ln>
        </p:spPr>
        <p:txBody>
          <a:bodyPr wrap="none">
            <a:spAutoFit/>
          </a:bodyPr>
          <a:lstStyle/>
          <a:p>
            <a:r>
              <a:rPr lang="fi-FI" sz="1100" dirty="0">
                <a:latin typeface="Verdana" pitchFamily="34" charset="0"/>
                <a:ea typeface="Verdana" pitchFamily="34" charset="0"/>
                <a:cs typeface="Verdana" pitchFamily="34" charset="0"/>
              </a:rPr>
              <a:t>Työpaikkaomavaraisuusperuste</a:t>
            </a:r>
          </a:p>
        </p:txBody>
      </p:sp>
      <p:sp>
        <p:nvSpPr>
          <p:cNvPr id="49" name="5-sakarainen tähti 48"/>
          <p:cNvSpPr/>
          <p:nvPr/>
        </p:nvSpPr>
        <p:spPr>
          <a:xfrm>
            <a:off x="4140200" y="3571875"/>
            <a:ext cx="144463" cy="144463"/>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0" name="5-sakarainen tähti 49"/>
          <p:cNvSpPr/>
          <p:nvPr/>
        </p:nvSpPr>
        <p:spPr>
          <a:xfrm>
            <a:off x="1908175" y="3500438"/>
            <a:ext cx="144463" cy="144462"/>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1" name="Tekstikehys 78"/>
          <p:cNvSpPr txBox="1">
            <a:spLocks noChangeArrowheads="1"/>
          </p:cNvSpPr>
          <p:nvPr/>
        </p:nvSpPr>
        <p:spPr bwMode="auto">
          <a:xfrm>
            <a:off x="7285799" y="2780928"/>
            <a:ext cx="1858201" cy="261610"/>
          </a:xfrm>
          <a:prstGeom prst="rect">
            <a:avLst/>
          </a:prstGeom>
          <a:noFill/>
          <a:ln w="9525">
            <a:noFill/>
            <a:miter lim="800000"/>
            <a:headEnd/>
            <a:tailEnd/>
          </a:ln>
        </p:spPr>
        <p:txBody>
          <a:bodyPr wrap="none">
            <a:spAutoFit/>
          </a:bodyPr>
          <a:lstStyle/>
          <a:p>
            <a:r>
              <a:rPr lang="fi-FI" sz="1100" dirty="0" smtClean="0">
                <a:latin typeface="Verdana" pitchFamily="34" charset="0"/>
                <a:ea typeface="Verdana" pitchFamily="34" charset="0"/>
                <a:cs typeface="Verdana" pitchFamily="34" charset="0"/>
              </a:rPr>
              <a:t>Asukasluku 31.12.2013</a:t>
            </a:r>
            <a:endParaRPr lang="fi-FI" sz="1100" dirty="0">
              <a:latin typeface="Verdana" pitchFamily="34" charset="0"/>
              <a:ea typeface="Verdana" pitchFamily="34" charset="0"/>
              <a:cs typeface="Verdana" pitchFamily="34" charset="0"/>
            </a:endParaRPr>
          </a:p>
        </p:txBody>
      </p:sp>
      <p:graphicFrame>
        <p:nvGraphicFramePr>
          <p:cNvPr id="52" name="Taulukko 51"/>
          <p:cNvGraphicFramePr>
            <a:graphicFrameLocks noGrp="1"/>
          </p:cNvGraphicFramePr>
          <p:nvPr/>
        </p:nvGraphicFramePr>
        <p:xfrm>
          <a:off x="7380312" y="3068960"/>
          <a:ext cx="1665982" cy="2011680"/>
        </p:xfrm>
        <a:graphic>
          <a:graphicData uri="http://schemas.openxmlformats.org/drawingml/2006/table">
            <a:tbl>
              <a:tblPr/>
              <a:tblGrid>
                <a:gridCol w="1120891"/>
                <a:gridCol w="545091"/>
              </a:tblGrid>
              <a:tr h="182880">
                <a:tc>
                  <a:txBody>
                    <a:bodyPr/>
                    <a:lstStyle/>
                    <a:p>
                      <a:pPr algn="l" fontAlgn="b"/>
                      <a:r>
                        <a:rPr lang="fi-FI" sz="1100" b="0" i="0" u="none" strike="noStrike" dirty="0">
                          <a:solidFill>
                            <a:srgbClr val="000000"/>
                          </a:solidFill>
                          <a:latin typeface="Calibri"/>
                        </a:rPr>
                        <a:t>Forssa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17 667</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Hattula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9 684</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Hausjärvi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8 808</a:t>
                      </a:r>
                    </a:p>
                  </a:txBody>
                  <a:tcPr marL="7620" marR="7620" marT="7620" marB="0" anchor="b">
                    <a:lnL>
                      <a:noFill/>
                    </a:lnL>
                    <a:lnR>
                      <a:noFill/>
                    </a:lnR>
                    <a:lnT>
                      <a:noFill/>
                    </a:lnT>
                    <a:lnB>
                      <a:noFill/>
                    </a:lnB>
                  </a:tcPr>
                </a:tc>
              </a:tr>
              <a:tr h="182880">
                <a:tc>
                  <a:txBody>
                    <a:bodyPr/>
                    <a:lstStyle/>
                    <a:p>
                      <a:pPr algn="l" fontAlgn="b"/>
                      <a:r>
                        <a:rPr lang="fi-FI" sz="1100" b="0" i="0" u="none" strike="noStrike" dirty="0">
                          <a:solidFill>
                            <a:srgbClr val="000000"/>
                          </a:solidFill>
                          <a:latin typeface="Calibri"/>
                        </a:rPr>
                        <a:t>Humppila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2 463</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Hämeenlinna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67 806</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Janakkala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16 842</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Jokioinen</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5 595</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Loppi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8 341</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Riihimäki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29 318</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Tammela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6 474</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Ypäjä</a:t>
                      </a:r>
                    </a:p>
                  </a:txBody>
                  <a:tcPr marL="7620" marR="7620" marT="7620" marB="0" anchor="b">
                    <a:lnL>
                      <a:noFill/>
                    </a:lnL>
                    <a:lnR>
                      <a:noFill/>
                    </a:lnR>
                    <a:lnT>
                      <a:noFill/>
                    </a:lnT>
                    <a:lnB>
                      <a:noFill/>
                    </a:lnB>
                  </a:tcPr>
                </a:tc>
                <a:tc>
                  <a:txBody>
                    <a:bodyPr/>
                    <a:lstStyle/>
                    <a:p>
                      <a:pPr algn="r" fontAlgn="b"/>
                      <a:r>
                        <a:rPr lang="fi-FI" sz="1100" b="0" i="0" u="none" strike="noStrike" dirty="0">
                          <a:solidFill>
                            <a:srgbClr val="000000"/>
                          </a:solidFill>
                          <a:latin typeface="Calibri"/>
                        </a:rPr>
                        <a:t>2 483</a:t>
                      </a:r>
                    </a:p>
                  </a:txBody>
                  <a:tcPr marL="7620" marR="7620" marT="762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51520" y="188640"/>
            <a:ext cx="7344816" cy="369332"/>
          </a:xfrm>
          <a:prstGeom prst="rect">
            <a:avLst/>
          </a:prstGeom>
          <a:noFill/>
          <a:ln w="9525">
            <a:noFill/>
            <a:miter lim="800000"/>
            <a:headEnd/>
            <a:tailEnd/>
          </a:ln>
        </p:spPr>
        <p:txBody>
          <a:bodyPr wrap="square">
            <a:spAutoFit/>
          </a:bodyPr>
          <a:lstStyle/>
          <a:p>
            <a:r>
              <a:rPr lang="fi-FI" b="1" dirty="0">
                <a:cs typeface="Arial" charset="0"/>
              </a:rPr>
              <a:t>Kanta-Häme: </a:t>
            </a:r>
            <a:r>
              <a:rPr lang="fi-FI" b="1" dirty="0" smtClean="0">
                <a:cs typeface="Arial" charset="0"/>
              </a:rPr>
              <a:t>kuntien ilmoittamat ensisijaiset selvitysalueet</a:t>
            </a:r>
            <a:endParaRPr lang="fi-FI" dirty="0">
              <a:cs typeface="Arial" charset="0"/>
            </a:endParaRPr>
          </a:p>
        </p:txBody>
      </p:sp>
      <p:sp>
        <p:nvSpPr>
          <p:cNvPr id="10243" name="Freeform 3"/>
          <p:cNvSpPr>
            <a:spLocks noChangeAspect="1"/>
          </p:cNvSpPr>
          <p:nvPr/>
        </p:nvSpPr>
        <p:spPr bwMode="auto">
          <a:xfrm>
            <a:off x="4389438" y="2982913"/>
            <a:ext cx="1946275" cy="1677987"/>
          </a:xfrm>
          <a:custGeom>
            <a:avLst/>
            <a:gdLst>
              <a:gd name="T0" fmla="*/ 2147483647 w 66"/>
              <a:gd name="T1" fmla="*/ 2147483647 h 59"/>
              <a:gd name="T2" fmla="*/ 2147483647 w 66"/>
              <a:gd name="T3" fmla="*/ 2147483647 h 59"/>
              <a:gd name="T4" fmla="*/ 2147483647 w 66"/>
              <a:gd name="T5" fmla="*/ 2147483647 h 59"/>
              <a:gd name="T6" fmla="*/ 2147483647 w 66"/>
              <a:gd name="T7" fmla="*/ 2147483647 h 59"/>
              <a:gd name="T8" fmla="*/ 2147483647 w 66"/>
              <a:gd name="T9" fmla="*/ 2147483647 h 59"/>
              <a:gd name="T10" fmla="*/ 2147483647 w 66"/>
              <a:gd name="T11" fmla="*/ 2147483647 h 59"/>
              <a:gd name="T12" fmla="*/ 0 w 66"/>
              <a:gd name="T13" fmla="*/ 2147483647 h 59"/>
              <a:gd name="T14" fmla="*/ 2147483647 w 66"/>
              <a:gd name="T15" fmla="*/ 2147483647 h 59"/>
              <a:gd name="T16" fmla="*/ 0 w 66"/>
              <a:gd name="T17" fmla="*/ 2147483647 h 59"/>
              <a:gd name="T18" fmla="*/ 2147483647 w 66"/>
              <a:gd name="T19" fmla="*/ 2147483647 h 59"/>
              <a:gd name="T20" fmla="*/ 2147483647 w 66"/>
              <a:gd name="T21" fmla="*/ 0 h 59"/>
              <a:gd name="T22" fmla="*/ 2147483647 w 66"/>
              <a:gd name="T23" fmla="*/ 0 h 59"/>
              <a:gd name="T24" fmla="*/ 2147483647 w 66"/>
              <a:gd name="T25" fmla="*/ 2147483647 h 59"/>
              <a:gd name="T26" fmla="*/ 2147483647 w 66"/>
              <a:gd name="T27" fmla="*/ 0 h 59"/>
              <a:gd name="T28" fmla="*/ 2147483647 w 66"/>
              <a:gd name="T29" fmla="*/ 2147483647 h 59"/>
              <a:gd name="T30" fmla="*/ 2147483647 w 66"/>
              <a:gd name="T31" fmla="*/ 2147483647 h 59"/>
              <a:gd name="T32" fmla="*/ 2147483647 w 66"/>
              <a:gd name="T33" fmla="*/ 2147483647 h 59"/>
              <a:gd name="T34" fmla="*/ 2147483647 w 66"/>
              <a:gd name="T35" fmla="*/ 2147483647 h 59"/>
              <a:gd name="T36" fmla="*/ 2147483647 w 66"/>
              <a:gd name="T37" fmla="*/ 2147483647 h 59"/>
              <a:gd name="T38" fmla="*/ 2147483647 w 66"/>
              <a:gd name="T39" fmla="*/ 2147483647 h 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6"/>
              <a:gd name="T61" fmla="*/ 0 h 59"/>
              <a:gd name="T62" fmla="*/ 66 w 66"/>
              <a:gd name="T63" fmla="*/ 59 h 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6" h="59">
                <a:moveTo>
                  <a:pt x="36" y="47"/>
                </a:moveTo>
                <a:lnTo>
                  <a:pt x="30" y="59"/>
                </a:lnTo>
                <a:lnTo>
                  <a:pt x="24" y="53"/>
                </a:lnTo>
                <a:lnTo>
                  <a:pt x="18" y="53"/>
                </a:lnTo>
                <a:lnTo>
                  <a:pt x="12" y="59"/>
                </a:lnTo>
                <a:lnTo>
                  <a:pt x="6" y="59"/>
                </a:lnTo>
                <a:lnTo>
                  <a:pt x="0" y="53"/>
                </a:lnTo>
                <a:lnTo>
                  <a:pt x="6" y="47"/>
                </a:lnTo>
                <a:lnTo>
                  <a:pt x="0" y="24"/>
                </a:lnTo>
                <a:lnTo>
                  <a:pt x="18" y="18"/>
                </a:lnTo>
                <a:lnTo>
                  <a:pt x="24" y="0"/>
                </a:lnTo>
                <a:lnTo>
                  <a:pt x="36" y="0"/>
                </a:lnTo>
                <a:lnTo>
                  <a:pt x="42" y="6"/>
                </a:lnTo>
                <a:lnTo>
                  <a:pt x="54" y="0"/>
                </a:lnTo>
                <a:lnTo>
                  <a:pt x="66" y="12"/>
                </a:lnTo>
                <a:lnTo>
                  <a:pt x="66" y="30"/>
                </a:lnTo>
                <a:lnTo>
                  <a:pt x="60" y="41"/>
                </a:lnTo>
                <a:lnTo>
                  <a:pt x="48" y="36"/>
                </a:lnTo>
                <a:lnTo>
                  <a:pt x="36" y="41"/>
                </a:lnTo>
                <a:lnTo>
                  <a:pt x="36" y="47"/>
                </a:lnTo>
                <a:close/>
              </a:path>
            </a:pathLst>
          </a:custGeom>
          <a:solidFill>
            <a:srgbClr val="66CCFF"/>
          </a:solidFill>
          <a:ln w="0">
            <a:solidFill>
              <a:srgbClr val="000000"/>
            </a:solidFill>
            <a:prstDash val="solid"/>
            <a:round/>
            <a:headEnd/>
            <a:tailEnd/>
          </a:ln>
        </p:spPr>
        <p:txBody>
          <a:bodyPr/>
          <a:lstStyle/>
          <a:p>
            <a:endParaRPr lang="fi-FI"/>
          </a:p>
        </p:txBody>
      </p:sp>
      <p:sp>
        <p:nvSpPr>
          <p:cNvPr id="10244" name="Freeform 4"/>
          <p:cNvSpPr>
            <a:spLocks noChangeAspect="1"/>
          </p:cNvSpPr>
          <p:nvPr/>
        </p:nvSpPr>
        <p:spPr bwMode="auto">
          <a:xfrm>
            <a:off x="5464175" y="3825875"/>
            <a:ext cx="1412875" cy="1330325"/>
          </a:xfrm>
          <a:custGeom>
            <a:avLst/>
            <a:gdLst>
              <a:gd name="T0" fmla="*/ 0 w 48"/>
              <a:gd name="T1" fmla="*/ 2147483647 h 47"/>
              <a:gd name="T2" fmla="*/ 2147483647 w 48"/>
              <a:gd name="T3" fmla="*/ 2147483647 h 47"/>
              <a:gd name="T4" fmla="*/ 2147483647 w 48"/>
              <a:gd name="T5" fmla="*/ 2147483647 h 47"/>
              <a:gd name="T6" fmla="*/ 2147483647 w 48"/>
              <a:gd name="T7" fmla="*/ 2147483647 h 47"/>
              <a:gd name="T8" fmla="*/ 2147483647 w 48"/>
              <a:gd name="T9" fmla="*/ 2147483647 h 47"/>
              <a:gd name="T10" fmla="*/ 2147483647 w 48"/>
              <a:gd name="T11" fmla="*/ 2147483647 h 47"/>
              <a:gd name="T12" fmla="*/ 2147483647 w 48"/>
              <a:gd name="T13" fmla="*/ 2147483647 h 47"/>
              <a:gd name="T14" fmla="*/ 2147483647 w 48"/>
              <a:gd name="T15" fmla="*/ 2147483647 h 47"/>
              <a:gd name="T16" fmla="*/ 2147483647 w 48"/>
              <a:gd name="T17" fmla="*/ 2147483647 h 47"/>
              <a:gd name="T18" fmla="*/ 2147483647 w 48"/>
              <a:gd name="T19" fmla="*/ 2147483647 h 47"/>
              <a:gd name="T20" fmla="*/ 2147483647 w 48"/>
              <a:gd name="T21" fmla="*/ 0 h 47"/>
              <a:gd name="T22" fmla="*/ 2147483647 w 48"/>
              <a:gd name="T23" fmla="*/ 2147483647 h 47"/>
              <a:gd name="T24" fmla="*/ 2147483647 w 48"/>
              <a:gd name="T25" fmla="*/ 2147483647 h 47"/>
              <a:gd name="T26" fmla="*/ 0 w 48"/>
              <a:gd name="T27" fmla="*/ 2147483647 h 47"/>
              <a:gd name="T28" fmla="*/ 0 w 48"/>
              <a:gd name="T29" fmla="*/ 2147483647 h 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47"/>
              <a:gd name="T47" fmla="*/ 48 w 48"/>
              <a:gd name="T48" fmla="*/ 47 h 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47">
                <a:moveTo>
                  <a:pt x="0" y="17"/>
                </a:moveTo>
                <a:lnTo>
                  <a:pt x="18" y="23"/>
                </a:lnTo>
                <a:lnTo>
                  <a:pt x="6" y="41"/>
                </a:lnTo>
                <a:lnTo>
                  <a:pt x="12" y="47"/>
                </a:lnTo>
                <a:lnTo>
                  <a:pt x="30" y="47"/>
                </a:lnTo>
                <a:lnTo>
                  <a:pt x="36" y="47"/>
                </a:lnTo>
                <a:lnTo>
                  <a:pt x="48" y="35"/>
                </a:lnTo>
                <a:lnTo>
                  <a:pt x="36" y="35"/>
                </a:lnTo>
                <a:lnTo>
                  <a:pt x="48" y="17"/>
                </a:lnTo>
                <a:lnTo>
                  <a:pt x="36" y="11"/>
                </a:lnTo>
                <a:lnTo>
                  <a:pt x="30" y="0"/>
                </a:lnTo>
                <a:lnTo>
                  <a:pt x="24" y="11"/>
                </a:lnTo>
                <a:lnTo>
                  <a:pt x="12" y="6"/>
                </a:lnTo>
                <a:lnTo>
                  <a:pt x="0" y="11"/>
                </a:lnTo>
                <a:lnTo>
                  <a:pt x="0" y="17"/>
                </a:lnTo>
                <a:close/>
              </a:path>
            </a:pathLst>
          </a:custGeom>
          <a:solidFill>
            <a:srgbClr val="FF99FF"/>
          </a:solidFill>
          <a:ln w="0">
            <a:solidFill>
              <a:srgbClr val="000000"/>
            </a:solidFill>
            <a:prstDash val="solid"/>
            <a:round/>
            <a:headEnd/>
            <a:tailEnd/>
          </a:ln>
        </p:spPr>
        <p:txBody>
          <a:bodyPr/>
          <a:lstStyle/>
          <a:p>
            <a:endParaRPr lang="fi-FI"/>
          </a:p>
        </p:txBody>
      </p:sp>
      <p:sp>
        <p:nvSpPr>
          <p:cNvPr id="10245" name="Freeform 5"/>
          <p:cNvSpPr>
            <a:spLocks noChangeAspect="1"/>
          </p:cNvSpPr>
          <p:nvPr/>
        </p:nvSpPr>
        <p:spPr bwMode="auto">
          <a:xfrm>
            <a:off x="3157538" y="4121150"/>
            <a:ext cx="2133600" cy="1704975"/>
          </a:xfrm>
          <a:custGeom>
            <a:avLst/>
            <a:gdLst>
              <a:gd name="T0" fmla="*/ 2147483647 w 72"/>
              <a:gd name="T1" fmla="*/ 2147483647 h 60"/>
              <a:gd name="T2" fmla="*/ 0 w 72"/>
              <a:gd name="T3" fmla="*/ 2147483647 h 60"/>
              <a:gd name="T4" fmla="*/ 2147483647 w 72"/>
              <a:gd name="T5" fmla="*/ 2147483647 h 60"/>
              <a:gd name="T6" fmla="*/ 2147483647 w 72"/>
              <a:gd name="T7" fmla="*/ 2147483647 h 60"/>
              <a:gd name="T8" fmla="*/ 2147483647 w 72"/>
              <a:gd name="T9" fmla="*/ 2147483647 h 60"/>
              <a:gd name="T10" fmla="*/ 2147483647 w 72"/>
              <a:gd name="T11" fmla="*/ 2147483647 h 60"/>
              <a:gd name="T12" fmla="*/ 2147483647 w 72"/>
              <a:gd name="T13" fmla="*/ 2147483647 h 60"/>
              <a:gd name="T14" fmla="*/ 2147483647 w 72"/>
              <a:gd name="T15" fmla="*/ 2147483647 h 60"/>
              <a:gd name="T16" fmla="*/ 2147483647 w 72"/>
              <a:gd name="T17" fmla="*/ 2147483647 h 60"/>
              <a:gd name="T18" fmla="*/ 2147483647 w 72"/>
              <a:gd name="T19" fmla="*/ 2147483647 h 60"/>
              <a:gd name="T20" fmla="*/ 2147483647 w 72"/>
              <a:gd name="T21" fmla="*/ 2147483647 h 60"/>
              <a:gd name="T22" fmla="*/ 2147483647 w 72"/>
              <a:gd name="T23" fmla="*/ 2147483647 h 60"/>
              <a:gd name="T24" fmla="*/ 2147483647 w 72"/>
              <a:gd name="T25" fmla="*/ 2147483647 h 60"/>
              <a:gd name="T26" fmla="*/ 2147483647 w 72"/>
              <a:gd name="T27" fmla="*/ 2147483647 h 60"/>
              <a:gd name="T28" fmla="*/ 2147483647 w 72"/>
              <a:gd name="T29" fmla="*/ 2147483647 h 60"/>
              <a:gd name="T30" fmla="*/ 2147483647 w 72"/>
              <a:gd name="T31" fmla="*/ 2147483647 h 60"/>
              <a:gd name="T32" fmla="*/ 2147483647 w 72"/>
              <a:gd name="T33" fmla="*/ 2147483647 h 60"/>
              <a:gd name="T34" fmla="*/ 2147483647 w 72"/>
              <a:gd name="T35" fmla="*/ 2147483647 h 60"/>
              <a:gd name="T36" fmla="*/ 2147483647 w 72"/>
              <a:gd name="T37" fmla="*/ 0 h 60"/>
              <a:gd name="T38" fmla="*/ 2147483647 w 72"/>
              <a:gd name="T39" fmla="*/ 2147483647 h 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2"/>
              <a:gd name="T61" fmla="*/ 0 h 60"/>
              <a:gd name="T62" fmla="*/ 72 w 72"/>
              <a:gd name="T63" fmla="*/ 60 h 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2" h="60">
                <a:moveTo>
                  <a:pt x="6" y="6"/>
                </a:moveTo>
                <a:lnTo>
                  <a:pt x="0" y="42"/>
                </a:lnTo>
                <a:lnTo>
                  <a:pt x="18" y="48"/>
                </a:lnTo>
                <a:lnTo>
                  <a:pt x="24" y="54"/>
                </a:lnTo>
                <a:lnTo>
                  <a:pt x="30" y="48"/>
                </a:lnTo>
                <a:lnTo>
                  <a:pt x="36" y="54"/>
                </a:lnTo>
                <a:lnTo>
                  <a:pt x="42" y="60"/>
                </a:lnTo>
                <a:lnTo>
                  <a:pt x="60" y="54"/>
                </a:lnTo>
                <a:lnTo>
                  <a:pt x="60" y="42"/>
                </a:lnTo>
                <a:lnTo>
                  <a:pt x="66" y="42"/>
                </a:lnTo>
                <a:lnTo>
                  <a:pt x="60" y="30"/>
                </a:lnTo>
                <a:lnTo>
                  <a:pt x="72" y="18"/>
                </a:lnTo>
                <a:lnTo>
                  <a:pt x="66" y="12"/>
                </a:lnTo>
                <a:lnTo>
                  <a:pt x="60" y="12"/>
                </a:lnTo>
                <a:lnTo>
                  <a:pt x="54" y="18"/>
                </a:lnTo>
                <a:lnTo>
                  <a:pt x="48" y="18"/>
                </a:lnTo>
                <a:lnTo>
                  <a:pt x="42" y="12"/>
                </a:lnTo>
                <a:lnTo>
                  <a:pt x="30" y="6"/>
                </a:lnTo>
                <a:lnTo>
                  <a:pt x="12" y="0"/>
                </a:lnTo>
                <a:lnTo>
                  <a:pt x="6" y="6"/>
                </a:lnTo>
                <a:close/>
              </a:path>
            </a:pathLst>
          </a:custGeom>
          <a:solidFill>
            <a:srgbClr val="FF99FF"/>
          </a:solidFill>
          <a:ln w="0">
            <a:solidFill>
              <a:srgbClr val="000000"/>
            </a:solidFill>
            <a:prstDash val="solid"/>
            <a:round/>
            <a:headEnd/>
            <a:tailEnd/>
          </a:ln>
        </p:spPr>
        <p:txBody>
          <a:bodyPr/>
          <a:lstStyle/>
          <a:p>
            <a:endParaRPr lang="fi-FI"/>
          </a:p>
        </p:txBody>
      </p:sp>
      <p:sp>
        <p:nvSpPr>
          <p:cNvPr id="10246" name="Freeform 6"/>
          <p:cNvSpPr>
            <a:spLocks noChangeAspect="1"/>
          </p:cNvSpPr>
          <p:nvPr/>
        </p:nvSpPr>
        <p:spPr bwMode="auto">
          <a:xfrm>
            <a:off x="4929188" y="4298950"/>
            <a:ext cx="1052512" cy="1016000"/>
          </a:xfrm>
          <a:custGeom>
            <a:avLst/>
            <a:gdLst>
              <a:gd name="T0" fmla="*/ 2147483647 w 36"/>
              <a:gd name="T1" fmla="*/ 0 h 36"/>
              <a:gd name="T2" fmla="*/ 2147483647 w 36"/>
              <a:gd name="T3" fmla="*/ 2147483647 h 36"/>
              <a:gd name="T4" fmla="*/ 0 w 36"/>
              <a:gd name="T5" fmla="*/ 2147483647 h 36"/>
              <a:gd name="T6" fmla="*/ 2147483647 w 36"/>
              <a:gd name="T7" fmla="*/ 2147483647 h 36"/>
              <a:gd name="T8" fmla="*/ 2147483647 w 36"/>
              <a:gd name="T9" fmla="*/ 2147483647 h 36"/>
              <a:gd name="T10" fmla="*/ 2147483647 w 36"/>
              <a:gd name="T11" fmla="*/ 2147483647 h 36"/>
              <a:gd name="T12" fmla="*/ 2147483647 w 36"/>
              <a:gd name="T13" fmla="*/ 2147483647 h 36"/>
              <a:gd name="T14" fmla="*/ 2147483647 w 36"/>
              <a:gd name="T15" fmla="*/ 2147483647 h 36"/>
              <a:gd name="T16" fmla="*/ 2147483647 w 36"/>
              <a:gd name="T17" fmla="*/ 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36"/>
              <a:gd name="T29" fmla="*/ 36 w 36"/>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36">
                <a:moveTo>
                  <a:pt x="18" y="0"/>
                </a:moveTo>
                <a:lnTo>
                  <a:pt x="12" y="12"/>
                </a:lnTo>
                <a:lnTo>
                  <a:pt x="0" y="24"/>
                </a:lnTo>
                <a:lnTo>
                  <a:pt x="6" y="36"/>
                </a:lnTo>
                <a:lnTo>
                  <a:pt x="18" y="36"/>
                </a:lnTo>
                <a:lnTo>
                  <a:pt x="30" y="30"/>
                </a:lnTo>
                <a:lnTo>
                  <a:pt x="24" y="24"/>
                </a:lnTo>
                <a:lnTo>
                  <a:pt x="36" y="6"/>
                </a:lnTo>
                <a:lnTo>
                  <a:pt x="18" y="0"/>
                </a:lnTo>
                <a:close/>
              </a:path>
            </a:pathLst>
          </a:custGeom>
          <a:solidFill>
            <a:srgbClr val="FF99FF"/>
          </a:solidFill>
          <a:ln w="0">
            <a:solidFill>
              <a:srgbClr val="000000"/>
            </a:solidFill>
            <a:prstDash val="solid"/>
            <a:round/>
            <a:headEnd/>
            <a:tailEnd/>
          </a:ln>
        </p:spPr>
        <p:txBody>
          <a:bodyPr/>
          <a:lstStyle/>
          <a:p>
            <a:endParaRPr lang="fi-FI"/>
          </a:p>
        </p:txBody>
      </p:sp>
      <p:sp>
        <p:nvSpPr>
          <p:cNvPr id="10247" name="Freeform 7"/>
          <p:cNvSpPr>
            <a:spLocks noChangeAspect="1"/>
          </p:cNvSpPr>
          <p:nvPr/>
        </p:nvSpPr>
        <p:spPr bwMode="auto">
          <a:xfrm>
            <a:off x="2444750" y="1125538"/>
            <a:ext cx="4770438" cy="3338512"/>
          </a:xfrm>
          <a:custGeom>
            <a:avLst/>
            <a:gdLst>
              <a:gd name="T0" fmla="*/ 2147483647 w 162"/>
              <a:gd name="T1" fmla="*/ 2147483647 h 119"/>
              <a:gd name="T2" fmla="*/ 2147483647 w 162"/>
              <a:gd name="T3" fmla="*/ 2147483647 h 119"/>
              <a:gd name="T4" fmla="*/ 2147483647 w 162"/>
              <a:gd name="T5" fmla="*/ 2147483647 h 119"/>
              <a:gd name="T6" fmla="*/ 2147483647 w 162"/>
              <a:gd name="T7" fmla="*/ 2147483647 h 119"/>
              <a:gd name="T8" fmla="*/ 2147483647 w 162"/>
              <a:gd name="T9" fmla="*/ 2147483647 h 119"/>
              <a:gd name="T10" fmla="*/ 2147483647 w 162"/>
              <a:gd name="T11" fmla="*/ 2147483647 h 119"/>
              <a:gd name="T12" fmla="*/ 2147483647 w 162"/>
              <a:gd name="T13" fmla="*/ 2147483647 h 119"/>
              <a:gd name="T14" fmla="*/ 2147483647 w 162"/>
              <a:gd name="T15" fmla="*/ 2147483647 h 119"/>
              <a:gd name="T16" fmla="*/ 2147483647 w 162"/>
              <a:gd name="T17" fmla="*/ 2147483647 h 119"/>
              <a:gd name="T18" fmla="*/ 2147483647 w 162"/>
              <a:gd name="T19" fmla="*/ 2147483647 h 119"/>
              <a:gd name="T20" fmla="*/ 2147483647 w 162"/>
              <a:gd name="T21" fmla="*/ 2147483647 h 119"/>
              <a:gd name="T22" fmla="*/ 2147483647 w 162"/>
              <a:gd name="T23" fmla="*/ 2147483647 h 119"/>
              <a:gd name="T24" fmla="*/ 2147483647 w 162"/>
              <a:gd name="T25" fmla="*/ 2147483647 h 119"/>
              <a:gd name="T26" fmla="*/ 2147483647 w 162"/>
              <a:gd name="T27" fmla="*/ 2147483647 h 119"/>
              <a:gd name="T28" fmla="*/ 2147483647 w 162"/>
              <a:gd name="T29" fmla="*/ 2147483647 h 119"/>
              <a:gd name="T30" fmla="*/ 2147483647 w 162"/>
              <a:gd name="T31" fmla="*/ 2147483647 h 119"/>
              <a:gd name="T32" fmla="*/ 2147483647 w 162"/>
              <a:gd name="T33" fmla="*/ 2147483647 h 119"/>
              <a:gd name="T34" fmla="*/ 0 w 162"/>
              <a:gd name="T35" fmla="*/ 2147483647 h 119"/>
              <a:gd name="T36" fmla="*/ 2147483647 w 162"/>
              <a:gd name="T37" fmla="*/ 2147483647 h 119"/>
              <a:gd name="T38" fmla="*/ 2147483647 w 162"/>
              <a:gd name="T39" fmla="*/ 2147483647 h 119"/>
              <a:gd name="T40" fmla="*/ 2147483647 w 162"/>
              <a:gd name="T41" fmla="*/ 2147483647 h 119"/>
              <a:gd name="T42" fmla="*/ 2147483647 w 162"/>
              <a:gd name="T43" fmla="*/ 2147483647 h 119"/>
              <a:gd name="T44" fmla="*/ 2147483647 w 162"/>
              <a:gd name="T45" fmla="*/ 2147483647 h 119"/>
              <a:gd name="T46" fmla="*/ 2147483647 w 162"/>
              <a:gd name="T47" fmla="*/ 2147483647 h 119"/>
              <a:gd name="T48" fmla="*/ 2147483647 w 162"/>
              <a:gd name="T49" fmla="*/ 2147483647 h 119"/>
              <a:gd name="T50" fmla="*/ 2147483647 w 162"/>
              <a:gd name="T51" fmla="*/ 2147483647 h 119"/>
              <a:gd name="T52" fmla="*/ 2147483647 w 162"/>
              <a:gd name="T53" fmla="*/ 2147483647 h 119"/>
              <a:gd name="T54" fmla="*/ 2147483647 w 162"/>
              <a:gd name="T55" fmla="*/ 2147483647 h 119"/>
              <a:gd name="T56" fmla="*/ 2147483647 w 162"/>
              <a:gd name="T57" fmla="*/ 2147483647 h 119"/>
              <a:gd name="T58" fmla="*/ 2147483647 w 162"/>
              <a:gd name="T59" fmla="*/ 2147483647 h 119"/>
              <a:gd name="T60" fmla="*/ 2147483647 w 162"/>
              <a:gd name="T61" fmla="*/ 2147483647 h 119"/>
              <a:gd name="T62" fmla="*/ 2147483647 w 162"/>
              <a:gd name="T63" fmla="*/ 2147483647 h 119"/>
              <a:gd name="T64" fmla="*/ 2147483647 w 162"/>
              <a:gd name="T65" fmla="*/ 2147483647 h 119"/>
              <a:gd name="T66" fmla="*/ 2147483647 w 162"/>
              <a:gd name="T67" fmla="*/ 2147483647 h 119"/>
              <a:gd name="T68" fmla="*/ 2147483647 w 162"/>
              <a:gd name="T69" fmla="*/ 2147483647 h 119"/>
              <a:gd name="T70" fmla="*/ 2147483647 w 162"/>
              <a:gd name="T71" fmla="*/ 2147483647 h 119"/>
              <a:gd name="T72" fmla="*/ 2147483647 w 162"/>
              <a:gd name="T73" fmla="*/ 2147483647 h 119"/>
              <a:gd name="T74" fmla="*/ 2147483647 w 162"/>
              <a:gd name="T75" fmla="*/ 0 h 119"/>
              <a:gd name="T76" fmla="*/ 2147483647 w 162"/>
              <a:gd name="T77" fmla="*/ 2147483647 h 119"/>
              <a:gd name="T78" fmla="*/ 2147483647 w 162"/>
              <a:gd name="T79" fmla="*/ 0 h 119"/>
              <a:gd name="T80" fmla="*/ 2147483647 w 162"/>
              <a:gd name="T81" fmla="*/ 2147483647 h 119"/>
              <a:gd name="T82" fmla="*/ 2147483647 w 162"/>
              <a:gd name="T83" fmla="*/ 2147483647 h 119"/>
              <a:gd name="T84" fmla="*/ 2147483647 w 162"/>
              <a:gd name="T85" fmla="*/ 2147483647 h 119"/>
              <a:gd name="T86" fmla="*/ 2147483647 w 162"/>
              <a:gd name="T87" fmla="*/ 2147483647 h 119"/>
              <a:gd name="T88" fmla="*/ 2147483647 w 162"/>
              <a:gd name="T89" fmla="*/ 2147483647 h 119"/>
              <a:gd name="T90" fmla="*/ 2147483647 w 162"/>
              <a:gd name="T91" fmla="*/ 2147483647 h 119"/>
              <a:gd name="T92" fmla="*/ 2147483647 w 162"/>
              <a:gd name="T93" fmla="*/ 2147483647 h 119"/>
              <a:gd name="T94" fmla="*/ 2147483647 w 162"/>
              <a:gd name="T95" fmla="*/ 2147483647 h 119"/>
              <a:gd name="T96" fmla="*/ 2147483647 w 162"/>
              <a:gd name="T97" fmla="*/ 2147483647 h 119"/>
              <a:gd name="T98" fmla="*/ 2147483647 w 162"/>
              <a:gd name="T99" fmla="*/ 2147483647 h 119"/>
              <a:gd name="T100" fmla="*/ 2147483647 w 162"/>
              <a:gd name="T101" fmla="*/ 2147483647 h 119"/>
              <a:gd name="T102" fmla="*/ 2147483647 w 162"/>
              <a:gd name="T103" fmla="*/ 2147483647 h 119"/>
              <a:gd name="T104" fmla="*/ 2147483647 w 162"/>
              <a:gd name="T105" fmla="*/ 2147483647 h 1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2"/>
              <a:gd name="T160" fmla="*/ 0 h 119"/>
              <a:gd name="T161" fmla="*/ 162 w 162"/>
              <a:gd name="T162" fmla="*/ 119 h 11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2" h="119">
                <a:moveTo>
                  <a:pt x="120" y="66"/>
                </a:moveTo>
                <a:lnTo>
                  <a:pt x="108" y="72"/>
                </a:lnTo>
                <a:lnTo>
                  <a:pt x="102" y="66"/>
                </a:lnTo>
                <a:lnTo>
                  <a:pt x="90" y="66"/>
                </a:lnTo>
                <a:lnTo>
                  <a:pt x="84" y="84"/>
                </a:lnTo>
                <a:lnTo>
                  <a:pt x="66" y="90"/>
                </a:lnTo>
                <a:lnTo>
                  <a:pt x="72" y="113"/>
                </a:lnTo>
                <a:lnTo>
                  <a:pt x="66" y="119"/>
                </a:lnTo>
                <a:lnTo>
                  <a:pt x="54" y="113"/>
                </a:lnTo>
                <a:lnTo>
                  <a:pt x="36" y="107"/>
                </a:lnTo>
                <a:lnTo>
                  <a:pt x="30" y="113"/>
                </a:lnTo>
                <a:lnTo>
                  <a:pt x="24" y="107"/>
                </a:lnTo>
                <a:lnTo>
                  <a:pt x="24" y="102"/>
                </a:lnTo>
                <a:lnTo>
                  <a:pt x="18" y="96"/>
                </a:lnTo>
                <a:lnTo>
                  <a:pt x="18" y="90"/>
                </a:lnTo>
                <a:lnTo>
                  <a:pt x="24" y="84"/>
                </a:lnTo>
                <a:lnTo>
                  <a:pt x="6" y="78"/>
                </a:lnTo>
                <a:lnTo>
                  <a:pt x="0" y="54"/>
                </a:lnTo>
                <a:lnTo>
                  <a:pt x="18" y="48"/>
                </a:lnTo>
                <a:lnTo>
                  <a:pt x="54" y="36"/>
                </a:lnTo>
                <a:lnTo>
                  <a:pt x="54" y="30"/>
                </a:lnTo>
                <a:lnTo>
                  <a:pt x="48" y="54"/>
                </a:lnTo>
                <a:lnTo>
                  <a:pt x="24" y="84"/>
                </a:lnTo>
                <a:lnTo>
                  <a:pt x="24" y="90"/>
                </a:lnTo>
                <a:lnTo>
                  <a:pt x="24" y="96"/>
                </a:lnTo>
                <a:lnTo>
                  <a:pt x="30" y="96"/>
                </a:lnTo>
                <a:lnTo>
                  <a:pt x="36" y="96"/>
                </a:lnTo>
                <a:lnTo>
                  <a:pt x="54" y="78"/>
                </a:lnTo>
                <a:lnTo>
                  <a:pt x="54" y="72"/>
                </a:lnTo>
                <a:lnTo>
                  <a:pt x="66" y="66"/>
                </a:lnTo>
                <a:lnTo>
                  <a:pt x="90" y="54"/>
                </a:lnTo>
                <a:lnTo>
                  <a:pt x="78" y="48"/>
                </a:lnTo>
                <a:lnTo>
                  <a:pt x="66" y="24"/>
                </a:lnTo>
                <a:lnTo>
                  <a:pt x="60" y="18"/>
                </a:lnTo>
                <a:lnTo>
                  <a:pt x="78" y="6"/>
                </a:lnTo>
                <a:lnTo>
                  <a:pt x="84" y="6"/>
                </a:lnTo>
                <a:lnTo>
                  <a:pt x="102" y="12"/>
                </a:lnTo>
                <a:lnTo>
                  <a:pt x="102" y="0"/>
                </a:lnTo>
                <a:lnTo>
                  <a:pt x="114" y="12"/>
                </a:lnTo>
                <a:lnTo>
                  <a:pt x="126" y="0"/>
                </a:lnTo>
                <a:lnTo>
                  <a:pt x="126" y="6"/>
                </a:lnTo>
                <a:lnTo>
                  <a:pt x="138" y="6"/>
                </a:lnTo>
                <a:lnTo>
                  <a:pt x="138" y="18"/>
                </a:lnTo>
                <a:lnTo>
                  <a:pt x="150" y="12"/>
                </a:lnTo>
                <a:lnTo>
                  <a:pt x="156" y="24"/>
                </a:lnTo>
                <a:lnTo>
                  <a:pt x="162" y="48"/>
                </a:lnTo>
                <a:lnTo>
                  <a:pt x="138" y="60"/>
                </a:lnTo>
                <a:lnTo>
                  <a:pt x="138" y="84"/>
                </a:lnTo>
                <a:lnTo>
                  <a:pt x="144" y="96"/>
                </a:lnTo>
                <a:lnTo>
                  <a:pt x="138" y="107"/>
                </a:lnTo>
                <a:lnTo>
                  <a:pt x="132" y="96"/>
                </a:lnTo>
                <a:lnTo>
                  <a:pt x="132" y="78"/>
                </a:lnTo>
                <a:lnTo>
                  <a:pt x="120" y="66"/>
                </a:lnTo>
                <a:close/>
              </a:path>
            </a:pathLst>
          </a:custGeom>
          <a:solidFill>
            <a:srgbClr val="66CCFF"/>
          </a:solidFill>
          <a:ln w="12700">
            <a:solidFill>
              <a:srgbClr val="000000"/>
            </a:solidFill>
            <a:prstDash val="solid"/>
            <a:round/>
            <a:headEnd/>
            <a:tailEnd/>
          </a:ln>
        </p:spPr>
        <p:txBody>
          <a:bodyPr/>
          <a:lstStyle/>
          <a:p>
            <a:endParaRPr lang="fi-FI"/>
          </a:p>
        </p:txBody>
      </p:sp>
      <p:sp>
        <p:nvSpPr>
          <p:cNvPr id="10248" name="Freeform 8"/>
          <p:cNvSpPr>
            <a:spLocks noChangeAspect="1"/>
          </p:cNvSpPr>
          <p:nvPr/>
        </p:nvSpPr>
        <p:spPr bwMode="auto">
          <a:xfrm>
            <a:off x="1400175" y="2982913"/>
            <a:ext cx="1044575" cy="1316037"/>
          </a:xfrm>
          <a:custGeom>
            <a:avLst/>
            <a:gdLst>
              <a:gd name="T0" fmla="*/ 2147483647 w 36"/>
              <a:gd name="T1" fmla="*/ 0 h 47"/>
              <a:gd name="T2" fmla="*/ 0 w 36"/>
              <a:gd name="T3" fmla="*/ 2147483647 h 47"/>
              <a:gd name="T4" fmla="*/ 0 w 36"/>
              <a:gd name="T5" fmla="*/ 2147483647 h 47"/>
              <a:gd name="T6" fmla="*/ 2147483647 w 36"/>
              <a:gd name="T7" fmla="*/ 2147483647 h 47"/>
              <a:gd name="T8" fmla="*/ 2147483647 w 36"/>
              <a:gd name="T9" fmla="*/ 2147483647 h 47"/>
              <a:gd name="T10" fmla="*/ 2147483647 w 36"/>
              <a:gd name="T11" fmla="*/ 2147483647 h 47"/>
              <a:gd name="T12" fmla="*/ 2147483647 w 36"/>
              <a:gd name="T13" fmla="*/ 2147483647 h 47"/>
              <a:gd name="T14" fmla="*/ 2147483647 w 36"/>
              <a:gd name="T15" fmla="*/ 2147483647 h 47"/>
              <a:gd name="T16" fmla="*/ 2147483647 w 36"/>
              <a:gd name="T17" fmla="*/ 2147483647 h 47"/>
              <a:gd name="T18" fmla="*/ 2147483647 w 36"/>
              <a:gd name="T19" fmla="*/ 2147483647 h 47"/>
              <a:gd name="T20" fmla="*/ 2147483647 w 36"/>
              <a:gd name="T21" fmla="*/ 2147483647 h 47"/>
              <a:gd name="T22" fmla="*/ 2147483647 w 36"/>
              <a:gd name="T23" fmla="*/ 0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47"/>
              <a:gd name="T38" fmla="*/ 36 w 36"/>
              <a:gd name="T39" fmla="*/ 47 h 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47">
                <a:moveTo>
                  <a:pt x="24" y="0"/>
                </a:moveTo>
                <a:lnTo>
                  <a:pt x="0" y="6"/>
                </a:lnTo>
                <a:lnTo>
                  <a:pt x="0" y="12"/>
                </a:lnTo>
                <a:lnTo>
                  <a:pt x="6" y="18"/>
                </a:lnTo>
                <a:lnTo>
                  <a:pt x="6" y="41"/>
                </a:lnTo>
                <a:lnTo>
                  <a:pt x="6" y="47"/>
                </a:lnTo>
                <a:lnTo>
                  <a:pt x="18" y="47"/>
                </a:lnTo>
                <a:lnTo>
                  <a:pt x="24" y="47"/>
                </a:lnTo>
                <a:lnTo>
                  <a:pt x="24" y="24"/>
                </a:lnTo>
                <a:lnTo>
                  <a:pt x="30" y="18"/>
                </a:lnTo>
                <a:lnTo>
                  <a:pt x="36" y="12"/>
                </a:lnTo>
                <a:lnTo>
                  <a:pt x="24" y="0"/>
                </a:lnTo>
                <a:close/>
              </a:path>
            </a:pathLst>
          </a:custGeom>
          <a:solidFill>
            <a:srgbClr val="FFFF00"/>
          </a:solidFill>
          <a:ln w="12700">
            <a:solidFill>
              <a:srgbClr val="000000"/>
            </a:solidFill>
            <a:prstDash val="solid"/>
            <a:round/>
            <a:headEnd/>
            <a:tailEnd/>
          </a:ln>
        </p:spPr>
        <p:txBody>
          <a:bodyPr/>
          <a:lstStyle/>
          <a:p>
            <a:endParaRPr lang="fi-FI" dirty="0"/>
          </a:p>
        </p:txBody>
      </p:sp>
      <p:sp>
        <p:nvSpPr>
          <p:cNvPr id="10249" name="Freeform 9"/>
          <p:cNvSpPr>
            <a:spLocks noChangeAspect="1"/>
          </p:cNvSpPr>
          <p:nvPr/>
        </p:nvSpPr>
        <p:spPr bwMode="auto">
          <a:xfrm>
            <a:off x="684213" y="3327400"/>
            <a:ext cx="887412" cy="1136650"/>
          </a:xfrm>
          <a:custGeom>
            <a:avLst/>
            <a:gdLst>
              <a:gd name="T0" fmla="*/ 2147483647 w 30"/>
              <a:gd name="T1" fmla="*/ 2147483647 h 41"/>
              <a:gd name="T2" fmla="*/ 2147483647 w 30"/>
              <a:gd name="T3" fmla="*/ 2147483647 h 41"/>
              <a:gd name="T4" fmla="*/ 2147483647 w 30"/>
              <a:gd name="T5" fmla="*/ 2147483647 h 41"/>
              <a:gd name="T6" fmla="*/ 2147483647 w 30"/>
              <a:gd name="T7" fmla="*/ 2147483647 h 41"/>
              <a:gd name="T8" fmla="*/ 0 w 30"/>
              <a:gd name="T9" fmla="*/ 2147483647 h 41"/>
              <a:gd name="T10" fmla="*/ 2147483647 w 30"/>
              <a:gd name="T11" fmla="*/ 2147483647 h 41"/>
              <a:gd name="T12" fmla="*/ 2147483647 w 30"/>
              <a:gd name="T13" fmla="*/ 2147483647 h 41"/>
              <a:gd name="T14" fmla="*/ 2147483647 w 30"/>
              <a:gd name="T15" fmla="*/ 0 h 41"/>
              <a:gd name="T16" fmla="*/ 2147483647 w 30"/>
              <a:gd name="T17" fmla="*/ 2147483647 h 41"/>
              <a:gd name="T18" fmla="*/ 2147483647 w 30"/>
              <a:gd name="T19" fmla="*/ 214748364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41"/>
              <a:gd name="T32" fmla="*/ 30 w 30"/>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41">
                <a:moveTo>
                  <a:pt x="30" y="29"/>
                </a:moveTo>
                <a:lnTo>
                  <a:pt x="30" y="35"/>
                </a:lnTo>
                <a:lnTo>
                  <a:pt x="24" y="41"/>
                </a:lnTo>
                <a:lnTo>
                  <a:pt x="18" y="41"/>
                </a:lnTo>
                <a:lnTo>
                  <a:pt x="0" y="18"/>
                </a:lnTo>
                <a:lnTo>
                  <a:pt x="6" y="18"/>
                </a:lnTo>
                <a:lnTo>
                  <a:pt x="18" y="12"/>
                </a:lnTo>
                <a:lnTo>
                  <a:pt x="24" y="0"/>
                </a:lnTo>
                <a:lnTo>
                  <a:pt x="30" y="6"/>
                </a:lnTo>
                <a:lnTo>
                  <a:pt x="30" y="29"/>
                </a:lnTo>
                <a:close/>
              </a:path>
            </a:pathLst>
          </a:custGeom>
          <a:solidFill>
            <a:srgbClr val="FFFF00"/>
          </a:solidFill>
          <a:ln w="0">
            <a:solidFill>
              <a:srgbClr val="000000"/>
            </a:solidFill>
            <a:prstDash val="solid"/>
            <a:round/>
            <a:headEnd/>
            <a:tailEnd/>
          </a:ln>
        </p:spPr>
        <p:txBody>
          <a:bodyPr/>
          <a:lstStyle/>
          <a:p>
            <a:endParaRPr lang="fi-FI" dirty="0"/>
          </a:p>
        </p:txBody>
      </p:sp>
      <p:sp>
        <p:nvSpPr>
          <p:cNvPr id="10250" name="Freeform 10"/>
          <p:cNvSpPr>
            <a:spLocks noChangeAspect="1"/>
          </p:cNvSpPr>
          <p:nvPr/>
        </p:nvSpPr>
        <p:spPr bwMode="auto">
          <a:xfrm>
            <a:off x="1400175" y="3327400"/>
            <a:ext cx="1944688" cy="1987550"/>
          </a:xfrm>
          <a:custGeom>
            <a:avLst/>
            <a:gdLst>
              <a:gd name="T0" fmla="*/ 2147483647 w 66"/>
              <a:gd name="T1" fmla="*/ 0 h 71"/>
              <a:gd name="T2" fmla="*/ 2147483647 w 66"/>
              <a:gd name="T3" fmla="*/ 2147483647 h 71"/>
              <a:gd name="T4" fmla="*/ 2147483647 w 66"/>
              <a:gd name="T5" fmla="*/ 2147483647 h 71"/>
              <a:gd name="T6" fmla="*/ 2147483647 w 66"/>
              <a:gd name="T7" fmla="*/ 2147483647 h 71"/>
              <a:gd name="T8" fmla="*/ 2147483647 w 66"/>
              <a:gd name="T9" fmla="*/ 2147483647 h 71"/>
              <a:gd name="T10" fmla="*/ 2147483647 w 66"/>
              <a:gd name="T11" fmla="*/ 2147483647 h 71"/>
              <a:gd name="T12" fmla="*/ 2147483647 w 66"/>
              <a:gd name="T13" fmla="*/ 2147483647 h 71"/>
              <a:gd name="T14" fmla="*/ 2147483647 w 66"/>
              <a:gd name="T15" fmla="*/ 2147483647 h 71"/>
              <a:gd name="T16" fmla="*/ 2147483647 w 66"/>
              <a:gd name="T17" fmla="*/ 2147483647 h 71"/>
              <a:gd name="T18" fmla="*/ 2147483647 w 66"/>
              <a:gd name="T19" fmla="*/ 2147483647 h 71"/>
              <a:gd name="T20" fmla="*/ 2147483647 w 66"/>
              <a:gd name="T21" fmla="*/ 2147483647 h 71"/>
              <a:gd name="T22" fmla="*/ 0 w 66"/>
              <a:gd name="T23" fmla="*/ 2147483647 h 71"/>
              <a:gd name="T24" fmla="*/ 2147483647 w 66"/>
              <a:gd name="T25" fmla="*/ 2147483647 h 71"/>
              <a:gd name="T26" fmla="*/ 2147483647 w 66"/>
              <a:gd name="T27" fmla="*/ 2147483647 h 71"/>
              <a:gd name="T28" fmla="*/ 2147483647 w 66"/>
              <a:gd name="T29" fmla="*/ 2147483647 h 71"/>
              <a:gd name="T30" fmla="*/ 2147483647 w 66"/>
              <a:gd name="T31" fmla="*/ 2147483647 h 71"/>
              <a:gd name="T32" fmla="*/ 2147483647 w 66"/>
              <a:gd name="T33" fmla="*/ 2147483647 h 71"/>
              <a:gd name="T34" fmla="*/ 2147483647 w 66"/>
              <a:gd name="T35" fmla="*/ 0 h 71"/>
              <a:gd name="T36" fmla="*/ 2147483647 w 66"/>
              <a:gd name="T37" fmla="*/ 0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71"/>
              <a:gd name="T59" fmla="*/ 66 w 66"/>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71">
                <a:moveTo>
                  <a:pt x="42" y="0"/>
                </a:moveTo>
                <a:lnTo>
                  <a:pt x="60" y="6"/>
                </a:lnTo>
                <a:lnTo>
                  <a:pt x="54" y="12"/>
                </a:lnTo>
                <a:lnTo>
                  <a:pt x="54" y="18"/>
                </a:lnTo>
                <a:lnTo>
                  <a:pt x="60" y="24"/>
                </a:lnTo>
                <a:lnTo>
                  <a:pt x="60" y="29"/>
                </a:lnTo>
                <a:lnTo>
                  <a:pt x="66" y="35"/>
                </a:lnTo>
                <a:lnTo>
                  <a:pt x="60" y="71"/>
                </a:lnTo>
                <a:lnTo>
                  <a:pt x="42" y="65"/>
                </a:lnTo>
                <a:lnTo>
                  <a:pt x="42" y="71"/>
                </a:lnTo>
                <a:lnTo>
                  <a:pt x="24" y="65"/>
                </a:lnTo>
                <a:lnTo>
                  <a:pt x="0" y="41"/>
                </a:lnTo>
                <a:lnTo>
                  <a:pt x="6" y="35"/>
                </a:lnTo>
                <a:lnTo>
                  <a:pt x="18" y="35"/>
                </a:lnTo>
                <a:lnTo>
                  <a:pt x="24" y="35"/>
                </a:lnTo>
                <a:lnTo>
                  <a:pt x="24" y="12"/>
                </a:lnTo>
                <a:lnTo>
                  <a:pt x="30" y="6"/>
                </a:lnTo>
                <a:lnTo>
                  <a:pt x="36" y="0"/>
                </a:lnTo>
                <a:lnTo>
                  <a:pt x="42" y="0"/>
                </a:lnTo>
                <a:close/>
              </a:path>
            </a:pathLst>
          </a:custGeom>
          <a:solidFill>
            <a:srgbClr val="FFFF00"/>
          </a:solidFill>
          <a:ln w="0">
            <a:solidFill>
              <a:srgbClr val="000000"/>
            </a:solidFill>
            <a:prstDash val="solid"/>
            <a:round/>
            <a:headEnd/>
            <a:tailEnd/>
          </a:ln>
        </p:spPr>
        <p:txBody>
          <a:bodyPr/>
          <a:lstStyle/>
          <a:p>
            <a:endParaRPr lang="fi-FI" dirty="0"/>
          </a:p>
        </p:txBody>
      </p:sp>
      <p:sp>
        <p:nvSpPr>
          <p:cNvPr id="10251" name="Freeform 11"/>
          <p:cNvSpPr>
            <a:spLocks noChangeAspect="1"/>
          </p:cNvSpPr>
          <p:nvPr/>
        </p:nvSpPr>
        <p:spPr bwMode="auto">
          <a:xfrm>
            <a:off x="339725" y="3492500"/>
            <a:ext cx="871538" cy="1168400"/>
          </a:xfrm>
          <a:custGeom>
            <a:avLst/>
            <a:gdLst>
              <a:gd name="T0" fmla="*/ 2147483647 w 30"/>
              <a:gd name="T1" fmla="*/ 0 h 41"/>
              <a:gd name="T2" fmla="*/ 0 w 30"/>
              <a:gd name="T3" fmla="*/ 2147483647 h 41"/>
              <a:gd name="T4" fmla="*/ 0 w 30"/>
              <a:gd name="T5" fmla="*/ 2147483647 h 41"/>
              <a:gd name="T6" fmla="*/ 0 w 30"/>
              <a:gd name="T7" fmla="*/ 2147483647 h 41"/>
              <a:gd name="T8" fmla="*/ 2147483647 w 30"/>
              <a:gd name="T9" fmla="*/ 2147483647 h 41"/>
              <a:gd name="T10" fmla="*/ 0 w 30"/>
              <a:gd name="T11" fmla="*/ 2147483647 h 41"/>
              <a:gd name="T12" fmla="*/ 0 w 30"/>
              <a:gd name="T13" fmla="*/ 2147483647 h 41"/>
              <a:gd name="T14" fmla="*/ 2147483647 w 30"/>
              <a:gd name="T15" fmla="*/ 2147483647 h 41"/>
              <a:gd name="T16" fmla="*/ 2147483647 w 30"/>
              <a:gd name="T17" fmla="*/ 2147483647 h 41"/>
              <a:gd name="T18" fmla="*/ 2147483647 w 30"/>
              <a:gd name="T19" fmla="*/ 2147483647 h 41"/>
              <a:gd name="T20" fmla="*/ 2147483647 w 30"/>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41"/>
              <a:gd name="T35" fmla="*/ 30 w 30"/>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41">
                <a:moveTo>
                  <a:pt x="12" y="0"/>
                </a:moveTo>
                <a:lnTo>
                  <a:pt x="0" y="6"/>
                </a:lnTo>
                <a:lnTo>
                  <a:pt x="0" y="12"/>
                </a:lnTo>
                <a:lnTo>
                  <a:pt x="0" y="18"/>
                </a:lnTo>
                <a:lnTo>
                  <a:pt x="6" y="23"/>
                </a:lnTo>
                <a:lnTo>
                  <a:pt x="0" y="29"/>
                </a:lnTo>
                <a:lnTo>
                  <a:pt x="0" y="35"/>
                </a:lnTo>
                <a:lnTo>
                  <a:pt x="18" y="41"/>
                </a:lnTo>
                <a:lnTo>
                  <a:pt x="30" y="35"/>
                </a:lnTo>
                <a:lnTo>
                  <a:pt x="12" y="12"/>
                </a:lnTo>
                <a:lnTo>
                  <a:pt x="12" y="0"/>
                </a:lnTo>
                <a:close/>
              </a:path>
            </a:pathLst>
          </a:custGeom>
          <a:solidFill>
            <a:schemeClr val="bg1">
              <a:lumMod val="85000"/>
            </a:schemeClr>
          </a:solidFill>
          <a:ln w="0">
            <a:solidFill>
              <a:srgbClr val="000000"/>
            </a:solidFill>
            <a:prstDash val="solid"/>
            <a:round/>
            <a:headEnd/>
            <a:tailEnd/>
          </a:ln>
        </p:spPr>
        <p:txBody>
          <a:bodyPr/>
          <a:lstStyle/>
          <a:p>
            <a:endParaRPr lang="fi-FI" dirty="0"/>
          </a:p>
        </p:txBody>
      </p:sp>
      <p:sp>
        <p:nvSpPr>
          <p:cNvPr id="10252" name="Freeform 12"/>
          <p:cNvSpPr>
            <a:spLocks noChangeAspect="1"/>
          </p:cNvSpPr>
          <p:nvPr/>
        </p:nvSpPr>
        <p:spPr bwMode="auto">
          <a:xfrm>
            <a:off x="519113" y="2824163"/>
            <a:ext cx="881062" cy="1001712"/>
          </a:xfrm>
          <a:custGeom>
            <a:avLst/>
            <a:gdLst>
              <a:gd name="T0" fmla="*/ 2147483647 w 30"/>
              <a:gd name="T1" fmla="*/ 2147483647 h 36"/>
              <a:gd name="T2" fmla="*/ 2147483647 w 30"/>
              <a:gd name="T3" fmla="*/ 2147483647 h 36"/>
              <a:gd name="T4" fmla="*/ 2147483647 w 30"/>
              <a:gd name="T5" fmla="*/ 2147483647 h 36"/>
              <a:gd name="T6" fmla="*/ 2147483647 w 30"/>
              <a:gd name="T7" fmla="*/ 2147483647 h 36"/>
              <a:gd name="T8" fmla="*/ 2147483647 w 30"/>
              <a:gd name="T9" fmla="*/ 2147483647 h 36"/>
              <a:gd name="T10" fmla="*/ 2147483647 w 30"/>
              <a:gd name="T11" fmla="*/ 2147483647 h 36"/>
              <a:gd name="T12" fmla="*/ 2147483647 w 30"/>
              <a:gd name="T13" fmla="*/ 2147483647 h 36"/>
              <a:gd name="T14" fmla="*/ 2147483647 w 30"/>
              <a:gd name="T15" fmla="*/ 2147483647 h 36"/>
              <a:gd name="T16" fmla="*/ 2147483647 w 30"/>
              <a:gd name="T17" fmla="*/ 0 h 36"/>
              <a:gd name="T18" fmla="*/ 0 w 30"/>
              <a:gd name="T19" fmla="*/ 0 h 36"/>
              <a:gd name="T20" fmla="*/ 0 w 30"/>
              <a:gd name="T21" fmla="*/ 2147483647 h 36"/>
              <a:gd name="T22" fmla="*/ 2147483647 w 30"/>
              <a:gd name="T23" fmla="*/ 2147483647 h 36"/>
              <a:gd name="T24" fmla="*/ 2147483647 w 30"/>
              <a:gd name="T25" fmla="*/ 2147483647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36"/>
              <a:gd name="T41" fmla="*/ 30 w 30"/>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36">
                <a:moveTo>
                  <a:pt x="6" y="24"/>
                </a:moveTo>
                <a:lnTo>
                  <a:pt x="6" y="36"/>
                </a:lnTo>
                <a:lnTo>
                  <a:pt x="12" y="36"/>
                </a:lnTo>
                <a:lnTo>
                  <a:pt x="24" y="30"/>
                </a:lnTo>
                <a:lnTo>
                  <a:pt x="30" y="18"/>
                </a:lnTo>
                <a:lnTo>
                  <a:pt x="30" y="12"/>
                </a:lnTo>
                <a:lnTo>
                  <a:pt x="18" y="12"/>
                </a:lnTo>
                <a:lnTo>
                  <a:pt x="18" y="6"/>
                </a:lnTo>
                <a:lnTo>
                  <a:pt x="6" y="0"/>
                </a:lnTo>
                <a:lnTo>
                  <a:pt x="0" y="0"/>
                </a:lnTo>
                <a:lnTo>
                  <a:pt x="0" y="6"/>
                </a:lnTo>
                <a:lnTo>
                  <a:pt x="12" y="12"/>
                </a:lnTo>
                <a:lnTo>
                  <a:pt x="6" y="24"/>
                </a:lnTo>
                <a:close/>
              </a:path>
            </a:pathLst>
          </a:custGeom>
          <a:solidFill>
            <a:srgbClr val="FFFF00"/>
          </a:solidFill>
          <a:ln w="0">
            <a:solidFill>
              <a:srgbClr val="000000"/>
            </a:solidFill>
            <a:prstDash val="solid"/>
            <a:round/>
            <a:headEnd/>
            <a:tailEnd/>
          </a:ln>
        </p:spPr>
        <p:txBody>
          <a:bodyPr/>
          <a:lstStyle/>
          <a:p>
            <a:endParaRPr lang="fi-FI" dirty="0"/>
          </a:p>
        </p:txBody>
      </p:sp>
      <p:sp>
        <p:nvSpPr>
          <p:cNvPr id="10253" name="Freeform 13"/>
          <p:cNvSpPr>
            <a:spLocks noChangeAspect="1"/>
          </p:cNvSpPr>
          <p:nvPr/>
        </p:nvSpPr>
        <p:spPr bwMode="auto">
          <a:xfrm>
            <a:off x="3157538" y="1463675"/>
            <a:ext cx="1944687" cy="2362200"/>
          </a:xfrm>
          <a:custGeom>
            <a:avLst/>
            <a:gdLst>
              <a:gd name="T0" fmla="*/ 0 w 66"/>
              <a:gd name="T1" fmla="*/ 2147483647 h 84"/>
              <a:gd name="T2" fmla="*/ 0 w 66"/>
              <a:gd name="T3" fmla="*/ 2147483647 h 84"/>
              <a:gd name="T4" fmla="*/ 0 w 66"/>
              <a:gd name="T5" fmla="*/ 2147483647 h 84"/>
              <a:gd name="T6" fmla="*/ 2147483647 w 66"/>
              <a:gd name="T7" fmla="*/ 2147483647 h 84"/>
              <a:gd name="T8" fmla="*/ 2147483647 w 66"/>
              <a:gd name="T9" fmla="*/ 2147483647 h 84"/>
              <a:gd name="T10" fmla="*/ 2147483647 w 66"/>
              <a:gd name="T11" fmla="*/ 2147483647 h 84"/>
              <a:gd name="T12" fmla="*/ 2147483647 w 66"/>
              <a:gd name="T13" fmla="*/ 0 h 84"/>
              <a:gd name="T14" fmla="*/ 2147483647 w 66"/>
              <a:gd name="T15" fmla="*/ 2147483647 h 84"/>
              <a:gd name="T16" fmla="*/ 2147483647 w 66"/>
              <a:gd name="T17" fmla="*/ 2147483647 h 84"/>
              <a:gd name="T18" fmla="*/ 2147483647 w 66"/>
              <a:gd name="T19" fmla="*/ 2147483647 h 84"/>
              <a:gd name="T20" fmla="*/ 2147483647 w 66"/>
              <a:gd name="T21" fmla="*/ 2147483647 h 84"/>
              <a:gd name="T22" fmla="*/ 2147483647 w 66"/>
              <a:gd name="T23" fmla="*/ 2147483647 h 84"/>
              <a:gd name="T24" fmla="*/ 2147483647 w 66"/>
              <a:gd name="T25" fmla="*/ 2147483647 h 84"/>
              <a:gd name="T26" fmla="*/ 2147483647 w 66"/>
              <a:gd name="T27" fmla="*/ 2147483647 h 84"/>
              <a:gd name="T28" fmla="*/ 2147483647 w 66"/>
              <a:gd name="T29" fmla="*/ 2147483647 h 84"/>
              <a:gd name="T30" fmla="*/ 2147483647 w 66"/>
              <a:gd name="T31" fmla="*/ 2147483647 h 84"/>
              <a:gd name="T32" fmla="*/ 0 w 66"/>
              <a:gd name="T33" fmla="*/ 2147483647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84"/>
              <a:gd name="T53" fmla="*/ 66 w 66"/>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84">
                <a:moveTo>
                  <a:pt x="0" y="84"/>
                </a:moveTo>
                <a:lnTo>
                  <a:pt x="0" y="78"/>
                </a:lnTo>
                <a:lnTo>
                  <a:pt x="0" y="72"/>
                </a:lnTo>
                <a:lnTo>
                  <a:pt x="24" y="42"/>
                </a:lnTo>
                <a:lnTo>
                  <a:pt x="30" y="18"/>
                </a:lnTo>
                <a:lnTo>
                  <a:pt x="30" y="12"/>
                </a:lnTo>
                <a:lnTo>
                  <a:pt x="24" y="0"/>
                </a:lnTo>
                <a:lnTo>
                  <a:pt x="36" y="6"/>
                </a:lnTo>
                <a:lnTo>
                  <a:pt x="42" y="12"/>
                </a:lnTo>
                <a:lnTo>
                  <a:pt x="54" y="36"/>
                </a:lnTo>
                <a:lnTo>
                  <a:pt x="66" y="42"/>
                </a:lnTo>
                <a:lnTo>
                  <a:pt x="42" y="54"/>
                </a:lnTo>
                <a:lnTo>
                  <a:pt x="30" y="60"/>
                </a:lnTo>
                <a:lnTo>
                  <a:pt x="30" y="66"/>
                </a:lnTo>
                <a:lnTo>
                  <a:pt x="12" y="84"/>
                </a:lnTo>
                <a:lnTo>
                  <a:pt x="6" y="84"/>
                </a:lnTo>
                <a:lnTo>
                  <a:pt x="0" y="84"/>
                </a:lnTo>
                <a:close/>
              </a:path>
            </a:pathLst>
          </a:custGeom>
          <a:solidFill>
            <a:srgbClr val="66CCFF"/>
          </a:solidFill>
          <a:ln w="12700">
            <a:solidFill>
              <a:srgbClr val="000000"/>
            </a:solidFill>
            <a:prstDash val="solid"/>
            <a:round/>
            <a:headEnd/>
            <a:tailEnd/>
          </a:ln>
        </p:spPr>
        <p:txBody>
          <a:bodyPr/>
          <a:lstStyle/>
          <a:p>
            <a:endParaRPr lang="fi-FI"/>
          </a:p>
        </p:txBody>
      </p:sp>
      <p:sp>
        <p:nvSpPr>
          <p:cNvPr id="10254" name="Rectangle 14"/>
          <p:cNvSpPr>
            <a:spLocks noChangeAspect="1" noChangeArrowheads="1"/>
          </p:cNvSpPr>
          <p:nvPr/>
        </p:nvSpPr>
        <p:spPr bwMode="auto">
          <a:xfrm>
            <a:off x="1644650" y="3300413"/>
            <a:ext cx="561975"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Forssa</a:t>
            </a:r>
            <a:endParaRPr lang="fi-FI" sz="1200" b="1">
              <a:cs typeface="Arial" charset="0"/>
            </a:endParaRPr>
          </a:p>
        </p:txBody>
      </p:sp>
      <p:sp>
        <p:nvSpPr>
          <p:cNvPr id="10255" name="Rectangle 15"/>
          <p:cNvSpPr>
            <a:spLocks noChangeAspect="1" noChangeArrowheads="1"/>
          </p:cNvSpPr>
          <p:nvPr/>
        </p:nvSpPr>
        <p:spPr bwMode="auto">
          <a:xfrm>
            <a:off x="3995738" y="2565400"/>
            <a:ext cx="630237"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Hattula</a:t>
            </a:r>
            <a:endParaRPr lang="fi-FI" sz="1200" b="1">
              <a:cs typeface="Arial" charset="0"/>
            </a:endParaRPr>
          </a:p>
        </p:txBody>
      </p:sp>
      <p:sp>
        <p:nvSpPr>
          <p:cNvPr id="10256" name="Rectangle 16"/>
          <p:cNvSpPr>
            <a:spLocks noChangeAspect="1" noChangeArrowheads="1"/>
          </p:cNvSpPr>
          <p:nvPr/>
        </p:nvSpPr>
        <p:spPr bwMode="auto">
          <a:xfrm>
            <a:off x="5795963" y="4868863"/>
            <a:ext cx="815975" cy="182562"/>
          </a:xfrm>
          <a:prstGeom prst="rect">
            <a:avLst/>
          </a:prstGeom>
          <a:noFill/>
          <a:ln w="9525">
            <a:noFill/>
            <a:miter lim="800000"/>
            <a:headEnd/>
            <a:tailEnd/>
          </a:ln>
        </p:spPr>
        <p:txBody>
          <a:bodyPr wrap="none" lIns="0" tIns="0" rIns="0" bIns="0">
            <a:spAutoFit/>
          </a:bodyPr>
          <a:lstStyle/>
          <a:p>
            <a:r>
              <a:rPr lang="fi-FI" sz="1200" b="1" dirty="0">
                <a:solidFill>
                  <a:srgbClr val="000000"/>
                </a:solidFill>
                <a:latin typeface="Verdana" pitchFamily="34" charset="0"/>
                <a:cs typeface="Arial" charset="0"/>
              </a:rPr>
              <a:t>Hausjärvi</a:t>
            </a:r>
            <a:endParaRPr lang="fi-FI" sz="1200" b="1" dirty="0">
              <a:cs typeface="Arial" charset="0"/>
            </a:endParaRPr>
          </a:p>
        </p:txBody>
      </p:sp>
      <p:sp>
        <p:nvSpPr>
          <p:cNvPr id="10257" name="Rectangle 17"/>
          <p:cNvSpPr>
            <a:spLocks noChangeAspect="1" noChangeArrowheads="1"/>
          </p:cNvSpPr>
          <p:nvPr/>
        </p:nvSpPr>
        <p:spPr bwMode="auto">
          <a:xfrm>
            <a:off x="395288" y="3213100"/>
            <a:ext cx="815975"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Humppila</a:t>
            </a:r>
            <a:endParaRPr lang="fi-FI" sz="1200" b="1">
              <a:cs typeface="Arial" charset="0"/>
            </a:endParaRPr>
          </a:p>
        </p:txBody>
      </p:sp>
      <p:sp>
        <p:nvSpPr>
          <p:cNvPr id="10258" name="Rectangle 18"/>
          <p:cNvSpPr>
            <a:spLocks noChangeAspect="1" noChangeArrowheads="1"/>
          </p:cNvSpPr>
          <p:nvPr/>
        </p:nvSpPr>
        <p:spPr bwMode="auto">
          <a:xfrm>
            <a:off x="4156075" y="3141663"/>
            <a:ext cx="847725" cy="365125"/>
          </a:xfrm>
          <a:prstGeom prst="rect">
            <a:avLst/>
          </a:prstGeom>
          <a:noFill/>
          <a:ln w="9525">
            <a:noFill/>
            <a:miter lim="800000"/>
            <a:headEnd/>
            <a:tailEnd/>
          </a:ln>
        </p:spPr>
        <p:txBody>
          <a:bodyPr lIns="0" tIns="0" rIns="0" bIns="0">
            <a:spAutoFit/>
          </a:bodyPr>
          <a:lstStyle/>
          <a:p>
            <a:r>
              <a:rPr lang="fi-FI" sz="1200" b="1">
                <a:solidFill>
                  <a:srgbClr val="000000"/>
                </a:solidFill>
                <a:latin typeface="Verdana" pitchFamily="34" charset="0"/>
                <a:cs typeface="Arial" charset="0"/>
              </a:rPr>
              <a:t>Hämeen-</a:t>
            </a:r>
          </a:p>
          <a:p>
            <a:r>
              <a:rPr lang="fi-FI" sz="1200" b="1">
                <a:solidFill>
                  <a:srgbClr val="000000"/>
                </a:solidFill>
                <a:latin typeface="Verdana" pitchFamily="34" charset="0"/>
                <a:cs typeface="Arial" charset="0"/>
              </a:rPr>
              <a:t>linna</a:t>
            </a:r>
          </a:p>
        </p:txBody>
      </p:sp>
      <p:sp>
        <p:nvSpPr>
          <p:cNvPr id="10259" name="Rectangle 19"/>
          <p:cNvSpPr>
            <a:spLocks noChangeAspect="1" noChangeArrowheads="1"/>
          </p:cNvSpPr>
          <p:nvPr/>
        </p:nvSpPr>
        <p:spPr bwMode="auto">
          <a:xfrm>
            <a:off x="4859338" y="3716338"/>
            <a:ext cx="852487"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Janakkala</a:t>
            </a:r>
            <a:endParaRPr lang="fi-FI" sz="1200" b="1">
              <a:cs typeface="Arial" charset="0"/>
            </a:endParaRPr>
          </a:p>
        </p:txBody>
      </p:sp>
      <p:sp>
        <p:nvSpPr>
          <p:cNvPr id="10260" name="Rectangle 20"/>
          <p:cNvSpPr>
            <a:spLocks noChangeAspect="1" noChangeArrowheads="1"/>
          </p:cNvSpPr>
          <p:nvPr/>
        </p:nvSpPr>
        <p:spPr bwMode="auto">
          <a:xfrm>
            <a:off x="684213" y="3860800"/>
            <a:ext cx="817562"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Jokioinen</a:t>
            </a:r>
            <a:endParaRPr lang="fi-FI" sz="1200" b="1">
              <a:cs typeface="Arial" charset="0"/>
            </a:endParaRPr>
          </a:p>
        </p:txBody>
      </p:sp>
      <p:sp>
        <p:nvSpPr>
          <p:cNvPr id="10261" name="Rectangle 21"/>
          <p:cNvSpPr>
            <a:spLocks noChangeAspect="1" noChangeArrowheads="1"/>
          </p:cNvSpPr>
          <p:nvPr/>
        </p:nvSpPr>
        <p:spPr bwMode="auto">
          <a:xfrm>
            <a:off x="3822700" y="4870450"/>
            <a:ext cx="466725" cy="182563"/>
          </a:xfrm>
          <a:prstGeom prst="rect">
            <a:avLst/>
          </a:prstGeom>
          <a:noFill/>
          <a:ln w="9525">
            <a:noFill/>
            <a:miter lim="800000"/>
            <a:headEnd/>
            <a:tailEnd/>
          </a:ln>
        </p:spPr>
        <p:txBody>
          <a:bodyPr wrap="none" lIns="0" tIns="0" rIns="0" bIns="0">
            <a:spAutoFit/>
          </a:bodyPr>
          <a:lstStyle/>
          <a:p>
            <a:r>
              <a:rPr lang="fi-FI" sz="1200" b="1" dirty="0">
                <a:solidFill>
                  <a:srgbClr val="000000"/>
                </a:solidFill>
                <a:latin typeface="Verdana" pitchFamily="34" charset="0"/>
                <a:cs typeface="Arial" charset="0"/>
              </a:rPr>
              <a:t>Loppi</a:t>
            </a:r>
            <a:endParaRPr lang="fi-FI" sz="1200" b="1" dirty="0">
              <a:cs typeface="Arial" charset="0"/>
            </a:endParaRPr>
          </a:p>
        </p:txBody>
      </p:sp>
      <p:sp>
        <p:nvSpPr>
          <p:cNvPr id="10262" name="Rectangle 22"/>
          <p:cNvSpPr>
            <a:spLocks noChangeAspect="1" noChangeArrowheads="1"/>
          </p:cNvSpPr>
          <p:nvPr/>
        </p:nvSpPr>
        <p:spPr bwMode="auto">
          <a:xfrm>
            <a:off x="5148263" y="4797425"/>
            <a:ext cx="457200" cy="36512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Riihi-</a:t>
            </a:r>
          </a:p>
          <a:p>
            <a:r>
              <a:rPr lang="fi-FI" sz="1200" b="1">
                <a:solidFill>
                  <a:srgbClr val="000000"/>
                </a:solidFill>
                <a:latin typeface="Verdana" pitchFamily="34" charset="0"/>
                <a:cs typeface="Arial" charset="0"/>
              </a:rPr>
              <a:t>mäki</a:t>
            </a:r>
            <a:endParaRPr lang="fi-FI" sz="1200" b="1">
              <a:cs typeface="Arial" charset="0"/>
            </a:endParaRPr>
          </a:p>
        </p:txBody>
      </p:sp>
      <p:sp>
        <p:nvSpPr>
          <p:cNvPr id="10263" name="Rectangle 23"/>
          <p:cNvSpPr>
            <a:spLocks noChangeAspect="1" noChangeArrowheads="1"/>
          </p:cNvSpPr>
          <p:nvPr/>
        </p:nvSpPr>
        <p:spPr bwMode="auto">
          <a:xfrm>
            <a:off x="2195513" y="4292600"/>
            <a:ext cx="784225"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Tammela</a:t>
            </a:r>
            <a:endParaRPr lang="fi-FI" sz="1200" b="1">
              <a:cs typeface="Arial" charset="0"/>
            </a:endParaRPr>
          </a:p>
        </p:txBody>
      </p:sp>
      <p:sp>
        <p:nvSpPr>
          <p:cNvPr id="10264" name="Rectangle 24"/>
          <p:cNvSpPr>
            <a:spLocks noChangeAspect="1" noChangeArrowheads="1"/>
          </p:cNvSpPr>
          <p:nvPr/>
        </p:nvSpPr>
        <p:spPr bwMode="auto">
          <a:xfrm>
            <a:off x="539750" y="4221163"/>
            <a:ext cx="484188"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Ypäjä</a:t>
            </a:r>
            <a:endParaRPr lang="fi-FI" sz="1200" b="1">
              <a:cs typeface="Arial" charset="0"/>
            </a:endParaRPr>
          </a:p>
        </p:txBody>
      </p:sp>
      <p:sp>
        <p:nvSpPr>
          <p:cNvPr id="51" name="Suorakulmio 50"/>
          <p:cNvSpPr/>
          <p:nvPr/>
        </p:nvSpPr>
        <p:spPr>
          <a:xfrm>
            <a:off x="395536" y="620688"/>
            <a:ext cx="288925" cy="287338"/>
          </a:xfrm>
          <a:prstGeom prst="rect">
            <a:avLst/>
          </a:prstGeom>
          <a:solidFill>
            <a:srgbClr val="66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52" name="Suorakulmio 51"/>
          <p:cNvSpPr/>
          <p:nvPr/>
        </p:nvSpPr>
        <p:spPr>
          <a:xfrm>
            <a:off x="395536" y="980728"/>
            <a:ext cx="288925" cy="287338"/>
          </a:xfrm>
          <a:prstGeom prst="rect">
            <a:avLst/>
          </a:prstGeom>
          <a:solidFill>
            <a:srgbClr val="FF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0292" name="Tekstikehys 44"/>
          <p:cNvSpPr txBox="1">
            <a:spLocks noChangeArrowheads="1"/>
          </p:cNvSpPr>
          <p:nvPr/>
        </p:nvSpPr>
        <p:spPr bwMode="auto">
          <a:xfrm>
            <a:off x="755576" y="620688"/>
            <a:ext cx="2952750" cy="261610"/>
          </a:xfrm>
          <a:prstGeom prst="rect">
            <a:avLst/>
          </a:prstGeom>
          <a:noFill/>
          <a:ln w="9525">
            <a:noFill/>
            <a:miter lim="800000"/>
            <a:headEnd/>
            <a:tailEnd/>
          </a:ln>
        </p:spPr>
        <p:txBody>
          <a:bodyPr>
            <a:spAutoFit/>
          </a:bodyPr>
          <a:lstStyle/>
          <a:p>
            <a:r>
              <a:rPr lang="fi-FI" sz="1100" dirty="0" smtClean="0">
                <a:latin typeface="Verdana" pitchFamily="34" charset="0"/>
                <a:ea typeface="Verdana" pitchFamily="34" charset="0"/>
                <a:cs typeface="Verdana" pitchFamily="34" charset="0"/>
              </a:rPr>
              <a:t>Hämeenlinna, Hattula, Janakkala</a:t>
            </a:r>
            <a:endParaRPr lang="fi-FI" sz="1100" dirty="0">
              <a:latin typeface="Verdana" pitchFamily="34" charset="0"/>
              <a:ea typeface="Verdana" pitchFamily="34" charset="0"/>
              <a:cs typeface="Verdana" pitchFamily="34" charset="0"/>
            </a:endParaRPr>
          </a:p>
        </p:txBody>
      </p:sp>
      <p:sp>
        <p:nvSpPr>
          <p:cNvPr id="10293" name="Tekstikehys 44"/>
          <p:cNvSpPr txBox="1">
            <a:spLocks noChangeArrowheads="1"/>
          </p:cNvSpPr>
          <p:nvPr/>
        </p:nvSpPr>
        <p:spPr bwMode="auto">
          <a:xfrm>
            <a:off x="755576" y="980728"/>
            <a:ext cx="2952750" cy="261610"/>
          </a:xfrm>
          <a:prstGeom prst="rect">
            <a:avLst/>
          </a:prstGeom>
          <a:noFill/>
          <a:ln w="9525">
            <a:noFill/>
            <a:miter lim="800000"/>
            <a:headEnd/>
            <a:tailEnd/>
          </a:ln>
        </p:spPr>
        <p:txBody>
          <a:bodyPr>
            <a:spAutoFit/>
          </a:bodyPr>
          <a:lstStyle/>
          <a:p>
            <a:r>
              <a:rPr lang="fi-FI" sz="1100" dirty="0" smtClean="0">
                <a:latin typeface="Verdana" pitchFamily="34" charset="0"/>
                <a:ea typeface="Verdana" pitchFamily="34" charset="0"/>
                <a:cs typeface="Verdana" pitchFamily="34" charset="0"/>
              </a:rPr>
              <a:t>Riihimäki, Hausjärvi, Loppi</a:t>
            </a:r>
            <a:endParaRPr lang="fi-FI" sz="1100" dirty="0">
              <a:latin typeface="Verdana" pitchFamily="34" charset="0"/>
              <a:ea typeface="Verdana" pitchFamily="34" charset="0"/>
              <a:cs typeface="Verdana" pitchFamily="34" charset="0"/>
            </a:endParaRPr>
          </a:p>
        </p:txBody>
      </p:sp>
      <p:sp>
        <p:nvSpPr>
          <p:cNvPr id="67" name="Suorakulmio 66"/>
          <p:cNvSpPr/>
          <p:nvPr/>
        </p:nvSpPr>
        <p:spPr>
          <a:xfrm>
            <a:off x="395536" y="1340768"/>
            <a:ext cx="288925" cy="287337"/>
          </a:xfrm>
          <a:prstGeom prst="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0295" name="Tekstikehys 44"/>
          <p:cNvSpPr txBox="1">
            <a:spLocks noChangeArrowheads="1"/>
          </p:cNvSpPr>
          <p:nvPr/>
        </p:nvSpPr>
        <p:spPr bwMode="auto">
          <a:xfrm>
            <a:off x="755576" y="1340768"/>
            <a:ext cx="3528888" cy="430887"/>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Forssa, Humppila, Jokioinen, Tammela</a:t>
            </a:r>
          </a:p>
          <a:p>
            <a:r>
              <a:rPr lang="fi-FI" sz="1100" dirty="0" smtClean="0">
                <a:latin typeface="Verdana" pitchFamily="34" charset="0"/>
                <a:ea typeface="Verdana" pitchFamily="34" charset="0"/>
                <a:cs typeface="Verdana" pitchFamily="34" charset="0"/>
              </a:rPr>
              <a:t>(+ Ypäjä, Tammelalla em. lisäksi Somero)</a:t>
            </a:r>
            <a:endParaRPr lang="fi-FI" sz="1100" dirty="0">
              <a:latin typeface="Verdana" pitchFamily="34" charset="0"/>
              <a:ea typeface="Verdana" pitchFamily="34" charset="0"/>
              <a:cs typeface="Verdana" pitchFamily="34" charset="0"/>
            </a:endParaRPr>
          </a:p>
        </p:txBody>
      </p:sp>
      <p:sp>
        <p:nvSpPr>
          <p:cNvPr id="32" name="Suorakulmio 31"/>
          <p:cNvSpPr/>
          <p:nvPr/>
        </p:nvSpPr>
        <p:spPr>
          <a:xfrm>
            <a:off x="395536" y="1844824"/>
            <a:ext cx="288925" cy="287337"/>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33" name="Tekstikehys 44"/>
          <p:cNvSpPr txBox="1">
            <a:spLocks noChangeArrowheads="1"/>
          </p:cNvSpPr>
          <p:nvPr/>
        </p:nvSpPr>
        <p:spPr bwMode="auto">
          <a:xfrm>
            <a:off x="755576" y="1844824"/>
            <a:ext cx="2592288"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Kunta ei aio osallistua selvityksiin</a:t>
            </a:r>
            <a:endParaRPr lang="fi-FI" sz="1100" dirty="0">
              <a:latin typeface="Verdana" pitchFamily="34" charset="0"/>
              <a:ea typeface="Verdana" pitchFamily="34" charset="0"/>
              <a:cs typeface="Verdana" pitchFamily="34" charset="0"/>
            </a:endParaRPr>
          </a:p>
        </p:txBody>
      </p:sp>
      <p:sp>
        <p:nvSpPr>
          <p:cNvPr id="34" name="5-sakarainen tähti 33"/>
          <p:cNvSpPr/>
          <p:nvPr/>
        </p:nvSpPr>
        <p:spPr>
          <a:xfrm>
            <a:off x="1763688" y="3573016"/>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5" name="Tekstikehys 44"/>
          <p:cNvSpPr txBox="1">
            <a:spLocks noChangeArrowheads="1"/>
          </p:cNvSpPr>
          <p:nvPr/>
        </p:nvSpPr>
        <p:spPr bwMode="auto">
          <a:xfrm>
            <a:off x="827584" y="2204864"/>
            <a:ext cx="1800225" cy="430887"/>
          </a:xfrm>
          <a:prstGeom prst="rect">
            <a:avLst/>
          </a:prstGeom>
          <a:noFill/>
          <a:ln w="9525">
            <a:noFill/>
            <a:miter lim="800000"/>
            <a:headEnd/>
            <a:tailEnd/>
          </a:ln>
        </p:spPr>
        <p:txBody>
          <a:bodyPr>
            <a:spAutoFit/>
          </a:bodyPr>
          <a:lstStyle/>
          <a:p>
            <a:r>
              <a:rPr lang="fi-FI" sz="1100" dirty="0" smtClean="0">
                <a:latin typeface="Verdana" pitchFamily="34" charset="0"/>
                <a:ea typeface="Verdana" pitchFamily="34" charset="0"/>
                <a:cs typeface="Verdana" pitchFamily="34" charset="0"/>
              </a:rPr>
              <a:t>Ei yhtenäisiä päätöksiä selvitysalueesta</a:t>
            </a:r>
            <a:endParaRPr lang="fi-FI" sz="1100" dirty="0">
              <a:latin typeface="Verdana" pitchFamily="34" charset="0"/>
              <a:ea typeface="Verdana" pitchFamily="34" charset="0"/>
              <a:cs typeface="Verdana" pitchFamily="34" charset="0"/>
            </a:endParaRPr>
          </a:p>
        </p:txBody>
      </p:sp>
      <p:sp>
        <p:nvSpPr>
          <p:cNvPr id="37" name="5-sakarainen tähti 36"/>
          <p:cNvSpPr/>
          <p:nvPr/>
        </p:nvSpPr>
        <p:spPr>
          <a:xfrm>
            <a:off x="467544" y="2276872"/>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8" name="5-sakarainen tähti 37"/>
          <p:cNvSpPr/>
          <p:nvPr/>
        </p:nvSpPr>
        <p:spPr>
          <a:xfrm>
            <a:off x="1259632" y="3717032"/>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9" name="5-sakarainen tähti 38"/>
          <p:cNvSpPr/>
          <p:nvPr/>
        </p:nvSpPr>
        <p:spPr>
          <a:xfrm>
            <a:off x="2339752" y="4653136"/>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41" name="5-sakarainen tähti 40"/>
          <p:cNvSpPr/>
          <p:nvPr/>
        </p:nvSpPr>
        <p:spPr>
          <a:xfrm>
            <a:off x="755576" y="4437112"/>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42" name="5-sakarainen tähti 41"/>
          <p:cNvSpPr/>
          <p:nvPr/>
        </p:nvSpPr>
        <p:spPr>
          <a:xfrm>
            <a:off x="899592" y="3501008"/>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44" name="Alanuoli 43"/>
          <p:cNvSpPr/>
          <p:nvPr/>
        </p:nvSpPr>
        <p:spPr>
          <a:xfrm>
            <a:off x="1979712" y="4941168"/>
            <a:ext cx="216024" cy="432048"/>
          </a:xfrm>
          <a:prstGeom prst="downArrow">
            <a:avLst/>
          </a:prstGeom>
          <a:solidFill>
            <a:srgbClr val="FFFF00"/>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5" name="Tekstikehys 44"/>
          <p:cNvSpPr txBox="1"/>
          <p:nvPr/>
        </p:nvSpPr>
        <p:spPr>
          <a:xfrm>
            <a:off x="1691680" y="5373216"/>
            <a:ext cx="679994" cy="230832"/>
          </a:xfrm>
          <a:prstGeom prst="rect">
            <a:avLst/>
          </a:prstGeom>
          <a:noFill/>
        </p:spPr>
        <p:txBody>
          <a:bodyPr wrap="none" rtlCol="0">
            <a:spAutoFit/>
          </a:bodyPr>
          <a:lstStyle/>
          <a:p>
            <a:r>
              <a:rPr lang="fi-FI" sz="900" b="1" dirty="0" smtClean="0">
                <a:latin typeface="Verdana" pitchFamily="34" charset="0"/>
                <a:ea typeface="Verdana" pitchFamily="34" charset="0"/>
                <a:cs typeface="Verdana" pitchFamily="34" charset="0"/>
              </a:rPr>
              <a:t>Somero</a:t>
            </a:r>
            <a:endParaRPr lang="fi-FI" sz="900" b="1" dirty="0">
              <a:latin typeface="Verdana" pitchFamily="34" charset="0"/>
              <a:ea typeface="Verdana" pitchFamily="34" charset="0"/>
              <a:cs typeface="Verdana" pitchFamily="34" charset="0"/>
            </a:endParaRPr>
          </a:p>
        </p:txBody>
      </p:sp>
      <p:sp>
        <p:nvSpPr>
          <p:cNvPr id="46" name="Nuoli vasemmalle 45"/>
          <p:cNvSpPr/>
          <p:nvPr/>
        </p:nvSpPr>
        <p:spPr>
          <a:xfrm>
            <a:off x="971600" y="4437112"/>
            <a:ext cx="648072" cy="216024"/>
          </a:xfrm>
          <a:prstGeom prst="leftArrow">
            <a:avLst/>
          </a:prstGeom>
          <a:solidFill>
            <a:srgbClr val="FFFF00"/>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8" name="Nuoli vasemmalle 47"/>
          <p:cNvSpPr/>
          <p:nvPr/>
        </p:nvSpPr>
        <p:spPr>
          <a:xfrm>
            <a:off x="971600" y="4149080"/>
            <a:ext cx="720080" cy="216024"/>
          </a:xfrm>
          <a:prstGeom prst="leftArrow">
            <a:avLst/>
          </a:prstGeom>
          <a:solidFill>
            <a:srgbClr val="FFFF00"/>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Nuoli vasemmalle 48"/>
          <p:cNvSpPr/>
          <p:nvPr/>
        </p:nvSpPr>
        <p:spPr>
          <a:xfrm>
            <a:off x="683568" y="4005064"/>
            <a:ext cx="360040" cy="216024"/>
          </a:xfrm>
          <a:prstGeom prst="leftArrow">
            <a:avLst/>
          </a:prstGeom>
          <a:solidFill>
            <a:srgbClr val="FFFF00"/>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 name="Nuoli vasemmalle 49"/>
          <p:cNvSpPr/>
          <p:nvPr/>
        </p:nvSpPr>
        <p:spPr>
          <a:xfrm>
            <a:off x="611560" y="3573016"/>
            <a:ext cx="288032" cy="216024"/>
          </a:xfrm>
          <a:prstGeom prst="leftArrow">
            <a:avLst/>
          </a:prstGeom>
          <a:solidFill>
            <a:srgbClr val="FFFF00"/>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7" name="5-sakarainen tähti 46"/>
          <p:cNvSpPr/>
          <p:nvPr/>
        </p:nvSpPr>
        <p:spPr>
          <a:xfrm>
            <a:off x="467097" y="1412329"/>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51520" y="188640"/>
            <a:ext cx="7344816" cy="369332"/>
          </a:xfrm>
          <a:prstGeom prst="rect">
            <a:avLst/>
          </a:prstGeom>
          <a:noFill/>
          <a:ln w="9525">
            <a:noFill/>
            <a:miter lim="800000"/>
            <a:headEnd/>
            <a:tailEnd/>
          </a:ln>
        </p:spPr>
        <p:txBody>
          <a:bodyPr wrap="square">
            <a:spAutoFit/>
          </a:bodyPr>
          <a:lstStyle/>
          <a:p>
            <a:r>
              <a:rPr lang="fi-FI" b="1" dirty="0">
                <a:cs typeface="Arial" charset="0"/>
              </a:rPr>
              <a:t>Kanta-Häme: </a:t>
            </a:r>
            <a:r>
              <a:rPr lang="fi-FI" b="1" dirty="0" smtClean="0">
                <a:cs typeface="Arial" charset="0"/>
              </a:rPr>
              <a:t>selvitystilanne</a:t>
            </a:r>
            <a:endParaRPr lang="fi-FI" dirty="0">
              <a:cs typeface="Arial" charset="0"/>
            </a:endParaRPr>
          </a:p>
        </p:txBody>
      </p:sp>
      <p:sp>
        <p:nvSpPr>
          <p:cNvPr id="10243" name="Freeform 3"/>
          <p:cNvSpPr>
            <a:spLocks noChangeAspect="1"/>
          </p:cNvSpPr>
          <p:nvPr/>
        </p:nvSpPr>
        <p:spPr bwMode="auto">
          <a:xfrm>
            <a:off x="4389438" y="2982913"/>
            <a:ext cx="1946275" cy="1677987"/>
          </a:xfrm>
          <a:custGeom>
            <a:avLst/>
            <a:gdLst>
              <a:gd name="T0" fmla="*/ 2147483647 w 66"/>
              <a:gd name="T1" fmla="*/ 2147483647 h 59"/>
              <a:gd name="T2" fmla="*/ 2147483647 w 66"/>
              <a:gd name="T3" fmla="*/ 2147483647 h 59"/>
              <a:gd name="T4" fmla="*/ 2147483647 w 66"/>
              <a:gd name="T5" fmla="*/ 2147483647 h 59"/>
              <a:gd name="T6" fmla="*/ 2147483647 w 66"/>
              <a:gd name="T7" fmla="*/ 2147483647 h 59"/>
              <a:gd name="T8" fmla="*/ 2147483647 w 66"/>
              <a:gd name="T9" fmla="*/ 2147483647 h 59"/>
              <a:gd name="T10" fmla="*/ 2147483647 w 66"/>
              <a:gd name="T11" fmla="*/ 2147483647 h 59"/>
              <a:gd name="T12" fmla="*/ 0 w 66"/>
              <a:gd name="T13" fmla="*/ 2147483647 h 59"/>
              <a:gd name="T14" fmla="*/ 2147483647 w 66"/>
              <a:gd name="T15" fmla="*/ 2147483647 h 59"/>
              <a:gd name="T16" fmla="*/ 0 w 66"/>
              <a:gd name="T17" fmla="*/ 2147483647 h 59"/>
              <a:gd name="T18" fmla="*/ 2147483647 w 66"/>
              <a:gd name="T19" fmla="*/ 2147483647 h 59"/>
              <a:gd name="T20" fmla="*/ 2147483647 w 66"/>
              <a:gd name="T21" fmla="*/ 0 h 59"/>
              <a:gd name="T22" fmla="*/ 2147483647 w 66"/>
              <a:gd name="T23" fmla="*/ 0 h 59"/>
              <a:gd name="T24" fmla="*/ 2147483647 w 66"/>
              <a:gd name="T25" fmla="*/ 2147483647 h 59"/>
              <a:gd name="T26" fmla="*/ 2147483647 w 66"/>
              <a:gd name="T27" fmla="*/ 0 h 59"/>
              <a:gd name="T28" fmla="*/ 2147483647 w 66"/>
              <a:gd name="T29" fmla="*/ 2147483647 h 59"/>
              <a:gd name="T30" fmla="*/ 2147483647 w 66"/>
              <a:gd name="T31" fmla="*/ 2147483647 h 59"/>
              <a:gd name="T32" fmla="*/ 2147483647 w 66"/>
              <a:gd name="T33" fmla="*/ 2147483647 h 59"/>
              <a:gd name="T34" fmla="*/ 2147483647 w 66"/>
              <a:gd name="T35" fmla="*/ 2147483647 h 59"/>
              <a:gd name="T36" fmla="*/ 2147483647 w 66"/>
              <a:gd name="T37" fmla="*/ 2147483647 h 59"/>
              <a:gd name="T38" fmla="*/ 2147483647 w 66"/>
              <a:gd name="T39" fmla="*/ 2147483647 h 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6"/>
              <a:gd name="T61" fmla="*/ 0 h 59"/>
              <a:gd name="T62" fmla="*/ 66 w 66"/>
              <a:gd name="T63" fmla="*/ 59 h 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6" h="59">
                <a:moveTo>
                  <a:pt x="36" y="47"/>
                </a:moveTo>
                <a:lnTo>
                  <a:pt x="30" y="59"/>
                </a:lnTo>
                <a:lnTo>
                  <a:pt x="24" y="53"/>
                </a:lnTo>
                <a:lnTo>
                  <a:pt x="18" y="53"/>
                </a:lnTo>
                <a:lnTo>
                  <a:pt x="12" y="59"/>
                </a:lnTo>
                <a:lnTo>
                  <a:pt x="6" y="59"/>
                </a:lnTo>
                <a:lnTo>
                  <a:pt x="0" y="53"/>
                </a:lnTo>
                <a:lnTo>
                  <a:pt x="6" y="47"/>
                </a:lnTo>
                <a:lnTo>
                  <a:pt x="0" y="24"/>
                </a:lnTo>
                <a:lnTo>
                  <a:pt x="18" y="18"/>
                </a:lnTo>
                <a:lnTo>
                  <a:pt x="24" y="0"/>
                </a:lnTo>
                <a:lnTo>
                  <a:pt x="36" y="0"/>
                </a:lnTo>
                <a:lnTo>
                  <a:pt x="42" y="6"/>
                </a:lnTo>
                <a:lnTo>
                  <a:pt x="54" y="0"/>
                </a:lnTo>
                <a:lnTo>
                  <a:pt x="66" y="12"/>
                </a:lnTo>
                <a:lnTo>
                  <a:pt x="66" y="30"/>
                </a:lnTo>
                <a:lnTo>
                  <a:pt x="60" y="41"/>
                </a:lnTo>
                <a:lnTo>
                  <a:pt x="48" y="36"/>
                </a:lnTo>
                <a:lnTo>
                  <a:pt x="36" y="41"/>
                </a:lnTo>
                <a:lnTo>
                  <a:pt x="36" y="47"/>
                </a:lnTo>
                <a:close/>
              </a:path>
            </a:pathLst>
          </a:custGeom>
          <a:solidFill>
            <a:srgbClr val="66CCFF"/>
          </a:solidFill>
          <a:ln w="0">
            <a:solidFill>
              <a:srgbClr val="000000"/>
            </a:solidFill>
            <a:prstDash val="solid"/>
            <a:round/>
            <a:headEnd/>
            <a:tailEnd/>
          </a:ln>
        </p:spPr>
        <p:txBody>
          <a:bodyPr/>
          <a:lstStyle/>
          <a:p>
            <a:endParaRPr lang="fi-FI"/>
          </a:p>
        </p:txBody>
      </p:sp>
      <p:sp>
        <p:nvSpPr>
          <p:cNvPr id="10244" name="Freeform 4"/>
          <p:cNvSpPr>
            <a:spLocks noChangeAspect="1"/>
          </p:cNvSpPr>
          <p:nvPr/>
        </p:nvSpPr>
        <p:spPr bwMode="auto">
          <a:xfrm>
            <a:off x="5464175" y="3825875"/>
            <a:ext cx="1412875" cy="1330325"/>
          </a:xfrm>
          <a:custGeom>
            <a:avLst/>
            <a:gdLst>
              <a:gd name="T0" fmla="*/ 0 w 48"/>
              <a:gd name="T1" fmla="*/ 2147483647 h 47"/>
              <a:gd name="T2" fmla="*/ 2147483647 w 48"/>
              <a:gd name="T3" fmla="*/ 2147483647 h 47"/>
              <a:gd name="T4" fmla="*/ 2147483647 w 48"/>
              <a:gd name="T5" fmla="*/ 2147483647 h 47"/>
              <a:gd name="T6" fmla="*/ 2147483647 w 48"/>
              <a:gd name="T7" fmla="*/ 2147483647 h 47"/>
              <a:gd name="T8" fmla="*/ 2147483647 w 48"/>
              <a:gd name="T9" fmla="*/ 2147483647 h 47"/>
              <a:gd name="T10" fmla="*/ 2147483647 w 48"/>
              <a:gd name="T11" fmla="*/ 2147483647 h 47"/>
              <a:gd name="T12" fmla="*/ 2147483647 w 48"/>
              <a:gd name="T13" fmla="*/ 2147483647 h 47"/>
              <a:gd name="T14" fmla="*/ 2147483647 w 48"/>
              <a:gd name="T15" fmla="*/ 2147483647 h 47"/>
              <a:gd name="T16" fmla="*/ 2147483647 w 48"/>
              <a:gd name="T17" fmla="*/ 2147483647 h 47"/>
              <a:gd name="T18" fmla="*/ 2147483647 w 48"/>
              <a:gd name="T19" fmla="*/ 2147483647 h 47"/>
              <a:gd name="T20" fmla="*/ 2147483647 w 48"/>
              <a:gd name="T21" fmla="*/ 0 h 47"/>
              <a:gd name="T22" fmla="*/ 2147483647 w 48"/>
              <a:gd name="T23" fmla="*/ 2147483647 h 47"/>
              <a:gd name="T24" fmla="*/ 2147483647 w 48"/>
              <a:gd name="T25" fmla="*/ 2147483647 h 47"/>
              <a:gd name="T26" fmla="*/ 0 w 48"/>
              <a:gd name="T27" fmla="*/ 2147483647 h 47"/>
              <a:gd name="T28" fmla="*/ 0 w 48"/>
              <a:gd name="T29" fmla="*/ 2147483647 h 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47"/>
              <a:gd name="T47" fmla="*/ 48 w 48"/>
              <a:gd name="T48" fmla="*/ 47 h 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47">
                <a:moveTo>
                  <a:pt x="0" y="17"/>
                </a:moveTo>
                <a:lnTo>
                  <a:pt x="18" y="23"/>
                </a:lnTo>
                <a:lnTo>
                  <a:pt x="6" y="41"/>
                </a:lnTo>
                <a:lnTo>
                  <a:pt x="12" y="47"/>
                </a:lnTo>
                <a:lnTo>
                  <a:pt x="30" y="47"/>
                </a:lnTo>
                <a:lnTo>
                  <a:pt x="36" y="47"/>
                </a:lnTo>
                <a:lnTo>
                  <a:pt x="48" y="35"/>
                </a:lnTo>
                <a:lnTo>
                  <a:pt x="36" y="35"/>
                </a:lnTo>
                <a:lnTo>
                  <a:pt x="48" y="17"/>
                </a:lnTo>
                <a:lnTo>
                  <a:pt x="36" y="11"/>
                </a:lnTo>
                <a:lnTo>
                  <a:pt x="30" y="0"/>
                </a:lnTo>
                <a:lnTo>
                  <a:pt x="24" y="11"/>
                </a:lnTo>
                <a:lnTo>
                  <a:pt x="12" y="6"/>
                </a:lnTo>
                <a:lnTo>
                  <a:pt x="0" y="11"/>
                </a:lnTo>
                <a:lnTo>
                  <a:pt x="0" y="17"/>
                </a:lnTo>
                <a:close/>
              </a:path>
            </a:pathLst>
          </a:custGeom>
          <a:solidFill>
            <a:srgbClr val="FF99FF"/>
          </a:solidFill>
          <a:ln w="0">
            <a:solidFill>
              <a:srgbClr val="000000"/>
            </a:solidFill>
            <a:prstDash val="solid"/>
            <a:round/>
            <a:headEnd/>
            <a:tailEnd/>
          </a:ln>
        </p:spPr>
        <p:txBody>
          <a:bodyPr/>
          <a:lstStyle/>
          <a:p>
            <a:endParaRPr lang="fi-FI"/>
          </a:p>
        </p:txBody>
      </p:sp>
      <p:sp>
        <p:nvSpPr>
          <p:cNvPr id="10245" name="Freeform 5"/>
          <p:cNvSpPr>
            <a:spLocks noChangeAspect="1"/>
          </p:cNvSpPr>
          <p:nvPr/>
        </p:nvSpPr>
        <p:spPr bwMode="auto">
          <a:xfrm>
            <a:off x="3157538" y="4121150"/>
            <a:ext cx="2133600" cy="1704975"/>
          </a:xfrm>
          <a:custGeom>
            <a:avLst/>
            <a:gdLst>
              <a:gd name="T0" fmla="*/ 2147483647 w 72"/>
              <a:gd name="T1" fmla="*/ 2147483647 h 60"/>
              <a:gd name="T2" fmla="*/ 0 w 72"/>
              <a:gd name="T3" fmla="*/ 2147483647 h 60"/>
              <a:gd name="T4" fmla="*/ 2147483647 w 72"/>
              <a:gd name="T5" fmla="*/ 2147483647 h 60"/>
              <a:gd name="T6" fmla="*/ 2147483647 w 72"/>
              <a:gd name="T7" fmla="*/ 2147483647 h 60"/>
              <a:gd name="T8" fmla="*/ 2147483647 w 72"/>
              <a:gd name="T9" fmla="*/ 2147483647 h 60"/>
              <a:gd name="T10" fmla="*/ 2147483647 w 72"/>
              <a:gd name="T11" fmla="*/ 2147483647 h 60"/>
              <a:gd name="T12" fmla="*/ 2147483647 w 72"/>
              <a:gd name="T13" fmla="*/ 2147483647 h 60"/>
              <a:gd name="T14" fmla="*/ 2147483647 w 72"/>
              <a:gd name="T15" fmla="*/ 2147483647 h 60"/>
              <a:gd name="T16" fmla="*/ 2147483647 w 72"/>
              <a:gd name="T17" fmla="*/ 2147483647 h 60"/>
              <a:gd name="T18" fmla="*/ 2147483647 w 72"/>
              <a:gd name="T19" fmla="*/ 2147483647 h 60"/>
              <a:gd name="T20" fmla="*/ 2147483647 w 72"/>
              <a:gd name="T21" fmla="*/ 2147483647 h 60"/>
              <a:gd name="T22" fmla="*/ 2147483647 w 72"/>
              <a:gd name="T23" fmla="*/ 2147483647 h 60"/>
              <a:gd name="T24" fmla="*/ 2147483647 w 72"/>
              <a:gd name="T25" fmla="*/ 2147483647 h 60"/>
              <a:gd name="T26" fmla="*/ 2147483647 w 72"/>
              <a:gd name="T27" fmla="*/ 2147483647 h 60"/>
              <a:gd name="T28" fmla="*/ 2147483647 w 72"/>
              <a:gd name="T29" fmla="*/ 2147483647 h 60"/>
              <a:gd name="T30" fmla="*/ 2147483647 w 72"/>
              <a:gd name="T31" fmla="*/ 2147483647 h 60"/>
              <a:gd name="T32" fmla="*/ 2147483647 w 72"/>
              <a:gd name="T33" fmla="*/ 2147483647 h 60"/>
              <a:gd name="T34" fmla="*/ 2147483647 w 72"/>
              <a:gd name="T35" fmla="*/ 2147483647 h 60"/>
              <a:gd name="T36" fmla="*/ 2147483647 w 72"/>
              <a:gd name="T37" fmla="*/ 0 h 60"/>
              <a:gd name="T38" fmla="*/ 2147483647 w 72"/>
              <a:gd name="T39" fmla="*/ 2147483647 h 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2"/>
              <a:gd name="T61" fmla="*/ 0 h 60"/>
              <a:gd name="T62" fmla="*/ 72 w 72"/>
              <a:gd name="T63" fmla="*/ 60 h 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2" h="60">
                <a:moveTo>
                  <a:pt x="6" y="6"/>
                </a:moveTo>
                <a:lnTo>
                  <a:pt x="0" y="42"/>
                </a:lnTo>
                <a:lnTo>
                  <a:pt x="18" y="48"/>
                </a:lnTo>
                <a:lnTo>
                  <a:pt x="24" y="54"/>
                </a:lnTo>
                <a:lnTo>
                  <a:pt x="30" y="48"/>
                </a:lnTo>
                <a:lnTo>
                  <a:pt x="36" y="54"/>
                </a:lnTo>
                <a:lnTo>
                  <a:pt x="42" y="60"/>
                </a:lnTo>
                <a:lnTo>
                  <a:pt x="60" y="54"/>
                </a:lnTo>
                <a:lnTo>
                  <a:pt x="60" y="42"/>
                </a:lnTo>
                <a:lnTo>
                  <a:pt x="66" y="42"/>
                </a:lnTo>
                <a:lnTo>
                  <a:pt x="60" y="30"/>
                </a:lnTo>
                <a:lnTo>
                  <a:pt x="72" y="18"/>
                </a:lnTo>
                <a:lnTo>
                  <a:pt x="66" y="12"/>
                </a:lnTo>
                <a:lnTo>
                  <a:pt x="60" y="12"/>
                </a:lnTo>
                <a:lnTo>
                  <a:pt x="54" y="18"/>
                </a:lnTo>
                <a:lnTo>
                  <a:pt x="48" y="18"/>
                </a:lnTo>
                <a:lnTo>
                  <a:pt x="42" y="12"/>
                </a:lnTo>
                <a:lnTo>
                  <a:pt x="30" y="6"/>
                </a:lnTo>
                <a:lnTo>
                  <a:pt x="12" y="0"/>
                </a:lnTo>
                <a:lnTo>
                  <a:pt x="6" y="6"/>
                </a:lnTo>
                <a:close/>
              </a:path>
            </a:pathLst>
          </a:custGeom>
          <a:solidFill>
            <a:srgbClr val="FF99FF"/>
          </a:solidFill>
          <a:ln w="0">
            <a:solidFill>
              <a:srgbClr val="000000"/>
            </a:solidFill>
            <a:prstDash val="solid"/>
            <a:round/>
            <a:headEnd/>
            <a:tailEnd/>
          </a:ln>
        </p:spPr>
        <p:txBody>
          <a:bodyPr/>
          <a:lstStyle/>
          <a:p>
            <a:endParaRPr lang="fi-FI"/>
          </a:p>
        </p:txBody>
      </p:sp>
      <p:sp>
        <p:nvSpPr>
          <p:cNvPr id="10246" name="Freeform 6"/>
          <p:cNvSpPr>
            <a:spLocks noChangeAspect="1"/>
          </p:cNvSpPr>
          <p:nvPr/>
        </p:nvSpPr>
        <p:spPr bwMode="auto">
          <a:xfrm>
            <a:off x="4929188" y="4298950"/>
            <a:ext cx="1052512" cy="1016000"/>
          </a:xfrm>
          <a:custGeom>
            <a:avLst/>
            <a:gdLst>
              <a:gd name="T0" fmla="*/ 2147483647 w 36"/>
              <a:gd name="T1" fmla="*/ 0 h 36"/>
              <a:gd name="T2" fmla="*/ 2147483647 w 36"/>
              <a:gd name="T3" fmla="*/ 2147483647 h 36"/>
              <a:gd name="T4" fmla="*/ 0 w 36"/>
              <a:gd name="T5" fmla="*/ 2147483647 h 36"/>
              <a:gd name="T6" fmla="*/ 2147483647 w 36"/>
              <a:gd name="T7" fmla="*/ 2147483647 h 36"/>
              <a:gd name="T8" fmla="*/ 2147483647 w 36"/>
              <a:gd name="T9" fmla="*/ 2147483647 h 36"/>
              <a:gd name="T10" fmla="*/ 2147483647 w 36"/>
              <a:gd name="T11" fmla="*/ 2147483647 h 36"/>
              <a:gd name="T12" fmla="*/ 2147483647 w 36"/>
              <a:gd name="T13" fmla="*/ 2147483647 h 36"/>
              <a:gd name="T14" fmla="*/ 2147483647 w 36"/>
              <a:gd name="T15" fmla="*/ 2147483647 h 36"/>
              <a:gd name="T16" fmla="*/ 2147483647 w 36"/>
              <a:gd name="T17" fmla="*/ 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36"/>
              <a:gd name="T29" fmla="*/ 36 w 36"/>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36">
                <a:moveTo>
                  <a:pt x="18" y="0"/>
                </a:moveTo>
                <a:lnTo>
                  <a:pt x="12" y="12"/>
                </a:lnTo>
                <a:lnTo>
                  <a:pt x="0" y="24"/>
                </a:lnTo>
                <a:lnTo>
                  <a:pt x="6" y="36"/>
                </a:lnTo>
                <a:lnTo>
                  <a:pt x="18" y="36"/>
                </a:lnTo>
                <a:lnTo>
                  <a:pt x="30" y="30"/>
                </a:lnTo>
                <a:lnTo>
                  <a:pt x="24" y="24"/>
                </a:lnTo>
                <a:lnTo>
                  <a:pt x="36" y="6"/>
                </a:lnTo>
                <a:lnTo>
                  <a:pt x="18" y="0"/>
                </a:lnTo>
                <a:close/>
              </a:path>
            </a:pathLst>
          </a:custGeom>
          <a:solidFill>
            <a:srgbClr val="FF99FF"/>
          </a:solidFill>
          <a:ln w="0">
            <a:solidFill>
              <a:srgbClr val="000000"/>
            </a:solidFill>
            <a:prstDash val="solid"/>
            <a:round/>
            <a:headEnd/>
            <a:tailEnd/>
          </a:ln>
        </p:spPr>
        <p:txBody>
          <a:bodyPr/>
          <a:lstStyle/>
          <a:p>
            <a:endParaRPr lang="fi-FI"/>
          </a:p>
        </p:txBody>
      </p:sp>
      <p:sp>
        <p:nvSpPr>
          <p:cNvPr id="10247" name="Freeform 7"/>
          <p:cNvSpPr>
            <a:spLocks noChangeAspect="1"/>
          </p:cNvSpPr>
          <p:nvPr/>
        </p:nvSpPr>
        <p:spPr bwMode="auto">
          <a:xfrm>
            <a:off x="2444750" y="1125538"/>
            <a:ext cx="4770438" cy="3338512"/>
          </a:xfrm>
          <a:custGeom>
            <a:avLst/>
            <a:gdLst>
              <a:gd name="T0" fmla="*/ 2147483647 w 162"/>
              <a:gd name="T1" fmla="*/ 2147483647 h 119"/>
              <a:gd name="T2" fmla="*/ 2147483647 w 162"/>
              <a:gd name="T3" fmla="*/ 2147483647 h 119"/>
              <a:gd name="T4" fmla="*/ 2147483647 w 162"/>
              <a:gd name="T5" fmla="*/ 2147483647 h 119"/>
              <a:gd name="T6" fmla="*/ 2147483647 w 162"/>
              <a:gd name="T7" fmla="*/ 2147483647 h 119"/>
              <a:gd name="T8" fmla="*/ 2147483647 w 162"/>
              <a:gd name="T9" fmla="*/ 2147483647 h 119"/>
              <a:gd name="T10" fmla="*/ 2147483647 w 162"/>
              <a:gd name="T11" fmla="*/ 2147483647 h 119"/>
              <a:gd name="T12" fmla="*/ 2147483647 w 162"/>
              <a:gd name="T13" fmla="*/ 2147483647 h 119"/>
              <a:gd name="T14" fmla="*/ 2147483647 w 162"/>
              <a:gd name="T15" fmla="*/ 2147483647 h 119"/>
              <a:gd name="T16" fmla="*/ 2147483647 w 162"/>
              <a:gd name="T17" fmla="*/ 2147483647 h 119"/>
              <a:gd name="T18" fmla="*/ 2147483647 w 162"/>
              <a:gd name="T19" fmla="*/ 2147483647 h 119"/>
              <a:gd name="T20" fmla="*/ 2147483647 w 162"/>
              <a:gd name="T21" fmla="*/ 2147483647 h 119"/>
              <a:gd name="T22" fmla="*/ 2147483647 w 162"/>
              <a:gd name="T23" fmla="*/ 2147483647 h 119"/>
              <a:gd name="T24" fmla="*/ 2147483647 w 162"/>
              <a:gd name="T25" fmla="*/ 2147483647 h 119"/>
              <a:gd name="T26" fmla="*/ 2147483647 w 162"/>
              <a:gd name="T27" fmla="*/ 2147483647 h 119"/>
              <a:gd name="T28" fmla="*/ 2147483647 w 162"/>
              <a:gd name="T29" fmla="*/ 2147483647 h 119"/>
              <a:gd name="T30" fmla="*/ 2147483647 w 162"/>
              <a:gd name="T31" fmla="*/ 2147483647 h 119"/>
              <a:gd name="T32" fmla="*/ 2147483647 w 162"/>
              <a:gd name="T33" fmla="*/ 2147483647 h 119"/>
              <a:gd name="T34" fmla="*/ 0 w 162"/>
              <a:gd name="T35" fmla="*/ 2147483647 h 119"/>
              <a:gd name="T36" fmla="*/ 2147483647 w 162"/>
              <a:gd name="T37" fmla="*/ 2147483647 h 119"/>
              <a:gd name="T38" fmla="*/ 2147483647 w 162"/>
              <a:gd name="T39" fmla="*/ 2147483647 h 119"/>
              <a:gd name="T40" fmla="*/ 2147483647 w 162"/>
              <a:gd name="T41" fmla="*/ 2147483647 h 119"/>
              <a:gd name="T42" fmla="*/ 2147483647 w 162"/>
              <a:gd name="T43" fmla="*/ 2147483647 h 119"/>
              <a:gd name="T44" fmla="*/ 2147483647 w 162"/>
              <a:gd name="T45" fmla="*/ 2147483647 h 119"/>
              <a:gd name="T46" fmla="*/ 2147483647 w 162"/>
              <a:gd name="T47" fmla="*/ 2147483647 h 119"/>
              <a:gd name="T48" fmla="*/ 2147483647 w 162"/>
              <a:gd name="T49" fmla="*/ 2147483647 h 119"/>
              <a:gd name="T50" fmla="*/ 2147483647 w 162"/>
              <a:gd name="T51" fmla="*/ 2147483647 h 119"/>
              <a:gd name="T52" fmla="*/ 2147483647 w 162"/>
              <a:gd name="T53" fmla="*/ 2147483647 h 119"/>
              <a:gd name="T54" fmla="*/ 2147483647 w 162"/>
              <a:gd name="T55" fmla="*/ 2147483647 h 119"/>
              <a:gd name="T56" fmla="*/ 2147483647 w 162"/>
              <a:gd name="T57" fmla="*/ 2147483647 h 119"/>
              <a:gd name="T58" fmla="*/ 2147483647 w 162"/>
              <a:gd name="T59" fmla="*/ 2147483647 h 119"/>
              <a:gd name="T60" fmla="*/ 2147483647 w 162"/>
              <a:gd name="T61" fmla="*/ 2147483647 h 119"/>
              <a:gd name="T62" fmla="*/ 2147483647 w 162"/>
              <a:gd name="T63" fmla="*/ 2147483647 h 119"/>
              <a:gd name="T64" fmla="*/ 2147483647 w 162"/>
              <a:gd name="T65" fmla="*/ 2147483647 h 119"/>
              <a:gd name="T66" fmla="*/ 2147483647 w 162"/>
              <a:gd name="T67" fmla="*/ 2147483647 h 119"/>
              <a:gd name="T68" fmla="*/ 2147483647 w 162"/>
              <a:gd name="T69" fmla="*/ 2147483647 h 119"/>
              <a:gd name="T70" fmla="*/ 2147483647 w 162"/>
              <a:gd name="T71" fmla="*/ 2147483647 h 119"/>
              <a:gd name="T72" fmla="*/ 2147483647 w 162"/>
              <a:gd name="T73" fmla="*/ 2147483647 h 119"/>
              <a:gd name="T74" fmla="*/ 2147483647 w 162"/>
              <a:gd name="T75" fmla="*/ 0 h 119"/>
              <a:gd name="T76" fmla="*/ 2147483647 w 162"/>
              <a:gd name="T77" fmla="*/ 2147483647 h 119"/>
              <a:gd name="T78" fmla="*/ 2147483647 w 162"/>
              <a:gd name="T79" fmla="*/ 0 h 119"/>
              <a:gd name="T80" fmla="*/ 2147483647 w 162"/>
              <a:gd name="T81" fmla="*/ 2147483647 h 119"/>
              <a:gd name="T82" fmla="*/ 2147483647 w 162"/>
              <a:gd name="T83" fmla="*/ 2147483647 h 119"/>
              <a:gd name="T84" fmla="*/ 2147483647 w 162"/>
              <a:gd name="T85" fmla="*/ 2147483647 h 119"/>
              <a:gd name="T86" fmla="*/ 2147483647 w 162"/>
              <a:gd name="T87" fmla="*/ 2147483647 h 119"/>
              <a:gd name="T88" fmla="*/ 2147483647 w 162"/>
              <a:gd name="T89" fmla="*/ 2147483647 h 119"/>
              <a:gd name="T90" fmla="*/ 2147483647 w 162"/>
              <a:gd name="T91" fmla="*/ 2147483647 h 119"/>
              <a:gd name="T92" fmla="*/ 2147483647 w 162"/>
              <a:gd name="T93" fmla="*/ 2147483647 h 119"/>
              <a:gd name="T94" fmla="*/ 2147483647 w 162"/>
              <a:gd name="T95" fmla="*/ 2147483647 h 119"/>
              <a:gd name="T96" fmla="*/ 2147483647 w 162"/>
              <a:gd name="T97" fmla="*/ 2147483647 h 119"/>
              <a:gd name="T98" fmla="*/ 2147483647 w 162"/>
              <a:gd name="T99" fmla="*/ 2147483647 h 119"/>
              <a:gd name="T100" fmla="*/ 2147483647 w 162"/>
              <a:gd name="T101" fmla="*/ 2147483647 h 119"/>
              <a:gd name="T102" fmla="*/ 2147483647 w 162"/>
              <a:gd name="T103" fmla="*/ 2147483647 h 119"/>
              <a:gd name="T104" fmla="*/ 2147483647 w 162"/>
              <a:gd name="T105" fmla="*/ 2147483647 h 1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2"/>
              <a:gd name="T160" fmla="*/ 0 h 119"/>
              <a:gd name="T161" fmla="*/ 162 w 162"/>
              <a:gd name="T162" fmla="*/ 119 h 11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2" h="119">
                <a:moveTo>
                  <a:pt x="120" y="66"/>
                </a:moveTo>
                <a:lnTo>
                  <a:pt x="108" y="72"/>
                </a:lnTo>
                <a:lnTo>
                  <a:pt x="102" y="66"/>
                </a:lnTo>
                <a:lnTo>
                  <a:pt x="90" y="66"/>
                </a:lnTo>
                <a:lnTo>
                  <a:pt x="84" y="84"/>
                </a:lnTo>
                <a:lnTo>
                  <a:pt x="66" y="90"/>
                </a:lnTo>
                <a:lnTo>
                  <a:pt x="72" y="113"/>
                </a:lnTo>
                <a:lnTo>
                  <a:pt x="66" y="119"/>
                </a:lnTo>
                <a:lnTo>
                  <a:pt x="54" y="113"/>
                </a:lnTo>
                <a:lnTo>
                  <a:pt x="36" y="107"/>
                </a:lnTo>
                <a:lnTo>
                  <a:pt x="30" y="113"/>
                </a:lnTo>
                <a:lnTo>
                  <a:pt x="24" y="107"/>
                </a:lnTo>
                <a:lnTo>
                  <a:pt x="24" y="102"/>
                </a:lnTo>
                <a:lnTo>
                  <a:pt x="18" y="96"/>
                </a:lnTo>
                <a:lnTo>
                  <a:pt x="18" y="90"/>
                </a:lnTo>
                <a:lnTo>
                  <a:pt x="24" y="84"/>
                </a:lnTo>
                <a:lnTo>
                  <a:pt x="6" y="78"/>
                </a:lnTo>
                <a:lnTo>
                  <a:pt x="0" y="54"/>
                </a:lnTo>
                <a:lnTo>
                  <a:pt x="18" y="48"/>
                </a:lnTo>
                <a:lnTo>
                  <a:pt x="54" y="36"/>
                </a:lnTo>
                <a:lnTo>
                  <a:pt x="54" y="30"/>
                </a:lnTo>
                <a:lnTo>
                  <a:pt x="48" y="54"/>
                </a:lnTo>
                <a:lnTo>
                  <a:pt x="24" y="84"/>
                </a:lnTo>
                <a:lnTo>
                  <a:pt x="24" y="90"/>
                </a:lnTo>
                <a:lnTo>
                  <a:pt x="24" y="96"/>
                </a:lnTo>
                <a:lnTo>
                  <a:pt x="30" y="96"/>
                </a:lnTo>
                <a:lnTo>
                  <a:pt x="36" y="96"/>
                </a:lnTo>
                <a:lnTo>
                  <a:pt x="54" y="78"/>
                </a:lnTo>
                <a:lnTo>
                  <a:pt x="54" y="72"/>
                </a:lnTo>
                <a:lnTo>
                  <a:pt x="66" y="66"/>
                </a:lnTo>
                <a:lnTo>
                  <a:pt x="90" y="54"/>
                </a:lnTo>
                <a:lnTo>
                  <a:pt x="78" y="48"/>
                </a:lnTo>
                <a:lnTo>
                  <a:pt x="66" y="24"/>
                </a:lnTo>
                <a:lnTo>
                  <a:pt x="60" y="18"/>
                </a:lnTo>
                <a:lnTo>
                  <a:pt x="78" y="6"/>
                </a:lnTo>
                <a:lnTo>
                  <a:pt x="84" y="6"/>
                </a:lnTo>
                <a:lnTo>
                  <a:pt x="102" y="12"/>
                </a:lnTo>
                <a:lnTo>
                  <a:pt x="102" y="0"/>
                </a:lnTo>
                <a:lnTo>
                  <a:pt x="114" y="12"/>
                </a:lnTo>
                <a:lnTo>
                  <a:pt x="126" y="0"/>
                </a:lnTo>
                <a:lnTo>
                  <a:pt x="126" y="6"/>
                </a:lnTo>
                <a:lnTo>
                  <a:pt x="138" y="6"/>
                </a:lnTo>
                <a:lnTo>
                  <a:pt x="138" y="18"/>
                </a:lnTo>
                <a:lnTo>
                  <a:pt x="150" y="12"/>
                </a:lnTo>
                <a:lnTo>
                  <a:pt x="156" y="24"/>
                </a:lnTo>
                <a:lnTo>
                  <a:pt x="162" y="48"/>
                </a:lnTo>
                <a:lnTo>
                  <a:pt x="138" y="60"/>
                </a:lnTo>
                <a:lnTo>
                  <a:pt x="138" y="84"/>
                </a:lnTo>
                <a:lnTo>
                  <a:pt x="144" y="96"/>
                </a:lnTo>
                <a:lnTo>
                  <a:pt x="138" y="107"/>
                </a:lnTo>
                <a:lnTo>
                  <a:pt x="132" y="96"/>
                </a:lnTo>
                <a:lnTo>
                  <a:pt x="132" y="78"/>
                </a:lnTo>
                <a:lnTo>
                  <a:pt x="120" y="66"/>
                </a:lnTo>
                <a:close/>
              </a:path>
            </a:pathLst>
          </a:custGeom>
          <a:solidFill>
            <a:srgbClr val="66CCFF"/>
          </a:solidFill>
          <a:ln w="12700">
            <a:solidFill>
              <a:srgbClr val="000000"/>
            </a:solidFill>
            <a:prstDash val="solid"/>
            <a:round/>
            <a:headEnd/>
            <a:tailEnd/>
          </a:ln>
        </p:spPr>
        <p:txBody>
          <a:bodyPr/>
          <a:lstStyle/>
          <a:p>
            <a:endParaRPr lang="fi-FI"/>
          </a:p>
        </p:txBody>
      </p:sp>
      <p:sp>
        <p:nvSpPr>
          <p:cNvPr id="10248" name="Freeform 8"/>
          <p:cNvSpPr>
            <a:spLocks noChangeAspect="1"/>
          </p:cNvSpPr>
          <p:nvPr/>
        </p:nvSpPr>
        <p:spPr bwMode="auto">
          <a:xfrm>
            <a:off x="1400175" y="2982913"/>
            <a:ext cx="1044575" cy="1316037"/>
          </a:xfrm>
          <a:custGeom>
            <a:avLst/>
            <a:gdLst>
              <a:gd name="T0" fmla="*/ 2147483647 w 36"/>
              <a:gd name="T1" fmla="*/ 0 h 47"/>
              <a:gd name="T2" fmla="*/ 0 w 36"/>
              <a:gd name="T3" fmla="*/ 2147483647 h 47"/>
              <a:gd name="T4" fmla="*/ 0 w 36"/>
              <a:gd name="T5" fmla="*/ 2147483647 h 47"/>
              <a:gd name="T6" fmla="*/ 2147483647 w 36"/>
              <a:gd name="T7" fmla="*/ 2147483647 h 47"/>
              <a:gd name="T8" fmla="*/ 2147483647 w 36"/>
              <a:gd name="T9" fmla="*/ 2147483647 h 47"/>
              <a:gd name="T10" fmla="*/ 2147483647 w 36"/>
              <a:gd name="T11" fmla="*/ 2147483647 h 47"/>
              <a:gd name="T12" fmla="*/ 2147483647 w 36"/>
              <a:gd name="T13" fmla="*/ 2147483647 h 47"/>
              <a:gd name="T14" fmla="*/ 2147483647 w 36"/>
              <a:gd name="T15" fmla="*/ 2147483647 h 47"/>
              <a:gd name="T16" fmla="*/ 2147483647 w 36"/>
              <a:gd name="T17" fmla="*/ 2147483647 h 47"/>
              <a:gd name="T18" fmla="*/ 2147483647 w 36"/>
              <a:gd name="T19" fmla="*/ 2147483647 h 47"/>
              <a:gd name="T20" fmla="*/ 2147483647 w 36"/>
              <a:gd name="T21" fmla="*/ 2147483647 h 47"/>
              <a:gd name="T22" fmla="*/ 2147483647 w 36"/>
              <a:gd name="T23" fmla="*/ 0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47"/>
              <a:gd name="T38" fmla="*/ 36 w 36"/>
              <a:gd name="T39" fmla="*/ 47 h 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47">
                <a:moveTo>
                  <a:pt x="24" y="0"/>
                </a:moveTo>
                <a:lnTo>
                  <a:pt x="0" y="6"/>
                </a:lnTo>
                <a:lnTo>
                  <a:pt x="0" y="12"/>
                </a:lnTo>
                <a:lnTo>
                  <a:pt x="6" y="18"/>
                </a:lnTo>
                <a:lnTo>
                  <a:pt x="6" y="41"/>
                </a:lnTo>
                <a:lnTo>
                  <a:pt x="6" y="47"/>
                </a:lnTo>
                <a:lnTo>
                  <a:pt x="18" y="47"/>
                </a:lnTo>
                <a:lnTo>
                  <a:pt x="24" y="47"/>
                </a:lnTo>
                <a:lnTo>
                  <a:pt x="24" y="24"/>
                </a:lnTo>
                <a:lnTo>
                  <a:pt x="30" y="18"/>
                </a:lnTo>
                <a:lnTo>
                  <a:pt x="36" y="12"/>
                </a:lnTo>
                <a:lnTo>
                  <a:pt x="24" y="0"/>
                </a:lnTo>
                <a:close/>
              </a:path>
            </a:pathLst>
          </a:custGeom>
          <a:solidFill>
            <a:schemeClr val="bg1">
              <a:lumMod val="85000"/>
            </a:schemeClr>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fi-FI" dirty="0"/>
          </a:p>
        </p:txBody>
      </p:sp>
      <p:sp>
        <p:nvSpPr>
          <p:cNvPr id="10249" name="Freeform 9"/>
          <p:cNvSpPr>
            <a:spLocks noChangeAspect="1"/>
          </p:cNvSpPr>
          <p:nvPr/>
        </p:nvSpPr>
        <p:spPr bwMode="auto">
          <a:xfrm>
            <a:off x="684213" y="3327400"/>
            <a:ext cx="887412" cy="1136650"/>
          </a:xfrm>
          <a:custGeom>
            <a:avLst/>
            <a:gdLst>
              <a:gd name="T0" fmla="*/ 2147483647 w 30"/>
              <a:gd name="T1" fmla="*/ 2147483647 h 41"/>
              <a:gd name="T2" fmla="*/ 2147483647 w 30"/>
              <a:gd name="T3" fmla="*/ 2147483647 h 41"/>
              <a:gd name="T4" fmla="*/ 2147483647 w 30"/>
              <a:gd name="T5" fmla="*/ 2147483647 h 41"/>
              <a:gd name="T6" fmla="*/ 2147483647 w 30"/>
              <a:gd name="T7" fmla="*/ 2147483647 h 41"/>
              <a:gd name="T8" fmla="*/ 0 w 30"/>
              <a:gd name="T9" fmla="*/ 2147483647 h 41"/>
              <a:gd name="T10" fmla="*/ 2147483647 w 30"/>
              <a:gd name="T11" fmla="*/ 2147483647 h 41"/>
              <a:gd name="T12" fmla="*/ 2147483647 w 30"/>
              <a:gd name="T13" fmla="*/ 2147483647 h 41"/>
              <a:gd name="T14" fmla="*/ 2147483647 w 30"/>
              <a:gd name="T15" fmla="*/ 0 h 41"/>
              <a:gd name="T16" fmla="*/ 2147483647 w 30"/>
              <a:gd name="T17" fmla="*/ 2147483647 h 41"/>
              <a:gd name="T18" fmla="*/ 2147483647 w 30"/>
              <a:gd name="T19" fmla="*/ 214748364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41"/>
              <a:gd name="T32" fmla="*/ 30 w 30"/>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41">
                <a:moveTo>
                  <a:pt x="30" y="29"/>
                </a:moveTo>
                <a:lnTo>
                  <a:pt x="30" y="35"/>
                </a:lnTo>
                <a:lnTo>
                  <a:pt x="24" y="41"/>
                </a:lnTo>
                <a:lnTo>
                  <a:pt x="18" y="41"/>
                </a:lnTo>
                <a:lnTo>
                  <a:pt x="0" y="18"/>
                </a:lnTo>
                <a:lnTo>
                  <a:pt x="6" y="18"/>
                </a:lnTo>
                <a:lnTo>
                  <a:pt x="18" y="12"/>
                </a:lnTo>
                <a:lnTo>
                  <a:pt x="24" y="0"/>
                </a:lnTo>
                <a:lnTo>
                  <a:pt x="30" y="6"/>
                </a:lnTo>
                <a:lnTo>
                  <a:pt x="30" y="29"/>
                </a:lnTo>
                <a:close/>
              </a:path>
            </a:pathLst>
          </a:custGeom>
          <a:solidFill>
            <a:schemeClr val="bg1">
              <a:lumMod val="85000"/>
            </a:schemeClr>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fi-FI" dirty="0"/>
          </a:p>
        </p:txBody>
      </p:sp>
      <p:sp>
        <p:nvSpPr>
          <p:cNvPr id="10250" name="Freeform 10"/>
          <p:cNvSpPr>
            <a:spLocks noChangeAspect="1"/>
          </p:cNvSpPr>
          <p:nvPr/>
        </p:nvSpPr>
        <p:spPr bwMode="auto">
          <a:xfrm>
            <a:off x="1400175" y="3327400"/>
            <a:ext cx="1944688" cy="1987550"/>
          </a:xfrm>
          <a:custGeom>
            <a:avLst/>
            <a:gdLst>
              <a:gd name="T0" fmla="*/ 2147483647 w 66"/>
              <a:gd name="T1" fmla="*/ 0 h 71"/>
              <a:gd name="T2" fmla="*/ 2147483647 w 66"/>
              <a:gd name="T3" fmla="*/ 2147483647 h 71"/>
              <a:gd name="T4" fmla="*/ 2147483647 w 66"/>
              <a:gd name="T5" fmla="*/ 2147483647 h 71"/>
              <a:gd name="T6" fmla="*/ 2147483647 w 66"/>
              <a:gd name="T7" fmla="*/ 2147483647 h 71"/>
              <a:gd name="T8" fmla="*/ 2147483647 w 66"/>
              <a:gd name="T9" fmla="*/ 2147483647 h 71"/>
              <a:gd name="T10" fmla="*/ 2147483647 w 66"/>
              <a:gd name="T11" fmla="*/ 2147483647 h 71"/>
              <a:gd name="T12" fmla="*/ 2147483647 w 66"/>
              <a:gd name="T13" fmla="*/ 2147483647 h 71"/>
              <a:gd name="T14" fmla="*/ 2147483647 w 66"/>
              <a:gd name="T15" fmla="*/ 2147483647 h 71"/>
              <a:gd name="T16" fmla="*/ 2147483647 w 66"/>
              <a:gd name="T17" fmla="*/ 2147483647 h 71"/>
              <a:gd name="T18" fmla="*/ 2147483647 w 66"/>
              <a:gd name="T19" fmla="*/ 2147483647 h 71"/>
              <a:gd name="T20" fmla="*/ 2147483647 w 66"/>
              <a:gd name="T21" fmla="*/ 2147483647 h 71"/>
              <a:gd name="T22" fmla="*/ 0 w 66"/>
              <a:gd name="T23" fmla="*/ 2147483647 h 71"/>
              <a:gd name="T24" fmla="*/ 2147483647 w 66"/>
              <a:gd name="T25" fmla="*/ 2147483647 h 71"/>
              <a:gd name="T26" fmla="*/ 2147483647 w 66"/>
              <a:gd name="T27" fmla="*/ 2147483647 h 71"/>
              <a:gd name="T28" fmla="*/ 2147483647 w 66"/>
              <a:gd name="T29" fmla="*/ 2147483647 h 71"/>
              <a:gd name="T30" fmla="*/ 2147483647 w 66"/>
              <a:gd name="T31" fmla="*/ 2147483647 h 71"/>
              <a:gd name="T32" fmla="*/ 2147483647 w 66"/>
              <a:gd name="T33" fmla="*/ 2147483647 h 71"/>
              <a:gd name="T34" fmla="*/ 2147483647 w 66"/>
              <a:gd name="T35" fmla="*/ 0 h 71"/>
              <a:gd name="T36" fmla="*/ 2147483647 w 66"/>
              <a:gd name="T37" fmla="*/ 0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71"/>
              <a:gd name="T59" fmla="*/ 66 w 66"/>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71">
                <a:moveTo>
                  <a:pt x="42" y="0"/>
                </a:moveTo>
                <a:lnTo>
                  <a:pt x="60" y="6"/>
                </a:lnTo>
                <a:lnTo>
                  <a:pt x="54" y="12"/>
                </a:lnTo>
                <a:lnTo>
                  <a:pt x="54" y="18"/>
                </a:lnTo>
                <a:lnTo>
                  <a:pt x="60" y="24"/>
                </a:lnTo>
                <a:lnTo>
                  <a:pt x="60" y="29"/>
                </a:lnTo>
                <a:lnTo>
                  <a:pt x="66" y="35"/>
                </a:lnTo>
                <a:lnTo>
                  <a:pt x="60" y="71"/>
                </a:lnTo>
                <a:lnTo>
                  <a:pt x="42" y="65"/>
                </a:lnTo>
                <a:lnTo>
                  <a:pt x="42" y="71"/>
                </a:lnTo>
                <a:lnTo>
                  <a:pt x="24" y="65"/>
                </a:lnTo>
                <a:lnTo>
                  <a:pt x="0" y="41"/>
                </a:lnTo>
                <a:lnTo>
                  <a:pt x="6" y="35"/>
                </a:lnTo>
                <a:lnTo>
                  <a:pt x="18" y="35"/>
                </a:lnTo>
                <a:lnTo>
                  <a:pt x="24" y="35"/>
                </a:lnTo>
                <a:lnTo>
                  <a:pt x="24" y="12"/>
                </a:lnTo>
                <a:lnTo>
                  <a:pt x="30" y="6"/>
                </a:lnTo>
                <a:lnTo>
                  <a:pt x="36" y="0"/>
                </a:lnTo>
                <a:lnTo>
                  <a:pt x="42" y="0"/>
                </a:lnTo>
                <a:close/>
              </a:path>
            </a:pathLst>
          </a:custGeom>
          <a:solidFill>
            <a:schemeClr val="bg1">
              <a:lumMod val="85000"/>
            </a:schemeClr>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fi-FI" dirty="0"/>
          </a:p>
        </p:txBody>
      </p:sp>
      <p:sp>
        <p:nvSpPr>
          <p:cNvPr id="10251" name="Freeform 11"/>
          <p:cNvSpPr>
            <a:spLocks noChangeAspect="1"/>
          </p:cNvSpPr>
          <p:nvPr/>
        </p:nvSpPr>
        <p:spPr bwMode="auto">
          <a:xfrm>
            <a:off x="339725" y="3492500"/>
            <a:ext cx="871538" cy="1168400"/>
          </a:xfrm>
          <a:custGeom>
            <a:avLst/>
            <a:gdLst>
              <a:gd name="T0" fmla="*/ 2147483647 w 30"/>
              <a:gd name="T1" fmla="*/ 0 h 41"/>
              <a:gd name="T2" fmla="*/ 0 w 30"/>
              <a:gd name="T3" fmla="*/ 2147483647 h 41"/>
              <a:gd name="T4" fmla="*/ 0 w 30"/>
              <a:gd name="T5" fmla="*/ 2147483647 h 41"/>
              <a:gd name="T6" fmla="*/ 0 w 30"/>
              <a:gd name="T7" fmla="*/ 2147483647 h 41"/>
              <a:gd name="T8" fmla="*/ 2147483647 w 30"/>
              <a:gd name="T9" fmla="*/ 2147483647 h 41"/>
              <a:gd name="T10" fmla="*/ 0 w 30"/>
              <a:gd name="T11" fmla="*/ 2147483647 h 41"/>
              <a:gd name="T12" fmla="*/ 0 w 30"/>
              <a:gd name="T13" fmla="*/ 2147483647 h 41"/>
              <a:gd name="T14" fmla="*/ 2147483647 w 30"/>
              <a:gd name="T15" fmla="*/ 2147483647 h 41"/>
              <a:gd name="T16" fmla="*/ 2147483647 w 30"/>
              <a:gd name="T17" fmla="*/ 2147483647 h 41"/>
              <a:gd name="T18" fmla="*/ 2147483647 w 30"/>
              <a:gd name="T19" fmla="*/ 2147483647 h 41"/>
              <a:gd name="T20" fmla="*/ 2147483647 w 30"/>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41"/>
              <a:gd name="T35" fmla="*/ 30 w 30"/>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41">
                <a:moveTo>
                  <a:pt x="12" y="0"/>
                </a:moveTo>
                <a:lnTo>
                  <a:pt x="0" y="6"/>
                </a:lnTo>
                <a:lnTo>
                  <a:pt x="0" y="12"/>
                </a:lnTo>
                <a:lnTo>
                  <a:pt x="0" y="18"/>
                </a:lnTo>
                <a:lnTo>
                  <a:pt x="6" y="23"/>
                </a:lnTo>
                <a:lnTo>
                  <a:pt x="0" y="29"/>
                </a:lnTo>
                <a:lnTo>
                  <a:pt x="0" y="35"/>
                </a:lnTo>
                <a:lnTo>
                  <a:pt x="18" y="41"/>
                </a:lnTo>
                <a:lnTo>
                  <a:pt x="30" y="35"/>
                </a:lnTo>
                <a:lnTo>
                  <a:pt x="12" y="12"/>
                </a:lnTo>
                <a:lnTo>
                  <a:pt x="12" y="0"/>
                </a:lnTo>
                <a:close/>
              </a:path>
            </a:pathLst>
          </a:custGeom>
          <a:no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fi-FI" dirty="0"/>
          </a:p>
        </p:txBody>
      </p:sp>
      <p:sp>
        <p:nvSpPr>
          <p:cNvPr id="10252" name="Freeform 12"/>
          <p:cNvSpPr>
            <a:spLocks noChangeAspect="1"/>
          </p:cNvSpPr>
          <p:nvPr/>
        </p:nvSpPr>
        <p:spPr bwMode="auto">
          <a:xfrm>
            <a:off x="519113" y="2824163"/>
            <a:ext cx="881062" cy="1001712"/>
          </a:xfrm>
          <a:custGeom>
            <a:avLst/>
            <a:gdLst>
              <a:gd name="T0" fmla="*/ 2147483647 w 30"/>
              <a:gd name="T1" fmla="*/ 2147483647 h 36"/>
              <a:gd name="T2" fmla="*/ 2147483647 w 30"/>
              <a:gd name="T3" fmla="*/ 2147483647 h 36"/>
              <a:gd name="T4" fmla="*/ 2147483647 w 30"/>
              <a:gd name="T5" fmla="*/ 2147483647 h 36"/>
              <a:gd name="T6" fmla="*/ 2147483647 w 30"/>
              <a:gd name="T7" fmla="*/ 2147483647 h 36"/>
              <a:gd name="T8" fmla="*/ 2147483647 w 30"/>
              <a:gd name="T9" fmla="*/ 2147483647 h 36"/>
              <a:gd name="T10" fmla="*/ 2147483647 w 30"/>
              <a:gd name="T11" fmla="*/ 2147483647 h 36"/>
              <a:gd name="T12" fmla="*/ 2147483647 w 30"/>
              <a:gd name="T13" fmla="*/ 2147483647 h 36"/>
              <a:gd name="T14" fmla="*/ 2147483647 w 30"/>
              <a:gd name="T15" fmla="*/ 2147483647 h 36"/>
              <a:gd name="T16" fmla="*/ 2147483647 w 30"/>
              <a:gd name="T17" fmla="*/ 0 h 36"/>
              <a:gd name="T18" fmla="*/ 0 w 30"/>
              <a:gd name="T19" fmla="*/ 0 h 36"/>
              <a:gd name="T20" fmla="*/ 0 w 30"/>
              <a:gd name="T21" fmla="*/ 2147483647 h 36"/>
              <a:gd name="T22" fmla="*/ 2147483647 w 30"/>
              <a:gd name="T23" fmla="*/ 2147483647 h 36"/>
              <a:gd name="T24" fmla="*/ 2147483647 w 30"/>
              <a:gd name="T25" fmla="*/ 2147483647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36"/>
              <a:gd name="T41" fmla="*/ 30 w 30"/>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36">
                <a:moveTo>
                  <a:pt x="6" y="24"/>
                </a:moveTo>
                <a:lnTo>
                  <a:pt x="6" y="36"/>
                </a:lnTo>
                <a:lnTo>
                  <a:pt x="12" y="36"/>
                </a:lnTo>
                <a:lnTo>
                  <a:pt x="24" y="30"/>
                </a:lnTo>
                <a:lnTo>
                  <a:pt x="30" y="18"/>
                </a:lnTo>
                <a:lnTo>
                  <a:pt x="30" y="12"/>
                </a:lnTo>
                <a:lnTo>
                  <a:pt x="18" y="12"/>
                </a:lnTo>
                <a:lnTo>
                  <a:pt x="18" y="6"/>
                </a:lnTo>
                <a:lnTo>
                  <a:pt x="6" y="0"/>
                </a:lnTo>
                <a:lnTo>
                  <a:pt x="0" y="0"/>
                </a:lnTo>
                <a:lnTo>
                  <a:pt x="0" y="6"/>
                </a:lnTo>
                <a:lnTo>
                  <a:pt x="12" y="12"/>
                </a:lnTo>
                <a:lnTo>
                  <a:pt x="6" y="24"/>
                </a:lnTo>
                <a:close/>
              </a:path>
            </a:pathLst>
          </a:custGeom>
          <a:solidFill>
            <a:schemeClr val="bg1">
              <a:lumMod val="85000"/>
            </a:schemeClr>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fi-FI" dirty="0"/>
          </a:p>
        </p:txBody>
      </p:sp>
      <p:sp>
        <p:nvSpPr>
          <p:cNvPr id="10253" name="Freeform 13"/>
          <p:cNvSpPr>
            <a:spLocks noChangeAspect="1"/>
          </p:cNvSpPr>
          <p:nvPr/>
        </p:nvSpPr>
        <p:spPr bwMode="auto">
          <a:xfrm>
            <a:off x="3157538" y="1463675"/>
            <a:ext cx="1944687" cy="2362200"/>
          </a:xfrm>
          <a:custGeom>
            <a:avLst/>
            <a:gdLst>
              <a:gd name="T0" fmla="*/ 0 w 66"/>
              <a:gd name="T1" fmla="*/ 2147483647 h 84"/>
              <a:gd name="T2" fmla="*/ 0 w 66"/>
              <a:gd name="T3" fmla="*/ 2147483647 h 84"/>
              <a:gd name="T4" fmla="*/ 0 w 66"/>
              <a:gd name="T5" fmla="*/ 2147483647 h 84"/>
              <a:gd name="T6" fmla="*/ 2147483647 w 66"/>
              <a:gd name="T7" fmla="*/ 2147483647 h 84"/>
              <a:gd name="T8" fmla="*/ 2147483647 w 66"/>
              <a:gd name="T9" fmla="*/ 2147483647 h 84"/>
              <a:gd name="T10" fmla="*/ 2147483647 w 66"/>
              <a:gd name="T11" fmla="*/ 2147483647 h 84"/>
              <a:gd name="T12" fmla="*/ 2147483647 w 66"/>
              <a:gd name="T13" fmla="*/ 0 h 84"/>
              <a:gd name="T14" fmla="*/ 2147483647 w 66"/>
              <a:gd name="T15" fmla="*/ 2147483647 h 84"/>
              <a:gd name="T16" fmla="*/ 2147483647 w 66"/>
              <a:gd name="T17" fmla="*/ 2147483647 h 84"/>
              <a:gd name="T18" fmla="*/ 2147483647 w 66"/>
              <a:gd name="T19" fmla="*/ 2147483647 h 84"/>
              <a:gd name="T20" fmla="*/ 2147483647 w 66"/>
              <a:gd name="T21" fmla="*/ 2147483647 h 84"/>
              <a:gd name="T22" fmla="*/ 2147483647 w 66"/>
              <a:gd name="T23" fmla="*/ 2147483647 h 84"/>
              <a:gd name="T24" fmla="*/ 2147483647 w 66"/>
              <a:gd name="T25" fmla="*/ 2147483647 h 84"/>
              <a:gd name="T26" fmla="*/ 2147483647 w 66"/>
              <a:gd name="T27" fmla="*/ 2147483647 h 84"/>
              <a:gd name="T28" fmla="*/ 2147483647 w 66"/>
              <a:gd name="T29" fmla="*/ 2147483647 h 84"/>
              <a:gd name="T30" fmla="*/ 2147483647 w 66"/>
              <a:gd name="T31" fmla="*/ 2147483647 h 84"/>
              <a:gd name="T32" fmla="*/ 0 w 66"/>
              <a:gd name="T33" fmla="*/ 2147483647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84"/>
              <a:gd name="T53" fmla="*/ 66 w 66"/>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84">
                <a:moveTo>
                  <a:pt x="0" y="84"/>
                </a:moveTo>
                <a:lnTo>
                  <a:pt x="0" y="78"/>
                </a:lnTo>
                <a:lnTo>
                  <a:pt x="0" y="72"/>
                </a:lnTo>
                <a:lnTo>
                  <a:pt x="24" y="42"/>
                </a:lnTo>
                <a:lnTo>
                  <a:pt x="30" y="18"/>
                </a:lnTo>
                <a:lnTo>
                  <a:pt x="30" y="12"/>
                </a:lnTo>
                <a:lnTo>
                  <a:pt x="24" y="0"/>
                </a:lnTo>
                <a:lnTo>
                  <a:pt x="36" y="6"/>
                </a:lnTo>
                <a:lnTo>
                  <a:pt x="42" y="12"/>
                </a:lnTo>
                <a:lnTo>
                  <a:pt x="54" y="36"/>
                </a:lnTo>
                <a:lnTo>
                  <a:pt x="66" y="42"/>
                </a:lnTo>
                <a:lnTo>
                  <a:pt x="42" y="54"/>
                </a:lnTo>
                <a:lnTo>
                  <a:pt x="30" y="60"/>
                </a:lnTo>
                <a:lnTo>
                  <a:pt x="30" y="66"/>
                </a:lnTo>
                <a:lnTo>
                  <a:pt x="12" y="84"/>
                </a:lnTo>
                <a:lnTo>
                  <a:pt x="6" y="84"/>
                </a:lnTo>
                <a:lnTo>
                  <a:pt x="0" y="84"/>
                </a:lnTo>
                <a:close/>
              </a:path>
            </a:pathLst>
          </a:custGeom>
          <a:solidFill>
            <a:srgbClr val="66CCFF"/>
          </a:solidFill>
          <a:ln w="12700">
            <a:solidFill>
              <a:srgbClr val="000000"/>
            </a:solidFill>
            <a:prstDash val="solid"/>
            <a:round/>
            <a:headEnd/>
            <a:tailEnd/>
          </a:ln>
        </p:spPr>
        <p:txBody>
          <a:bodyPr/>
          <a:lstStyle/>
          <a:p>
            <a:endParaRPr lang="fi-FI"/>
          </a:p>
        </p:txBody>
      </p:sp>
      <p:sp>
        <p:nvSpPr>
          <p:cNvPr id="10254" name="Rectangle 14"/>
          <p:cNvSpPr>
            <a:spLocks noChangeAspect="1" noChangeArrowheads="1"/>
          </p:cNvSpPr>
          <p:nvPr/>
        </p:nvSpPr>
        <p:spPr bwMode="auto">
          <a:xfrm>
            <a:off x="1644650" y="3300413"/>
            <a:ext cx="561975"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Forssa</a:t>
            </a:r>
            <a:endParaRPr lang="fi-FI" sz="1200" b="1">
              <a:cs typeface="Arial" charset="0"/>
            </a:endParaRPr>
          </a:p>
        </p:txBody>
      </p:sp>
      <p:sp>
        <p:nvSpPr>
          <p:cNvPr id="10255" name="Rectangle 15"/>
          <p:cNvSpPr>
            <a:spLocks noChangeAspect="1" noChangeArrowheads="1"/>
          </p:cNvSpPr>
          <p:nvPr/>
        </p:nvSpPr>
        <p:spPr bwMode="auto">
          <a:xfrm>
            <a:off x="3995738" y="2565400"/>
            <a:ext cx="630237"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Hattula</a:t>
            </a:r>
            <a:endParaRPr lang="fi-FI" sz="1200" b="1">
              <a:cs typeface="Arial" charset="0"/>
            </a:endParaRPr>
          </a:p>
        </p:txBody>
      </p:sp>
      <p:sp>
        <p:nvSpPr>
          <p:cNvPr id="10256" name="Rectangle 16"/>
          <p:cNvSpPr>
            <a:spLocks noChangeAspect="1" noChangeArrowheads="1"/>
          </p:cNvSpPr>
          <p:nvPr/>
        </p:nvSpPr>
        <p:spPr bwMode="auto">
          <a:xfrm>
            <a:off x="5795963" y="4868863"/>
            <a:ext cx="815975" cy="182562"/>
          </a:xfrm>
          <a:prstGeom prst="rect">
            <a:avLst/>
          </a:prstGeom>
          <a:noFill/>
          <a:ln w="9525">
            <a:noFill/>
            <a:miter lim="800000"/>
            <a:headEnd/>
            <a:tailEnd/>
          </a:ln>
        </p:spPr>
        <p:txBody>
          <a:bodyPr wrap="none" lIns="0" tIns="0" rIns="0" bIns="0">
            <a:spAutoFit/>
          </a:bodyPr>
          <a:lstStyle/>
          <a:p>
            <a:r>
              <a:rPr lang="fi-FI" sz="1200" b="1" dirty="0">
                <a:solidFill>
                  <a:srgbClr val="000000"/>
                </a:solidFill>
                <a:latin typeface="Verdana" pitchFamily="34" charset="0"/>
                <a:cs typeface="Arial" charset="0"/>
              </a:rPr>
              <a:t>Hausjärvi</a:t>
            </a:r>
            <a:endParaRPr lang="fi-FI" sz="1200" b="1" dirty="0">
              <a:cs typeface="Arial" charset="0"/>
            </a:endParaRPr>
          </a:p>
        </p:txBody>
      </p:sp>
      <p:sp>
        <p:nvSpPr>
          <p:cNvPr id="10257" name="Rectangle 17"/>
          <p:cNvSpPr>
            <a:spLocks noChangeAspect="1" noChangeArrowheads="1"/>
          </p:cNvSpPr>
          <p:nvPr/>
        </p:nvSpPr>
        <p:spPr bwMode="auto">
          <a:xfrm>
            <a:off x="395288" y="3213100"/>
            <a:ext cx="815975"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Humppila</a:t>
            </a:r>
            <a:endParaRPr lang="fi-FI" sz="1200" b="1">
              <a:cs typeface="Arial" charset="0"/>
            </a:endParaRPr>
          </a:p>
        </p:txBody>
      </p:sp>
      <p:sp>
        <p:nvSpPr>
          <p:cNvPr id="10258" name="Rectangle 18"/>
          <p:cNvSpPr>
            <a:spLocks noChangeAspect="1" noChangeArrowheads="1"/>
          </p:cNvSpPr>
          <p:nvPr/>
        </p:nvSpPr>
        <p:spPr bwMode="auto">
          <a:xfrm>
            <a:off x="4156075" y="3141663"/>
            <a:ext cx="847725" cy="365125"/>
          </a:xfrm>
          <a:prstGeom prst="rect">
            <a:avLst/>
          </a:prstGeom>
          <a:noFill/>
          <a:ln w="9525">
            <a:noFill/>
            <a:miter lim="800000"/>
            <a:headEnd/>
            <a:tailEnd/>
          </a:ln>
        </p:spPr>
        <p:txBody>
          <a:bodyPr lIns="0" tIns="0" rIns="0" bIns="0">
            <a:spAutoFit/>
          </a:bodyPr>
          <a:lstStyle/>
          <a:p>
            <a:r>
              <a:rPr lang="fi-FI" sz="1200" b="1">
                <a:solidFill>
                  <a:srgbClr val="000000"/>
                </a:solidFill>
                <a:latin typeface="Verdana" pitchFamily="34" charset="0"/>
                <a:cs typeface="Arial" charset="0"/>
              </a:rPr>
              <a:t>Hämeen-</a:t>
            </a:r>
          </a:p>
          <a:p>
            <a:r>
              <a:rPr lang="fi-FI" sz="1200" b="1">
                <a:solidFill>
                  <a:srgbClr val="000000"/>
                </a:solidFill>
                <a:latin typeface="Verdana" pitchFamily="34" charset="0"/>
                <a:cs typeface="Arial" charset="0"/>
              </a:rPr>
              <a:t>linna</a:t>
            </a:r>
          </a:p>
        </p:txBody>
      </p:sp>
      <p:sp>
        <p:nvSpPr>
          <p:cNvPr id="10259" name="Rectangle 19"/>
          <p:cNvSpPr>
            <a:spLocks noChangeAspect="1" noChangeArrowheads="1"/>
          </p:cNvSpPr>
          <p:nvPr/>
        </p:nvSpPr>
        <p:spPr bwMode="auto">
          <a:xfrm>
            <a:off x="4859338" y="3716338"/>
            <a:ext cx="852487"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Janakkala</a:t>
            </a:r>
            <a:endParaRPr lang="fi-FI" sz="1200" b="1">
              <a:cs typeface="Arial" charset="0"/>
            </a:endParaRPr>
          </a:p>
        </p:txBody>
      </p:sp>
      <p:sp>
        <p:nvSpPr>
          <p:cNvPr id="10260" name="Rectangle 20"/>
          <p:cNvSpPr>
            <a:spLocks noChangeAspect="1" noChangeArrowheads="1"/>
          </p:cNvSpPr>
          <p:nvPr/>
        </p:nvSpPr>
        <p:spPr bwMode="auto">
          <a:xfrm>
            <a:off x="684213" y="3860800"/>
            <a:ext cx="817562"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Jokioinen</a:t>
            </a:r>
            <a:endParaRPr lang="fi-FI" sz="1200" b="1">
              <a:cs typeface="Arial" charset="0"/>
            </a:endParaRPr>
          </a:p>
        </p:txBody>
      </p:sp>
      <p:sp>
        <p:nvSpPr>
          <p:cNvPr id="10261" name="Rectangle 21"/>
          <p:cNvSpPr>
            <a:spLocks noChangeAspect="1" noChangeArrowheads="1"/>
          </p:cNvSpPr>
          <p:nvPr/>
        </p:nvSpPr>
        <p:spPr bwMode="auto">
          <a:xfrm>
            <a:off x="3822700" y="4870450"/>
            <a:ext cx="466725" cy="182563"/>
          </a:xfrm>
          <a:prstGeom prst="rect">
            <a:avLst/>
          </a:prstGeom>
          <a:noFill/>
          <a:ln w="9525">
            <a:noFill/>
            <a:miter lim="800000"/>
            <a:headEnd/>
            <a:tailEnd/>
          </a:ln>
        </p:spPr>
        <p:txBody>
          <a:bodyPr wrap="none" lIns="0" tIns="0" rIns="0" bIns="0">
            <a:spAutoFit/>
          </a:bodyPr>
          <a:lstStyle/>
          <a:p>
            <a:r>
              <a:rPr lang="fi-FI" sz="1200" b="1" dirty="0">
                <a:solidFill>
                  <a:srgbClr val="000000"/>
                </a:solidFill>
                <a:latin typeface="Verdana" pitchFamily="34" charset="0"/>
                <a:cs typeface="Arial" charset="0"/>
              </a:rPr>
              <a:t>Loppi</a:t>
            </a:r>
            <a:endParaRPr lang="fi-FI" sz="1200" b="1" dirty="0">
              <a:cs typeface="Arial" charset="0"/>
            </a:endParaRPr>
          </a:p>
        </p:txBody>
      </p:sp>
      <p:sp>
        <p:nvSpPr>
          <p:cNvPr id="10262" name="Rectangle 22"/>
          <p:cNvSpPr>
            <a:spLocks noChangeAspect="1" noChangeArrowheads="1"/>
          </p:cNvSpPr>
          <p:nvPr/>
        </p:nvSpPr>
        <p:spPr bwMode="auto">
          <a:xfrm>
            <a:off x="5148263" y="4797425"/>
            <a:ext cx="457200" cy="36512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Riihi-</a:t>
            </a:r>
          </a:p>
          <a:p>
            <a:r>
              <a:rPr lang="fi-FI" sz="1200" b="1">
                <a:solidFill>
                  <a:srgbClr val="000000"/>
                </a:solidFill>
                <a:latin typeface="Verdana" pitchFamily="34" charset="0"/>
                <a:cs typeface="Arial" charset="0"/>
              </a:rPr>
              <a:t>mäki</a:t>
            </a:r>
            <a:endParaRPr lang="fi-FI" sz="1200" b="1">
              <a:cs typeface="Arial" charset="0"/>
            </a:endParaRPr>
          </a:p>
        </p:txBody>
      </p:sp>
      <p:sp>
        <p:nvSpPr>
          <p:cNvPr id="10264" name="Rectangle 24"/>
          <p:cNvSpPr>
            <a:spLocks noChangeAspect="1" noChangeArrowheads="1"/>
          </p:cNvSpPr>
          <p:nvPr/>
        </p:nvSpPr>
        <p:spPr bwMode="auto">
          <a:xfrm>
            <a:off x="539750" y="4221163"/>
            <a:ext cx="484188"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Ypäjä</a:t>
            </a:r>
            <a:endParaRPr lang="fi-FI" sz="1200" b="1">
              <a:cs typeface="Arial" charset="0"/>
            </a:endParaRPr>
          </a:p>
        </p:txBody>
      </p:sp>
      <p:sp>
        <p:nvSpPr>
          <p:cNvPr id="51" name="Suorakulmio 50"/>
          <p:cNvSpPr/>
          <p:nvPr/>
        </p:nvSpPr>
        <p:spPr>
          <a:xfrm>
            <a:off x="395536" y="620688"/>
            <a:ext cx="288925" cy="287338"/>
          </a:xfrm>
          <a:prstGeom prst="rect">
            <a:avLst/>
          </a:prstGeom>
          <a:solidFill>
            <a:srgbClr val="66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52" name="Suorakulmio 51"/>
          <p:cNvSpPr/>
          <p:nvPr/>
        </p:nvSpPr>
        <p:spPr>
          <a:xfrm>
            <a:off x="395536" y="980728"/>
            <a:ext cx="288925" cy="287338"/>
          </a:xfrm>
          <a:prstGeom prst="rect">
            <a:avLst/>
          </a:prstGeom>
          <a:solidFill>
            <a:srgbClr val="FF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0292" name="Tekstikehys 44"/>
          <p:cNvSpPr txBox="1">
            <a:spLocks noChangeArrowheads="1"/>
          </p:cNvSpPr>
          <p:nvPr/>
        </p:nvSpPr>
        <p:spPr bwMode="auto">
          <a:xfrm>
            <a:off x="755576" y="620688"/>
            <a:ext cx="4464496"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Hämeenlinna, Hattula, Janakkala (valmistuu 8/2014)</a:t>
            </a:r>
            <a:endParaRPr lang="fi-FI" sz="1100" dirty="0">
              <a:latin typeface="Verdana" pitchFamily="34" charset="0"/>
              <a:ea typeface="Verdana" pitchFamily="34" charset="0"/>
              <a:cs typeface="Verdana" pitchFamily="34" charset="0"/>
            </a:endParaRPr>
          </a:p>
        </p:txBody>
      </p:sp>
      <p:sp>
        <p:nvSpPr>
          <p:cNvPr id="10293" name="Tekstikehys 44"/>
          <p:cNvSpPr txBox="1">
            <a:spLocks noChangeArrowheads="1"/>
          </p:cNvSpPr>
          <p:nvPr/>
        </p:nvSpPr>
        <p:spPr bwMode="auto">
          <a:xfrm>
            <a:off x="755576" y="980728"/>
            <a:ext cx="4392488"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Riihimäki, Hausjärvi, Loppi (valmistuu 6/2014)</a:t>
            </a:r>
            <a:endParaRPr lang="fi-FI" sz="1100" dirty="0">
              <a:latin typeface="Verdana" pitchFamily="34" charset="0"/>
              <a:ea typeface="Verdana" pitchFamily="34" charset="0"/>
              <a:cs typeface="Verdana" pitchFamily="34" charset="0"/>
            </a:endParaRPr>
          </a:p>
        </p:txBody>
      </p:sp>
      <p:sp>
        <p:nvSpPr>
          <p:cNvPr id="31" name="Suorakulmio 30"/>
          <p:cNvSpPr/>
          <p:nvPr/>
        </p:nvSpPr>
        <p:spPr>
          <a:xfrm>
            <a:off x="395536" y="1341462"/>
            <a:ext cx="288925" cy="287338"/>
          </a:xfrm>
          <a:prstGeom prst="rect">
            <a:avLst/>
          </a:prstGeom>
          <a:solidFill>
            <a:schemeClr val="bg1">
              <a:lumMod val="85000"/>
            </a:schemeClr>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p>
        </p:txBody>
      </p:sp>
      <p:sp>
        <p:nvSpPr>
          <p:cNvPr id="32" name="Tekstikehys 44"/>
          <p:cNvSpPr txBox="1">
            <a:spLocks noChangeArrowheads="1"/>
          </p:cNvSpPr>
          <p:nvPr/>
        </p:nvSpPr>
        <p:spPr bwMode="auto">
          <a:xfrm>
            <a:off x="755576" y="1316668"/>
            <a:ext cx="4392488"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Selvitys toteutettu, ei yhdistymistä</a:t>
            </a:r>
          </a:p>
        </p:txBody>
      </p:sp>
      <p:sp>
        <p:nvSpPr>
          <p:cNvPr id="10263" name="Rectangle 23"/>
          <p:cNvSpPr>
            <a:spLocks noChangeAspect="1" noChangeArrowheads="1"/>
          </p:cNvSpPr>
          <p:nvPr/>
        </p:nvSpPr>
        <p:spPr bwMode="auto">
          <a:xfrm>
            <a:off x="2195513" y="4292600"/>
            <a:ext cx="784225" cy="182563"/>
          </a:xfrm>
          <a:prstGeom prst="rect">
            <a:avLst/>
          </a:prstGeom>
          <a:noFill/>
          <a:ln w="9525">
            <a:noFill/>
            <a:miter lim="800000"/>
            <a:headEnd/>
            <a:tailEnd/>
          </a:ln>
        </p:spPr>
        <p:txBody>
          <a:bodyPr wrap="none" lIns="0" tIns="0" rIns="0" bIns="0">
            <a:spAutoFit/>
          </a:bodyPr>
          <a:lstStyle/>
          <a:p>
            <a:r>
              <a:rPr lang="fi-FI" sz="1200" b="1" dirty="0">
                <a:solidFill>
                  <a:srgbClr val="000000"/>
                </a:solidFill>
                <a:latin typeface="Verdana" pitchFamily="34" charset="0"/>
                <a:cs typeface="Arial" charset="0"/>
              </a:rPr>
              <a:t>Tammela</a:t>
            </a:r>
            <a:endParaRPr lang="fi-FI" sz="1200" b="1" dirty="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427538" y="188913"/>
            <a:ext cx="4465637" cy="461962"/>
          </a:xfrm>
          <a:prstGeom prst="rect">
            <a:avLst/>
          </a:prstGeom>
          <a:noFill/>
          <a:ln w="9525">
            <a:noFill/>
            <a:miter lim="800000"/>
            <a:headEnd/>
            <a:tailEnd/>
          </a:ln>
        </p:spPr>
        <p:txBody>
          <a:bodyPr>
            <a:spAutoFit/>
          </a:bodyPr>
          <a:lstStyle/>
          <a:p>
            <a:r>
              <a:rPr lang="fi-FI" sz="2400" b="1">
                <a:cs typeface="Arial" charset="0"/>
              </a:rPr>
              <a:t>Pirkanmaa: selvitysperusteet</a:t>
            </a:r>
            <a:endParaRPr lang="fi-FI" sz="1600">
              <a:cs typeface="Arial" charset="0"/>
            </a:endParaRPr>
          </a:p>
        </p:txBody>
      </p:sp>
      <p:sp>
        <p:nvSpPr>
          <p:cNvPr id="11267" name="Freeform 3"/>
          <p:cNvSpPr>
            <a:spLocks noChangeAspect="1"/>
          </p:cNvSpPr>
          <p:nvPr/>
        </p:nvSpPr>
        <p:spPr bwMode="auto">
          <a:xfrm>
            <a:off x="3933825" y="2824163"/>
            <a:ext cx="1511300" cy="1439862"/>
          </a:xfrm>
          <a:custGeom>
            <a:avLst/>
            <a:gdLst>
              <a:gd name="T0" fmla="*/ 2147483647 w 78"/>
              <a:gd name="T1" fmla="*/ 2147483647 h 78"/>
              <a:gd name="T2" fmla="*/ 2147483647 w 78"/>
              <a:gd name="T3" fmla="*/ 2147483647 h 78"/>
              <a:gd name="T4" fmla="*/ 2147483647 w 78"/>
              <a:gd name="T5" fmla="*/ 2147483647 h 78"/>
              <a:gd name="T6" fmla="*/ 2147483647 w 78"/>
              <a:gd name="T7" fmla="*/ 2147483647 h 78"/>
              <a:gd name="T8" fmla="*/ 2147483647 w 78"/>
              <a:gd name="T9" fmla="*/ 2147483647 h 78"/>
              <a:gd name="T10" fmla="*/ 0 w 78"/>
              <a:gd name="T11" fmla="*/ 2147483647 h 78"/>
              <a:gd name="T12" fmla="*/ 0 w 78"/>
              <a:gd name="T13" fmla="*/ 2147483647 h 78"/>
              <a:gd name="T14" fmla="*/ 2147483647 w 78"/>
              <a:gd name="T15" fmla="*/ 2147483647 h 78"/>
              <a:gd name="T16" fmla="*/ 2147483647 w 78"/>
              <a:gd name="T17" fmla="*/ 2147483647 h 78"/>
              <a:gd name="T18" fmla="*/ 2147483647 w 78"/>
              <a:gd name="T19" fmla="*/ 2147483647 h 78"/>
              <a:gd name="T20" fmla="*/ 2147483647 w 78"/>
              <a:gd name="T21" fmla="*/ 0 h 78"/>
              <a:gd name="T22" fmla="*/ 2147483647 w 78"/>
              <a:gd name="T23" fmla="*/ 2147483647 h 78"/>
              <a:gd name="T24" fmla="*/ 2147483647 w 78"/>
              <a:gd name="T25" fmla="*/ 2147483647 h 78"/>
              <a:gd name="T26" fmla="*/ 2147483647 w 78"/>
              <a:gd name="T27" fmla="*/ 2147483647 h 78"/>
              <a:gd name="T28" fmla="*/ 2147483647 w 78"/>
              <a:gd name="T29" fmla="*/ 2147483647 h 78"/>
              <a:gd name="T30" fmla="*/ 2147483647 w 78"/>
              <a:gd name="T31" fmla="*/ 2147483647 h 78"/>
              <a:gd name="T32" fmla="*/ 2147483647 w 78"/>
              <a:gd name="T33" fmla="*/ 2147483647 h 78"/>
              <a:gd name="T34" fmla="*/ 2147483647 w 78"/>
              <a:gd name="T35" fmla="*/ 2147483647 h 78"/>
              <a:gd name="T36" fmla="*/ 2147483647 w 78"/>
              <a:gd name="T37" fmla="*/ 2147483647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78"/>
              <a:gd name="T59" fmla="*/ 78 w 78"/>
              <a:gd name="T60" fmla="*/ 78 h 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78">
                <a:moveTo>
                  <a:pt x="54" y="78"/>
                </a:moveTo>
                <a:lnTo>
                  <a:pt x="36" y="72"/>
                </a:lnTo>
                <a:lnTo>
                  <a:pt x="30" y="66"/>
                </a:lnTo>
                <a:lnTo>
                  <a:pt x="24" y="60"/>
                </a:lnTo>
                <a:lnTo>
                  <a:pt x="12" y="60"/>
                </a:lnTo>
                <a:lnTo>
                  <a:pt x="0" y="48"/>
                </a:lnTo>
                <a:lnTo>
                  <a:pt x="0" y="12"/>
                </a:lnTo>
                <a:lnTo>
                  <a:pt x="12" y="6"/>
                </a:lnTo>
                <a:lnTo>
                  <a:pt x="36" y="30"/>
                </a:lnTo>
                <a:lnTo>
                  <a:pt x="48" y="30"/>
                </a:lnTo>
                <a:lnTo>
                  <a:pt x="60" y="0"/>
                </a:lnTo>
                <a:lnTo>
                  <a:pt x="72" y="12"/>
                </a:lnTo>
                <a:lnTo>
                  <a:pt x="78" y="42"/>
                </a:lnTo>
                <a:lnTo>
                  <a:pt x="72" y="48"/>
                </a:lnTo>
                <a:lnTo>
                  <a:pt x="72" y="60"/>
                </a:lnTo>
                <a:lnTo>
                  <a:pt x="66" y="66"/>
                </a:lnTo>
                <a:lnTo>
                  <a:pt x="66" y="72"/>
                </a:lnTo>
                <a:lnTo>
                  <a:pt x="60" y="72"/>
                </a:lnTo>
                <a:lnTo>
                  <a:pt x="54" y="78"/>
                </a:lnTo>
                <a:close/>
              </a:path>
            </a:pathLst>
          </a:custGeom>
          <a:solidFill>
            <a:srgbClr val="00CC99"/>
          </a:solidFill>
          <a:ln w="12700">
            <a:solidFill>
              <a:srgbClr val="000000"/>
            </a:solidFill>
            <a:prstDash val="solid"/>
            <a:round/>
            <a:headEnd/>
            <a:tailEnd/>
          </a:ln>
        </p:spPr>
        <p:txBody>
          <a:bodyPr/>
          <a:lstStyle/>
          <a:p>
            <a:endParaRPr lang="fi-FI"/>
          </a:p>
        </p:txBody>
      </p:sp>
      <p:sp>
        <p:nvSpPr>
          <p:cNvPr id="11268" name="Freeform 4"/>
          <p:cNvSpPr>
            <a:spLocks noChangeAspect="1"/>
          </p:cNvSpPr>
          <p:nvPr/>
        </p:nvSpPr>
        <p:spPr bwMode="auto">
          <a:xfrm>
            <a:off x="3813175" y="4387850"/>
            <a:ext cx="1751013" cy="992188"/>
          </a:xfrm>
          <a:custGeom>
            <a:avLst/>
            <a:gdLst>
              <a:gd name="T0" fmla="*/ 2147483647 w 90"/>
              <a:gd name="T1" fmla="*/ 0 h 54"/>
              <a:gd name="T2" fmla="*/ 2147483647 w 90"/>
              <a:gd name="T3" fmla="*/ 2147483647 h 54"/>
              <a:gd name="T4" fmla="*/ 2147483647 w 90"/>
              <a:gd name="T5" fmla="*/ 2147483647 h 54"/>
              <a:gd name="T6" fmla="*/ 2147483647 w 90"/>
              <a:gd name="T7" fmla="*/ 2147483647 h 54"/>
              <a:gd name="T8" fmla="*/ 2147483647 w 90"/>
              <a:gd name="T9" fmla="*/ 2147483647 h 54"/>
              <a:gd name="T10" fmla="*/ 2147483647 w 90"/>
              <a:gd name="T11" fmla="*/ 2147483647 h 54"/>
              <a:gd name="T12" fmla="*/ 2147483647 w 90"/>
              <a:gd name="T13" fmla="*/ 2147483647 h 54"/>
              <a:gd name="T14" fmla="*/ 2147483647 w 90"/>
              <a:gd name="T15" fmla="*/ 2147483647 h 54"/>
              <a:gd name="T16" fmla="*/ 2147483647 w 90"/>
              <a:gd name="T17" fmla="*/ 2147483647 h 54"/>
              <a:gd name="T18" fmla="*/ 0 w 90"/>
              <a:gd name="T19" fmla="*/ 2147483647 h 54"/>
              <a:gd name="T20" fmla="*/ 2147483647 w 90"/>
              <a:gd name="T21" fmla="*/ 2147483647 h 54"/>
              <a:gd name="T22" fmla="*/ 0 w 90"/>
              <a:gd name="T23" fmla="*/ 2147483647 h 54"/>
              <a:gd name="T24" fmla="*/ 2147483647 w 90"/>
              <a:gd name="T25" fmla="*/ 2147483647 h 54"/>
              <a:gd name="T26" fmla="*/ 2147483647 w 90"/>
              <a:gd name="T27" fmla="*/ 2147483647 h 54"/>
              <a:gd name="T28" fmla="*/ 2147483647 w 90"/>
              <a:gd name="T29" fmla="*/ 2147483647 h 54"/>
              <a:gd name="T30" fmla="*/ 2147483647 w 90"/>
              <a:gd name="T31" fmla="*/ 2147483647 h 54"/>
              <a:gd name="T32" fmla="*/ 2147483647 w 90"/>
              <a:gd name="T33" fmla="*/ 2147483647 h 54"/>
              <a:gd name="T34" fmla="*/ 2147483647 w 90"/>
              <a:gd name="T35" fmla="*/ 0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54"/>
              <a:gd name="T56" fmla="*/ 90 w 90"/>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54">
                <a:moveTo>
                  <a:pt x="84" y="0"/>
                </a:moveTo>
                <a:lnTo>
                  <a:pt x="90" y="36"/>
                </a:lnTo>
                <a:lnTo>
                  <a:pt x="78" y="48"/>
                </a:lnTo>
                <a:lnTo>
                  <a:pt x="66" y="36"/>
                </a:lnTo>
                <a:lnTo>
                  <a:pt x="66" y="48"/>
                </a:lnTo>
                <a:lnTo>
                  <a:pt x="48" y="42"/>
                </a:lnTo>
                <a:lnTo>
                  <a:pt x="42" y="42"/>
                </a:lnTo>
                <a:lnTo>
                  <a:pt x="24" y="54"/>
                </a:lnTo>
                <a:lnTo>
                  <a:pt x="12" y="48"/>
                </a:lnTo>
                <a:lnTo>
                  <a:pt x="0" y="42"/>
                </a:lnTo>
                <a:lnTo>
                  <a:pt x="6" y="36"/>
                </a:lnTo>
                <a:lnTo>
                  <a:pt x="0" y="30"/>
                </a:lnTo>
                <a:lnTo>
                  <a:pt x="6" y="24"/>
                </a:lnTo>
                <a:lnTo>
                  <a:pt x="24" y="18"/>
                </a:lnTo>
                <a:lnTo>
                  <a:pt x="24" y="6"/>
                </a:lnTo>
                <a:lnTo>
                  <a:pt x="42" y="12"/>
                </a:lnTo>
                <a:lnTo>
                  <a:pt x="54" y="12"/>
                </a:lnTo>
                <a:lnTo>
                  <a:pt x="84" y="0"/>
                </a:lnTo>
                <a:close/>
              </a:path>
            </a:pathLst>
          </a:custGeom>
          <a:solidFill>
            <a:srgbClr val="00CC99"/>
          </a:solidFill>
          <a:ln w="12700">
            <a:solidFill>
              <a:srgbClr val="000000"/>
            </a:solidFill>
            <a:prstDash val="solid"/>
            <a:round/>
            <a:headEnd/>
            <a:tailEnd/>
          </a:ln>
        </p:spPr>
        <p:txBody>
          <a:bodyPr/>
          <a:lstStyle/>
          <a:p>
            <a:endParaRPr lang="fi-FI"/>
          </a:p>
        </p:txBody>
      </p:sp>
      <p:sp>
        <p:nvSpPr>
          <p:cNvPr id="11269" name="Freeform 5"/>
          <p:cNvSpPr>
            <a:spLocks noChangeAspect="1"/>
          </p:cNvSpPr>
          <p:nvPr/>
        </p:nvSpPr>
        <p:spPr bwMode="auto">
          <a:xfrm>
            <a:off x="3813175" y="1150938"/>
            <a:ext cx="1519238" cy="1444625"/>
          </a:xfrm>
          <a:custGeom>
            <a:avLst/>
            <a:gdLst>
              <a:gd name="T0" fmla="*/ 2147483647 w 78"/>
              <a:gd name="T1" fmla="*/ 2147483647 h 78"/>
              <a:gd name="T2" fmla="*/ 2147483647 w 78"/>
              <a:gd name="T3" fmla="*/ 2147483647 h 78"/>
              <a:gd name="T4" fmla="*/ 2147483647 w 78"/>
              <a:gd name="T5" fmla="*/ 2147483647 h 78"/>
              <a:gd name="T6" fmla="*/ 2147483647 w 78"/>
              <a:gd name="T7" fmla="*/ 2147483647 h 78"/>
              <a:gd name="T8" fmla="*/ 2147483647 w 78"/>
              <a:gd name="T9" fmla="*/ 2147483647 h 78"/>
              <a:gd name="T10" fmla="*/ 2147483647 w 78"/>
              <a:gd name="T11" fmla="*/ 2147483647 h 78"/>
              <a:gd name="T12" fmla="*/ 2147483647 w 78"/>
              <a:gd name="T13" fmla="*/ 2147483647 h 78"/>
              <a:gd name="T14" fmla="*/ 2147483647 w 78"/>
              <a:gd name="T15" fmla="*/ 2147483647 h 78"/>
              <a:gd name="T16" fmla="*/ 0 w 78"/>
              <a:gd name="T17" fmla="*/ 2147483647 h 78"/>
              <a:gd name="T18" fmla="*/ 2147483647 w 78"/>
              <a:gd name="T19" fmla="*/ 2147483647 h 78"/>
              <a:gd name="T20" fmla="*/ 2147483647 w 78"/>
              <a:gd name="T21" fmla="*/ 0 h 78"/>
              <a:gd name="T22" fmla="*/ 2147483647 w 78"/>
              <a:gd name="T23" fmla="*/ 0 h 78"/>
              <a:gd name="T24" fmla="*/ 2147483647 w 78"/>
              <a:gd name="T25" fmla="*/ 2147483647 h 78"/>
              <a:gd name="T26" fmla="*/ 2147483647 w 78"/>
              <a:gd name="T27" fmla="*/ 2147483647 h 78"/>
              <a:gd name="T28" fmla="*/ 2147483647 w 78"/>
              <a:gd name="T29" fmla="*/ 2147483647 h 78"/>
              <a:gd name="T30" fmla="*/ 2147483647 w 78"/>
              <a:gd name="T31" fmla="*/ 2147483647 h 78"/>
              <a:gd name="T32" fmla="*/ 2147483647 w 78"/>
              <a:gd name="T33" fmla="*/ 2147483647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78"/>
              <a:gd name="T53" fmla="*/ 78 w 78"/>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78">
                <a:moveTo>
                  <a:pt x="72" y="30"/>
                </a:moveTo>
                <a:lnTo>
                  <a:pt x="78" y="48"/>
                </a:lnTo>
                <a:lnTo>
                  <a:pt x="66" y="66"/>
                </a:lnTo>
                <a:lnTo>
                  <a:pt x="66" y="60"/>
                </a:lnTo>
                <a:lnTo>
                  <a:pt x="54" y="72"/>
                </a:lnTo>
                <a:lnTo>
                  <a:pt x="42" y="78"/>
                </a:lnTo>
                <a:lnTo>
                  <a:pt x="36" y="66"/>
                </a:lnTo>
                <a:lnTo>
                  <a:pt x="30" y="42"/>
                </a:lnTo>
                <a:lnTo>
                  <a:pt x="0" y="24"/>
                </a:lnTo>
                <a:lnTo>
                  <a:pt x="18" y="6"/>
                </a:lnTo>
                <a:lnTo>
                  <a:pt x="18" y="0"/>
                </a:lnTo>
                <a:lnTo>
                  <a:pt x="30" y="0"/>
                </a:lnTo>
                <a:lnTo>
                  <a:pt x="30" y="12"/>
                </a:lnTo>
                <a:lnTo>
                  <a:pt x="48" y="18"/>
                </a:lnTo>
                <a:lnTo>
                  <a:pt x="54" y="12"/>
                </a:lnTo>
                <a:lnTo>
                  <a:pt x="66" y="24"/>
                </a:lnTo>
                <a:lnTo>
                  <a:pt x="72" y="30"/>
                </a:lnTo>
                <a:close/>
              </a:path>
            </a:pathLst>
          </a:custGeom>
          <a:solidFill>
            <a:srgbClr val="00CC99"/>
          </a:solidFill>
          <a:ln w="0">
            <a:solidFill>
              <a:srgbClr val="000000"/>
            </a:solidFill>
            <a:prstDash val="solid"/>
            <a:round/>
            <a:headEnd/>
            <a:tailEnd/>
          </a:ln>
        </p:spPr>
        <p:txBody>
          <a:bodyPr/>
          <a:lstStyle/>
          <a:p>
            <a:endParaRPr lang="fi-FI"/>
          </a:p>
        </p:txBody>
      </p:sp>
      <p:sp>
        <p:nvSpPr>
          <p:cNvPr id="11270" name="Freeform 6"/>
          <p:cNvSpPr>
            <a:spLocks noChangeAspect="1"/>
          </p:cNvSpPr>
          <p:nvPr/>
        </p:nvSpPr>
        <p:spPr bwMode="auto">
          <a:xfrm>
            <a:off x="1939925" y="5380038"/>
            <a:ext cx="1287463" cy="1128712"/>
          </a:xfrm>
          <a:custGeom>
            <a:avLst/>
            <a:gdLst>
              <a:gd name="T0" fmla="*/ 2147483647 w 66"/>
              <a:gd name="T1" fmla="*/ 2147483647 h 60"/>
              <a:gd name="T2" fmla="*/ 2147483647 w 66"/>
              <a:gd name="T3" fmla="*/ 0 h 60"/>
              <a:gd name="T4" fmla="*/ 2147483647 w 66"/>
              <a:gd name="T5" fmla="*/ 0 h 60"/>
              <a:gd name="T6" fmla="*/ 2147483647 w 66"/>
              <a:gd name="T7" fmla="*/ 2147483647 h 60"/>
              <a:gd name="T8" fmla="*/ 2147483647 w 66"/>
              <a:gd name="T9" fmla="*/ 2147483647 h 60"/>
              <a:gd name="T10" fmla="*/ 2147483647 w 66"/>
              <a:gd name="T11" fmla="*/ 2147483647 h 60"/>
              <a:gd name="T12" fmla="*/ 2147483647 w 66"/>
              <a:gd name="T13" fmla="*/ 2147483647 h 60"/>
              <a:gd name="T14" fmla="*/ 0 w 66"/>
              <a:gd name="T15" fmla="*/ 2147483647 h 60"/>
              <a:gd name="T16" fmla="*/ 2147483647 w 66"/>
              <a:gd name="T17" fmla="*/ 2147483647 h 60"/>
              <a:gd name="T18" fmla="*/ 2147483647 w 66"/>
              <a:gd name="T19" fmla="*/ 2147483647 h 60"/>
              <a:gd name="T20" fmla="*/ 2147483647 w 66"/>
              <a:gd name="T21" fmla="*/ 2147483647 h 60"/>
              <a:gd name="T22" fmla="*/ 2147483647 w 66"/>
              <a:gd name="T23" fmla="*/ 2147483647 h 60"/>
              <a:gd name="T24" fmla="*/ 2147483647 w 66"/>
              <a:gd name="T25" fmla="*/ 2147483647 h 60"/>
              <a:gd name="T26" fmla="*/ 2147483647 w 66"/>
              <a:gd name="T27" fmla="*/ 2147483647 h 60"/>
              <a:gd name="T28" fmla="*/ 2147483647 w 66"/>
              <a:gd name="T29" fmla="*/ 2147483647 h 60"/>
              <a:gd name="T30" fmla="*/ 2147483647 w 66"/>
              <a:gd name="T31" fmla="*/ 2147483647 h 60"/>
              <a:gd name="T32" fmla="*/ 2147483647 w 66"/>
              <a:gd name="T33" fmla="*/ 2147483647 h 60"/>
              <a:gd name="T34" fmla="*/ 2147483647 w 66"/>
              <a:gd name="T35" fmla="*/ 2147483647 h 60"/>
              <a:gd name="T36" fmla="*/ 2147483647 w 66"/>
              <a:gd name="T37" fmla="*/ 2147483647 h 60"/>
              <a:gd name="T38" fmla="*/ 2147483647 w 66"/>
              <a:gd name="T39" fmla="*/ 2147483647 h 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6"/>
              <a:gd name="T61" fmla="*/ 0 h 60"/>
              <a:gd name="T62" fmla="*/ 66 w 66"/>
              <a:gd name="T63" fmla="*/ 60 h 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6" h="60">
                <a:moveTo>
                  <a:pt x="18" y="6"/>
                </a:moveTo>
                <a:lnTo>
                  <a:pt x="18" y="0"/>
                </a:lnTo>
                <a:lnTo>
                  <a:pt x="6" y="0"/>
                </a:lnTo>
                <a:lnTo>
                  <a:pt x="6" y="6"/>
                </a:lnTo>
                <a:lnTo>
                  <a:pt x="12" y="18"/>
                </a:lnTo>
                <a:lnTo>
                  <a:pt x="6" y="18"/>
                </a:lnTo>
                <a:lnTo>
                  <a:pt x="6" y="42"/>
                </a:lnTo>
                <a:lnTo>
                  <a:pt x="0" y="42"/>
                </a:lnTo>
                <a:lnTo>
                  <a:pt x="12" y="48"/>
                </a:lnTo>
                <a:lnTo>
                  <a:pt x="12" y="54"/>
                </a:lnTo>
                <a:lnTo>
                  <a:pt x="24" y="54"/>
                </a:lnTo>
                <a:lnTo>
                  <a:pt x="48" y="48"/>
                </a:lnTo>
                <a:lnTo>
                  <a:pt x="60" y="60"/>
                </a:lnTo>
                <a:lnTo>
                  <a:pt x="66" y="60"/>
                </a:lnTo>
                <a:lnTo>
                  <a:pt x="60" y="36"/>
                </a:lnTo>
                <a:lnTo>
                  <a:pt x="42" y="18"/>
                </a:lnTo>
                <a:lnTo>
                  <a:pt x="36" y="18"/>
                </a:lnTo>
                <a:lnTo>
                  <a:pt x="30" y="12"/>
                </a:lnTo>
                <a:lnTo>
                  <a:pt x="36" y="6"/>
                </a:lnTo>
                <a:lnTo>
                  <a:pt x="18" y="6"/>
                </a:lnTo>
                <a:close/>
              </a:path>
            </a:pathLst>
          </a:custGeom>
          <a:solidFill>
            <a:srgbClr val="00CC99"/>
          </a:solidFill>
          <a:ln w="12700">
            <a:solidFill>
              <a:srgbClr val="000000"/>
            </a:solidFill>
            <a:prstDash val="solid"/>
            <a:round/>
            <a:headEnd/>
            <a:tailEnd/>
          </a:ln>
        </p:spPr>
        <p:txBody>
          <a:bodyPr/>
          <a:lstStyle/>
          <a:p>
            <a:endParaRPr lang="fi-FI"/>
          </a:p>
        </p:txBody>
      </p:sp>
      <p:sp>
        <p:nvSpPr>
          <p:cNvPr id="11271" name="Freeform 7"/>
          <p:cNvSpPr>
            <a:spLocks noChangeAspect="1"/>
          </p:cNvSpPr>
          <p:nvPr/>
        </p:nvSpPr>
        <p:spPr bwMode="auto">
          <a:xfrm>
            <a:off x="1827213" y="3833813"/>
            <a:ext cx="1055687" cy="1111250"/>
          </a:xfrm>
          <a:custGeom>
            <a:avLst/>
            <a:gdLst>
              <a:gd name="T0" fmla="*/ 2147483647 w 54"/>
              <a:gd name="T1" fmla="*/ 2147483647 h 60"/>
              <a:gd name="T2" fmla="*/ 0 w 54"/>
              <a:gd name="T3" fmla="*/ 2147483647 h 60"/>
              <a:gd name="T4" fmla="*/ 2147483647 w 54"/>
              <a:gd name="T5" fmla="*/ 2147483647 h 60"/>
              <a:gd name="T6" fmla="*/ 2147483647 w 54"/>
              <a:gd name="T7" fmla="*/ 2147483647 h 60"/>
              <a:gd name="T8" fmla="*/ 2147483647 w 54"/>
              <a:gd name="T9" fmla="*/ 2147483647 h 60"/>
              <a:gd name="T10" fmla="*/ 2147483647 w 54"/>
              <a:gd name="T11" fmla="*/ 2147483647 h 60"/>
              <a:gd name="T12" fmla="*/ 2147483647 w 54"/>
              <a:gd name="T13" fmla="*/ 2147483647 h 60"/>
              <a:gd name="T14" fmla="*/ 2147483647 w 54"/>
              <a:gd name="T15" fmla="*/ 2147483647 h 60"/>
              <a:gd name="T16" fmla="*/ 2147483647 w 54"/>
              <a:gd name="T17" fmla="*/ 2147483647 h 60"/>
              <a:gd name="T18" fmla="*/ 2147483647 w 54"/>
              <a:gd name="T19" fmla="*/ 2147483647 h 60"/>
              <a:gd name="T20" fmla="*/ 2147483647 w 54"/>
              <a:gd name="T21" fmla="*/ 2147483647 h 60"/>
              <a:gd name="T22" fmla="*/ 2147483647 w 54"/>
              <a:gd name="T23" fmla="*/ 0 h 60"/>
              <a:gd name="T24" fmla="*/ 2147483647 w 54"/>
              <a:gd name="T25" fmla="*/ 2147483647 h 60"/>
              <a:gd name="T26" fmla="*/ 2147483647 w 54"/>
              <a:gd name="T27" fmla="*/ 2147483647 h 60"/>
              <a:gd name="T28" fmla="*/ 2147483647 w 54"/>
              <a:gd name="T29" fmla="*/ 2147483647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60"/>
              <a:gd name="T47" fmla="*/ 54 w 54"/>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60">
                <a:moveTo>
                  <a:pt x="6" y="18"/>
                </a:moveTo>
                <a:lnTo>
                  <a:pt x="0" y="24"/>
                </a:lnTo>
                <a:lnTo>
                  <a:pt x="12" y="48"/>
                </a:lnTo>
                <a:lnTo>
                  <a:pt x="6" y="54"/>
                </a:lnTo>
                <a:lnTo>
                  <a:pt x="12" y="54"/>
                </a:lnTo>
                <a:lnTo>
                  <a:pt x="36" y="60"/>
                </a:lnTo>
                <a:lnTo>
                  <a:pt x="30" y="48"/>
                </a:lnTo>
                <a:lnTo>
                  <a:pt x="36" y="48"/>
                </a:lnTo>
                <a:lnTo>
                  <a:pt x="42" y="36"/>
                </a:lnTo>
                <a:lnTo>
                  <a:pt x="54" y="24"/>
                </a:lnTo>
                <a:lnTo>
                  <a:pt x="48" y="12"/>
                </a:lnTo>
                <a:lnTo>
                  <a:pt x="36" y="0"/>
                </a:lnTo>
                <a:lnTo>
                  <a:pt x="24" y="12"/>
                </a:lnTo>
                <a:lnTo>
                  <a:pt x="6" y="12"/>
                </a:lnTo>
                <a:lnTo>
                  <a:pt x="6" y="18"/>
                </a:lnTo>
                <a:close/>
              </a:path>
            </a:pathLst>
          </a:custGeom>
          <a:solidFill>
            <a:srgbClr val="FFC000"/>
          </a:solidFill>
          <a:ln w="12700">
            <a:solidFill>
              <a:srgbClr val="000000"/>
            </a:solidFill>
            <a:prstDash val="solid"/>
            <a:round/>
            <a:headEnd/>
            <a:tailEnd/>
          </a:ln>
        </p:spPr>
        <p:txBody>
          <a:bodyPr/>
          <a:lstStyle/>
          <a:p>
            <a:endParaRPr lang="fi-FI"/>
          </a:p>
        </p:txBody>
      </p:sp>
      <p:sp>
        <p:nvSpPr>
          <p:cNvPr id="11272" name="Freeform 8"/>
          <p:cNvSpPr>
            <a:spLocks noChangeAspect="1"/>
          </p:cNvSpPr>
          <p:nvPr/>
        </p:nvSpPr>
        <p:spPr bwMode="auto">
          <a:xfrm>
            <a:off x="2644775" y="4492625"/>
            <a:ext cx="814388" cy="887413"/>
          </a:xfrm>
          <a:custGeom>
            <a:avLst/>
            <a:gdLst>
              <a:gd name="T0" fmla="*/ 2147483647 w 42"/>
              <a:gd name="T1" fmla="*/ 2147483647 h 48"/>
              <a:gd name="T2" fmla="*/ 2147483647 w 42"/>
              <a:gd name="T3" fmla="*/ 2147483647 h 48"/>
              <a:gd name="T4" fmla="*/ 2147483647 w 42"/>
              <a:gd name="T5" fmla="*/ 2147483647 h 48"/>
              <a:gd name="T6" fmla="*/ 0 w 42"/>
              <a:gd name="T7" fmla="*/ 2147483647 h 48"/>
              <a:gd name="T8" fmla="*/ 2147483647 w 42"/>
              <a:gd name="T9" fmla="*/ 0 h 48"/>
              <a:gd name="T10" fmla="*/ 2147483647 w 42"/>
              <a:gd name="T11" fmla="*/ 0 h 48"/>
              <a:gd name="T12" fmla="*/ 2147483647 w 42"/>
              <a:gd name="T13" fmla="*/ 2147483647 h 48"/>
              <a:gd name="T14" fmla="*/ 2147483647 w 42"/>
              <a:gd name="T15" fmla="*/ 2147483647 h 48"/>
              <a:gd name="T16" fmla="*/ 2147483647 w 42"/>
              <a:gd name="T17" fmla="*/ 2147483647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48"/>
              <a:gd name="T29" fmla="*/ 42 w 42"/>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48">
                <a:moveTo>
                  <a:pt x="24" y="42"/>
                </a:moveTo>
                <a:lnTo>
                  <a:pt x="18" y="42"/>
                </a:lnTo>
                <a:lnTo>
                  <a:pt x="18" y="36"/>
                </a:lnTo>
                <a:lnTo>
                  <a:pt x="0" y="12"/>
                </a:lnTo>
                <a:lnTo>
                  <a:pt x="24" y="0"/>
                </a:lnTo>
                <a:lnTo>
                  <a:pt x="36" y="0"/>
                </a:lnTo>
                <a:lnTo>
                  <a:pt x="42" y="24"/>
                </a:lnTo>
                <a:lnTo>
                  <a:pt x="30" y="48"/>
                </a:lnTo>
                <a:lnTo>
                  <a:pt x="24" y="42"/>
                </a:lnTo>
                <a:close/>
              </a:path>
            </a:pathLst>
          </a:custGeom>
          <a:solidFill>
            <a:srgbClr val="FFC000"/>
          </a:solidFill>
          <a:ln w="0">
            <a:solidFill>
              <a:srgbClr val="000000"/>
            </a:solidFill>
            <a:prstDash val="solid"/>
            <a:round/>
            <a:headEnd/>
            <a:tailEnd/>
          </a:ln>
        </p:spPr>
        <p:txBody>
          <a:bodyPr/>
          <a:lstStyle/>
          <a:p>
            <a:endParaRPr lang="fi-FI"/>
          </a:p>
        </p:txBody>
      </p:sp>
      <p:sp>
        <p:nvSpPr>
          <p:cNvPr id="11273" name="Freeform 9"/>
          <p:cNvSpPr>
            <a:spLocks noChangeAspect="1"/>
          </p:cNvSpPr>
          <p:nvPr/>
        </p:nvSpPr>
        <p:spPr bwMode="auto">
          <a:xfrm>
            <a:off x="2544763" y="4264025"/>
            <a:ext cx="576262" cy="452438"/>
          </a:xfrm>
          <a:custGeom>
            <a:avLst/>
            <a:gdLst>
              <a:gd name="T0" fmla="*/ 2147483647 w 30"/>
              <a:gd name="T1" fmla="*/ 0 h 24"/>
              <a:gd name="T2" fmla="*/ 2147483647 w 30"/>
              <a:gd name="T3" fmla="*/ 0 h 24"/>
              <a:gd name="T4" fmla="*/ 2147483647 w 30"/>
              <a:gd name="T5" fmla="*/ 2147483647 h 24"/>
              <a:gd name="T6" fmla="*/ 0 w 30"/>
              <a:gd name="T7" fmla="*/ 2147483647 h 24"/>
              <a:gd name="T8" fmla="*/ 2147483647 w 30"/>
              <a:gd name="T9" fmla="*/ 2147483647 h 24"/>
              <a:gd name="T10" fmla="*/ 2147483647 w 30"/>
              <a:gd name="T11" fmla="*/ 2147483647 h 24"/>
              <a:gd name="T12" fmla="*/ 2147483647 w 30"/>
              <a:gd name="T13" fmla="*/ 0 h 24"/>
              <a:gd name="T14" fmla="*/ 2147483647 w 30"/>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24"/>
              <a:gd name="T26" fmla="*/ 30 w 30"/>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24">
                <a:moveTo>
                  <a:pt x="24" y="0"/>
                </a:moveTo>
                <a:lnTo>
                  <a:pt x="18" y="0"/>
                </a:lnTo>
                <a:lnTo>
                  <a:pt x="6" y="12"/>
                </a:lnTo>
                <a:lnTo>
                  <a:pt x="0" y="24"/>
                </a:lnTo>
                <a:lnTo>
                  <a:pt x="6" y="24"/>
                </a:lnTo>
                <a:lnTo>
                  <a:pt x="30" y="12"/>
                </a:lnTo>
                <a:lnTo>
                  <a:pt x="30" y="0"/>
                </a:lnTo>
                <a:lnTo>
                  <a:pt x="24" y="0"/>
                </a:lnTo>
                <a:close/>
              </a:path>
            </a:pathLst>
          </a:custGeom>
          <a:gradFill rotWithShape="0">
            <a:gsLst>
              <a:gs pos="0">
                <a:srgbClr val="00CC99"/>
              </a:gs>
              <a:gs pos="49001">
                <a:srgbClr val="00CC99"/>
              </a:gs>
              <a:gs pos="50000">
                <a:srgbClr val="00CC99"/>
              </a:gs>
              <a:gs pos="50999">
                <a:srgbClr val="FFC000"/>
              </a:gs>
              <a:gs pos="100000">
                <a:srgbClr val="FFC000"/>
              </a:gs>
            </a:gsLst>
            <a:lin ang="10800000"/>
          </a:gradFill>
          <a:ln w="12700">
            <a:solidFill>
              <a:srgbClr val="000000"/>
            </a:solidFill>
            <a:prstDash val="solid"/>
            <a:round/>
            <a:headEnd/>
            <a:tailEnd/>
          </a:ln>
        </p:spPr>
        <p:txBody>
          <a:bodyPr/>
          <a:lstStyle/>
          <a:p>
            <a:endParaRPr lang="fi-FI"/>
          </a:p>
        </p:txBody>
      </p:sp>
      <p:sp>
        <p:nvSpPr>
          <p:cNvPr id="11274" name="Freeform 10"/>
          <p:cNvSpPr>
            <a:spLocks noChangeAspect="1"/>
          </p:cNvSpPr>
          <p:nvPr/>
        </p:nvSpPr>
        <p:spPr bwMode="auto">
          <a:xfrm>
            <a:off x="1357313" y="5275263"/>
            <a:ext cx="814387" cy="900112"/>
          </a:xfrm>
          <a:custGeom>
            <a:avLst/>
            <a:gdLst>
              <a:gd name="T0" fmla="*/ 2147483647 w 42"/>
              <a:gd name="T1" fmla="*/ 2147483647 h 48"/>
              <a:gd name="T2" fmla="*/ 2147483647 w 42"/>
              <a:gd name="T3" fmla="*/ 2147483647 h 48"/>
              <a:gd name="T4" fmla="*/ 2147483647 w 42"/>
              <a:gd name="T5" fmla="*/ 2147483647 h 48"/>
              <a:gd name="T6" fmla="*/ 2147483647 w 42"/>
              <a:gd name="T7" fmla="*/ 2147483647 h 48"/>
              <a:gd name="T8" fmla="*/ 2147483647 w 42"/>
              <a:gd name="T9" fmla="*/ 2147483647 h 48"/>
              <a:gd name="T10" fmla="*/ 0 w 42"/>
              <a:gd name="T11" fmla="*/ 2147483647 h 48"/>
              <a:gd name="T12" fmla="*/ 2147483647 w 42"/>
              <a:gd name="T13" fmla="*/ 2147483647 h 48"/>
              <a:gd name="T14" fmla="*/ 0 w 42"/>
              <a:gd name="T15" fmla="*/ 2147483647 h 48"/>
              <a:gd name="T16" fmla="*/ 0 w 42"/>
              <a:gd name="T17" fmla="*/ 0 h 48"/>
              <a:gd name="T18" fmla="*/ 2147483647 w 42"/>
              <a:gd name="T19" fmla="*/ 2147483647 h 48"/>
              <a:gd name="T20" fmla="*/ 2147483647 w 42"/>
              <a:gd name="T21" fmla="*/ 2147483647 h 48"/>
              <a:gd name="T22" fmla="*/ 2147483647 w 42"/>
              <a:gd name="T23" fmla="*/ 2147483647 h 48"/>
              <a:gd name="T24" fmla="*/ 2147483647 w 42"/>
              <a:gd name="T25" fmla="*/ 2147483647 h 48"/>
              <a:gd name="T26" fmla="*/ 2147483647 w 42"/>
              <a:gd name="T27" fmla="*/ 2147483647 h 48"/>
              <a:gd name="T28" fmla="*/ 2147483647 w 42"/>
              <a:gd name="T29" fmla="*/ 2147483647 h 48"/>
              <a:gd name="T30" fmla="*/ 2147483647 w 42"/>
              <a:gd name="T31" fmla="*/ 2147483647 h 48"/>
              <a:gd name="T32" fmla="*/ 2147483647 w 42"/>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8"/>
              <a:gd name="T53" fmla="*/ 42 w 42"/>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8">
                <a:moveTo>
                  <a:pt x="36" y="48"/>
                </a:moveTo>
                <a:lnTo>
                  <a:pt x="30" y="48"/>
                </a:lnTo>
                <a:lnTo>
                  <a:pt x="24" y="48"/>
                </a:lnTo>
                <a:lnTo>
                  <a:pt x="24" y="42"/>
                </a:lnTo>
                <a:lnTo>
                  <a:pt x="6" y="42"/>
                </a:lnTo>
                <a:lnTo>
                  <a:pt x="0" y="36"/>
                </a:lnTo>
                <a:lnTo>
                  <a:pt x="6" y="36"/>
                </a:lnTo>
                <a:lnTo>
                  <a:pt x="0" y="18"/>
                </a:lnTo>
                <a:lnTo>
                  <a:pt x="0" y="0"/>
                </a:lnTo>
                <a:lnTo>
                  <a:pt x="6" y="6"/>
                </a:lnTo>
                <a:lnTo>
                  <a:pt x="12" y="6"/>
                </a:lnTo>
                <a:lnTo>
                  <a:pt x="18" y="6"/>
                </a:lnTo>
                <a:lnTo>
                  <a:pt x="36" y="6"/>
                </a:lnTo>
                <a:lnTo>
                  <a:pt x="36" y="12"/>
                </a:lnTo>
                <a:lnTo>
                  <a:pt x="42" y="24"/>
                </a:lnTo>
                <a:lnTo>
                  <a:pt x="36" y="24"/>
                </a:lnTo>
                <a:lnTo>
                  <a:pt x="36" y="48"/>
                </a:lnTo>
                <a:close/>
              </a:path>
            </a:pathLst>
          </a:custGeom>
          <a:solidFill>
            <a:srgbClr val="00CC99"/>
          </a:solidFill>
          <a:ln w="12700">
            <a:solidFill>
              <a:srgbClr val="000000"/>
            </a:solidFill>
            <a:prstDash val="solid"/>
            <a:round/>
            <a:headEnd/>
            <a:tailEnd/>
          </a:ln>
        </p:spPr>
        <p:txBody>
          <a:bodyPr/>
          <a:lstStyle/>
          <a:p>
            <a:endParaRPr lang="fi-FI"/>
          </a:p>
        </p:txBody>
      </p:sp>
      <p:sp>
        <p:nvSpPr>
          <p:cNvPr id="11275" name="Freeform 11"/>
          <p:cNvSpPr>
            <a:spLocks noChangeAspect="1"/>
          </p:cNvSpPr>
          <p:nvPr/>
        </p:nvSpPr>
        <p:spPr bwMode="auto">
          <a:xfrm>
            <a:off x="2051050" y="4716463"/>
            <a:ext cx="1050925" cy="769937"/>
          </a:xfrm>
          <a:custGeom>
            <a:avLst/>
            <a:gdLst>
              <a:gd name="T0" fmla="*/ 2147483647 w 54"/>
              <a:gd name="T1" fmla="*/ 2147483647 h 42"/>
              <a:gd name="T2" fmla="*/ 2147483647 w 54"/>
              <a:gd name="T3" fmla="*/ 2147483647 h 42"/>
              <a:gd name="T4" fmla="*/ 0 w 54"/>
              <a:gd name="T5" fmla="*/ 2147483647 h 42"/>
              <a:gd name="T6" fmla="*/ 0 w 54"/>
              <a:gd name="T7" fmla="*/ 2147483647 h 42"/>
              <a:gd name="T8" fmla="*/ 0 w 54"/>
              <a:gd name="T9" fmla="*/ 2147483647 h 42"/>
              <a:gd name="T10" fmla="*/ 2147483647 w 54"/>
              <a:gd name="T11" fmla="*/ 2147483647 h 42"/>
              <a:gd name="T12" fmla="*/ 2147483647 w 54"/>
              <a:gd name="T13" fmla="*/ 0 h 42"/>
              <a:gd name="T14" fmla="*/ 2147483647 w 54"/>
              <a:gd name="T15" fmla="*/ 0 h 42"/>
              <a:gd name="T16" fmla="*/ 2147483647 w 54"/>
              <a:gd name="T17" fmla="*/ 0 h 42"/>
              <a:gd name="T18" fmla="*/ 2147483647 w 54"/>
              <a:gd name="T19" fmla="*/ 2147483647 h 42"/>
              <a:gd name="T20" fmla="*/ 2147483647 w 54"/>
              <a:gd name="T21" fmla="*/ 2147483647 h 42"/>
              <a:gd name="T22" fmla="*/ 2147483647 w 54"/>
              <a:gd name="T23" fmla="*/ 2147483647 h 42"/>
              <a:gd name="T24" fmla="*/ 2147483647 w 54"/>
              <a:gd name="T25" fmla="*/ 2147483647 h 42"/>
              <a:gd name="T26" fmla="*/ 2147483647 w 54"/>
              <a:gd name="T27" fmla="*/ 2147483647 h 42"/>
              <a:gd name="T28" fmla="*/ 2147483647 w 54"/>
              <a:gd name="T29" fmla="*/ 2147483647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42"/>
              <a:gd name="T47" fmla="*/ 54 w 54"/>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42">
                <a:moveTo>
                  <a:pt x="12" y="42"/>
                </a:moveTo>
                <a:lnTo>
                  <a:pt x="12" y="36"/>
                </a:lnTo>
                <a:lnTo>
                  <a:pt x="0" y="36"/>
                </a:lnTo>
                <a:lnTo>
                  <a:pt x="0" y="18"/>
                </a:lnTo>
                <a:lnTo>
                  <a:pt x="0" y="6"/>
                </a:lnTo>
                <a:lnTo>
                  <a:pt x="24" y="12"/>
                </a:lnTo>
                <a:lnTo>
                  <a:pt x="18" y="0"/>
                </a:lnTo>
                <a:lnTo>
                  <a:pt x="24" y="0"/>
                </a:lnTo>
                <a:lnTo>
                  <a:pt x="30" y="0"/>
                </a:lnTo>
                <a:lnTo>
                  <a:pt x="48" y="24"/>
                </a:lnTo>
                <a:lnTo>
                  <a:pt x="48" y="30"/>
                </a:lnTo>
                <a:lnTo>
                  <a:pt x="54" y="30"/>
                </a:lnTo>
                <a:lnTo>
                  <a:pt x="36" y="30"/>
                </a:lnTo>
                <a:lnTo>
                  <a:pt x="30" y="42"/>
                </a:lnTo>
                <a:lnTo>
                  <a:pt x="12" y="42"/>
                </a:lnTo>
                <a:close/>
              </a:path>
            </a:pathLst>
          </a:custGeom>
          <a:gradFill rotWithShape="0">
            <a:gsLst>
              <a:gs pos="0">
                <a:srgbClr val="00CC99"/>
              </a:gs>
              <a:gs pos="49001">
                <a:srgbClr val="00CC99"/>
              </a:gs>
              <a:gs pos="50000">
                <a:srgbClr val="00CC99"/>
              </a:gs>
              <a:gs pos="50999">
                <a:srgbClr val="FFC000"/>
              </a:gs>
              <a:gs pos="100000">
                <a:srgbClr val="FFC000"/>
              </a:gs>
            </a:gsLst>
            <a:lin ang="10800000"/>
          </a:gradFill>
          <a:ln w="12700">
            <a:solidFill>
              <a:srgbClr val="000000"/>
            </a:solidFill>
            <a:prstDash val="solid"/>
            <a:round/>
            <a:headEnd/>
            <a:tailEnd/>
          </a:ln>
        </p:spPr>
        <p:txBody>
          <a:bodyPr/>
          <a:lstStyle/>
          <a:p>
            <a:endParaRPr lang="fi-FI"/>
          </a:p>
        </p:txBody>
      </p:sp>
      <p:sp>
        <p:nvSpPr>
          <p:cNvPr id="11276" name="Freeform 12"/>
          <p:cNvSpPr>
            <a:spLocks noChangeAspect="1"/>
          </p:cNvSpPr>
          <p:nvPr/>
        </p:nvSpPr>
        <p:spPr bwMode="auto">
          <a:xfrm>
            <a:off x="2525713" y="5264150"/>
            <a:ext cx="1049337" cy="788988"/>
          </a:xfrm>
          <a:custGeom>
            <a:avLst/>
            <a:gdLst>
              <a:gd name="T0" fmla="*/ 0 w 546"/>
              <a:gd name="T1" fmla="*/ 2147483647 h 411"/>
              <a:gd name="T2" fmla="*/ 2147483647 w 546"/>
              <a:gd name="T3" fmla="*/ 2147483647 h 411"/>
              <a:gd name="T4" fmla="*/ 2147483647 w 546"/>
              <a:gd name="T5" fmla="*/ 0 h 411"/>
              <a:gd name="T6" fmla="*/ 2147483647 w 546"/>
              <a:gd name="T7" fmla="*/ 2147483647 h 411"/>
              <a:gd name="T8" fmla="*/ 2147483647 w 546"/>
              <a:gd name="T9" fmla="*/ 2147483647 h 411"/>
              <a:gd name="T10" fmla="*/ 2147483647 w 546"/>
              <a:gd name="T11" fmla="*/ 2147483647 h 411"/>
              <a:gd name="T12" fmla="*/ 2147483647 w 546"/>
              <a:gd name="T13" fmla="*/ 2147483647 h 411"/>
              <a:gd name="T14" fmla="*/ 2147483647 w 546"/>
              <a:gd name="T15" fmla="*/ 2147483647 h 411"/>
              <a:gd name="T16" fmla="*/ 2147483647 w 546"/>
              <a:gd name="T17" fmla="*/ 2147483647 h 411"/>
              <a:gd name="T18" fmla="*/ 2147483647 w 546"/>
              <a:gd name="T19" fmla="*/ 2147483647 h 411"/>
              <a:gd name="T20" fmla="*/ 2147483647 w 546"/>
              <a:gd name="T21" fmla="*/ 2147483647 h 411"/>
              <a:gd name="T22" fmla="*/ 2147483647 w 546"/>
              <a:gd name="T23" fmla="*/ 2147483647 h 411"/>
              <a:gd name="T24" fmla="*/ 0 w 546"/>
              <a:gd name="T25" fmla="*/ 2147483647 h 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6"/>
              <a:gd name="T40" fmla="*/ 0 h 411"/>
              <a:gd name="T41" fmla="*/ 546 w 546"/>
              <a:gd name="T42" fmla="*/ 411 h 4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6" h="411">
                <a:moveTo>
                  <a:pt x="0" y="180"/>
                </a:moveTo>
                <a:lnTo>
                  <a:pt x="51" y="117"/>
                </a:lnTo>
                <a:lnTo>
                  <a:pt x="117" y="0"/>
                </a:lnTo>
                <a:lnTo>
                  <a:pt x="309" y="3"/>
                </a:lnTo>
                <a:lnTo>
                  <a:pt x="365" y="64"/>
                </a:lnTo>
                <a:lnTo>
                  <a:pt x="546" y="122"/>
                </a:lnTo>
                <a:lnTo>
                  <a:pt x="447" y="267"/>
                </a:lnTo>
                <a:lnTo>
                  <a:pt x="486" y="295"/>
                </a:lnTo>
                <a:lnTo>
                  <a:pt x="486" y="354"/>
                </a:lnTo>
                <a:lnTo>
                  <a:pt x="306" y="411"/>
                </a:lnTo>
                <a:lnTo>
                  <a:pt x="123" y="234"/>
                </a:lnTo>
                <a:lnTo>
                  <a:pt x="63" y="234"/>
                </a:lnTo>
                <a:lnTo>
                  <a:pt x="0" y="180"/>
                </a:lnTo>
                <a:close/>
              </a:path>
            </a:pathLst>
          </a:custGeom>
          <a:solidFill>
            <a:srgbClr val="00CC99"/>
          </a:solidFill>
          <a:ln w="12700">
            <a:solidFill>
              <a:srgbClr val="000000"/>
            </a:solidFill>
            <a:prstDash val="solid"/>
            <a:round/>
            <a:headEnd/>
            <a:tailEnd/>
          </a:ln>
        </p:spPr>
        <p:txBody>
          <a:bodyPr/>
          <a:lstStyle/>
          <a:p>
            <a:endParaRPr lang="fi-FI"/>
          </a:p>
        </p:txBody>
      </p:sp>
      <p:sp>
        <p:nvSpPr>
          <p:cNvPr id="11277" name="Freeform 13"/>
          <p:cNvSpPr>
            <a:spLocks noChangeAspect="1"/>
          </p:cNvSpPr>
          <p:nvPr/>
        </p:nvSpPr>
        <p:spPr bwMode="auto">
          <a:xfrm>
            <a:off x="4156075" y="2479675"/>
            <a:ext cx="946150" cy="900113"/>
          </a:xfrm>
          <a:custGeom>
            <a:avLst/>
            <a:gdLst>
              <a:gd name="T0" fmla="*/ 2147483647 w 48"/>
              <a:gd name="T1" fmla="*/ 2147483647 h 48"/>
              <a:gd name="T2" fmla="*/ 0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0 h 48"/>
              <a:gd name="T12" fmla="*/ 2147483647 w 48"/>
              <a:gd name="T13" fmla="*/ 2147483647 h 48"/>
              <a:gd name="T14" fmla="*/ 2147483647 w 48"/>
              <a:gd name="T15" fmla="*/ 2147483647 h 48"/>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48"/>
              <a:gd name="T26" fmla="*/ 48 w 48"/>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48">
                <a:moveTo>
                  <a:pt x="24" y="12"/>
                </a:moveTo>
                <a:lnTo>
                  <a:pt x="0" y="24"/>
                </a:lnTo>
                <a:lnTo>
                  <a:pt x="24" y="48"/>
                </a:lnTo>
                <a:lnTo>
                  <a:pt x="36" y="48"/>
                </a:lnTo>
                <a:lnTo>
                  <a:pt x="48" y="18"/>
                </a:lnTo>
                <a:lnTo>
                  <a:pt x="36" y="0"/>
                </a:lnTo>
                <a:lnTo>
                  <a:pt x="24" y="6"/>
                </a:lnTo>
                <a:lnTo>
                  <a:pt x="24" y="12"/>
                </a:lnTo>
                <a:close/>
              </a:path>
            </a:pathLst>
          </a:custGeom>
          <a:solidFill>
            <a:srgbClr val="00CC99"/>
          </a:solidFill>
          <a:ln w="12700">
            <a:solidFill>
              <a:srgbClr val="000000"/>
            </a:solidFill>
            <a:prstDash val="solid"/>
            <a:round/>
            <a:headEnd/>
            <a:tailEnd/>
          </a:ln>
        </p:spPr>
        <p:txBody>
          <a:bodyPr/>
          <a:lstStyle/>
          <a:p>
            <a:endParaRPr lang="fi-FI"/>
          </a:p>
        </p:txBody>
      </p:sp>
      <p:sp>
        <p:nvSpPr>
          <p:cNvPr id="11278" name="Freeform 14"/>
          <p:cNvSpPr>
            <a:spLocks noChangeAspect="1"/>
          </p:cNvSpPr>
          <p:nvPr/>
        </p:nvSpPr>
        <p:spPr bwMode="auto">
          <a:xfrm>
            <a:off x="3101975" y="1479550"/>
            <a:ext cx="1528763" cy="1687513"/>
          </a:xfrm>
          <a:custGeom>
            <a:avLst/>
            <a:gdLst>
              <a:gd name="T0" fmla="*/ 2147483647 w 78"/>
              <a:gd name="T1" fmla="*/ 2147483647 h 90"/>
              <a:gd name="T2" fmla="*/ 0 w 78"/>
              <a:gd name="T3" fmla="*/ 2147483647 h 90"/>
              <a:gd name="T4" fmla="*/ 2147483647 w 78"/>
              <a:gd name="T5" fmla="*/ 2147483647 h 90"/>
              <a:gd name="T6" fmla="*/ 2147483647 w 78"/>
              <a:gd name="T7" fmla="*/ 2147483647 h 90"/>
              <a:gd name="T8" fmla="*/ 2147483647 w 78"/>
              <a:gd name="T9" fmla="*/ 2147483647 h 90"/>
              <a:gd name="T10" fmla="*/ 2147483647 w 78"/>
              <a:gd name="T11" fmla="*/ 2147483647 h 90"/>
              <a:gd name="T12" fmla="*/ 2147483647 w 78"/>
              <a:gd name="T13" fmla="*/ 2147483647 h 90"/>
              <a:gd name="T14" fmla="*/ 2147483647 w 78"/>
              <a:gd name="T15" fmla="*/ 2147483647 h 90"/>
              <a:gd name="T16" fmla="*/ 2147483647 w 78"/>
              <a:gd name="T17" fmla="*/ 2147483647 h 90"/>
              <a:gd name="T18" fmla="*/ 2147483647 w 78"/>
              <a:gd name="T19" fmla="*/ 2147483647 h 90"/>
              <a:gd name="T20" fmla="*/ 2147483647 w 78"/>
              <a:gd name="T21" fmla="*/ 2147483647 h 90"/>
              <a:gd name="T22" fmla="*/ 2147483647 w 78"/>
              <a:gd name="T23" fmla="*/ 2147483647 h 90"/>
              <a:gd name="T24" fmla="*/ 2147483647 w 78"/>
              <a:gd name="T25" fmla="*/ 0 h 90"/>
              <a:gd name="T26" fmla="*/ 2147483647 w 78"/>
              <a:gd name="T27" fmla="*/ 2147483647 h 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
              <a:gd name="T43" fmla="*/ 0 h 90"/>
              <a:gd name="T44" fmla="*/ 78 w 78"/>
              <a:gd name="T45" fmla="*/ 90 h 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 h="90">
                <a:moveTo>
                  <a:pt x="18" y="12"/>
                </a:moveTo>
                <a:lnTo>
                  <a:pt x="0" y="18"/>
                </a:lnTo>
                <a:lnTo>
                  <a:pt x="12" y="42"/>
                </a:lnTo>
                <a:lnTo>
                  <a:pt x="18" y="72"/>
                </a:lnTo>
                <a:lnTo>
                  <a:pt x="30" y="90"/>
                </a:lnTo>
                <a:lnTo>
                  <a:pt x="42" y="84"/>
                </a:lnTo>
                <a:lnTo>
                  <a:pt x="54" y="78"/>
                </a:lnTo>
                <a:lnTo>
                  <a:pt x="78" y="66"/>
                </a:lnTo>
                <a:lnTo>
                  <a:pt x="78" y="60"/>
                </a:lnTo>
                <a:lnTo>
                  <a:pt x="72" y="48"/>
                </a:lnTo>
                <a:lnTo>
                  <a:pt x="66" y="24"/>
                </a:lnTo>
                <a:lnTo>
                  <a:pt x="36" y="6"/>
                </a:lnTo>
                <a:lnTo>
                  <a:pt x="18" y="0"/>
                </a:lnTo>
                <a:lnTo>
                  <a:pt x="18" y="12"/>
                </a:lnTo>
                <a:close/>
              </a:path>
            </a:pathLst>
          </a:custGeom>
          <a:solidFill>
            <a:srgbClr val="00CC99"/>
          </a:solidFill>
          <a:ln w="12700">
            <a:solidFill>
              <a:srgbClr val="000000"/>
            </a:solidFill>
            <a:prstDash val="solid"/>
            <a:round/>
            <a:headEnd/>
            <a:tailEnd/>
          </a:ln>
        </p:spPr>
        <p:txBody>
          <a:bodyPr/>
          <a:lstStyle/>
          <a:p>
            <a:endParaRPr lang="fi-FI"/>
          </a:p>
        </p:txBody>
      </p:sp>
      <p:sp>
        <p:nvSpPr>
          <p:cNvPr id="11279" name="Freeform 15"/>
          <p:cNvSpPr>
            <a:spLocks noChangeAspect="1"/>
          </p:cNvSpPr>
          <p:nvPr/>
        </p:nvSpPr>
        <p:spPr bwMode="auto">
          <a:xfrm>
            <a:off x="2760663" y="2824163"/>
            <a:ext cx="1173162" cy="1668462"/>
          </a:xfrm>
          <a:custGeom>
            <a:avLst/>
            <a:gdLst>
              <a:gd name="T0" fmla="*/ 2147483647 w 60"/>
              <a:gd name="T1" fmla="*/ 2147483647 h 90"/>
              <a:gd name="T2" fmla="*/ 2147483647 w 60"/>
              <a:gd name="T3" fmla="*/ 2147483647 h 90"/>
              <a:gd name="T4" fmla="*/ 2147483647 w 60"/>
              <a:gd name="T5" fmla="*/ 2147483647 h 90"/>
              <a:gd name="T6" fmla="*/ 2147483647 w 60"/>
              <a:gd name="T7" fmla="*/ 2147483647 h 90"/>
              <a:gd name="T8" fmla="*/ 2147483647 w 60"/>
              <a:gd name="T9" fmla="*/ 2147483647 h 90"/>
              <a:gd name="T10" fmla="*/ 2147483647 w 60"/>
              <a:gd name="T11" fmla="*/ 2147483647 h 90"/>
              <a:gd name="T12" fmla="*/ 0 w 60"/>
              <a:gd name="T13" fmla="*/ 2147483647 h 90"/>
              <a:gd name="T14" fmla="*/ 2147483647 w 60"/>
              <a:gd name="T15" fmla="*/ 2147483647 h 90"/>
              <a:gd name="T16" fmla="*/ 2147483647 w 60"/>
              <a:gd name="T17" fmla="*/ 2147483647 h 90"/>
              <a:gd name="T18" fmla="*/ 2147483647 w 60"/>
              <a:gd name="T19" fmla="*/ 2147483647 h 90"/>
              <a:gd name="T20" fmla="*/ 2147483647 w 60"/>
              <a:gd name="T21" fmla="*/ 2147483647 h 90"/>
              <a:gd name="T22" fmla="*/ 2147483647 w 60"/>
              <a:gd name="T23" fmla="*/ 0 h 90"/>
              <a:gd name="T24" fmla="*/ 2147483647 w 60"/>
              <a:gd name="T25" fmla="*/ 2147483647 h 90"/>
              <a:gd name="T26" fmla="*/ 2147483647 w 60"/>
              <a:gd name="T27" fmla="*/ 2147483647 h 90"/>
              <a:gd name="T28" fmla="*/ 2147483647 w 60"/>
              <a:gd name="T29" fmla="*/ 2147483647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90"/>
              <a:gd name="T47" fmla="*/ 60 w 60"/>
              <a:gd name="T48" fmla="*/ 90 h 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90">
                <a:moveTo>
                  <a:pt x="60" y="48"/>
                </a:moveTo>
                <a:lnTo>
                  <a:pt x="30" y="90"/>
                </a:lnTo>
                <a:lnTo>
                  <a:pt x="18" y="90"/>
                </a:lnTo>
                <a:lnTo>
                  <a:pt x="18" y="78"/>
                </a:lnTo>
                <a:lnTo>
                  <a:pt x="12" y="78"/>
                </a:lnTo>
                <a:lnTo>
                  <a:pt x="6" y="78"/>
                </a:lnTo>
                <a:lnTo>
                  <a:pt x="0" y="66"/>
                </a:lnTo>
                <a:lnTo>
                  <a:pt x="18" y="66"/>
                </a:lnTo>
                <a:lnTo>
                  <a:pt x="18" y="36"/>
                </a:lnTo>
                <a:lnTo>
                  <a:pt x="24" y="30"/>
                </a:lnTo>
                <a:lnTo>
                  <a:pt x="30" y="6"/>
                </a:lnTo>
                <a:lnTo>
                  <a:pt x="36" y="0"/>
                </a:lnTo>
                <a:lnTo>
                  <a:pt x="48" y="18"/>
                </a:lnTo>
                <a:lnTo>
                  <a:pt x="60" y="12"/>
                </a:lnTo>
                <a:lnTo>
                  <a:pt x="60" y="48"/>
                </a:lnTo>
                <a:close/>
              </a:path>
            </a:pathLst>
          </a:custGeom>
          <a:solidFill>
            <a:srgbClr val="FFC000"/>
          </a:solidFill>
          <a:ln w="12700">
            <a:solidFill>
              <a:srgbClr val="000000"/>
            </a:solidFill>
            <a:prstDash val="solid"/>
            <a:round/>
            <a:headEnd/>
            <a:tailEnd/>
          </a:ln>
        </p:spPr>
        <p:txBody>
          <a:bodyPr/>
          <a:lstStyle/>
          <a:p>
            <a:endParaRPr lang="fi-FI"/>
          </a:p>
        </p:txBody>
      </p:sp>
      <p:sp>
        <p:nvSpPr>
          <p:cNvPr id="11280" name="Freeform 16"/>
          <p:cNvSpPr>
            <a:spLocks noChangeAspect="1"/>
          </p:cNvSpPr>
          <p:nvPr/>
        </p:nvSpPr>
        <p:spPr bwMode="auto">
          <a:xfrm>
            <a:off x="3227388" y="4822825"/>
            <a:ext cx="928687" cy="1127125"/>
          </a:xfrm>
          <a:custGeom>
            <a:avLst/>
            <a:gdLst>
              <a:gd name="T0" fmla="*/ 2147483647 w 484"/>
              <a:gd name="T1" fmla="*/ 2147483647 h 587"/>
              <a:gd name="T2" fmla="*/ 2147483647 w 484"/>
              <a:gd name="T3" fmla="*/ 2147483647 h 587"/>
              <a:gd name="T4" fmla="*/ 2147483647 w 484"/>
              <a:gd name="T5" fmla="*/ 2147483647 h 587"/>
              <a:gd name="T6" fmla="*/ 2147483647 w 484"/>
              <a:gd name="T7" fmla="*/ 2147483647 h 587"/>
              <a:gd name="T8" fmla="*/ 2147483647 w 484"/>
              <a:gd name="T9" fmla="*/ 2147483647 h 587"/>
              <a:gd name="T10" fmla="*/ 2147483647 w 484"/>
              <a:gd name="T11" fmla="*/ 2147483647 h 587"/>
              <a:gd name="T12" fmla="*/ 0 w 484"/>
              <a:gd name="T13" fmla="*/ 2147483647 h 587"/>
              <a:gd name="T14" fmla="*/ 2147483647 w 484"/>
              <a:gd name="T15" fmla="*/ 2147483647 h 587"/>
              <a:gd name="T16" fmla="*/ 2147483647 w 484"/>
              <a:gd name="T17" fmla="*/ 2147483647 h 587"/>
              <a:gd name="T18" fmla="*/ 2147483647 w 484"/>
              <a:gd name="T19" fmla="*/ 0 h 587"/>
              <a:gd name="T20" fmla="*/ 2147483647 w 484"/>
              <a:gd name="T21" fmla="*/ 2147483647 h 587"/>
              <a:gd name="T22" fmla="*/ 2147483647 w 484"/>
              <a:gd name="T23" fmla="*/ 2147483647 h 587"/>
              <a:gd name="T24" fmla="*/ 2147483647 w 484"/>
              <a:gd name="T25" fmla="*/ 2147483647 h 587"/>
              <a:gd name="T26" fmla="*/ 2147483647 w 484"/>
              <a:gd name="T27" fmla="*/ 2147483647 h 587"/>
              <a:gd name="T28" fmla="*/ 2147483647 w 484"/>
              <a:gd name="T29" fmla="*/ 2147483647 h 587"/>
              <a:gd name="T30" fmla="*/ 2147483647 w 484"/>
              <a:gd name="T31" fmla="*/ 2147483647 h 5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4"/>
              <a:gd name="T49" fmla="*/ 0 h 587"/>
              <a:gd name="T50" fmla="*/ 484 w 484"/>
              <a:gd name="T51" fmla="*/ 587 h 5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4" h="587">
                <a:moveTo>
                  <a:pt x="484" y="411"/>
                </a:moveTo>
                <a:lnTo>
                  <a:pt x="484" y="470"/>
                </a:lnTo>
                <a:lnTo>
                  <a:pt x="121" y="587"/>
                </a:lnTo>
                <a:lnTo>
                  <a:pt x="121" y="528"/>
                </a:lnTo>
                <a:lnTo>
                  <a:pt x="82" y="500"/>
                </a:lnTo>
                <a:lnTo>
                  <a:pt x="182" y="352"/>
                </a:lnTo>
                <a:lnTo>
                  <a:pt x="0" y="294"/>
                </a:lnTo>
                <a:lnTo>
                  <a:pt x="121" y="59"/>
                </a:lnTo>
                <a:lnTo>
                  <a:pt x="242" y="117"/>
                </a:lnTo>
                <a:lnTo>
                  <a:pt x="303" y="0"/>
                </a:lnTo>
                <a:lnTo>
                  <a:pt x="303" y="59"/>
                </a:lnTo>
                <a:lnTo>
                  <a:pt x="363" y="117"/>
                </a:lnTo>
                <a:lnTo>
                  <a:pt x="303" y="176"/>
                </a:lnTo>
                <a:lnTo>
                  <a:pt x="424" y="235"/>
                </a:lnTo>
                <a:lnTo>
                  <a:pt x="484" y="352"/>
                </a:lnTo>
                <a:lnTo>
                  <a:pt x="484" y="411"/>
                </a:lnTo>
                <a:close/>
              </a:path>
            </a:pathLst>
          </a:custGeom>
          <a:solidFill>
            <a:schemeClr val="bg1"/>
          </a:solidFill>
          <a:ln w="12700">
            <a:solidFill>
              <a:srgbClr val="000000"/>
            </a:solidFill>
            <a:prstDash val="solid"/>
            <a:round/>
            <a:headEnd/>
            <a:tailEnd/>
          </a:ln>
        </p:spPr>
        <p:txBody>
          <a:bodyPr/>
          <a:lstStyle/>
          <a:p>
            <a:endParaRPr lang="fi-FI"/>
          </a:p>
        </p:txBody>
      </p:sp>
      <p:sp>
        <p:nvSpPr>
          <p:cNvPr id="11281" name="Freeform 17"/>
          <p:cNvSpPr>
            <a:spLocks noChangeAspect="1"/>
          </p:cNvSpPr>
          <p:nvPr/>
        </p:nvSpPr>
        <p:spPr bwMode="auto">
          <a:xfrm>
            <a:off x="3340100" y="3714750"/>
            <a:ext cx="2332038" cy="1336675"/>
          </a:xfrm>
          <a:custGeom>
            <a:avLst/>
            <a:gdLst>
              <a:gd name="T0" fmla="*/ 2147483647 w 1214"/>
              <a:gd name="T1" fmla="*/ 2147483647 h 696"/>
              <a:gd name="T2" fmla="*/ 2147483647 w 1214"/>
              <a:gd name="T3" fmla="*/ 2147483647 h 696"/>
              <a:gd name="T4" fmla="*/ 2147483647 w 1214"/>
              <a:gd name="T5" fmla="*/ 2147483647 h 696"/>
              <a:gd name="T6" fmla="*/ 2147483647 w 1214"/>
              <a:gd name="T7" fmla="*/ 2147483647 h 696"/>
              <a:gd name="T8" fmla="*/ 2147483647 w 1214"/>
              <a:gd name="T9" fmla="*/ 2147483647 h 696"/>
              <a:gd name="T10" fmla="*/ 2147483647 w 1214"/>
              <a:gd name="T11" fmla="*/ 2147483647 h 696"/>
              <a:gd name="T12" fmla="*/ 2147483647 w 1214"/>
              <a:gd name="T13" fmla="*/ 2147483647 h 696"/>
              <a:gd name="T14" fmla="*/ 0 w 1214"/>
              <a:gd name="T15" fmla="*/ 2147483647 h 696"/>
              <a:gd name="T16" fmla="*/ 2147483647 w 1214"/>
              <a:gd name="T17" fmla="*/ 0 h 696"/>
              <a:gd name="T18" fmla="*/ 2147483647 w 1214"/>
              <a:gd name="T19" fmla="*/ 2147483647 h 696"/>
              <a:gd name="T20" fmla="*/ 2147483647 w 1214"/>
              <a:gd name="T21" fmla="*/ 2147483647 h 696"/>
              <a:gd name="T22" fmla="*/ 2147483647 w 1214"/>
              <a:gd name="T23" fmla="*/ 2147483647 h 696"/>
              <a:gd name="T24" fmla="*/ 2147483647 w 1214"/>
              <a:gd name="T25" fmla="*/ 2147483647 h 696"/>
              <a:gd name="T26" fmla="*/ 2147483647 w 1214"/>
              <a:gd name="T27" fmla="*/ 2147483647 h 696"/>
              <a:gd name="T28" fmla="*/ 2147483647 w 1214"/>
              <a:gd name="T29" fmla="*/ 2147483647 h 696"/>
              <a:gd name="T30" fmla="*/ 2147483647 w 1214"/>
              <a:gd name="T31" fmla="*/ 2147483647 h 696"/>
              <a:gd name="T32" fmla="*/ 2147483647 w 1214"/>
              <a:gd name="T33" fmla="*/ 2147483647 h 696"/>
              <a:gd name="T34" fmla="*/ 2147483647 w 1214"/>
              <a:gd name="T35" fmla="*/ 2147483647 h 696"/>
              <a:gd name="T36" fmla="*/ 2147483647 w 1214"/>
              <a:gd name="T37" fmla="*/ 2147483647 h 696"/>
              <a:gd name="T38" fmla="*/ 2147483647 w 1214"/>
              <a:gd name="T39" fmla="*/ 2147483647 h 696"/>
              <a:gd name="T40" fmla="*/ 2147483647 w 1214"/>
              <a:gd name="T41" fmla="*/ 2147483647 h 696"/>
              <a:gd name="T42" fmla="*/ 2147483647 w 1214"/>
              <a:gd name="T43" fmla="*/ 2147483647 h 696"/>
              <a:gd name="T44" fmla="*/ 2147483647 w 1214"/>
              <a:gd name="T45" fmla="*/ 2147483647 h 696"/>
              <a:gd name="T46" fmla="*/ 2147483647 w 1214"/>
              <a:gd name="T47" fmla="*/ 2147483647 h 696"/>
              <a:gd name="T48" fmla="*/ 2147483647 w 1214"/>
              <a:gd name="T49" fmla="*/ 2147483647 h 696"/>
              <a:gd name="T50" fmla="*/ 2147483647 w 1214"/>
              <a:gd name="T51" fmla="*/ 2147483647 h 696"/>
              <a:gd name="T52" fmla="*/ 2147483647 w 1214"/>
              <a:gd name="T53" fmla="*/ 2147483647 h 696"/>
              <a:gd name="T54" fmla="*/ 2147483647 w 1214"/>
              <a:gd name="T55" fmla="*/ 2147483647 h 6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14"/>
              <a:gd name="T85" fmla="*/ 0 h 696"/>
              <a:gd name="T86" fmla="*/ 1214 w 1214"/>
              <a:gd name="T87" fmla="*/ 696 h 6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14" h="696">
                <a:moveTo>
                  <a:pt x="488" y="408"/>
                </a:moveTo>
                <a:lnTo>
                  <a:pt x="488" y="523"/>
                </a:lnTo>
                <a:lnTo>
                  <a:pt x="305" y="581"/>
                </a:lnTo>
                <a:lnTo>
                  <a:pt x="244" y="638"/>
                </a:lnTo>
                <a:lnTo>
                  <a:pt x="244" y="581"/>
                </a:lnTo>
                <a:lnTo>
                  <a:pt x="183" y="696"/>
                </a:lnTo>
                <a:lnTo>
                  <a:pt x="61" y="638"/>
                </a:lnTo>
                <a:lnTo>
                  <a:pt x="0" y="408"/>
                </a:lnTo>
                <a:lnTo>
                  <a:pt x="308" y="0"/>
                </a:lnTo>
                <a:lnTo>
                  <a:pt x="431" y="117"/>
                </a:lnTo>
                <a:lnTo>
                  <a:pt x="545" y="108"/>
                </a:lnTo>
                <a:lnTo>
                  <a:pt x="614" y="171"/>
                </a:lnTo>
                <a:lnTo>
                  <a:pt x="614" y="177"/>
                </a:lnTo>
                <a:lnTo>
                  <a:pt x="677" y="228"/>
                </a:lnTo>
                <a:lnTo>
                  <a:pt x="851" y="288"/>
                </a:lnTo>
                <a:lnTo>
                  <a:pt x="854" y="288"/>
                </a:lnTo>
                <a:lnTo>
                  <a:pt x="911" y="213"/>
                </a:lnTo>
                <a:lnTo>
                  <a:pt x="974" y="225"/>
                </a:lnTo>
                <a:lnTo>
                  <a:pt x="977" y="171"/>
                </a:lnTo>
                <a:lnTo>
                  <a:pt x="1031" y="120"/>
                </a:lnTo>
                <a:lnTo>
                  <a:pt x="1031" y="165"/>
                </a:lnTo>
                <a:lnTo>
                  <a:pt x="1214" y="231"/>
                </a:lnTo>
                <a:lnTo>
                  <a:pt x="1157" y="402"/>
                </a:lnTo>
                <a:lnTo>
                  <a:pt x="1094" y="351"/>
                </a:lnTo>
                <a:lnTo>
                  <a:pt x="797" y="468"/>
                </a:lnTo>
                <a:lnTo>
                  <a:pt x="671" y="466"/>
                </a:lnTo>
                <a:lnTo>
                  <a:pt x="488" y="408"/>
                </a:lnTo>
                <a:close/>
              </a:path>
            </a:pathLst>
          </a:custGeom>
          <a:solidFill>
            <a:srgbClr val="FFC000"/>
          </a:solidFill>
          <a:ln w="12700">
            <a:solidFill>
              <a:srgbClr val="000000"/>
            </a:solidFill>
            <a:prstDash val="solid"/>
            <a:round/>
            <a:headEnd/>
            <a:tailEnd/>
          </a:ln>
        </p:spPr>
        <p:txBody>
          <a:bodyPr/>
          <a:lstStyle/>
          <a:p>
            <a:endParaRPr lang="fi-FI"/>
          </a:p>
        </p:txBody>
      </p:sp>
      <p:sp>
        <p:nvSpPr>
          <p:cNvPr id="11282" name="Freeform 18"/>
          <p:cNvSpPr>
            <a:spLocks noChangeAspect="1"/>
          </p:cNvSpPr>
          <p:nvPr/>
        </p:nvSpPr>
        <p:spPr bwMode="auto">
          <a:xfrm>
            <a:off x="1357313" y="3167063"/>
            <a:ext cx="1287462" cy="885825"/>
          </a:xfrm>
          <a:custGeom>
            <a:avLst/>
            <a:gdLst>
              <a:gd name="T0" fmla="*/ 0 w 66"/>
              <a:gd name="T1" fmla="*/ 2147483647 h 48"/>
              <a:gd name="T2" fmla="*/ 0 w 66"/>
              <a:gd name="T3" fmla="*/ 2147483647 h 48"/>
              <a:gd name="T4" fmla="*/ 2147483647 w 66"/>
              <a:gd name="T5" fmla="*/ 0 h 48"/>
              <a:gd name="T6" fmla="*/ 2147483647 w 66"/>
              <a:gd name="T7" fmla="*/ 2147483647 h 48"/>
              <a:gd name="T8" fmla="*/ 2147483647 w 66"/>
              <a:gd name="T9" fmla="*/ 2147483647 h 48"/>
              <a:gd name="T10" fmla="*/ 2147483647 w 66"/>
              <a:gd name="T11" fmla="*/ 2147483647 h 48"/>
              <a:gd name="T12" fmla="*/ 2147483647 w 66"/>
              <a:gd name="T13" fmla="*/ 2147483647 h 48"/>
              <a:gd name="T14" fmla="*/ 2147483647 w 66"/>
              <a:gd name="T15" fmla="*/ 2147483647 h 48"/>
              <a:gd name="T16" fmla="*/ 2147483647 w 66"/>
              <a:gd name="T17" fmla="*/ 2147483647 h 48"/>
              <a:gd name="T18" fmla="*/ 2147483647 w 66"/>
              <a:gd name="T19" fmla="*/ 2147483647 h 48"/>
              <a:gd name="T20" fmla="*/ 2147483647 w 66"/>
              <a:gd name="T21" fmla="*/ 2147483647 h 48"/>
              <a:gd name="T22" fmla="*/ 2147483647 w 66"/>
              <a:gd name="T23" fmla="*/ 2147483647 h 48"/>
              <a:gd name="T24" fmla="*/ 0 w 66"/>
              <a:gd name="T25" fmla="*/ 2147483647 h 48"/>
              <a:gd name="T26" fmla="*/ 0 w 6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
              <a:gd name="T43" fmla="*/ 0 h 48"/>
              <a:gd name="T44" fmla="*/ 66 w 6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 h="48">
                <a:moveTo>
                  <a:pt x="0" y="24"/>
                </a:moveTo>
                <a:lnTo>
                  <a:pt x="0" y="6"/>
                </a:lnTo>
                <a:lnTo>
                  <a:pt x="36" y="0"/>
                </a:lnTo>
                <a:lnTo>
                  <a:pt x="36" y="18"/>
                </a:lnTo>
                <a:lnTo>
                  <a:pt x="48" y="18"/>
                </a:lnTo>
                <a:lnTo>
                  <a:pt x="66" y="12"/>
                </a:lnTo>
                <a:lnTo>
                  <a:pt x="66" y="36"/>
                </a:lnTo>
                <a:lnTo>
                  <a:pt x="60" y="36"/>
                </a:lnTo>
                <a:lnTo>
                  <a:pt x="48" y="48"/>
                </a:lnTo>
                <a:lnTo>
                  <a:pt x="30" y="48"/>
                </a:lnTo>
                <a:lnTo>
                  <a:pt x="18" y="42"/>
                </a:lnTo>
                <a:lnTo>
                  <a:pt x="18" y="30"/>
                </a:lnTo>
                <a:lnTo>
                  <a:pt x="0" y="30"/>
                </a:lnTo>
                <a:lnTo>
                  <a:pt x="0" y="24"/>
                </a:lnTo>
                <a:close/>
              </a:path>
            </a:pathLst>
          </a:custGeom>
          <a:solidFill>
            <a:srgbClr val="00CC99"/>
          </a:solidFill>
          <a:ln w="0">
            <a:solidFill>
              <a:srgbClr val="000000"/>
            </a:solidFill>
            <a:prstDash val="solid"/>
            <a:round/>
            <a:headEnd/>
            <a:tailEnd/>
          </a:ln>
        </p:spPr>
        <p:txBody>
          <a:bodyPr/>
          <a:lstStyle/>
          <a:p>
            <a:endParaRPr lang="fi-FI"/>
          </a:p>
        </p:txBody>
      </p:sp>
      <p:sp>
        <p:nvSpPr>
          <p:cNvPr id="11283" name="Freeform 19"/>
          <p:cNvSpPr>
            <a:spLocks noChangeAspect="1"/>
          </p:cNvSpPr>
          <p:nvPr/>
        </p:nvSpPr>
        <p:spPr bwMode="auto">
          <a:xfrm>
            <a:off x="884238" y="2144713"/>
            <a:ext cx="1998662" cy="1131887"/>
          </a:xfrm>
          <a:custGeom>
            <a:avLst/>
            <a:gdLst>
              <a:gd name="T0" fmla="*/ 2147483647 w 102"/>
              <a:gd name="T1" fmla="*/ 2147483647 h 60"/>
              <a:gd name="T2" fmla="*/ 2147483647 w 102"/>
              <a:gd name="T3" fmla="*/ 2147483647 h 60"/>
              <a:gd name="T4" fmla="*/ 2147483647 w 102"/>
              <a:gd name="T5" fmla="*/ 2147483647 h 60"/>
              <a:gd name="T6" fmla="*/ 0 w 102"/>
              <a:gd name="T7" fmla="*/ 2147483647 h 60"/>
              <a:gd name="T8" fmla="*/ 2147483647 w 102"/>
              <a:gd name="T9" fmla="*/ 2147483647 h 60"/>
              <a:gd name="T10" fmla="*/ 2147483647 w 102"/>
              <a:gd name="T11" fmla="*/ 2147483647 h 60"/>
              <a:gd name="T12" fmla="*/ 2147483647 w 102"/>
              <a:gd name="T13" fmla="*/ 2147483647 h 60"/>
              <a:gd name="T14" fmla="*/ 2147483647 w 102"/>
              <a:gd name="T15" fmla="*/ 2147483647 h 60"/>
              <a:gd name="T16" fmla="*/ 2147483647 w 102"/>
              <a:gd name="T17" fmla="*/ 0 h 60"/>
              <a:gd name="T18" fmla="*/ 2147483647 w 102"/>
              <a:gd name="T19" fmla="*/ 2147483647 h 60"/>
              <a:gd name="T20" fmla="*/ 2147483647 w 102"/>
              <a:gd name="T21" fmla="*/ 2147483647 h 60"/>
              <a:gd name="T22" fmla="*/ 2147483647 w 102"/>
              <a:gd name="T23" fmla="*/ 2147483647 h 60"/>
              <a:gd name="T24" fmla="*/ 2147483647 w 102"/>
              <a:gd name="T25" fmla="*/ 2147483647 h 60"/>
              <a:gd name="T26" fmla="*/ 2147483647 w 102"/>
              <a:gd name="T27" fmla="*/ 2147483647 h 60"/>
              <a:gd name="T28" fmla="*/ 2147483647 w 102"/>
              <a:gd name="T29" fmla="*/ 2147483647 h 60"/>
              <a:gd name="T30" fmla="*/ 2147483647 w 102"/>
              <a:gd name="T31" fmla="*/ 2147483647 h 60"/>
              <a:gd name="T32" fmla="*/ 2147483647 w 102"/>
              <a:gd name="T33" fmla="*/ 2147483647 h 60"/>
              <a:gd name="T34" fmla="*/ 2147483647 w 102"/>
              <a:gd name="T35" fmla="*/ 2147483647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2"/>
              <a:gd name="T55" fmla="*/ 0 h 60"/>
              <a:gd name="T56" fmla="*/ 102 w 102"/>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2" h="60">
                <a:moveTo>
                  <a:pt x="78" y="42"/>
                </a:moveTo>
                <a:lnTo>
                  <a:pt x="60" y="54"/>
                </a:lnTo>
                <a:lnTo>
                  <a:pt x="24" y="60"/>
                </a:lnTo>
                <a:lnTo>
                  <a:pt x="0" y="60"/>
                </a:lnTo>
                <a:lnTo>
                  <a:pt x="6" y="48"/>
                </a:lnTo>
                <a:lnTo>
                  <a:pt x="12" y="48"/>
                </a:lnTo>
                <a:lnTo>
                  <a:pt x="18" y="30"/>
                </a:lnTo>
                <a:lnTo>
                  <a:pt x="12" y="12"/>
                </a:lnTo>
                <a:lnTo>
                  <a:pt x="24" y="0"/>
                </a:lnTo>
                <a:lnTo>
                  <a:pt x="36" y="6"/>
                </a:lnTo>
                <a:lnTo>
                  <a:pt x="42" y="12"/>
                </a:lnTo>
                <a:lnTo>
                  <a:pt x="48" y="6"/>
                </a:lnTo>
                <a:lnTo>
                  <a:pt x="54" y="18"/>
                </a:lnTo>
                <a:lnTo>
                  <a:pt x="72" y="18"/>
                </a:lnTo>
                <a:lnTo>
                  <a:pt x="72" y="6"/>
                </a:lnTo>
                <a:lnTo>
                  <a:pt x="102" y="30"/>
                </a:lnTo>
                <a:lnTo>
                  <a:pt x="102" y="36"/>
                </a:lnTo>
                <a:lnTo>
                  <a:pt x="78" y="42"/>
                </a:lnTo>
                <a:close/>
              </a:path>
            </a:pathLst>
          </a:custGeom>
          <a:solidFill>
            <a:srgbClr val="00CC99"/>
          </a:solidFill>
          <a:ln w="12700">
            <a:solidFill>
              <a:srgbClr val="000000"/>
            </a:solidFill>
            <a:prstDash val="solid"/>
            <a:round/>
            <a:headEnd/>
            <a:tailEnd/>
          </a:ln>
        </p:spPr>
        <p:txBody>
          <a:bodyPr/>
          <a:lstStyle/>
          <a:p>
            <a:endParaRPr lang="fi-FI"/>
          </a:p>
        </p:txBody>
      </p:sp>
      <p:sp>
        <p:nvSpPr>
          <p:cNvPr id="11284" name="Freeform 20"/>
          <p:cNvSpPr>
            <a:spLocks noChangeAspect="1"/>
          </p:cNvSpPr>
          <p:nvPr/>
        </p:nvSpPr>
        <p:spPr bwMode="auto">
          <a:xfrm>
            <a:off x="1827213" y="709613"/>
            <a:ext cx="698500" cy="998537"/>
          </a:xfrm>
          <a:custGeom>
            <a:avLst/>
            <a:gdLst>
              <a:gd name="T0" fmla="*/ 0 w 36"/>
              <a:gd name="T1" fmla="*/ 2147483647 h 54"/>
              <a:gd name="T2" fmla="*/ 0 w 36"/>
              <a:gd name="T3" fmla="*/ 2147483647 h 54"/>
              <a:gd name="T4" fmla="*/ 2147483647 w 36"/>
              <a:gd name="T5" fmla="*/ 0 h 54"/>
              <a:gd name="T6" fmla="*/ 2147483647 w 36"/>
              <a:gd name="T7" fmla="*/ 2147483647 h 54"/>
              <a:gd name="T8" fmla="*/ 2147483647 w 36"/>
              <a:gd name="T9" fmla="*/ 2147483647 h 54"/>
              <a:gd name="T10" fmla="*/ 2147483647 w 36"/>
              <a:gd name="T11" fmla="*/ 2147483647 h 54"/>
              <a:gd name="T12" fmla="*/ 0 w 36"/>
              <a:gd name="T13" fmla="*/ 2147483647 h 54"/>
              <a:gd name="T14" fmla="*/ 0 60000 65536"/>
              <a:gd name="T15" fmla="*/ 0 60000 65536"/>
              <a:gd name="T16" fmla="*/ 0 60000 65536"/>
              <a:gd name="T17" fmla="*/ 0 60000 65536"/>
              <a:gd name="T18" fmla="*/ 0 60000 65536"/>
              <a:gd name="T19" fmla="*/ 0 60000 65536"/>
              <a:gd name="T20" fmla="*/ 0 60000 65536"/>
              <a:gd name="T21" fmla="*/ 0 w 36"/>
              <a:gd name="T22" fmla="*/ 0 h 54"/>
              <a:gd name="T23" fmla="*/ 36 w 36"/>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54">
                <a:moveTo>
                  <a:pt x="0" y="36"/>
                </a:moveTo>
                <a:lnTo>
                  <a:pt x="0" y="12"/>
                </a:lnTo>
                <a:lnTo>
                  <a:pt x="24" y="0"/>
                </a:lnTo>
                <a:lnTo>
                  <a:pt x="36" y="36"/>
                </a:lnTo>
                <a:lnTo>
                  <a:pt x="30" y="54"/>
                </a:lnTo>
                <a:lnTo>
                  <a:pt x="12" y="54"/>
                </a:lnTo>
                <a:lnTo>
                  <a:pt x="0" y="36"/>
                </a:lnTo>
                <a:close/>
              </a:path>
            </a:pathLst>
          </a:custGeom>
          <a:solidFill>
            <a:srgbClr val="00CC99"/>
          </a:solidFill>
          <a:ln w="12700">
            <a:solidFill>
              <a:srgbClr val="000000"/>
            </a:solidFill>
            <a:prstDash val="solid"/>
            <a:round/>
            <a:headEnd/>
            <a:tailEnd/>
          </a:ln>
        </p:spPr>
        <p:txBody>
          <a:bodyPr/>
          <a:lstStyle/>
          <a:p>
            <a:endParaRPr lang="fi-FI"/>
          </a:p>
        </p:txBody>
      </p:sp>
      <p:sp>
        <p:nvSpPr>
          <p:cNvPr id="11285" name="Freeform 21"/>
          <p:cNvSpPr>
            <a:spLocks noChangeAspect="1"/>
          </p:cNvSpPr>
          <p:nvPr/>
        </p:nvSpPr>
        <p:spPr bwMode="auto">
          <a:xfrm>
            <a:off x="777875" y="922338"/>
            <a:ext cx="1631950" cy="1557337"/>
          </a:xfrm>
          <a:custGeom>
            <a:avLst/>
            <a:gdLst>
              <a:gd name="T0" fmla="*/ 2147483647 w 84"/>
              <a:gd name="T1" fmla="*/ 0 h 84"/>
              <a:gd name="T2" fmla="*/ 2147483647 w 84"/>
              <a:gd name="T3" fmla="*/ 2147483647 h 84"/>
              <a:gd name="T4" fmla="*/ 2147483647 w 84"/>
              <a:gd name="T5" fmla="*/ 2147483647 h 84"/>
              <a:gd name="T6" fmla="*/ 2147483647 w 84"/>
              <a:gd name="T7" fmla="*/ 2147483647 h 84"/>
              <a:gd name="T8" fmla="*/ 2147483647 w 84"/>
              <a:gd name="T9" fmla="*/ 2147483647 h 84"/>
              <a:gd name="T10" fmla="*/ 0 w 84"/>
              <a:gd name="T11" fmla="*/ 2147483647 h 84"/>
              <a:gd name="T12" fmla="*/ 2147483647 w 84"/>
              <a:gd name="T13" fmla="*/ 2147483647 h 84"/>
              <a:gd name="T14" fmla="*/ 2147483647 w 84"/>
              <a:gd name="T15" fmla="*/ 2147483647 h 84"/>
              <a:gd name="T16" fmla="*/ 2147483647 w 84"/>
              <a:gd name="T17" fmla="*/ 2147483647 h 84"/>
              <a:gd name="T18" fmla="*/ 2147483647 w 84"/>
              <a:gd name="T19" fmla="*/ 2147483647 h 84"/>
              <a:gd name="T20" fmla="*/ 2147483647 w 84"/>
              <a:gd name="T21" fmla="*/ 2147483647 h 84"/>
              <a:gd name="T22" fmla="*/ 2147483647 w 84"/>
              <a:gd name="T23" fmla="*/ 2147483647 h 84"/>
              <a:gd name="T24" fmla="*/ 2147483647 w 84"/>
              <a:gd name="T25" fmla="*/ 2147483647 h 84"/>
              <a:gd name="T26" fmla="*/ 2147483647 w 84"/>
              <a:gd name="T27" fmla="*/ 2147483647 h 84"/>
              <a:gd name="T28" fmla="*/ 2147483647 w 84"/>
              <a:gd name="T29" fmla="*/ 2147483647 h 84"/>
              <a:gd name="T30" fmla="*/ 2147483647 w 84"/>
              <a:gd name="T31" fmla="*/ 2147483647 h 84"/>
              <a:gd name="T32" fmla="*/ 2147483647 w 84"/>
              <a:gd name="T33" fmla="*/ 2147483647 h 84"/>
              <a:gd name="T34" fmla="*/ 2147483647 w 84"/>
              <a:gd name="T35" fmla="*/ 2147483647 h 84"/>
              <a:gd name="T36" fmla="*/ 2147483647 w 84"/>
              <a:gd name="T37" fmla="*/ 2147483647 h 84"/>
              <a:gd name="T38" fmla="*/ 2147483647 w 84"/>
              <a:gd name="T39" fmla="*/ 0 h 84"/>
              <a:gd name="T40" fmla="*/ 2147483647 w 84"/>
              <a:gd name="T41" fmla="*/ 0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84"/>
              <a:gd name="T65" fmla="*/ 84 w 84"/>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84">
                <a:moveTo>
                  <a:pt x="36" y="0"/>
                </a:moveTo>
                <a:lnTo>
                  <a:pt x="30" y="18"/>
                </a:lnTo>
                <a:lnTo>
                  <a:pt x="24" y="30"/>
                </a:lnTo>
                <a:lnTo>
                  <a:pt x="24" y="48"/>
                </a:lnTo>
                <a:lnTo>
                  <a:pt x="12" y="48"/>
                </a:lnTo>
                <a:lnTo>
                  <a:pt x="0" y="60"/>
                </a:lnTo>
                <a:lnTo>
                  <a:pt x="12" y="66"/>
                </a:lnTo>
                <a:lnTo>
                  <a:pt x="12" y="72"/>
                </a:lnTo>
                <a:lnTo>
                  <a:pt x="18" y="78"/>
                </a:lnTo>
                <a:lnTo>
                  <a:pt x="30" y="66"/>
                </a:lnTo>
                <a:lnTo>
                  <a:pt x="42" y="72"/>
                </a:lnTo>
                <a:lnTo>
                  <a:pt x="48" y="78"/>
                </a:lnTo>
                <a:lnTo>
                  <a:pt x="54" y="72"/>
                </a:lnTo>
                <a:lnTo>
                  <a:pt x="60" y="84"/>
                </a:lnTo>
                <a:lnTo>
                  <a:pt x="78" y="84"/>
                </a:lnTo>
                <a:lnTo>
                  <a:pt x="78" y="72"/>
                </a:lnTo>
                <a:lnTo>
                  <a:pt x="84" y="42"/>
                </a:lnTo>
                <a:lnTo>
                  <a:pt x="66" y="42"/>
                </a:lnTo>
                <a:lnTo>
                  <a:pt x="54" y="24"/>
                </a:lnTo>
                <a:lnTo>
                  <a:pt x="54" y="0"/>
                </a:lnTo>
                <a:lnTo>
                  <a:pt x="36" y="0"/>
                </a:lnTo>
                <a:close/>
              </a:path>
            </a:pathLst>
          </a:custGeom>
          <a:solidFill>
            <a:srgbClr val="00CC99"/>
          </a:solidFill>
          <a:ln w="12700">
            <a:solidFill>
              <a:srgbClr val="000000"/>
            </a:solidFill>
            <a:prstDash val="solid"/>
            <a:round/>
            <a:headEnd/>
            <a:tailEnd/>
          </a:ln>
        </p:spPr>
        <p:txBody>
          <a:bodyPr/>
          <a:lstStyle/>
          <a:p>
            <a:endParaRPr lang="fi-FI"/>
          </a:p>
        </p:txBody>
      </p:sp>
      <p:sp>
        <p:nvSpPr>
          <p:cNvPr id="11286" name="Freeform 22"/>
          <p:cNvSpPr>
            <a:spLocks noChangeAspect="1"/>
          </p:cNvSpPr>
          <p:nvPr/>
        </p:nvSpPr>
        <p:spPr bwMode="auto">
          <a:xfrm>
            <a:off x="2051050" y="1373188"/>
            <a:ext cx="1408113" cy="2679700"/>
          </a:xfrm>
          <a:custGeom>
            <a:avLst/>
            <a:gdLst>
              <a:gd name="T0" fmla="*/ 2147483647 w 72"/>
              <a:gd name="T1" fmla="*/ 2147483647 h 144"/>
              <a:gd name="T2" fmla="*/ 2147483647 w 72"/>
              <a:gd name="T3" fmla="*/ 2147483647 h 144"/>
              <a:gd name="T4" fmla="*/ 0 w 72"/>
              <a:gd name="T5" fmla="*/ 2147483647 h 144"/>
              <a:gd name="T6" fmla="*/ 0 w 72"/>
              <a:gd name="T7" fmla="*/ 2147483647 h 144"/>
              <a:gd name="T8" fmla="*/ 2147483647 w 72"/>
              <a:gd name="T9" fmla="*/ 2147483647 h 144"/>
              <a:gd name="T10" fmla="*/ 2147483647 w 72"/>
              <a:gd name="T11" fmla="*/ 2147483647 h 144"/>
              <a:gd name="T12" fmla="*/ 2147483647 w 72"/>
              <a:gd name="T13" fmla="*/ 2147483647 h 144"/>
              <a:gd name="T14" fmla="*/ 2147483647 w 72"/>
              <a:gd name="T15" fmla="*/ 2147483647 h 144"/>
              <a:gd name="T16" fmla="*/ 2147483647 w 72"/>
              <a:gd name="T17" fmla="*/ 2147483647 h 144"/>
              <a:gd name="T18" fmla="*/ 2147483647 w 72"/>
              <a:gd name="T19" fmla="*/ 0 h 144"/>
              <a:gd name="T20" fmla="*/ 2147483647 w 72"/>
              <a:gd name="T21" fmla="*/ 2147483647 h 144"/>
              <a:gd name="T22" fmla="*/ 2147483647 w 72"/>
              <a:gd name="T23" fmla="*/ 2147483647 h 144"/>
              <a:gd name="T24" fmla="*/ 2147483647 w 72"/>
              <a:gd name="T25" fmla="*/ 2147483647 h 144"/>
              <a:gd name="T26" fmla="*/ 2147483647 w 72"/>
              <a:gd name="T27" fmla="*/ 2147483647 h 144"/>
              <a:gd name="T28" fmla="*/ 2147483647 w 72"/>
              <a:gd name="T29" fmla="*/ 2147483647 h 144"/>
              <a:gd name="T30" fmla="*/ 2147483647 w 72"/>
              <a:gd name="T31" fmla="*/ 2147483647 h 144"/>
              <a:gd name="T32" fmla="*/ 2147483647 w 72"/>
              <a:gd name="T33" fmla="*/ 2147483647 h 144"/>
              <a:gd name="T34" fmla="*/ 2147483647 w 72"/>
              <a:gd name="T35" fmla="*/ 2147483647 h 144"/>
              <a:gd name="T36" fmla="*/ 2147483647 w 72"/>
              <a:gd name="T37" fmla="*/ 2147483647 h 144"/>
              <a:gd name="T38" fmla="*/ 2147483647 w 72"/>
              <a:gd name="T39" fmla="*/ 2147483647 h 144"/>
              <a:gd name="T40" fmla="*/ 2147483647 w 72"/>
              <a:gd name="T41" fmla="*/ 2147483647 h 144"/>
              <a:gd name="T42" fmla="*/ 2147483647 w 72"/>
              <a:gd name="T43" fmla="*/ 2147483647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2"/>
              <a:gd name="T67" fmla="*/ 0 h 144"/>
              <a:gd name="T68" fmla="*/ 72 w 72"/>
              <a:gd name="T69" fmla="*/ 144 h 1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2" h="144">
                <a:moveTo>
                  <a:pt x="30" y="108"/>
                </a:moveTo>
                <a:lnTo>
                  <a:pt x="12" y="114"/>
                </a:lnTo>
                <a:lnTo>
                  <a:pt x="0" y="114"/>
                </a:lnTo>
                <a:lnTo>
                  <a:pt x="0" y="96"/>
                </a:lnTo>
                <a:lnTo>
                  <a:pt x="18" y="84"/>
                </a:lnTo>
                <a:lnTo>
                  <a:pt x="42" y="78"/>
                </a:lnTo>
                <a:lnTo>
                  <a:pt x="42" y="72"/>
                </a:lnTo>
                <a:lnTo>
                  <a:pt x="12" y="48"/>
                </a:lnTo>
                <a:lnTo>
                  <a:pt x="18" y="18"/>
                </a:lnTo>
                <a:lnTo>
                  <a:pt x="24" y="0"/>
                </a:lnTo>
                <a:lnTo>
                  <a:pt x="48" y="24"/>
                </a:lnTo>
                <a:lnTo>
                  <a:pt x="54" y="24"/>
                </a:lnTo>
                <a:lnTo>
                  <a:pt x="66" y="48"/>
                </a:lnTo>
                <a:lnTo>
                  <a:pt x="72" y="78"/>
                </a:lnTo>
                <a:lnTo>
                  <a:pt x="66" y="84"/>
                </a:lnTo>
                <a:lnTo>
                  <a:pt x="60" y="108"/>
                </a:lnTo>
                <a:lnTo>
                  <a:pt x="54" y="114"/>
                </a:lnTo>
                <a:lnTo>
                  <a:pt x="54" y="144"/>
                </a:lnTo>
                <a:lnTo>
                  <a:pt x="36" y="144"/>
                </a:lnTo>
                <a:lnTo>
                  <a:pt x="24" y="132"/>
                </a:lnTo>
                <a:lnTo>
                  <a:pt x="30" y="132"/>
                </a:lnTo>
                <a:lnTo>
                  <a:pt x="30" y="108"/>
                </a:lnTo>
                <a:close/>
              </a:path>
            </a:pathLst>
          </a:custGeom>
          <a:solidFill>
            <a:srgbClr val="FFC000"/>
          </a:solidFill>
          <a:ln w="12700">
            <a:solidFill>
              <a:srgbClr val="000000"/>
            </a:solidFill>
            <a:prstDash val="solid"/>
            <a:round/>
            <a:headEnd/>
            <a:tailEnd/>
          </a:ln>
        </p:spPr>
        <p:txBody>
          <a:bodyPr/>
          <a:lstStyle/>
          <a:p>
            <a:endParaRPr lang="fi-FI"/>
          </a:p>
        </p:txBody>
      </p:sp>
      <p:sp>
        <p:nvSpPr>
          <p:cNvPr id="11287" name="Freeform 24"/>
          <p:cNvSpPr>
            <a:spLocks noChangeAspect="1"/>
          </p:cNvSpPr>
          <p:nvPr/>
        </p:nvSpPr>
        <p:spPr bwMode="auto">
          <a:xfrm>
            <a:off x="2287588" y="44450"/>
            <a:ext cx="1868487" cy="1773238"/>
          </a:xfrm>
          <a:custGeom>
            <a:avLst/>
            <a:gdLst>
              <a:gd name="T0" fmla="*/ 2147483647 w 96"/>
              <a:gd name="T1" fmla="*/ 2147483647 h 95"/>
              <a:gd name="T2" fmla="*/ 2147483647 w 96"/>
              <a:gd name="T3" fmla="*/ 2147483647 h 95"/>
              <a:gd name="T4" fmla="*/ 2147483647 w 96"/>
              <a:gd name="T5" fmla="*/ 2147483647 h 95"/>
              <a:gd name="T6" fmla="*/ 2147483647 w 96"/>
              <a:gd name="T7" fmla="*/ 2147483647 h 95"/>
              <a:gd name="T8" fmla="*/ 0 w 96"/>
              <a:gd name="T9" fmla="*/ 2147483647 h 95"/>
              <a:gd name="T10" fmla="*/ 2147483647 w 96"/>
              <a:gd name="T11" fmla="*/ 2147483647 h 95"/>
              <a:gd name="T12" fmla="*/ 2147483647 w 96"/>
              <a:gd name="T13" fmla="*/ 2147483647 h 95"/>
              <a:gd name="T14" fmla="*/ 2147483647 w 96"/>
              <a:gd name="T15" fmla="*/ 2147483647 h 95"/>
              <a:gd name="T16" fmla="*/ 2147483647 w 96"/>
              <a:gd name="T17" fmla="*/ 2147483647 h 95"/>
              <a:gd name="T18" fmla="*/ 2147483647 w 96"/>
              <a:gd name="T19" fmla="*/ 2147483647 h 95"/>
              <a:gd name="T20" fmla="*/ 2147483647 w 96"/>
              <a:gd name="T21" fmla="*/ 0 h 95"/>
              <a:gd name="T22" fmla="*/ 2147483647 w 96"/>
              <a:gd name="T23" fmla="*/ 2147483647 h 95"/>
              <a:gd name="T24" fmla="*/ 2147483647 w 96"/>
              <a:gd name="T25" fmla="*/ 2147483647 h 95"/>
              <a:gd name="T26" fmla="*/ 2147483647 w 96"/>
              <a:gd name="T27" fmla="*/ 2147483647 h 95"/>
              <a:gd name="T28" fmla="*/ 2147483647 w 96"/>
              <a:gd name="T29" fmla="*/ 2147483647 h 95"/>
              <a:gd name="T30" fmla="*/ 2147483647 w 96"/>
              <a:gd name="T31" fmla="*/ 2147483647 h 95"/>
              <a:gd name="T32" fmla="*/ 2147483647 w 96"/>
              <a:gd name="T33" fmla="*/ 2147483647 h 95"/>
              <a:gd name="T34" fmla="*/ 2147483647 w 96"/>
              <a:gd name="T35" fmla="*/ 2147483647 h 95"/>
              <a:gd name="T36" fmla="*/ 2147483647 w 96"/>
              <a:gd name="T37" fmla="*/ 2147483647 h 95"/>
              <a:gd name="T38" fmla="*/ 2147483647 w 96"/>
              <a:gd name="T39" fmla="*/ 2147483647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95"/>
              <a:gd name="T62" fmla="*/ 96 w 96"/>
              <a:gd name="T63" fmla="*/ 95 h 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95">
                <a:moveTo>
                  <a:pt x="60" y="89"/>
                </a:moveTo>
                <a:lnTo>
                  <a:pt x="42" y="95"/>
                </a:lnTo>
                <a:lnTo>
                  <a:pt x="36" y="95"/>
                </a:lnTo>
                <a:lnTo>
                  <a:pt x="12" y="71"/>
                </a:lnTo>
                <a:lnTo>
                  <a:pt x="0" y="35"/>
                </a:lnTo>
                <a:lnTo>
                  <a:pt x="6" y="17"/>
                </a:lnTo>
                <a:lnTo>
                  <a:pt x="24" y="23"/>
                </a:lnTo>
                <a:lnTo>
                  <a:pt x="30" y="17"/>
                </a:lnTo>
                <a:lnTo>
                  <a:pt x="42" y="17"/>
                </a:lnTo>
                <a:lnTo>
                  <a:pt x="54" y="17"/>
                </a:lnTo>
                <a:lnTo>
                  <a:pt x="60" y="0"/>
                </a:lnTo>
                <a:lnTo>
                  <a:pt x="72" y="5"/>
                </a:lnTo>
                <a:lnTo>
                  <a:pt x="72" y="23"/>
                </a:lnTo>
                <a:lnTo>
                  <a:pt x="84" y="29"/>
                </a:lnTo>
                <a:lnTo>
                  <a:pt x="84" y="47"/>
                </a:lnTo>
                <a:lnTo>
                  <a:pt x="96" y="59"/>
                </a:lnTo>
                <a:lnTo>
                  <a:pt x="96" y="65"/>
                </a:lnTo>
                <a:lnTo>
                  <a:pt x="78" y="83"/>
                </a:lnTo>
                <a:lnTo>
                  <a:pt x="60" y="77"/>
                </a:lnTo>
                <a:lnTo>
                  <a:pt x="60" y="89"/>
                </a:lnTo>
                <a:close/>
              </a:path>
            </a:pathLst>
          </a:custGeom>
          <a:solidFill>
            <a:srgbClr val="00CC99"/>
          </a:solidFill>
          <a:ln w="12700">
            <a:solidFill>
              <a:srgbClr val="000000"/>
            </a:solidFill>
            <a:prstDash val="solid"/>
            <a:round/>
            <a:headEnd/>
            <a:tailEnd/>
          </a:ln>
        </p:spPr>
        <p:txBody>
          <a:bodyPr/>
          <a:lstStyle/>
          <a:p>
            <a:endParaRPr lang="fi-FI"/>
          </a:p>
        </p:txBody>
      </p:sp>
      <p:sp>
        <p:nvSpPr>
          <p:cNvPr id="11288" name="Rectangle 25"/>
          <p:cNvSpPr>
            <a:spLocks noChangeAspect="1" noChangeArrowheads="1"/>
          </p:cNvSpPr>
          <p:nvPr/>
        </p:nvSpPr>
        <p:spPr bwMode="auto">
          <a:xfrm>
            <a:off x="3132138" y="3500438"/>
            <a:ext cx="752475" cy="363537"/>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Tampere</a:t>
            </a:r>
          </a:p>
          <a:p>
            <a:endParaRPr lang="fi-FI" sz="1200" b="1">
              <a:solidFill>
                <a:srgbClr val="000000"/>
              </a:solidFill>
              <a:latin typeface="Verdana" pitchFamily="34" charset="0"/>
              <a:cs typeface="Arial" charset="0"/>
            </a:endParaRPr>
          </a:p>
        </p:txBody>
      </p:sp>
      <p:sp>
        <p:nvSpPr>
          <p:cNvPr id="11289" name="Rectangle 26"/>
          <p:cNvSpPr>
            <a:spLocks noChangeAspect="1" noChangeArrowheads="1"/>
          </p:cNvSpPr>
          <p:nvPr/>
        </p:nvSpPr>
        <p:spPr bwMode="auto">
          <a:xfrm>
            <a:off x="2411413" y="2997200"/>
            <a:ext cx="658812"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Ylöjärvi</a:t>
            </a:r>
            <a:endParaRPr lang="fi-FI" sz="1200" b="1">
              <a:cs typeface="Arial" charset="0"/>
            </a:endParaRPr>
          </a:p>
        </p:txBody>
      </p:sp>
      <p:sp>
        <p:nvSpPr>
          <p:cNvPr id="11290" name="Rectangle 27"/>
          <p:cNvSpPr>
            <a:spLocks noChangeAspect="1" noChangeArrowheads="1"/>
          </p:cNvSpPr>
          <p:nvPr/>
        </p:nvSpPr>
        <p:spPr bwMode="auto">
          <a:xfrm>
            <a:off x="3348038" y="5229225"/>
            <a:ext cx="1025525"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Valkeakoski</a:t>
            </a:r>
          </a:p>
        </p:txBody>
      </p:sp>
      <p:sp>
        <p:nvSpPr>
          <p:cNvPr id="11291" name="Rectangle 28"/>
          <p:cNvSpPr>
            <a:spLocks noChangeAspect="1" noChangeArrowheads="1"/>
          </p:cNvSpPr>
          <p:nvPr/>
        </p:nvSpPr>
        <p:spPr bwMode="auto">
          <a:xfrm>
            <a:off x="1401763" y="3541713"/>
            <a:ext cx="1081087"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Hämeenkyrö</a:t>
            </a:r>
            <a:endParaRPr lang="fi-FI" sz="1200" b="1">
              <a:cs typeface="Arial" charset="0"/>
            </a:endParaRPr>
          </a:p>
        </p:txBody>
      </p:sp>
      <p:sp>
        <p:nvSpPr>
          <p:cNvPr id="11292" name="Rectangle 29"/>
          <p:cNvSpPr>
            <a:spLocks noChangeAspect="1" noChangeArrowheads="1"/>
          </p:cNvSpPr>
          <p:nvPr/>
        </p:nvSpPr>
        <p:spPr bwMode="auto">
          <a:xfrm>
            <a:off x="4225925" y="2836863"/>
            <a:ext cx="830263"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Juupajoki</a:t>
            </a:r>
            <a:endParaRPr lang="fi-FI" sz="1200" b="1">
              <a:cs typeface="Arial" charset="0"/>
            </a:endParaRPr>
          </a:p>
        </p:txBody>
      </p:sp>
      <p:sp>
        <p:nvSpPr>
          <p:cNvPr id="11293" name="Rectangle 30"/>
          <p:cNvSpPr>
            <a:spLocks noChangeAspect="1" noChangeArrowheads="1"/>
          </p:cNvSpPr>
          <p:nvPr/>
        </p:nvSpPr>
        <p:spPr bwMode="auto">
          <a:xfrm>
            <a:off x="1874838" y="1112838"/>
            <a:ext cx="542925"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Kihniö</a:t>
            </a:r>
            <a:endParaRPr lang="fi-FI" sz="1200" b="1">
              <a:cs typeface="Arial" charset="0"/>
            </a:endParaRPr>
          </a:p>
        </p:txBody>
      </p:sp>
      <p:sp>
        <p:nvSpPr>
          <p:cNvPr id="11294" name="Rectangle 31"/>
          <p:cNvSpPr>
            <a:spLocks noChangeAspect="1" noChangeArrowheads="1"/>
          </p:cNvSpPr>
          <p:nvPr/>
        </p:nvSpPr>
        <p:spPr bwMode="auto">
          <a:xfrm>
            <a:off x="2843213" y="4724400"/>
            <a:ext cx="823912"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Lempäälä</a:t>
            </a:r>
          </a:p>
        </p:txBody>
      </p:sp>
      <p:sp>
        <p:nvSpPr>
          <p:cNvPr id="11295" name="Rectangle 32"/>
          <p:cNvSpPr>
            <a:spLocks noChangeAspect="1" noChangeArrowheads="1"/>
          </p:cNvSpPr>
          <p:nvPr/>
        </p:nvSpPr>
        <p:spPr bwMode="auto">
          <a:xfrm>
            <a:off x="2051050" y="4292600"/>
            <a:ext cx="488950"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Nokia</a:t>
            </a:r>
            <a:endParaRPr lang="fi-FI" sz="1200" b="1">
              <a:cs typeface="Arial" charset="0"/>
            </a:endParaRPr>
          </a:p>
        </p:txBody>
      </p:sp>
      <p:sp>
        <p:nvSpPr>
          <p:cNvPr id="11296" name="Rectangle 33"/>
          <p:cNvSpPr>
            <a:spLocks noChangeAspect="1" noChangeArrowheads="1"/>
          </p:cNvSpPr>
          <p:nvPr/>
        </p:nvSpPr>
        <p:spPr bwMode="auto">
          <a:xfrm>
            <a:off x="1325563" y="1739900"/>
            <a:ext cx="704850"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Parkano</a:t>
            </a:r>
            <a:endParaRPr lang="fi-FI" sz="1200" b="1">
              <a:cs typeface="Arial" charset="0"/>
            </a:endParaRPr>
          </a:p>
        </p:txBody>
      </p:sp>
      <p:sp>
        <p:nvSpPr>
          <p:cNvPr id="11297" name="Rectangle 34"/>
          <p:cNvSpPr>
            <a:spLocks noChangeAspect="1" noChangeArrowheads="1"/>
          </p:cNvSpPr>
          <p:nvPr/>
        </p:nvSpPr>
        <p:spPr bwMode="auto">
          <a:xfrm>
            <a:off x="2655888" y="4246563"/>
            <a:ext cx="698500"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Pirkkala</a:t>
            </a:r>
            <a:endParaRPr lang="fi-FI" sz="1200" b="1">
              <a:cs typeface="Arial" charset="0"/>
            </a:endParaRPr>
          </a:p>
        </p:txBody>
      </p:sp>
      <p:sp>
        <p:nvSpPr>
          <p:cNvPr id="11298" name="Rectangle 35"/>
          <p:cNvSpPr>
            <a:spLocks noChangeAspect="1" noChangeArrowheads="1"/>
          </p:cNvSpPr>
          <p:nvPr/>
        </p:nvSpPr>
        <p:spPr bwMode="auto">
          <a:xfrm>
            <a:off x="776288" y="5746750"/>
            <a:ext cx="1058862"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Punkalaidun</a:t>
            </a:r>
            <a:endParaRPr lang="fi-FI" sz="1200" b="1">
              <a:cs typeface="Arial" charset="0"/>
            </a:endParaRPr>
          </a:p>
        </p:txBody>
      </p:sp>
      <p:sp>
        <p:nvSpPr>
          <p:cNvPr id="11299" name="Rectangle 36"/>
          <p:cNvSpPr>
            <a:spLocks noChangeAspect="1" noChangeArrowheads="1"/>
          </p:cNvSpPr>
          <p:nvPr/>
        </p:nvSpPr>
        <p:spPr bwMode="auto">
          <a:xfrm>
            <a:off x="3563938" y="2205038"/>
            <a:ext cx="674687"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Ruovesi</a:t>
            </a:r>
            <a:endParaRPr lang="fi-FI" sz="1200" b="1">
              <a:cs typeface="Arial" charset="0"/>
            </a:endParaRPr>
          </a:p>
        </p:txBody>
      </p:sp>
      <p:sp>
        <p:nvSpPr>
          <p:cNvPr id="11300" name="Rectangle 37"/>
          <p:cNvSpPr>
            <a:spLocks noChangeAspect="1" noChangeArrowheads="1"/>
          </p:cNvSpPr>
          <p:nvPr/>
        </p:nvSpPr>
        <p:spPr bwMode="auto">
          <a:xfrm>
            <a:off x="2195513" y="5876925"/>
            <a:ext cx="517525"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Urjala</a:t>
            </a:r>
            <a:endParaRPr lang="fi-FI" sz="1200" b="1">
              <a:cs typeface="Arial" charset="0"/>
            </a:endParaRPr>
          </a:p>
        </p:txBody>
      </p:sp>
      <p:sp>
        <p:nvSpPr>
          <p:cNvPr id="11301" name="Rectangle 38"/>
          <p:cNvSpPr>
            <a:spLocks noChangeAspect="1" noChangeArrowheads="1"/>
          </p:cNvSpPr>
          <p:nvPr/>
        </p:nvSpPr>
        <p:spPr bwMode="auto">
          <a:xfrm>
            <a:off x="2109788" y="5032375"/>
            <a:ext cx="744537"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Vesilahti</a:t>
            </a:r>
            <a:endParaRPr lang="fi-FI" sz="1200" b="1">
              <a:cs typeface="Arial" charset="0"/>
            </a:endParaRPr>
          </a:p>
        </p:txBody>
      </p:sp>
      <p:sp>
        <p:nvSpPr>
          <p:cNvPr id="11302" name="Rectangle 39"/>
          <p:cNvSpPr>
            <a:spLocks noChangeAspect="1" noChangeArrowheads="1"/>
          </p:cNvSpPr>
          <p:nvPr/>
        </p:nvSpPr>
        <p:spPr bwMode="auto">
          <a:xfrm>
            <a:off x="2843213" y="908050"/>
            <a:ext cx="492125"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Virrat</a:t>
            </a:r>
          </a:p>
        </p:txBody>
      </p:sp>
      <p:sp>
        <p:nvSpPr>
          <p:cNvPr id="11303" name="Rectangle 40"/>
          <p:cNvSpPr>
            <a:spLocks noChangeAspect="1" noChangeArrowheads="1"/>
          </p:cNvSpPr>
          <p:nvPr/>
        </p:nvSpPr>
        <p:spPr bwMode="auto">
          <a:xfrm>
            <a:off x="3762375" y="4225925"/>
            <a:ext cx="879475"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Kangasala</a:t>
            </a:r>
            <a:endParaRPr lang="fi-FI" sz="1200" b="1">
              <a:cs typeface="Arial" charset="0"/>
            </a:endParaRPr>
          </a:p>
        </p:txBody>
      </p:sp>
      <p:sp>
        <p:nvSpPr>
          <p:cNvPr id="11304" name="Rectangle 41"/>
          <p:cNvSpPr>
            <a:spLocks noChangeAspect="1" noChangeArrowheads="1"/>
          </p:cNvSpPr>
          <p:nvPr/>
        </p:nvSpPr>
        <p:spPr bwMode="auto">
          <a:xfrm>
            <a:off x="4356100" y="3500438"/>
            <a:ext cx="601663"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Orivesi</a:t>
            </a:r>
            <a:endParaRPr lang="fi-FI" sz="1200" b="1">
              <a:cs typeface="Arial" charset="0"/>
            </a:endParaRPr>
          </a:p>
        </p:txBody>
      </p:sp>
      <p:sp>
        <p:nvSpPr>
          <p:cNvPr id="11305" name="Rectangle 42"/>
          <p:cNvSpPr>
            <a:spLocks noChangeAspect="1" noChangeArrowheads="1"/>
          </p:cNvSpPr>
          <p:nvPr/>
        </p:nvSpPr>
        <p:spPr bwMode="auto">
          <a:xfrm>
            <a:off x="2892425" y="5530850"/>
            <a:ext cx="425450"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Akaa</a:t>
            </a:r>
            <a:endParaRPr lang="fi-FI" sz="1200" b="1">
              <a:cs typeface="Arial" charset="0"/>
            </a:endParaRPr>
          </a:p>
        </p:txBody>
      </p:sp>
      <p:sp>
        <p:nvSpPr>
          <p:cNvPr id="11306" name="Rectangle 43"/>
          <p:cNvSpPr>
            <a:spLocks noChangeAspect="1" noChangeArrowheads="1"/>
          </p:cNvSpPr>
          <p:nvPr/>
        </p:nvSpPr>
        <p:spPr bwMode="auto">
          <a:xfrm>
            <a:off x="4381500" y="4795838"/>
            <a:ext cx="677863"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Pälkäne</a:t>
            </a:r>
            <a:endParaRPr lang="fi-FI" sz="1200" b="1">
              <a:cs typeface="Arial" charset="0"/>
            </a:endParaRPr>
          </a:p>
        </p:txBody>
      </p:sp>
      <p:sp>
        <p:nvSpPr>
          <p:cNvPr id="11307" name="Rectangle 45"/>
          <p:cNvSpPr>
            <a:spLocks noChangeAspect="1" noChangeArrowheads="1"/>
          </p:cNvSpPr>
          <p:nvPr/>
        </p:nvSpPr>
        <p:spPr bwMode="auto">
          <a:xfrm>
            <a:off x="3995738" y="1484313"/>
            <a:ext cx="1363662"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Mänttä-Vilppula</a:t>
            </a:r>
            <a:endParaRPr lang="fi-FI" sz="1200" b="1">
              <a:cs typeface="Arial" charset="0"/>
            </a:endParaRPr>
          </a:p>
        </p:txBody>
      </p:sp>
      <p:sp>
        <p:nvSpPr>
          <p:cNvPr id="11308" name="Rectangle 46"/>
          <p:cNvSpPr>
            <a:spLocks noChangeAspect="1" noChangeArrowheads="1"/>
          </p:cNvSpPr>
          <p:nvPr/>
        </p:nvSpPr>
        <p:spPr bwMode="auto">
          <a:xfrm>
            <a:off x="1331913" y="2708275"/>
            <a:ext cx="808037"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Ikaalinen</a:t>
            </a:r>
            <a:endParaRPr lang="fi-FI" sz="1200" b="1">
              <a:cs typeface="Arial" charset="0"/>
            </a:endParaRPr>
          </a:p>
        </p:txBody>
      </p:sp>
      <p:sp>
        <p:nvSpPr>
          <p:cNvPr id="84" name="5-sakarainen tähti 83"/>
          <p:cNvSpPr/>
          <p:nvPr/>
        </p:nvSpPr>
        <p:spPr>
          <a:xfrm>
            <a:off x="3924300" y="4437063"/>
            <a:ext cx="144463" cy="144462"/>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5" name="5-sakarainen tähti 84"/>
          <p:cNvSpPr/>
          <p:nvPr/>
        </p:nvSpPr>
        <p:spPr>
          <a:xfrm>
            <a:off x="2843213" y="4437063"/>
            <a:ext cx="144462" cy="144462"/>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6" name="5-sakarainen tähti 85"/>
          <p:cNvSpPr/>
          <p:nvPr/>
        </p:nvSpPr>
        <p:spPr>
          <a:xfrm>
            <a:off x="3132138" y="4581525"/>
            <a:ext cx="144462" cy="144463"/>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7" name="5-sakarainen tähti 86"/>
          <p:cNvSpPr/>
          <p:nvPr/>
        </p:nvSpPr>
        <p:spPr>
          <a:xfrm>
            <a:off x="2555875" y="4076700"/>
            <a:ext cx="144463" cy="144463"/>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8" name="5-sakarainen tähti 87"/>
          <p:cNvSpPr/>
          <p:nvPr/>
        </p:nvSpPr>
        <p:spPr>
          <a:xfrm>
            <a:off x="2987675" y="3213100"/>
            <a:ext cx="144463" cy="144463"/>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9" name="5-sakarainen tähti 88"/>
          <p:cNvSpPr/>
          <p:nvPr/>
        </p:nvSpPr>
        <p:spPr>
          <a:xfrm>
            <a:off x="4572000" y="3716338"/>
            <a:ext cx="144463"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90" name="5-sakarainen tähti 89"/>
          <p:cNvSpPr/>
          <p:nvPr/>
        </p:nvSpPr>
        <p:spPr>
          <a:xfrm>
            <a:off x="2843213" y="3213100"/>
            <a:ext cx="144462"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91" name="5-sakarainen tähti 90"/>
          <p:cNvSpPr/>
          <p:nvPr/>
        </p:nvSpPr>
        <p:spPr>
          <a:xfrm>
            <a:off x="2555875" y="4868863"/>
            <a:ext cx="144463"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92" name="5-sakarainen tähti 91"/>
          <p:cNvSpPr/>
          <p:nvPr/>
        </p:nvSpPr>
        <p:spPr>
          <a:xfrm>
            <a:off x="3779838" y="4437063"/>
            <a:ext cx="144462"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93" name="5-sakarainen tähti 92"/>
          <p:cNvSpPr/>
          <p:nvPr/>
        </p:nvSpPr>
        <p:spPr>
          <a:xfrm>
            <a:off x="4211638" y="4868863"/>
            <a:ext cx="144462"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94" name="5-sakarainen tähti 93"/>
          <p:cNvSpPr/>
          <p:nvPr/>
        </p:nvSpPr>
        <p:spPr>
          <a:xfrm>
            <a:off x="2700338" y="4437063"/>
            <a:ext cx="144462"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95" name="5-sakarainen tähti 94"/>
          <p:cNvSpPr/>
          <p:nvPr/>
        </p:nvSpPr>
        <p:spPr>
          <a:xfrm>
            <a:off x="2987675" y="4581525"/>
            <a:ext cx="144463"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96" name="5-sakarainen tähti 95"/>
          <p:cNvSpPr/>
          <p:nvPr/>
        </p:nvSpPr>
        <p:spPr>
          <a:xfrm>
            <a:off x="2916238" y="5373688"/>
            <a:ext cx="144462"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97" name="5-sakarainen tähti 96"/>
          <p:cNvSpPr/>
          <p:nvPr/>
        </p:nvSpPr>
        <p:spPr>
          <a:xfrm>
            <a:off x="2411413" y="4076700"/>
            <a:ext cx="144462"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98" name="5-sakarainen tähti 97"/>
          <p:cNvSpPr/>
          <p:nvPr/>
        </p:nvSpPr>
        <p:spPr>
          <a:xfrm>
            <a:off x="2195513" y="3716338"/>
            <a:ext cx="144462"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99" name="Suorakulmio 98"/>
          <p:cNvSpPr/>
          <p:nvPr/>
        </p:nvSpPr>
        <p:spPr>
          <a:xfrm>
            <a:off x="5580063" y="765175"/>
            <a:ext cx="144462" cy="142875"/>
          </a:xfrm>
          <a:prstGeom prst="rect">
            <a:avLst/>
          </a:prstGeom>
          <a:solidFill>
            <a:srgbClr val="00CC9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1372" name="Tekstikehys 97"/>
          <p:cNvSpPr txBox="1">
            <a:spLocks noChangeArrowheads="1"/>
          </p:cNvSpPr>
          <p:nvPr/>
        </p:nvSpPr>
        <p:spPr bwMode="auto">
          <a:xfrm>
            <a:off x="5795963" y="692150"/>
            <a:ext cx="2352675"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Kunnan väestöpohja &lt; 20 000</a:t>
            </a:r>
          </a:p>
        </p:txBody>
      </p:sp>
      <p:sp>
        <p:nvSpPr>
          <p:cNvPr id="101" name="Tasakylkinen kolmio 100"/>
          <p:cNvSpPr/>
          <p:nvPr/>
        </p:nvSpPr>
        <p:spPr>
          <a:xfrm>
            <a:off x="5580063" y="1916113"/>
            <a:ext cx="144462" cy="14446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1374" name="Tekstikehys 104"/>
          <p:cNvSpPr txBox="1">
            <a:spLocks noChangeArrowheads="1"/>
          </p:cNvSpPr>
          <p:nvPr/>
        </p:nvSpPr>
        <p:spPr bwMode="auto">
          <a:xfrm>
            <a:off x="5795963" y="1844675"/>
            <a:ext cx="935037"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Kriisikunta</a:t>
            </a:r>
          </a:p>
        </p:txBody>
      </p:sp>
      <p:sp>
        <p:nvSpPr>
          <p:cNvPr id="103" name="Tasakylkinen kolmio 102"/>
          <p:cNvSpPr/>
          <p:nvPr/>
        </p:nvSpPr>
        <p:spPr>
          <a:xfrm>
            <a:off x="5580063" y="2205038"/>
            <a:ext cx="144462" cy="142875"/>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1376" name="Tekstikehys 106"/>
          <p:cNvSpPr txBox="1">
            <a:spLocks noChangeArrowheads="1"/>
          </p:cNvSpPr>
          <p:nvPr/>
        </p:nvSpPr>
        <p:spPr bwMode="auto">
          <a:xfrm>
            <a:off x="5795963" y="2133600"/>
            <a:ext cx="1376362"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Kriisiytyvä kunta</a:t>
            </a:r>
          </a:p>
        </p:txBody>
      </p:sp>
      <p:sp>
        <p:nvSpPr>
          <p:cNvPr id="105" name="5-sakarainen tähti 104"/>
          <p:cNvSpPr/>
          <p:nvPr/>
        </p:nvSpPr>
        <p:spPr>
          <a:xfrm>
            <a:off x="5580063" y="1341438"/>
            <a:ext cx="144462" cy="144462"/>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1378" name="Tekstikehys 108"/>
          <p:cNvSpPr txBox="1">
            <a:spLocks noChangeArrowheads="1"/>
          </p:cNvSpPr>
          <p:nvPr/>
        </p:nvSpPr>
        <p:spPr bwMode="auto">
          <a:xfrm>
            <a:off x="5795963" y="1268413"/>
            <a:ext cx="2120900"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Yhdyskuntarakenneperuste</a:t>
            </a:r>
          </a:p>
        </p:txBody>
      </p:sp>
      <p:sp>
        <p:nvSpPr>
          <p:cNvPr id="107" name="Suorakulmio 106"/>
          <p:cNvSpPr/>
          <p:nvPr/>
        </p:nvSpPr>
        <p:spPr>
          <a:xfrm>
            <a:off x="5580063" y="1052513"/>
            <a:ext cx="144462" cy="142875"/>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1380" name="Tekstikehys 97"/>
          <p:cNvSpPr txBox="1">
            <a:spLocks noChangeArrowheads="1"/>
          </p:cNvSpPr>
          <p:nvPr/>
        </p:nvSpPr>
        <p:spPr bwMode="auto">
          <a:xfrm>
            <a:off x="5795963" y="981075"/>
            <a:ext cx="1643062"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Työssäkäyntiperuste</a:t>
            </a:r>
          </a:p>
        </p:txBody>
      </p:sp>
      <p:sp>
        <p:nvSpPr>
          <p:cNvPr id="109" name="5-sakarainen tähti 108"/>
          <p:cNvSpPr/>
          <p:nvPr/>
        </p:nvSpPr>
        <p:spPr>
          <a:xfrm>
            <a:off x="5580063" y="1628775"/>
            <a:ext cx="144462"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1382" name="Tekstikehys 108"/>
          <p:cNvSpPr txBox="1">
            <a:spLocks noChangeArrowheads="1"/>
          </p:cNvSpPr>
          <p:nvPr/>
        </p:nvSpPr>
        <p:spPr bwMode="auto">
          <a:xfrm>
            <a:off x="5795963" y="1557338"/>
            <a:ext cx="2425700"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Työpaikkaomavaraisuusperuste</a:t>
            </a:r>
          </a:p>
        </p:txBody>
      </p:sp>
      <p:sp>
        <p:nvSpPr>
          <p:cNvPr id="76" name="5-sakarainen tähti 75"/>
          <p:cNvSpPr/>
          <p:nvPr/>
        </p:nvSpPr>
        <p:spPr>
          <a:xfrm>
            <a:off x="3348038" y="3789363"/>
            <a:ext cx="144462" cy="144462"/>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1384" name="Freeform 23"/>
          <p:cNvSpPr>
            <a:spLocks noChangeAspect="1"/>
          </p:cNvSpPr>
          <p:nvPr/>
        </p:nvSpPr>
        <p:spPr bwMode="auto">
          <a:xfrm>
            <a:off x="395288" y="3276600"/>
            <a:ext cx="1655762" cy="2103438"/>
          </a:xfrm>
          <a:custGeom>
            <a:avLst/>
            <a:gdLst>
              <a:gd name="T0" fmla="*/ 2147483647 w 10954"/>
              <a:gd name="T1" fmla="*/ 2147483647 h 10000"/>
              <a:gd name="T2" fmla="*/ 2147483647 w 10954"/>
              <a:gd name="T3" fmla="*/ 2147483647 h 10000"/>
              <a:gd name="T4" fmla="*/ 2147483647 w 10954"/>
              <a:gd name="T5" fmla="*/ 2147483647 h 10000"/>
              <a:gd name="T6" fmla="*/ 2147483647 w 10954"/>
              <a:gd name="T7" fmla="*/ 2147483647 h 10000"/>
              <a:gd name="T8" fmla="*/ 2147483647 w 10954"/>
              <a:gd name="T9" fmla="*/ 2147483647 h 10000"/>
              <a:gd name="T10" fmla="*/ 2147483647 w 10954"/>
              <a:gd name="T11" fmla="*/ 2147483647 h 10000"/>
              <a:gd name="T12" fmla="*/ 2147483647 w 10954"/>
              <a:gd name="T13" fmla="*/ 2147483647 h 10000"/>
              <a:gd name="T14" fmla="*/ 2147483647 w 10954"/>
              <a:gd name="T15" fmla="*/ 2147483647 h 10000"/>
              <a:gd name="T16" fmla="*/ 2147483647 w 10954"/>
              <a:gd name="T17" fmla="*/ 2147483647 h 10000"/>
              <a:gd name="T18" fmla="*/ 2147483647 w 10954"/>
              <a:gd name="T19" fmla="*/ 2147483647 h 10000"/>
              <a:gd name="T20" fmla="*/ 2147483647 w 10954"/>
              <a:gd name="T21" fmla="*/ 2147483647 h 10000"/>
              <a:gd name="T22" fmla="*/ 2147483647 w 10954"/>
              <a:gd name="T23" fmla="*/ 2147483647 h 10000"/>
              <a:gd name="T24" fmla="*/ 2147483647 w 10954"/>
              <a:gd name="T25" fmla="*/ 2147483647 h 10000"/>
              <a:gd name="T26" fmla="*/ 2147483647 w 10954"/>
              <a:gd name="T27" fmla="*/ 2147483647 h 10000"/>
              <a:gd name="T28" fmla="*/ 2147483647 w 10954"/>
              <a:gd name="T29" fmla="*/ 2147483647 h 10000"/>
              <a:gd name="T30" fmla="*/ 2147483647 w 10954"/>
              <a:gd name="T31" fmla="*/ 2147483647 h 10000"/>
              <a:gd name="T32" fmla="*/ 2147483647 w 10954"/>
              <a:gd name="T33" fmla="*/ 2147483647 h 10000"/>
              <a:gd name="T34" fmla="*/ 0 w 10954"/>
              <a:gd name="T35" fmla="*/ 2147483647 h 10000"/>
              <a:gd name="T36" fmla="*/ 2147483647 w 10954"/>
              <a:gd name="T37" fmla="*/ 2147483647 h 10000"/>
              <a:gd name="T38" fmla="*/ 2147483647 w 10954"/>
              <a:gd name="T39" fmla="*/ 2147483647 h 10000"/>
              <a:gd name="T40" fmla="*/ 2147483647 w 10954"/>
              <a:gd name="T41" fmla="*/ 2147483647 h 10000"/>
              <a:gd name="T42" fmla="*/ 2147483647 w 10954"/>
              <a:gd name="T43" fmla="*/ 2147483647 h 10000"/>
              <a:gd name="T44" fmla="*/ 2147483647 w 10954"/>
              <a:gd name="T45" fmla="*/ 2147483647 h 10000"/>
              <a:gd name="T46" fmla="*/ 2147483647 w 10954"/>
              <a:gd name="T47" fmla="*/ 0 h 10000"/>
              <a:gd name="T48" fmla="*/ 2147483647 w 10954"/>
              <a:gd name="T49" fmla="*/ 0 h 10000"/>
              <a:gd name="T50" fmla="*/ 2147483647 w 10954"/>
              <a:gd name="T51" fmla="*/ 2147483647 h 10000"/>
              <a:gd name="T52" fmla="*/ 2147483647 w 10954"/>
              <a:gd name="T53" fmla="*/ 2147483647 h 10000"/>
              <a:gd name="T54" fmla="*/ 2147483647 w 10954"/>
              <a:gd name="T55" fmla="*/ 2147483647 h 10000"/>
              <a:gd name="T56" fmla="*/ 2147483647 w 10954"/>
              <a:gd name="T57" fmla="*/ 2147483647 h 10000"/>
              <a:gd name="T58" fmla="*/ 2147483647 w 10954"/>
              <a:gd name="T59" fmla="*/ 2147483647 h 10000"/>
              <a:gd name="T60" fmla="*/ 2147483647 w 10954"/>
              <a:gd name="T61" fmla="*/ 2147483647 h 10000"/>
              <a:gd name="T62" fmla="*/ 2147483647 w 10954"/>
              <a:gd name="T63" fmla="*/ 2147483647 h 1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954"/>
              <a:gd name="T97" fmla="*/ 0 h 10000"/>
              <a:gd name="T98" fmla="*/ 10954 w 10954"/>
              <a:gd name="T99" fmla="*/ 10000 h 1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954" h="10000">
                <a:moveTo>
                  <a:pt x="9416" y="4737"/>
                </a:moveTo>
                <a:lnTo>
                  <a:pt x="10954" y="6842"/>
                </a:lnTo>
                <a:lnTo>
                  <a:pt x="10185" y="7368"/>
                </a:lnTo>
                <a:lnTo>
                  <a:pt x="10954" y="7368"/>
                </a:lnTo>
                <a:lnTo>
                  <a:pt x="10954" y="8421"/>
                </a:lnTo>
                <a:lnTo>
                  <a:pt x="10954" y="10000"/>
                </a:lnTo>
                <a:lnTo>
                  <a:pt x="8646" y="10000"/>
                </a:lnTo>
                <a:lnTo>
                  <a:pt x="7877" y="10000"/>
                </a:lnTo>
                <a:lnTo>
                  <a:pt x="7108" y="10000"/>
                </a:lnTo>
                <a:lnTo>
                  <a:pt x="6339" y="9474"/>
                </a:lnTo>
                <a:lnTo>
                  <a:pt x="4800" y="8947"/>
                </a:lnTo>
                <a:lnTo>
                  <a:pt x="4800" y="9474"/>
                </a:lnTo>
                <a:lnTo>
                  <a:pt x="2492" y="8947"/>
                </a:lnTo>
                <a:lnTo>
                  <a:pt x="1723" y="8421"/>
                </a:lnTo>
                <a:lnTo>
                  <a:pt x="954" y="6842"/>
                </a:lnTo>
                <a:lnTo>
                  <a:pt x="954" y="5789"/>
                </a:lnTo>
                <a:lnTo>
                  <a:pt x="1723" y="5789"/>
                </a:lnTo>
                <a:lnTo>
                  <a:pt x="0" y="4148"/>
                </a:lnTo>
                <a:lnTo>
                  <a:pt x="2382" y="3121"/>
                </a:lnTo>
                <a:cubicBezTo>
                  <a:pt x="2419" y="3072"/>
                  <a:pt x="2455" y="2681"/>
                  <a:pt x="2492" y="2632"/>
                </a:cubicBezTo>
                <a:lnTo>
                  <a:pt x="3262" y="2105"/>
                </a:lnTo>
                <a:lnTo>
                  <a:pt x="4031" y="1053"/>
                </a:lnTo>
                <a:lnTo>
                  <a:pt x="3262" y="526"/>
                </a:lnTo>
                <a:lnTo>
                  <a:pt x="3262" y="0"/>
                </a:lnTo>
                <a:lnTo>
                  <a:pt x="6339" y="0"/>
                </a:lnTo>
                <a:lnTo>
                  <a:pt x="6339" y="1579"/>
                </a:lnTo>
                <a:lnTo>
                  <a:pt x="6339" y="2105"/>
                </a:lnTo>
                <a:lnTo>
                  <a:pt x="8646" y="2105"/>
                </a:lnTo>
                <a:lnTo>
                  <a:pt x="8646" y="3158"/>
                </a:lnTo>
                <a:lnTo>
                  <a:pt x="10185" y="3684"/>
                </a:lnTo>
                <a:lnTo>
                  <a:pt x="10185" y="4211"/>
                </a:lnTo>
                <a:lnTo>
                  <a:pt x="9416" y="4737"/>
                </a:lnTo>
                <a:close/>
              </a:path>
            </a:pathLst>
          </a:custGeom>
          <a:solidFill>
            <a:schemeClr val="bg1"/>
          </a:solidFill>
          <a:ln w="0">
            <a:solidFill>
              <a:srgbClr val="000000"/>
            </a:solidFill>
            <a:prstDash val="solid"/>
            <a:round/>
            <a:headEnd/>
            <a:tailEnd/>
          </a:ln>
        </p:spPr>
        <p:txBody>
          <a:bodyPr/>
          <a:lstStyle/>
          <a:p>
            <a:endParaRPr lang="fi-FI"/>
          </a:p>
        </p:txBody>
      </p:sp>
      <p:sp>
        <p:nvSpPr>
          <p:cNvPr id="11385" name="Rectangle 44"/>
          <p:cNvSpPr>
            <a:spLocks noChangeAspect="1" noChangeArrowheads="1"/>
          </p:cNvSpPr>
          <p:nvPr/>
        </p:nvSpPr>
        <p:spPr bwMode="auto">
          <a:xfrm>
            <a:off x="757238" y="4508500"/>
            <a:ext cx="896937" cy="185738"/>
          </a:xfrm>
          <a:prstGeom prst="rect">
            <a:avLst/>
          </a:prstGeom>
          <a:solidFill>
            <a:schemeClr val="bg1"/>
          </a:solid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Sastamala</a:t>
            </a:r>
            <a:endParaRPr lang="fi-FI" sz="1200" b="1">
              <a:cs typeface="Arial" charset="0"/>
            </a:endParaRPr>
          </a:p>
        </p:txBody>
      </p:sp>
      <p:sp>
        <p:nvSpPr>
          <p:cNvPr id="77" name="Tasakylkinen kolmio 76"/>
          <p:cNvSpPr/>
          <p:nvPr/>
        </p:nvSpPr>
        <p:spPr>
          <a:xfrm>
            <a:off x="2771775" y="6021388"/>
            <a:ext cx="144463" cy="142875"/>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8" name="Tekstikehys 78"/>
          <p:cNvSpPr txBox="1">
            <a:spLocks noChangeArrowheads="1"/>
          </p:cNvSpPr>
          <p:nvPr/>
        </p:nvSpPr>
        <p:spPr bwMode="auto">
          <a:xfrm>
            <a:off x="6516216" y="2564904"/>
            <a:ext cx="1858201" cy="261610"/>
          </a:xfrm>
          <a:prstGeom prst="rect">
            <a:avLst/>
          </a:prstGeom>
          <a:noFill/>
          <a:ln w="9525">
            <a:noFill/>
            <a:miter lim="800000"/>
            <a:headEnd/>
            <a:tailEnd/>
          </a:ln>
        </p:spPr>
        <p:txBody>
          <a:bodyPr wrap="none">
            <a:spAutoFit/>
          </a:bodyPr>
          <a:lstStyle/>
          <a:p>
            <a:r>
              <a:rPr lang="fi-FI" sz="1100" dirty="0" smtClean="0">
                <a:latin typeface="Verdana" pitchFamily="34" charset="0"/>
                <a:ea typeface="Verdana" pitchFamily="34" charset="0"/>
                <a:cs typeface="Verdana" pitchFamily="34" charset="0"/>
              </a:rPr>
              <a:t>Asukasluku 31.12.2013</a:t>
            </a:r>
            <a:endParaRPr lang="fi-FI" sz="1100" dirty="0">
              <a:latin typeface="Verdana" pitchFamily="34" charset="0"/>
              <a:ea typeface="Verdana" pitchFamily="34" charset="0"/>
              <a:cs typeface="Verdana" pitchFamily="34" charset="0"/>
            </a:endParaRPr>
          </a:p>
        </p:txBody>
      </p:sp>
      <p:graphicFrame>
        <p:nvGraphicFramePr>
          <p:cNvPr id="79" name="Taulukko 78"/>
          <p:cNvGraphicFramePr>
            <a:graphicFrameLocks noGrp="1"/>
          </p:cNvGraphicFramePr>
          <p:nvPr/>
        </p:nvGraphicFramePr>
        <p:xfrm>
          <a:off x="6640636" y="2780928"/>
          <a:ext cx="2395860" cy="3855720"/>
        </p:xfrm>
        <a:graphic>
          <a:graphicData uri="http://schemas.openxmlformats.org/drawingml/2006/table">
            <a:tbl>
              <a:tblPr/>
              <a:tblGrid>
                <a:gridCol w="1611961"/>
                <a:gridCol w="783899"/>
              </a:tblGrid>
              <a:tr h="149317">
                <a:tc>
                  <a:txBody>
                    <a:bodyPr/>
                    <a:lstStyle/>
                    <a:p>
                      <a:pPr algn="l" fontAlgn="b"/>
                      <a:r>
                        <a:rPr lang="fi-FI" sz="1100" b="0" i="0" u="none" strike="noStrike" dirty="0" err="1">
                          <a:solidFill>
                            <a:srgbClr val="000000"/>
                          </a:solidFill>
                          <a:latin typeface="Calibri"/>
                        </a:rPr>
                        <a:t>Akaa</a:t>
                      </a:r>
                      <a:endParaRPr lang="fi-FI" sz="11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17 108</a:t>
                      </a:r>
                    </a:p>
                  </a:txBody>
                  <a:tcPr marL="7620" marR="7620" marT="7620" marB="0" anchor="b">
                    <a:lnL>
                      <a:noFill/>
                    </a:lnL>
                    <a:lnR>
                      <a:noFill/>
                    </a:lnR>
                    <a:lnT>
                      <a:noFill/>
                    </a:lnT>
                    <a:lnB>
                      <a:noFill/>
                    </a:lnB>
                  </a:tcPr>
                </a:tc>
              </a:tr>
              <a:tr h="149317">
                <a:tc>
                  <a:txBody>
                    <a:bodyPr/>
                    <a:lstStyle/>
                    <a:p>
                      <a:pPr algn="l" fontAlgn="b"/>
                      <a:r>
                        <a:rPr lang="fi-FI" sz="1100" b="0" i="0" u="none" strike="noStrike">
                          <a:solidFill>
                            <a:srgbClr val="000000"/>
                          </a:solidFill>
                          <a:latin typeface="Calibri"/>
                        </a:rPr>
                        <a:t>Hämeenkyrö</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10 582</a:t>
                      </a:r>
                    </a:p>
                  </a:txBody>
                  <a:tcPr marL="7620" marR="7620" marT="7620" marB="0" anchor="b">
                    <a:lnL>
                      <a:noFill/>
                    </a:lnL>
                    <a:lnR>
                      <a:noFill/>
                    </a:lnR>
                    <a:lnT>
                      <a:noFill/>
                    </a:lnT>
                    <a:lnB>
                      <a:noFill/>
                    </a:lnB>
                  </a:tcPr>
                </a:tc>
              </a:tr>
              <a:tr h="149317">
                <a:tc>
                  <a:txBody>
                    <a:bodyPr/>
                    <a:lstStyle/>
                    <a:p>
                      <a:pPr algn="l" fontAlgn="b"/>
                      <a:r>
                        <a:rPr lang="fi-FI" sz="1100" b="0" i="0" u="none" strike="noStrike">
                          <a:solidFill>
                            <a:srgbClr val="000000"/>
                          </a:solidFill>
                          <a:latin typeface="Calibri"/>
                        </a:rPr>
                        <a:t>Ikaalinen</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7 303</a:t>
                      </a:r>
                    </a:p>
                  </a:txBody>
                  <a:tcPr marL="7620" marR="7620" marT="7620" marB="0" anchor="b">
                    <a:lnL>
                      <a:noFill/>
                    </a:lnL>
                    <a:lnR>
                      <a:noFill/>
                    </a:lnR>
                    <a:lnT>
                      <a:noFill/>
                    </a:lnT>
                    <a:lnB>
                      <a:noFill/>
                    </a:lnB>
                  </a:tcPr>
                </a:tc>
              </a:tr>
              <a:tr h="149317">
                <a:tc>
                  <a:txBody>
                    <a:bodyPr/>
                    <a:lstStyle/>
                    <a:p>
                      <a:pPr algn="l" fontAlgn="b"/>
                      <a:r>
                        <a:rPr lang="fi-FI" sz="1100" b="0" i="0" u="none" strike="noStrike" dirty="0">
                          <a:solidFill>
                            <a:srgbClr val="000000"/>
                          </a:solidFill>
                          <a:latin typeface="Calibri"/>
                        </a:rPr>
                        <a:t>Juupajoki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2 039</a:t>
                      </a:r>
                    </a:p>
                  </a:txBody>
                  <a:tcPr marL="7620" marR="7620" marT="7620" marB="0" anchor="b">
                    <a:lnL>
                      <a:noFill/>
                    </a:lnL>
                    <a:lnR>
                      <a:noFill/>
                    </a:lnR>
                    <a:lnT>
                      <a:noFill/>
                    </a:lnT>
                    <a:lnB>
                      <a:noFill/>
                    </a:lnB>
                  </a:tcPr>
                </a:tc>
              </a:tr>
              <a:tr h="149317">
                <a:tc>
                  <a:txBody>
                    <a:bodyPr/>
                    <a:lstStyle/>
                    <a:p>
                      <a:pPr algn="l" fontAlgn="b"/>
                      <a:r>
                        <a:rPr lang="fi-FI" sz="1100" b="0" i="0" u="none" strike="noStrike">
                          <a:solidFill>
                            <a:srgbClr val="000000"/>
                          </a:solidFill>
                          <a:latin typeface="Calibri"/>
                        </a:rPr>
                        <a:t>Kangasala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30 345</a:t>
                      </a:r>
                    </a:p>
                  </a:txBody>
                  <a:tcPr marL="7620" marR="7620" marT="7620" marB="0" anchor="b">
                    <a:lnL>
                      <a:noFill/>
                    </a:lnL>
                    <a:lnR>
                      <a:noFill/>
                    </a:lnR>
                    <a:lnT>
                      <a:noFill/>
                    </a:lnT>
                    <a:lnB>
                      <a:noFill/>
                    </a:lnB>
                  </a:tcPr>
                </a:tc>
              </a:tr>
              <a:tr h="149317">
                <a:tc>
                  <a:txBody>
                    <a:bodyPr/>
                    <a:lstStyle/>
                    <a:p>
                      <a:pPr algn="l" fontAlgn="b"/>
                      <a:r>
                        <a:rPr lang="fi-FI" sz="1100" b="0" i="0" u="none" strike="noStrike">
                          <a:solidFill>
                            <a:srgbClr val="000000"/>
                          </a:solidFill>
                          <a:latin typeface="Calibri"/>
                        </a:rPr>
                        <a:t>Kihniö</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2 111</a:t>
                      </a:r>
                    </a:p>
                  </a:txBody>
                  <a:tcPr marL="7620" marR="7620" marT="7620" marB="0" anchor="b">
                    <a:lnL>
                      <a:noFill/>
                    </a:lnL>
                    <a:lnR>
                      <a:noFill/>
                    </a:lnR>
                    <a:lnT>
                      <a:noFill/>
                    </a:lnT>
                    <a:lnB>
                      <a:noFill/>
                    </a:lnB>
                  </a:tcPr>
                </a:tc>
              </a:tr>
              <a:tr h="149317">
                <a:tc>
                  <a:txBody>
                    <a:bodyPr/>
                    <a:lstStyle/>
                    <a:p>
                      <a:pPr algn="l" fontAlgn="b"/>
                      <a:r>
                        <a:rPr lang="fi-FI" sz="1100" b="0" i="0" u="none" strike="noStrike">
                          <a:solidFill>
                            <a:srgbClr val="000000"/>
                          </a:solidFill>
                          <a:latin typeface="Calibri"/>
                        </a:rPr>
                        <a:t>Lempäälä</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21 829</a:t>
                      </a:r>
                    </a:p>
                  </a:txBody>
                  <a:tcPr marL="7620" marR="7620" marT="7620" marB="0" anchor="b">
                    <a:lnL>
                      <a:noFill/>
                    </a:lnL>
                    <a:lnR>
                      <a:noFill/>
                    </a:lnR>
                    <a:lnT>
                      <a:noFill/>
                    </a:lnT>
                    <a:lnB>
                      <a:noFill/>
                    </a:lnB>
                  </a:tcPr>
                </a:tc>
              </a:tr>
              <a:tr h="149317">
                <a:tc>
                  <a:txBody>
                    <a:bodyPr/>
                    <a:lstStyle/>
                    <a:p>
                      <a:pPr algn="l" fontAlgn="b"/>
                      <a:r>
                        <a:rPr lang="fi-FI" sz="1100" b="0" i="0" u="none" strike="noStrike">
                          <a:solidFill>
                            <a:srgbClr val="000000"/>
                          </a:solidFill>
                          <a:latin typeface="Calibri"/>
                        </a:rPr>
                        <a:t>Mänttä-Vilppula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10 898</a:t>
                      </a:r>
                    </a:p>
                  </a:txBody>
                  <a:tcPr marL="7620" marR="7620" marT="7620" marB="0" anchor="b">
                    <a:lnL>
                      <a:noFill/>
                    </a:lnL>
                    <a:lnR>
                      <a:noFill/>
                    </a:lnR>
                    <a:lnT>
                      <a:noFill/>
                    </a:lnT>
                    <a:lnB>
                      <a:noFill/>
                    </a:lnB>
                  </a:tcPr>
                </a:tc>
              </a:tr>
              <a:tr h="149317">
                <a:tc>
                  <a:txBody>
                    <a:bodyPr/>
                    <a:lstStyle/>
                    <a:p>
                      <a:pPr algn="l" fontAlgn="b"/>
                      <a:r>
                        <a:rPr lang="fi-FI" sz="1100" b="0" i="0" u="none" strike="noStrike">
                          <a:solidFill>
                            <a:srgbClr val="000000"/>
                          </a:solidFill>
                          <a:latin typeface="Calibri"/>
                        </a:rPr>
                        <a:t>Nokia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32 690</a:t>
                      </a:r>
                    </a:p>
                  </a:txBody>
                  <a:tcPr marL="7620" marR="7620" marT="7620" marB="0" anchor="b">
                    <a:lnL>
                      <a:noFill/>
                    </a:lnL>
                    <a:lnR>
                      <a:noFill/>
                    </a:lnR>
                    <a:lnT>
                      <a:noFill/>
                    </a:lnT>
                    <a:lnB>
                      <a:noFill/>
                    </a:lnB>
                  </a:tcPr>
                </a:tc>
              </a:tr>
              <a:tr h="149317">
                <a:tc>
                  <a:txBody>
                    <a:bodyPr/>
                    <a:lstStyle/>
                    <a:p>
                      <a:pPr algn="l" fontAlgn="b"/>
                      <a:r>
                        <a:rPr lang="fi-FI" sz="1100" b="0" i="0" u="none" strike="noStrike">
                          <a:solidFill>
                            <a:srgbClr val="000000"/>
                          </a:solidFill>
                          <a:latin typeface="Calibri"/>
                        </a:rPr>
                        <a:t>Orivesi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9 630</a:t>
                      </a:r>
                    </a:p>
                  </a:txBody>
                  <a:tcPr marL="7620" marR="7620" marT="7620" marB="0" anchor="b">
                    <a:lnL>
                      <a:noFill/>
                    </a:lnL>
                    <a:lnR>
                      <a:noFill/>
                    </a:lnR>
                    <a:lnT>
                      <a:noFill/>
                    </a:lnT>
                    <a:lnB>
                      <a:noFill/>
                    </a:lnB>
                  </a:tcPr>
                </a:tc>
              </a:tr>
              <a:tr h="149317">
                <a:tc>
                  <a:txBody>
                    <a:bodyPr/>
                    <a:lstStyle/>
                    <a:p>
                      <a:pPr algn="l" fontAlgn="b"/>
                      <a:r>
                        <a:rPr lang="fi-FI" sz="1100" b="0" i="0" u="none" strike="noStrike">
                          <a:solidFill>
                            <a:srgbClr val="000000"/>
                          </a:solidFill>
                          <a:latin typeface="Calibri"/>
                        </a:rPr>
                        <a:t>Parkano</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6 836</a:t>
                      </a:r>
                    </a:p>
                  </a:txBody>
                  <a:tcPr marL="7620" marR="7620" marT="7620" marB="0" anchor="b">
                    <a:lnL>
                      <a:noFill/>
                    </a:lnL>
                    <a:lnR>
                      <a:noFill/>
                    </a:lnR>
                    <a:lnT>
                      <a:noFill/>
                    </a:lnT>
                    <a:lnB>
                      <a:noFill/>
                    </a:lnB>
                  </a:tcPr>
                </a:tc>
              </a:tr>
              <a:tr h="149317">
                <a:tc>
                  <a:txBody>
                    <a:bodyPr/>
                    <a:lstStyle/>
                    <a:p>
                      <a:pPr algn="l" fontAlgn="b"/>
                      <a:r>
                        <a:rPr lang="fi-FI" sz="1100" b="0" i="0" u="none" strike="noStrike">
                          <a:solidFill>
                            <a:srgbClr val="000000"/>
                          </a:solidFill>
                          <a:latin typeface="Calibri"/>
                        </a:rPr>
                        <a:t>Pirkkala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18 369</a:t>
                      </a:r>
                    </a:p>
                  </a:txBody>
                  <a:tcPr marL="7620" marR="7620" marT="7620" marB="0" anchor="b">
                    <a:lnL>
                      <a:noFill/>
                    </a:lnL>
                    <a:lnR>
                      <a:noFill/>
                    </a:lnR>
                    <a:lnT>
                      <a:noFill/>
                    </a:lnT>
                    <a:lnB>
                      <a:noFill/>
                    </a:lnB>
                  </a:tcPr>
                </a:tc>
              </a:tr>
              <a:tr h="149317">
                <a:tc>
                  <a:txBody>
                    <a:bodyPr/>
                    <a:lstStyle/>
                    <a:p>
                      <a:pPr algn="l" fontAlgn="b"/>
                      <a:r>
                        <a:rPr lang="fi-FI" sz="1100" b="0" i="0" u="none" strike="noStrike">
                          <a:solidFill>
                            <a:srgbClr val="000000"/>
                          </a:solidFill>
                          <a:latin typeface="Calibri"/>
                        </a:rPr>
                        <a:t>Punkalaidun</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3 173</a:t>
                      </a:r>
                    </a:p>
                  </a:txBody>
                  <a:tcPr marL="7620" marR="7620" marT="7620" marB="0" anchor="b">
                    <a:lnL>
                      <a:noFill/>
                    </a:lnL>
                    <a:lnR>
                      <a:noFill/>
                    </a:lnR>
                    <a:lnT>
                      <a:noFill/>
                    </a:lnT>
                    <a:lnB>
                      <a:noFill/>
                    </a:lnB>
                  </a:tcPr>
                </a:tc>
              </a:tr>
              <a:tr h="149317">
                <a:tc>
                  <a:txBody>
                    <a:bodyPr/>
                    <a:lstStyle/>
                    <a:p>
                      <a:pPr algn="l" fontAlgn="b"/>
                      <a:r>
                        <a:rPr lang="fi-FI" sz="1100" b="0" i="0" u="none" strike="noStrike">
                          <a:solidFill>
                            <a:srgbClr val="000000"/>
                          </a:solidFill>
                          <a:latin typeface="Calibri"/>
                        </a:rPr>
                        <a:t>Pälkäne</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6 795</a:t>
                      </a:r>
                    </a:p>
                  </a:txBody>
                  <a:tcPr marL="7620" marR="7620" marT="7620" marB="0" anchor="b">
                    <a:lnL>
                      <a:noFill/>
                    </a:lnL>
                    <a:lnR>
                      <a:noFill/>
                    </a:lnR>
                    <a:lnT>
                      <a:noFill/>
                    </a:lnT>
                    <a:lnB>
                      <a:noFill/>
                    </a:lnB>
                  </a:tcPr>
                </a:tc>
              </a:tr>
              <a:tr h="149317">
                <a:tc>
                  <a:txBody>
                    <a:bodyPr/>
                    <a:lstStyle/>
                    <a:p>
                      <a:pPr algn="l" fontAlgn="b"/>
                      <a:r>
                        <a:rPr lang="fi-FI" sz="1100" b="0" i="0" u="none" strike="noStrike">
                          <a:solidFill>
                            <a:srgbClr val="000000"/>
                          </a:solidFill>
                          <a:latin typeface="Calibri"/>
                        </a:rPr>
                        <a:t>Ruovesi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4 771</a:t>
                      </a:r>
                    </a:p>
                  </a:txBody>
                  <a:tcPr marL="7620" marR="7620" marT="7620" marB="0" anchor="b">
                    <a:lnL>
                      <a:noFill/>
                    </a:lnL>
                    <a:lnR>
                      <a:noFill/>
                    </a:lnR>
                    <a:lnT>
                      <a:noFill/>
                    </a:lnT>
                    <a:lnB>
                      <a:noFill/>
                    </a:lnB>
                  </a:tcPr>
                </a:tc>
              </a:tr>
              <a:tr h="149317">
                <a:tc>
                  <a:txBody>
                    <a:bodyPr/>
                    <a:lstStyle/>
                    <a:p>
                      <a:pPr algn="l" fontAlgn="b"/>
                      <a:r>
                        <a:rPr lang="fi-FI" sz="1100" b="0" i="0" u="none" strike="noStrike">
                          <a:solidFill>
                            <a:srgbClr val="000000"/>
                          </a:solidFill>
                          <a:latin typeface="Calibri"/>
                        </a:rPr>
                        <a:t>Sastamala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25 511</a:t>
                      </a:r>
                    </a:p>
                  </a:txBody>
                  <a:tcPr marL="7620" marR="7620" marT="7620" marB="0" anchor="b">
                    <a:lnL>
                      <a:noFill/>
                    </a:lnL>
                    <a:lnR>
                      <a:noFill/>
                    </a:lnR>
                    <a:lnT>
                      <a:noFill/>
                    </a:lnT>
                    <a:lnB>
                      <a:noFill/>
                    </a:lnB>
                  </a:tcPr>
                </a:tc>
              </a:tr>
              <a:tr h="149317">
                <a:tc>
                  <a:txBody>
                    <a:bodyPr/>
                    <a:lstStyle/>
                    <a:p>
                      <a:pPr algn="l" fontAlgn="b"/>
                      <a:r>
                        <a:rPr lang="fi-FI" sz="1100" b="0" i="0" u="none" strike="noStrike">
                          <a:solidFill>
                            <a:srgbClr val="000000"/>
                          </a:solidFill>
                          <a:latin typeface="Calibri"/>
                        </a:rPr>
                        <a:t>Tampere</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220 446</a:t>
                      </a:r>
                    </a:p>
                  </a:txBody>
                  <a:tcPr marL="7620" marR="7620" marT="7620" marB="0" anchor="b">
                    <a:lnL>
                      <a:noFill/>
                    </a:lnL>
                    <a:lnR>
                      <a:noFill/>
                    </a:lnR>
                    <a:lnT>
                      <a:noFill/>
                    </a:lnT>
                    <a:lnB>
                      <a:noFill/>
                    </a:lnB>
                  </a:tcPr>
                </a:tc>
              </a:tr>
              <a:tr h="149317">
                <a:tc>
                  <a:txBody>
                    <a:bodyPr/>
                    <a:lstStyle/>
                    <a:p>
                      <a:pPr algn="l" fontAlgn="b"/>
                      <a:r>
                        <a:rPr lang="fi-FI" sz="1100" b="0" i="0" u="none" strike="noStrike">
                          <a:solidFill>
                            <a:srgbClr val="000000"/>
                          </a:solidFill>
                          <a:latin typeface="Calibri"/>
                        </a:rPr>
                        <a:t>Urjala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5 105</a:t>
                      </a:r>
                    </a:p>
                  </a:txBody>
                  <a:tcPr marL="7620" marR="7620" marT="7620" marB="0" anchor="b">
                    <a:lnL>
                      <a:noFill/>
                    </a:lnL>
                    <a:lnR>
                      <a:noFill/>
                    </a:lnR>
                    <a:lnT>
                      <a:noFill/>
                    </a:lnT>
                    <a:lnB>
                      <a:noFill/>
                    </a:lnB>
                  </a:tcPr>
                </a:tc>
              </a:tr>
              <a:tr h="149317">
                <a:tc>
                  <a:txBody>
                    <a:bodyPr/>
                    <a:lstStyle/>
                    <a:p>
                      <a:pPr algn="l" fontAlgn="b"/>
                      <a:r>
                        <a:rPr lang="fi-FI" sz="1100" b="0" i="0" u="none" strike="noStrike">
                          <a:solidFill>
                            <a:srgbClr val="000000"/>
                          </a:solidFill>
                          <a:latin typeface="Calibri"/>
                        </a:rPr>
                        <a:t>Valkeakoski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21 129</a:t>
                      </a:r>
                    </a:p>
                  </a:txBody>
                  <a:tcPr marL="7620" marR="7620" marT="7620" marB="0" anchor="b">
                    <a:lnL>
                      <a:noFill/>
                    </a:lnL>
                    <a:lnR>
                      <a:noFill/>
                    </a:lnR>
                    <a:lnT>
                      <a:noFill/>
                    </a:lnT>
                    <a:lnB>
                      <a:noFill/>
                    </a:lnB>
                  </a:tcPr>
                </a:tc>
              </a:tr>
              <a:tr h="149317">
                <a:tc>
                  <a:txBody>
                    <a:bodyPr/>
                    <a:lstStyle/>
                    <a:p>
                      <a:pPr algn="l" fontAlgn="b"/>
                      <a:r>
                        <a:rPr lang="fi-FI" sz="1100" b="0" i="0" u="none" strike="noStrike">
                          <a:solidFill>
                            <a:srgbClr val="000000"/>
                          </a:solidFill>
                          <a:latin typeface="Calibri"/>
                        </a:rPr>
                        <a:t>Vesilahti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4 473</a:t>
                      </a:r>
                    </a:p>
                  </a:txBody>
                  <a:tcPr marL="7620" marR="7620" marT="7620" marB="0" anchor="b">
                    <a:lnL>
                      <a:noFill/>
                    </a:lnL>
                    <a:lnR>
                      <a:noFill/>
                    </a:lnR>
                    <a:lnT>
                      <a:noFill/>
                    </a:lnT>
                    <a:lnB>
                      <a:noFill/>
                    </a:lnB>
                  </a:tcPr>
                </a:tc>
              </a:tr>
              <a:tr h="149317">
                <a:tc>
                  <a:txBody>
                    <a:bodyPr/>
                    <a:lstStyle/>
                    <a:p>
                      <a:pPr algn="l" fontAlgn="b"/>
                      <a:r>
                        <a:rPr lang="fi-FI" sz="1100" b="0" i="0" u="none" strike="noStrike">
                          <a:solidFill>
                            <a:srgbClr val="000000"/>
                          </a:solidFill>
                          <a:latin typeface="Calibri"/>
                        </a:rPr>
                        <a:t>Virrat</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7 280</a:t>
                      </a:r>
                    </a:p>
                  </a:txBody>
                  <a:tcPr marL="7620" marR="7620" marT="7620" marB="0" anchor="b">
                    <a:lnL>
                      <a:noFill/>
                    </a:lnL>
                    <a:lnR>
                      <a:noFill/>
                    </a:lnR>
                    <a:lnT>
                      <a:noFill/>
                    </a:lnT>
                    <a:lnB>
                      <a:noFill/>
                    </a:lnB>
                  </a:tcPr>
                </a:tc>
              </a:tr>
              <a:tr h="149317">
                <a:tc>
                  <a:txBody>
                    <a:bodyPr/>
                    <a:lstStyle/>
                    <a:p>
                      <a:pPr algn="l" fontAlgn="b"/>
                      <a:r>
                        <a:rPr lang="fi-FI" sz="1100" b="0" i="0" u="none" strike="noStrike" dirty="0">
                          <a:solidFill>
                            <a:srgbClr val="000000"/>
                          </a:solidFill>
                          <a:latin typeface="Calibri"/>
                        </a:rPr>
                        <a:t>Ylöjärvi</a:t>
                      </a:r>
                    </a:p>
                  </a:txBody>
                  <a:tcPr marL="7620" marR="7620" marT="7620" marB="0" anchor="b">
                    <a:lnL>
                      <a:noFill/>
                    </a:lnL>
                    <a:lnR>
                      <a:noFill/>
                    </a:lnR>
                    <a:lnT>
                      <a:noFill/>
                    </a:lnT>
                    <a:lnB>
                      <a:noFill/>
                    </a:lnB>
                  </a:tcPr>
                </a:tc>
                <a:tc>
                  <a:txBody>
                    <a:bodyPr/>
                    <a:lstStyle/>
                    <a:p>
                      <a:pPr algn="r" fontAlgn="b"/>
                      <a:r>
                        <a:rPr lang="fi-FI" sz="1100" b="0" i="0" u="none" strike="noStrike" dirty="0">
                          <a:solidFill>
                            <a:srgbClr val="000000"/>
                          </a:solidFill>
                          <a:latin typeface="Calibri"/>
                        </a:rPr>
                        <a:t>31 743</a:t>
                      </a:r>
                    </a:p>
                  </a:txBody>
                  <a:tcPr marL="7620" marR="7620" marT="762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923928" y="44624"/>
            <a:ext cx="4824536" cy="584775"/>
          </a:xfrm>
          <a:prstGeom prst="rect">
            <a:avLst/>
          </a:prstGeom>
          <a:noFill/>
          <a:ln w="9525">
            <a:noFill/>
            <a:miter lim="800000"/>
            <a:headEnd/>
            <a:tailEnd/>
          </a:ln>
        </p:spPr>
        <p:txBody>
          <a:bodyPr wrap="square">
            <a:spAutoFit/>
          </a:bodyPr>
          <a:lstStyle/>
          <a:p>
            <a:r>
              <a:rPr lang="fi-FI" sz="1600" b="1" dirty="0">
                <a:cs typeface="Arial" charset="0"/>
              </a:rPr>
              <a:t>Pirkanmaa: </a:t>
            </a:r>
            <a:r>
              <a:rPr lang="fi-FI" sz="1600" b="1" dirty="0" smtClean="0">
                <a:cs typeface="Arial" charset="0"/>
              </a:rPr>
              <a:t>kuntien ilmoittamat ensisijaiset selvitysalueet</a:t>
            </a:r>
            <a:endParaRPr lang="fi-FI" sz="1600" dirty="0">
              <a:cs typeface="Arial" charset="0"/>
            </a:endParaRPr>
          </a:p>
        </p:txBody>
      </p:sp>
      <p:sp>
        <p:nvSpPr>
          <p:cNvPr id="12291" name="Freeform 3"/>
          <p:cNvSpPr>
            <a:spLocks noChangeAspect="1"/>
          </p:cNvSpPr>
          <p:nvPr/>
        </p:nvSpPr>
        <p:spPr bwMode="auto">
          <a:xfrm>
            <a:off x="3933825" y="2824163"/>
            <a:ext cx="1511300" cy="1439862"/>
          </a:xfrm>
          <a:custGeom>
            <a:avLst/>
            <a:gdLst>
              <a:gd name="T0" fmla="*/ 2147483647 w 78"/>
              <a:gd name="T1" fmla="*/ 2147483647 h 78"/>
              <a:gd name="T2" fmla="*/ 2147483647 w 78"/>
              <a:gd name="T3" fmla="*/ 2147483647 h 78"/>
              <a:gd name="T4" fmla="*/ 2147483647 w 78"/>
              <a:gd name="T5" fmla="*/ 2147483647 h 78"/>
              <a:gd name="T6" fmla="*/ 2147483647 w 78"/>
              <a:gd name="T7" fmla="*/ 2147483647 h 78"/>
              <a:gd name="T8" fmla="*/ 2147483647 w 78"/>
              <a:gd name="T9" fmla="*/ 2147483647 h 78"/>
              <a:gd name="T10" fmla="*/ 0 w 78"/>
              <a:gd name="T11" fmla="*/ 2147483647 h 78"/>
              <a:gd name="T12" fmla="*/ 0 w 78"/>
              <a:gd name="T13" fmla="*/ 2147483647 h 78"/>
              <a:gd name="T14" fmla="*/ 2147483647 w 78"/>
              <a:gd name="T15" fmla="*/ 2147483647 h 78"/>
              <a:gd name="T16" fmla="*/ 2147483647 w 78"/>
              <a:gd name="T17" fmla="*/ 2147483647 h 78"/>
              <a:gd name="T18" fmla="*/ 2147483647 w 78"/>
              <a:gd name="T19" fmla="*/ 2147483647 h 78"/>
              <a:gd name="T20" fmla="*/ 2147483647 w 78"/>
              <a:gd name="T21" fmla="*/ 0 h 78"/>
              <a:gd name="T22" fmla="*/ 2147483647 w 78"/>
              <a:gd name="T23" fmla="*/ 2147483647 h 78"/>
              <a:gd name="T24" fmla="*/ 2147483647 w 78"/>
              <a:gd name="T25" fmla="*/ 2147483647 h 78"/>
              <a:gd name="T26" fmla="*/ 2147483647 w 78"/>
              <a:gd name="T27" fmla="*/ 2147483647 h 78"/>
              <a:gd name="T28" fmla="*/ 2147483647 w 78"/>
              <a:gd name="T29" fmla="*/ 2147483647 h 78"/>
              <a:gd name="T30" fmla="*/ 2147483647 w 78"/>
              <a:gd name="T31" fmla="*/ 2147483647 h 78"/>
              <a:gd name="T32" fmla="*/ 2147483647 w 78"/>
              <a:gd name="T33" fmla="*/ 2147483647 h 78"/>
              <a:gd name="T34" fmla="*/ 2147483647 w 78"/>
              <a:gd name="T35" fmla="*/ 2147483647 h 78"/>
              <a:gd name="T36" fmla="*/ 2147483647 w 78"/>
              <a:gd name="T37" fmla="*/ 2147483647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78"/>
              <a:gd name="T59" fmla="*/ 78 w 78"/>
              <a:gd name="T60" fmla="*/ 78 h 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78">
                <a:moveTo>
                  <a:pt x="54" y="78"/>
                </a:moveTo>
                <a:lnTo>
                  <a:pt x="36" y="72"/>
                </a:lnTo>
                <a:lnTo>
                  <a:pt x="30" y="66"/>
                </a:lnTo>
                <a:lnTo>
                  <a:pt x="24" y="60"/>
                </a:lnTo>
                <a:lnTo>
                  <a:pt x="12" y="60"/>
                </a:lnTo>
                <a:lnTo>
                  <a:pt x="0" y="48"/>
                </a:lnTo>
                <a:lnTo>
                  <a:pt x="0" y="12"/>
                </a:lnTo>
                <a:lnTo>
                  <a:pt x="12" y="6"/>
                </a:lnTo>
                <a:lnTo>
                  <a:pt x="36" y="30"/>
                </a:lnTo>
                <a:lnTo>
                  <a:pt x="48" y="30"/>
                </a:lnTo>
                <a:lnTo>
                  <a:pt x="60" y="0"/>
                </a:lnTo>
                <a:lnTo>
                  <a:pt x="72" y="12"/>
                </a:lnTo>
                <a:lnTo>
                  <a:pt x="78" y="42"/>
                </a:lnTo>
                <a:lnTo>
                  <a:pt x="72" y="48"/>
                </a:lnTo>
                <a:lnTo>
                  <a:pt x="72" y="60"/>
                </a:lnTo>
                <a:lnTo>
                  <a:pt x="66" y="66"/>
                </a:lnTo>
                <a:lnTo>
                  <a:pt x="66" y="72"/>
                </a:lnTo>
                <a:lnTo>
                  <a:pt x="60" y="72"/>
                </a:lnTo>
                <a:lnTo>
                  <a:pt x="54" y="78"/>
                </a:lnTo>
                <a:close/>
              </a:path>
            </a:pathLst>
          </a:custGeom>
          <a:solidFill>
            <a:srgbClr val="66CCFF"/>
          </a:solidFill>
          <a:ln w="12700">
            <a:solidFill>
              <a:srgbClr val="000000"/>
            </a:solidFill>
            <a:prstDash val="solid"/>
            <a:round/>
            <a:headEnd/>
            <a:tailEnd/>
          </a:ln>
        </p:spPr>
        <p:txBody>
          <a:bodyPr/>
          <a:lstStyle/>
          <a:p>
            <a:endParaRPr lang="fi-FI"/>
          </a:p>
        </p:txBody>
      </p:sp>
      <p:sp>
        <p:nvSpPr>
          <p:cNvPr id="12292" name="Freeform 4"/>
          <p:cNvSpPr>
            <a:spLocks noChangeAspect="1"/>
          </p:cNvSpPr>
          <p:nvPr/>
        </p:nvSpPr>
        <p:spPr bwMode="auto">
          <a:xfrm>
            <a:off x="3813175" y="4387850"/>
            <a:ext cx="1751013" cy="992188"/>
          </a:xfrm>
          <a:custGeom>
            <a:avLst/>
            <a:gdLst>
              <a:gd name="T0" fmla="*/ 2147483647 w 90"/>
              <a:gd name="T1" fmla="*/ 0 h 54"/>
              <a:gd name="T2" fmla="*/ 2147483647 w 90"/>
              <a:gd name="T3" fmla="*/ 2147483647 h 54"/>
              <a:gd name="T4" fmla="*/ 2147483647 w 90"/>
              <a:gd name="T5" fmla="*/ 2147483647 h 54"/>
              <a:gd name="T6" fmla="*/ 2147483647 w 90"/>
              <a:gd name="T7" fmla="*/ 2147483647 h 54"/>
              <a:gd name="T8" fmla="*/ 2147483647 w 90"/>
              <a:gd name="T9" fmla="*/ 2147483647 h 54"/>
              <a:gd name="T10" fmla="*/ 2147483647 w 90"/>
              <a:gd name="T11" fmla="*/ 2147483647 h 54"/>
              <a:gd name="T12" fmla="*/ 2147483647 w 90"/>
              <a:gd name="T13" fmla="*/ 2147483647 h 54"/>
              <a:gd name="T14" fmla="*/ 2147483647 w 90"/>
              <a:gd name="T15" fmla="*/ 2147483647 h 54"/>
              <a:gd name="T16" fmla="*/ 2147483647 w 90"/>
              <a:gd name="T17" fmla="*/ 2147483647 h 54"/>
              <a:gd name="T18" fmla="*/ 0 w 90"/>
              <a:gd name="T19" fmla="*/ 2147483647 h 54"/>
              <a:gd name="T20" fmla="*/ 2147483647 w 90"/>
              <a:gd name="T21" fmla="*/ 2147483647 h 54"/>
              <a:gd name="T22" fmla="*/ 0 w 90"/>
              <a:gd name="T23" fmla="*/ 2147483647 h 54"/>
              <a:gd name="T24" fmla="*/ 2147483647 w 90"/>
              <a:gd name="T25" fmla="*/ 2147483647 h 54"/>
              <a:gd name="T26" fmla="*/ 2147483647 w 90"/>
              <a:gd name="T27" fmla="*/ 2147483647 h 54"/>
              <a:gd name="T28" fmla="*/ 2147483647 w 90"/>
              <a:gd name="T29" fmla="*/ 2147483647 h 54"/>
              <a:gd name="T30" fmla="*/ 2147483647 w 90"/>
              <a:gd name="T31" fmla="*/ 2147483647 h 54"/>
              <a:gd name="T32" fmla="*/ 2147483647 w 90"/>
              <a:gd name="T33" fmla="*/ 2147483647 h 54"/>
              <a:gd name="T34" fmla="*/ 2147483647 w 90"/>
              <a:gd name="T35" fmla="*/ 0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54"/>
              <a:gd name="T56" fmla="*/ 90 w 90"/>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54">
                <a:moveTo>
                  <a:pt x="84" y="0"/>
                </a:moveTo>
                <a:lnTo>
                  <a:pt x="90" y="36"/>
                </a:lnTo>
                <a:lnTo>
                  <a:pt x="78" y="48"/>
                </a:lnTo>
                <a:lnTo>
                  <a:pt x="66" y="36"/>
                </a:lnTo>
                <a:lnTo>
                  <a:pt x="66" y="48"/>
                </a:lnTo>
                <a:lnTo>
                  <a:pt x="48" y="42"/>
                </a:lnTo>
                <a:lnTo>
                  <a:pt x="42" y="42"/>
                </a:lnTo>
                <a:lnTo>
                  <a:pt x="24" y="54"/>
                </a:lnTo>
                <a:lnTo>
                  <a:pt x="12" y="48"/>
                </a:lnTo>
                <a:lnTo>
                  <a:pt x="0" y="42"/>
                </a:lnTo>
                <a:lnTo>
                  <a:pt x="6" y="36"/>
                </a:lnTo>
                <a:lnTo>
                  <a:pt x="0" y="30"/>
                </a:lnTo>
                <a:lnTo>
                  <a:pt x="6" y="24"/>
                </a:lnTo>
                <a:lnTo>
                  <a:pt x="24" y="18"/>
                </a:lnTo>
                <a:lnTo>
                  <a:pt x="24" y="6"/>
                </a:lnTo>
                <a:lnTo>
                  <a:pt x="42" y="12"/>
                </a:lnTo>
                <a:lnTo>
                  <a:pt x="54" y="12"/>
                </a:lnTo>
                <a:lnTo>
                  <a:pt x="84" y="0"/>
                </a:lnTo>
                <a:close/>
              </a:path>
            </a:pathLst>
          </a:custGeom>
          <a:solidFill>
            <a:srgbClr val="E43869"/>
          </a:solidFill>
          <a:ln w="12700">
            <a:solidFill>
              <a:srgbClr val="000000"/>
            </a:solidFill>
            <a:prstDash val="solid"/>
            <a:round/>
            <a:headEnd/>
            <a:tailEnd/>
          </a:ln>
        </p:spPr>
        <p:txBody>
          <a:bodyPr/>
          <a:lstStyle/>
          <a:p>
            <a:endParaRPr lang="fi-FI"/>
          </a:p>
        </p:txBody>
      </p:sp>
      <p:sp>
        <p:nvSpPr>
          <p:cNvPr id="12293" name="Freeform 5"/>
          <p:cNvSpPr>
            <a:spLocks noChangeAspect="1"/>
          </p:cNvSpPr>
          <p:nvPr/>
        </p:nvSpPr>
        <p:spPr bwMode="auto">
          <a:xfrm>
            <a:off x="3813175" y="1150938"/>
            <a:ext cx="1519238" cy="1444625"/>
          </a:xfrm>
          <a:custGeom>
            <a:avLst/>
            <a:gdLst>
              <a:gd name="T0" fmla="*/ 2147483647 w 78"/>
              <a:gd name="T1" fmla="*/ 2147483647 h 78"/>
              <a:gd name="T2" fmla="*/ 2147483647 w 78"/>
              <a:gd name="T3" fmla="*/ 2147483647 h 78"/>
              <a:gd name="T4" fmla="*/ 2147483647 w 78"/>
              <a:gd name="T5" fmla="*/ 2147483647 h 78"/>
              <a:gd name="T6" fmla="*/ 2147483647 w 78"/>
              <a:gd name="T7" fmla="*/ 2147483647 h 78"/>
              <a:gd name="T8" fmla="*/ 2147483647 w 78"/>
              <a:gd name="T9" fmla="*/ 2147483647 h 78"/>
              <a:gd name="T10" fmla="*/ 2147483647 w 78"/>
              <a:gd name="T11" fmla="*/ 2147483647 h 78"/>
              <a:gd name="T12" fmla="*/ 2147483647 w 78"/>
              <a:gd name="T13" fmla="*/ 2147483647 h 78"/>
              <a:gd name="T14" fmla="*/ 2147483647 w 78"/>
              <a:gd name="T15" fmla="*/ 2147483647 h 78"/>
              <a:gd name="T16" fmla="*/ 0 w 78"/>
              <a:gd name="T17" fmla="*/ 2147483647 h 78"/>
              <a:gd name="T18" fmla="*/ 2147483647 w 78"/>
              <a:gd name="T19" fmla="*/ 2147483647 h 78"/>
              <a:gd name="T20" fmla="*/ 2147483647 w 78"/>
              <a:gd name="T21" fmla="*/ 0 h 78"/>
              <a:gd name="T22" fmla="*/ 2147483647 w 78"/>
              <a:gd name="T23" fmla="*/ 0 h 78"/>
              <a:gd name="T24" fmla="*/ 2147483647 w 78"/>
              <a:gd name="T25" fmla="*/ 2147483647 h 78"/>
              <a:gd name="T26" fmla="*/ 2147483647 w 78"/>
              <a:gd name="T27" fmla="*/ 2147483647 h 78"/>
              <a:gd name="T28" fmla="*/ 2147483647 w 78"/>
              <a:gd name="T29" fmla="*/ 2147483647 h 78"/>
              <a:gd name="T30" fmla="*/ 2147483647 w 78"/>
              <a:gd name="T31" fmla="*/ 2147483647 h 78"/>
              <a:gd name="T32" fmla="*/ 2147483647 w 78"/>
              <a:gd name="T33" fmla="*/ 2147483647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78"/>
              <a:gd name="T53" fmla="*/ 78 w 78"/>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78">
                <a:moveTo>
                  <a:pt x="72" y="30"/>
                </a:moveTo>
                <a:lnTo>
                  <a:pt x="78" y="48"/>
                </a:lnTo>
                <a:lnTo>
                  <a:pt x="66" y="66"/>
                </a:lnTo>
                <a:lnTo>
                  <a:pt x="66" y="60"/>
                </a:lnTo>
                <a:lnTo>
                  <a:pt x="54" y="72"/>
                </a:lnTo>
                <a:lnTo>
                  <a:pt x="42" y="78"/>
                </a:lnTo>
                <a:lnTo>
                  <a:pt x="36" y="66"/>
                </a:lnTo>
                <a:lnTo>
                  <a:pt x="30" y="42"/>
                </a:lnTo>
                <a:lnTo>
                  <a:pt x="0" y="24"/>
                </a:lnTo>
                <a:lnTo>
                  <a:pt x="18" y="6"/>
                </a:lnTo>
                <a:lnTo>
                  <a:pt x="18" y="0"/>
                </a:lnTo>
                <a:lnTo>
                  <a:pt x="30" y="0"/>
                </a:lnTo>
                <a:lnTo>
                  <a:pt x="30" y="12"/>
                </a:lnTo>
                <a:lnTo>
                  <a:pt x="48" y="18"/>
                </a:lnTo>
                <a:lnTo>
                  <a:pt x="54" y="12"/>
                </a:lnTo>
                <a:lnTo>
                  <a:pt x="66" y="24"/>
                </a:lnTo>
                <a:lnTo>
                  <a:pt x="72" y="30"/>
                </a:lnTo>
                <a:close/>
              </a:path>
            </a:pathLst>
          </a:custGeom>
          <a:solidFill>
            <a:srgbClr val="CC99FF"/>
          </a:solidFill>
          <a:ln w="0">
            <a:solidFill>
              <a:srgbClr val="000000"/>
            </a:solidFill>
            <a:prstDash val="solid"/>
            <a:round/>
            <a:headEnd/>
            <a:tailEnd/>
          </a:ln>
        </p:spPr>
        <p:txBody>
          <a:bodyPr/>
          <a:lstStyle/>
          <a:p>
            <a:endParaRPr lang="fi-FI"/>
          </a:p>
        </p:txBody>
      </p:sp>
      <p:sp>
        <p:nvSpPr>
          <p:cNvPr id="12294" name="Freeform 6"/>
          <p:cNvSpPr>
            <a:spLocks noChangeAspect="1"/>
          </p:cNvSpPr>
          <p:nvPr/>
        </p:nvSpPr>
        <p:spPr bwMode="auto">
          <a:xfrm>
            <a:off x="1939925" y="5380038"/>
            <a:ext cx="1287463" cy="1128712"/>
          </a:xfrm>
          <a:custGeom>
            <a:avLst/>
            <a:gdLst>
              <a:gd name="T0" fmla="*/ 2147483647 w 66"/>
              <a:gd name="T1" fmla="*/ 2147483647 h 60"/>
              <a:gd name="T2" fmla="*/ 2147483647 w 66"/>
              <a:gd name="T3" fmla="*/ 0 h 60"/>
              <a:gd name="T4" fmla="*/ 2147483647 w 66"/>
              <a:gd name="T5" fmla="*/ 0 h 60"/>
              <a:gd name="T6" fmla="*/ 2147483647 w 66"/>
              <a:gd name="T7" fmla="*/ 2147483647 h 60"/>
              <a:gd name="T8" fmla="*/ 2147483647 w 66"/>
              <a:gd name="T9" fmla="*/ 2147483647 h 60"/>
              <a:gd name="T10" fmla="*/ 2147483647 w 66"/>
              <a:gd name="T11" fmla="*/ 2147483647 h 60"/>
              <a:gd name="T12" fmla="*/ 2147483647 w 66"/>
              <a:gd name="T13" fmla="*/ 2147483647 h 60"/>
              <a:gd name="T14" fmla="*/ 0 w 66"/>
              <a:gd name="T15" fmla="*/ 2147483647 h 60"/>
              <a:gd name="T16" fmla="*/ 2147483647 w 66"/>
              <a:gd name="T17" fmla="*/ 2147483647 h 60"/>
              <a:gd name="T18" fmla="*/ 2147483647 w 66"/>
              <a:gd name="T19" fmla="*/ 2147483647 h 60"/>
              <a:gd name="T20" fmla="*/ 2147483647 w 66"/>
              <a:gd name="T21" fmla="*/ 2147483647 h 60"/>
              <a:gd name="T22" fmla="*/ 2147483647 w 66"/>
              <a:gd name="T23" fmla="*/ 2147483647 h 60"/>
              <a:gd name="T24" fmla="*/ 2147483647 w 66"/>
              <a:gd name="T25" fmla="*/ 2147483647 h 60"/>
              <a:gd name="T26" fmla="*/ 2147483647 w 66"/>
              <a:gd name="T27" fmla="*/ 2147483647 h 60"/>
              <a:gd name="T28" fmla="*/ 2147483647 w 66"/>
              <a:gd name="T29" fmla="*/ 2147483647 h 60"/>
              <a:gd name="T30" fmla="*/ 2147483647 w 66"/>
              <a:gd name="T31" fmla="*/ 2147483647 h 60"/>
              <a:gd name="T32" fmla="*/ 2147483647 w 66"/>
              <a:gd name="T33" fmla="*/ 2147483647 h 60"/>
              <a:gd name="T34" fmla="*/ 2147483647 w 66"/>
              <a:gd name="T35" fmla="*/ 2147483647 h 60"/>
              <a:gd name="T36" fmla="*/ 2147483647 w 66"/>
              <a:gd name="T37" fmla="*/ 2147483647 h 60"/>
              <a:gd name="T38" fmla="*/ 2147483647 w 66"/>
              <a:gd name="T39" fmla="*/ 2147483647 h 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6"/>
              <a:gd name="T61" fmla="*/ 0 h 60"/>
              <a:gd name="T62" fmla="*/ 66 w 66"/>
              <a:gd name="T63" fmla="*/ 60 h 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6" h="60">
                <a:moveTo>
                  <a:pt x="18" y="6"/>
                </a:moveTo>
                <a:lnTo>
                  <a:pt x="18" y="0"/>
                </a:lnTo>
                <a:lnTo>
                  <a:pt x="6" y="0"/>
                </a:lnTo>
                <a:lnTo>
                  <a:pt x="6" y="6"/>
                </a:lnTo>
                <a:lnTo>
                  <a:pt x="12" y="18"/>
                </a:lnTo>
                <a:lnTo>
                  <a:pt x="6" y="18"/>
                </a:lnTo>
                <a:lnTo>
                  <a:pt x="6" y="42"/>
                </a:lnTo>
                <a:lnTo>
                  <a:pt x="0" y="42"/>
                </a:lnTo>
                <a:lnTo>
                  <a:pt x="12" y="48"/>
                </a:lnTo>
                <a:lnTo>
                  <a:pt x="12" y="54"/>
                </a:lnTo>
                <a:lnTo>
                  <a:pt x="24" y="54"/>
                </a:lnTo>
                <a:lnTo>
                  <a:pt x="48" y="48"/>
                </a:lnTo>
                <a:lnTo>
                  <a:pt x="60" y="60"/>
                </a:lnTo>
                <a:lnTo>
                  <a:pt x="66" y="60"/>
                </a:lnTo>
                <a:lnTo>
                  <a:pt x="60" y="36"/>
                </a:lnTo>
                <a:lnTo>
                  <a:pt x="42" y="18"/>
                </a:lnTo>
                <a:lnTo>
                  <a:pt x="36" y="18"/>
                </a:lnTo>
                <a:lnTo>
                  <a:pt x="30" y="12"/>
                </a:lnTo>
                <a:lnTo>
                  <a:pt x="36" y="6"/>
                </a:lnTo>
                <a:lnTo>
                  <a:pt x="18" y="6"/>
                </a:lnTo>
                <a:close/>
              </a:path>
            </a:pathLst>
          </a:custGeom>
          <a:solidFill>
            <a:srgbClr val="566BA8"/>
          </a:solidFill>
          <a:ln w="12700">
            <a:solidFill>
              <a:srgbClr val="000000"/>
            </a:solidFill>
            <a:prstDash val="solid"/>
            <a:round/>
            <a:headEnd/>
            <a:tailEnd/>
          </a:ln>
        </p:spPr>
        <p:txBody>
          <a:bodyPr/>
          <a:lstStyle/>
          <a:p>
            <a:endParaRPr lang="fi-FI"/>
          </a:p>
        </p:txBody>
      </p:sp>
      <p:sp>
        <p:nvSpPr>
          <p:cNvPr id="12295" name="Freeform 7"/>
          <p:cNvSpPr>
            <a:spLocks noChangeAspect="1"/>
          </p:cNvSpPr>
          <p:nvPr/>
        </p:nvSpPr>
        <p:spPr bwMode="auto">
          <a:xfrm>
            <a:off x="1827213" y="3833813"/>
            <a:ext cx="1055687" cy="1111250"/>
          </a:xfrm>
          <a:custGeom>
            <a:avLst/>
            <a:gdLst>
              <a:gd name="T0" fmla="*/ 2147483647 w 54"/>
              <a:gd name="T1" fmla="*/ 2147483647 h 60"/>
              <a:gd name="T2" fmla="*/ 0 w 54"/>
              <a:gd name="T3" fmla="*/ 2147483647 h 60"/>
              <a:gd name="T4" fmla="*/ 2147483647 w 54"/>
              <a:gd name="T5" fmla="*/ 2147483647 h 60"/>
              <a:gd name="T6" fmla="*/ 2147483647 w 54"/>
              <a:gd name="T7" fmla="*/ 2147483647 h 60"/>
              <a:gd name="T8" fmla="*/ 2147483647 w 54"/>
              <a:gd name="T9" fmla="*/ 2147483647 h 60"/>
              <a:gd name="T10" fmla="*/ 2147483647 w 54"/>
              <a:gd name="T11" fmla="*/ 2147483647 h 60"/>
              <a:gd name="T12" fmla="*/ 2147483647 w 54"/>
              <a:gd name="T13" fmla="*/ 2147483647 h 60"/>
              <a:gd name="T14" fmla="*/ 2147483647 w 54"/>
              <a:gd name="T15" fmla="*/ 2147483647 h 60"/>
              <a:gd name="T16" fmla="*/ 2147483647 w 54"/>
              <a:gd name="T17" fmla="*/ 2147483647 h 60"/>
              <a:gd name="T18" fmla="*/ 2147483647 w 54"/>
              <a:gd name="T19" fmla="*/ 2147483647 h 60"/>
              <a:gd name="T20" fmla="*/ 2147483647 w 54"/>
              <a:gd name="T21" fmla="*/ 2147483647 h 60"/>
              <a:gd name="T22" fmla="*/ 2147483647 w 54"/>
              <a:gd name="T23" fmla="*/ 0 h 60"/>
              <a:gd name="T24" fmla="*/ 2147483647 w 54"/>
              <a:gd name="T25" fmla="*/ 2147483647 h 60"/>
              <a:gd name="T26" fmla="*/ 2147483647 w 54"/>
              <a:gd name="T27" fmla="*/ 2147483647 h 60"/>
              <a:gd name="T28" fmla="*/ 2147483647 w 54"/>
              <a:gd name="T29" fmla="*/ 2147483647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60"/>
              <a:gd name="T47" fmla="*/ 54 w 54"/>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60">
                <a:moveTo>
                  <a:pt x="6" y="18"/>
                </a:moveTo>
                <a:lnTo>
                  <a:pt x="0" y="24"/>
                </a:lnTo>
                <a:lnTo>
                  <a:pt x="12" y="48"/>
                </a:lnTo>
                <a:lnTo>
                  <a:pt x="6" y="54"/>
                </a:lnTo>
                <a:lnTo>
                  <a:pt x="12" y="54"/>
                </a:lnTo>
                <a:lnTo>
                  <a:pt x="36" y="60"/>
                </a:lnTo>
                <a:lnTo>
                  <a:pt x="30" y="48"/>
                </a:lnTo>
                <a:lnTo>
                  <a:pt x="36" y="48"/>
                </a:lnTo>
                <a:lnTo>
                  <a:pt x="42" y="36"/>
                </a:lnTo>
                <a:lnTo>
                  <a:pt x="54" y="24"/>
                </a:lnTo>
                <a:lnTo>
                  <a:pt x="48" y="12"/>
                </a:lnTo>
                <a:lnTo>
                  <a:pt x="36" y="0"/>
                </a:lnTo>
                <a:lnTo>
                  <a:pt x="24" y="12"/>
                </a:lnTo>
                <a:lnTo>
                  <a:pt x="6" y="12"/>
                </a:lnTo>
                <a:lnTo>
                  <a:pt x="6" y="18"/>
                </a:lnTo>
                <a:close/>
              </a:path>
            </a:pathLst>
          </a:custGeom>
          <a:solidFill>
            <a:srgbClr val="66CCFF"/>
          </a:solidFill>
          <a:ln w="12700">
            <a:solidFill>
              <a:srgbClr val="000000"/>
            </a:solidFill>
            <a:prstDash val="solid"/>
            <a:round/>
            <a:headEnd/>
            <a:tailEnd/>
          </a:ln>
        </p:spPr>
        <p:txBody>
          <a:bodyPr/>
          <a:lstStyle/>
          <a:p>
            <a:endParaRPr lang="fi-FI"/>
          </a:p>
        </p:txBody>
      </p:sp>
      <p:sp>
        <p:nvSpPr>
          <p:cNvPr id="12296" name="Freeform 8"/>
          <p:cNvSpPr>
            <a:spLocks noChangeAspect="1"/>
          </p:cNvSpPr>
          <p:nvPr/>
        </p:nvSpPr>
        <p:spPr bwMode="auto">
          <a:xfrm>
            <a:off x="2644775" y="4492625"/>
            <a:ext cx="814388" cy="887413"/>
          </a:xfrm>
          <a:custGeom>
            <a:avLst/>
            <a:gdLst>
              <a:gd name="T0" fmla="*/ 2147483647 w 42"/>
              <a:gd name="T1" fmla="*/ 2147483647 h 48"/>
              <a:gd name="T2" fmla="*/ 2147483647 w 42"/>
              <a:gd name="T3" fmla="*/ 2147483647 h 48"/>
              <a:gd name="T4" fmla="*/ 2147483647 w 42"/>
              <a:gd name="T5" fmla="*/ 2147483647 h 48"/>
              <a:gd name="T6" fmla="*/ 0 w 42"/>
              <a:gd name="T7" fmla="*/ 2147483647 h 48"/>
              <a:gd name="T8" fmla="*/ 2147483647 w 42"/>
              <a:gd name="T9" fmla="*/ 0 h 48"/>
              <a:gd name="T10" fmla="*/ 2147483647 w 42"/>
              <a:gd name="T11" fmla="*/ 0 h 48"/>
              <a:gd name="T12" fmla="*/ 2147483647 w 42"/>
              <a:gd name="T13" fmla="*/ 2147483647 h 48"/>
              <a:gd name="T14" fmla="*/ 2147483647 w 42"/>
              <a:gd name="T15" fmla="*/ 2147483647 h 48"/>
              <a:gd name="T16" fmla="*/ 2147483647 w 42"/>
              <a:gd name="T17" fmla="*/ 2147483647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48"/>
              <a:gd name="T29" fmla="*/ 42 w 42"/>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48">
                <a:moveTo>
                  <a:pt x="24" y="42"/>
                </a:moveTo>
                <a:lnTo>
                  <a:pt x="18" y="42"/>
                </a:lnTo>
                <a:lnTo>
                  <a:pt x="18" y="36"/>
                </a:lnTo>
                <a:lnTo>
                  <a:pt x="0" y="12"/>
                </a:lnTo>
                <a:lnTo>
                  <a:pt x="24" y="0"/>
                </a:lnTo>
                <a:lnTo>
                  <a:pt x="36" y="0"/>
                </a:lnTo>
                <a:lnTo>
                  <a:pt x="42" y="24"/>
                </a:lnTo>
                <a:lnTo>
                  <a:pt x="30" y="48"/>
                </a:lnTo>
                <a:lnTo>
                  <a:pt x="24" y="42"/>
                </a:lnTo>
                <a:close/>
              </a:path>
            </a:pathLst>
          </a:custGeom>
          <a:solidFill>
            <a:srgbClr val="66CCFF"/>
          </a:solidFill>
          <a:ln w="0">
            <a:solidFill>
              <a:srgbClr val="000000"/>
            </a:solidFill>
            <a:prstDash val="solid"/>
            <a:round/>
            <a:headEnd/>
            <a:tailEnd/>
          </a:ln>
        </p:spPr>
        <p:txBody>
          <a:bodyPr/>
          <a:lstStyle/>
          <a:p>
            <a:endParaRPr lang="fi-FI"/>
          </a:p>
        </p:txBody>
      </p:sp>
      <p:sp>
        <p:nvSpPr>
          <p:cNvPr id="12297" name="Freeform 9"/>
          <p:cNvSpPr>
            <a:spLocks noChangeAspect="1"/>
          </p:cNvSpPr>
          <p:nvPr/>
        </p:nvSpPr>
        <p:spPr bwMode="auto">
          <a:xfrm>
            <a:off x="2544763" y="4264025"/>
            <a:ext cx="576262" cy="452438"/>
          </a:xfrm>
          <a:custGeom>
            <a:avLst/>
            <a:gdLst>
              <a:gd name="T0" fmla="*/ 2147483647 w 30"/>
              <a:gd name="T1" fmla="*/ 0 h 24"/>
              <a:gd name="T2" fmla="*/ 2147483647 w 30"/>
              <a:gd name="T3" fmla="*/ 0 h 24"/>
              <a:gd name="T4" fmla="*/ 2147483647 w 30"/>
              <a:gd name="T5" fmla="*/ 2147483647 h 24"/>
              <a:gd name="T6" fmla="*/ 0 w 30"/>
              <a:gd name="T7" fmla="*/ 2147483647 h 24"/>
              <a:gd name="T8" fmla="*/ 2147483647 w 30"/>
              <a:gd name="T9" fmla="*/ 2147483647 h 24"/>
              <a:gd name="T10" fmla="*/ 2147483647 w 30"/>
              <a:gd name="T11" fmla="*/ 2147483647 h 24"/>
              <a:gd name="T12" fmla="*/ 2147483647 w 30"/>
              <a:gd name="T13" fmla="*/ 0 h 24"/>
              <a:gd name="T14" fmla="*/ 2147483647 w 30"/>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24"/>
              <a:gd name="T26" fmla="*/ 30 w 30"/>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24">
                <a:moveTo>
                  <a:pt x="24" y="0"/>
                </a:moveTo>
                <a:lnTo>
                  <a:pt x="18" y="0"/>
                </a:lnTo>
                <a:lnTo>
                  <a:pt x="6" y="12"/>
                </a:lnTo>
                <a:lnTo>
                  <a:pt x="0" y="24"/>
                </a:lnTo>
                <a:lnTo>
                  <a:pt x="6" y="24"/>
                </a:lnTo>
                <a:lnTo>
                  <a:pt x="30" y="12"/>
                </a:lnTo>
                <a:lnTo>
                  <a:pt x="30" y="0"/>
                </a:lnTo>
                <a:lnTo>
                  <a:pt x="24" y="0"/>
                </a:lnTo>
                <a:close/>
              </a:path>
            </a:pathLst>
          </a:custGeom>
          <a:solidFill>
            <a:srgbClr val="66CCFF"/>
          </a:solidFill>
          <a:ln w="12700">
            <a:solidFill>
              <a:srgbClr val="000000"/>
            </a:solidFill>
            <a:prstDash val="solid"/>
            <a:round/>
            <a:headEnd/>
            <a:tailEnd/>
          </a:ln>
        </p:spPr>
        <p:txBody>
          <a:bodyPr/>
          <a:lstStyle/>
          <a:p>
            <a:endParaRPr lang="fi-FI"/>
          </a:p>
        </p:txBody>
      </p:sp>
      <p:sp>
        <p:nvSpPr>
          <p:cNvPr id="12298" name="Freeform 10"/>
          <p:cNvSpPr>
            <a:spLocks noChangeAspect="1"/>
          </p:cNvSpPr>
          <p:nvPr/>
        </p:nvSpPr>
        <p:spPr bwMode="auto">
          <a:xfrm>
            <a:off x="1357313" y="5275263"/>
            <a:ext cx="814387" cy="900112"/>
          </a:xfrm>
          <a:custGeom>
            <a:avLst/>
            <a:gdLst>
              <a:gd name="T0" fmla="*/ 2147483647 w 42"/>
              <a:gd name="T1" fmla="*/ 2147483647 h 48"/>
              <a:gd name="T2" fmla="*/ 2147483647 w 42"/>
              <a:gd name="T3" fmla="*/ 2147483647 h 48"/>
              <a:gd name="T4" fmla="*/ 2147483647 w 42"/>
              <a:gd name="T5" fmla="*/ 2147483647 h 48"/>
              <a:gd name="T6" fmla="*/ 2147483647 w 42"/>
              <a:gd name="T7" fmla="*/ 2147483647 h 48"/>
              <a:gd name="T8" fmla="*/ 2147483647 w 42"/>
              <a:gd name="T9" fmla="*/ 2147483647 h 48"/>
              <a:gd name="T10" fmla="*/ 0 w 42"/>
              <a:gd name="T11" fmla="*/ 2147483647 h 48"/>
              <a:gd name="T12" fmla="*/ 2147483647 w 42"/>
              <a:gd name="T13" fmla="*/ 2147483647 h 48"/>
              <a:gd name="T14" fmla="*/ 0 w 42"/>
              <a:gd name="T15" fmla="*/ 2147483647 h 48"/>
              <a:gd name="T16" fmla="*/ 0 w 42"/>
              <a:gd name="T17" fmla="*/ 0 h 48"/>
              <a:gd name="T18" fmla="*/ 2147483647 w 42"/>
              <a:gd name="T19" fmla="*/ 2147483647 h 48"/>
              <a:gd name="T20" fmla="*/ 2147483647 w 42"/>
              <a:gd name="T21" fmla="*/ 2147483647 h 48"/>
              <a:gd name="T22" fmla="*/ 2147483647 w 42"/>
              <a:gd name="T23" fmla="*/ 2147483647 h 48"/>
              <a:gd name="T24" fmla="*/ 2147483647 w 42"/>
              <a:gd name="T25" fmla="*/ 2147483647 h 48"/>
              <a:gd name="T26" fmla="*/ 2147483647 w 42"/>
              <a:gd name="T27" fmla="*/ 2147483647 h 48"/>
              <a:gd name="T28" fmla="*/ 2147483647 w 42"/>
              <a:gd name="T29" fmla="*/ 2147483647 h 48"/>
              <a:gd name="T30" fmla="*/ 2147483647 w 42"/>
              <a:gd name="T31" fmla="*/ 2147483647 h 48"/>
              <a:gd name="T32" fmla="*/ 2147483647 w 42"/>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8"/>
              <a:gd name="T53" fmla="*/ 42 w 42"/>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8">
                <a:moveTo>
                  <a:pt x="36" y="48"/>
                </a:moveTo>
                <a:lnTo>
                  <a:pt x="30" y="48"/>
                </a:lnTo>
                <a:lnTo>
                  <a:pt x="24" y="48"/>
                </a:lnTo>
                <a:lnTo>
                  <a:pt x="24" y="42"/>
                </a:lnTo>
                <a:lnTo>
                  <a:pt x="6" y="42"/>
                </a:lnTo>
                <a:lnTo>
                  <a:pt x="0" y="36"/>
                </a:lnTo>
                <a:lnTo>
                  <a:pt x="6" y="36"/>
                </a:lnTo>
                <a:lnTo>
                  <a:pt x="0" y="18"/>
                </a:lnTo>
                <a:lnTo>
                  <a:pt x="0" y="0"/>
                </a:lnTo>
                <a:lnTo>
                  <a:pt x="6" y="6"/>
                </a:lnTo>
                <a:lnTo>
                  <a:pt x="12" y="6"/>
                </a:lnTo>
                <a:lnTo>
                  <a:pt x="18" y="6"/>
                </a:lnTo>
                <a:lnTo>
                  <a:pt x="36" y="6"/>
                </a:lnTo>
                <a:lnTo>
                  <a:pt x="36" y="12"/>
                </a:lnTo>
                <a:lnTo>
                  <a:pt x="42" y="24"/>
                </a:lnTo>
                <a:lnTo>
                  <a:pt x="36" y="24"/>
                </a:lnTo>
                <a:lnTo>
                  <a:pt x="36" y="48"/>
                </a:lnTo>
                <a:close/>
              </a:path>
            </a:pathLst>
          </a:custGeom>
          <a:solidFill>
            <a:srgbClr val="FF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chemeClr val="lt1"/>
              </a:solidFill>
              <a:latin typeface="+mn-lt"/>
            </a:endParaRPr>
          </a:p>
        </p:txBody>
      </p:sp>
      <p:sp>
        <p:nvSpPr>
          <p:cNvPr id="12299" name="Freeform 11"/>
          <p:cNvSpPr>
            <a:spLocks noChangeAspect="1"/>
          </p:cNvSpPr>
          <p:nvPr/>
        </p:nvSpPr>
        <p:spPr bwMode="auto">
          <a:xfrm>
            <a:off x="2051050" y="4716463"/>
            <a:ext cx="1050925" cy="769937"/>
          </a:xfrm>
          <a:custGeom>
            <a:avLst/>
            <a:gdLst>
              <a:gd name="T0" fmla="*/ 2147483647 w 54"/>
              <a:gd name="T1" fmla="*/ 2147483647 h 42"/>
              <a:gd name="T2" fmla="*/ 2147483647 w 54"/>
              <a:gd name="T3" fmla="*/ 2147483647 h 42"/>
              <a:gd name="T4" fmla="*/ 0 w 54"/>
              <a:gd name="T5" fmla="*/ 2147483647 h 42"/>
              <a:gd name="T6" fmla="*/ 0 w 54"/>
              <a:gd name="T7" fmla="*/ 2147483647 h 42"/>
              <a:gd name="T8" fmla="*/ 0 w 54"/>
              <a:gd name="T9" fmla="*/ 2147483647 h 42"/>
              <a:gd name="T10" fmla="*/ 2147483647 w 54"/>
              <a:gd name="T11" fmla="*/ 2147483647 h 42"/>
              <a:gd name="T12" fmla="*/ 2147483647 w 54"/>
              <a:gd name="T13" fmla="*/ 0 h 42"/>
              <a:gd name="T14" fmla="*/ 2147483647 w 54"/>
              <a:gd name="T15" fmla="*/ 0 h 42"/>
              <a:gd name="T16" fmla="*/ 2147483647 w 54"/>
              <a:gd name="T17" fmla="*/ 0 h 42"/>
              <a:gd name="T18" fmla="*/ 2147483647 w 54"/>
              <a:gd name="T19" fmla="*/ 2147483647 h 42"/>
              <a:gd name="T20" fmla="*/ 2147483647 w 54"/>
              <a:gd name="T21" fmla="*/ 2147483647 h 42"/>
              <a:gd name="T22" fmla="*/ 2147483647 w 54"/>
              <a:gd name="T23" fmla="*/ 2147483647 h 42"/>
              <a:gd name="T24" fmla="*/ 2147483647 w 54"/>
              <a:gd name="T25" fmla="*/ 2147483647 h 42"/>
              <a:gd name="T26" fmla="*/ 2147483647 w 54"/>
              <a:gd name="T27" fmla="*/ 2147483647 h 42"/>
              <a:gd name="T28" fmla="*/ 2147483647 w 54"/>
              <a:gd name="T29" fmla="*/ 2147483647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42"/>
              <a:gd name="T47" fmla="*/ 54 w 54"/>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42">
                <a:moveTo>
                  <a:pt x="12" y="42"/>
                </a:moveTo>
                <a:lnTo>
                  <a:pt x="12" y="36"/>
                </a:lnTo>
                <a:lnTo>
                  <a:pt x="0" y="36"/>
                </a:lnTo>
                <a:lnTo>
                  <a:pt x="0" y="18"/>
                </a:lnTo>
                <a:lnTo>
                  <a:pt x="0" y="6"/>
                </a:lnTo>
                <a:lnTo>
                  <a:pt x="24" y="12"/>
                </a:lnTo>
                <a:lnTo>
                  <a:pt x="18" y="0"/>
                </a:lnTo>
                <a:lnTo>
                  <a:pt x="24" y="0"/>
                </a:lnTo>
                <a:lnTo>
                  <a:pt x="30" y="0"/>
                </a:lnTo>
                <a:lnTo>
                  <a:pt x="48" y="24"/>
                </a:lnTo>
                <a:lnTo>
                  <a:pt x="48" y="30"/>
                </a:lnTo>
                <a:lnTo>
                  <a:pt x="54" y="30"/>
                </a:lnTo>
                <a:lnTo>
                  <a:pt x="36" y="30"/>
                </a:lnTo>
                <a:lnTo>
                  <a:pt x="30" y="42"/>
                </a:lnTo>
                <a:lnTo>
                  <a:pt x="12" y="42"/>
                </a:lnTo>
                <a:close/>
              </a:path>
            </a:pathLst>
          </a:custGeom>
          <a:solidFill>
            <a:srgbClr val="66CCFF"/>
          </a:solidFill>
          <a:ln w="12700">
            <a:solidFill>
              <a:srgbClr val="000000"/>
            </a:solidFill>
            <a:prstDash val="solid"/>
            <a:round/>
            <a:headEnd/>
            <a:tailEnd/>
          </a:ln>
        </p:spPr>
        <p:txBody>
          <a:bodyPr/>
          <a:lstStyle/>
          <a:p>
            <a:endParaRPr lang="fi-FI"/>
          </a:p>
        </p:txBody>
      </p:sp>
      <p:sp>
        <p:nvSpPr>
          <p:cNvPr id="12300" name="Freeform 12"/>
          <p:cNvSpPr>
            <a:spLocks noChangeAspect="1"/>
          </p:cNvSpPr>
          <p:nvPr/>
        </p:nvSpPr>
        <p:spPr bwMode="auto">
          <a:xfrm>
            <a:off x="2525713" y="5264150"/>
            <a:ext cx="1049337" cy="788988"/>
          </a:xfrm>
          <a:custGeom>
            <a:avLst/>
            <a:gdLst>
              <a:gd name="T0" fmla="*/ 0 w 546"/>
              <a:gd name="T1" fmla="*/ 2147483647 h 411"/>
              <a:gd name="T2" fmla="*/ 2147483647 w 546"/>
              <a:gd name="T3" fmla="*/ 2147483647 h 411"/>
              <a:gd name="T4" fmla="*/ 2147483647 w 546"/>
              <a:gd name="T5" fmla="*/ 0 h 411"/>
              <a:gd name="T6" fmla="*/ 2147483647 w 546"/>
              <a:gd name="T7" fmla="*/ 2147483647 h 411"/>
              <a:gd name="T8" fmla="*/ 2147483647 w 546"/>
              <a:gd name="T9" fmla="*/ 2147483647 h 411"/>
              <a:gd name="T10" fmla="*/ 2147483647 w 546"/>
              <a:gd name="T11" fmla="*/ 2147483647 h 411"/>
              <a:gd name="T12" fmla="*/ 2147483647 w 546"/>
              <a:gd name="T13" fmla="*/ 2147483647 h 411"/>
              <a:gd name="T14" fmla="*/ 2147483647 w 546"/>
              <a:gd name="T15" fmla="*/ 2147483647 h 411"/>
              <a:gd name="T16" fmla="*/ 2147483647 w 546"/>
              <a:gd name="T17" fmla="*/ 2147483647 h 411"/>
              <a:gd name="T18" fmla="*/ 2147483647 w 546"/>
              <a:gd name="T19" fmla="*/ 2147483647 h 411"/>
              <a:gd name="T20" fmla="*/ 2147483647 w 546"/>
              <a:gd name="T21" fmla="*/ 2147483647 h 411"/>
              <a:gd name="T22" fmla="*/ 2147483647 w 546"/>
              <a:gd name="T23" fmla="*/ 2147483647 h 411"/>
              <a:gd name="T24" fmla="*/ 0 w 546"/>
              <a:gd name="T25" fmla="*/ 2147483647 h 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6"/>
              <a:gd name="T40" fmla="*/ 0 h 411"/>
              <a:gd name="T41" fmla="*/ 546 w 546"/>
              <a:gd name="T42" fmla="*/ 411 h 4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6" h="411">
                <a:moveTo>
                  <a:pt x="0" y="180"/>
                </a:moveTo>
                <a:lnTo>
                  <a:pt x="51" y="117"/>
                </a:lnTo>
                <a:lnTo>
                  <a:pt x="117" y="0"/>
                </a:lnTo>
                <a:lnTo>
                  <a:pt x="309" y="3"/>
                </a:lnTo>
                <a:lnTo>
                  <a:pt x="365" y="64"/>
                </a:lnTo>
                <a:lnTo>
                  <a:pt x="546" y="122"/>
                </a:lnTo>
                <a:lnTo>
                  <a:pt x="447" y="267"/>
                </a:lnTo>
                <a:lnTo>
                  <a:pt x="486" y="295"/>
                </a:lnTo>
                <a:lnTo>
                  <a:pt x="486" y="354"/>
                </a:lnTo>
                <a:lnTo>
                  <a:pt x="306" y="411"/>
                </a:lnTo>
                <a:lnTo>
                  <a:pt x="123" y="234"/>
                </a:lnTo>
                <a:lnTo>
                  <a:pt x="63" y="234"/>
                </a:lnTo>
                <a:lnTo>
                  <a:pt x="0" y="180"/>
                </a:lnTo>
                <a:close/>
              </a:path>
            </a:pathLst>
          </a:custGeom>
          <a:solidFill>
            <a:srgbClr val="566BA8"/>
          </a:solidFill>
          <a:ln w="12700">
            <a:solidFill>
              <a:srgbClr val="000000"/>
            </a:solidFill>
            <a:prstDash val="solid"/>
            <a:round/>
            <a:headEnd/>
            <a:tailEnd/>
          </a:ln>
        </p:spPr>
        <p:txBody>
          <a:bodyPr/>
          <a:lstStyle/>
          <a:p>
            <a:endParaRPr lang="fi-FI"/>
          </a:p>
        </p:txBody>
      </p:sp>
      <p:sp>
        <p:nvSpPr>
          <p:cNvPr id="12301" name="Freeform 13"/>
          <p:cNvSpPr>
            <a:spLocks noChangeAspect="1"/>
          </p:cNvSpPr>
          <p:nvPr/>
        </p:nvSpPr>
        <p:spPr bwMode="auto">
          <a:xfrm>
            <a:off x="4156075" y="2479675"/>
            <a:ext cx="946150" cy="900113"/>
          </a:xfrm>
          <a:custGeom>
            <a:avLst/>
            <a:gdLst>
              <a:gd name="T0" fmla="*/ 2147483647 w 48"/>
              <a:gd name="T1" fmla="*/ 2147483647 h 48"/>
              <a:gd name="T2" fmla="*/ 0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0 h 48"/>
              <a:gd name="T12" fmla="*/ 2147483647 w 48"/>
              <a:gd name="T13" fmla="*/ 2147483647 h 48"/>
              <a:gd name="T14" fmla="*/ 2147483647 w 48"/>
              <a:gd name="T15" fmla="*/ 2147483647 h 48"/>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48"/>
              <a:gd name="T26" fmla="*/ 48 w 48"/>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48">
                <a:moveTo>
                  <a:pt x="24" y="12"/>
                </a:moveTo>
                <a:lnTo>
                  <a:pt x="0" y="24"/>
                </a:lnTo>
                <a:lnTo>
                  <a:pt x="24" y="48"/>
                </a:lnTo>
                <a:lnTo>
                  <a:pt x="36" y="48"/>
                </a:lnTo>
                <a:lnTo>
                  <a:pt x="48" y="18"/>
                </a:lnTo>
                <a:lnTo>
                  <a:pt x="36" y="0"/>
                </a:lnTo>
                <a:lnTo>
                  <a:pt x="24" y="6"/>
                </a:lnTo>
                <a:lnTo>
                  <a:pt x="24" y="12"/>
                </a:lnTo>
                <a:close/>
              </a:path>
            </a:pathLst>
          </a:custGeom>
          <a:solidFill>
            <a:srgbClr val="66CCFF"/>
          </a:solidFill>
          <a:ln w="12700">
            <a:solidFill>
              <a:srgbClr val="000000"/>
            </a:solidFill>
            <a:prstDash val="solid"/>
            <a:round/>
            <a:headEnd/>
            <a:tailEnd/>
          </a:ln>
        </p:spPr>
        <p:txBody>
          <a:bodyPr/>
          <a:lstStyle/>
          <a:p>
            <a:endParaRPr lang="fi-FI"/>
          </a:p>
        </p:txBody>
      </p:sp>
      <p:sp>
        <p:nvSpPr>
          <p:cNvPr id="12302" name="Freeform 14"/>
          <p:cNvSpPr>
            <a:spLocks noChangeAspect="1"/>
          </p:cNvSpPr>
          <p:nvPr/>
        </p:nvSpPr>
        <p:spPr bwMode="auto">
          <a:xfrm>
            <a:off x="3101975" y="1479550"/>
            <a:ext cx="1528763" cy="1687513"/>
          </a:xfrm>
          <a:custGeom>
            <a:avLst/>
            <a:gdLst>
              <a:gd name="T0" fmla="*/ 2147483647 w 78"/>
              <a:gd name="T1" fmla="*/ 2147483647 h 90"/>
              <a:gd name="T2" fmla="*/ 0 w 78"/>
              <a:gd name="T3" fmla="*/ 2147483647 h 90"/>
              <a:gd name="T4" fmla="*/ 2147483647 w 78"/>
              <a:gd name="T5" fmla="*/ 2147483647 h 90"/>
              <a:gd name="T6" fmla="*/ 2147483647 w 78"/>
              <a:gd name="T7" fmla="*/ 2147483647 h 90"/>
              <a:gd name="T8" fmla="*/ 2147483647 w 78"/>
              <a:gd name="T9" fmla="*/ 2147483647 h 90"/>
              <a:gd name="T10" fmla="*/ 2147483647 w 78"/>
              <a:gd name="T11" fmla="*/ 2147483647 h 90"/>
              <a:gd name="T12" fmla="*/ 2147483647 w 78"/>
              <a:gd name="T13" fmla="*/ 2147483647 h 90"/>
              <a:gd name="T14" fmla="*/ 2147483647 w 78"/>
              <a:gd name="T15" fmla="*/ 2147483647 h 90"/>
              <a:gd name="T16" fmla="*/ 2147483647 w 78"/>
              <a:gd name="T17" fmla="*/ 2147483647 h 90"/>
              <a:gd name="T18" fmla="*/ 2147483647 w 78"/>
              <a:gd name="T19" fmla="*/ 2147483647 h 90"/>
              <a:gd name="T20" fmla="*/ 2147483647 w 78"/>
              <a:gd name="T21" fmla="*/ 2147483647 h 90"/>
              <a:gd name="T22" fmla="*/ 2147483647 w 78"/>
              <a:gd name="T23" fmla="*/ 2147483647 h 90"/>
              <a:gd name="T24" fmla="*/ 2147483647 w 78"/>
              <a:gd name="T25" fmla="*/ 0 h 90"/>
              <a:gd name="T26" fmla="*/ 2147483647 w 78"/>
              <a:gd name="T27" fmla="*/ 2147483647 h 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
              <a:gd name="T43" fmla="*/ 0 h 90"/>
              <a:gd name="T44" fmla="*/ 78 w 78"/>
              <a:gd name="T45" fmla="*/ 90 h 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 h="90">
                <a:moveTo>
                  <a:pt x="18" y="12"/>
                </a:moveTo>
                <a:lnTo>
                  <a:pt x="0" y="18"/>
                </a:lnTo>
                <a:lnTo>
                  <a:pt x="12" y="42"/>
                </a:lnTo>
                <a:lnTo>
                  <a:pt x="18" y="72"/>
                </a:lnTo>
                <a:lnTo>
                  <a:pt x="30" y="90"/>
                </a:lnTo>
                <a:lnTo>
                  <a:pt x="42" y="84"/>
                </a:lnTo>
                <a:lnTo>
                  <a:pt x="54" y="78"/>
                </a:lnTo>
                <a:lnTo>
                  <a:pt x="78" y="66"/>
                </a:lnTo>
                <a:lnTo>
                  <a:pt x="78" y="60"/>
                </a:lnTo>
                <a:lnTo>
                  <a:pt x="72" y="48"/>
                </a:lnTo>
                <a:lnTo>
                  <a:pt x="66" y="24"/>
                </a:lnTo>
                <a:lnTo>
                  <a:pt x="36" y="6"/>
                </a:lnTo>
                <a:lnTo>
                  <a:pt x="18" y="0"/>
                </a:lnTo>
                <a:lnTo>
                  <a:pt x="18" y="12"/>
                </a:lnTo>
                <a:close/>
              </a:path>
            </a:pathLst>
          </a:custGeom>
          <a:solidFill>
            <a:srgbClr val="92D050"/>
          </a:solidFill>
          <a:ln w="12700">
            <a:solidFill>
              <a:srgbClr val="000000"/>
            </a:solidFill>
            <a:prstDash val="solid"/>
            <a:round/>
            <a:headEnd/>
            <a:tailEnd/>
          </a:ln>
        </p:spPr>
        <p:txBody>
          <a:bodyPr/>
          <a:lstStyle/>
          <a:p>
            <a:endParaRPr lang="fi-FI"/>
          </a:p>
        </p:txBody>
      </p:sp>
      <p:sp>
        <p:nvSpPr>
          <p:cNvPr id="12303" name="Freeform 15"/>
          <p:cNvSpPr>
            <a:spLocks noChangeAspect="1"/>
          </p:cNvSpPr>
          <p:nvPr/>
        </p:nvSpPr>
        <p:spPr bwMode="auto">
          <a:xfrm>
            <a:off x="2760663" y="2824163"/>
            <a:ext cx="1173162" cy="1668462"/>
          </a:xfrm>
          <a:custGeom>
            <a:avLst/>
            <a:gdLst>
              <a:gd name="T0" fmla="*/ 2147483647 w 60"/>
              <a:gd name="T1" fmla="*/ 2147483647 h 90"/>
              <a:gd name="T2" fmla="*/ 2147483647 w 60"/>
              <a:gd name="T3" fmla="*/ 2147483647 h 90"/>
              <a:gd name="T4" fmla="*/ 2147483647 w 60"/>
              <a:gd name="T5" fmla="*/ 2147483647 h 90"/>
              <a:gd name="T6" fmla="*/ 2147483647 w 60"/>
              <a:gd name="T7" fmla="*/ 2147483647 h 90"/>
              <a:gd name="T8" fmla="*/ 2147483647 w 60"/>
              <a:gd name="T9" fmla="*/ 2147483647 h 90"/>
              <a:gd name="T10" fmla="*/ 2147483647 w 60"/>
              <a:gd name="T11" fmla="*/ 2147483647 h 90"/>
              <a:gd name="T12" fmla="*/ 0 w 60"/>
              <a:gd name="T13" fmla="*/ 2147483647 h 90"/>
              <a:gd name="T14" fmla="*/ 2147483647 w 60"/>
              <a:gd name="T15" fmla="*/ 2147483647 h 90"/>
              <a:gd name="T16" fmla="*/ 2147483647 w 60"/>
              <a:gd name="T17" fmla="*/ 2147483647 h 90"/>
              <a:gd name="T18" fmla="*/ 2147483647 w 60"/>
              <a:gd name="T19" fmla="*/ 2147483647 h 90"/>
              <a:gd name="T20" fmla="*/ 2147483647 w 60"/>
              <a:gd name="T21" fmla="*/ 2147483647 h 90"/>
              <a:gd name="T22" fmla="*/ 2147483647 w 60"/>
              <a:gd name="T23" fmla="*/ 0 h 90"/>
              <a:gd name="T24" fmla="*/ 2147483647 w 60"/>
              <a:gd name="T25" fmla="*/ 2147483647 h 90"/>
              <a:gd name="T26" fmla="*/ 2147483647 w 60"/>
              <a:gd name="T27" fmla="*/ 2147483647 h 90"/>
              <a:gd name="T28" fmla="*/ 2147483647 w 60"/>
              <a:gd name="T29" fmla="*/ 2147483647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90"/>
              <a:gd name="T47" fmla="*/ 60 w 60"/>
              <a:gd name="T48" fmla="*/ 90 h 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90">
                <a:moveTo>
                  <a:pt x="60" y="48"/>
                </a:moveTo>
                <a:lnTo>
                  <a:pt x="30" y="90"/>
                </a:lnTo>
                <a:lnTo>
                  <a:pt x="18" y="90"/>
                </a:lnTo>
                <a:lnTo>
                  <a:pt x="18" y="78"/>
                </a:lnTo>
                <a:lnTo>
                  <a:pt x="12" y="78"/>
                </a:lnTo>
                <a:lnTo>
                  <a:pt x="6" y="78"/>
                </a:lnTo>
                <a:lnTo>
                  <a:pt x="0" y="66"/>
                </a:lnTo>
                <a:lnTo>
                  <a:pt x="18" y="66"/>
                </a:lnTo>
                <a:lnTo>
                  <a:pt x="18" y="36"/>
                </a:lnTo>
                <a:lnTo>
                  <a:pt x="24" y="30"/>
                </a:lnTo>
                <a:lnTo>
                  <a:pt x="30" y="6"/>
                </a:lnTo>
                <a:lnTo>
                  <a:pt x="36" y="0"/>
                </a:lnTo>
                <a:lnTo>
                  <a:pt x="48" y="18"/>
                </a:lnTo>
                <a:lnTo>
                  <a:pt x="60" y="12"/>
                </a:lnTo>
                <a:lnTo>
                  <a:pt x="60" y="48"/>
                </a:lnTo>
                <a:close/>
              </a:path>
            </a:pathLst>
          </a:custGeom>
          <a:solidFill>
            <a:srgbClr val="66CCFF"/>
          </a:solidFill>
          <a:ln w="12700">
            <a:solidFill>
              <a:srgbClr val="000000"/>
            </a:solidFill>
            <a:prstDash val="solid"/>
            <a:round/>
            <a:headEnd/>
            <a:tailEnd/>
          </a:ln>
        </p:spPr>
        <p:txBody>
          <a:bodyPr/>
          <a:lstStyle/>
          <a:p>
            <a:endParaRPr lang="fi-FI"/>
          </a:p>
        </p:txBody>
      </p:sp>
      <p:sp>
        <p:nvSpPr>
          <p:cNvPr id="12304" name="Freeform 16"/>
          <p:cNvSpPr>
            <a:spLocks noChangeAspect="1"/>
          </p:cNvSpPr>
          <p:nvPr/>
        </p:nvSpPr>
        <p:spPr bwMode="auto">
          <a:xfrm>
            <a:off x="3227388" y="4822825"/>
            <a:ext cx="928687" cy="1127125"/>
          </a:xfrm>
          <a:custGeom>
            <a:avLst/>
            <a:gdLst>
              <a:gd name="T0" fmla="*/ 2147483647 w 484"/>
              <a:gd name="T1" fmla="*/ 2147483647 h 587"/>
              <a:gd name="T2" fmla="*/ 2147483647 w 484"/>
              <a:gd name="T3" fmla="*/ 2147483647 h 587"/>
              <a:gd name="T4" fmla="*/ 2147483647 w 484"/>
              <a:gd name="T5" fmla="*/ 2147483647 h 587"/>
              <a:gd name="T6" fmla="*/ 2147483647 w 484"/>
              <a:gd name="T7" fmla="*/ 2147483647 h 587"/>
              <a:gd name="T8" fmla="*/ 2147483647 w 484"/>
              <a:gd name="T9" fmla="*/ 2147483647 h 587"/>
              <a:gd name="T10" fmla="*/ 2147483647 w 484"/>
              <a:gd name="T11" fmla="*/ 2147483647 h 587"/>
              <a:gd name="T12" fmla="*/ 0 w 484"/>
              <a:gd name="T13" fmla="*/ 2147483647 h 587"/>
              <a:gd name="T14" fmla="*/ 2147483647 w 484"/>
              <a:gd name="T15" fmla="*/ 2147483647 h 587"/>
              <a:gd name="T16" fmla="*/ 2147483647 w 484"/>
              <a:gd name="T17" fmla="*/ 2147483647 h 587"/>
              <a:gd name="T18" fmla="*/ 2147483647 w 484"/>
              <a:gd name="T19" fmla="*/ 0 h 587"/>
              <a:gd name="T20" fmla="*/ 2147483647 w 484"/>
              <a:gd name="T21" fmla="*/ 2147483647 h 587"/>
              <a:gd name="T22" fmla="*/ 2147483647 w 484"/>
              <a:gd name="T23" fmla="*/ 2147483647 h 587"/>
              <a:gd name="T24" fmla="*/ 2147483647 w 484"/>
              <a:gd name="T25" fmla="*/ 2147483647 h 587"/>
              <a:gd name="T26" fmla="*/ 2147483647 w 484"/>
              <a:gd name="T27" fmla="*/ 2147483647 h 587"/>
              <a:gd name="T28" fmla="*/ 2147483647 w 484"/>
              <a:gd name="T29" fmla="*/ 2147483647 h 587"/>
              <a:gd name="T30" fmla="*/ 2147483647 w 484"/>
              <a:gd name="T31" fmla="*/ 2147483647 h 5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4"/>
              <a:gd name="T49" fmla="*/ 0 h 587"/>
              <a:gd name="T50" fmla="*/ 484 w 484"/>
              <a:gd name="T51" fmla="*/ 587 h 5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4" h="587">
                <a:moveTo>
                  <a:pt x="484" y="411"/>
                </a:moveTo>
                <a:lnTo>
                  <a:pt x="484" y="470"/>
                </a:lnTo>
                <a:lnTo>
                  <a:pt x="121" y="587"/>
                </a:lnTo>
                <a:lnTo>
                  <a:pt x="121" y="528"/>
                </a:lnTo>
                <a:lnTo>
                  <a:pt x="82" y="500"/>
                </a:lnTo>
                <a:lnTo>
                  <a:pt x="182" y="352"/>
                </a:lnTo>
                <a:lnTo>
                  <a:pt x="0" y="294"/>
                </a:lnTo>
                <a:lnTo>
                  <a:pt x="121" y="59"/>
                </a:lnTo>
                <a:lnTo>
                  <a:pt x="242" y="117"/>
                </a:lnTo>
                <a:lnTo>
                  <a:pt x="303" y="0"/>
                </a:lnTo>
                <a:lnTo>
                  <a:pt x="303" y="59"/>
                </a:lnTo>
                <a:lnTo>
                  <a:pt x="363" y="117"/>
                </a:lnTo>
                <a:lnTo>
                  <a:pt x="303" y="176"/>
                </a:lnTo>
                <a:lnTo>
                  <a:pt x="424" y="235"/>
                </a:lnTo>
                <a:lnTo>
                  <a:pt x="484" y="352"/>
                </a:lnTo>
                <a:lnTo>
                  <a:pt x="484" y="411"/>
                </a:lnTo>
                <a:close/>
              </a:path>
            </a:pathLst>
          </a:custGeom>
          <a:noFill/>
          <a:ln w="12700">
            <a:solidFill>
              <a:srgbClr val="000000"/>
            </a:solidFill>
            <a:prstDash val="solid"/>
            <a:round/>
            <a:headEnd/>
            <a:tailEnd/>
          </a:ln>
        </p:spPr>
        <p:txBody>
          <a:bodyPr/>
          <a:lstStyle/>
          <a:p>
            <a:endParaRPr lang="fi-FI"/>
          </a:p>
        </p:txBody>
      </p:sp>
      <p:sp>
        <p:nvSpPr>
          <p:cNvPr id="12305" name="Freeform 17"/>
          <p:cNvSpPr>
            <a:spLocks noChangeAspect="1"/>
          </p:cNvSpPr>
          <p:nvPr/>
        </p:nvSpPr>
        <p:spPr bwMode="auto">
          <a:xfrm>
            <a:off x="3340100" y="3714750"/>
            <a:ext cx="2332038" cy="1336675"/>
          </a:xfrm>
          <a:custGeom>
            <a:avLst/>
            <a:gdLst>
              <a:gd name="T0" fmla="*/ 2147483647 w 1214"/>
              <a:gd name="T1" fmla="*/ 2147483647 h 696"/>
              <a:gd name="T2" fmla="*/ 2147483647 w 1214"/>
              <a:gd name="T3" fmla="*/ 2147483647 h 696"/>
              <a:gd name="T4" fmla="*/ 2147483647 w 1214"/>
              <a:gd name="T5" fmla="*/ 2147483647 h 696"/>
              <a:gd name="T6" fmla="*/ 2147483647 w 1214"/>
              <a:gd name="T7" fmla="*/ 2147483647 h 696"/>
              <a:gd name="T8" fmla="*/ 2147483647 w 1214"/>
              <a:gd name="T9" fmla="*/ 2147483647 h 696"/>
              <a:gd name="T10" fmla="*/ 2147483647 w 1214"/>
              <a:gd name="T11" fmla="*/ 2147483647 h 696"/>
              <a:gd name="T12" fmla="*/ 2147483647 w 1214"/>
              <a:gd name="T13" fmla="*/ 2147483647 h 696"/>
              <a:gd name="T14" fmla="*/ 0 w 1214"/>
              <a:gd name="T15" fmla="*/ 2147483647 h 696"/>
              <a:gd name="T16" fmla="*/ 2147483647 w 1214"/>
              <a:gd name="T17" fmla="*/ 0 h 696"/>
              <a:gd name="T18" fmla="*/ 2147483647 w 1214"/>
              <a:gd name="T19" fmla="*/ 2147483647 h 696"/>
              <a:gd name="T20" fmla="*/ 2147483647 w 1214"/>
              <a:gd name="T21" fmla="*/ 2147483647 h 696"/>
              <a:gd name="T22" fmla="*/ 2147483647 w 1214"/>
              <a:gd name="T23" fmla="*/ 2147483647 h 696"/>
              <a:gd name="T24" fmla="*/ 2147483647 w 1214"/>
              <a:gd name="T25" fmla="*/ 2147483647 h 696"/>
              <a:gd name="T26" fmla="*/ 2147483647 w 1214"/>
              <a:gd name="T27" fmla="*/ 2147483647 h 696"/>
              <a:gd name="T28" fmla="*/ 2147483647 w 1214"/>
              <a:gd name="T29" fmla="*/ 2147483647 h 696"/>
              <a:gd name="T30" fmla="*/ 2147483647 w 1214"/>
              <a:gd name="T31" fmla="*/ 2147483647 h 696"/>
              <a:gd name="T32" fmla="*/ 2147483647 w 1214"/>
              <a:gd name="T33" fmla="*/ 2147483647 h 696"/>
              <a:gd name="T34" fmla="*/ 2147483647 w 1214"/>
              <a:gd name="T35" fmla="*/ 2147483647 h 696"/>
              <a:gd name="T36" fmla="*/ 2147483647 w 1214"/>
              <a:gd name="T37" fmla="*/ 2147483647 h 696"/>
              <a:gd name="T38" fmla="*/ 2147483647 w 1214"/>
              <a:gd name="T39" fmla="*/ 2147483647 h 696"/>
              <a:gd name="T40" fmla="*/ 2147483647 w 1214"/>
              <a:gd name="T41" fmla="*/ 2147483647 h 696"/>
              <a:gd name="T42" fmla="*/ 2147483647 w 1214"/>
              <a:gd name="T43" fmla="*/ 2147483647 h 696"/>
              <a:gd name="T44" fmla="*/ 2147483647 w 1214"/>
              <a:gd name="T45" fmla="*/ 2147483647 h 696"/>
              <a:gd name="T46" fmla="*/ 2147483647 w 1214"/>
              <a:gd name="T47" fmla="*/ 2147483647 h 696"/>
              <a:gd name="T48" fmla="*/ 2147483647 w 1214"/>
              <a:gd name="T49" fmla="*/ 2147483647 h 696"/>
              <a:gd name="T50" fmla="*/ 2147483647 w 1214"/>
              <a:gd name="T51" fmla="*/ 2147483647 h 696"/>
              <a:gd name="T52" fmla="*/ 2147483647 w 1214"/>
              <a:gd name="T53" fmla="*/ 2147483647 h 696"/>
              <a:gd name="T54" fmla="*/ 2147483647 w 1214"/>
              <a:gd name="T55" fmla="*/ 2147483647 h 6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14"/>
              <a:gd name="T85" fmla="*/ 0 h 696"/>
              <a:gd name="T86" fmla="*/ 1214 w 1214"/>
              <a:gd name="T87" fmla="*/ 696 h 6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14" h="696">
                <a:moveTo>
                  <a:pt x="488" y="408"/>
                </a:moveTo>
                <a:lnTo>
                  <a:pt x="488" y="523"/>
                </a:lnTo>
                <a:lnTo>
                  <a:pt x="305" y="581"/>
                </a:lnTo>
                <a:lnTo>
                  <a:pt x="244" y="638"/>
                </a:lnTo>
                <a:lnTo>
                  <a:pt x="244" y="581"/>
                </a:lnTo>
                <a:lnTo>
                  <a:pt x="183" y="696"/>
                </a:lnTo>
                <a:lnTo>
                  <a:pt x="61" y="638"/>
                </a:lnTo>
                <a:lnTo>
                  <a:pt x="0" y="408"/>
                </a:lnTo>
                <a:lnTo>
                  <a:pt x="308" y="0"/>
                </a:lnTo>
                <a:lnTo>
                  <a:pt x="431" y="117"/>
                </a:lnTo>
                <a:lnTo>
                  <a:pt x="545" y="108"/>
                </a:lnTo>
                <a:lnTo>
                  <a:pt x="614" y="171"/>
                </a:lnTo>
                <a:lnTo>
                  <a:pt x="614" y="177"/>
                </a:lnTo>
                <a:lnTo>
                  <a:pt x="677" y="228"/>
                </a:lnTo>
                <a:lnTo>
                  <a:pt x="851" y="288"/>
                </a:lnTo>
                <a:lnTo>
                  <a:pt x="854" y="288"/>
                </a:lnTo>
                <a:lnTo>
                  <a:pt x="911" y="213"/>
                </a:lnTo>
                <a:lnTo>
                  <a:pt x="974" y="225"/>
                </a:lnTo>
                <a:lnTo>
                  <a:pt x="977" y="171"/>
                </a:lnTo>
                <a:lnTo>
                  <a:pt x="1031" y="120"/>
                </a:lnTo>
                <a:lnTo>
                  <a:pt x="1031" y="165"/>
                </a:lnTo>
                <a:lnTo>
                  <a:pt x="1214" y="231"/>
                </a:lnTo>
                <a:lnTo>
                  <a:pt x="1157" y="402"/>
                </a:lnTo>
                <a:lnTo>
                  <a:pt x="1094" y="351"/>
                </a:lnTo>
                <a:lnTo>
                  <a:pt x="797" y="468"/>
                </a:lnTo>
                <a:lnTo>
                  <a:pt x="671" y="466"/>
                </a:lnTo>
                <a:lnTo>
                  <a:pt x="488" y="408"/>
                </a:lnTo>
                <a:close/>
              </a:path>
            </a:pathLst>
          </a:custGeom>
          <a:solidFill>
            <a:srgbClr val="66CCFF"/>
          </a:solidFill>
          <a:ln w="12700">
            <a:solidFill>
              <a:srgbClr val="000000"/>
            </a:solidFill>
            <a:prstDash val="solid"/>
            <a:round/>
            <a:headEnd/>
            <a:tailEnd/>
          </a:ln>
        </p:spPr>
        <p:txBody>
          <a:bodyPr/>
          <a:lstStyle/>
          <a:p>
            <a:endParaRPr lang="fi-FI"/>
          </a:p>
        </p:txBody>
      </p:sp>
      <p:sp>
        <p:nvSpPr>
          <p:cNvPr id="12306" name="Freeform 18"/>
          <p:cNvSpPr>
            <a:spLocks noChangeAspect="1"/>
          </p:cNvSpPr>
          <p:nvPr/>
        </p:nvSpPr>
        <p:spPr bwMode="auto">
          <a:xfrm>
            <a:off x="1357313" y="3167063"/>
            <a:ext cx="1287462" cy="885825"/>
          </a:xfrm>
          <a:custGeom>
            <a:avLst/>
            <a:gdLst>
              <a:gd name="T0" fmla="*/ 0 w 66"/>
              <a:gd name="T1" fmla="*/ 2147483647 h 48"/>
              <a:gd name="T2" fmla="*/ 0 w 66"/>
              <a:gd name="T3" fmla="*/ 2147483647 h 48"/>
              <a:gd name="T4" fmla="*/ 2147483647 w 66"/>
              <a:gd name="T5" fmla="*/ 0 h 48"/>
              <a:gd name="T6" fmla="*/ 2147483647 w 66"/>
              <a:gd name="T7" fmla="*/ 2147483647 h 48"/>
              <a:gd name="T8" fmla="*/ 2147483647 w 66"/>
              <a:gd name="T9" fmla="*/ 2147483647 h 48"/>
              <a:gd name="T10" fmla="*/ 2147483647 w 66"/>
              <a:gd name="T11" fmla="*/ 2147483647 h 48"/>
              <a:gd name="T12" fmla="*/ 2147483647 w 66"/>
              <a:gd name="T13" fmla="*/ 2147483647 h 48"/>
              <a:gd name="T14" fmla="*/ 2147483647 w 66"/>
              <a:gd name="T15" fmla="*/ 2147483647 h 48"/>
              <a:gd name="T16" fmla="*/ 2147483647 w 66"/>
              <a:gd name="T17" fmla="*/ 2147483647 h 48"/>
              <a:gd name="T18" fmla="*/ 2147483647 w 66"/>
              <a:gd name="T19" fmla="*/ 2147483647 h 48"/>
              <a:gd name="T20" fmla="*/ 2147483647 w 66"/>
              <a:gd name="T21" fmla="*/ 2147483647 h 48"/>
              <a:gd name="T22" fmla="*/ 2147483647 w 66"/>
              <a:gd name="T23" fmla="*/ 2147483647 h 48"/>
              <a:gd name="T24" fmla="*/ 0 w 66"/>
              <a:gd name="T25" fmla="*/ 2147483647 h 48"/>
              <a:gd name="T26" fmla="*/ 0 w 6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
              <a:gd name="T43" fmla="*/ 0 h 48"/>
              <a:gd name="T44" fmla="*/ 66 w 6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 h="48">
                <a:moveTo>
                  <a:pt x="0" y="24"/>
                </a:moveTo>
                <a:lnTo>
                  <a:pt x="0" y="6"/>
                </a:lnTo>
                <a:lnTo>
                  <a:pt x="36" y="0"/>
                </a:lnTo>
                <a:lnTo>
                  <a:pt x="36" y="18"/>
                </a:lnTo>
                <a:lnTo>
                  <a:pt x="48" y="18"/>
                </a:lnTo>
                <a:lnTo>
                  <a:pt x="66" y="12"/>
                </a:lnTo>
                <a:lnTo>
                  <a:pt x="66" y="36"/>
                </a:lnTo>
                <a:lnTo>
                  <a:pt x="60" y="36"/>
                </a:lnTo>
                <a:lnTo>
                  <a:pt x="48" y="48"/>
                </a:lnTo>
                <a:lnTo>
                  <a:pt x="30" y="48"/>
                </a:lnTo>
                <a:lnTo>
                  <a:pt x="18" y="42"/>
                </a:lnTo>
                <a:lnTo>
                  <a:pt x="18" y="30"/>
                </a:lnTo>
                <a:lnTo>
                  <a:pt x="0" y="30"/>
                </a:lnTo>
                <a:lnTo>
                  <a:pt x="0" y="24"/>
                </a:lnTo>
                <a:close/>
              </a:path>
            </a:pathLst>
          </a:custGeom>
          <a:solidFill>
            <a:srgbClr val="83F9A2"/>
          </a:solidFill>
          <a:ln w="0">
            <a:solidFill>
              <a:srgbClr val="000000"/>
            </a:solidFill>
            <a:prstDash val="solid"/>
            <a:round/>
            <a:headEnd/>
            <a:tailEnd/>
          </a:ln>
        </p:spPr>
        <p:txBody>
          <a:bodyPr/>
          <a:lstStyle/>
          <a:p>
            <a:endParaRPr lang="fi-FI"/>
          </a:p>
        </p:txBody>
      </p:sp>
      <p:sp>
        <p:nvSpPr>
          <p:cNvPr id="12307" name="Freeform 19"/>
          <p:cNvSpPr>
            <a:spLocks noChangeAspect="1"/>
          </p:cNvSpPr>
          <p:nvPr/>
        </p:nvSpPr>
        <p:spPr bwMode="auto">
          <a:xfrm>
            <a:off x="884238" y="2144713"/>
            <a:ext cx="1998662" cy="1131887"/>
          </a:xfrm>
          <a:custGeom>
            <a:avLst/>
            <a:gdLst>
              <a:gd name="T0" fmla="*/ 2147483647 w 102"/>
              <a:gd name="T1" fmla="*/ 2147483647 h 60"/>
              <a:gd name="T2" fmla="*/ 2147483647 w 102"/>
              <a:gd name="T3" fmla="*/ 2147483647 h 60"/>
              <a:gd name="T4" fmla="*/ 2147483647 w 102"/>
              <a:gd name="T5" fmla="*/ 2147483647 h 60"/>
              <a:gd name="T6" fmla="*/ 0 w 102"/>
              <a:gd name="T7" fmla="*/ 2147483647 h 60"/>
              <a:gd name="T8" fmla="*/ 2147483647 w 102"/>
              <a:gd name="T9" fmla="*/ 2147483647 h 60"/>
              <a:gd name="T10" fmla="*/ 2147483647 w 102"/>
              <a:gd name="T11" fmla="*/ 2147483647 h 60"/>
              <a:gd name="T12" fmla="*/ 2147483647 w 102"/>
              <a:gd name="T13" fmla="*/ 2147483647 h 60"/>
              <a:gd name="T14" fmla="*/ 2147483647 w 102"/>
              <a:gd name="T15" fmla="*/ 2147483647 h 60"/>
              <a:gd name="T16" fmla="*/ 2147483647 w 102"/>
              <a:gd name="T17" fmla="*/ 0 h 60"/>
              <a:gd name="T18" fmla="*/ 2147483647 w 102"/>
              <a:gd name="T19" fmla="*/ 2147483647 h 60"/>
              <a:gd name="T20" fmla="*/ 2147483647 w 102"/>
              <a:gd name="T21" fmla="*/ 2147483647 h 60"/>
              <a:gd name="T22" fmla="*/ 2147483647 w 102"/>
              <a:gd name="T23" fmla="*/ 2147483647 h 60"/>
              <a:gd name="T24" fmla="*/ 2147483647 w 102"/>
              <a:gd name="T25" fmla="*/ 2147483647 h 60"/>
              <a:gd name="T26" fmla="*/ 2147483647 w 102"/>
              <a:gd name="T27" fmla="*/ 2147483647 h 60"/>
              <a:gd name="T28" fmla="*/ 2147483647 w 102"/>
              <a:gd name="T29" fmla="*/ 2147483647 h 60"/>
              <a:gd name="T30" fmla="*/ 2147483647 w 102"/>
              <a:gd name="T31" fmla="*/ 2147483647 h 60"/>
              <a:gd name="T32" fmla="*/ 2147483647 w 102"/>
              <a:gd name="T33" fmla="*/ 2147483647 h 60"/>
              <a:gd name="T34" fmla="*/ 2147483647 w 102"/>
              <a:gd name="T35" fmla="*/ 2147483647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2"/>
              <a:gd name="T55" fmla="*/ 0 h 60"/>
              <a:gd name="T56" fmla="*/ 102 w 102"/>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2" h="60">
                <a:moveTo>
                  <a:pt x="78" y="42"/>
                </a:moveTo>
                <a:lnTo>
                  <a:pt x="60" y="54"/>
                </a:lnTo>
                <a:lnTo>
                  <a:pt x="24" y="60"/>
                </a:lnTo>
                <a:lnTo>
                  <a:pt x="0" y="60"/>
                </a:lnTo>
                <a:lnTo>
                  <a:pt x="6" y="48"/>
                </a:lnTo>
                <a:lnTo>
                  <a:pt x="12" y="48"/>
                </a:lnTo>
                <a:lnTo>
                  <a:pt x="18" y="30"/>
                </a:lnTo>
                <a:lnTo>
                  <a:pt x="12" y="12"/>
                </a:lnTo>
                <a:lnTo>
                  <a:pt x="24" y="0"/>
                </a:lnTo>
                <a:lnTo>
                  <a:pt x="36" y="6"/>
                </a:lnTo>
                <a:lnTo>
                  <a:pt x="42" y="12"/>
                </a:lnTo>
                <a:lnTo>
                  <a:pt x="48" y="6"/>
                </a:lnTo>
                <a:lnTo>
                  <a:pt x="54" y="18"/>
                </a:lnTo>
                <a:lnTo>
                  <a:pt x="72" y="18"/>
                </a:lnTo>
                <a:lnTo>
                  <a:pt x="72" y="6"/>
                </a:lnTo>
                <a:lnTo>
                  <a:pt x="102" y="30"/>
                </a:lnTo>
                <a:lnTo>
                  <a:pt x="102" y="36"/>
                </a:lnTo>
                <a:lnTo>
                  <a:pt x="78" y="42"/>
                </a:lnTo>
                <a:close/>
              </a:path>
            </a:pathLst>
          </a:custGeom>
          <a:solidFill>
            <a:srgbClr val="FFFF00"/>
          </a:solidFill>
          <a:ln w="12700">
            <a:solidFill>
              <a:srgbClr val="000000"/>
            </a:solidFill>
            <a:prstDash val="solid"/>
            <a:round/>
            <a:headEnd/>
            <a:tailEnd/>
          </a:ln>
        </p:spPr>
        <p:txBody>
          <a:bodyPr/>
          <a:lstStyle/>
          <a:p>
            <a:endParaRPr lang="fi-FI"/>
          </a:p>
        </p:txBody>
      </p:sp>
      <p:sp>
        <p:nvSpPr>
          <p:cNvPr id="12308" name="Freeform 20"/>
          <p:cNvSpPr>
            <a:spLocks noChangeAspect="1"/>
          </p:cNvSpPr>
          <p:nvPr/>
        </p:nvSpPr>
        <p:spPr bwMode="auto">
          <a:xfrm>
            <a:off x="1827213" y="709613"/>
            <a:ext cx="698500" cy="998537"/>
          </a:xfrm>
          <a:custGeom>
            <a:avLst/>
            <a:gdLst>
              <a:gd name="T0" fmla="*/ 0 w 36"/>
              <a:gd name="T1" fmla="*/ 2147483647 h 54"/>
              <a:gd name="T2" fmla="*/ 0 w 36"/>
              <a:gd name="T3" fmla="*/ 2147483647 h 54"/>
              <a:gd name="T4" fmla="*/ 2147483647 w 36"/>
              <a:gd name="T5" fmla="*/ 0 h 54"/>
              <a:gd name="T6" fmla="*/ 2147483647 w 36"/>
              <a:gd name="T7" fmla="*/ 2147483647 h 54"/>
              <a:gd name="T8" fmla="*/ 2147483647 w 36"/>
              <a:gd name="T9" fmla="*/ 2147483647 h 54"/>
              <a:gd name="T10" fmla="*/ 2147483647 w 36"/>
              <a:gd name="T11" fmla="*/ 2147483647 h 54"/>
              <a:gd name="T12" fmla="*/ 0 w 36"/>
              <a:gd name="T13" fmla="*/ 2147483647 h 54"/>
              <a:gd name="T14" fmla="*/ 0 60000 65536"/>
              <a:gd name="T15" fmla="*/ 0 60000 65536"/>
              <a:gd name="T16" fmla="*/ 0 60000 65536"/>
              <a:gd name="T17" fmla="*/ 0 60000 65536"/>
              <a:gd name="T18" fmla="*/ 0 60000 65536"/>
              <a:gd name="T19" fmla="*/ 0 60000 65536"/>
              <a:gd name="T20" fmla="*/ 0 60000 65536"/>
              <a:gd name="T21" fmla="*/ 0 w 36"/>
              <a:gd name="T22" fmla="*/ 0 h 54"/>
              <a:gd name="T23" fmla="*/ 36 w 36"/>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54">
                <a:moveTo>
                  <a:pt x="0" y="36"/>
                </a:moveTo>
                <a:lnTo>
                  <a:pt x="0" y="12"/>
                </a:lnTo>
                <a:lnTo>
                  <a:pt x="24" y="0"/>
                </a:lnTo>
                <a:lnTo>
                  <a:pt x="36" y="36"/>
                </a:lnTo>
                <a:lnTo>
                  <a:pt x="30" y="54"/>
                </a:lnTo>
                <a:lnTo>
                  <a:pt x="12" y="54"/>
                </a:lnTo>
                <a:lnTo>
                  <a:pt x="0" y="36"/>
                </a:lnTo>
                <a:close/>
              </a:path>
            </a:pathLst>
          </a:custGeom>
          <a:solidFill>
            <a:srgbClr val="FFFF00"/>
          </a:solidFill>
          <a:ln w="12700">
            <a:solidFill>
              <a:srgbClr val="000000"/>
            </a:solidFill>
            <a:prstDash val="solid"/>
            <a:round/>
            <a:headEnd/>
            <a:tailEnd/>
          </a:ln>
        </p:spPr>
        <p:txBody>
          <a:bodyPr/>
          <a:lstStyle/>
          <a:p>
            <a:endParaRPr lang="fi-FI"/>
          </a:p>
        </p:txBody>
      </p:sp>
      <p:sp>
        <p:nvSpPr>
          <p:cNvPr id="12309" name="Freeform 21"/>
          <p:cNvSpPr>
            <a:spLocks noChangeAspect="1"/>
          </p:cNvSpPr>
          <p:nvPr/>
        </p:nvSpPr>
        <p:spPr bwMode="auto">
          <a:xfrm>
            <a:off x="777875" y="922338"/>
            <a:ext cx="1631950" cy="1557337"/>
          </a:xfrm>
          <a:custGeom>
            <a:avLst/>
            <a:gdLst>
              <a:gd name="T0" fmla="*/ 2147483647 w 84"/>
              <a:gd name="T1" fmla="*/ 0 h 84"/>
              <a:gd name="T2" fmla="*/ 2147483647 w 84"/>
              <a:gd name="T3" fmla="*/ 2147483647 h 84"/>
              <a:gd name="T4" fmla="*/ 2147483647 w 84"/>
              <a:gd name="T5" fmla="*/ 2147483647 h 84"/>
              <a:gd name="T6" fmla="*/ 2147483647 w 84"/>
              <a:gd name="T7" fmla="*/ 2147483647 h 84"/>
              <a:gd name="T8" fmla="*/ 2147483647 w 84"/>
              <a:gd name="T9" fmla="*/ 2147483647 h 84"/>
              <a:gd name="T10" fmla="*/ 0 w 84"/>
              <a:gd name="T11" fmla="*/ 2147483647 h 84"/>
              <a:gd name="T12" fmla="*/ 2147483647 w 84"/>
              <a:gd name="T13" fmla="*/ 2147483647 h 84"/>
              <a:gd name="T14" fmla="*/ 2147483647 w 84"/>
              <a:gd name="T15" fmla="*/ 2147483647 h 84"/>
              <a:gd name="T16" fmla="*/ 2147483647 w 84"/>
              <a:gd name="T17" fmla="*/ 2147483647 h 84"/>
              <a:gd name="T18" fmla="*/ 2147483647 w 84"/>
              <a:gd name="T19" fmla="*/ 2147483647 h 84"/>
              <a:gd name="T20" fmla="*/ 2147483647 w 84"/>
              <a:gd name="T21" fmla="*/ 2147483647 h 84"/>
              <a:gd name="T22" fmla="*/ 2147483647 w 84"/>
              <a:gd name="T23" fmla="*/ 2147483647 h 84"/>
              <a:gd name="T24" fmla="*/ 2147483647 w 84"/>
              <a:gd name="T25" fmla="*/ 2147483647 h 84"/>
              <a:gd name="T26" fmla="*/ 2147483647 w 84"/>
              <a:gd name="T27" fmla="*/ 2147483647 h 84"/>
              <a:gd name="T28" fmla="*/ 2147483647 w 84"/>
              <a:gd name="T29" fmla="*/ 2147483647 h 84"/>
              <a:gd name="T30" fmla="*/ 2147483647 w 84"/>
              <a:gd name="T31" fmla="*/ 2147483647 h 84"/>
              <a:gd name="T32" fmla="*/ 2147483647 w 84"/>
              <a:gd name="T33" fmla="*/ 2147483647 h 84"/>
              <a:gd name="T34" fmla="*/ 2147483647 w 84"/>
              <a:gd name="T35" fmla="*/ 2147483647 h 84"/>
              <a:gd name="T36" fmla="*/ 2147483647 w 84"/>
              <a:gd name="T37" fmla="*/ 2147483647 h 84"/>
              <a:gd name="T38" fmla="*/ 2147483647 w 84"/>
              <a:gd name="T39" fmla="*/ 0 h 84"/>
              <a:gd name="T40" fmla="*/ 2147483647 w 84"/>
              <a:gd name="T41" fmla="*/ 0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84"/>
              <a:gd name="T65" fmla="*/ 84 w 84"/>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84">
                <a:moveTo>
                  <a:pt x="36" y="0"/>
                </a:moveTo>
                <a:lnTo>
                  <a:pt x="30" y="18"/>
                </a:lnTo>
                <a:lnTo>
                  <a:pt x="24" y="30"/>
                </a:lnTo>
                <a:lnTo>
                  <a:pt x="24" y="48"/>
                </a:lnTo>
                <a:lnTo>
                  <a:pt x="12" y="48"/>
                </a:lnTo>
                <a:lnTo>
                  <a:pt x="0" y="60"/>
                </a:lnTo>
                <a:lnTo>
                  <a:pt x="12" y="66"/>
                </a:lnTo>
                <a:lnTo>
                  <a:pt x="12" y="72"/>
                </a:lnTo>
                <a:lnTo>
                  <a:pt x="18" y="78"/>
                </a:lnTo>
                <a:lnTo>
                  <a:pt x="30" y="66"/>
                </a:lnTo>
                <a:lnTo>
                  <a:pt x="42" y="72"/>
                </a:lnTo>
                <a:lnTo>
                  <a:pt x="48" y="78"/>
                </a:lnTo>
                <a:lnTo>
                  <a:pt x="54" y="72"/>
                </a:lnTo>
                <a:lnTo>
                  <a:pt x="60" y="84"/>
                </a:lnTo>
                <a:lnTo>
                  <a:pt x="78" y="84"/>
                </a:lnTo>
                <a:lnTo>
                  <a:pt x="78" y="72"/>
                </a:lnTo>
                <a:lnTo>
                  <a:pt x="84" y="42"/>
                </a:lnTo>
                <a:lnTo>
                  <a:pt x="66" y="42"/>
                </a:lnTo>
                <a:lnTo>
                  <a:pt x="54" y="24"/>
                </a:lnTo>
                <a:lnTo>
                  <a:pt x="54" y="0"/>
                </a:lnTo>
                <a:lnTo>
                  <a:pt x="36" y="0"/>
                </a:lnTo>
                <a:close/>
              </a:path>
            </a:pathLst>
          </a:custGeom>
          <a:solidFill>
            <a:srgbClr val="FFFF00"/>
          </a:solidFill>
          <a:ln w="12700">
            <a:solidFill>
              <a:srgbClr val="000000"/>
            </a:solidFill>
            <a:prstDash val="solid"/>
            <a:round/>
            <a:headEnd/>
            <a:tailEnd/>
          </a:ln>
        </p:spPr>
        <p:txBody>
          <a:bodyPr/>
          <a:lstStyle/>
          <a:p>
            <a:endParaRPr lang="fi-FI"/>
          </a:p>
        </p:txBody>
      </p:sp>
      <p:sp>
        <p:nvSpPr>
          <p:cNvPr id="12310" name="Freeform 22"/>
          <p:cNvSpPr>
            <a:spLocks noChangeAspect="1"/>
          </p:cNvSpPr>
          <p:nvPr/>
        </p:nvSpPr>
        <p:spPr bwMode="auto">
          <a:xfrm>
            <a:off x="2051050" y="1373188"/>
            <a:ext cx="1408113" cy="2679700"/>
          </a:xfrm>
          <a:custGeom>
            <a:avLst/>
            <a:gdLst>
              <a:gd name="T0" fmla="*/ 2147483647 w 72"/>
              <a:gd name="T1" fmla="*/ 2147483647 h 144"/>
              <a:gd name="T2" fmla="*/ 2147483647 w 72"/>
              <a:gd name="T3" fmla="*/ 2147483647 h 144"/>
              <a:gd name="T4" fmla="*/ 0 w 72"/>
              <a:gd name="T5" fmla="*/ 2147483647 h 144"/>
              <a:gd name="T6" fmla="*/ 0 w 72"/>
              <a:gd name="T7" fmla="*/ 2147483647 h 144"/>
              <a:gd name="T8" fmla="*/ 2147483647 w 72"/>
              <a:gd name="T9" fmla="*/ 2147483647 h 144"/>
              <a:gd name="T10" fmla="*/ 2147483647 w 72"/>
              <a:gd name="T11" fmla="*/ 2147483647 h 144"/>
              <a:gd name="T12" fmla="*/ 2147483647 w 72"/>
              <a:gd name="T13" fmla="*/ 2147483647 h 144"/>
              <a:gd name="T14" fmla="*/ 2147483647 w 72"/>
              <a:gd name="T15" fmla="*/ 2147483647 h 144"/>
              <a:gd name="T16" fmla="*/ 2147483647 w 72"/>
              <a:gd name="T17" fmla="*/ 2147483647 h 144"/>
              <a:gd name="T18" fmla="*/ 2147483647 w 72"/>
              <a:gd name="T19" fmla="*/ 0 h 144"/>
              <a:gd name="T20" fmla="*/ 2147483647 w 72"/>
              <a:gd name="T21" fmla="*/ 2147483647 h 144"/>
              <a:gd name="T22" fmla="*/ 2147483647 w 72"/>
              <a:gd name="T23" fmla="*/ 2147483647 h 144"/>
              <a:gd name="T24" fmla="*/ 2147483647 w 72"/>
              <a:gd name="T25" fmla="*/ 2147483647 h 144"/>
              <a:gd name="T26" fmla="*/ 2147483647 w 72"/>
              <a:gd name="T27" fmla="*/ 2147483647 h 144"/>
              <a:gd name="T28" fmla="*/ 2147483647 w 72"/>
              <a:gd name="T29" fmla="*/ 2147483647 h 144"/>
              <a:gd name="T30" fmla="*/ 2147483647 w 72"/>
              <a:gd name="T31" fmla="*/ 2147483647 h 144"/>
              <a:gd name="T32" fmla="*/ 2147483647 w 72"/>
              <a:gd name="T33" fmla="*/ 2147483647 h 144"/>
              <a:gd name="T34" fmla="*/ 2147483647 w 72"/>
              <a:gd name="T35" fmla="*/ 2147483647 h 144"/>
              <a:gd name="T36" fmla="*/ 2147483647 w 72"/>
              <a:gd name="T37" fmla="*/ 2147483647 h 144"/>
              <a:gd name="T38" fmla="*/ 2147483647 w 72"/>
              <a:gd name="T39" fmla="*/ 2147483647 h 144"/>
              <a:gd name="T40" fmla="*/ 2147483647 w 72"/>
              <a:gd name="T41" fmla="*/ 2147483647 h 144"/>
              <a:gd name="T42" fmla="*/ 2147483647 w 72"/>
              <a:gd name="T43" fmla="*/ 2147483647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2"/>
              <a:gd name="T67" fmla="*/ 0 h 144"/>
              <a:gd name="T68" fmla="*/ 72 w 72"/>
              <a:gd name="T69" fmla="*/ 144 h 1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2" h="144">
                <a:moveTo>
                  <a:pt x="30" y="108"/>
                </a:moveTo>
                <a:lnTo>
                  <a:pt x="12" y="114"/>
                </a:lnTo>
                <a:lnTo>
                  <a:pt x="0" y="114"/>
                </a:lnTo>
                <a:lnTo>
                  <a:pt x="0" y="96"/>
                </a:lnTo>
                <a:lnTo>
                  <a:pt x="18" y="84"/>
                </a:lnTo>
                <a:lnTo>
                  <a:pt x="42" y="78"/>
                </a:lnTo>
                <a:lnTo>
                  <a:pt x="42" y="72"/>
                </a:lnTo>
                <a:lnTo>
                  <a:pt x="12" y="48"/>
                </a:lnTo>
                <a:lnTo>
                  <a:pt x="18" y="18"/>
                </a:lnTo>
                <a:lnTo>
                  <a:pt x="24" y="0"/>
                </a:lnTo>
                <a:lnTo>
                  <a:pt x="48" y="24"/>
                </a:lnTo>
                <a:lnTo>
                  <a:pt x="54" y="24"/>
                </a:lnTo>
                <a:lnTo>
                  <a:pt x="66" y="48"/>
                </a:lnTo>
                <a:lnTo>
                  <a:pt x="72" y="78"/>
                </a:lnTo>
                <a:lnTo>
                  <a:pt x="66" y="84"/>
                </a:lnTo>
                <a:lnTo>
                  <a:pt x="60" y="108"/>
                </a:lnTo>
                <a:lnTo>
                  <a:pt x="54" y="114"/>
                </a:lnTo>
                <a:lnTo>
                  <a:pt x="54" y="144"/>
                </a:lnTo>
                <a:lnTo>
                  <a:pt x="36" y="144"/>
                </a:lnTo>
                <a:lnTo>
                  <a:pt x="24" y="132"/>
                </a:lnTo>
                <a:lnTo>
                  <a:pt x="30" y="132"/>
                </a:lnTo>
                <a:lnTo>
                  <a:pt x="30" y="108"/>
                </a:lnTo>
                <a:close/>
              </a:path>
            </a:pathLst>
          </a:custGeom>
          <a:solidFill>
            <a:srgbClr val="66CCFF"/>
          </a:solidFill>
          <a:ln w="12700">
            <a:solidFill>
              <a:srgbClr val="000000"/>
            </a:solidFill>
            <a:prstDash val="solid"/>
            <a:round/>
            <a:headEnd/>
            <a:tailEnd/>
          </a:ln>
        </p:spPr>
        <p:txBody>
          <a:bodyPr/>
          <a:lstStyle/>
          <a:p>
            <a:endParaRPr lang="fi-FI"/>
          </a:p>
        </p:txBody>
      </p:sp>
      <p:sp>
        <p:nvSpPr>
          <p:cNvPr id="12311" name="Freeform 24"/>
          <p:cNvSpPr>
            <a:spLocks noChangeAspect="1"/>
          </p:cNvSpPr>
          <p:nvPr/>
        </p:nvSpPr>
        <p:spPr bwMode="auto">
          <a:xfrm>
            <a:off x="2287588" y="44450"/>
            <a:ext cx="1868487" cy="1773238"/>
          </a:xfrm>
          <a:custGeom>
            <a:avLst/>
            <a:gdLst>
              <a:gd name="T0" fmla="*/ 2147483647 w 96"/>
              <a:gd name="T1" fmla="*/ 2147483647 h 95"/>
              <a:gd name="T2" fmla="*/ 2147483647 w 96"/>
              <a:gd name="T3" fmla="*/ 2147483647 h 95"/>
              <a:gd name="T4" fmla="*/ 2147483647 w 96"/>
              <a:gd name="T5" fmla="*/ 2147483647 h 95"/>
              <a:gd name="T6" fmla="*/ 2147483647 w 96"/>
              <a:gd name="T7" fmla="*/ 2147483647 h 95"/>
              <a:gd name="T8" fmla="*/ 0 w 96"/>
              <a:gd name="T9" fmla="*/ 2147483647 h 95"/>
              <a:gd name="T10" fmla="*/ 2147483647 w 96"/>
              <a:gd name="T11" fmla="*/ 2147483647 h 95"/>
              <a:gd name="T12" fmla="*/ 2147483647 w 96"/>
              <a:gd name="T13" fmla="*/ 2147483647 h 95"/>
              <a:gd name="T14" fmla="*/ 2147483647 w 96"/>
              <a:gd name="T15" fmla="*/ 2147483647 h 95"/>
              <a:gd name="T16" fmla="*/ 2147483647 w 96"/>
              <a:gd name="T17" fmla="*/ 2147483647 h 95"/>
              <a:gd name="T18" fmla="*/ 2147483647 w 96"/>
              <a:gd name="T19" fmla="*/ 2147483647 h 95"/>
              <a:gd name="T20" fmla="*/ 2147483647 w 96"/>
              <a:gd name="T21" fmla="*/ 0 h 95"/>
              <a:gd name="T22" fmla="*/ 2147483647 w 96"/>
              <a:gd name="T23" fmla="*/ 2147483647 h 95"/>
              <a:gd name="T24" fmla="*/ 2147483647 w 96"/>
              <a:gd name="T25" fmla="*/ 2147483647 h 95"/>
              <a:gd name="T26" fmla="*/ 2147483647 w 96"/>
              <a:gd name="T27" fmla="*/ 2147483647 h 95"/>
              <a:gd name="T28" fmla="*/ 2147483647 w 96"/>
              <a:gd name="T29" fmla="*/ 2147483647 h 95"/>
              <a:gd name="T30" fmla="*/ 2147483647 w 96"/>
              <a:gd name="T31" fmla="*/ 2147483647 h 95"/>
              <a:gd name="T32" fmla="*/ 2147483647 w 96"/>
              <a:gd name="T33" fmla="*/ 2147483647 h 95"/>
              <a:gd name="T34" fmla="*/ 2147483647 w 96"/>
              <a:gd name="T35" fmla="*/ 2147483647 h 95"/>
              <a:gd name="T36" fmla="*/ 2147483647 w 96"/>
              <a:gd name="T37" fmla="*/ 2147483647 h 95"/>
              <a:gd name="T38" fmla="*/ 2147483647 w 96"/>
              <a:gd name="T39" fmla="*/ 2147483647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95"/>
              <a:gd name="T62" fmla="*/ 96 w 96"/>
              <a:gd name="T63" fmla="*/ 95 h 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95">
                <a:moveTo>
                  <a:pt x="60" y="89"/>
                </a:moveTo>
                <a:lnTo>
                  <a:pt x="42" y="95"/>
                </a:lnTo>
                <a:lnTo>
                  <a:pt x="36" y="95"/>
                </a:lnTo>
                <a:lnTo>
                  <a:pt x="12" y="71"/>
                </a:lnTo>
                <a:lnTo>
                  <a:pt x="0" y="35"/>
                </a:lnTo>
                <a:lnTo>
                  <a:pt x="6" y="17"/>
                </a:lnTo>
                <a:lnTo>
                  <a:pt x="24" y="23"/>
                </a:lnTo>
                <a:lnTo>
                  <a:pt x="30" y="17"/>
                </a:lnTo>
                <a:lnTo>
                  <a:pt x="42" y="17"/>
                </a:lnTo>
                <a:lnTo>
                  <a:pt x="54" y="17"/>
                </a:lnTo>
                <a:lnTo>
                  <a:pt x="60" y="0"/>
                </a:lnTo>
                <a:lnTo>
                  <a:pt x="72" y="5"/>
                </a:lnTo>
                <a:lnTo>
                  <a:pt x="72" y="23"/>
                </a:lnTo>
                <a:lnTo>
                  <a:pt x="84" y="29"/>
                </a:lnTo>
                <a:lnTo>
                  <a:pt x="84" y="47"/>
                </a:lnTo>
                <a:lnTo>
                  <a:pt x="96" y="59"/>
                </a:lnTo>
                <a:lnTo>
                  <a:pt x="96" y="65"/>
                </a:lnTo>
                <a:lnTo>
                  <a:pt x="78" y="83"/>
                </a:lnTo>
                <a:lnTo>
                  <a:pt x="60" y="77"/>
                </a:lnTo>
                <a:lnTo>
                  <a:pt x="60" y="89"/>
                </a:lnTo>
                <a:close/>
              </a:path>
            </a:pathLst>
          </a:custGeom>
          <a:solidFill>
            <a:srgbClr val="92D050"/>
          </a:solidFill>
          <a:ln w="12700">
            <a:solidFill>
              <a:srgbClr val="000000"/>
            </a:solidFill>
            <a:prstDash val="solid"/>
            <a:round/>
            <a:headEnd/>
            <a:tailEnd/>
          </a:ln>
        </p:spPr>
        <p:txBody>
          <a:bodyPr/>
          <a:lstStyle/>
          <a:p>
            <a:endParaRPr lang="fi-FI"/>
          </a:p>
        </p:txBody>
      </p:sp>
      <p:sp>
        <p:nvSpPr>
          <p:cNvPr id="12312" name="Rectangle 25"/>
          <p:cNvSpPr>
            <a:spLocks noChangeAspect="1" noChangeArrowheads="1"/>
          </p:cNvSpPr>
          <p:nvPr/>
        </p:nvSpPr>
        <p:spPr bwMode="auto">
          <a:xfrm>
            <a:off x="3132138" y="3500438"/>
            <a:ext cx="752475" cy="363537"/>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Tampere</a:t>
            </a:r>
          </a:p>
          <a:p>
            <a:endParaRPr lang="fi-FI" sz="1200" b="1">
              <a:solidFill>
                <a:srgbClr val="000000"/>
              </a:solidFill>
              <a:latin typeface="Verdana" pitchFamily="34" charset="0"/>
              <a:cs typeface="Arial" charset="0"/>
            </a:endParaRPr>
          </a:p>
        </p:txBody>
      </p:sp>
      <p:sp>
        <p:nvSpPr>
          <p:cNvPr id="12313" name="Rectangle 26"/>
          <p:cNvSpPr>
            <a:spLocks noChangeAspect="1" noChangeArrowheads="1"/>
          </p:cNvSpPr>
          <p:nvPr/>
        </p:nvSpPr>
        <p:spPr bwMode="auto">
          <a:xfrm>
            <a:off x="2411413" y="2997200"/>
            <a:ext cx="658812"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Ylöjärvi</a:t>
            </a:r>
            <a:endParaRPr lang="fi-FI" sz="1200" b="1">
              <a:cs typeface="Arial" charset="0"/>
            </a:endParaRPr>
          </a:p>
        </p:txBody>
      </p:sp>
      <p:sp>
        <p:nvSpPr>
          <p:cNvPr id="12314" name="Rectangle 27"/>
          <p:cNvSpPr>
            <a:spLocks noChangeAspect="1" noChangeArrowheads="1"/>
          </p:cNvSpPr>
          <p:nvPr/>
        </p:nvSpPr>
        <p:spPr bwMode="auto">
          <a:xfrm>
            <a:off x="3690491" y="5406677"/>
            <a:ext cx="1025525" cy="182563"/>
          </a:xfrm>
          <a:prstGeom prst="rect">
            <a:avLst/>
          </a:prstGeom>
          <a:noFill/>
          <a:ln w="9525">
            <a:noFill/>
            <a:miter lim="800000"/>
            <a:headEnd/>
            <a:tailEnd/>
          </a:ln>
        </p:spPr>
        <p:txBody>
          <a:bodyPr wrap="none" lIns="0" tIns="0" rIns="0" bIns="0">
            <a:spAutoFit/>
          </a:bodyPr>
          <a:lstStyle/>
          <a:p>
            <a:r>
              <a:rPr lang="fi-FI" sz="1200" b="1" dirty="0">
                <a:solidFill>
                  <a:srgbClr val="000000"/>
                </a:solidFill>
                <a:latin typeface="Verdana" pitchFamily="34" charset="0"/>
                <a:cs typeface="Arial" charset="0"/>
              </a:rPr>
              <a:t>Valkeakoski</a:t>
            </a:r>
          </a:p>
        </p:txBody>
      </p:sp>
      <p:sp>
        <p:nvSpPr>
          <p:cNvPr id="12315" name="Rectangle 28"/>
          <p:cNvSpPr>
            <a:spLocks noChangeAspect="1" noChangeArrowheads="1"/>
          </p:cNvSpPr>
          <p:nvPr/>
        </p:nvSpPr>
        <p:spPr bwMode="auto">
          <a:xfrm>
            <a:off x="1401763" y="3541713"/>
            <a:ext cx="1093248" cy="369332"/>
          </a:xfrm>
          <a:prstGeom prst="rect">
            <a:avLst/>
          </a:prstGeom>
          <a:noFill/>
          <a:ln w="9525">
            <a:noFill/>
            <a:miter lim="800000"/>
            <a:headEnd/>
            <a:tailEnd/>
          </a:ln>
        </p:spPr>
        <p:txBody>
          <a:bodyPr wrap="none" lIns="0" tIns="0" rIns="0" bIns="0">
            <a:spAutoFit/>
          </a:bodyPr>
          <a:lstStyle/>
          <a:p>
            <a:r>
              <a:rPr lang="fi-FI" sz="1200" b="1" dirty="0" smtClean="0">
                <a:solidFill>
                  <a:srgbClr val="000000"/>
                </a:solidFill>
                <a:latin typeface="Verdana" pitchFamily="34" charset="0"/>
                <a:cs typeface="Arial" charset="0"/>
              </a:rPr>
              <a:t>Hämeenkyrö</a:t>
            </a:r>
          </a:p>
          <a:p>
            <a:pPr algn="ctr"/>
            <a:r>
              <a:rPr lang="fi-FI" sz="1200" b="1" dirty="0" smtClean="0">
                <a:solidFill>
                  <a:srgbClr val="000000"/>
                </a:solidFill>
                <a:latin typeface="Verdana" pitchFamily="34" charset="0"/>
                <a:cs typeface="Arial" charset="0"/>
              </a:rPr>
              <a:t>(**)</a:t>
            </a:r>
            <a:endParaRPr lang="fi-FI" sz="1200" b="1" dirty="0">
              <a:cs typeface="Arial" charset="0"/>
            </a:endParaRPr>
          </a:p>
        </p:txBody>
      </p:sp>
      <p:sp>
        <p:nvSpPr>
          <p:cNvPr id="12316" name="Rectangle 29"/>
          <p:cNvSpPr>
            <a:spLocks noChangeAspect="1" noChangeArrowheads="1"/>
          </p:cNvSpPr>
          <p:nvPr/>
        </p:nvSpPr>
        <p:spPr bwMode="auto">
          <a:xfrm>
            <a:off x="4225925" y="2836863"/>
            <a:ext cx="830263"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Juupajoki</a:t>
            </a:r>
            <a:endParaRPr lang="fi-FI" sz="1200" b="1">
              <a:cs typeface="Arial" charset="0"/>
            </a:endParaRPr>
          </a:p>
        </p:txBody>
      </p:sp>
      <p:sp>
        <p:nvSpPr>
          <p:cNvPr id="12317" name="Rectangle 30"/>
          <p:cNvSpPr>
            <a:spLocks noChangeAspect="1" noChangeArrowheads="1"/>
          </p:cNvSpPr>
          <p:nvPr/>
        </p:nvSpPr>
        <p:spPr bwMode="auto">
          <a:xfrm>
            <a:off x="1874838" y="1112838"/>
            <a:ext cx="542925"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Kihniö</a:t>
            </a:r>
            <a:endParaRPr lang="fi-FI" sz="1200" b="1">
              <a:cs typeface="Arial" charset="0"/>
            </a:endParaRPr>
          </a:p>
        </p:txBody>
      </p:sp>
      <p:sp>
        <p:nvSpPr>
          <p:cNvPr id="12318" name="Rectangle 31"/>
          <p:cNvSpPr>
            <a:spLocks noChangeAspect="1" noChangeArrowheads="1"/>
          </p:cNvSpPr>
          <p:nvPr/>
        </p:nvSpPr>
        <p:spPr bwMode="auto">
          <a:xfrm>
            <a:off x="2843213" y="4724400"/>
            <a:ext cx="823912"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Lempäälä</a:t>
            </a:r>
          </a:p>
        </p:txBody>
      </p:sp>
      <p:sp>
        <p:nvSpPr>
          <p:cNvPr id="12319" name="Rectangle 32"/>
          <p:cNvSpPr>
            <a:spLocks noChangeAspect="1" noChangeArrowheads="1"/>
          </p:cNvSpPr>
          <p:nvPr/>
        </p:nvSpPr>
        <p:spPr bwMode="auto">
          <a:xfrm>
            <a:off x="2051050" y="4292600"/>
            <a:ext cx="488950"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Nokia</a:t>
            </a:r>
            <a:endParaRPr lang="fi-FI" sz="1200" b="1">
              <a:cs typeface="Arial" charset="0"/>
            </a:endParaRPr>
          </a:p>
        </p:txBody>
      </p:sp>
      <p:sp>
        <p:nvSpPr>
          <p:cNvPr id="12320" name="Rectangle 33"/>
          <p:cNvSpPr>
            <a:spLocks noChangeAspect="1" noChangeArrowheads="1"/>
          </p:cNvSpPr>
          <p:nvPr/>
        </p:nvSpPr>
        <p:spPr bwMode="auto">
          <a:xfrm>
            <a:off x="1325563" y="1739900"/>
            <a:ext cx="704850" cy="182563"/>
          </a:xfrm>
          <a:prstGeom prst="rect">
            <a:avLst/>
          </a:prstGeom>
          <a:noFill/>
          <a:ln w="9525">
            <a:noFill/>
            <a:miter lim="800000"/>
            <a:headEnd/>
            <a:tailEnd/>
          </a:ln>
        </p:spPr>
        <p:txBody>
          <a:bodyPr wrap="none" lIns="0" tIns="0" rIns="0" bIns="0">
            <a:spAutoFit/>
          </a:bodyPr>
          <a:lstStyle/>
          <a:p>
            <a:r>
              <a:rPr lang="fi-FI" sz="1200" b="1" dirty="0">
                <a:solidFill>
                  <a:srgbClr val="000000"/>
                </a:solidFill>
                <a:latin typeface="Verdana" pitchFamily="34" charset="0"/>
                <a:cs typeface="Arial" charset="0"/>
              </a:rPr>
              <a:t>Parkano</a:t>
            </a:r>
            <a:endParaRPr lang="fi-FI" sz="1200" b="1" dirty="0">
              <a:cs typeface="Arial" charset="0"/>
            </a:endParaRPr>
          </a:p>
        </p:txBody>
      </p:sp>
      <p:sp>
        <p:nvSpPr>
          <p:cNvPr id="12321" name="Rectangle 34"/>
          <p:cNvSpPr>
            <a:spLocks noChangeAspect="1" noChangeArrowheads="1"/>
          </p:cNvSpPr>
          <p:nvPr/>
        </p:nvSpPr>
        <p:spPr bwMode="auto">
          <a:xfrm>
            <a:off x="2655888" y="4246563"/>
            <a:ext cx="698500"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Pirkkala</a:t>
            </a:r>
            <a:endParaRPr lang="fi-FI" sz="1200" b="1">
              <a:cs typeface="Arial" charset="0"/>
            </a:endParaRPr>
          </a:p>
        </p:txBody>
      </p:sp>
      <p:sp>
        <p:nvSpPr>
          <p:cNvPr id="12322" name="Rectangle 35"/>
          <p:cNvSpPr>
            <a:spLocks noChangeAspect="1" noChangeArrowheads="1"/>
          </p:cNvSpPr>
          <p:nvPr/>
        </p:nvSpPr>
        <p:spPr bwMode="auto">
          <a:xfrm>
            <a:off x="776288" y="5746750"/>
            <a:ext cx="1058862"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Punkalaidun</a:t>
            </a:r>
            <a:endParaRPr lang="fi-FI" sz="1200" b="1">
              <a:cs typeface="Arial" charset="0"/>
            </a:endParaRPr>
          </a:p>
        </p:txBody>
      </p:sp>
      <p:sp>
        <p:nvSpPr>
          <p:cNvPr id="12323" name="Rectangle 36"/>
          <p:cNvSpPr>
            <a:spLocks noChangeAspect="1" noChangeArrowheads="1"/>
          </p:cNvSpPr>
          <p:nvPr/>
        </p:nvSpPr>
        <p:spPr bwMode="auto">
          <a:xfrm>
            <a:off x="3563938" y="2205038"/>
            <a:ext cx="674687"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Ruovesi</a:t>
            </a:r>
            <a:endParaRPr lang="fi-FI" sz="1200" b="1">
              <a:cs typeface="Arial" charset="0"/>
            </a:endParaRPr>
          </a:p>
        </p:txBody>
      </p:sp>
      <p:sp>
        <p:nvSpPr>
          <p:cNvPr id="12324" name="Rectangle 37"/>
          <p:cNvSpPr>
            <a:spLocks noChangeAspect="1" noChangeArrowheads="1"/>
          </p:cNvSpPr>
          <p:nvPr/>
        </p:nvSpPr>
        <p:spPr bwMode="auto">
          <a:xfrm>
            <a:off x="2195513" y="5876925"/>
            <a:ext cx="517525"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Urjala</a:t>
            </a:r>
            <a:endParaRPr lang="fi-FI" sz="1200" b="1">
              <a:cs typeface="Arial" charset="0"/>
            </a:endParaRPr>
          </a:p>
        </p:txBody>
      </p:sp>
      <p:sp>
        <p:nvSpPr>
          <p:cNvPr id="12325" name="Rectangle 38"/>
          <p:cNvSpPr>
            <a:spLocks noChangeAspect="1" noChangeArrowheads="1"/>
          </p:cNvSpPr>
          <p:nvPr/>
        </p:nvSpPr>
        <p:spPr bwMode="auto">
          <a:xfrm>
            <a:off x="2031490" y="4941168"/>
            <a:ext cx="822835" cy="184666"/>
          </a:xfrm>
          <a:prstGeom prst="rect">
            <a:avLst/>
          </a:prstGeom>
          <a:noFill/>
          <a:ln w="9525">
            <a:noFill/>
            <a:miter lim="800000"/>
            <a:headEnd/>
            <a:tailEnd/>
          </a:ln>
        </p:spPr>
        <p:txBody>
          <a:bodyPr wrap="square" lIns="0" tIns="0" rIns="0" bIns="0">
            <a:spAutoFit/>
          </a:bodyPr>
          <a:lstStyle/>
          <a:p>
            <a:r>
              <a:rPr lang="fi-FI" sz="1200" b="1" dirty="0">
                <a:solidFill>
                  <a:srgbClr val="000000"/>
                </a:solidFill>
                <a:latin typeface="Verdana" pitchFamily="34" charset="0"/>
                <a:cs typeface="Arial" charset="0"/>
              </a:rPr>
              <a:t>Vesilahti</a:t>
            </a:r>
            <a:endParaRPr lang="fi-FI" sz="1200" b="1" dirty="0">
              <a:cs typeface="Arial" charset="0"/>
            </a:endParaRPr>
          </a:p>
        </p:txBody>
      </p:sp>
      <p:sp>
        <p:nvSpPr>
          <p:cNvPr id="12326" name="Rectangle 39"/>
          <p:cNvSpPr>
            <a:spLocks noChangeAspect="1" noChangeArrowheads="1"/>
          </p:cNvSpPr>
          <p:nvPr/>
        </p:nvSpPr>
        <p:spPr bwMode="auto">
          <a:xfrm>
            <a:off x="2843213" y="908050"/>
            <a:ext cx="492125"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Virrat</a:t>
            </a:r>
          </a:p>
        </p:txBody>
      </p:sp>
      <p:sp>
        <p:nvSpPr>
          <p:cNvPr id="12327" name="Rectangle 40"/>
          <p:cNvSpPr>
            <a:spLocks noChangeAspect="1" noChangeArrowheads="1"/>
          </p:cNvSpPr>
          <p:nvPr/>
        </p:nvSpPr>
        <p:spPr bwMode="auto">
          <a:xfrm>
            <a:off x="3762375" y="4225925"/>
            <a:ext cx="879475"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Kangasala</a:t>
            </a:r>
            <a:endParaRPr lang="fi-FI" sz="1200" b="1">
              <a:cs typeface="Arial" charset="0"/>
            </a:endParaRPr>
          </a:p>
        </p:txBody>
      </p:sp>
      <p:sp>
        <p:nvSpPr>
          <p:cNvPr id="12328" name="Rectangle 41"/>
          <p:cNvSpPr>
            <a:spLocks noChangeAspect="1" noChangeArrowheads="1"/>
          </p:cNvSpPr>
          <p:nvPr/>
        </p:nvSpPr>
        <p:spPr bwMode="auto">
          <a:xfrm>
            <a:off x="4356100" y="3500438"/>
            <a:ext cx="601663"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Orivesi</a:t>
            </a:r>
            <a:endParaRPr lang="fi-FI" sz="1200" b="1">
              <a:cs typeface="Arial" charset="0"/>
            </a:endParaRPr>
          </a:p>
        </p:txBody>
      </p:sp>
      <p:sp>
        <p:nvSpPr>
          <p:cNvPr id="12329" name="Rectangle 42"/>
          <p:cNvSpPr>
            <a:spLocks noChangeAspect="1" noChangeArrowheads="1"/>
          </p:cNvSpPr>
          <p:nvPr/>
        </p:nvSpPr>
        <p:spPr bwMode="auto">
          <a:xfrm>
            <a:off x="2892425" y="5622701"/>
            <a:ext cx="425450" cy="182563"/>
          </a:xfrm>
          <a:prstGeom prst="rect">
            <a:avLst/>
          </a:prstGeom>
          <a:noFill/>
          <a:ln w="9525">
            <a:noFill/>
            <a:miter lim="800000"/>
            <a:headEnd/>
            <a:tailEnd/>
          </a:ln>
        </p:spPr>
        <p:txBody>
          <a:bodyPr wrap="none" lIns="0" tIns="0" rIns="0" bIns="0">
            <a:spAutoFit/>
          </a:bodyPr>
          <a:lstStyle/>
          <a:p>
            <a:r>
              <a:rPr lang="fi-FI" sz="1200" b="1" dirty="0" err="1">
                <a:solidFill>
                  <a:srgbClr val="000000"/>
                </a:solidFill>
                <a:latin typeface="Verdana" pitchFamily="34" charset="0"/>
                <a:cs typeface="Arial" charset="0"/>
              </a:rPr>
              <a:t>Akaa</a:t>
            </a:r>
            <a:endParaRPr lang="fi-FI" sz="1200" b="1" dirty="0">
              <a:cs typeface="Arial" charset="0"/>
            </a:endParaRPr>
          </a:p>
        </p:txBody>
      </p:sp>
      <p:sp>
        <p:nvSpPr>
          <p:cNvPr id="12330" name="Rectangle 43"/>
          <p:cNvSpPr>
            <a:spLocks noChangeAspect="1" noChangeArrowheads="1"/>
          </p:cNvSpPr>
          <p:nvPr/>
        </p:nvSpPr>
        <p:spPr bwMode="auto">
          <a:xfrm>
            <a:off x="4686225" y="4795838"/>
            <a:ext cx="677863" cy="182562"/>
          </a:xfrm>
          <a:prstGeom prst="rect">
            <a:avLst/>
          </a:prstGeom>
          <a:noFill/>
          <a:ln w="9525">
            <a:noFill/>
            <a:miter lim="800000"/>
            <a:headEnd/>
            <a:tailEnd/>
          </a:ln>
        </p:spPr>
        <p:txBody>
          <a:bodyPr wrap="none" lIns="0" tIns="0" rIns="0" bIns="0">
            <a:spAutoFit/>
          </a:bodyPr>
          <a:lstStyle/>
          <a:p>
            <a:r>
              <a:rPr lang="fi-FI" sz="1200" b="1" dirty="0">
                <a:solidFill>
                  <a:srgbClr val="000000"/>
                </a:solidFill>
                <a:latin typeface="Verdana" pitchFamily="34" charset="0"/>
                <a:cs typeface="Arial" charset="0"/>
              </a:rPr>
              <a:t>Pälkäne</a:t>
            </a:r>
            <a:endParaRPr lang="fi-FI" sz="1200" b="1" dirty="0">
              <a:cs typeface="Arial" charset="0"/>
            </a:endParaRPr>
          </a:p>
        </p:txBody>
      </p:sp>
      <p:sp>
        <p:nvSpPr>
          <p:cNvPr id="12331" name="Rectangle 45"/>
          <p:cNvSpPr>
            <a:spLocks noChangeAspect="1" noChangeArrowheads="1"/>
          </p:cNvSpPr>
          <p:nvPr/>
        </p:nvSpPr>
        <p:spPr bwMode="auto">
          <a:xfrm>
            <a:off x="3995738" y="1484313"/>
            <a:ext cx="1363662"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Mänttä-Vilppula</a:t>
            </a:r>
            <a:endParaRPr lang="fi-FI" sz="1200" b="1">
              <a:cs typeface="Arial" charset="0"/>
            </a:endParaRPr>
          </a:p>
        </p:txBody>
      </p:sp>
      <p:sp>
        <p:nvSpPr>
          <p:cNvPr id="12332" name="Rectangle 46"/>
          <p:cNvSpPr>
            <a:spLocks noChangeAspect="1" noChangeArrowheads="1"/>
          </p:cNvSpPr>
          <p:nvPr/>
        </p:nvSpPr>
        <p:spPr bwMode="auto">
          <a:xfrm>
            <a:off x="1331913" y="2708275"/>
            <a:ext cx="808037"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Ikaalinen</a:t>
            </a:r>
            <a:endParaRPr lang="fi-FI" sz="1200" b="1">
              <a:cs typeface="Arial" charset="0"/>
            </a:endParaRPr>
          </a:p>
        </p:txBody>
      </p:sp>
      <p:sp>
        <p:nvSpPr>
          <p:cNvPr id="12380" name="Freeform 23"/>
          <p:cNvSpPr>
            <a:spLocks noChangeAspect="1"/>
          </p:cNvSpPr>
          <p:nvPr/>
        </p:nvSpPr>
        <p:spPr bwMode="auto">
          <a:xfrm>
            <a:off x="395288" y="3276600"/>
            <a:ext cx="1655762" cy="2103438"/>
          </a:xfrm>
          <a:custGeom>
            <a:avLst/>
            <a:gdLst>
              <a:gd name="T0" fmla="*/ 2147483647 w 10954"/>
              <a:gd name="T1" fmla="*/ 2147483647 h 10000"/>
              <a:gd name="T2" fmla="*/ 2147483647 w 10954"/>
              <a:gd name="T3" fmla="*/ 2147483647 h 10000"/>
              <a:gd name="T4" fmla="*/ 2147483647 w 10954"/>
              <a:gd name="T5" fmla="*/ 2147483647 h 10000"/>
              <a:gd name="T6" fmla="*/ 2147483647 w 10954"/>
              <a:gd name="T7" fmla="*/ 2147483647 h 10000"/>
              <a:gd name="T8" fmla="*/ 2147483647 w 10954"/>
              <a:gd name="T9" fmla="*/ 2147483647 h 10000"/>
              <a:gd name="T10" fmla="*/ 2147483647 w 10954"/>
              <a:gd name="T11" fmla="*/ 2147483647 h 10000"/>
              <a:gd name="T12" fmla="*/ 2147483647 w 10954"/>
              <a:gd name="T13" fmla="*/ 2147483647 h 10000"/>
              <a:gd name="T14" fmla="*/ 2147483647 w 10954"/>
              <a:gd name="T15" fmla="*/ 2147483647 h 10000"/>
              <a:gd name="T16" fmla="*/ 2147483647 w 10954"/>
              <a:gd name="T17" fmla="*/ 2147483647 h 10000"/>
              <a:gd name="T18" fmla="*/ 2147483647 w 10954"/>
              <a:gd name="T19" fmla="*/ 2147483647 h 10000"/>
              <a:gd name="T20" fmla="*/ 2147483647 w 10954"/>
              <a:gd name="T21" fmla="*/ 2147483647 h 10000"/>
              <a:gd name="T22" fmla="*/ 2147483647 w 10954"/>
              <a:gd name="T23" fmla="*/ 2147483647 h 10000"/>
              <a:gd name="T24" fmla="*/ 2147483647 w 10954"/>
              <a:gd name="T25" fmla="*/ 2147483647 h 10000"/>
              <a:gd name="T26" fmla="*/ 2147483647 w 10954"/>
              <a:gd name="T27" fmla="*/ 2147483647 h 10000"/>
              <a:gd name="T28" fmla="*/ 2147483647 w 10954"/>
              <a:gd name="T29" fmla="*/ 2147483647 h 10000"/>
              <a:gd name="T30" fmla="*/ 2147483647 w 10954"/>
              <a:gd name="T31" fmla="*/ 2147483647 h 10000"/>
              <a:gd name="T32" fmla="*/ 2147483647 w 10954"/>
              <a:gd name="T33" fmla="*/ 2147483647 h 10000"/>
              <a:gd name="T34" fmla="*/ 0 w 10954"/>
              <a:gd name="T35" fmla="*/ 2147483647 h 10000"/>
              <a:gd name="T36" fmla="*/ 2147483647 w 10954"/>
              <a:gd name="T37" fmla="*/ 2147483647 h 10000"/>
              <a:gd name="T38" fmla="*/ 2147483647 w 10954"/>
              <a:gd name="T39" fmla="*/ 2147483647 h 10000"/>
              <a:gd name="T40" fmla="*/ 2147483647 w 10954"/>
              <a:gd name="T41" fmla="*/ 2147483647 h 10000"/>
              <a:gd name="T42" fmla="*/ 2147483647 w 10954"/>
              <a:gd name="T43" fmla="*/ 2147483647 h 10000"/>
              <a:gd name="T44" fmla="*/ 2147483647 w 10954"/>
              <a:gd name="T45" fmla="*/ 2147483647 h 10000"/>
              <a:gd name="T46" fmla="*/ 2147483647 w 10954"/>
              <a:gd name="T47" fmla="*/ 0 h 10000"/>
              <a:gd name="T48" fmla="*/ 2147483647 w 10954"/>
              <a:gd name="T49" fmla="*/ 0 h 10000"/>
              <a:gd name="T50" fmla="*/ 2147483647 w 10954"/>
              <a:gd name="T51" fmla="*/ 2147483647 h 10000"/>
              <a:gd name="T52" fmla="*/ 2147483647 w 10954"/>
              <a:gd name="T53" fmla="*/ 2147483647 h 10000"/>
              <a:gd name="T54" fmla="*/ 2147483647 w 10954"/>
              <a:gd name="T55" fmla="*/ 2147483647 h 10000"/>
              <a:gd name="T56" fmla="*/ 2147483647 w 10954"/>
              <a:gd name="T57" fmla="*/ 2147483647 h 10000"/>
              <a:gd name="T58" fmla="*/ 2147483647 w 10954"/>
              <a:gd name="T59" fmla="*/ 2147483647 h 10000"/>
              <a:gd name="T60" fmla="*/ 2147483647 w 10954"/>
              <a:gd name="T61" fmla="*/ 2147483647 h 10000"/>
              <a:gd name="T62" fmla="*/ 2147483647 w 10954"/>
              <a:gd name="T63" fmla="*/ 2147483647 h 1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954"/>
              <a:gd name="T97" fmla="*/ 0 h 10000"/>
              <a:gd name="T98" fmla="*/ 10954 w 10954"/>
              <a:gd name="T99" fmla="*/ 10000 h 1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954" h="10000">
                <a:moveTo>
                  <a:pt x="9416" y="4737"/>
                </a:moveTo>
                <a:lnTo>
                  <a:pt x="10954" y="6842"/>
                </a:lnTo>
                <a:lnTo>
                  <a:pt x="10185" y="7368"/>
                </a:lnTo>
                <a:lnTo>
                  <a:pt x="10954" y="7368"/>
                </a:lnTo>
                <a:lnTo>
                  <a:pt x="10954" y="8421"/>
                </a:lnTo>
                <a:lnTo>
                  <a:pt x="10954" y="10000"/>
                </a:lnTo>
                <a:lnTo>
                  <a:pt x="8646" y="10000"/>
                </a:lnTo>
                <a:lnTo>
                  <a:pt x="7877" y="10000"/>
                </a:lnTo>
                <a:lnTo>
                  <a:pt x="7108" y="10000"/>
                </a:lnTo>
                <a:lnTo>
                  <a:pt x="6339" y="9474"/>
                </a:lnTo>
                <a:lnTo>
                  <a:pt x="4800" y="8947"/>
                </a:lnTo>
                <a:lnTo>
                  <a:pt x="4800" y="9474"/>
                </a:lnTo>
                <a:lnTo>
                  <a:pt x="2492" y="8947"/>
                </a:lnTo>
                <a:lnTo>
                  <a:pt x="1723" y="8421"/>
                </a:lnTo>
                <a:lnTo>
                  <a:pt x="954" y="6842"/>
                </a:lnTo>
                <a:lnTo>
                  <a:pt x="954" y="5789"/>
                </a:lnTo>
                <a:lnTo>
                  <a:pt x="1723" y="5789"/>
                </a:lnTo>
                <a:lnTo>
                  <a:pt x="0" y="4148"/>
                </a:lnTo>
                <a:lnTo>
                  <a:pt x="2382" y="3121"/>
                </a:lnTo>
                <a:cubicBezTo>
                  <a:pt x="2419" y="3072"/>
                  <a:pt x="2455" y="2681"/>
                  <a:pt x="2492" y="2632"/>
                </a:cubicBezTo>
                <a:lnTo>
                  <a:pt x="3262" y="2105"/>
                </a:lnTo>
                <a:lnTo>
                  <a:pt x="4031" y="1053"/>
                </a:lnTo>
                <a:lnTo>
                  <a:pt x="3262" y="526"/>
                </a:lnTo>
                <a:lnTo>
                  <a:pt x="3262" y="0"/>
                </a:lnTo>
                <a:lnTo>
                  <a:pt x="6339" y="0"/>
                </a:lnTo>
                <a:lnTo>
                  <a:pt x="6339" y="1579"/>
                </a:lnTo>
                <a:lnTo>
                  <a:pt x="6339" y="2105"/>
                </a:lnTo>
                <a:lnTo>
                  <a:pt x="8646" y="2105"/>
                </a:lnTo>
                <a:lnTo>
                  <a:pt x="8646" y="3158"/>
                </a:lnTo>
                <a:lnTo>
                  <a:pt x="10185" y="3684"/>
                </a:lnTo>
                <a:lnTo>
                  <a:pt x="10185" y="4211"/>
                </a:lnTo>
                <a:lnTo>
                  <a:pt x="9416" y="4737"/>
                </a:lnTo>
                <a:close/>
              </a:path>
            </a:pathLst>
          </a:custGeom>
          <a:solidFill>
            <a:srgbClr val="FF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chemeClr val="lt1"/>
              </a:solidFill>
              <a:latin typeface="+mn-lt"/>
            </a:endParaRPr>
          </a:p>
        </p:txBody>
      </p:sp>
      <p:sp>
        <p:nvSpPr>
          <p:cNvPr id="12381" name="Rectangle 44"/>
          <p:cNvSpPr>
            <a:spLocks noChangeAspect="1" noChangeArrowheads="1"/>
          </p:cNvSpPr>
          <p:nvPr/>
        </p:nvSpPr>
        <p:spPr bwMode="auto">
          <a:xfrm>
            <a:off x="757238" y="4508500"/>
            <a:ext cx="896937" cy="185738"/>
          </a:xfrm>
          <a:prstGeom prst="rect">
            <a:avLst/>
          </a:prstGeom>
          <a:noFill/>
          <a:ln w="9525">
            <a:noFill/>
            <a:miter lim="800000"/>
            <a:headEnd/>
            <a:tailEnd/>
          </a:ln>
        </p:spPr>
        <p:txBody>
          <a:bodyPr wrap="none" lIns="0" tIns="0" rIns="0" bIns="0">
            <a:spAutoFit/>
          </a:bodyPr>
          <a:lstStyle/>
          <a:p>
            <a:r>
              <a:rPr lang="fi-FI" sz="1200" b="1" dirty="0" err="1">
                <a:solidFill>
                  <a:srgbClr val="000000"/>
                </a:solidFill>
                <a:latin typeface="Verdana" pitchFamily="34" charset="0"/>
                <a:cs typeface="Arial" charset="0"/>
              </a:rPr>
              <a:t>Sastamala</a:t>
            </a:r>
            <a:endParaRPr lang="fi-FI" sz="1200" b="1" dirty="0">
              <a:cs typeface="Arial" charset="0"/>
            </a:endParaRPr>
          </a:p>
        </p:txBody>
      </p:sp>
      <p:sp>
        <p:nvSpPr>
          <p:cNvPr id="78" name="Suorakulmio 77"/>
          <p:cNvSpPr/>
          <p:nvPr/>
        </p:nvSpPr>
        <p:spPr>
          <a:xfrm>
            <a:off x="5795739" y="692696"/>
            <a:ext cx="288429" cy="288032"/>
          </a:xfrm>
          <a:prstGeom prst="rect">
            <a:avLst/>
          </a:prstGeom>
          <a:solidFill>
            <a:srgbClr val="66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79" name="Suorakulmio 78"/>
          <p:cNvSpPr/>
          <p:nvPr/>
        </p:nvSpPr>
        <p:spPr>
          <a:xfrm>
            <a:off x="5796136" y="1052736"/>
            <a:ext cx="288925" cy="287337"/>
          </a:xfrm>
          <a:prstGeom prst="rect">
            <a:avLst/>
          </a:prstGeom>
          <a:solidFill>
            <a:srgbClr val="FF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2384" name="Tekstikehys 44"/>
          <p:cNvSpPr txBox="1">
            <a:spLocks noChangeArrowheads="1"/>
          </p:cNvSpPr>
          <p:nvPr/>
        </p:nvSpPr>
        <p:spPr bwMode="auto">
          <a:xfrm>
            <a:off x="6084168" y="719118"/>
            <a:ext cx="2952750" cy="261610"/>
          </a:xfrm>
          <a:prstGeom prst="rect">
            <a:avLst/>
          </a:prstGeom>
          <a:noFill/>
          <a:ln w="9525">
            <a:noFill/>
            <a:miter lim="800000"/>
            <a:headEnd/>
            <a:tailEnd/>
          </a:ln>
        </p:spPr>
        <p:txBody>
          <a:bodyPr>
            <a:spAutoFit/>
          </a:bodyPr>
          <a:lstStyle/>
          <a:p>
            <a:r>
              <a:rPr lang="fi-FI" sz="1100" dirty="0" smtClean="0">
                <a:latin typeface="Verdana" pitchFamily="34" charset="0"/>
                <a:ea typeface="Verdana" pitchFamily="34" charset="0"/>
                <a:cs typeface="Verdana" pitchFamily="34" charset="0"/>
              </a:rPr>
              <a:t>Tampereen kaupunkiseudun </a:t>
            </a:r>
            <a:r>
              <a:rPr lang="fi-FI" sz="1100" dirty="0">
                <a:latin typeface="Verdana" pitchFamily="34" charset="0"/>
                <a:ea typeface="Verdana" pitchFamily="34" charset="0"/>
                <a:cs typeface="Verdana" pitchFamily="34" charset="0"/>
              </a:rPr>
              <a:t>selvitys</a:t>
            </a:r>
          </a:p>
        </p:txBody>
      </p:sp>
      <p:sp>
        <p:nvSpPr>
          <p:cNvPr id="12385" name="Tekstikehys 44"/>
          <p:cNvSpPr txBox="1">
            <a:spLocks noChangeArrowheads="1"/>
          </p:cNvSpPr>
          <p:nvPr/>
        </p:nvSpPr>
        <p:spPr bwMode="auto">
          <a:xfrm>
            <a:off x="6084664" y="1032991"/>
            <a:ext cx="2952750" cy="261610"/>
          </a:xfrm>
          <a:prstGeom prst="rect">
            <a:avLst/>
          </a:prstGeom>
          <a:noFill/>
          <a:ln w="9525">
            <a:noFill/>
            <a:miter lim="800000"/>
            <a:headEnd/>
            <a:tailEnd/>
          </a:ln>
        </p:spPr>
        <p:txBody>
          <a:bodyPr>
            <a:spAutoFit/>
          </a:bodyPr>
          <a:lstStyle/>
          <a:p>
            <a:r>
              <a:rPr lang="fi-FI" sz="1100" dirty="0" err="1" smtClean="0">
                <a:latin typeface="Verdana" pitchFamily="34" charset="0"/>
                <a:ea typeface="Verdana" pitchFamily="34" charset="0"/>
                <a:cs typeface="Verdana" pitchFamily="34" charset="0"/>
              </a:rPr>
              <a:t>Sastamala</a:t>
            </a:r>
            <a:r>
              <a:rPr lang="fi-FI" sz="1100" dirty="0" smtClean="0">
                <a:latin typeface="Verdana" pitchFamily="34" charset="0"/>
                <a:ea typeface="Verdana" pitchFamily="34" charset="0"/>
                <a:cs typeface="Verdana" pitchFamily="34" charset="0"/>
              </a:rPr>
              <a:t> ja Punkalaidun</a:t>
            </a:r>
            <a:endParaRPr lang="fi-FI" sz="1100" dirty="0">
              <a:latin typeface="Verdana" pitchFamily="34" charset="0"/>
              <a:ea typeface="Verdana" pitchFamily="34" charset="0"/>
              <a:cs typeface="Verdana" pitchFamily="34" charset="0"/>
            </a:endParaRPr>
          </a:p>
        </p:txBody>
      </p:sp>
      <p:sp>
        <p:nvSpPr>
          <p:cNvPr id="82" name="Suorakulmio 81"/>
          <p:cNvSpPr/>
          <p:nvPr/>
        </p:nvSpPr>
        <p:spPr>
          <a:xfrm>
            <a:off x="5796136" y="1772816"/>
            <a:ext cx="288925" cy="287338"/>
          </a:xfrm>
          <a:prstGeom prst="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2387" name="Tekstikehys 44"/>
          <p:cNvSpPr txBox="1">
            <a:spLocks noChangeArrowheads="1"/>
          </p:cNvSpPr>
          <p:nvPr/>
        </p:nvSpPr>
        <p:spPr bwMode="auto">
          <a:xfrm>
            <a:off x="6084664" y="1799238"/>
            <a:ext cx="2952328"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Ikaalinen, Kihniö ja Parkano (ym.)</a:t>
            </a:r>
            <a:endParaRPr lang="fi-FI" sz="1100" dirty="0">
              <a:latin typeface="Verdana" pitchFamily="34" charset="0"/>
              <a:ea typeface="Verdana" pitchFamily="34" charset="0"/>
              <a:cs typeface="Verdana" pitchFamily="34" charset="0"/>
            </a:endParaRPr>
          </a:p>
        </p:txBody>
      </p:sp>
      <p:sp>
        <p:nvSpPr>
          <p:cNvPr id="54" name="Suorakulmio 53"/>
          <p:cNvSpPr/>
          <p:nvPr/>
        </p:nvSpPr>
        <p:spPr>
          <a:xfrm>
            <a:off x="5796632" y="1412776"/>
            <a:ext cx="288925" cy="287338"/>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55" name="Tekstikehys 44"/>
          <p:cNvSpPr txBox="1">
            <a:spLocks noChangeArrowheads="1"/>
          </p:cNvSpPr>
          <p:nvPr/>
        </p:nvSpPr>
        <p:spPr bwMode="auto">
          <a:xfrm>
            <a:off x="6084168" y="1412776"/>
            <a:ext cx="2448272"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Ruovesi ja Virrat</a:t>
            </a:r>
            <a:endParaRPr lang="fi-FI" sz="1100" dirty="0">
              <a:latin typeface="Verdana" pitchFamily="34" charset="0"/>
              <a:ea typeface="Verdana" pitchFamily="34" charset="0"/>
              <a:cs typeface="Verdana" pitchFamily="34" charset="0"/>
            </a:endParaRPr>
          </a:p>
        </p:txBody>
      </p:sp>
      <p:sp>
        <p:nvSpPr>
          <p:cNvPr id="60" name="5-sakarainen tähti 59"/>
          <p:cNvSpPr/>
          <p:nvPr/>
        </p:nvSpPr>
        <p:spPr>
          <a:xfrm>
            <a:off x="2051720" y="1772816"/>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1" name="5-sakarainen tähti 60"/>
          <p:cNvSpPr/>
          <p:nvPr/>
        </p:nvSpPr>
        <p:spPr>
          <a:xfrm>
            <a:off x="5724128" y="5733256"/>
            <a:ext cx="144016" cy="144016"/>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dirty="0" smtClean="0"/>
              <a:t> </a:t>
            </a:r>
            <a:endParaRPr lang="fi-FI" dirty="0"/>
          </a:p>
        </p:txBody>
      </p:sp>
      <p:sp>
        <p:nvSpPr>
          <p:cNvPr id="62" name="Tekstikehys 44"/>
          <p:cNvSpPr txBox="1">
            <a:spLocks noChangeArrowheads="1"/>
          </p:cNvSpPr>
          <p:nvPr/>
        </p:nvSpPr>
        <p:spPr bwMode="auto">
          <a:xfrm>
            <a:off x="5940152" y="5687670"/>
            <a:ext cx="3024336"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Ei yhtenäisiä päätöksiä selvitysalueesta</a:t>
            </a:r>
            <a:endParaRPr lang="fi-FI" sz="1100" dirty="0">
              <a:latin typeface="Verdana" pitchFamily="34" charset="0"/>
              <a:ea typeface="Verdana" pitchFamily="34" charset="0"/>
              <a:cs typeface="Verdana" pitchFamily="34" charset="0"/>
            </a:endParaRPr>
          </a:p>
        </p:txBody>
      </p:sp>
      <p:sp>
        <p:nvSpPr>
          <p:cNvPr id="63" name="5-sakarainen tähti 62"/>
          <p:cNvSpPr/>
          <p:nvPr/>
        </p:nvSpPr>
        <p:spPr>
          <a:xfrm>
            <a:off x="2195289" y="2708473"/>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5" name="5-sakarainen tähti 64"/>
          <p:cNvSpPr/>
          <p:nvPr/>
        </p:nvSpPr>
        <p:spPr>
          <a:xfrm>
            <a:off x="2123728" y="1340768"/>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6" name="5-sakarainen tähti 65"/>
          <p:cNvSpPr/>
          <p:nvPr/>
        </p:nvSpPr>
        <p:spPr>
          <a:xfrm>
            <a:off x="5868144" y="1844377"/>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7" name="Suorakulmio 66"/>
          <p:cNvSpPr/>
          <p:nvPr/>
        </p:nvSpPr>
        <p:spPr>
          <a:xfrm>
            <a:off x="5796632" y="2132856"/>
            <a:ext cx="288925" cy="287338"/>
          </a:xfrm>
          <a:prstGeom prst="rect">
            <a:avLst/>
          </a:prstGeom>
          <a:solidFill>
            <a:srgbClr val="CC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69" name="Tekstikehys 44"/>
          <p:cNvSpPr txBox="1">
            <a:spLocks noChangeArrowheads="1"/>
          </p:cNvSpPr>
          <p:nvPr/>
        </p:nvSpPr>
        <p:spPr bwMode="auto">
          <a:xfrm>
            <a:off x="6084664" y="2159278"/>
            <a:ext cx="2952750" cy="261610"/>
          </a:xfrm>
          <a:prstGeom prst="rect">
            <a:avLst/>
          </a:prstGeom>
          <a:noFill/>
          <a:ln w="9525">
            <a:noFill/>
            <a:miter lim="800000"/>
            <a:headEnd/>
            <a:tailEnd/>
          </a:ln>
        </p:spPr>
        <p:txBody>
          <a:bodyPr>
            <a:spAutoFit/>
          </a:bodyPr>
          <a:lstStyle/>
          <a:p>
            <a:r>
              <a:rPr lang="fi-FI" sz="1100" dirty="0" smtClean="0">
                <a:latin typeface="Verdana" pitchFamily="34" charset="0"/>
                <a:ea typeface="Verdana" pitchFamily="34" charset="0"/>
                <a:cs typeface="Verdana" pitchFamily="34" charset="0"/>
              </a:rPr>
              <a:t>Mänttä-Vilppula ja Keuruu (ym.)</a:t>
            </a:r>
            <a:endParaRPr lang="fi-FI" sz="1100" dirty="0">
              <a:latin typeface="Verdana" pitchFamily="34" charset="0"/>
              <a:ea typeface="Verdana" pitchFamily="34" charset="0"/>
              <a:cs typeface="Verdana" pitchFamily="34" charset="0"/>
            </a:endParaRPr>
          </a:p>
        </p:txBody>
      </p:sp>
      <p:sp>
        <p:nvSpPr>
          <p:cNvPr id="72" name="Tekstikehys 71"/>
          <p:cNvSpPr txBox="1"/>
          <p:nvPr/>
        </p:nvSpPr>
        <p:spPr>
          <a:xfrm>
            <a:off x="4427984" y="683404"/>
            <a:ext cx="1656184" cy="369332"/>
          </a:xfrm>
          <a:prstGeom prst="rect">
            <a:avLst/>
          </a:prstGeom>
          <a:noFill/>
        </p:spPr>
        <p:txBody>
          <a:bodyPr wrap="square" rtlCol="0">
            <a:spAutoFit/>
          </a:bodyPr>
          <a:lstStyle/>
          <a:p>
            <a:r>
              <a:rPr lang="fi-FI" sz="900" b="1" dirty="0" smtClean="0">
                <a:latin typeface="Verdana" pitchFamily="34" charset="0"/>
                <a:ea typeface="Verdana" pitchFamily="34" charset="0"/>
                <a:cs typeface="Verdana" pitchFamily="34" charset="0"/>
              </a:rPr>
              <a:t>Keuruu </a:t>
            </a:r>
            <a:r>
              <a:rPr lang="fi-FI" sz="900" dirty="0" smtClean="0">
                <a:latin typeface="Verdana" pitchFamily="34" charset="0"/>
                <a:ea typeface="Verdana" pitchFamily="34" charset="0"/>
                <a:cs typeface="Verdana" pitchFamily="34" charset="0"/>
              </a:rPr>
              <a:t>(</a:t>
            </a:r>
            <a:r>
              <a:rPr lang="fi-FI" sz="900" dirty="0" err="1" smtClean="0">
                <a:latin typeface="Verdana" pitchFamily="34" charset="0"/>
                <a:ea typeface="Verdana" pitchFamily="34" charset="0"/>
                <a:cs typeface="Verdana" pitchFamily="34" charset="0"/>
              </a:rPr>
              <a:t>Keuruu</a:t>
            </a:r>
            <a:r>
              <a:rPr lang="fi-FI" sz="900" dirty="0" smtClean="0">
                <a:latin typeface="Verdana" pitchFamily="34" charset="0"/>
                <a:ea typeface="Verdana" pitchFamily="34" charset="0"/>
                <a:cs typeface="Verdana" pitchFamily="34" charset="0"/>
              </a:rPr>
              <a:t>:</a:t>
            </a:r>
          </a:p>
          <a:p>
            <a:r>
              <a:rPr lang="fi-FI" sz="900" dirty="0" smtClean="0">
                <a:latin typeface="Verdana" pitchFamily="34" charset="0"/>
                <a:ea typeface="Verdana" pitchFamily="34" charset="0"/>
                <a:cs typeface="Verdana" pitchFamily="34" charset="0"/>
              </a:rPr>
              <a:t>myös Ähtäri ja Multia)</a:t>
            </a:r>
          </a:p>
        </p:txBody>
      </p:sp>
      <p:sp>
        <p:nvSpPr>
          <p:cNvPr id="70" name="Suorakulmio 69"/>
          <p:cNvSpPr/>
          <p:nvPr/>
        </p:nvSpPr>
        <p:spPr>
          <a:xfrm>
            <a:off x="5652120" y="5373911"/>
            <a:ext cx="288925" cy="28733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73" name="Tekstikehys 44"/>
          <p:cNvSpPr txBox="1">
            <a:spLocks noChangeArrowheads="1"/>
          </p:cNvSpPr>
          <p:nvPr/>
        </p:nvSpPr>
        <p:spPr bwMode="auto">
          <a:xfrm>
            <a:off x="6012160" y="5399638"/>
            <a:ext cx="2520280"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Kunta ei ole selvitysvelvollinen</a:t>
            </a:r>
            <a:endParaRPr lang="fi-FI" sz="1100" dirty="0">
              <a:latin typeface="Verdana" pitchFamily="34" charset="0"/>
              <a:ea typeface="Verdana" pitchFamily="34" charset="0"/>
              <a:cs typeface="Verdana" pitchFamily="34" charset="0"/>
            </a:endParaRPr>
          </a:p>
        </p:txBody>
      </p:sp>
      <p:sp>
        <p:nvSpPr>
          <p:cNvPr id="74" name="Suorakulmio 73"/>
          <p:cNvSpPr/>
          <p:nvPr/>
        </p:nvSpPr>
        <p:spPr>
          <a:xfrm>
            <a:off x="5796632" y="2492896"/>
            <a:ext cx="288925" cy="287338"/>
          </a:xfrm>
          <a:prstGeom prst="rect">
            <a:avLst/>
          </a:prstGeom>
          <a:solidFill>
            <a:srgbClr val="566B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75" name="Tekstikehys 44"/>
          <p:cNvSpPr txBox="1">
            <a:spLocks noChangeArrowheads="1"/>
          </p:cNvSpPr>
          <p:nvPr/>
        </p:nvSpPr>
        <p:spPr bwMode="auto">
          <a:xfrm>
            <a:off x="6084664" y="2519318"/>
            <a:ext cx="2952750" cy="261610"/>
          </a:xfrm>
          <a:prstGeom prst="rect">
            <a:avLst/>
          </a:prstGeom>
          <a:noFill/>
          <a:ln w="9525">
            <a:noFill/>
            <a:miter lim="800000"/>
            <a:headEnd/>
            <a:tailEnd/>
          </a:ln>
        </p:spPr>
        <p:txBody>
          <a:bodyPr>
            <a:spAutoFit/>
          </a:bodyPr>
          <a:lstStyle/>
          <a:p>
            <a:r>
              <a:rPr lang="fi-FI" sz="1100" dirty="0" smtClean="0">
                <a:latin typeface="Verdana" pitchFamily="34" charset="0"/>
                <a:ea typeface="Verdana" pitchFamily="34" charset="0"/>
                <a:cs typeface="Verdana" pitchFamily="34" charset="0"/>
              </a:rPr>
              <a:t>Urjalan ja </a:t>
            </a:r>
            <a:r>
              <a:rPr lang="fi-FI" sz="1100" dirty="0" err="1" smtClean="0">
                <a:latin typeface="Verdana" pitchFamily="34" charset="0"/>
                <a:ea typeface="Verdana" pitchFamily="34" charset="0"/>
                <a:cs typeface="Verdana" pitchFamily="34" charset="0"/>
              </a:rPr>
              <a:t>Akaan</a:t>
            </a:r>
            <a:r>
              <a:rPr lang="fi-FI" sz="1100" dirty="0" smtClean="0">
                <a:latin typeface="Verdana" pitchFamily="34" charset="0"/>
                <a:ea typeface="Verdana" pitchFamily="34" charset="0"/>
                <a:cs typeface="Verdana" pitchFamily="34" charset="0"/>
              </a:rPr>
              <a:t> esittämä selvitys</a:t>
            </a:r>
            <a:endParaRPr lang="fi-FI" sz="1100" dirty="0">
              <a:latin typeface="Verdana" pitchFamily="34" charset="0"/>
              <a:ea typeface="Verdana" pitchFamily="34" charset="0"/>
              <a:cs typeface="Verdana" pitchFamily="34" charset="0"/>
            </a:endParaRPr>
          </a:p>
        </p:txBody>
      </p:sp>
      <p:sp>
        <p:nvSpPr>
          <p:cNvPr id="76" name="5-sakarainen tähti 75"/>
          <p:cNvSpPr/>
          <p:nvPr/>
        </p:nvSpPr>
        <p:spPr>
          <a:xfrm>
            <a:off x="5868144" y="2564904"/>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7" name="Nuoli oikealle 76"/>
          <p:cNvSpPr/>
          <p:nvPr/>
        </p:nvSpPr>
        <p:spPr>
          <a:xfrm rot="17328624">
            <a:off x="2036355" y="5416902"/>
            <a:ext cx="559701" cy="216024"/>
          </a:xfrm>
          <a:prstGeom prst="rightArrow">
            <a:avLst/>
          </a:prstGeom>
          <a:solidFill>
            <a:srgbClr val="566BA8"/>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 name="Nuoli oikealle 79"/>
          <p:cNvSpPr/>
          <p:nvPr/>
        </p:nvSpPr>
        <p:spPr>
          <a:xfrm rot="18261168">
            <a:off x="2114883" y="5288606"/>
            <a:ext cx="1112670" cy="167211"/>
          </a:xfrm>
          <a:prstGeom prst="rightArrow">
            <a:avLst/>
          </a:prstGeom>
          <a:solidFill>
            <a:srgbClr val="566BA8"/>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 name="5-sakarainen tähti 80"/>
          <p:cNvSpPr/>
          <p:nvPr/>
        </p:nvSpPr>
        <p:spPr>
          <a:xfrm>
            <a:off x="2555776" y="6092849"/>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3" name="Nuoli oikealle 82"/>
          <p:cNvSpPr/>
          <p:nvPr/>
        </p:nvSpPr>
        <p:spPr>
          <a:xfrm rot="19643112">
            <a:off x="2737721" y="5803907"/>
            <a:ext cx="1112670" cy="167211"/>
          </a:xfrm>
          <a:prstGeom prst="rightArrow">
            <a:avLst/>
          </a:prstGeom>
          <a:solidFill>
            <a:srgbClr val="566BA8"/>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4" name="Nuoli oikealle 83"/>
          <p:cNvSpPr/>
          <p:nvPr/>
        </p:nvSpPr>
        <p:spPr>
          <a:xfrm rot="21068893">
            <a:off x="2944463" y="5399217"/>
            <a:ext cx="766606" cy="191995"/>
          </a:xfrm>
          <a:prstGeom prst="rightArrow">
            <a:avLst/>
          </a:prstGeom>
          <a:solidFill>
            <a:srgbClr val="566BA8"/>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5" name="Nuoli oikealle 84"/>
          <p:cNvSpPr/>
          <p:nvPr/>
        </p:nvSpPr>
        <p:spPr>
          <a:xfrm rot="12051917">
            <a:off x="1192253" y="739552"/>
            <a:ext cx="973121" cy="205178"/>
          </a:xfrm>
          <a:prstGeom prst="right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6" name="Tekstikehys 85"/>
          <p:cNvSpPr txBox="1"/>
          <p:nvPr/>
        </p:nvSpPr>
        <p:spPr>
          <a:xfrm>
            <a:off x="611560" y="559713"/>
            <a:ext cx="1008112" cy="230832"/>
          </a:xfrm>
          <a:prstGeom prst="rect">
            <a:avLst/>
          </a:prstGeom>
          <a:noFill/>
        </p:spPr>
        <p:txBody>
          <a:bodyPr wrap="square" rtlCol="0">
            <a:spAutoFit/>
          </a:bodyPr>
          <a:lstStyle/>
          <a:p>
            <a:r>
              <a:rPr lang="fi-FI" sz="900" b="1" dirty="0" smtClean="0">
                <a:latin typeface="Verdana" pitchFamily="34" charset="0"/>
                <a:ea typeface="Verdana" pitchFamily="34" charset="0"/>
                <a:cs typeface="Verdana" pitchFamily="34" charset="0"/>
              </a:rPr>
              <a:t>Karvia</a:t>
            </a:r>
            <a:endParaRPr lang="fi-FI" sz="900" b="1" dirty="0">
              <a:latin typeface="Verdana" pitchFamily="34" charset="0"/>
              <a:ea typeface="Verdana" pitchFamily="34" charset="0"/>
              <a:cs typeface="Verdana" pitchFamily="34" charset="0"/>
            </a:endParaRPr>
          </a:p>
        </p:txBody>
      </p:sp>
      <p:sp>
        <p:nvSpPr>
          <p:cNvPr id="87" name="Suorakulmio 86"/>
          <p:cNvSpPr/>
          <p:nvPr/>
        </p:nvSpPr>
        <p:spPr>
          <a:xfrm>
            <a:off x="5796632" y="2853630"/>
            <a:ext cx="288925" cy="287338"/>
          </a:xfrm>
          <a:prstGeom prst="rect">
            <a:avLst/>
          </a:prstGeom>
          <a:solidFill>
            <a:srgbClr val="E4386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88" name="Tekstikehys 44"/>
          <p:cNvSpPr txBox="1">
            <a:spLocks noChangeArrowheads="1"/>
          </p:cNvSpPr>
          <p:nvPr/>
        </p:nvSpPr>
        <p:spPr bwMode="auto">
          <a:xfrm>
            <a:off x="6084664" y="2879358"/>
            <a:ext cx="2952750" cy="261610"/>
          </a:xfrm>
          <a:prstGeom prst="rect">
            <a:avLst/>
          </a:prstGeom>
          <a:noFill/>
          <a:ln w="9525">
            <a:noFill/>
            <a:miter lim="800000"/>
            <a:headEnd/>
            <a:tailEnd/>
          </a:ln>
        </p:spPr>
        <p:txBody>
          <a:bodyPr>
            <a:spAutoFit/>
          </a:bodyPr>
          <a:lstStyle/>
          <a:p>
            <a:r>
              <a:rPr lang="fi-FI" sz="1100" dirty="0" smtClean="0">
                <a:latin typeface="Verdana" pitchFamily="34" charset="0"/>
                <a:ea typeface="Verdana" pitchFamily="34" charset="0"/>
                <a:cs typeface="Verdana" pitchFamily="34" charset="0"/>
              </a:rPr>
              <a:t>Pälkäneen esittämä selvitys </a:t>
            </a:r>
            <a:endParaRPr lang="fi-FI" sz="1100" dirty="0">
              <a:latin typeface="Verdana" pitchFamily="34" charset="0"/>
              <a:ea typeface="Verdana" pitchFamily="34" charset="0"/>
              <a:cs typeface="Verdana" pitchFamily="34" charset="0"/>
            </a:endParaRPr>
          </a:p>
        </p:txBody>
      </p:sp>
      <p:sp>
        <p:nvSpPr>
          <p:cNvPr id="89" name="5-sakarainen tähti 88"/>
          <p:cNvSpPr/>
          <p:nvPr/>
        </p:nvSpPr>
        <p:spPr>
          <a:xfrm>
            <a:off x="5868144" y="2924944"/>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90" name="Nuoli oikealle 89"/>
          <p:cNvSpPr/>
          <p:nvPr/>
        </p:nvSpPr>
        <p:spPr>
          <a:xfrm rot="13018475">
            <a:off x="3865110" y="4658691"/>
            <a:ext cx="441295" cy="166507"/>
          </a:xfrm>
          <a:prstGeom prst="rightArrow">
            <a:avLst/>
          </a:prstGeom>
          <a:solidFill>
            <a:srgbClr val="E4386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1" name="Nuoli oikealle 90"/>
          <p:cNvSpPr/>
          <p:nvPr/>
        </p:nvSpPr>
        <p:spPr>
          <a:xfrm rot="10265764">
            <a:off x="3691419" y="5089509"/>
            <a:ext cx="423809" cy="179984"/>
          </a:xfrm>
          <a:prstGeom prst="rightArrow">
            <a:avLst/>
          </a:prstGeom>
          <a:solidFill>
            <a:srgbClr val="E4386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2" name="Nuoli oikealle 91"/>
          <p:cNvSpPr/>
          <p:nvPr/>
        </p:nvSpPr>
        <p:spPr>
          <a:xfrm rot="14240577" flipV="1">
            <a:off x="189535" y="2327592"/>
            <a:ext cx="1275018" cy="242656"/>
          </a:xfrm>
          <a:prstGeom prst="right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3" name="Tekstikehys 92"/>
          <p:cNvSpPr txBox="1"/>
          <p:nvPr/>
        </p:nvSpPr>
        <p:spPr>
          <a:xfrm>
            <a:off x="179512" y="1484784"/>
            <a:ext cx="1008112" cy="369332"/>
          </a:xfrm>
          <a:prstGeom prst="rect">
            <a:avLst/>
          </a:prstGeom>
          <a:noFill/>
        </p:spPr>
        <p:txBody>
          <a:bodyPr wrap="square" rtlCol="0">
            <a:spAutoFit/>
          </a:bodyPr>
          <a:lstStyle/>
          <a:p>
            <a:r>
              <a:rPr lang="fi-FI" sz="900" b="1" dirty="0" smtClean="0">
                <a:latin typeface="Verdana" pitchFamily="34" charset="0"/>
                <a:ea typeface="Verdana" pitchFamily="34" charset="0"/>
                <a:cs typeface="Verdana" pitchFamily="34" charset="0"/>
              </a:rPr>
              <a:t>Karvia ja Jämijärvi</a:t>
            </a:r>
            <a:endParaRPr lang="fi-FI" sz="900" b="1" dirty="0">
              <a:latin typeface="Verdana" pitchFamily="34" charset="0"/>
              <a:ea typeface="Verdana" pitchFamily="34" charset="0"/>
              <a:cs typeface="Verdana" pitchFamily="34" charset="0"/>
            </a:endParaRPr>
          </a:p>
        </p:txBody>
      </p:sp>
      <p:sp>
        <p:nvSpPr>
          <p:cNvPr id="94" name="Nuoli oikealle 93"/>
          <p:cNvSpPr/>
          <p:nvPr/>
        </p:nvSpPr>
        <p:spPr>
          <a:xfrm rot="2777416">
            <a:off x="1397572" y="3195685"/>
            <a:ext cx="417356" cy="204886"/>
          </a:xfrm>
          <a:prstGeom prst="right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5" name="Nuoli oikealle 94"/>
          <p:cNvSpPr/>
          <p:nvPr/>
        </p:nvSpPr>
        <p:spPr>
          <a:xfrm rot="18158974">
            <a:off x="4246042" y="1148968"/>
            <a:ext cx="559701" cy="216024"/>
          </a:xfrm>
          <a:prstGeom prst="rightArrow">
            <a:avLst/>
          </a:prstGeom>
          <a:solidFill>
            <a:srgbClr val="CC99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6" name="5-sakarainen tähti 95"/>
          <p:cNvSpPr/>
          <p:nvPr/>
        </p:nvSpPr>
        <p:spPr>
          <a:xfrm>
            <a:off x="5868144" y="2204864"/>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97" name="5-sakarainen tähti 96"/>
          <p:cNvSpPr/>
          <p:nvPr/>
        </p:nvSpPr>
        <p:spPr>
          <a:xfrm>
            <a:off x="2915816" y="5300761"/>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98" name="Nuoli oikealle 97"/>
          <p:cNvSpPr/>
          <p:nvPr/>
        </p:nvSpPr>
        <p:spPr>
          <a:xfrm rot="10800000">
            <a:off x="696616" y="1316980"/>
            <a:ext cx="843521" cy="273292"/>
          </a:xfrm>
          <a:prstGeom prst="right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9" name="5-sakarainen tähti 98"/>
          <p:cNvSpPr/>
          <p:nvPr/>
        </p:nvSpPr>
        <p:spPr>
          <a:xfrm>
            <a:off x="5147617" y="4652689"/>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00" name="Suorakulmio 99"/>
          <p:cNvSpPr/>
          <p:nvPr/>
        </p:nvSpPr>
        <p:spPr>
          <a:xfrm>
            <a:off x="5796632" y="3213670"/>
            <a:ext cx="288925" cy="287338"/>
          </a:xfrm>
          <a:prstGeom prst="rect">
            <a:avLst/>
          </a:prstGeom>
          <a:solidFill>
            <a:srgbClr val="83F9A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01" name="Tekstikehys 44"/>
          <p:cNvSpPr txBox="1">
            <a:spLocks noChangeArrowheads="1"/>
          </p:cNvSpPr>
          <p:nvPr/>
        </p:nvSpPr>
        <p:spPr bwMode="auto">
          <a:xfrm>
            <a:off x="6084664" y="3239398"/>
            <a:ext cx="2952750" cy="261610"/>
          </a:xfrm>
          <a:prstGeom prst="rect">
            <a:avLst/>
          </a:prstGeom>
          <a:noFill/>
          <a:ln w="9525">
            <a:noFill/>
            <a:miter lim="800000"/>
            <a:headEnd/>
            <a:tailEnd/>
          </a:ln>
        </p:spPr>
        <p:txBody>
          <a:bodyPr>
            <a:spAutoFit/>
          </a:bodyPr>
          <a:lstStyle/>
          <a:p>
            <a:r>
              <a:rPr lang="fi-FI" sz="1100" dirty="0" smtClean="0">
                <a:latin typeface="Verdana" pitchFamily="34" charset="0"/>
                <a:ea typeface="Verdana" pitchFamily="34" charset="0"/>
                <a:cs typeface="Verdana" pitchFamily="34" charset="0"/>
              </a:rPr>
              <a:t>Hämeenkyrö (**) </a:t>
            </a:r>
            <a:endParaRPr lang="fi-FI" sz="1100" dirty="0">
              <a:latin typeface="Verdana" pitchFamily="34" charset="0"/>
              <a:ea typeface="Verdana" pitchFamily="34" charset="0"/>
              <a:cs typeface="Verdana" pitchFamily="34" charset="0"/>
            </a:endParaRPr>
          </a:p>
        </p:txBody>
      </p:sp>
      <p:sp>
        <p:nvSpPr>
          <p:cNvPr id="102" name="5-sakarainen tähti 101"/>
          <p:cNvSpPr/>
          <p:nvPr/>
        </p:nvSpPr>
        <p:spPr>
          <a:xfrm>
            <a:off x="5868144" y="3284984"/>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03" name="5-sakarainen tähti 102"/>
          <p:cNvSpPr/>
          <p:nvPr/>
        </p:nvSpPr>
        <p:spPr>
          <a:xfrm>
            <a:off x="2195736" y="3788593"/>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04" name="5-sakarainen tähti 103"/>
          <p:cNvSpPr/>
          <p:nvPr/>
        </p:nvSpPr>
        <p:spPr>
          <a:xfrm>
            <a:off x="4788024" y="1700808"/>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05" name="Tekstikehys 104"/>
          <p:cNvSpPr txBox="1"/>
          <p:nvPr/>
        </p:nvSpPr>
        <p:spPr>
          <a:xfrm>
            <a:off x="5796136" y="4077072"/>
            <a:ext cx="2952328" cy="861774"/>
          </a:xfrm>
          <a:prstGeom prst="rect">
            <a:avLst/>
          </a:prstGeom>
          <a:noFill/>
        </p:spPr>
        <p:txBody>
          <a:bodyPr wrap="square" rtlCol="0">
            <a:spAutoFit/>
          </a:bodyPr>
          <a:lstStyle/>
          <a:p>
            <a:r>
              <a:rPr lang="fi-FI" sz="1000" dirty="0" smtClean="0"/>
              <a:t>(**) Hämeenkyrö ilmoittaa ensisijaiseksi selvitysalueekseen Tampereen kaupunkiseudulla jo selvittävät kunnat (Kangasala, Lempäälä, Nokia, Orivesi, Pirkkala, Tampere, Vesilahti, Ylöjärvi)</a:t>
            </a:r>
            <a:endParaRPr lang="fi-FI" sz="1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5652120" y="210126"/>
            <a:ext cx="3384376" cy="338554"/>
          </a:xfrm>
          <a:prstGeom prst="rect">
            <a:avLst/>
          </a:prstGeom>
          <a:noFill/>
          <a:ln w="9525">
            <a:noFill/>
            <a:miter lim="800000"/>
            <a:headEnd/>
            <a:tailEnd/>
          </a:ln>
        </p:spPr>
        <p:txBody>
          <a:bodyPr wrap="square">
            <a:spAutoFit/>
          </a:bodyPr>
          <a:lstStyle/>
          <a:p>
            <a:r>
              <a:rPr lang="fi-FI" sz="1600" b="1" dirty="0">
                <a:cs typeface="Arial" charset="0"/>
              </a:rPr>
              <a:t>Pirkanmaa: </a:t>
            </a:r>
            <a:r>
              <a:rPr lang="fi-FI" sz="1600" b="1" dirty="0" smtClean="0">
                <a:cs typeface="Arial" charset="0"/>
              </a:rPr>
              <a:t>selvitystilanne</a:t>
            </a:r>
            <a:endParaRPr lang="fi-FI" sz="1600" dirty="0">
              <a:cs typeface="Arial" charset="0"/>
            </a:endParaRPr>
          </a:p>
        </p:txBody>
      </p:sp>
      <p:sp>
        <p:nvSpPr>
          <p:cNvPr id="12291" name="Freeform 3"/>
          <p:cNvSpPr>
            <a:spLocks noChangeAspect="1"/>
          </p:cNvSpPr>
          <p:nvPr/>
        </p:nvSpPr>
        <p:spPr bwMode="auto">
          <a:xfrm>
            <a:off x="3933825" y="2824163"/>
            <a:ext cx="1511300" cy="1439862"/>
          </a:xfrm>
          <a:custGeom>
            <a:avLst/>
            <a:gdLst>
              <a:gd name="T0" fmla="*/ 2147483647 w 78"/>
              <a:gd name="T1" fmla="*/ 2147483647 h 78"/>
              <a:gd name="T2" fmla="*/ 2147483647 w 78"/>
              <a:gd name="T3" fmla="*/ 2147483647 h 78"/>
              <a:gd name="T4" fmla="*/ 2147483647 w 78"/>
              <a:gd name="T5" fmla="*/ 2147483647 h 78"/>
              <a:gd name="T6" fmla="*/ 2147483647 w 78"/>
              <a:gd name="T7" fmla="*/ 2147483647 h 78"/>
              <a:gd name="T8" fmla="*/ 2147483647 w 78"/>
              <a:gd name="T9" fmla="*/ 2147483647 h 78"/>
              <a:gd name="T10" fmla="*/ 0 w 78"/>
              <a:gd name="T11" fmla="*/ 2147483647 h 78"/>
              <a:gd name="T12" fmla="*/ 0 w 78"/>
              <a:gd name="T13" fmla="*/ 2147483647 h 78"/>
              <a:gd name="T14" fmla="*/ 2147483647 w 78"/>
              <a:gd name="T15" fmla="*/ 2147483647 h 78"/>
              <a:gd name="T16" fmla="*/ 2147483647 w 78"/>
              <a:gd name="T17" fmla="*/ 2147483647 h 78"/>
              <a:gd name="T18" fmla="*/ 2147483647 w 78"/>
              <a:gd name="T19" fmla="*/ 2147483647 h 78"/>
              <a:gd name="T20" fmla="*/ 2147483647 w 78"/>
              <a:gd name="T21" fmla="*/ 0 h 78"/>
              <a:gd name="T22" fmla="*/ 2147483647 w 78"/>
              <a:gd name="T23" fmla="*/ 2147483647 h 78"/>
              <a:gd name="T24" fmla="*/ 2147483647 w 78"/>
              <a:gd name="T25" fmla="*/ 2147483647 h 78"/>
              <a:gd name="T26" fmla="*/ 2147483647 w 78"/>
              <a:gd name="T27" fmla="*/ 2147483647 h 78"/>
              <a:gd name="T28" fmla="*/ 2147483647 w 78"/>
              <a:gd name="T29" fmla="*/ 2147483647 h 78"/>
              <a:gd name="T30" fmla="*/ 2147483647 w 78"/>
              <a:gd name="T31" fmla="*/ 2147483647 h 78"/>
              <a:gd name="T32" fmla="*/ 2147483647 w 78"/>
              <a:gd name="T33" fmla="*/ 2147483647 h 78"/>
              <a:gd name="T34" fmla="*/ 2147483647 w 78"/>
              <a:gd name="T35" fmla="*/ 2147483647 h 78"/>
              <a:gd name="T36" fmla="*/ 2147483647 w 78"/>
              <a:gd name="T37" fmla="*/ 2147483647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78"/>
              <a:gd name="T59" fmla="*/ 78 w 78"/>
              <a:gd name="T60" fmla="*/ 78 h 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78">
                <a:moveTo>
                  <a:pt x="54" y="78"/>
                </a:moveTo>
                <a:lnTo>
                  <a:pt x="36" y="72"/>
                </a:lnTo>
                <a:lnTo>
                  <a:pt x="30" y="66"/>
                </a:lnTo>
                <a:lnTo>
                  <a:pt x="24" y="60"/>
                </a:lnTo>
                <a:lnTo>
                  <a:pt x="12" y="60"/>
                </a:lnTo>
                <a:lnTo>
                  <a:pt x="0" y="48"/>
                </a:lnTo>
                <a:lnTo>
                  <a:pt x="0" y="12"/>
                </a:lnTo>
                <a:lnTo>
                  <a:pt x="12" y="6"/>
                </a:lnTo>
                <a:lnTo>
                  <a:pt x="36" y="30"/>
                </a:lnTo>
                <a:lnTo>
                  <a:pt x="48" y="30"/>
                </a:lnTo>
                <a:lnTo>
                  <a:pt x="60" y="0"/>
                </a:lnTo>
                <a:lnTo>
                  <a:pt x="72" y="12"/>
                </a:lnTo>
                <a:lnTo>
                  <a:pt x="78" y="42"/>
                </a:lnTo>
                <a:lnTo>
                  <a:pt x="72" y="48"/>
                </a:lnTo>
                <a:lnTo>
                  <a:pt x="72" y="60"/>
                </a:lnTo>
                <a:lnTo>
                  <a:pt x="66" y="66"/>
                </a:lnTo>
                <a:lnTo>
                  <a:pt x="66" y="72"/>
                </a:lnTo>
                <a:lnTo>
                  <a:pt x="60" y="72"/>
                </a:lnTo>
                <a:lnTo>
                  <a:pt x="54" y="78"/>
                </a:lnTo>
                <a:close/>
              </a:path>
            </a:pathLst>
          </a:custGeom>
          <a:solidFill>
            <a:srgbClr val="83F9A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chemeClr val="lt1"/>
              </a:solidFill>
              <a:latin typeface="+mn-lt"/>
            </a:endParaRPr>
          </a:p>
        </p:txBody>
      </p:sp>
      <p:sp>
        <p:nvSpPr>
          <p:cNvPr id="12292" name="Freeform 4"/>
          <p:cNvSpPr>
            <a:spLocks noChangeAspect="1"/>
          </p:cNvSpPr>
          <p:nvPr/>
        </p:nvSpPr>
        <p:spPr bwMode="auto">
          <a:xfrm>
            <a:off x="3813175" y="4387850"/>
            <a:ext cx="1751013" cy="992188"/>
          </a:xfrm>
          <a:custGeom>
            <a:avLst/>
            <a:gdLst>
              <a:gd name="T0" fmla="*/ 2147483647 w 90"/>
              <a:gd name="T1" fmla="*/ 0 h 54"/>
              <a:gd name="T2" fmla="*/ 2147483647 w 90"/>
              <a:gd name="T3" fmla="*/ 2147483647 h 54"/>
              <a:gd name="T4" fmla="*/ 2147483647 w 90"/>
              <a:gd name="T5" fmla="*/ 2147483647 h 54"/>
              <a:gd name="T6" fmla="*/ 2147483647 w 90"/>
              <a:gd name="T7" fmla="*/ 2147483647 h 54"/>
              <a:gd name="T8" fmla="*/ 2147483647 w 90"/>
              <a:gd name="T9" fmla="*/ 2147483647 h 54"/>
              <a:gd name="T10" fmla="*/ 2147483647 w 90"/>
              <a:gd name="T11" fmla="*/ 2147483647 h 54"/>
              <a:gd name="T12" fmla="*/ 2147483647 w 90"/>
              <a:gd name="T13" fmla="*/ 2147483647 h 54"/>
              <a:gd name="T14" fmla="*/ 2147483647 w 90"/>
              <a:gd name="T15" fmla="*/ 2147483647 h 54"/>
              <a:gd name="T16" fmla="*/ 2147483647 w 90"/>
              <a:gd name="T17" fmla="*/ 2147483647 h 54"/>
              <a:gd name="T18" fmla="*/ 0 w 90"/>
              <a:gd name="T19" fmla="*/ 2147483647 h 54"/>
              <a:gd name="T20" fmla="*/ 2147483647 w 90"/>
              <a:gd name="T21" fmla="*/ 2147483647 h 54"/>
              <a:gd name="T22" fmla="*/ 0 w 90"/>
              <a:gd name="T23" fmla="*/ 2147483647 h 54"/>
              <a:gd name="T24" fmla="*/ 2147483647 w 90"/>
              <a:gd name="T25" fmla="*/ 2147483647 h 54"/>
              <a:gd name="T26" fmla="*/ 2147483647 w 90"/>
              <a:gd name="T27" fmla="*/ 2147483647 h 54"/>
              <a:gd name="T28" fmla="*/ 2147483647 w 90"/>
              <a:gd name="T29" fmla="*/ 2147483647 h 54"/>
              <a:gd name="T30" fmla="*/ 2147483647 w 90"/>
              <a:gd name="T31" fmla="*/ 2147483647 h 54"/>
              <a:gd name="T32" fmla="*/ 2147483647 w 90"/>
              <a:gd name="T33" fmla="*/ 2147483647 h 54"/>
              <a:gd name="T34" fmla="*/ 2147483647 w 90"/>
              <a:gd name="T35" fmla="*/ 0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54"/>
              <a:gd name="T56" fmla="*/ 90 w 90"/>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54">
                <a:moveTo>
                  <a:pt x="84" y="0"/>
                </a:moveTo>
                <a:lnTo>
                  <a:pt x="90" y="36"/>
                </a:lnTo>
                <a:lnTo>
                  <a:pt x="78" y="48"/>
                </a:lnTo>
                <a:lnTo>
                  <a:pt x="66" y="36"/>
                </a:lnTo>
                <a:lnTo>
                  <a:pt x="66" y="48"/>
                </a:lnTo>
                <a:lnTo>
                  <a:pt x="48" y="42"/>
                </a:lnTo>
                <a:lnTo>
                  <a:pt x="42" y="42"/>
                </a:lnTo>
                <a:lnTo>
                  <a:pt x="24" y="54"/>
                </a:lnTo>
                <a:lnTo>
                  <a:pt x="12" y="48"/>
                </a:lnTo>
                <a:lnTo>
                  <a:pt x="0" y="42"/>
                </a:lnTo>
                <a:lnTo>
                  <a:pt x="6" y="36"/>
                </a:lnTo>
                <a:lnTo>
                  <a:pt x="0" y="30"/>
                </a:lnTo>
                <a:lnTo>
                  <a:pt x="6" y="24"/>
                </a:lnTo>
                <a:lnTo>
                  <a:pt x="24" y="18"/>
                </a:lnTo>
                <a:lnTo>
                  <a:pt x="24" y="6"/>
                </a:lnTo>
                <a:lnTo>
                  <a:pt x="42" y="12"/>
                </a:lnTo>
                <a:lnTo>
                  <a:pt x="54" y="12"/>
                </a:lnTo>
                <a:lnTo>
                  <a:pt x="84" y="0"/>
                </a:lnTo>
                <a:close/>
              </a:path>
            </a:pathLst>
          </a:custGeom>
          <a:noFill/>
          <a:ln w="12700">
            <a:solidFill>
              <a:srgbClr val="000000"/>
            </a:solidFill>
            <a:prstDash val="solid"/>
            <a:round/>
            <a:headEnd/>
            <a:tailEnd/>
          </a:ln>
        </p:spPr>
        <p:txBody>
          <a:bodyPr/>
          <a:lstStyle/>
          <a:p>
            <a:endParaRPr lang="fi-FI"/>
          </a:p>
        </p:txBody>
      </p:sp>
      <p:sp>
        <p:nvSpPr>
          <p:cNvPr id="12293" name="Freeform 5"/>
          <p:cNvSpPr>
            <a:spLocks noChangeAspect="1"/>
          </p:cNvSpPr>
          <p:nvPr/>
        </p:nvSpPr>
        <p:spPr bwMode="auto">
          <a:xfrm>
            <a:off x="3813175" y="1150938"/>
            <a:ext cx="1519238" cy="1444625"/>
          </a:xfrm>
          <a:custGeom>
            <a:avLst/>
            <a:gdLst>
              <a:gd name="T0" fmla="*/ 2147483647 w 78"/>
              <a:gd name="T1" fmla="*/ 2147483647 h 78"/>
              <a:gd name="T2" fmla="*/ 2147483647 w 78"/>
              <a:gd name="T3" fmla="*/ 2147483647 h 78"/>
              <a:gd name="T4" fmla="*/ 2147483647 w 78"/>
              <a:gd name="T5" fmla="*/ 2147483647 h 78"/>
              <a:gd name="T6" fmla="*/ 2147483647 w 78"/>
              <a:gd name="T7" fmla="*/ 2147483647 h 78"/>
              <a:gd name="T8" fmla="*/ 2147483647 w 78"/>
              <a:gd name="T9" fmla="*/ 2147483647 h 78"/>
              <a:gd name="T10" fmla="*/ 2147483647 w 78"/>
              <a:gd name="T11" fmla="*/ 2147483647 h 78"/>
              <a:gd name="T12" fmla="*/ 2147483647 w 78"/>
              <a:gd name="T13" fmla="*/ 2147483647 h 78"/>
              <a:gd name="T14" fmla="*/ 2147483647 w 78"/>
              <a:gd name="T15" fmla="*/ 2147483647 h 78"/>
              <a:gd name="T16" fmla="*/ 0 w 78"/>
              <a:gd name="T17" fmla="*/ 2147483647 h 78"/>
              <a:gd name="T18" fmla="*/ 2147483647 w 78"/>
              <a:gd name="T19" fmla="*/ 2147483647 h 78"/>
              <a:gd name="T20" fmla="*/ 2147483647 w 78"/>
              <a:gd name="T21" fmla="*/ 0 h 78"/>
              <a:gd name="T22" fmla="*/ 2147483647 w 78"/>
              <a:gd name="T23" fmla="*/ 0 h 78"/>
              <a:gd name="T24" fmla="*/ 2147483647 w 78"/>
              <a:gd name="T25" fmla="*/ 2147483647 h 78"/>
              <a:gd name="T26" fmla="*/ 2147483647 w 78"/>
              <a:gd name="T27" fmla="*/ 2147483647 h 78"/>
              <a:gd name="T28" fmla="*/ 2147483647 w 78"/>
              <a:gd name="T29" fmla="*/ 2147483647 h 78"/>
              <a:gd name="T30" fmla="*/ 2147483647 w 78"/>
              <a:gd name="T31" fmla="*/ 2147483647 h 78"/>
              <a:gd name="T32" fmla="*/ 2147483647 w 78"/>
              <a:gd name="T33" fmla="*/ 2147483647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78"/>
              <a:gd name="T53" fmla="*/ 78 w 78"/>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78">
                <a:moveTo>
                  <a:pt x="72" y="30"/>
                </a:moveTo>
                <a:lnTo>
                  <a:pt x="78" y="48"/>
                </a:lnTo>
                <a:lnTo>
                  <a:pt x="66" y="66"/>
                </a:lnTo>
                <a:lnTo>
                  <a:pt x="66" y="60"/>
                </a:lnTo>
                <a:lnTo>
                  <a:pt x="54" y="72"/>
                </a:lnTo>
                <a:lnTo>
                  <a:pt x="42" y="78"/>
                </a:lnTo>
                <a:lnTo>
                  <a:pt x="36" y="66"/>
                </a:lnTo>
                <a:lnTo>
                  <a:pt x="30" y="42"/>
                </a:lnTo>
                <a:lnTo>
                  <a:pt x="0" y="24"/>
                </a:lnTo>
                <a:lnTo>
                  <a:pt x="18" y="6"/>
                </a:lnTo>
                <a:lnTo>
                  <a:pt x="18" y="0"/>
                </a:lnTo>
                <a:lnTo>
                  <a:pt x="30" y="0"/>
                </a:lnTo>
                <a:lnTo>
                  <a:pt x="30" y="12"/>
                </a:lnTo>
                <a:lnTo>
                  <a:pt x="48" y="18"/>
                </a:lnTo>
                <a:lnTo>
                  <a:pt x="54" y="12"/>
                </a:lnTo>
                <a:lnTo>
                  <a:pt x="66" y="24"/>
                </a:lnTo>
                <a:lnTo>
                  <a:pt x="72" y="30"/>
                </a:lnTo>
                <a:close/>
              </a:path>
            </a:pathLst>
          </a:custGeom>
          <a:pattFill prst="wdUpDiag">
            <a:fgClr>
              <a:srgbClr val="A5A5A5"/>
            </a:fgClr>
            <a:bgClr>
              <a:srgbClr val="FFFFFF"/>
            </a:bgClr>
          </a:patt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p>
        </p:txBody>
      </p:sp>
      <p:sp>
        <p:nvSpPr>
          <p:cNvPr id="12294" name="Freeform 6"/>
          <p:cNvSpPr>
            <a:spLocks noChangeAspect="1"/>
          </p:cNvSpPr>
          <p:nvPr/>
        </p:nvSpPr>
        <p:spPr bwMode="auto">
          <a:xfrm>
            <a:off x="1939925" y="5380038"/>
            <a:ext cx="1287463" cy="1128712"/>
          </a:xfrm>
          <a:custGeom>
            <a:avLst/>
            <a:gdLst>
              <a:gd name="T0" fmla="*/ 2147483647 w 66"/>
              <a:gd name="T1" fmla="*/ 2147483647 h 60"/>
              <a:gd name="T2" fmla="*/ 2147483647 w 66"/>
              <a:gd name="T3" fmla="*/ 0 h 60"/>
              <a:gd name="T4" fmla="*/ 2147483647 w 66"/>
              <a:gd name="T5" fmla="*/ 0 h 60"/>
              <a:gd name="T6" fmla="*/ 2147483647 w 66"/>
              <a:gd name="T7" fmla="*/ 2147483647 h 60"/>
              <a:gd name="T8" fmla="*/ 2147483647 w 66"/>
              <a:gd name="T9" fmla="*/ 2147483647 h 60"/>
              <a:gd name="T10" fmla="*/ 2147483647 w 66"/>
              <a:gd name="T11" fmla="*/ 2147483647 h 60"/>
              <a:gd name="T12" fmla="*/ 2147483647 w 66"/>
              <a:gd name="T13" fmla="*/ 2147483647 h 60"/>
              <a:gd name="T14" fmla="*/ 0 w 66"/>
              <a:gd name="T15" fmla="*/ 2147483647 h 60"/>
              <a:gd name="T16" fmla="*/ 2147483647 w 66"/>
              <a:gd name="T17" fmla="*/ 2147483647 h 60"/>
              <a:gd name="T18" fmla="*/ 2147483647 w 66"/>
              <a:gd name="T19" fmla="*/ 2147483647 h 60"/>
              <a:gd name="T20" fmla="*/ 2147483647 w 66"/>
              <a:gd name="T21" fmla="*/ 2147483647 h 60"/>
              <a:gd name="T22" fmla="*/ 2147483647 w 66"/>
              <a:gd name="T23" fmla="*/ 2147483647 h 60"/>
              <a:gd name="T24" fmla="*/ 2147483647 w 66"/>
              <a:gd name="T25" fmla="*/ 2147483647 h 60"/>
              <a:gd name="T26" fmla="*/ 2147483647 w 66"/>
              <a:gd name="T27" fmla="*/ 2147483647 h 60"/>
              <a:gd name="T28" fmla="*/ 2147483647 w 66"/>
              <a:gd name="T29" fmla="*/ 2147483647 h 60"/>
              <a:gd name="T30" fmla="*/ 2147483647 w 66"/>
              <a:gd name="T31" fmla="*/ 2147483647 h 60"/>
              <a:gd name="T32" fmla="*/ 2147483647 w 66"/>
              <a:gd name="T33" fmla="*/ 2147483647 h 60"/>
              <a:gd name="T34" fmla="*/ 2147483647 w 66"/>
              <a:gd name="T35" fmla="*/ 2147483647 h 60"/>
              <a:gd name="T36" fmla="*/ 2147483647 w 66"/>
              <a:gd name="T37" fmla="*/ 2147483647 h 60"/>
              <a:gd name="T38" fmla="*/ 2147483647 w 66"/>
              <a:gd name="T39" fmla="*/ 2147483647 h 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6"/>
              <a:gd name="T61" fmla="*/ 0 h 60"/>
              <a:gd name="T62" fmla="*/ 66 w 66"/>
              <a:gd name="T63" fmla="*/ 60 h 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6" h="60">
                <a:moveTo>
                  <a:pt x="18" y="6"/>
                </a:moveTo>
                <a:lnTo>
                  <a:pt x="18" y="0"/>
                </a:lnTo>
                <a:lnTo>
                  <a:pt x="6" y="0"/>
                </a:lnTo>
                <a:lnTo>
                  <a:pt x="6" y="6"/>
                </a:lnTo>
                <a:lnTo>
                  <a:pt x="12" y="18"/>
                </a:lnTo>
                <a:lnTo>
                  <a:pt x="6" y="18"/>
                </a:lnTo>
                <a:lnTo>
                  <a:pt x="6" y="42"/>
                </a:lnTo>
                <a:lnTo>
                  <a:pt x="0" y="42"/>
                </a:lnTo>
                <a:lnTo>
                  <a:pt x="12" y="48"/>
                </a:lnTo>
                <a:lnTo>
                  <a:pt x="12" y="54"/>
                </a:lnTo>
                <a:lnTo>
                  <a:pt x="24" y="54"/>
                </a:lnTo>
                <a:lnTo>
                  <a:pt x="48" y="48"/>
                </a:lnTo>
                <a:lnTo>
                  <a:pt x="60" y="60"/>
                </a:lnTo>
                <a:lnTo>
                  <a:pt x="66" y="60"/>
                </a:lnTo>
                <a:lnTo>
                  <a:pt x="60" y="36"/>
                </a:lnTo>
                <a:lnTo>
                  <a:pt x="42" y="18"/>
                </a:lnTo>
                <a:lnTo>
                  <a:pt x="36" y="18"/>
                </a:lnTo>
                <a:lnTo>
                  <a:pt x="30" y="12"/>
                </a:lnTo>
                <a:lnTo>
                  <a:pt x="36" y="6"/>
                </a:lnTo>
                <a:lnTo>
                  <a:pt x="18" y="6"/>
                </a:lnTo>
                <a:close/>
              </a:path>
            </a:pathLst>
          </a:custGeom>
          <a:noFill/>
          <a:ln w="12700">
            <a:solidFill>
              <a:srgbClr val="000000"/>
            </a:solidFill>
            <a:prstDash val="solid"/>
            <a:round/>
            <a:headEnd/>
            <a:tailEnd/>
          </a:ln>
        </p:spPr>
        <p:txBody>
          <a:bodyPr/>
          <a:lstStyle/>
          <a:p>
            <a:endParaRPr lang="fi-FI"/>
          </a:p>
        </p:txBody>
      </p:sp>
      <p:sp>
        <p:nvSpPr>
          <p:cNvPr id="12295" name="Freeform 7"/>
          <p:cNvSpPr>
            <a:spLocks noChangeAspect="1"/>
          </p:cNvSpPr>
          <p:nvPr/>
        </p:nvSpPr>
        <p:spPr bwMode="auto">
          <a:xfrm>
            <a:off x="1827213" y="3833813"/>
            <a:ext cx="1055687" cy="1111250"/>
          </a:xfrm>
          <a:custGeom>
            <a:avLst/>
            <a:gdLst>
              <a:gd name="T0" fmla="*/ 2147483647 w 54"/>
              <a:gd name="T1" fmla="*/ 2147483647 h 60"/>
              <a:gd name="T2" fmla="*/ 0 w 54"/>
              <a:gd name="T3" fmla="*/ 2147483647 h 60"/>
              <a:gd name="T4" fmla="*/ 2147483647 w 54"/>
              <a:gd name="T5" fmla="*/ 2147483647 h 60"/>
              <a:gd name="T6" fmla="*/ 2147483647 w 54"/>
              <a:gd name="T7" fmla="*/ 2147483647 h 60"/>
              <a:gd name="T8" fmla="*/ 2147483647 w 54"/>
              <a:gd name="T9" fmla="*/ 2147483647 h 60"/>
              <a:gd name="T10" fmla="*/ 2147483647 w 54"/>
              <a:gd name="T11" fmla="*/ 2147483647 h 60"/>
              <a:gd name="T12" fmla="*/ 2147483647 w 54"/>
              <a:gd name="T13" fmla="*/ 2147483647 h 60"/>
              <a:gd name="T14" fmla="*/ 2147483647 w 54"/>
              <a:gd name="T15" fmla="*/ 2147483647 h 60"/>
              <a:gd name="T16" fmla="*/ 2147483647 w 54"/>
              <a:gd name="T17" fmla="*/ 2147483647 h 60"/>
              <a:gd name="T18" fmla="*/ 2147483647 w 54"/>
              <a:gd name="T19" fmla="*/ 2147483647 h 60"/>
              <a:gd name="T20" fmla="*/ 2147483647 w 54"/>
              <a:gd name="T21" fmla="*/ 2147483647 h 60"/>
              <a:gd name="T22" fmla="*/ 2147483647 w 54"/>
              <a:gd name="T23" fmla="*/ 0 h 60"/>
              <a:gd name="T24" fmla="*/ 2147483647 w 54"/>
              <a:gd name="T25" fmla="*/ 2147483647 h 60"/>
              <a:gd name="T26" fmla="*/ 2147483647 w 54"/>
              <a:gd name="T27" fmla="*/ 2147483647 h 60"/>
              <a:gd name="T28" fmla="*/ 2147483647 w 54"/>
              <a:gd name="T29" fmla="*/ 2147483647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60"/>
              <a:gd name="T47" fmla="*/ 54 w 54"/>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60">
                <a:moveTo>
                  <a:pt x="6" y="18"/>
                </a:moveTo>
                <a:lnTo>
                  <a:pt x="0" y="24"/>
                </a:lnTo>
                <a:lnTo>
                  <a:pt x="12" y="48"/>
                </a:lnTo>
                <a:lnTo>
                  <a:pt x="6" y="54"/>
                </a:lnTo>
                <a:lnTo>
                  <a:pt x="12" y="54"/>
                </a:lnTo>
                <a:lnTo>
                  <a:pt x="36" y="60"/>
                </a:lnTo>
                <a:lnTo>
                  <a:pt x="30" y="48"/>
                </a:lnTo>
                <a:lnTo>
                  <a:pt x="36" y="48"/>
                </a:lnTo>
                <a:lnTo>
                  <a:pt x="42" y="36"/>
                </a:lnTo>
                <a:lnTo>
                  <a:pt x="54" y="24"/>
                </a:lnTo>
                <a:lnTo>
                  <a:pt x="48" y="12"/>
                </a:lnTo>
                <a:lnTo>
                  <a:pt x="36" y="0"/>
                </a:lnTo>
                <a:lnTo>
                  <a:pt x="24" y="12"/>
                </a:lnTo>
                <a:lnTo>
                  <a:pt x="6" y="12"/>
                </a:lnTo>
                <a:lnTo>
                  <a:pt x="6" y="18"/>
                </a:lnTo>
                <a:close/>
              </a:path>
            </a:pathLst>
          </a:custGeom>
          <a:solidFill>
            <a:srgbClr val="CC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chemeClr val="lt1"/>
              </a:solidFill>
              <a:latin typeface="+mn-lt"/>
            </a:endParaRPr>
          </a:p>
        </p:txBody>
      </p:sp>
      <p:sp>
        <p:nvSpPr>
          <p:cNvPr id="12296" name="Freeform 8"/>
          <p:cNvSpPr>
            <a:spLocks noChangeAspect="1"/>
          </p:cNvSpPr>
          <p:nvPr/>
        </p:nvSpPr>
        <p:spPr bwMode="auto">
          <a:xfrm>
            <a:off x="2644775" y="4492625"/>
            <a:ext cx="814388" cy="887413"/>
          </a:xfrm>
          <a:custGeom>
            <a:avLst/>
            <a:gdLst>
              <a:gd name="T0" fmla="*/ 2147483647 w 42"/>
              <a:gd name="T1" fmla="*/ 2147483647 h 48"/>
              <a:gd name="T2" fmla="*/ 2147483647 w 42"/>
              <a:gd name="T3" fmla="*/ 2147483647 h 48"/>
              <a:gd name="T4" fmla="*/ 2147483647 w 42"/>
              <a:gd name="T5" fmla="*/ 2147483647 h 48"/>
              <a:gd name="T6" fmla="*/ 0 w 42"/>
              <a:gd name="T7" fmla="*/ 2147483647 h 48"/>
              <a:gd name="T8" fmla="*/ 2147483647 w 42"/>
              <a:gd name="T9" fmla="*/ 0 h 48"/>
              <a:gd name="T10" fmla="*/ 2147483647 w 42"/>
              <a:gd name="T11" fmla="*/ 0 h 48"/>
              <a:gd name="T12" fmla="*/ 2147483647 w 42"/>
              <a:gd name="T13" fmla="*/ 2147483647 h 48"/>
              <a:gd name="T14" fmla="*/ 2147483647 w 42"/>
              <a:gd name="T15" fmla="*/ 2147483647 h 48"/>
              <a:gd name="T16" fmla="*/ 2147483647 w 42"/>
              <a:gd name="T17" fmla="*/ 2147483647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48"/>
              <a:gd name="T29" fmla="*/ 42 w 42"/>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48">
                <a:moveTo>
                  <a:pt x="24" y="42"/>
                </a:moveTo>
                <a:lnTo>
                  <a:pt x="18" y="42"/>
                </a:lnTo>
                <a:lnTo>
                  <a:pt x="18" y="36"/>
                </a:lnTo>
                <a:lnTo>
                  <a:pt x="0" y="12"/>
                </a:lnTo>
                <a:lnTo>
                  <a:pt x="24" y="0"/>
                </a:lnTo>
                <a:lnTo>
                  <a:pt x="36" y="0"/>
                </a:lnTo>
                <a:lnTo>
                  <a:pt x="42" y="24"/>
                </a:lnTo>
                <a:lnTo>
                  <a:pt x="30" y="48"/>
                </a:lnTo>
                <a:lnTo>
                  <a:pt x="24" y="42"/>
                </a:lnTo>
                <a:close/>
              </a:path>
            </a:pathLst>
          </a:custGeom>
          <a:solidFill>
            <a:srgbClr val="CC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chemeClr val="lt1"/>
              </a:solidFill>
              <a:latin typeface="+mn-lt"/>
            </a:endParaRPr>
          </a:p>
        </p:txBody>
      </p:sp>
      <p:sp>
        <p:nvSpPr>
          <p:cNvPr id="12297" name="Freeform 9"/>
          <p:cNvSpPr>
            <a:spLocks noChangeAspect="1"/>
          </p:cNvSpPr>
          <p:nvPr/>
        </p:nvSpPr>
        <p:spPr bwMode="auto">
          <a:xfrm>
            <a:off x="2544763" y="4264025"/>
            <a:ext cx="576262" cy="452438"/>
          </a:xfrm>
          <a:custGeom>
            <a:avLst/>
            <a:gdLst>
              <a:gd name="T0" fmla="*/ 2147483647 w 30"/>
              <a:gd name="T1" fmla="*/ 0 h 24"/>
              <a:gd name="T2" fmla="*/ 2147483647 w 30"/>
              <a:gd name="T3" fmla="*/ 0 h 24"/>
              <a:gd name="T4" fmla="*/ 2147483647 w 30"/>
              <a:gd name="T5" fmla="*/ 2147483647 h 24"/>
              <a:gd name="T6" fmla="*/ 0 w 30"/>
              <a:gd name="T7" fmla="*/ 2147483647 h 24"/>
              <a:gd name="T8" fmla="*/ 2147483647 w 30"/>
              <a:gd name="T9" fmla="*/ 2147483647 h 24"/>
              <a:gd name="T10" fmla="*/ 2147483647 w 30"/>
              <a:gd name="T11" fmla="*/ 2147483647 h 24"/>
              <a:gd name="T12" fmla="*/ 2147483647 w 30"/>
              <a:gd name="T13" fmla="*/ 0 h 24"/>
              <a:gd name="T14" fmla="*/ 2147483647 w 30"/>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24"/>
              <a:gd name="T26" fmla="*/ 30 w 30"/>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24">
                <a:moveTo>
                  <a:pt x="24" y="0"/>
                </a:moveTo>
                <a:lnTo>
                  <a:pt x="18" y="0"/>
                </a:lnTo>
                <a:lnTo>
                  <a:pt x="6" y="12"/>
                </a:lnTo>
                <a:lnTo>
                  <a:pt x="0" y="24"/>
                </a:lnTo>
                <a:lnTo>
                  <a:pt x="6" y="24"/>
                </a:lnTo>
                <a:lnTo>
                  <a:pt x="30" y="12"/>
                </a:lnTo>
                <a:lnTo>
                  <a:pt x="30" y="0"/>
                </a:lnTo>
                <a:lnTo>
                  <a:pt x="24" y="0"/>
                </a:lnTo>
                <a:close/>
              </a:path>
            </a:pathLst>
          </a:custGeom>
          <a:solidFill>
            <a:srgbClr val="CC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chemeClr val="lt1"/>
              </a:solidFill>
              <a:latin typeface="+mn-lt"/>
            </a:endParaRPr>
          </a:p>
        </p:txBody>
      </p:sp>
      <p:sp>
        <p:nvSpPr>
          <p:cNvPr id="12298" name="Freeform 10"/>
          <p:cNvSpPr>
            <a:spLocks noChangeAspect="1"/>
          </p:cNvSpPr>
          <p:nvPr/>
        </p:nvSpPr>
        <p:spPr bwMode="auto">
          <a:xfrm>
            <a:off x="1357313" y="5275263"/>
            <a:ext cx="814387" cy="900112"/>
          </a:xfrm>
          <a:custGeom>
            <a:avLst/>
            <a:gdLst>
              <a:gd name="T0" fmla="*/ 2147483647 w 42"/>
              <a:gd name="T1" fmla="*/ 2147483647 h 48"/>
              <a:gd name="T2" fmla="*/ 2147483647 w 42"/>
              <a:gd name="T3" fmla="*/ 2147483647 h 48"/>
              <a:gd name="T4" fmla="*/ 2147483647 w 42"/>
              <a:gd name="T5" fmla="*/ 2147483647 h 48"/>
              <a:gd name="T6" fmla="*/ 2147483647 w 42"/>
              <a:gd name="T7" fmla="*/ 2147483647 h 48"/>
              <a:gd name="T8" fmla="*/ 2147483647 w 42"/>
              <a:gd name="T9" fmla="*/ 2147483647 h 48"/>
              <a:gd name="T10" fmla="*/ 0 w 42"/>
              <a:gd name="T11" fmla="*/ 2147483647 h 48"/>
              <a:gd name="T12" fmla="*/ 2147483647 w 42"/>
              <a:gd name="T13" fmla="*/ 2147483647 h 48"/>
              <a:gd name="T14" fmla="*/ 0 w 42"/>
              <a:gd name="T15" fmla="*/ 2147483647 h 48"/>
              <a:gd name="T16" fmla="*/ 0 w 42"/>
              <a:gd name="T17" fmla="*/ 0 h 48"/>
              <a:gd name="T18" fmla="*/ 2147483647 w 42"/>
              <a:gd name="T19" fmla="*/ 2147483647 h 48"/>
              <a:gd name="T20" fmla="*/ 2147483647 w 42"/>
              <a:gd name="T21" fmla="*/ 2147483647 h 48"/>
              <a:gd name="T22" fmla="*/ 2147483647 w 42"/>
              <a:gd name="T23" fmla="*/ 2147483647 h 48"/>
              <a:gd name="T24" fmla="*/ 2147483647 w 42"/>
              <a:gd name="T25" fmla="*/ 2147483647 h 48"/>
              <a:gd name="T26" fmla="*/ 2147483647 w 42"/>
              <a:gd name="T27" fmla="*/ 2147483647 h 48"/>
              <a:gd name="T28" fmla="*/ 2147483647 w 42"/>
              <a:gd name="T29" fmla="*/ 2147483647 h 48"/>
              <a:gd name="T30" fmla="*/ 2147483647 w 42"/>
              <a:gd name="T31" fmla="*/ 2147483647 h 48"/>
              <a:gd name="T32" fmla="*/ 2147483647 w 42"/>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8"/>
              <a:gd name="T53" fmla="*/ 42 w 42"/>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8">
                <a:moveTo>
                  <a:pt x="36" y="48"/>
                </a:moveTo>
                <a:lnTo>
                  <a:pt x="30" y="48"/>
                </a:lnTo>
                <a:lnTo>
                  <a:pt x="24" y="48"/>
                </a:lnTo>
                <a:lnTo>
                  <a:pt x="24" y="42"/>
                </a:lnTo>
                <a:lnTo>
                  <a:pt x="6" y="42"/>
                </a:lnTo>
                <a:lnTo>
                  <a:pt x="0" y="36"/>
                </a:lnTo>
                <a:lnTo>
                  <a:pt x="6" y="36"/>
                </a:lnTo>
                <a:lnTo>
                  <a:pt x="0" y="18"/>
                </a:lnTo>
                <a:lnTo>
                  <a:pt x="0" y="0"/>
                </a:lnTo>
                <a:lnTo>
                  <a:pt x="6" y="6"/>
                </a:lnTo>
                <a:lnTo>
                  <a:pt x="12" y="6"/>
                </a:lnTo>
                <a:lnTo>
                  <a:pt x="18" y="6"/>
                </a:lnTo>
                <a:lnTo>
                  <a:pt x="36" y="6"/>
                </a:lnTo>
                <a:lnTo>
                  <a:pt x="36" y="12"/>
                </a:lnTo>
                <a:lnTo>
                  <a:pt x="42" y="24"/>
                </a:lnTo>
                <a:lnTo>
                  <a:pt x="36" y="24"/>
                </a:lnTo>
                <a:lnTo>
                  <a:pt x="36" y="48"/>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chemeClr val="lt1"/>
              </a:solidFill>
              <a:latin typeface="+mn-lt"/>
            </a:endParaRPr>
          </a:p>
        </p:txBody>
      </p:sp>
      <p:sp>
        <p:nvSpPr>
          <p:cNvPr id="12299" name="Freeform 11"/>
          <p:cNvSpPr>
            <a:spLocks noChangeAspect="1"/>
          </p:cNvSpPr>
          <p:nvPr/>
        </p:nvSpPr>
        <p:spPr bwMode="auto">
          <a:xfrm>
            <a:off x="2051050" y="4716463"/>
            <a:ext cx="1050925" cy="769937"/>
          </a:xfrm>
          <a:custGeom>
            <a:avLst/>
            <a:gdLst>
              <a:gd name="T0" fmla="*/ 2147483647 w 54"/>
              <a:gd name="T1" fmla="*/ 2147483647 h 42"/>
              <a:gd name="T2" fmla="*/ 2147483647 w 54"/>
              <a:gd name="T3" fmla="*/ 2147483647 h 42"/>
              <a:gd name="T4" fmla="*/ 0 w 54"/>
              <a:gd name="T5" fmla="*/ 2147483647 h 42"/>
              <a:gd name="T6" fmla="*/ 0 w 54"/>
              <a:gd name="T7" fmla="*/ 2147483647 h 42"/>
              <a:gd name="T8" fmla="*/ 0 w 54"/>
              <a:gd name="T9" fmla="*/ 2147483647 h 42"/>
              <a:gd name="T10" fmla="*/ 2147483647 w 54"/>
              <a:gd name="T11" fmla="*/ 2147483647 h 42"/>
              <a:gd name="T12" fmla="*/ 2147483647 w 54"/>
              <a:gd name="T13" fmla="*/ 0 h 42"/>
              <a:gd name="T14" fmla="*/ 2147483647 w 54"/>
              <a:gd name="T15" fmla="*/ 0 h 42"/>
              <a:gd name="T16" fmla="*/ 2147483647 w 54"/>
              <a:gd name="T17" fmla="*/ 0 h 42"/>
              <a:gd name="T18" fmla="*/ 2147483647 w 54"/>
              <a:gd name="T19" fmla="*/ 2147483647 h 42"/>
              <a:gd name="T20" fmla="*/ 2147483647 w 54"/>
              <a:gd name="T21" fmla="*/ 2147483647 h 42"/>
              <a:gd name="T22" fmla="*/ 2147483647 w 54"/>
              <a:gd name="T23" fmla="*/ 2147483647 h 42"/>
              <a:gd name="T24" fmla="*/ 2147483647 w 54"/>
              <a:gd name="T25" fmla="*/ 2147483647 h 42"/>
              <a:gd name="T26" fmla="*/ 2147483647 w 54"/>
              <a:gd name="T27" fmla="*/ 2147483647 h 42"/>
              <a:gd name="T28" fmla="*/ 2147483647 w 54"/>
              <a:gd name="T29" fmla="*/ 2147483647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42"/>
              <a:gd name="T47" fmla="*/ 54 w 54"/>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42">
                <a:moveTo>
                  <a:pt x="12" y="42"/>
                </a:moveTo>
                <a:lnTo>
                  <a:pt x="12" y="36"/>
                </a:lnTo>
                <a:lnTo>
                  <a:pt x="0" y="36"/>
                </a:lnTo>
                <a:lnTo>
                  <a:pt x="0" y="18"/>
                </a:lnTo>
                <a:lnTo>
                  <a:pt x="0" y="6"/>
                </a:lnTo>
                <a:lnTo>
                  <a:pt x="24" y="12"/>
                </a:lnTo>
                <a:lnTo>
                  <a:pt x="18" y="0"/>
                </a:lnTo>
                <a:lnTo>
                  <a:pt x="24" y="0"/>
                </a:lnTo>
                <a:lnTo>
                  <a:pt x="30" y="0"/>
                </a:lnTo>
                <a:lnTo>
                  <a:pt x="48" y="24"/>
                </a:lnTo>
                <a:lnTo>
                  <a:pt x="48" y="30"/>
                </a:lnTo>
                <a:lnTo>
                  <a:pt x="54" y="30"/>
                </a:lnTo>
                <a:lnTo>
                  <a:pt x="36" y="30"/>
                </a:lnTo>
                <a:lnTo>
                  <a:pt x="30" y="42"/>
                </a:lnTo>
                <a:lnTo>
                  <a:pt x="12" y="42"/>
                </a:lnTo>
                <a:close/>
              </a:path>
            </a:pathLst>
          </a:custGeom>
          <a:solidFill>
            <a:srgbClr val="CC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chemeClr val="lt1"/>
              </a:solidFill>
              <a:latin typeface="+mn-lt"/>
            </a:endParaRPr>
          </a:p>
        </p:txBody>
      </p:sp>
      <p:sp>
        <p:nvSpPr>
          <p:cNvPr id="12300" name="Freeform 12"/>
          <p:cNvSpPr>
            <a:spLocks noChangeAspect="1"/>
          </p:cNvSpPr>
          <p:nvPr/>
        </p:nvSpPr>
        <p:spPr bwMode="auto">
          <a:xfrm>
            <a:off x="2525713" y="5264150"/>
            <a:ext cx="1049337" cy="788988"/>
          </a:xfrm>
          <a:custGeom>
            <a:avLst/>
            <a:gdLst>
              <a:gd name="T0" fmla="*/ 0 w 546"/>
              <a:gd name="T1" fmla="*/ 2147483647 h 411"/>
              <a:gd name="T2" fmla="*/ 2147483647 w 546"/>
              <a:gd name="T3" fmla="*/ 2147483647 h 411"/>
              <a:gd name="T4" fmla="*/ 2147483647 w 546"/>
              <a:gd name="T5" fmla="*/ 0 h 411"/>
              <a:gd name="T6" fmla="*/ 2147483647 w 546"/>
              <a:gd name="T7" fmla="*/ 2147483647 h 411"/>
              <a:gd name="T8" fmla="*/ 2147483647 w 546"/>
              <a:gd name="T9" fmla="*/ 2147483647 h 411"/>
              <a:gd name="T10" fmla="*/ 2147483647 w 546"/>
              <a:gd name="T11" fmla="*/ 2147483647 h 411"/>
              <a:gd name="T12" fmla="*/ 2147483647 w 546"/>
              <a:gd name="T13" fmla="*/ 2147483647 h 411"/>
              <a:gd name="T14" fmla="*/ 2147483647 w 546"/>
              <a:gd name="T15" fmla="*/ 2147483647 h 411"/>
              <a:gd name="T16" fmla="*/ 2147483647 w 546"/>
              <a:gd name="T17" fmla="*/ 2147483647 h 411"/>
              <a:gd name="T18" fmla="*/ 2147483647 w 546"/>
              <a:gd name="T19" fmla="*/ 2147483647 h 411"/>
              <a:gd name="T20" fmla="*/ 2147483647 w 546"/>
              <a:gd name="T21" fmla="*/ 2147483647 h 411"/>
              <a:gd name="T22" fmla="*/ 2147483647 w 546"/>
              <a:gd name="T23" fmla="*/ 2147483647 h 411"/>
              <a:gd name="T24" fmla="*/ 0 w 546"/>
              <a:gd name="T25" fmla="*/ 2147483647 h 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6"/>
              <a:gd name="T40" fmla="*/ 0 h 411"/>
              <a:gd name="T41" fmla="*/ 546 w 546"/>
              <a:gd name="T42" fmla="*/ 411 h 4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6" h="411">
                <a:moveTo>
                  <a:pt x="0" y="180"/>
                </a:moveTo>
                <a:lnTo>
                  <a:pt x="51" y="117"/>
                </a:lnTo>
                <a:lnTo>
                  <a:pt x="117" y="0"/>
                </a:lnTo>
                <a:lnTo>
                  <a:pt x="309" y="3"/>
                </a:lnTo>
                <a:lnTo>
                  <a:pt x="365" y="64"/>
                </a:lnTo>
                <a:lnTo>
                  <a:pt x="546" y="122"/>
                </a:lnTo>
                <a:lnTo>
                  <a:pt x="447" y="267"/>
                </a:lnTo>
                <a:lnTo>
                  <a:pt x="486" y="295"/>
                </a:lnTo>
                <a:lnTo>
                  <a:pt x="486" y="354"/>
                </a:lnTo>
                <a:lnTo>
                  <a:pt x="306" y="411"/>
                </a:lnTo>
                <a:lnTo>
                  <a:pt x="123" y="234"/>
                </a:lnTo>
                <a:lnTo>
                  <a:pt x="63" y="234"/>
                </a:lnTo>
                <a:lnTo>
                  <a:pt x="0" y="180"/>
                </a:lnTo>
                <a:close/>
              </a:path>
            </a:pathLst>
          </a:custGeom>
          <a:noFill/>
          <a:ln w="12700">
            <a:solidFill>
              <a:srgbClr val="000000"/>
            </a:solidFill>
            <a:prstDash val="solid"/>
            <a:round/>
            <a:headEnd/>
            <a:tailEnd/>
          </a:ln>
        </p:spPr>
        <p:txBody>
          <a:bodyPr/>
          <a:lstStyle/>
          <a:p>
            <a:endParaRPr lang="fi-FI"/>
          </a:p>
        </p:txBody>
      </p:sp>
      <p:sp>
        <p:nvSpPr>
          <p:cNvPr id="12301" name="Freeform 13"/>
          <p:cNvSpPr>
            <a:spLocks noChangeAspect="1"/>
          </p:cNvSpPr>
          <p:nvPr/>
        </p:nvSpPr>
        <p:spPr bwMode="auto">
          <a:xfrm>
            <a:off x="4156075" y="2479675"/>
            <a:ext cx="946150" cy="900113"/>
          </a:xfrm>
          <a:custGeom>
            <a:avLst/>
            <a:gdLst>
              <a:gd name="T0" fmla="*/ 2147483647 w 48"/>
              <a:gd name="T1" fmla="*/ 2147483647 h 48"/>
              <a:gd name="T2" fmla="*/ 0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0 h 48"/>
              <a:gd name="T12" fmla="*/ 2147483647 w 48"/>
              <a:gd name="T13" fmla="*/ 2147483647 h 48"/>
              <a:gd name="T14" fmla="*/ 2147483647 w 48"/>
              <a:gd name="T15" fmla="*/ 2147483647 h 48"/>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48"/>
              <a:gd name="T26" fmla="*/ 48 w 48"/>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48">
                <a:moveTo>
                  <a:pt x="24" y="12"/>
                </a:moveTo>
                <a:lnTo>
                  <a:pt x="0" y="24"/>
                </a:lnTo>
                <a:lnTo>
                  <a:pt x="24" y="48"/>
                </a:lnTo>
                <a:lnTo>
                  <a:pt x="36" y="48"/>
                </a:lnTo>
                <a:lnTo>
                  <a:pt x="48" y="18"/>
                </a:lnTo>
                <a:lnTo>
                  <a:pt x="36" y="0"/>
                </a:lnTo>
                <a:lnTo>
                  <a:pt x="24" y="6"/>
                </a:lnTo>
                <a:lnTo>
                  <a:pt x="24" y="12"/>
                </a:lnTo>
                <a:close/>
              </a:path>
            </a:pathLst>
          </a:custGeom>
          <a:solidFill>
            <a:srgbClr val="83F9A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chemeClr val="lt1"/>
              </a:solidFill>
              <a:latin typeface="+mn-lt"/>
            </a:endParaRPr>
          </a:p>
        </p:txBody>
      </p:sp>
      <p:sp>
        <p:nvSpPr>
          <p:cNvPr id="12302" name="Freeform 14"/>
          <p:cNvSpPr>
            <a:spLocks noChangeAspect="1"/>
          </p:cNvSpPr>
          <p:nvPr/>
        </p:nvSpPr>
        <p:spPr bwMode="auto">
          <a:xfrm>
            <a:off x="3101975" y="1479550"/>
            <a:ext cx="1528763" cy="1687513"/>
          </a:xfrm>
          <a:custGeom>
            <a:avLst/>
            <a:gdLst>
              <a:gd name="T0" fmla="*/ 2147483647 w 78"/>
              <a:gd name="T1" fmla="*/ 2147483647 h 90"/>
              <a:gd name="T2" fmla="*/ 0 w 78"/>
              <a:gd name="T3" fmla="*/ 2147483647 h 90"/>
              <a:gd name="T4" fmla="*/ 2147483647 w 78"/>
              <a:gd name="T5" fmla="*/ 2147483647 h 90"/>
              <a:gd name="T6" fmla="*/ 2147483647 w 78"/>
              <a:gd name="T7" fmla="*/ 2147483647 h 90"/>
              <a:gd name="T8" fmla="*/ 2147483647 w 78"/>
              <a:gd name="T9" fmla="*/ 2147483647 h 90"/>
              <a:gd name="T10" fmla="*/ 2147483647 w 78"/>
              <a:gd name="T11" fmla="*/ 2147483647 h 90"/>
              <a:gd name="T12" fmla="*/ 2147483647 w 78"/>
              <a:gd name="T13" fmla="*/ 2147483647 h 90"/>
              <a:gd name="T14" fmla="*/ 2147483647 w 78"/>
              <a:gd name="T15" fmla="*/ 2147483647 h 90"/>
              <a:gd name="T16" fmla="*/ 2147483647 w 78"/>
              <a:gd name="T17" fmla="*/ 2147483647 h 90"/>
              <a:gd name="T18" fmla="*/ 2147483647 w 78"/>
              <a:gd name="T19" fmla="*/ 2147483647 h 90"/>
              <a:gd name="T20" fmla="*/ 2147483647 w 78"/>
              <a:gd name="T21" fmla="*/ 2147483647 h 90"/>
              <a:gd name="T22" fmla="*/ 2147483647 w 78"/>
              <a:gd name="T23" fmla="*/ 2147483647 h 90"/>
              <a:gd name="T24" fmla="*/ 2147483647 w 78"/>
              <a:gd name="T25" fmla="*/ 0 h 90"/>
              <a:gd name="T26" fmla="*/ 2147483647 w 78"/>
              <a:gd name="T27" fmla="*/ 2147483647 h 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
              <a:gd name="T43" fmla="*/ 0 h 90"/>
              <a:gd name="T44" fmla="*/ 78 w 78"/>
              <a:gd name="T45" fmla="*/ 90 h 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 h="90">
                <a:moveTo>
                  <a:pt x="18" y="12"/>
                </a:moveTo>
                <a:lnTo>
                  <a:pt x="0" y="18"/>
                </a:lnTo>
                <a:lnTo>
                  <a:pt x="12" y="42"/>
                </a:lnTo>
                <a:lnTo>
                  <a:pt x="18" y="72"/>
                </a:lnTo>
                <a:lnTo>
                  <a:pt x="30" y="90"/>
                </a:lnTo>
                <a:lnTo>
                  <a:pt x="42" y="84"/>
                </a:lnTo>
                <a:lnTo>
                  <a:pt x="54" y="78"/>
                </a:lnTo>
                <a:lnTo>
                  <a:pt x="78" y="66"/>
                </a:lnTo>
                <a:lnTo>
                  <a:pt x="78" y="60"/>
                </a:lnTo>
                <a:lnTo>
                  <a:pt x="72" y="48"/>
                </a:lnTo>
                <a:lnTo>
                  <a:pt x="66" y="24"/>
                </a:lnTo>
                <a:lnTo>
                  <a:pt x="36" y="6"/>
                </a:lnTo>
                <a:lnTo>
                  <a:pt x="18" y="0"/>
                </a:lnTo>
                <a:lnTo>
                  <a:pt x="18" y="12"/>
                </a:lnTo>
                <a:close/>
              </a:path>
            </a:pathLst>
          </a:custGeom>
          <a:pattFill prst="wdUpDiag">
            <a:fgClr>
              <a:srgbClr val="00B0F0"/>
            </a:fgClr>
            <a:bgClr>
              <a:srgbClr val="FFFFFF"/>
            </a:bgClr>
          </a:patt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fi-FI"/>
          </a:p>
        </p:txBody>
      </p:sp>
      <p:sp>
        <p:nvSpPr>
          <p:cNvPr id="12303" name="Freeform 15"/>
          <p:cNvSpPr>
            <a:spLocks noChangeAspect="1"/>
          </p:cNvSpPr>
          <p:nvPr/>
        </p:nvSpPr>
        <p:spPr bwMode="auto">
          <a:xfrm>
            <a:off x="2760663" y="2824163"/>
            <a:ext cx="1173162" cy="1668462"/>
          </a:xfrm>
          <a:custGeom>
            <a:avLst/>
            <a:gdLst>
              <a:gd name="T0" fmla="*/ 2147483647 w 60"/>
              <a:gd name="T1" fmla="*/ 2147483647 h 90"/>
              <a:gd name="T2" fmla="*/ 2147483647 w 60"/>
              <a:gd name="T3" fmla="*/ 2147483647 h 90"/>
              <a:gd name="T4" fmla="*/ 2147483647 w 60"/>
              <a:gd name="T5" fmla="*/ 2147483647 h 90"/>
              <a:gd name="T6" fmla="*/ 2147483647 w 60"/>
              <a:gd name="T7" fmla="*/ 2147483647 h 90"/>
              <a:gd name="T8" fmla="*/ 2147483647 w 60"/>
              <a:gd name="T9" fmla="*/ 2147483647 h 90"/>
              <a:gd name="T10" fmla="*/ 2147483647 w 60"/>
              <a:gd name="T11" fmla="*/ 2147483647 h 90"/>
              <a:gd name="T12" fmla="*/ 0 w 60"/>
              <a:gd name="T13" fmla="*/ 2147483647 h 90"/>
              <a:gd name="T14" fmla="*/ 2147483647 w 60"/>
              <a:gd name="T15" fmla="*/ 2147483647 h 90"/>
              <a:gd name="T16" fmla="*/ 2147483647 w 60"/>
              <a:gd name="T17" fmla="*/ 2147483647 h 90"/>
              <a:gd name="T18" fmla="*/ 2147483647 w 60"/>
              <a:gd name="T19" fmla="*/ 2147483647 h 90"/>
              <a:gd name="T20" fmla="*/ 2147483647 w 60"/>
              <a:gd name="T21" fmla="*/ 2147483647 h 90"/>
              <a:gd name="T22" fmla="*/ 2147483647 w 60"/>
              <a:gd name="T23" fmla="*/ 0 h 90"/>
              <a:gd name="T24" fmla="*/ 2147483647 w 60"/>
              <a:gd name="T25" fmla="*/ 2147483647 h 90"/>
              <a:gd name="T26" fmla="*/ 2147483647 w 60"/>
              <a:gd name="T27" fmla="*/ 2147483647 h 90"/>
              <a:gd name="T28" fmla="*/ 2147483647 w 60"/>
              <a:gd name="T29" fmla="*/ 2147483647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90"/>
              <a:gd name="T47" fmla="*/ 60 w 60"/>
              <a:gd name="T48" fmla="*/ 90 h 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90">
                <a:moveTo>
                  <a:pt x="60" y="48"/>
                </a:moveTo>
                <a:lnTo>
                  <a:pt x="30" y="90"/>
                </a:lnTo>
                <a:lnTo>
                  <a:pt x="18" y="90"/>
                </a:lnTo>
                <a:lnTo>
                  <a:pt x="18" y="78"/>
                </a:lnTo>
                <a:lnTo>
                  <a:pt x="12" y="78"/>
                </a:lnTo>
                <a:lnTo>
                  <a:pt x="6" y="78"/>
                </a:lnTo>
                <a:lnTo>
                  <a:pt x="0" y="66"/>
                </a:lnTo>
                <a:lnTo>
                  <a:pt x="18" y="66"/>
                </a:lnTo>
                <a:lnTo>
                  <a:pt x="18" y="36"/>
                </a:lnTo>
                <a:lnTo>
                  <a:pt x="24" y="30"/>
                </a:lnTo>
                <a:lnTo>
                  <a:pt x="30" y="6"/>
                </a:lnTo>
                <a:lnTo>
                  <a:pt x="36" y="0"/>
                </a:lnTo>
                <a:lnTo>
                  <a:pt x="48" y="18"/>
                </a:lnTo>
                <a:lnTo>
                  <a:pt x="60" y="12"/>
                </a:lnTo>
                <a:lnTo>
                  <a:pt x="60" y="48"/>
                </a:lnTo>
                <a:close/>
              </a:path>
            </a:pathLst>
          </a:custGeom>
          <a:solidFill>
            <a:srgbClr val="CC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chemeClr val="lt1"/>
              </a:solidFill>
              <a:latin typeface="+mn-lt"/>
            </a:endParaRPr>
          </a:p>
        </p:txBody>
      </p:sp>
      <p:sp>
        <p:nvSpPr>
          <p:cNvPr id="12304" name="Freeform 16"/>
          <p:cNvSpPr>
            <a:spLocks noChangeAspect="1"/>
          </p:cNvSpPr>
          <p:nvPr/>
        </p:nvSpPr>
        <p:spPr bwMode="auto">
          <a:xfrm>
            <a:off x="3227388" y="4822825"/>
            <a:ext cx="928687" cy="1127125"/>
          </a:xfrm>
          <a:custGeom>
            <a:avLst/>
            <a:gdLst>
              <a:gd name="T0" fmla="*/ 2147483647 w 484"/>
              <a:gd name="T1" fmla="*/ 2147483647 h 587"/>
              <a:gd name="T2" fmla="*/ 2147483647 w 484"/>
              <a:gd name="T3" fmla="*/ 2147483647 h 587"/>
              <a:gd name="T4" fmla="*/ 2147483647 w 484"/>
              <a:gd name="T5" fmla="*/ 2147483647 h 587"/>
              <a:gd name="T6" fmla="*/ 2147483647 w 484"/>
              <a:gd name="T7" fmla="*/ 2147483647 h 587"/>
              <a:gd name="T8" fmla="*/ 2147483647 w 484"/>
              <a:gd name="T9" fmla="*/ 2147483647 h 587"/>
              <a:gd name="T10" fmla="*/ 2147483647 w 484"/>
              <a:gd name="T11" fmla="*/ 2147483647 h 587"/>
              <a:gd name="T12" fmla="*/ 0 w 484"/>
              <a:gd name="T13" fmla="*/ 2147483647 h 587"/>
              <a:gd name="T14" fmla="*/ 2147483647 w 484"/>
              <a:gd name="T15" fmla="*/ 2147483647 h 587"/>
              <a:gd name="T16" fmla="*/ 2147483647 w 484"/>
              <a:gd name="T17" fmla="*/ 2147483647 h 587"/>
              <a:gd name="T18" fmla="*/ 2147483647 w 484"/>
              <a:gd name="T19" fmla="*/ 0 h 587"/>
              <a:gd name="T20" fmla="*/ 2147483647 w 484"/>
              <a:gd name="T21" fmla="*/ 2147483647 h 587"/>
              <a:gd name="T22" fmla="*/ 2147483647 w 484"/>
              <a:gd name="T23" fmla="*/ 2147483647 h 587"/>
              <a:gd name="T24" fmla="*/ 2147483647 w 484"/>
              <a:gd name="T25" fmla="*/ 2147483647 h 587"/>
              <a:gd name="T26" fmla="*/ 2147483647 w 484"/>
              <a:gd name="T27" fmla="*/ 2147483647 h 587"/>
              <a:gd name="T28" fmla="*/ 2147483647 w 484"/>
              <a:gd name="T29" fmla="*/ 2147483647 h 587"/>
              <a:gd name="T30" fmla="*/ 2147483647 w 484"/>
              <a:gd name="T31" fmla="*/ 2147483647 h 5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4"/>
              <a:gd name="T49" fmla="*/ 0 h 587"/>
              <a:gd name="T50" fmla="*/ 484 w 484"/>
              <a:gd name="T51" fmla="*/ 587 h 5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4" h="587">
                <a:moveTo>
                  <a:pt x="484" y="411"/>
                </a:moveTo>
                <a:lnTo>
                  <a:pt x="484" y="470"/>
                </a:lnTo>
                <a:lnTo>
                  <a:pt x="121" y="587"/>
                </a:lnTo>
                <a:lnTo>
                  <a:pt x="121" y="528"/>
                </a:lnTo>
                <a:lnTo>
                  <a:pt x="82" y="500"/>
                </a:lnTo>
                <a:lnTo>
                  <a:pt x="182" y="352"/>
                </a:lnTo>
                <a:lnTo>
                  <a:pt x="0" y="294"/>
                </a:lnTo>
                <a:lnTo>
                  <a:pt x="121" y="59"/>
                </a:lnTo>
                <a:lnTo>
                  <a:pt x="242" y="117"/>
                </a:lnTo>
                <a:lnTo>
                  <a:pt x="303" y="0"/>
                </a:lnTo>
                <a:lnTo>
                  <a:pt x="303" y="59"/>
                </a:lnTo>
                <a:lnTo>
                  <a:pt x="363" y="117"/>
                </a:lnTo>
                <a:lnTo>
                  <a:pt x="303" y="176"/>
                </a:lnTo>
                <a:lnTo>
                  <a:pt x="424" y="235"/>
                </a:lnTo>
                <a:lnTo>
                  <a:pt x="484" y="352"/>
                </a:lnTo>
                <a:lnTo>
                  <a:pt x="484" y="411"/>
                </a:lnTo>
                <a:close/>
              </a:path>
            </a:pathLst>
          </a:custGeom>
          <a:noFill/>
          <a:ln w="12700">
            <a:solidFill>
              <a:srgbClr val="000000"/>
            </a:solidFill>
            <a:prstDash val="solid"/>
            <a:round/>
            <a:headEnd/>
            <a:tailEnd/>
          </a:ln>
        </p:spPr>
        <p:txBody>
          <a:bodyPr/>
          <a:lstStyle/>
          <a:p>
            <a:endParaRPr lang="fi-FI"/>
          </a:p>
        </p:txBody>
      </p:sp>
      <p:sp>
        <p:nvSpPr>
          <p:cNvPr id="12305" name="Freeform 17"/>
          <p:cNvSpPr>
            <a:spLocks noChangeAspect="1"/>
          </p:cNvSpPr>
          <p:nvPr/>
        </p:nvSpPr>
        <p:spPr bwMode="auto">
          <a:xfrm>
            <a:off x="3340100" y="3714750"/>
            <a:ext cx="2332038" cy="1336675"/>
          </a:xfrm>
          <a:custGeom>
            <a:avLst/>
            <a:gdLst>
              <a:gd name="T0" fmla="*/ 2147483647 w 1214"/>
              <a:gd name="T1" fmla="*/ 2147483647 h 696"/>
              <a:gd name="T2" fmla="*/ 2147483647 w 1214"/>
              <a:gd name="T3" fmla="*/ 2147483647 h 696"/>
              <a:gd name="T4" fmla="*/ 2147483647 w 1214"/>
              <a:gd name="T5" fmla="*/ 2147483647 h 696"/>
              <a:gd name="T6" fmla="*/ 2147483647 w 1214"/>
              <a:gd name="T7" fmla="*/ 2147483647 h 696"/>
              <a:gd name="T8" fmla="*/ 2147483647 w 1214"/>
              <a:gd name="T9" fmla="*/ 2147483647 h 696"/>
              <a:gd name="T10" fmla="*/ 2147483647 w 1214"/>
              <a:gd name="T11" fmla="*/ 2147483647 h 696"/>
              <a:gd name="T12" fmla="*/ 2147483647 w 1214"/>
              <a:gd name="T13" fmla="*/ 2147483647 h 696"/>
              <a:gd name="T14" fmla="*/ 0 w 1214"/>
              <a:gd name="T15" fmla="*/ 2147483647 h 696"/>
              <a:gd name="T16" fmla="*/ 2147483647 w 1214"/>
              <a:gd name="T17" fmla="*/ 0 h 696"/>
              <a:gd name="T18" fmla="*/ 2147483647 w 1214"/>
              <a:gd name="T19" fmla="*/ 2147483647 h 696"/>
              <a:gd name="T20" fmla="*/ 2147483647 w 1214"/>
              <a:gd name="T21" fmla="*/ 2147483647 h 696"/>
              <a:gd name="T22" fmla="*/ 2147483647 w 1214"/>
              <a:gd name="T23" fmla="*/ 2147483647 h 696"/>
              <a:gd name="T24" fmla="*/ 2147483647 w 1214"/>
              <a:gd name="T25" fmla="*/ 2147483647 h 696"/>
              <a:gd name="T26" fmla="*/ 2147483647 w 1214"/>
              <a:gd name="T27" fmla="*/ 2147483647 h 696"/>
              <a:gd name="T28" fmla="*/ 2147483647 w 1214"/>
              <a:gd name="T29" fmla="*/ 2147483647 h 696"/>
              <a:gd name="T30" fmla="*/ 2147483647 w 1214"/>
              <a:gd name="T31" fmla="*/ 2147483647 h 696"/>
              <a:gd name="T32" fmla="*/ 2147483647 w 1214"/>
              <a:gd name="T33" fmla="*/ 2147483647 h 696"/>
              <a:gd name="T34" fmla="*/ 2147483647 w 1214"/>
              <a:gd name="T35" fmla="*/ 2147483647 h 696"/>
              <a:gd name="T36" fmla="*/ 2147483647 w 1214"/>
              <a:gd name="T37" fmla="*/ 2147483647 h 696"/>
              <a:gd name="T38" fmla="*/ 2147483647 w 1214"/>
              <a:gd name="T39" fmla="*/ 2147483647 h 696"/>
              <a:gd name="T40" fmla="*/ 2147483647 w 1214"/>
              <a:gd name="T41" fmla="*/ 2147483647 h 696"/>
              <a:gd name="T42" fmla="*/ 2147483647 w 1214"/>
              <a:gd name="T43" fmla="*/ 2147483647 h 696"/>
              <a:gd name="T44" fmla="*/ 2147483647 w 1214"/>
              <a:gd name="T45" fmla="*/ 2147483647 h 696"/>
              <a:gd name="T46" fmla="*/ 2147483647 w 1214"/>
              <a:gd name="T47" fmla="*/ 2147483647 h 696"/>
              <a:gd name="T48" fmla="*/ 2147483647 w 1214"/>
              <a:gd name="T49" fmla="*/ 2147483647 h 696"/>
              <a:gd name="T50" fmla="*/ 2147483647 w 1214"/>
              <a:gd name="T51" fmla="*/ 2147483647 h 696"/>
              <a:gd name="T52" fmla="*/ 2147483647 w 1214"/>
              <a:gd name="T53" fmla="*/ 2147483647 h 696"/>
              <a:gd name="T54" fmla="*/ 2147483647 w 1214"/>
              <a:gd name="T55" fmla="*/ 2147483647 h 6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14"/>
              <a:gd name="T85" fmla="*/ 0 h 696"/>
              <a:gd name="T86" fmla="*/ 1214 w 1214"/>
              <a:gd name="T87" fmla="*/ 696 h 6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14" h="696">
                <a:moveTo>
                  <a:pt x="488" y="408"/>
                </a:moveTo>
                <a:lnTo>
                  <a:pt x="488" y="523"/>
                </a:lnTo>
                <a:lnTo>
                  <a:pt x="305" y="581"/>
                </a:lnTo>
                <a:lnTo>
                  <a:pt x="244" y="638"/>
                </a:lnTo>
                <a:lnTo>
                  <a:pt x="244" y="581"/>
                </a:lnTo>
                <a:lnTo>
                  <a:pt x="183" y="696"/>
                </a:lnTo>
                <a:lnTo>
                  <a:pt x="61" y="638"/>
                </a:lnTo>
                <a:lnTo>
                  <a:pt x="0" y="408"/>
                </a:lnTo>
                <a:lnTo>
                  <a:pt x="308" y="0"/>
                </a:lnTo>
                <a:lnTo>
                  <a:pt x="431" y="117"/>
                </a:lnTo>
                <a:lnTo>
                  <a:pt x="545" y="108"/>
                </a:lnTo>
                <a:lnTo>
                  <a:pt x="614" y="171"/>
                </a:lnTo>
                <a:lnTo>
                  <a:pt x="614" y="177"/>
                </a:lnTo>
                <a:lnTo>
                  <a:pt x="677" y="228"/>
                </a:lnTo>
                <a:lnTo>
                  <a:pt x="851" y="288"/>
                </a:lnTo>
                <a:lnTo>
                  <a:pt x="854" y="288"/>
                </a:lnTo>
                <a:lnTo>
                  <a:pt x="911" y="213"/>
                </a:lnTo>
                <a:lnTo>
                  <a:pt x="974" y="225"/>
                </a:lnTo>
                <a:lnTo>
                  <a:pt x="977" y="171"/>
                </a:lnTo>
                <a:lnTo>
                  <a:pt x="1031" y="120"/>
                </a:lnTo>
                <a:lnTo>
                  <a:pt x="1031" y="165"/>
                </a:lnTo>
                <a:lnTo>
                  <a:pt x="1214" y="231"/>
                </a:lnTo>
                <a:lnTo>
                  <a:pt x="1157" y="402"/>
                </a:lnTo>
                <a:lnTo>
                  <a:pt x="1094" y="351"/>
                </a:lnTo>
                <a:lnTo>
                  <a:pt x="797" y="468"/>
                </a:lnTo>
                <a:lnTo>
                  <a:pt x="671" y="466"/>
                </a:lnTo>
                <a:lnTo>
                  <a:pt x="488" y="408"/>
                </a:lnTo>
                <a:close/>
              </a:path>
            </a:pathLst>
          </a:custGeom>
          <a:solidFill>
            <a:srgbClr val="CC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chemeClr val="lt1"/>
              </a:solidFill>
              <a:latin typeface="+mn-lt"/>
            </a:endParaRPr>
          </a:p>
        </p:txBody>
      </p:sp>
      <p:sp>
        <p:nvSpPr>
          <p:cNvPr id="12306" name="Freeform 18"/>
          <p:cNvSpPr>
            <a:spLocks noChangeAspect="1"/>
          </p:cNvSpPr>
          <p:nvPr/>
        </p:nvSpPr>
        <p:spPr bwMode="auto">
          <a:xfrm>
            <a:off x="1357313" y="3167063"/>
            <a:ext cx="1287462" cy="885825"/>
          </a:xfrm>
          <a:custGeom>
            <a:avLst/>
            <a:gdLst>
              <a:gd name="T0" fmla="*/ 0 w 66"/>
              <a:gd name="T1" fmla="*/ 2147483647 h 48"/>
              <a:gd name="T2" fmla="*/ 0 w 66"/>
              <a:gd name="T3" fmla="*/ 2147483647 h 48"/>
              <a:gd name="T4" fmla="*/ 2147483647 w 66"/>
              <a:gd name="T5" fmla="*/ 0 h 48"/>
              <a:gd name="T6" fmla="*/ 2147483647 w 66"/>
              <a:gd name="T7" fmla="*/ 2147483647 h 48"/>
              <a:gd name="T8" fmla="*/ 2147483647 w 66"/>
              <a:gd name="T9" fmla="*/ 2147483647 h 48"/>
              <a:gd name="T10" fmla="*/ 2147483647 w 66"/>
              <a:gd name="T11" fmla="*/ 2147483647 h 48"/>
              <a:gd name="T12" fmla="*/ 2147483647 w 66"/>
              <a:gd name="T13" fmla="*/ 2147483647 h 48"/>
              <a:gd name="T14" fmla="*/ 2147483647 w 66"/>
              <a:gd name="T15" fmla="*/ 2147483647 h 48"/>
              <a:gd name="T16" fmla="*/ 2147483647 w 66"/>
              <a:gd name="T17" fmla="*/ 2147483647 h 48"/>
              <a:gd name="T18" fmla="*/ 2147483647 w 66"/>
              <a:gd name="T19" fmla="*/ 2147483647 h 48"/>
              <a:gd name="T20" fmla="*/ 2147483647 w 66"/>
              <a:gd name="T21" fmla="*/ 2147483647 h 48"/>
              <a:gd name="T22" fmla="*/ 2147483647 w 66"/>
              <a:gd name="T23" fmla="*/ 2147483647 h 48"/>
              <a:gd name="T24" fmla="*/ 0 w 66"/>
              <a:gd name="T25" fmla="*/ 2147483647 h 48"/>
              <a:gd name="T26" fmla="*/ 0 w 6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
              <a:gd name="T43" fmla="*/ 0 h 48"/>
              <a:gd name="T44" fmla="*/ 66 w 6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 h="48">
                <a:moveTo>
                  <a:pt x="0" y="24"/>
                </a:moveTo>
                <a:lnTo>
                  <a:pt x="0" y="6"/>
                </a:lnTo>
                <a:lnTo>
                  <a:pt x="36" y="0"/>
                </a:lnTo>
                <a:lnTo>
                  <a:pt x="36" y="18"/>
                </a:lnTo>
                <a:lnTo>
                  <a:pt x="48" y="18"/>
                </a:lnTo>
                <a:lnTo>
                  <a:pt x="66" y="12"/>
                </a:lnTo>
                <a:lnTo>
                  <a:pt x="66" y="36"/>
                </a:lnTo>
                <a:lnTo>
                  <a:pt x="60" y="36"/>
                </a:lnTo>
                <a:lnTo>
                  <a:pt x="48" y="48"/>
                </a:lnTo>
                <a:lnTo>
                  <a:pt x="30" y="48"/>
                </a:lnTo>
                <a:lnTo>
                  <a:pt x="18" y="42"/>
                </a:lnTo>
                <a:lnTo>
                  <a:pt x="18" y="30"/>
                </a:lnTo>
                <a:lnTo>
                  <a:pt x="0" y="30"/>
                </a:lnTo>
                <a:lnTo>
                  <a:pt x="0" y="24"/>
                </a:lnTo>
                <a:close/>
              </a:path>
            </a:pathLst>
          </a:custGeom>
          <a:noFill/>
          <a:ln w="0">
            <a:solidFill>
              <a:srgbClr val="000000"/>
            </a:solidFill>
            <a:prstDash val="solid"/>
            <a:round/>
            <a:headEnd/>
            <a:tailEnd/>
          </a:ln>
        </p:spPr>
        <p:txBody>
          <a:bodyPr/>
          <a:lstStyle/>
          <a:p>
            <a:endParaRPr lang="fi-FI"/>
          </a:p>
        </p:txBody>
      </p:sp>
      <p:sp>
        <p:nvSpPr>
          <p:cNvPr id="12307" name="Freeform 19"/>
          <p:cNvSpPr>
            <a:spLocks noChangeAspect="1"/>
          </p:cNvSpPr>
          <p:nvPr/>
        </p:nvSpPr>
        <p:spPr bwMode="auto">
          <a:xfrm>
            <a:off x="884238" y="2144713"/>
            <a:ext cx="1998662" cy="1131887"/>
          </a:xfrm>
          <a:custGeom>
            <a:avLst/>
            <a:gdLst>
              <a:gd name="T0" fmla="*/ 2147483647 w 102"/>
              <a:gd name="T1" fmla="*/ 2147483647 h 60"/>
              <a:gd name="T2" fmla="*/ 2147483647 w 102"/>
              <a:gd name="T3" fmla="*/ 2147483647 h 60"/>
              <a:gd name="T4" fmla="*/ 2147483647 w 102"/>
              <a:gd name="T5" fmla="*/ 2147483647 h 60"/>
              <a:gd name="T6" fmla="*/ 0 w 102"/>
              <a:gd name="T7" fmla="*/ 2147483647 h 60"/>
              <a:gd name="T8" fmla="*/ 2147483647 w 102"/>
              <a:gd name="T9" fmla="*/ 2147483647 h 60"/>
              <a:gd name="T10" fmla="*/ 2147483647 w 102"/>
              <a:gd name="T11" fmla="*/ 2147483647 h 60"/>
              <a:gd name="T12" fmla="*/ 2147483647 w 102"/>
              <a:gd name="T13" fmla="*/ 2147483647 h 60"/>
              <a:gd name="T14" fmla="*/ 2147483647 w 102"/>
              <a:gd name="T15" fmla="*/ 2147483647 h 60"/>
              <a:gd name="T16" fmla="*/ 2147483647 w 102"/>
              <a:gd name="T17" fmla="*/ 0 h 60"/>
              <a:gd name="T18" fmla="*/ 2147483647 w 102"/>
              <a:gd name="T19" fmla="*/ 2147483647 h 60"/>
              <a:gd name="T20" fmla="*/ 2147483647 w 102"/>
              <a:gd name="T21" fmla="*/ 2147483647 h 60"/>
              <a:gd name="T22" fmla="*/ 2147483647 w 102"/>
              <a:gd name="T23" fmla="*/ 2147483647 h 60"/>
              <a:gd name="T24" fmla="*/ 2147483647 w 102"/>
              <a:gd name="T25" fmla="*/ 2147483647 h 60"/>
              <a:gd name="T26" fmla="*/ 2147483647 w 102"/>
              <a:gd name="T27" fmla="*/ 2147483647 h 60"/>
              <a:gd name="T28" fmla="*/ 2147483647 w 102"/>
              <a:gd name="T29" fmla="*/ 2147483647 h 60"/>
              <a:gd name="T30" fmla="*/ 2147483647 w 102"/>
              <a:gd name="T31" fmla="*/ 2147483647 h 60"/>
              <a:gd name="T32" fmla="*/ 2147483647 w 102"/>
              <a:gd name="T33" fmla="*/ 2147483647 h 60"/>
              <a:gd name="T34" fmla="*/ 2147483647 w 102"/>
              <a:gd name="T35" fmla="*/ 2147483647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2"/>
              <a:gd name="T55" fmla="*/ 0 h 60"/>
              <a:gd name="T56" fmla="*/ 102 w 102"/>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2" h="60">
                <a:moveTo>
                  <a:pt x="78" y="42"/>
                </a:moveTo>
                <a:lnTo>
                  <a:pt x="60" y="54"/>
                </a:lnTo>
                <a:lnTo>
                  <a:pt x="24" y="60"/>
                </a:lnTo>
                <a:lnTo>
                  <a:pt x="0" y="60"/>
                </a:lnTo>
                <a:lnTo>
                  <a:pt x="6" y="48"/>
                </a:lnTo>
                <a:lnTo>
                  <a:pt x="12" y="48"/>
                </a:lnTo>
                <a:lnTo>
                  <a:pt x="18" y="30"/>
                </a:lnTo>
                <a:lnTo>
                  <a:pt x="12" y="12"/>
                </a:lnTo>
                <a:lnTo>
                  <a:pt x="24" y="0"/>
                </a:lnTo>
                <a:lnTo>
                  <a:pt x="36" y="6"/>
                </a:lnTo>
                <a:lnTo>
                  <a:pt x="42" y="12"/>
                </a:lnTo>
                <a:lnTo>
                  <a:pt x="48" y="6"/>
                </a:lnTo>
                <a:lnTo>
                  <a:pt x="54" y="18"/>
                </a:lnTo>
                <a:lnTo>
                  <a:pt x="72" y="18"/>
                </a:lnTo>
                <a:lnTo>
                  <a:pt x="72" y="6"/>
                </a:lnTo>
                <a:lnTo>
                  <a:pt x="102" y="30"/>
                </a:lnTo>
                <a:lnTo>
                  <a:pt x="102" y="36"/>
                </a:lnTo>
                <a:lnTo>
                  <a:pt x="78" y="42"/>
                </a:lnTo>
                <a:close/>
              </a:path>
            </a:pathLst>
          </a:custGeom>
          <a:noFill/>
          <a:ln w="12700">
            <a:solidFill>
              <a:srgbClr val="000000"/>
            </a:solidFill>
            <a:prstDash val="solid"/>
            <a:round/>
            <a:headEnd/>
            <a:tailEnd/>
          </a:ln>
        </p:spPr>
        <p:txBody>
          <a:bodyPr/>
          <a:lstStyle/>
          <a:p>
            <a:endParaRPr lang="fi-FI"/>
          </a:p>
        </p:txBody>
      </p:sp>
      <p:sp>
        <p:nvSpPr>
          <p:cNvPr id="12308" name="Freeform 20"/>
          <p:cNvSpPr>
            <a:spLocks noChangeAspect="1"/>
          </p:cNvSpPr>
          <p:nvPr/>
        </p:nvSpPr>
        <p:spPr bwMode="auto">
          <a:xfrm>
            <a:off x="1827213" y="709613"/>
            <a:ext cx="698500" cy="998537"/>
          </a:xfrm>
          <a:custGeom>
            <a:avLst/>
            <a:gdLst>
              <a:gd name="T0" fmla="*/ 0 w 36"/>
              <a:gd name="T1" fmla="*/ 2147483647 h 54"/>
              <a:gd name="T2" fmla="*/ 0 w 36"/>
              <a:gd name="T3" fmla="*/ 2147483647 h 54"/>
              <a:gd name="T4" fmla="*/ 2147483647 w 36"/>
              <a:gd name="T5" fmla="*/ 0 h 54"/>
              <a:gd name="T6" fmla="*/ 2147483647 w 36"/>
              <a:gd name="T7" fmla="*/ 2147483647 h 54"/>
              <a:gd name="T8" fmla="*/ 2147483647 w 36"/>
              <a:gd name="T9" fmla="*/ 2147483647 h 54"/>
              <a:gd name="T10" fmla="*/ 2147483647 w 36"/>
              <a:gd name="T11" fmla="*/ 2147483647 h 54"/>
              <a:gd name="T12" fmla="*/ 0 w 36"/>
              <a:gd name="T13" fmla="*/ 2147483647 h 54"/>
              <a:gd name="T14" fmla="*/ 0 60000 65536"/>
              <a:gd name="T15" fmla="*/ 0 60000 65536"/>
              <a:gd name="T16" fmla="*/ 0 60000 65536"/>
              <a:gd name="T17" fmla="*/ 0 60000 65536"/>
              <a:gd name="T18" fmla="*/ 0 60000 65536"/>
              <a:gd name="T19" fmla="*/ 0 60000 65536"/>
              <a:gd name="T20" fmla="*/ 0 60000 65536"/>
              <a:gd name="T21" fmla="*/ 0 w 36"/>
              <a:gd name="T22" fmla="*/ 0 h 54"/>
              <a:gd name="T23" fmla="*/ 36 w 36"/>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54">
                <a:moveTo>
                  <a:pt x="0" y="36"/>
                </a:moveTo>
                <a:lnTo>
                  <a:pt x="0" y="12"/>
                </a:lnTo>
                <a:lnTo>
                  <a:pt x="24" y="0"/>
                </a:lnTo>
                <a:lnTo>
                  <a:pt x="36" y="36"/>
                </a:lnTo>
                <a:lnTo>
                  <a:pt x="30" y="54"/>
                </a:lnTo>
                <a:lnTo>
                  <a:pt x="12" y="54"/>
                </a:lnTo>
                <a:lnTo>
                  <a:pt x="0" y="36"/>
                </a:lnTo>
                <a:close/>
              </a:path>
            </a:pathLst>
          </a:custGeom>
          <a:noFill/>
          <a:ln w="12700">
            <a:solidFill>
              <a:srgbClr val="000000"/>
            </a:solidFill>
            <a:prstDash val="solid"/>
            <a:round/>
            <a:headEnd/>
            <a:tailEnd/>
          </a:ln>
        </p:spPr>
        <p:txBody>
          <a:bodyPr/>
          <a:lstStyle/>
          <a:p>
            <a:endParaRPr lang="fi-FI"/>
          </a:p>
        </p:txBody>
      </p:sp>
      <p:sp>
        <p:nvSpPr>
          <p:cNvPr id="12309" name="Freeform 21"/>
          <p:cNvSpPr>
            <a:spLocks noChangeAspect="1"/>
          </p:cNvSpPr>
          <p:nvPr/>
        </p:nvSpPr>
        <p:spPr bwMode="auto">
          <a:xfrm>
            <a:off x="777875" y="922338"/>
            <a:ext cx="1631950" cy="1557337"/>
          </a:xfrm>
          <a:custGeom>
            <a:avLst/>
            <a:gdLst>
              <a:gd name="T0" fmla="*/ 2147483647 w 84"/>
              <a:gd name="T1" fmla="*/ 0 h 84"/>
              <a:gd name="T2" fmla="*/ 2147483647 w 84"/>
              <a:gd name="T3" fmla="*/ 2147483647 h 84"/>
              <a:gd name="T4" fmla="*/ 2147483647 w 84"/>
              <a:gd name="T5" fmla="*/ 2147483647 h 84"/>
              <a:gd name="T6" fmla="*/ 2147483647 w 84"/>
              <a:gd name="T7" fmla="*/ 2147483647 h 84"/>
              <a:gd name="T8" fmla="*/ 2147483647 w 84"/>
              <a:gd name="T9" fmla="*/ 2147483647 h 84"/>
              <a:gd name="T10" fmla="*/ 0 w 84"/>
              <a:gd name="T11" fmla="*/ 2147483647 h 84"/>
              <a:gd name="T12" fmla="*/ 2147483647 w 84"/>
              <a:gd name="T13" fmla="*/ 2147483647 h 84"/>
              <a:gd name="T14" fmla="*/ 2147483647 w 84"/>
              <a:gd name="T15" fmla="*/ 2147483647 h 84"/>
              <a:gd name="T16" fmla="*/ 2147483647 w 84"/>
              <a:gd name="T17" fmla="*/ 2147483647 h 84"/>
              <a:gd name="T18" fmla="*/ 2147483647 w 84"/>
              <a:gd name="T19" fmla="*/ 2147483647 h 84"/>
              <a:gd name="T20" fmla="*/ 2147483647 w 84"/>
              <a:gd name="T21" fmla="*/ 2147483647 h 84"/>
              <a:gd name="T22" fmla="*/ 2147483647 w 84"/>
              <a:gd name="T23" fmla="*/ 2147483647 h 84"/>
              <a:gd name="T24" fmla="*/ 2147483647 w 84"/>
              <a:gd name="T25" fmla="*/ 2147483647 h 84"/>
              <a:gd name="T26" fmla="*/ 2147483647 w 84"/>
              <a:gd name="T27" fmla="*/ 2147483647 h 84"/>
              <a:gd name="T28" fmla="*/ 2147483647 w 84"/>
              <a:gd name="T29" fmla="*/ 2147483647 h 84"/>
              <a:gd name="T30" fmla="*/ 2147483647 w 84"/>
              <a:gd name="T31" fmla="*/ 2147483647 h 84"/>
              <a:gd name="T32" fmla="*/ 2147483647 w 84"/>
              <a:gd name="T33" fmla="*/ 2147483647 h 84"/>
              <a:gd name="T34" fmla="*/ 2147483647 w 84"/>
              <a:gd name="T35" fmla="*/ 2147483647 h 84"/>
              <a:gd name="T36" fmla="*/ 2147483647 w 84"/>
              <a:gd name="T37" fmla="*/ 2147483647 h 84"/>
              <a:gd name="T38" fmla="*/ 2147483647 w 84"/>
              <a:gd name="T39" fmla="*/ 0 h 84"/>
              <a:gd name="T40" fmla="*/ 2147483647 w 84"/>
              <a:gd name="T41" fmla="*/ 0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84"/>
              <a:gd name="T65" fmla="*/ 84 w 84"/>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84">
                <a:moveTo>
                  <a:pt x="36" y="0"/>
                </a:moveTo>
                <a:lnTo>
                  <a:pt x="30" y="18"/>
                </a:lnTo>
                <a:lnTo>
                  <a:pt x="24" y="30"/>
                </a:lnTo>
                <a:lnTo>
                  <a:pt x="24" y="48"/>
                </a:lnTo>
                <a:lnTo>
                  <a:pt x="12" y="48"/>
                </a:lnTo>
                <a:lnTo>
                  <a:pt x="0" y="60"/>
                </a:lnTo>
                <a:lnTo>
                  <a:pt x="12" y="66"/>
                </a:lnTo>
                <a:lnTo>
                  <a:pt x="12" y="72"/>
                </a:lnTo>
                <a:lnTo>
                  <a:pt x="18" y="78"/>
                </a:lnTo>
                <a:lnTo>
                  <a:pt x="30" y="66"/>
                </a:lnTo>
                <a:lnTo>
                  <a:pt x="42" y="72"/>
                </a:lnTo>
                <a:lnTo>
                  <a:pt x="48" y="78"/>
                </a:lnTo>
                <a:lnTo>
                  <a:pt x="54" y="72"/>
                </a:lnTo>
                <a:lnTo>
                  <a:pt x="60" y="84"/>
                </a:lnTo>
                <a:lnTo>
                  <a:pt x="78" y="84"/>
                </a:lnTo>
                <a:lnTo>
                  <a:pt x="78" y="72"/>
                </a:lnTo>
                <a:lnTo>
                  <a:pt x="84" y="42"/>
                </a:lnTo>
                <a:lnTo>
                  <a:pt x="66" y="42"/>
                </a:lnTo>
                <a:lnTo>
                  <a:pt x="54" y="24"/>
                </a:lnTo>
                <a:lnTo>
                  <a:pt x="54" y="0"/>
                </a:lnTo>
                <a:lnTo>
                  <a:pt x="36" y="0"/>
                </a:lnTo>
                <a:close/>
              </a:path>
            </a:pathLst>
          </a:custGeom>
          <a:noFill/>
          <a:ln w="12700">
            <a:solidFill>
              <a:srgbClr val="000000"/>
            </a:solidFill>
            <a:prstDash val="solid"/>
            <a:round/>
            <a:headEnd/>
            <a:tailEnd/>
          </a:ln>
        </p:spPr>
        <p:txBody>
          <a:bodyPr/>
          <a:lstStyle/>
          <a:p>
            <a:endParaRPr lang="fi-FI"/>
          </a:p>
        </p:txBody>
      </p:sp>
      <p:sp>
        <p:nvSpPr>
          <p:cNvPr id="12310" name="Freeform 22"/>
          <p:cNvSpPr>
            <a:spLocks noChangeAspect="1"/>
          </p:cNvSpPr>
          <p:nvPr/>
        </p:nvSpPr>
        <p:spPr bwMode="auto">
          <a:xfrm>
            <a:off x="2051050" y="1373188"/>
            <a:ext cx="1408113" cy="2679700"/>
          </a:xfrm>
          <a:custGeom>
            <a:avLst/>
            <a:gdLst>
              <a:gd name="T0" fmla="*/ 2147483647 w 72"/>
              <a:gd name="T1" fmla="*/ 2147483647 h 144"/>
              <a:gd name="T2" fmla="*/ 2147483647 w 72"/>
              <a:gd name="T3" fmla="*/ 2147483647 h 144"/>
              <a:gd name="T4" fmla="*/ 0 w 72"/>
              <a:gd name="T5" fmla="*/ 2147483647 h 144"/>
              <a:gd name="T6" fmla="*/ 0 w 72"/>
              <a:gd name="T7" fmla="*/ 2147483647 h 144"/>
              <a:gd name="T8" fmla="*/ 2147483647 w 72"/>
              <a:gd name="T9" fmla="*/ 2147483647 h 144"/>
              <a:gd name="T10" fmla="*/ 2147483647 w 72"/>
              <a:gd name="T11" fmla="*/ 2147483647 h 144"/>
              <a:gd name="T12" fmla="*/ 2147483647 w 72"/>
              <a:gd name="T13" fmla="*/ 2147483647 h 144"/>
              <a:gd name="T14" fmla="*/ 2147483647 w 72"/>
              <a:gd name="T15" fmla="*/ 2147483647 h 144"/>
              <a:gd name="T16" fmla="*/ 2147483647 w 72"/>
              <a:gd name="T17" fmla="*/ 2147483647 h 144"/>
              <a:gd name="T18" fmla="*/ 2147483647 w 72"/>
              <a:gd name="T19" fmla="*/ 0 h 144"/>
              <a:gd name="T20" fmla="*/ 2147483647 w 72"/>
              <a:gd name="T21" fmla="*/ 2147483647 h 144"/>
              <a:gd name="T22" fmla="*/ 2147483647 w 72"/>
              <a:gd name="T23" fmla="*/ 2147483647 h 144"/>
              <a:gd name="T24" fmla="*/ 2147483647 w 72"/>
              <a:gd name="T25" fmla="*/ 2147483647 h 144"/>
              <a:gd name="T26" fmla="*/ 2147483647 w 72"/>
              <a:gd name="T27" fmla="*/ 2147483647 h 144"/>
              <a:gd name="T28" fmla="*/ 2147483647 w 72"/>
              <a:gd name="T29" fmla="*/ 2147483647 h 144"/>
              <a:gd name="T30" fmla="*/ 2147483647 w 72"/>
              <a:gd name="T31" fmla="*/ 2147483647 h 144"/>
              <a:gd name="T32" fmla="*/ 2147483647 w 72"/>
              <a:gd name="T33" fmla="*/ 2147483647 h 144"/>
              <a:gd name="T34" fmla="*/ 2147483647 w 72"/>
              <a:gd name="T35" fmla="*/ 2147483647 h 144"/>
              <a:gd name="T36" fmla="*/ 2147483647 w 72"/>
              <a:gd name="T37" fmla="*/ 2147483647 h 144"/>
              <a:gd name="T38" fmla="*/ 2147483647 w 72"/>
              <a:gd name="T39" fmla="*/ 2147483647 h 144"/>
              <a:gd name="T40" fmla="*/ 2147483647 w 72"/>
              <a:gd name="T41" fmla="*/ 2147483647 h 144"/>
              <a:gd name="T42" fmla="*/ 2147483647 w 72"/>
              <a:gd name="T43" fmla="*/ 2147483647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2"/>
              <a:gd name="T67" fmla="*/ 0 h 144"/>
              <a:gd name="T68" fmla="*/ 72 w 72"/>
              <a:gd name="T69" fmla="*/ 144 h 1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2" h="144">
                <a:moveTo>
                  <a:pt x="30" y="108"/>
                </a:moveTo>
                <a:lnTo>
                  <a:pt x="12" y="114"/>
                </a:lnTo>
                <a:lnTo>
                  <a:pt x="0" y="114"/>
                </a:lnTo>
                <a:lnTo>
                  <a:pt x="0" y="96"/>
                </a:lnTo>
                <a:lnTo>
                  <a:pt x="18" y="84"/>
                </a:lnTo>
                <a:lnTo>
                  <a:pt x="42" y="78"/>
                </a:lnTo>
                <a:lnTo>
                  <a:pt x="42" y="72"/>
                </a:lnTo>
                <a:lnTo>
                  <a:pt x="12" y="48"/>
                </a:lnTo>
                <a:lnTo>
                  <a:pt x="18" y="18"/>
                </a:lnTo>
                <a:lnTo>
                  <a:pt x="24" y="0"/>
                </a:lnTo>
                <a:lnTo>
                  <a:pt x="48" y="24"/>
                </a:lnTo>
                <a:lnTo>
                  <a:pt x="54" y="24"/>
                </a:lnTo>
                <a:lnTo>
                  <a:pt x="66" y="48"/>
                </a:lnTo>
                <a:lnTo>
                  <a:pt x="72" y="78"/>
                </a:lnTo>
                <a:lnTo>
                  <a:pt x="66" y="84"/>
                </a:lnTo>
                <a:lnTo>
                  <a:pt x="60" y="108"/>
                </a:lnTo>
                <a:lnTo>
                  <a:pt x="54" y="114"/>
                </a:lnTo>
                <a:lnTo>
                  <a:pt x="54" y="144"/>
                </a:lnTo>
                <a:lnTo>
                  <a:pt x="36" y="144"/>
                </a:lnTo>
                <a:lnTo>
                  <a:pt x="24" y="132"/>
                </a:lnTo>
                <a:lnTo>
                  <a:pt x="30" y="132"/>
                </a:lnTo>
                <a:lnTo>
                  <a:pt x="30" y="108"/>
                </a:lnTo>
                <a:close/>
              </a:path>
            </a:pathLst>
          </a:custGeom>
          <a:solidFill>
            <a:srgbClr val="CC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2311" name="Freeform 24"/>
          <p:cNvSpPr>
            <a:spLocks noChangeAspect="1"/>
          </p:cNvSpPr>
          <p:nvPr/>
        </p:nvSpPr>
        <p:spPr bwMode="auto">
          <a:xfrm>
            <a:off x="2287588" y="44450"/>
            <a:ext cx="1868487" cy="1773238"/>
          </a:xfrm>
          <a:custGeom>
            <a:avLst/>
            <a:gdLst>
              <a:gd name="T0" fmla="*/ 2147483647 w 96"/>
              <a:gd name="T1" fmla="*/ 2147483647 h 95"/>
              <a:gd name="T2" fmla="*/ 2147483647 w 96"/>
              <a:gd name="T3" fmla="*/ 2147483647 h 95"/>
              <a:gd name="T4" fmla="*/ 2147483647 w 96"/>
              <a:gd name="T5" fmla="*/ 2147483647 h 95"/>
              <a:gd name="T6" fmla="*/ 2147483647 w 96"/>
              <a:gd name="T7" fmla="*/ 2147483647 h 95"/>
              <a:gd name="T8" fmla="*/ 0 w 96"/>
              <a:gd name="T9" fmla="*/ 2147483647 h 95"/>
              <a:gd name="T10" fmla="*/ 2147483647 w 96"/>
              <a:gd name="T11" fmla="*/ 2147483647 h 95"/>
              <a:gd name="T12" fmla="*/ 2147483647 w 96"/>
              <a:gd name="T13" fmla="*/ 2147483647 h 95"/>
              <a:gd name="T14" fmla="*/ 2147483647 w 96"/>
              <a:gd name="T15" fmla="*/ 2147483647 h 95"/>
              <a:gd name="T16" fmla="*/ 2147483647 w 96"/>
              <a:gd name="T17" fmla="*/ 2147483647 h 95"/>
              <a:gd name="T18" fmla="*/ 2147483647 w 96"/>
              <a:gd name="T19" fmla="*/ 2147483647 h 95"/>
              <a:gd name="T20" fmla="*/ 2147483647 w 96"/>
              <a:gd name="T21" fmla="*/ 0 h 95"/>
              <a:gd name="T22" fmla="*/ 2147483647 w 96"/>
              <a:gd name="T23" fmla="*/ 2147483647 h 95"/>
              <a:gd name="T24" fmla="*/ 2147483647 w 96"/>
              <a:gd name="T25" fmla="*/ 2147483647 h 95"/>
              <a:gd name="T26" fmla="*/ 2147483647 w 96"/>
              <a:gd name="T27" fmla="*/ 2147483647 h 95"/>
              <a:gd name="T28" fmla="*/ 2147483647 w 96"/>
              <a:gd name="T29" fmla="*/ 2147483647 h 95"/>
              <a:gd name="T30" fmla="*/ 2147483647 w 96"/>
              <a:gd name="T31" fmla="*/ 2147483647 h 95"/>
              <a:gd name="T32" fmla="*/ 2147483647 w 96"/>
              <a:gd name="T33" fmla="*/ 2147483647 h 95"/>
              <a:gd name="T34" fmla="*/ 2147483647 w 96"/>
              <a:gd name="T35" fmla="*/ 2147483647 h 95"/>
              <a:gd name="T36" fmla="*/ 2147483647 w 96"/>
              <a:gd name="T37" fmla="*/ 2147483647 h 95"/>
              <a:gd name="T38" fmla="*/ 2147483647 w 96"/>
              <a:gd name="T39" fmla="*/ 2147483647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95"/>
              <a:gd name="T62" fmla="*/ 96 w 96"/>
              <a:gd name="T63" fmla="*/ 95 h 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95">
                <a:moveTo>
                  <a:pt x="60" y="89"/>
                </a:moveTo>
                <a:lnTo>
                  <a:pt x="42" y="95"/>
                </a:lnTo>
                <a:lnTo>
                  <a:pt x="36" y="95"/>
                </a:lnTo>
                <a:lnTo>
                  <a:pt x="12" y="71"/>
                </a:lnTo>
                <a:lnTo>
                  <a:pt x="0" y="35"/>
                </a:lnTo>
                <a:lnTo>
                  <a:pt x="6" y="17"/>
                </a:lnTo>
                <a:lnTo>
                  <a:pt x="24" y="23"/>
                </a:lnTo>
                <a:lnTo>
                  <a:pt x="30" y="17"/>
                </a:lnTo>
                <a:lnTo>
                  <a:pt x="42" y="17"/>
                </a:lnTo>
                <a:lnTo>
                  <a:pt x="54" y="17"/>
                </a:lnTo>
                <a:lnTo>
                  <a:pt x="60" y="0"/>
                </a:lnTo>
                <a:lnTo>
                  <a:pt x="72" y="5"/>
                </a:lnTo>
                <a:lnTo>
                  <a:pt x="72" y="23"/>
                </a:lnTo>
                <a:lnTo>
                  <a:pt x="84" y="29"/>
                </a:lnTo>
                <a:lnTo>
                  <a:pt x="84" y="47"/>
                </a:lnTo>
                <a:lnTo>
                  <a:pt x="96" y="59"/>
                </a:lnTo>
                <a:lnTo>
                  <a:pt x="96" y="65"/>
                </a:lnTo>
                <a:lnTo>
                  <a:pt x="78" y="83"/>
                </a:lnTo>
                <a:lnTo>
                  <a:pt x="60" y="77"/>
                </a:lnTo>
                <a:lnTo>
                  <a:pt x="60" y="89"/>
                </a:lnTo>
                <a:close/>
              </a:path>
            </a:pathLst>
          </a:custGeom>
          <a:pattFill prst="wdUpDiag">
            <a:fgClr>
              <a:srgbClr val="00B0F0"/>
            </a:fgClr>
            <a:bgClr>
              <a:srgbClr val="FFFFFF"/>
            </a:bgClr>
          </a:patt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fi-FI"/>
          </a:p>
        </p:txBody>
      </p:sp>
      <p:sp>
        <p:nvSpPr>
          <p:cNvPr id="12312" name="Rectangle 25"/>
          <p:cNvSpPr>
            <a:spLocks noChangeAspect="1" noChangeArrowheads="1"/>
          </p:cNvSpPr>
          <p:nvPr/>
        </p:nvSpPr>
        <p:spPr bwMode="auto">
          <a:xfrm>
            <a:off x="3132138" y="3500438"/>
            <a:ext cx="752475" cy="363537"/>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Tampere</a:t>
            </a:r>
          </a:p>
          <a:p>
            <a:endParaRPr lang="fi-FI" sz="1200" b="1">
              <a:solidFill>
                <a:srgbClr val="000000"/>
              </a:solidFill>
              <a:latin typeface="Verdana" pitchFamily="34" charset="0"/>
              <a:cs typeface="Arial" charset="0"/>
            </a:endParaRPr>
          </a:p>
        </p:txBody>
      </p:sp>
      <p:sp>
        <p:nvSpPr>
          <p:cNvPr id="12313" name="Rectangle 26"/>
          <p:cNvSpPr>
            <a:spLocks noChangeAspect="1" noChangeArrowheads="1"/>
          </p:cNvSpPr>
          <p:nvPr/>
        </p:nvSpPr>
        <p:spPr bwMode="auto">
          <a:xfrm>
            <a:off x="2411413" y="2997200"/>
            <a:ext cx="658812"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Ylöjärvi</a:t>
            </a:r>
            <a:endParaRPr lang="fi-FI" sz="1200" b="1">
              <a:cs typeface="Arial" charset="0"/>
            </a:endParaRPr>
          </a:p>
        </p:txBody>
      </p:sp>
      <p:sp>
        <p:nvSpPr>
          <p:cNvPr id="12314" name="Rectangle 27"/>
          <p:cNvSpPr>
            <a:spLocks noChangeAspect="1" noChangeArrowheads="1"/>
          </p:cNvSpPr>
          <p:nvPr/>
        </p:nvSpPr>
        <p:spPr bwMode="auto">
          <a:xfrm>
            <a:off x="3690491" y="5406677"/>
            <a:ext cx="1025525" cy="182563"/>
          </a:xfrm>
          <a:prstGeom prst="rect">
            <a:avLst/>
          </a:prstGeom>
          <a:noFill/>
          <a:ln w="9525">
            <a:noFill/>
            <a:miter lim="800000"/>
            <a:headEnd/>
            <a:tailEnd/>
          </a:ln>
        </p:spPr>
        <p:txBody>
          <a:bodyPr wrap="none" lIns="0" tIns="0" rIns="0" bIns="0">
            <a:spAutoFit/>
          </a:bodyPr>
          <a:lstStyle/>
          <a:p>
            <a:r>
              <a:rPr lang="fi-FI" sz="1200" b="1" dirty="0">
                <a:solidFill>
                  <a:srgbClr val="000000"/>
                </a:solidFill>
                <a:latin typeface="Verdana" pitchFamily="34" charset="0"/>
                <a:cs typeface="Arial" charset="0"/>
              </a:rPr>
              <a:t>Valkeakoski</a:t>
            </a:r>
          </a:p>
        </p:txBody>
      </p:sp>
      <p:sp>
        <p:nvSpPr>
          <p:cNvPr id="12315" name="Rectangle 28"/>
          <p:cNvSpPr>
            <a:spLocks noChangeAspect="1" noChangeArrowheads="1"/>
          </p:cNvSpPr>
          <p:nvPr/>
        </p:nvSpPr>
        <p:spPr bwMode="auto">
          <a:xfrm>
            <a:off x="1401763" y="3541713"/>
            <a:ext cx="1093248" cy="369332"/>
          </a:xfrm>
          <a:prstGeom prst="rect">
            <a:avLst/>
          </a:prstGeom>
          <a:noFill/>
          <a:ln w="9525">
            <a:noFill/>
            <a:miter lim="800000"/>
            <a:headEnd/>
            <a:tailEnd/>
          </a:ln>
        </p:spPr>
        <p:txBody>
          <a:bodyPr wrap="none" lIns="0" tIns="0" rIns="0" bIns="0">
            <a:spAutoFit/>
          </a:bodyPr>
          <a:lstStyle/>
          <a:p>
            <a:r>
              <a:rPr lang="fi-FI" sz="1200" b="1" dirty="0" smtClean="0">
                <a:solidFill>
                  <a:srgbClr val="000000"/>
                </a:solidFill>
                <a:latin typeface="Verdana" pitchFamily="34" charset="0"/>
                <a:cs typeface="Arial" charset="0"/>
              </a:rPr>
              <a:t>Hämeenkyrö</a:t>
            </a:r>
          </a:p>
          <a:p>
            <a:pPr algn="ctr"/>
            <a:endParaRPr lang="fi-FI" sz="1200" b="1" dirty="0">
              <a:cs typeface="Arial" charset="0"/>
            </a:endParaRPr>
          </a:p>
        </p:txBody>
      </p:sp>
      <p:sp>
        <p:nvSpPr>
          <p:cNvPr id="12316" name="Rectangle 29"/>
          <p:cNvSpPr>
            <a:spLocks noChangeAspect="1" noChangeArrowheads="1"/>
          </p:cNvSpPr>
          <p:nvPr/>
        </p:nvSpPr>
        <p:spPr bwMode="auto">
          <a:xfrm>
            <a:off x="4225925" y="2836863"/>
            <a:ext cx="830263" cy="182562"/>
          </a:xfrm>
          <a:prstGeom prst="rect">
            <a:avLst/>
          </a:prstGeom>
          <a:noFill/>
          <a:ln w="9525">
            <a:noFill/>
            <a:miter lim="800000"/>
            <a:headEnd/>
            <a:tailEnd/>
          </a:ln>
        </p:spPr>
        <p:txBody>
          <a:bodyPr wrap="none" lIns="0" tIns="0" rIns="0" bIns="0">
            <a:spAutoFit/>
          </a:bodyPr>
          <a:lstStyle/>
          <a:p>
            <a:r>
              <a:rPr lang="fi-FI" sz="1200" b="1" dirty="0">
                <a:solidFill>
                  <a:srgbClr val="000000"/>
                </a:solidFill>
                <a:latin typeface="Verdana" pitchFamily="34" charset="0"/>
                <a:cs typeface="Arial" charset="0"/>
              </a:rPr>
              <a:t>Juupajoki</a:t>
            </a:r>
            <a:endParaRPr lang="fi-FI" sz="1200" b="1" dirty="0">
              <a:cs typeface="Arial" charset="0"/>
            </a:endParaRPr>
          </a:p>
        </p:txBody>
      </p:sp>
      <p:sp>
        <p:nvSpPr>
          <p:cNvPr id="12317" name="Rectangle 30"/>
          <p:cNvSpPr>
            <a:spLocks noChangeAspect="1" noChangeArrowheads="1"/>
          </p:cNvSpPr>
          <p:nvPr/>
        </p:nvSpPr>
        <p:spPr bwMode="auto">
          <a:xfrm>
            <a:off x="1874838" y="1112838"/>
            <a:ext cx="542925"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Kihniö</a:t>
            </a:r>
            <a:endParaRPr lang="fi-FI" sz="1200" b="1">
              <a:cs typeface="Arial" charset="0"/>
            </a:endParaRPr>
          </a:p>
        </p:txBody>
      </p:sp>
      <p:sp>
        <p:nvSpPr>
          <p:cNvPr id="12318" name="Rectangle 31"/>
          <p:cNvSpPr>
            <a:spLocks noChangeAspect="1" noChangeArrowheads="1"/>
          </p:cNvSpPr>
          <p:nvPr/>
        </p:nvSpPr>
        <p:spPr bwMode="auto">
          <a:xfrm>
            <a:off x="2843213" y="4724400"/>
            <a:ext cx="823912"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Lempäälä</a:t>
            </a:r>
          </a:p>
        </p:txBody>
      </p:sp>
      <p:sp>
        <p:nvSpPr>
          <p:cNvPr id="12319" name="Rectangle 32"/>
          <p:cNvSpPr>
            <a:spLocks noChangeAspect="1" noChangeArrowheads="1"/>
          </p:cNvSpPr>
          <p:nvPr/>
        </p:nvSpPr>
        <p:spPr bwMode="auto">
          <a:xfrm>
            <a:off x="2051050" y="4292600"/>
            <a:ext cx="488950"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Nokia</a:t>
            </a:r>
            <a:endParaRPr lang="fi-FI" sz="1200" b="1">
              <a:cs typeface="Arial" charset="0"/>
            </a:endParaRPr>
          </a:p>
        </p:txBody>
      </p:sp>
      <p:sp>
        <p:nvSpPr>
          <p:cNvPr id="12320" name="Rectangle 33"/>
          <p:cNvSpPr>
            <a:spLocks noChangeAspect="1" noChangeArrowheads="1"/>
          </p:cNvSpPr>
          <p:nvPr/>
        </p:nvSpPr>
        <p:spPr bwMode="auto">
          <a:xfrm>
            <a:off x="1325563" y="1739900"/>
            <a:ext cx="704850" cy="182563"/>
          </a:xfrm>
          <a:prstGeom prst="rect">
            <a:avLst/>
          </a:prstGeom>
          <a:noFill/>
          <a:ln w="9525">
            <a:noFill/>
            <a:miter lim="800000"/>
            <a:headEnd/>
            <a:tailEnd/>
          </a:ln>
        </p:spPr>
        <p:txBody>
          <a:bodyPr wrap="none" lIns="0" tIns="0" rIns="0" bIns="0">
            <a:spAutoFit/>
          </a:bodyPr>
          <a:lstStyle/>
          <a:p>
            <a:r>
              <a:rPr lang="fi-FI" sz="1200" b="1" dirty="0">
                <a:solidFill>
                  <a:srgbClr val="000000"/>
                </a:solidFill>
                <a:latin typeface="Verdana" pitchFamily="34" charset="0"/>
                <a:cs typeface="Arial" charset="0"/>
              </a:rPr>
              <a:t>Parkano</a:t>
            </a:r>
            <a:endParaRPr lang="fi-FI" sz="1200" b="1" dirty="0">
              <a:cs typeface="Arial" charset="0"/>
            </a:endParaRPr>
          </a:p>
        </p:txBody>
      </p:sp>
      <p:sp>
        <p:nvSpPr>
          <p:cNvPr id="12321" name="Rectangle 34"/>
          <p:cNvSpPr>
            <a:spLocks noChangeAspect="1" noChangeArrowheads="1"/>
          </p:cNvSpPr>
          <p:nvPr/>
        </p:nvSpPr>
        <p:spPr bwMode="auto">
          <a:xfrm>
            <a:off x="2655888" y="4246563"/>
            <a:ext cx="698500"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Pirkkala</a:t>
            </a:r>
            <a:endParaRPr lang="fi-FI" sz="1200" b="1">
              <a:cs typeface="Arial" charset="0"/>
            </a:endParaRPr>
          </a:p>
        </p:txBody>
      </p:sp>
      <p:sp>
        <p:nvSpPr>
          <p:cNvPr id="12322" name="Rectangle 35"/>
          <p:cNvSpPr>
            <a:spLocks noChangeAspect="1" noChangeArrowheads="1"/>
          </p:cNvSpPr>
          <p:nvPr/>
        </p:nvSpPr>
        <p:spPr bwMode="auto">
          <a:xfrm>
            <a:off x="776288" y="5746750"/>
            <a:ext cx="1058862"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Punkalaidun</a:t>
            </a:r>
            <a:endParaRPr lang="fi-FI" sz="1200" b="1">
              <a:cs typeface="Arial" charset="0"/>
            </a:endParaRPr>
          </a:p>
        </p:txBody>
      </p:sp>
      <p:sp>
        <p:nvSpPr>
          <p:cNvPr id="12323" name="Rectangle 36"/>
          <p:cNvSpPr>
            <a:spLocks noChangeAspect="1" noChangeArrowheads="1"/>
          </p:cNvSpPr>
          <p:nvPr/>
        </p:nvSpPr>
        <p:spPr bwMode="auto">
          <a:xfrm>
            <a:off x="3563938" y="2205038"/>
            <a:ext cx="674687"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Ruovesi</a:t>
            </a:r>
            <a:endParaRPr lang="fi-FI" sz="1200" b="1">
              <a:cs typeface="Arial" charset="0"/>
            </a:endParaRPr>
          </a:p>
        </p:txBody>
      </p:sp>
      <p:sp>
        <p:nvSpPr>
          <p:cNvPr id="12324" name="Rectangle 37"/>
          <p:cNvSpPr>
            <a:spLocks noChangeAspect="1" noChangeArrowheads="1"/>
          </p:cNvSpPr>
          <p:nvPr/>
        </p:nvSpPr>
        <p:spPr bwMode="auto">
          <a:xfrm>
            <a:off x="2195513" y="5876925"/>
            <a:ext cx="517525"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Urjala</a:t>
            </a:r>
            <a:endParaRPr lang="fi-FI" sz="1200" b="1">
              <a:cs typeface="Arial" charset="0"/>
            </a:endParaRPr>
          </a:p>
        </p:txBody>
      </p:sp>
      <p:sp>
        <p:nvSpPr>
          <p:cNvPr id="12325" name="Rectangle 38"/>
          <p:cNvSpPr>
            <a:spLocks noChangeAspect="1" noChangeArrowheads="1"/>
          </p:cNvSpPr>
          <p:nvPr/>
        </p:nvSpPr>
        <p:spPr bwMode="auto">
          <a:xfrm>
            <a:off x="2031490" y="4941168"/>
            <a:ext cx="822835" cy="184666"/>
          </a:xfrm>
          <a:prstGeom prst="rect">
            <a:avLst/>
          </a:prstGeom>
          <a:noFill/>
          <a:ln w="9525">
            <a:noFill/>
            <a:miter lim="800000"/>
            <a:headEnd/>
            <a:tailEnd/>
          </a:ln>
        </p:spPr>
        <p:txBody>
          <a:bodyPr wrap="square" lIns="0" tIns="0" rIns="0" bIns="0">
            <a:spAutoFit/>
          </a:bodyPr>
          <a:lstStyle/>
          <a:p>
            <a:r>
              <a:rPr lang="fi-FI" sz="1200" b="1" dirty="0">
                <a:solidFill>
                  <a:srgbClr val="000000"/>
                </a:solidFill>
                <a:latin typeface="Verdana" pitchFamily="34" charset="0"/>
                <a:cs typeface="Arial" charset="0"/>
              </a:rPr>
              <a:t>Vesilahti</a:t>
            </a:r>
            <a:endParaRPr lang="fi-FI" sz="1200" b="1" dirty="0">
              <a:cs typeface="Arial" charset="0"/>
            </a:endParaRPr>
          </a:p>
        </p:txBody>
      </p:sp>
      <p:sp>
        <p:nvSpPr>
          <p:cNvPr id="12326" name="Rectangle 39"/>
          <p:cNvSpPr>
            <a:spLocks noChangeAspect="1" noChangeArrowheads="1"/>
          </p:cNvSpPr>
          <p:nvPr/>
        </p:nvSpPr>
        <p:spPr bwMode="auto">
          <a:xfrm>
            <a:off x="2843213" y="908050"/>
            <a:ext cx="492125"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Virrat</a:t>
            </a:r>
          </a:p>
        </p:txBody>
      </p:sp>
      <p:sp>
        <p:nvSpPr>
          <p:cNvPr id="12327" name="Rectangle 40"/>
          <p:cNvSpPr>
            <a:spLocks noChangeAspect="1" noChangeArrowheads="1"/>
          </p:cNvSpPr>
          <p:nvPr/>
        </p:nvSpPr>
        <p:spPr bwMode="auto">
          <a:xfrm>
            <a:off x="3762375" y="4225925"/>
            <a:ext cx="879475"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Kangasala</a:t>
            </a:r>
            <a:endParaRPr lang="fi-FI" sz="1200" b="1">
              <a:cs typeface="Arial" charset="0"/>
            </a:endParaRPr>
          </a:p>
        </p:txBody>
      </p:sp>
      <p:sp>
        <p:nvSpPr>
          <p:cNvPr id="12328" name="Rectangle 41"/>
          <p:cNvSpPr>
            <a:spLocks noChangeAspect="1" noChangeArrowheads="1"/>
          </p:cNvSpPr>
          <p:nvPr/>
        </p:nvSpPr>
        <p:spPr bwMode="auto">
          <a:xfrm>
            <a:off x="4356100" y="3500438"/>
            <a:ext cx="601663"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Orivesi</a:t>
            </a:r>
            <a:endParaRPr lang="fi-FI" sz="1200" b="1">
              <a:cs typeface="Arial" charset="0"/>
            </a:endParaRPr>
          </a:p>
        </p:txBody>
      </p:sp>
      <p:sp>
        <p:nvSpPr>
          <p:cNvPr id="12329" name="Rectangle 42"/>
          <p:cNvSpPr>
            <a:spLocks noChangeAspect="1" noChangeArrowheads="1"/>
          </p:cNvSpPr>
          <p:nvPr/>
        </p:nvSpPr>
        <p:spPr bwMode="auto">
          <a:xfrm>
            <a:off x="2892425" y="5622701"/>
            <a:ext cx="425450" cy="182563"/>
          </a:xfrm>
          <a:prstGeom prst="rect">
            <a:avLst/>
          </a:prstGeom>
          <a:noFill/>
          <a:ln w="9525">
            <a:noFill/>
            <a:miter lim="800000"/>
            <a:headEnd/>
            <a:tailEnd/>
          </a:ln>
        </p:spPr>
        <p:txBody>
          <a:bodyPr wrap="none" lIns="0" tIns="0" rIns="0" bIns="0">
            <a:spAutoFit/>
          </a:bodyPr>
          <a:lstStyle/>
          <a:p>
            <a:r>
              <a:rPr lang="fi-FI" sz="1200" b="1" dirty="0" err="1">
                <a:solidFill>
                  <a:srgbClr val="000000"/>
                </a:solidFill>
                <a:latin typeface="Verdana" pitchFamily="34" charset="0"/>
                <a:cs typeface="Arial" charset="0"/>
              </a:rPr>
              <a:t>Akaa</a:t>
            </a:r>
            <a:endParaRPr lang="fi-FI" sz="1200" b="1" dirty="0">
              <a:cs typeface="Arial" charset="0"/>
            </a:endParaRPr>
          </a:p>
        </p:txBody>
      </p:sp>
      <p:sp>
        <p:nvSpPr>
          <p:cNvPr id="12330" name="Rectangle 43"/>
          <p:cNvSpPr>
            <a:spLocks noChangeAspect="1" noChangeArrowheads="1"/>
          </p:cNvSpPr>
          <p:nvPr/>
        </p:nvSpPr>
        <p:spPr bwMode="auto">
          <a:xfrm>
            <a:off x="4686225" y="4795838"/>
            <a:ext cx="677863" cy="182562"/>
          </a:xfrm>
          <a:prstGeom prst="rect">
            <a:avLst/>
          </a:prstGeom>
          <a:noFill/>
          <a:ln w="9525">
            <a:noFill/>
            <a:miter lim="800000"/>
            <a:headEnd/>
            <a:tailEnd/>
          </a:ln>
        </p:spPr>
        <p:txBody>
          <a:bodyPr wrap="none" lIns="0" tIns="0" rIns="0" bIns="0">
            <a:spAutoFit/>
          </a:bodyPr>
          <a:lstStyle/>
          <a:p>
            <a:r>
              <a:rPr lang="fi-FI" sz="1200" b="1" dirty="0">
                <a:solidFill>
                  <a:srgbClr val="000000"/>
                </a:solidFill>
                <a:latin typeface="Verdana" pitchFamily="34" charset="0"/>
                <a:cs typeface="Arial" charset="0"/>
              </a:rPr>
              <a:t>Pälkäne</a:t>
            </a:r>
            <a:endParaRPr lang="fi-FI" sz="1200" b="1" dirty="0">
              <a:cs typeface="Arial" charset="0"/>
            </a:endParaRPr>
          </a:p>
        </p:txBody>
      </p:sp>
      <p:sp>
        <p:nvSpPr>
          <p:cNvPr id="12331" name="Rectangle 45"/>
          <p:cNvSpPr>
            <a:spLocks noChangeAspect="1" noChangeArrowheads="1"/>
          </p:cNvSpPr>
          <p:nvPr/>
        </p:nvSpPr>
        <p:spPr bwMode="auto">
          <a:xfrm>
            <a:off x="3995738" y="1484313"/>
            <a:ext cx="1363662" cy="182562"/>
          </a:xfrm>
          <a:prstGeom prst="rect">
            <a:avLst/>
          </a:prstGeom>
          <a:noFill/>
          <a:ln w="9525">
            <a:noFill/>
            <a:miter lim="800000"/>
            <a:headEnd/>
            <a:tailEnd/>
          </a:ln>
        </p:spPr>
        <p:txBody>
          <a:bodyPr wrap="none" lIns="0" tIns="0" rIns="0" bIns="0">
            <a:spAutoFit/>
          </a:bodyPr>
          <a:lstStyle/>
          <a:p>
            <a:r>
              <a:rPr lang="fi-FI" sz="1200" b="1" dirty="0">
                <a:solidFill>
                  <a:srgbClr val="000000"/>
                </a:solidFill>
                <a:latin typeface="Verdana" pitchFamily="34" charset="0"/>
                <a:cs typeface="Arial" charset="0"/>
              </a:rPr>
              <a:t>Mänttä-Vilppula</a:t>
            </a:r>
            <a:endParaRPr lang="fi-FI" sz="1200" b="1" dirty="0">
              <a:cs typeface="Arial" charset="0"/>
            </a:endParaRPr>
          </a:p>
        </p:txBody>
      </p:sp>
      <p:sp>
        <p:nvSpPr>
          <p:cNvPr id="12332" name="Rectangle 46"/>
          <p:cNvSpPr>
            <a:spLocks noChangeAspect="1" noChangeArrowheads="1"/>
          </p:cNvSpPr>
          <p:nvPr/>
        </p:nvSpPr>
        <p:spPr bwMode="auto">
          <a:xfrm>
            <a:off x="1331913" y="2708275"/>
            <a:ext cx="808037"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Ikaalinen</a:t>
            </a:r>
            <a:endParaRPr lang="fi-FI" sz="1200" b="1">
              <a:cs typeface="Arial" charset="0"/>
            </a:endParaRPr>
          </a:p>
        </p:txBody>
      </p:sp>
      <p:sp>
        <p:nvSpPr>
          <p:cNvPr id="12380" name="Freeform 23"/>
          <p:cNvSpPr>
            <a:spLocks noChangeAspect="1"/>
          </p:cNvSpPr>
          <p:nvPr/>
        </p:nvSpPr>
        <p:spPr bwMode="auto">
          <a:xfrm>
            <a:off x="395288" y="3276600"/>
            <a:ext cx="1655762" cy="2103438"/>
          </a:xfrm>
          <a:custGeom>
            <a:avLst/>
            <a:gdLst>
              <a:gd name="T0" fmla="*/ 2147483647 w 10954"/>
              <a:gd name="T1" fmla="*/ 2147483647 h 10000"/>
              <a:gd name="T2" fmla="*/ 2147483647 w 10954"/>
              <a:gd name="T3" fmla="*/ 2147483647 h 10000"/>
              <a:gd name="T4" fmla="*/ 2147483647 w 10954"/>
              <a:gd name="T5" fmla="*/ 2147483647 h 10000"/>
              <a:gd name="T6" fmla="*/ 2147483647 w 10954"/>
              <a:gd name="T7" fmla="*/ 2147483647 h 10000"/>
              <a:gd name="T8" fmla="*/ 2147483647 w 10954"/>
              <a:gd name="T9" fmla="*/ 2147483647 h 10000"/>
              <a:gd name="T10" fmla="*/ 2147483647 w 10954"/>
              <a:gd name="T11" fmla="*/ 2147483647 h 10000"/>
              <a:gd name="T12" fmla="*/ 2147483647 w 10954"/>
              <a:gd name="T13" fmla="*/ 2147483647 h 10000"/>
              <a:gd name="T14" fmla="*/ 2147483647 w 10954"/>
              <a:gd name="T15" fmla="*/ 2147483647 h 10000"/>
              <a:gd name="T16" fmla="*/ 2147483647 w 10954"/>
              <a:gd name="T17" fmla="*/ 2147483647 h 10000"/>
              <a:gd name="T18" fmla="*/ 2147483647 w 10954"/>
              <a:gd name="T19" fmla="*/ 2147483647 h 10000"/>
              <a:gd name="T20" fmla="*/ 2147483647 w 10954"/>
              <a:gd name="T21" fmla="*/ 2147483647 h 10000"/>
              <a:gd name="T22" fmla="*/ 2147483647 w 10954"/>
              <a:gd name="T23" fmla="*/ 2147483647 h 10000"/>
              <a:gd name="T24" fmla="*/ 2147483647 w 10954"/>
              <a:gd name="T25" fmla="*/ 2147483647 h 10000"/>
              <a:gd name="T26" fmla="*/ 2147483647 w 10954"/>
              <a:gd name="T27" fmla="*/ 2147483647 h 10000"/>
              <a:gd name="T28" fmla="*/ 2147483647 w 10954"/>
              <a:gd name="T29" fmla="*/ 2147483647 h 10000"/>
              <a:gd name="T30" fmla="*/ 2147483647 w 10954"/>
              <a:gd name="T31" fmla="*/ 2147483647 h 10000"/>
              <a:gd name="T32" fmla="*/ 2147483647 w 10954"/>
              <a:gd name="T33" fmla="*/ 2147483647 h 10000"/>
              <a:gd name="T34" fmla="*/ 0 w 10954"/>
              <a:gd name="T35" fmla="*/ 2147483647 h 10000"/>
              <a:gd name="T36" fmla="*/ 2147483647 w 10954"/>
              <a:gd name="T37" fmla="*/ 2147483647 h 10000"/>
              <a:gd name="T38" fmla="*/ 2147483647 w 10954"/>
              <a:gd name="T39" fmla="*/ 2147483647 h 10000"/>
              <a:gd name="T40" fmla="*/ 2147483647 w 10954"/>
              <a:gd name="T41" fmla="*/ 2147483647 h 10000"/>
              <a:gd name="T42" fmla="*/ 2147483647 w 10954"/>
              <a:gd name="T43" fmla="*/ 2147483647 h 10000"/>
              <a:gd name="T44" fmla="*/ 2147483647 w 10954"/>
              <a:gd name="T45" fmla="*/ 2147483647 h 10000"/>
              <a:gd name="T46" fmla="*/ 2147483647 w 10954"/>
              <a:gd name="T47" fmla="*/ 0 h 10000"/>
              <a:gd name="T48" fmla="*/ 2147483647 w 10954"/>
              <a:gd name="T49" fmla="*/ 0 h 10000"/>
              <a:gd name="T50" fmla="*/ 2147483647 w 10954"/>
              <a:gd name="T51" fmla="*/ 2147483647 h 10000"/>
              <a:gd name="T52" fmla="*/ 2147483647 w 10954"/>
              <a:gd name="T53" fmla="*/ 2147483647 h 10000"/>
              <a:gd name="T54" fmla="*/ 2147483647 w 10954"/>
              <a:gd name="T55" fmla="*/ 2147483647 h 10000"/>
              <a:gd name="T56" fmla="*/ 2147483647 w 10954"/>
              <a:gd name="T57" fmla="*/ 2147483647 h 10000"/>
              <a:gd name="T58" fmla="*/ 2147483647 w 10954"/>
              <a:gd name="T59" fmla="*/ 2147483647 h 10000"/>
              <a:gd name="T60" fmla="*/ 2147483647 w 10954"/>
              <a:gd name="T61" fmla="*/ 2147483647 h 10000"/>
              <a:gd name="T62" fmla="*/ 2147483647 w 10954"/>
              <a:gd name="T63" fmla="*/ 2147483647 h 1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954"/>
              <a:gd name="T97" fmla="*/ 0 h 10000"/>
              <a:gd name="T98" fmla="*/ 10954 w 10954"/>
              <a:gd name="T99" fmla="*/ 10000 h 1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954" h="10000">
                <a:moveTo>
                  <a:pt x="9416" y="4737"/>
                </a:moveTo>
                <a:lnTo>
                  <a:pt x="10954" y="6842"/>
                </a:lnTo>
                <a:lnTo>
                  <a:pt x="10185" y="7368"/>
                </a:lnTo>
                <a:lnTo>
                  <a:pt x="10954" y="7368"/>
                </a:lnTo>
                <a:lnTo>
                  <a:pt x="10954" y="8421"/>
                </a:lnTo>
                <a:lnTo>
                  <a:pt x="10954" y="10000"/>
                </a:lnTo>
                <a:lnTo>
                  <a:pt x="8646" y="10000"/>
                </a:lnTo>
                <a:lnTo>
                  <a:pt x="7877" y="10000"/>
                </a:lnTo>
                <a:lnTo>
                  <a:pt x="7108" y="10000"/>
                </a:lnTo>
                <a:lnTo>
                  <a:pt x="6339" y="9474"/>
                </a:lnTo>
                <a:lnTo>
                  <a:pt x="4800" y="8947"/>
                </a:lnTo>
                <a:lnTo>
                  <a:pt x="4800" y="9474"/>
                </a:lnTo>
                <a:lnTo>
                  <a:pt x="2492" y="8947"/>
                </a:lnTo>
                <a:lnTo>
                  <a:pt x="1723" y="8421"/>
                </a:lnTo>
                <a:lnTo>
                  <a:pt x="954" y="6842"/>
                </a:lnTo>
                <a:lnTo>
                  <a:pt x="954" y="5789"/>
                </a:lnTo>
                <a:lnTo>
                  <a:pt x="1723" y="5789"/>
                </a:lnTo>
                <a:lnTo>
                  <a:pt x="0" y="4148"/>
                </a:lnTo>
                <a:lnTo>
                  <a:pt x="2382" y="3121"/>
                </a:lnTo>
                <a:cubicBezTo>
                  <a:pt x="2419" y="3072"/>
                  <a:pt x="2455" y="2681"/>
                  <a:pt x="2492" y="2632"/>
                </a:cubicBezTo>
                <a:lnTo>
                  <a:pt x="3262" y="2105"/>
                </a:lnTo>
                <a:lnTo>
                  <a:pt x="4031" y="1053"/>
                </a:lnTo>
                <a:lnTo>
                  <a:pt x="3262" y="526"/>
                </a:lnTo>
                <a:lnTo>
                  <a:pt x="3262" y="0"/>
                </a:lnTo>
                <a:lnTo>
                  <a:pt x="6339" y="0"/>
                </a:lnTo>
                <a:lnTo>
                  <a:pt x="6339" y="1579"/>
                </a:lnTo>
                <a:lnTo>
                  <a:pt x="6339" y="2105"/>
                </a:lnTo>
                <a:lnTo>
                  <a:pt x="8646" y="2105"/>
                </a:lnTo>
                <a:lnTo>
                  <a:pt x="8646" y="3158"/>
                </a:lnTo>
                <a:lnTo>
                  <a:pt x="10185" y="3684"/>
                </a:lnTo>
                <a:lnTo>
                  <a:pt x="10185" y="4211"/>
                </a:lnTo>
                <a:lnTo>
                  <a:pt x="9416" y="4737"/>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chemeClr val="lt1"/>
              </a:solidFill>
              <a:latin typeface="+mn-lt"/>
            </a:endParaRPr>
          </a:p>
        </p:txBody>
      </p:sp>
      <p:sp>
        <p:nvSpPr>
          <p:cNvPr id="12381" name="Rectangle 44"/>
          <p:cNvSpPr>
            <a:spLocks noChangeAspect="1" noChangeArrowheads="1"/>
          </p:cNvSpPr>
          <p:nvPr/>
        </p:nvSpPr>
        <p:spPr bwMode="auto">
          <a:xfrm>
            <a:off x="757238" y="4508500"/>
            <a:ext cx="896937" cy="185738"/>
          </a:xfrm>
          <a:prstGeom prst="rect">
            <a:avLst/>
          </a:prstGeom>
          <a:noFill/>
          <a:ln w="9525">
            <a:noFill/>
            <a:miter lim="800000"/>
            <a:headEnd/>
            <a:tailEnd/>
          </a:ln>
        </p:spPr>
        <p:txBody>
          <a:bodyPr wrap="none" lIns="0" tIns="0" rIns="0" bIns="0">
            <a:spAutoFit/>
          </a:bodyPr>
          <a:lstStyle/>
          <a:p>
            <a:r>
              <a:rPr lang="fi-FI" sz="1200" b="1" dirty="0" err="1">
                <a:solidFill>
                  <a:srgbClr val="000000"/>
                </a:solidFill>
                <a:latin typeface="Verdana" pitchFamily="34" charset="0"/>
                <a:cs typeface="Arial" charset="0"/>
              </a:rPr>
              <a:t>Sastamala</a:t>
            </a:r>
            <a:endParaRPr lang="fi-FI" sz="1200" b="1" dirty="0">
              <a:cs typeface="Arial" charset="0"/>
            </a:endParaRPr>
          </a:p>
        </p:txBody>
      </p:sp>
      <p:sp>
        <p:nvSpPr>
          <p:cNvPr id="78" name="Suorakulmio 77"/>
          <p:cNvSpPr/>
          <p:nvPr/>
        </p:nvSpPr>
        <p:spPr>
          <a:xfrm>
            <a:off x="5795739" y="692696"/>
            <a:ext cx="288429" cy="288032"/>
          </a:xfrm>
          <a:prstGeom prst="rect">
            <a:avLst/>
          </a:prstGeom>
          <a:solidFill>
            <a:srgbClr val="CC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2384" name="Tekstikehys 44"/>
          <p:cNvSpPr txBox="1">
            <a:spLocks noChangeArrowheads="1"/>
          </p:cNvSpPr>
          <p:nvPr/>
        </p:nvSpPr>
        <p:spPr bwMode="auto">
          <a:xfrm>
            <a:off x="6084168" y="620688"/>
            <a:ext cx="2952750" cy="430887"/>
          </a:xfrm>
          <a:prstGeom prst="rect">
            <a:avLst/>
          </a:prstGeom>
          <a:noFill/>
          <a:ln w="9525">
            <a:noFill/>
            <a:miter lim="800000"/>
            <a:headEnd/>
            <a:tailEnd/>
          </a:ln>
        </p:spPr>
        <p:txBody>
          <a:bodyPr>
            <a:spAutoFit/>
          </a:bodyPr>
          <a:lstStyle/>
          <a:p>
            <a:r>
              <a:rPr lang="fi-FI" sz="1100" dirty="0" smtClean="0">
                <a:latin typeface="Verdana" pitchFamily="34" charset="0"/>
                <a:ea typeface="Verdana" pitchFamily="34" charset="0"/>
                <a:cs typeface="Verdana" pitchFamily="34" charset="0"/>
              </a:rPr>
              <a:t>Tampereen kaupunkiseudun selvitys valmistunut  tammikuussa 2014</a:t>
            </a:r>
            <a:endParaRPr lang="fi-FI" sz="1100" dirty="0">
              <a:latin typeface="Verdana" pitchFamily="34" charset="0"/>
              <a:ea typeface="Verdana" pitchFamily="34" charset="0"/>
              <a:cs typeface="Verdana" pitchFamily="34" charset="0"/>
            </a:endParaRPr>
          </a:p>
        </p:txBody>
      </p:sp>
      <p:sp>
        <p:nvSpPr>
          <p:cNvPr id="70" name="Suorakulmio 69"/>
          <p:cNvSpPr/>
          <p:nvPr/>
        </p:nvSpPr>
        <p:spPr>
          <a:xfrm>
            <a:off x="5795243" y="1989535"/>
            <a:ext cx="288925" cy="287337"/>
          </a:xfrm>
          <a:prstGeom prst="rect">
            <a:avLst/>
          </a:prstGeom>
          <a:pattFill prst="wdUpDiag">
            <a:fgClr>
              <a:srgbClr val="00B0F0"/>
            </a:fgClr>
            <a:bgClr>
              <a:srgbClr val="FFFFFF"/>
            </a:bgClr>
          </a:patt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solidFill>
                <a:schemeClr val="tx1"/>
              </a:solidFill>
              <a:latin typeface="Arial" charset="0"/>
            </a:endParaRPr>
          </a:p>
        </p:txBody>
      </p:sp>
      <p:sp>
        <p:nvSpPr>
          <p:cNvPr id="73" name="Tekstikehys 44"/>
          <p:cNvSpPr txBox="1">
            <a:spLocks noChangeArrowheads="1"/>
          </p:cNvSpPr>
          <p:nvPr/>
        </p:nvSpPr>
        <p:spPr bwMode="auto">
          <a:xfrm>
            <a:off x="6084168" y="1917993"/>
            <a:ext cx="2880320" cy="430887"/>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Virrat ja Ruovesi: käynnistymässä aikaisintaan kesäkuussa</a:t>
            </a:r>
            <a:endParaRPr lang="fi-FI" sz="1100" dirty="0">
              <a:latin typeface="Verdana" pitchFamily="34" charset="0"/>
              <a:ea typeface="Verdana" pitchFamily="34" charset="0"/>
              <a:cs typeface="Verdana" pitchFamily="34" charset="0"/>
            </a:endParaRPr>
          </a:p>
        </p:txBody>
      </p:sp>
      <p:sp>
        <p:nvSpPr>
          <p:cNvPr id="100" name="Suorakulmio 99"/>
          <p:cNvSpPr/>
          <p:nvPr/>
        </p:nvSpPr>
        <p:spPr>
          <a:xfrm>
            <a:off x="5796632" y="1340768"/>
            <a:ext cx="288925" cy="287338"/>
          </a:xfrm>
          <a:prstGeom prst="rect">
            <a:avLst/>
          </a:prstGeom>
          <a:solidFill>
            <a:srgbClr val="83F9A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01" name="Tekstikehys 44"/>
          <p:cNvSpPr txBox="1">
            <a:spLocks noChangeArrowheads="1"/>
          </p:cNvSpPr>
          <p:nvPr/>
        </p:nvSpPr>
        <p:spPr bwMode="auto">
          <a:xfrm>
            <a:off x="6084664" y="1269921"/>
            <a:ext cx="2952750" cy="600164"/>
          </a:xfrm>
          <a:prstGeom prst="rect">
            <a:avLst/>
          </a:prstGeom>
          <a:noFill/>
          <a:ln w="9525">
            <a:noFill/>
            <a:miter lim="800000"/>
            <a:headEnd/>
            <a:tailEnd/>
          </a:ln>
        </p:spPr>
        <p:txBody>
          <a:bodyPr>
            <a:spAutoFit/>
          </a:bodyPr>
          <a:lstStyle/>
          <a:p>
            <a:r>
              <a:rPr lang="fi-FI" sz="1100" dirty="0" smtClean="0">
                <a:latin typeface="Verdana" pitchFamily="34" charset="0"/>
                <a:ea typeface="Verdana" pitchFamily="34" charset="0"/>
                <a:cs typeface="Verdana" pitchFamily="34" charset="0"/>
              </a:rPr>
              <a:t>Juupajoki ja Orivesi: selvitys valmistunut 2/2014 (</a:t>
            </a:r>
            <a:r>
              <a:rPr lang="fi-FI" sz="1100" dirty="0" err="1" smtClean="0">
                <a:latin typeface="Verdana" pitchFamily="34" charset="0"/>
                <a:ea typeface="Verdana" pitchFamily="34" charset="0"/>
                <a:cs typeface="Verdana" pitchFamily="34" charset="0"/>
              </a:rPr>
              <a:t>VM:n</a:t>
            </a:r>
            <a:r>
              <a:rPr lang="fi-FI" sz="1100" dirty="0" smtClean="0">
                <a:latin typeface="Verdana" pitchFamily="34" charset="0"/>
                <a:ea typeface="Verdana" pitchFamily="34" charset="0"/>
                <a:cs typeface="Verdana" pitchFamily="34" charset="0"/>
              </a:rPr>
              <a:t> poikkeamis-päätös)</a:t>
            </a:r>
            <a:endParaRPr lang="fi-FI" sz="1100" dirty="0">
              <a:latin typeface="Verdana" pitchFamily="34" charset="0"/>
              <a:ea typeface="Verdana" pitchFamily="34" charset="0"/>
              <a:cs typeface="Verdana" pitchFamily="34" charset="0"/>
            </a:endParaRPr>
          </a:p>
        </p:txBody>
      </p:sp>
      <p:sp>
        <p:nvSpPr>
          <p:cNvPr id="53" name="Suorakulmio 52"/>
          <p:cNvSpPr/>
          <p:nvPr/>
        </p:nvSpPr>
        <p:spPr>
          <a:xfrm>
            <a:off x="5795243" y="2421583"/>
            <a:ext cx="288925" cy="287337"/>
          </a:xfrm>
          <a:prstGeom prst="rect">
            <a:avLst/>
          </a:prstGeom>
          <a:pattFill prst="wdUpDiag">
            <a:fgClr>
              <a:srgbClr val="A5A5A5"/>
            </a:fgClr>
            <a:bgClr>
              <a:srgbClr val="FFFFFF"/>
            </a:bgClr>
          </a:patt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solidFill>
                <a:schemeClr val="tx1"/>
              </a:solidFill>
              <a:latin typeface="Arial" charset="0"/>
            </a:endParaRPr>
          </a:p>
        </p:txBody>
      </p:sp>
      <p:sp>
        <p:nvSpPr>
          <p:cNvPr id="55" name="Suorakulmio 54"/>
          <p:cNvSpPr/>
          <p:nvPr/>
        </p:nvSpPr>
        <p:spPr>
          <a:xfrm>
            <a:off x="5796136" y="3141663"/>
            <a:ext cx="288925" cy="28733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56" name="Tekstikehys 44"/>
          <p:cNvSpPr txBox="1">
            <a:spLocks noChangeArrowheads="1"/>
          </p:cNvSpPr>
          <p:nvPr/>
        </p:nvSpPr>
        <p:spPr bwMode="auto">
          <a:xfrm>
            <a:off x="6084168" y="3167390"/>
            <a:ext cx="2880320"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Kunta ei ole mukana selvityksissä</a:t>
            </a:r>
            <a:endParaRPr lang="fi-FI" sz="1100" dirty="0">
              <a:latin typeface="Verdana" pitchFamily="34" charset="0"/>
              <a:ea typeface="Verdana" pitchFamily="34" charset="0"/>
              <a:cs typeface="Verdana" pitchFamily="34" charset="0"/>
            </a:endParaRPr>
          </a:p>
        </p:txBody>
      </p:sp>
      <p:sp>
        <p:nvSpPr>
          <p:cNvPr id="57" name="Tekstikehys 44"/>
          <p:cNvSpPr txBox="1">
            <a:spLocks noChangeArrowheads="1"/>
          </p:cNvSpPr>
          <p:nvPr/>
        </p:nvSpPr>
        <p:spPr bwMode="auto">
          <a:xfrm>
            <a:off x="6084168" y="2350041"/>
            <a:ext cx="2880320" cy="600164"/>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Mänttä-Vilppula ja Keuruu (+ mahd. Multia): selvityksen aloittamista valmistellaan</a:t>
            </a:r>
            <a:endParaRPr lang="fi-FI" sz="1100" dirty="0">
              <a:latin typeface="Verdana" pitchFamily="34" charset="0"/>
              <a:ea typeface="Verdana" pitchFamily="34" charset="0"/>
              <a:cs typeface="Verdana" pitchFamily="34" charset="0"/>
            </a:endParaRPr>
          </a:p>
        </p:txBody>
      </p:sp>
      <p:cxnSp>
        <p:nvCxnSpPr>
          <p:cNvPr id="59" name="Suora nuoliyhdysviiva 58"/>
          <p:cNvCxnSpPr/>
          <p:nvPr/>
        </p:nvCxnSpPr>
        <p:spPr>
          <a:xfrm flipV="1">
            <a:off x="4355976" y="908720"/>
            <a:ext cx="288032"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kstikehys 59"/>
          <p:cNvSpPr txBox="1"/>
          <p:nvPr/>
        </p:nvSpPr>
        <p:spPr>
          <a:xfrm>
            <a:off x="4355976" y="548680"/>
            <a:ext cx="1512168" cy="400110"/>
          </a:xfrm>
          <a:prstGeom prst="rect">
            <a:avLst/>
          </a:prstGeom>
          <a:noFill/>
        </p:spPr>
        <p:txBody>
          <a:bodyPr wrap="square" rtlCol="0">
            <a:spAutoFit/>
          </a:bodyPr>
          <a:lstStyle/>
          <a:p>
            <a:r>
              <a:rPr lang="fi-FI" sz="1000" dirty="0" smtClean="0">
                <a:solidFill>
                  <a:srgbClr val="000000"/>
                </a:solidFill>
                <a:latin typeface="Verdana" pitchFamily="34" charset="0"/>
                <a:cs typeface="Arial" charset="0"/>
              </a:rPr>
              <a:t>Keuruu </a:t>
            </a:r>
          </a:p>
          <a:p>
            <a:r>
              <a:rPr lang="fi-FI" sz="1000" dirty="0" smtClean="0">
                <a:solidFill>
                  <a:srgbClr val="000000"/>
                </a:solidFill>
                <a:latin typeface="Verdana" pitchFamily="34" charset="0"/>
                <a:cs typeface="Arial" charset="0"/>
              </a:rPr>
              <a:t>(+ mahd. Multia)</a:t>
            </a:r>
            <a:endParaRPr lang="fi-FI" sz="1000" dirty="0">
              <a:solidFill>
                <a:srgbClr val="000000"/>
              </a:solidFill>
              <a:latin typeface="Verdana" pitchFamily="34" charset="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211638" y="404813"/>
            <a:ext cx="4752975" cy="461962"/>
          </a:xfrm>
          <a:prstGeom prst="rect">
            <a:avLst/>
          </a:prstGeom>
          <a:noFill/>
          <a:ln w="9525">
            <a:noFill/>
            <a:miter lim="800000"/>
            <a:headEnd/>
            <a:tailEnd/>
          </a:ln>
        </p:spPr>
        <p:txBody>
          <a:bodyPr>
            <a:spAutoFit/>
          </a:bodyPr>
          <a:lstStyle/>
          <a:p>
            <a:r>
              <a:rPr lang="fi-FI" sz="2400" b="1">
                <a:cs typeface="Arial" charset="0"/>
              </a:rPr>
              <a:t>Päijät-Häme: selvitysperusteet</a:t>
            </a:r>
            <a:endParaRPr lang="fi-FI">
              <a:cs typeface="Arial" charset="0"/>
            </a:endParaRPr>
          </a:p>
        </p:txBody>
      </p:sp>
      <p:sp>
        <p:nvSpPr>
          <p:cNvPr id="13315" name="Freeform 3"/>
          <p:cNvSpPr>
            <a:spLocks/>
          </p:cNvSpPr>
          <p:nvPr/>
        </p:nvSpPr>
        <p:spPr bwMode="auto">
          <a:xfrm>
            <a:off x="1249363" y="2441575"/>
            <a:ext cx="1971675" cy="1450975"/>
          </a:xfrm>
          <a:custGeom>
            <a:avLst/>
            <a:gdLst>
              <a:gd name="T0" fmla="*/ 2147483647 w 3726"/>
              <a:gd name="T1" fmla="*/ 2147483647 h 2740"/>
              <a:gd name="T2" fmla="*/ 2147483647 w 3726"/>
              <a:gd name="T3" fmla="*/ 2147483647 h 2740"/>
              <a:gd name="T4" fmla="*/ 2147483647 w 3726"/>
              <a:gd name="T5" fmla="*/ 0 h 2740"/>
              <a:gd name="T6" fmla="*/ 2147483647 w 3726"/>
              <a:gd name="T7" fmla="*/ 2147483647 h 2740"/>
              <a:gd name="T8" fmla="*/ 2147483647 w 3726"/>
              <a:gd name="T9" fmla="*/ 2147483647 h 2740"/>
              <a:gd name="T10" fmla="*/ 2147483647 w 3726"/>
              <a:gd name="T11" fmla="*/ 2147483647 h 2740"/>
              <a:gd name="T12" fmla="*/ 0 w 3726"/>
              <a:gd name="T13" fmla="*/ 2147483647 h 2740"/>
              <a:gd name="T14" fmla="*/ 2147483647 w 3726"/>
              <a:gd name="T15" fmla="*/ 2147483647 h 2740"/>
              <a:gd name="T16" fmla="*/ 2147483647 w 3726"/>
              <a:gd name="T17" fmla="*/ 2147483647 h 2740"/>
              <a:gd name="T18" fmla="*/ 2147483647 w 3726"/>
              <a:gd name="T19" fmla="*/ 2147483647 h 2740"/>
              <a:gd name="T20" fmla="*/ 2147483647 w 3726"/>
              <a:gd name="T21" fmla="*/ 2147483647 h 2740"/>
              <a:gd name="T22" fmla="*/ 2147483647 w 3726"/>
              <a:gd name="T23" fmla="*/ 2147483647 h 2740"/>
              <a:gd name="T24" fmla="*/ 2147483647 w 3726"/>
              <a:gd name="T25" fmla="*/ 2147483647 h 2740"/>
              <a:gd name="T26" fmla="*/ 2147483647 w 3726"/>
              <a:gd name="T27" fmla="*/ 2147483647 h 2740"/>
              <a:gd name="T28" fmla="*/ 2147483647 w 3726"/>
              <a:gd name="T29" fmla="*/ 2147483647 h 2740"/>
              <a:gd name="T30" fmla="*/ 2147483647 w 3726"/>
              <a:gd name="T31" fmla="*/ 2147483647 h 2740"/>
              <a:gd name="T32" fmla="*/ 2147483647 w 3726"/>
              <a:gd name="T33" fmla="*/ 2147483647 h 2740"/>
              <a:gd name="T34" fmla="*/ 2147483647 w 3726"/>
              <a:gd name="T35" fmla="*/ 2147483647 h 2740"/>
              <a:gd name="T36" fmla="*/ 2147483647 w 3726"/>
              <a:gd name="T37" fmla="*/ 2147483647 h 2740"/>
              <a:gd name="T38" fmla="*/ 2147483647 w 3726"/>
              <a:gd name="T39" fmla="*/ 2147483647 h 2740"/>
              <a:gd name="T40" fmla="*/ 2147483647 w 3726"/>
              <a:gd name="T41" fmla="*/ 2147483647 h 2740"/>
              <a:gd name="T42" fmla="*/ 2147483647 w 3726"/>
              <a:gd name="T43" fmla="*/ 2147483647 h 2740"/>
              <a:gd name="T44" fmla="*/ 2147483647 w 3726"/>
              <a:gd name="T45" fmla="*/ 2147483647 h 2740"/>
              <a:gd name="T46" fmla="*/ 2147483647 w 3726"/>
              <a:gd name="T47" fmla="*/ 2147483647 h 27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726"/>
              <a:gd name="T73" fmla="*/ 0 h 2740"/>
              <a:gd name="T74" fmla="*/ 3726 w 3726"/>
              <a:gd name="T75" fmla="*/ 2740 h 27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726" h="2740">
                <a:moveTo>
                  <a:pt x="3022" y="734"/>
                </a:moveTo>
                <a:lnTo>
                  <a:pt x="2955" y="542"/>
                </a:lnTo>
                <a:lnTo>
                  <a:pt x="2763" y="0"/>
                </a:lnTo>
                <a:lnTo>
                  <a:pt x="1762" y="99"/>
                </a:lnTo>
                <a:lnTo>
                  <a:pt x="969" y="566"/>
                </a:lnTo>
                <a:lnTo>
                  <a:pt x="594" y="1231"/>
                </a:lnTo>
                <a:lnTo>
                  <a:pt x="0" y="1276"/>
                </a:lnTo>
                <a:lnTo>
                  <a:pt x="64" y="2544"/>
                </a:lnTo>
                <a:lnTo>
                  <a:pt x="110" y="2570"/>
                </a:lnTo>
                <a:lnTo>
                  <a:pt x="373" y="2718"/>
                </a:lnTo>
                <a:lnTo>
                  <a:pt x="403" y="2704"/>
                </a:lnTo>
                <a:lnTo>
                  <a:pt x="1428" y="2238"/>
                </a:lnTo>
                <a:lnTo>
                  <a:pt x="1681" y="2587"/>
                </a:lnTo>
                <a:lnTo>
                  <a:pt x="2779" y="2682"/>
                </a:lnTo>
                <a:lnTo>
                  <a:pt x="3445" y="2740"/>
                </a:lnTo>
                <a:lnTo>
                  <a:pt x="3414" y="2701"/>
                </a:lnTo>
                <a:lnTo>
                  <a:pt x="3615" y="2275"/>
                </a:lnTo>
                <a:lnTo>
                  <a:pt x="3534" y="1712"/>
                </a:lnTo>
                <a:lnTo>
                  <a:pt x="3651" y="1556"/>
                </a:lnTo>
                <a:lnTo>
                  <a:pt x="3708" y="1501"/>
                </a:lnTo>
                <a:lnTo>
                  <a:pt x="3709" y="1478"/>
                </a:lnTo>
                <a:lnTo>
                  <a:pt x="3726" y="1337"/>
                </a:lnTo>
                <a:lnTo>
                  <a:pt x="3462" y="892"/>
                </a:lnTo>
                <a:lnTo>
                  <a:pt x="3022" y="734"/>
                </a:lnTo>
                <a:close/>
              </a:path>
            </a:pathLst>
          </a:custGeom>
          <a:solidFill>
            <a:srgbClr val="00CC99"/>
          </a:solidFill>
          <a:ln w="12700">
            <a:solidFill>
              <a:srgbClr val="000000"/>
            </a:solidFill>
            <a:prstDash val="solid"/>
            <a:round/>
            <a:headEnd/>
            <a:tailEnd/>
          </a:ln>
        </p:spPr>
        <p:txBody>
          <a:bodyPr/>
          <a:lstStyle/>
          <a:p>
            <a:endParaRPr lang="fi-FI"/>
          </a:p>
        </p:txBody>
      </p:sp>
      <p:sp>
        <p:nvSpPr>
          <p:cNvPr id="13316" name="Freeform 4"/>
          <p:cNvSpPr>
            <a:spLocks/>
          </p:cNvSpPr>
          <p:nvPr/>
        </p:nvSpPr>
        <p:spPr bwMode="auto">
          <a:xfrm>
            <a:off x="2832100" y="0"/>
            <a:ext cx="1485900" cy="2187575"/>
          </a:xfrm>
          <a:custGeom>
            <a:avLst/>
            <a:gdLst>
              <a:gd name="T0" fmla="*/ 2147483647 w 2807"/>
              <a:gd name="T1" fmla="*/ 2147483647 h 4132"/>
              <a:gd name="T2" fmla="*/ 2147483647 w 2807"/>
              <a:gd name="T3" fmla="*/ 0 h 4132"/>
              <a:gd name="T4" fmla="*/ 2147483647 w 2807"/>
              <a:gd name="T5" fmla="*/ 2147483647 h 4132"/>
              <a:gd name="T6" fmla="*/ 0 w 2807"/>
              <a:gd name="T7" fmla="*/ 2147483647 h 4132"/>
              <a:gd name="T8" fmla="*/ 2147483647 w 2807"/>
              <a:gd name="T9" fmla="*/ 2147483647 h 4132"/>
              <a:gd name="T10" fmla="*/ 2147483647 w 2807"/>
              <a:gd name="T11" fmla="*/ 2147483647 h 4132"/>
              <a:gd name="T12" fmla="*/ 2147483647 w 2807"/>
              <a:gd name="T13" fmla="*/ 2147483647 h 4132"/>
              <a:gd name="T14" fmla="*/ 2147483647 w 2807"/>
              <a:gd name="T15" fmla="*/ 2147483647 h 4132"/>
              <a:gd name="T16" fmla="*/ 2147483647 w 2807"/>
              <a:gd name="T17" fmla="*/ 2147483647 h 4132"/>
              <a:gd name="T18" fmla="*/ 2147483647 w 2807"/>
              <a:gd name="T19" fmla="*/ 2147483647 h 4132"/>
              <a:gd name="T20" fmla="*/ 2147483647 w 2807"/>
              <a:gd name="T21" fmla="*/ 2147483647 h 4132"/>
              <a:gd name="T22" fmla="*/ 2147483647 w 2807"/>
              <a:gd name="T23" fmla="*/ 2147483647 h 4132"/>
              <a:gd name="T24" fmla="*/ 2147483647 w 2807"/>
              <a:gd name="T25" fmla="*/ 2147483647 h 4132"/>
              <a:gd name="T26" fmla="*/ 2147483647 w 2807"/>
              <a:gd name="T27" fmla="*/ 2147483647 h 4132"/>
              <a:gd name="T28" fmla="*/ 2147483647 w 2807"/>
              <a:gd name="T29" fmla="*/ 2147483647 h 41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07"/>
              <a:gd name="T46" fmla="*/ 0 h 4132"/>
              <a:gd name="T47" fmla="*/ 2807 w 2807"/>
              <a:gd name="T48" fmla="*/ 4132 h 41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07" h="4132">
                <a:moveTo>
                  <a:pt x="1167" y="361"/>
                </a:moveTo>
                <a:lnTo>
                  <a:pt x="554" y="0"/>
                </a:lnTo>
                <a:lnTo>
                  <a:pt x="490" y="115"/>
                </a:lnTo>
                <a:lnTo>
                  <a:pt x="0" y="1006"/>
                </a:lnTo>
                <a:lnTo>
                  <a:pt x="748" y="2738"/>
                </a:lnTo>
                <a:lnTo>
                  <a:pt x="304" y="3200"/>
                </a:lnTo>
                <a:lnTo>
                  <a:pt x="832" y="3772"/>
                </a:lnTo>
                <a:lnTo>
                  <a:pt x="1506" y="3382"/>
                </a:lnTo>
                <a:lnTo>
                  <a:pt x="2080" y="4132"/>
                </a:lnTo>
                <a:lnTo>
                  <a:pt x="2107" y="4105"/>
                </a:lnTo>
                <a:lnTo>
                  <a:pt x="2443" y="3797"/>
                </a:lnTo>
                <a:lnTo>
                  <a:pt x="2465" y="2817"/>
                </a:lnTo>
                <a:lnTo>
                  <a:pt x="2807" y="1868"/>
                </a:lnTo>
                <a:lnTo>
                  <a:pt x="1858" y="1391"/>
                </a:lnTo>
                <a:lnTo>
                  <a:pt x="1167" y="361"/>
                </a:lnTo>
                <a:close/>
              </a:path>
            </a:pathLst>
          </a:custGeom>
          <a:solidFill>
            <a:srgbClr val="00CC99"/>
          </a:solidFill>
          <a:ln w="12700">
            <a:solidFill>
              <a:srgbClr val="000000"/>
            </a:solidFill>
            <a:prstDash val="solid"/>
            <a:round/>
            <a:headEnd/>
            <a:tailEnd/>
          </a:ln>
        </p:spPr>
        <p:txBody>
          <a:bodyPr/>
          <a:lstStyle/>
          <a:p>
            <a:endParaRPr lang="fi-FI"/>
          </a:p>
        </p:txBody>
      </p:sp>
      <p:sp>
        <p:nvSpPr>
          <p:cNvPr id="13317" name="Freeform 5"/>
          <p:cNvSpPr>
            <a:spLocks/>
          </p:cNvSpPr>
          <p:nvPr/>
        </p:nvSpPr>
        <p:spPr bwMode="auto">
          <a:xfrm>
            <a:off x="1270000" y="3625850"/>
            <a:ext cx="1541463" cy="1633538"/>
          </a:xfrm>
          <a:custGeom>
            <a:avLst/>
            <a:gdLst>
              <a:gd name="T0" fmla="*/ 2147483647 w 2913"/>
              <a:gd name="T1" fmla="*/ 2147483647 h 3086"/>
              <a:gd name="T2" fmla="*/ 2147483647 w 2913"/>
              <a:gd name="T3" fmla="*/ 2147483647 h 3086"/>
              <a:gd name="T4" fmla="*/ 0 w 2913"/>
              <a:gd name="T5" fmla="*/ 2147483647 h 3086"/>
              <a:gd name="T6" fmla="*/ 2147483647 w 2913"/>
              <a:gd name="T7" fmla="*/ 2147483647 h 3086"/>
              <a:gd name="T8" fmla="*/ 2147483647 w 2913"/>
              <a:gd name="T9" fmla="*/ 0 h 3086"/>
              <a:gd name="T10" fmla="*/ 2147483647 w 2913"/>
              <a:gd name="T11" fmla="*/ 2147483647 h 3086"/>
              <a:gd name="T12" fmla="*/ 2147483647 w 2913"/>
              <a:gd name="T13" fmla="*/ 2147483647 h 3086"/>
              <a:gd name="T14" fmla="*/ 2147483647 w 2913"/>
              <a:gd name="T15" fmla="*/ 2147483647 h 3086"/>
              <a:gd name="T16" fmla="*/ 2147483647 w 2913"/>
              <a:gd name="T17" fmla="*/ 2147483647 h 3086"/>
              <a:gd name="T18" fmla="*/ 2147483647 w 2913"/>
              <a:gd name="T19" fmla="*/ 2147483647 h 3086"/>
              <a:gd name="T20" fmla="*/ 2147483647 w 2913"/>
              <a:gd name="T21" fmla="*/ 2147483647 h 3086"/>
              <a:gd name="T22" fmla="*/ 2147483647 w 2913"/>
              <a:gd name="T23" fmla="*/ 2147483647 h 3086"/>
              <a:gd name="T24" fmla="*/ 2147483647 w 2913"/>
              <a:gd name="T25" fmla="*/ 2147483647 h 3086"/>
              <a:gd name="T26" fmla="*/ 2147483647 w 2913"/>
              <a:gd name="T27" fmla="*/ 2147483647 h 3086"/>
              <a:gd name="T28" fmla="*/ 2147483647 w 2913"/>
              <a:gd name="T29" fmla="*/ 2147483647 h 3086"/>
              <a:gd name="T30" fmla="*/ 2147483647 w 2913"/>
              <a:gd name="T31" fmla="*/ 2147483647 h 3086"/>
              <a:gd name="T32" fmla="*/ 2147483647 w 2913"/>
              <a:gd name="T33" fmla="*/ 2147483647 h 3086"/>
              <a:gd name="T34" fmla="*/ 2147483647 w 2913"/>
              <a:gd name="T35" fmla="*/ 2147483647 h 3086"/>
              <a:gd name="T36" fmla="*/ 2147483647 w 2913"/>
              <a:gd name="T37" fmla="*/ 2147483647 h 3086"/>
              <a:gd name="T38" fmla="*/ 2147483647 w 2913"/>
              <a:gd name="T39" fmla="*/ 2147483647 h 30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13"/>
              <a:gd name="T61" fmla="*/ 0 h 3086"/>
              <a:gd name="T62" fmla="*/ 2913 w 2913"/>
              <a:gd name="T63" fmla="*/ 3086 h 30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13" h="3086">
                <a:moveTo>
                  <a:pt x="311" y="1877"/>
                </a:moveTo>
                <a:lnTo>
                  <a:pt x="85" y="1547"/>
                </a:lnTo>
                <a:lnTo>
                  <a:pt x="0" y="1423"/>
                </a:lnTo>
                <a:lnTo>
                  <a:pt x="363" y="466"/>
                </a:lnTo>
                <a:lnTo>
                  <a:pt x="1388" y="0"/>
                </a:lnTo>
                <a:lnTo>
                  <a:pt x="1641" y="349"/>
                </a:lnTo>
                <a:lnTo>
                  <a:pt x="2739" y="444"/>
                </a:lnTo>
                <a:lnTo>
                  <a:pt x="2578" y="735"/>
                </a:lnTo>
                <a:lnTo>
                  <a:pt x="2913" y="897"/>
                </a:lnTo>
                <a:lnTo>
                  <a:pt x="2700" y="1218"/>
                </a:lnTo>
                <a:lnTo>
                  <a:pt x="1860" y="1099"/>
                </a:lnTo>
                <a:lnTo>
                  <a:pt x="1504" y="1647"/>
                </a:lnTo>
                <a:lnTo>
                  <a:pt x="1633" y="2361"/>
                </a:lnTo>
                <a:lnTo>
                  <a:pt x="2112" y="2588"/>
                </a:lnTo>
                <a:lnTo>
                  <a:pt x="1971" y="3004"/>
                </a:lnTo>
                <a:lnTo>
                  <a:pt x="865" y="2991"/>
                </a:lnTo>
                <a:lnTo>
                  <a:pt x="884" y="3086"/>
                </a:lnTo>
                <a:lnTo>
                  <a:pt x="396" y="2580"/>
                </a:lnTo>
                <a:lnTo>
                  <a:pt x="436" y="2235"/>
                </a:lnTo>
                <a:lnTo>
                  <a:pt x="311" y="1877"/>
                </a:lnTo>
                <a:close/>
              </a:path>
            </a:pathLst>
          </a:custGeom>
          <a:solidFill>
            <a:srgbClr val="FFC000"/>
          </a:solidFill>
          <a:ln w="12700">
            <a:solidFill>
              <a:srgbClr val="000000"/>
            </a:solidFill>
            <a:prstDash val="solid"/>
            <a:round/>
            <a:headEnd/>
            <a:tailEnd/>
          </a:ln>
        </p:spPr>
        <p:txBody>
          <a:bodyPr/>
          <a:lstStyle/>
          <a:p>
            <a:endParaRPr lang="fi-FI"/>
          </a:p>
        </p:txBody>
      </p:sp>
      <p:sp>
        <p:nvSpPr>
          <p:cNvPr id="13318" name="Freeform 6"/>
          <p:cNvSpPr>
            <a:spLocks/>
          </p:cNvSpPr>
          <p:nvPr/>
        </p:nvSpPr>
        <p:spPr bwMode="auto">
          <a:xfrm>
            <a:off x="2813050" y="2009775"/>
            <a:ext cx="1962150" cy="2033588"/>
          </a:xfrm>
          <a:custGeom>
            <a:avLst/>
            <a:gdLst>
              <a:gd name="T0" fmla="*/ 2147483647 w 3709"/>
              <a:gd name="T1" fmla="*/ 2147483647 h 3843"/>
              <a:gd name="T2" fmla="*/ 2147483647 w 3709"/>
              <a:gd name="T3" fmla="*/ 2147483647 h 3843"/>
              <a:gd name="T4" fmla="*/ 2147483647 w 3709"/>
              <a:gd name="T5" fmla="*/ 2147483647 h 3843"/>
              <a:gd name="T6" fmla="*/ 2147483647 w 3709"/>
              <a:gd name="T7" fmla="*/ 2147483647 h 3843"/>
              <a:gd name="T8" fmla="*/ 2147483647 w 3709"/>
              <a:gd name="T9" fmla="*/ 2147483647 h 3843"/>
              <a:gd name="T10" fmla="*/ 2147483647 w 3709"/>
              <a:gd name="T11" fmla="*/ 2147483647 h 3843"/>
              <a:gd name="T12" fmla="*/ 2147483647 w 3709"/>
              <a:gd name="T13" fmla="*/ 2147483647 h 3843"/>
              <a:gd name="T14" fmla="*/ 2147483647 w 3709"/>
              <a:gd name="T15" fmla="*/ 2147483647 h 3843"/>
              <a:gd name="T16" fmla="*/ 2147483647 w 3709"/>
              <a:gd name="T17" fmla="*/ 2147483647 h 3843"/>
              <a:gd name="T18" fmla="*/ 2147483647 w 3709"/>
              <a:gd name="T19" fmla="*/ 2147483647 h 3843"/>
              <a:gd name="T20" fmla="*/ 2147483647 w 3709"/>
              <a:gd name="T21" fmla="*/ 2147483647 h 3843"/>
              <a:gd name="T22" fmla="*/ 2147483647 w 3709"/>
              <a:gd name="T23" fmla="*/ 2147483647 h 3843"/>
              <a:gd name="T24" fmla="*/ 2147483647 w 3709"/>
              <a:gd name="T25" fmla="*/ 2147483647 h 3843"/>
              <a:gd name="T26" fmla="*/ 2147483647 w 3709"/>
              <a:gd name="T27" fmla="*/ 2147483647 h 3843"/>
              <a:gd name="T28" fmla="*/ 2147483647 w 3709"/>
              <a:gd name="T29" fmla="*/ 2147483647 h 3843"/>
              <a:gd name="T30" fmla="*/ 2147483647 w 3709"/>
              <a:gd name="T31" fmla="*/ 2147483647 h 3843"/>
              <a:gd name="T32" fmla="*/ 2147483647 w 3709"/>
              <a:gd name="T33" fmla="*/ 2147483647 h 3843"/>
              <a:gd name="T34" fmla="*/ 2147483647 w 3709"/>
              <a:gd name="T35" fmla="*/ 2147483647 h 3843"/>
              <a:gd name="T36" fmla="*/ 2147483647 w 3709"/>
              <a:gd name="T37" fmla="*/ 2147483647 h 3843"/>
              <a:gd name="T38" fmla="*/ 2147483647 w 3709"/>
              <a:gd name="T39" fmla="*/ 2147483647 h 3843"/>
              <a:gd name="T40" fmla="*/ 2147483647 w 3709"/>
              <a:gd name="T41" fmla="*/ 0 h 3843"/>
              <a:gd name="T42" fmla="*/ 2147483647 w 3709"/>
              <a:gd name="T43" fmla="*/ 2147483647 h 3843"/>
              <a:gd name="T44" fmla="*/ 2147483647 w 3709"/>
              <a:gd name="T45" fmla="*/ 2147483647 h 3843"/>
              <a:gd name="T46" fmla="*/ 2147483647 w 3709"/>
              <a:gd name="T47" fmla="*/ 2147483647 h 3843"/>
              <a:gd name="T48" fmla="*/ 0 w 3709"/>
              <a:gd name="T49" fmla="*/ 2147483647 h 3843"/>
              <a:gd name="T50" fmla="*/ 2147483647 w 3709"/>
              <a:gd name="T51" fmla="*/ 2147483647 h 3843"/>
              <a:gd name="T52" fmla="*/ 2147483647 w 3709"/>
              <a:gd name="T53" fmla="*/ 2147483647 h 3843"/>
              <a:gd name="T54" fmla="*/ 2147483647 w 3709"/>
              <a:gd name="T55" fmla="*/ 2147483647 h 3843"/>
              <a:gd name="T56" fmla="*/ 2147483647 w 3709"/>
              <a:gd name="T57" fmla="*/ 2147483647 h 38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09"/>
              <a:gd name="T88" fmla="*/ 0 h 3843"/>
              <a:gd name="T89" fmla="*/ 3709 w 3709"/>
              <a:gd name="T90" fmla="*/ 3843 h 38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09" h="3843">
                <a:moveTo>
                  <a:pt x="754" y="2295"/>
                </a:moveTo>
                <a:lnTo>
                  <a:pt x="753" y="2318"/>
                </a:lnTo>
                <a:lnTo>
                  <a:pt x="696" y="2373"/>
                </a:lnTo>
                <a:lnTo>
                  <a:pt x="579" y="2529"/>
                </a:lnTo>
                <a:lnTo>
                  <a:pt x="660" y="3092"/>
                </a:lnTo>
                <a:lnTo>
                  <a:pt x="459" y="3518"/>
                </a:lnTo>
                <a:lnTo>
                  <a:pt x="490" y="3557"/>
                </a:lnTo>
                <a:lnTo>
                  <a:pt x="710" y="3843"/>
                </a:lnTo>
                <a:lnTo>
                  <a:pt x="1434" y="3631"/>
                </a:lnTo>
                <a:lnTo>
                  <a:pt x="1670" y="3197"/>
                </a:lnTo>
                <a:lnTo>
                  <a:pt x="2241" y="3153"/>
                </a:lnTo>
                <a:lnTo>
                  <a:pt x="2333" y="3146"/>
                </a:lnTo>
                <a:lnTo>
                  <a:pt x="3022" y="2640"/>
                </a:lnTo>
                <a:lnTo>
                  <a:pt x="3279" y="1904"/>
                </a:lnTo>
                <a:lnTo>
                  <a:pt x="3709" y="1794"/>
                </a:lnTo>
                <a:lnTo>
                  <a:pt x="3629" y="1169"/>
                </a:lnTo>
                <a:lnTo>
                  <a:pt x="3330" y="1189"/>
                </a:lnTo>
                <a:lnTo>
                  <a:pt x="2889" y="740"/>
                </a:lnTo>
                <a:lnTo>
                  <a:pt x="2819" y="289"/>
                </a:lnTo>
                <a:lnTo>
                  <a:pt x="2479" y="64"/>
                </a:lnTo>
                <a:lnTo>
                  <a:pt x="2481" y="0"/>
                </a:lnTo>
                <a:lnTo>
                  <a:pt x="2145" y="308"/>
                </a:lnTo>
                <a:lnTo>
                  <a:pt x="1839" y="727"/>
                </a:lnTo>
                <a:lnTo>
                  <a:pt x="280" y="795"/>
                </a:lnTo>
                <a:lnTo>
                  <a:pt x="0" y="1359"/>
                </a:lnTo>
                <a:lnTo>
                  <a:pt x="67" y="1551"/>
                </a:lnTo>
                <a:lnTo>
                  <a:pt x="507" y="1709"/>
                </a:lnTo>
                <a:lnTo>
                  <a:pt x="771" y="2154"/>
                </a:lnTo>
                <a:lnTo>
                  <a:pt x="754" y="2295"/>
                </a:lnTo>
                <a:close/>
              </a:path>
            </a:pathLst>
          </a:custGeom>
          <a:solidFill>
            <a:schemeClr val="bg1"/>
          </a:solidFill>
          <a:ln w="12700">
            <a:solidFill>
              <a:srgbClr val="000000"/>
            </a:solidFill>
            <a:prstDash val="solid"/>
            <a:round/>
            <a:headEnd/>
            <a:tailEnd/>
          </a:ln>
        </p:spPr>
        <p:txBody>
          <a:bodyPr/>
          <a:lstStyle/>
          <a:p>
            <a:endParaRPr lang="fi-FI"/>
          </a:p>
        </p:txBody>
      </p:sp>
      <p:sp>
        <p:nvSpPr>
          <p:cNvPr id="13319" name="Freeform 7"/>
          <p:cNvSpPr>
            <a:spLocks/>
          </p:cNvSpPr>
          <p:nvPr/>
        </p:nvSpPr>
        <p:spPr bwMode="auto">
          <a:xfrm>
            <a:off x="684213" y="3802063"/>
            <a:ext cx="777875" cy="1233487"/>
          </a:xfrm>
          <a:custGeom>
            <a:avLst/>
            <a:gdLst>
              <a:gd name="T0" fmla="*/ 2147483647 w 1471"/>
              <a:gd name="T1" fmla="*/ 2147483647 h 2332"/>
              <a:gd name="T2" fmla="*/ 2147483647 w 1471"/>
              <a:gd name="T3" fmla="*/ 0 h 2332"/>
              <a:gd name="T4" fmla="*/ 2147483647 w 1471"/>
              <a:gd name="T5" fmla="*/ 2147483647 h 2332"/>
              <a:gd name="T6" fmla="*/ 0 w 1471"/>
              <a:gd name="T7" fmla="*/ 2147483647 h 2332"/>
              <a:gd name="T8" fmla="*/ 2147483647 w 1471"/>
              <a:gd name="T9" fmla="*/ 2147483647 h 2332"/>
              <a:gd name="T10" fmla="*/ 2147483647 w 1471"/>
              <a:gd name="T11" fmla="*/ 2147483647 h 2332"/>
              <a:gd name="T12" fmla="*/ 2147483647 w 1471"/>
              <a:gd name="T13" fmla="*/ 2147483647 h 2332"/>
              <a:gd name="T14" fmla="*/ 2147483647 w 1471"/>
              <a:gd name="T15" fmla="*/ 2147483647 h 2332"/>
              <a:gd name="T16" fmla="*/ 2147483647 w 1471"/>
              <a:gd name="T17" fmla="*/ 2147483647 h 23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1"/>
              <a:gd name="T28" fmla="*/ 0 h 2332"/>
              <a:gd name="T29" fmla="*/ 1471 w 1471"/>
              <a:gd name="T30" fmla="*/ 2332 h 23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1" h="2332">
                <a:moveTo>
                  <a:pt x="1441" y="148"/>
                </a:moveTo>
                <a:lnTo>
                  <a:pt x="1178" y="0"/>
                </a:lnTo>
                <a:lnTo>
                  <a:pt x="214" y="657"/>
                </a:lnTo>
                <a:lnTo>
                  <a:pt x="0" y="1672"/>
                </a:lnTo>
                <a:lnTo>
                  <a:pt x="497" y="2332"/>
                </a:lnTo>
                <a:lnTo>
                  <a:pt x="1193" y="1215"/>
                </a:lnTo>
                <a:lnTo>
                  <a:pt x="1108" y="1091"/>
                </a:lnTo>
                <a:lnTo>
                  <a:pt x="1471" y="134"/>
                </a:lnTo>
                <a:lnTo>
                  <a:pt x="1441" y="148"/>
                </a:lnTo>
                <a:close/>
              </a:path>
            </a:pathLst>
          </a:custGeom>
          <a:solidFill>
            <a:srgbClr val="00CC99"/>
          </a:solidFill>
          <a:ln w="12700">
            <a:solidFill>
              <a:srgbClr val="000000"/>
            </a:solidFill>
            <a:prstDash val="solid"/>
            <a:round/>
            <a:headEnd/>
            <a:tailEnd/>
          </a:ln>
        </p:spPr>
        <p:txBody>
          <a:bodyPr/>
          <a:lstStyle/>
          <a:p>
            <a:endParaRPr lang="fi-FI"/>
          </a:p>
        </p:txBody>
      </p:sp>
      <p:sp>
        <p:nvSpPr>
          <p:cNvPr id="13320" name="Freeform 8"/>
          <p:cNvSpPr>
            <a:spLocks/>
          </p:cNvSpPr>
          <p:nvPr/>
        </p:nvSpPr>
        <p:spPr bwMode="auto">
          <a:xfrm>
            <a:off x="793750" y="4445000"/>
            <a:ext cx="1004888" cy="1381125"/>
          </a:xfrm>
          <a:custGeom>
            <a:avLst/>
            <a:gdLst>
              <a:gd name="T0" fmla="*/ 0 w 1901"/>
              <a:gd name="T1" fmla="*/ 2147483647 h 2609"/>
              <a:gd name="T2" fmla="*/ 2147483647 w 1901"/>
              <a:gd name="T3" fmla="*/ 2147483647 h 2609"/>
              <a:gd name="T4" fmla="*/ 2147483647 w 1901"/>
              <a:gd name="T5" fmla="*/ 2147483647 h 2609"/>
              <a:gd name="T6" fmla="*/ 2147483647 w 1901"/>
              <a:gd name="T7" fmla="*/ 2147483647 h 2609"/>
              <a:gd name="T8" fmla="*/ 2147483647 w 1901"/>
              <a:gd name="T9" fmla="*/ 2147483647 h 2609"/>
              <a:gd name="T10" fmla="*/ 2147483647 w 1901"/>
              <a:gd name="T11" fmla="*/ 2147483647 h 2609"/>
              <a:gd name="T12" fmla="*/ 2147483647 w 1901"/>
              <a:gd name="T13" fmla="*/ 2147483647 h 2609"/>
              <a:gd name="T14" fmla="*/ 2147483647 w 1901"/>
              <a:gd name="T15" fmla="*/ 2147483647 h 2609"/>
              <a:gd name="T16" fmla="*/ 2147483647 w 1901"/>
              <a:gd name="T17" fmla="*/ 2147483647 h 2609"/>
              <a:gd name="T18" fmla="*/ 2147483647 w 1901"/>
              <a:gd name="T19" fmla="*/ 2147483647 h 2609"/>
              <a:gd name="T20" fmla="*/ 2147483647 w 1901"/>
              <a:gd name="T21" fmla="*/ 2147483647 h 2609"/>
              <a:gd name="T22" fmla="*/ 2147483647 w 1901"/>
              <a:gd name="T23" fmla="*/ 2147483647 h 2609"/>
              <a:gd name="T24" fmla="*/ 2147483647 w 1901"/>
              <a:gd name="T25" fmla="*/ 0 h 2609"/>
              <a:gd name="T26" fmla="*/ 2147483647 w 1901"/>
              <a:gd name="T27" fmla="*/ 2147483647 h 2609"/>
              <a:gd name="T28" fmla="*/ 0 w 1901"/>
              <a:gd name="T29" fmla="*/ 2147483647 h 26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1"/>
              <a:gd name="T46" fmla="*/ 0 h 2609"/>
              <a:gd name="T47" fmla="*/ 1901 w 1901"/>
              <a:gd name="T48" fmla="*/ 2609 h 26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1" h="2609">
                <a:moveTo>
                  <a:pt x="0" y="1542"/>
                </a:moveTo>
                <a:lnTo>
                  <a:pt x="334" y="1949"/>
                </a:lnTo>
                <a:lnTo>
                  <a:pt x="641" y="1861"/>
                </a:lnTo>
                <a:lnTo>
                  <a:pt x="928" y="2145"/>
                </a:lnTo>
                <a:lnTo>
                  <a:pt x="1136" y="2521"/>
                </a:lnTo>
                <a:lnTo>
                  <a:pt x="1342" y="2609"/>
                </a:lnTo>
                <a:lnTo>
                  <a:pt x="1901" y="2122"/>
                </a:lnTo>
                <a:lnTo>
                  <a:pt x="1887" y="2056"/>
                </a:lnTo>
                <a:lnTo>
                  <a:pt x="1785" y="1539"/>
                </a:lnTo>
                <a:lnTo>
                  <a:pt x="1297" y="1033"/>
                </a:lnTo>
                <a:lnTo>
                  <a:pt x="1337" y="688"/>
                </a:lnTo>
                <a:lnTo>
                  <a:pt x="1212" y="330"/>
                </a:lnTo>
                <a:lnTo>
                  <a:pt x="986" y="0"/>
                </a:lnTo>
                <a:lnTo>
                  <a:pt x="290" y="1117"/>
                </a:lnTo>
                <a:lnTo>
                  <a:pt x="0" y="1542"/>
                </a:lnTo>
                <a:close/>
              </a:path>
            </a:pathLst>
          </a:custGeom>
          <a:solidFill>
            <a:srgbClr val="00CC99"/>
          </a:solidFill>
          <a:ln w="12700">
            <a:solidFill>
              <a:srgbClr val="000000"/>
            </a:solidFill>
            <a:prstDash val="solid"/>
            <a:round/>
            <a:headEnd/>
            <a:tailEnd/>
          </a:ln>
        </p:spPr>
        <p:txBody>
          <a:bodyPr/>
          <a:lstStyle/>
          <a:p>
            <a:endParaRPr lang="fi-FI"/>
          </a:p>
        </p:txBody>
      </p:sp>
      <p:sp>
        <p:nvSpPr>
          <p:cNvPr id="13321" name="Freeform 9"/>
          <p:cNvSpPr>
            <a:spLocks/>
          </p:cNvSpPr>
          <p:nvPr/>
        </p:nvSpPr>
        <p:spPr bwMode="auto">
          <a:xfrm>
            <a:off x="2065338" y="4208463"/>
            <a:ext cx="852487" cy="787400"/>
          </a:xfrm>
          <a:custGeom>
            <a:avLst/>
            <a:gdLst>
              <a:gd name="T0" fmla="*/ 2147483647 w 1609"/>
              <a:gd name="T1" fmla="*/ 2147483647 h 1489"/>
              <a:gd name="T2" fmla="*/ 2147483647 w 1609"/>
              <a:gd name="T3" fmla="*/ 2147483647 h 1489"/>
              <a:gd name="T4" fmla="*/ 0 w 1609"/>
              <a:gd name="T5" fmla="*/ 2147483647 h 1489"/>
              <a:gd name="T6" fmla="*/ 2147483647 w 1609"/>
              <a:gd name="T7" fmla="*/ 0 h 1489"/>
              <a:gd name="T8" fmla="*/ 2147483647 w 1609"/>
              <a:gd name="T9" fmla="*/ 2147483647 h 1489"/>
              <a:gd name="T10" fmla="*/ 2147483647 w 1609"/>
              <a:gd name="T11" fmla="*/ 2147483647 h 1489"/>
              <a:gd name="T12" fmla="*/ 2147483647 w 1609"/>
              <a:gd name="T13" fmla="*/ 2147483647 h 1489"/>
              <a:gd name="T14" fmla="*/ 2147483647 w 1609"/>
              <a:gd name="T15" fmla="*/ 2147483647 h 1489"/>
              <a:gd name="T16" fmla="*/ 0 60000 65536"/>
              <a:gd name="T17" fmla="*/ 0 60000 65536"/>
              <a:gd name="T18" fmla="*/ 0 60000 65536"/>
              <a:gd name="T19" fmla="*/ 0 60000 65536"/>
              <a:gd name="T20" fmla="*/ 0 60000 65536"/>
              <a:gd name="T21" fmla="*/ 0 60000 65536"/>
              <a:gd name="T22" fmla="*/ 0 60000 65536"/>
              <a:gd name="T23" fmla="*/ 0 60000 65536"/>
              <a:gd name="T24" fmla="*/ 0 w 1609"/>
              <a:gd name="T25" fmla="*/ 0 h 1489"/>
              <a:gd name="T26" fmla="*/ 1609 w 1609"/>
              <a:gd name="T27" fmla="*/ 1489 h 14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09" h="1489">
                <a:moveTo>
                  <a:pt x="608" y="1489"/>
                </a:moveTo>
                <a:lnTo>
                  <a:pt x="129" y="1262"/>
                </a:lnTo>
                <a:lnTo>
                  <a:pt x="0" y="548"/>
                </a:lnTo>
                <a:lnTo>
                  <a:pt x="356" y="0"/>
                </a:lnTo>
                <a:lnTo>
                  <a:pt x="1196" y="119"/>
                </a:lnTo>
                <a:lnTo>
                  <a:pt x="1609" y="218"/>
                </a:lnTo>
                <a:lnTo>
                  <a:pt x="1136" y="1489"/>
                </a:lnTo>
                <a:lnTo>
                  <a:pt x="608" y="1489"/>
                </a:lnTo>
                <a:close/>
              </a:path>
            </a:pathLst>
          </a:custGeom>
          <a:solidFill>
            <a:srgbClr val="FFC000"/>
          </a:solidFill>
          <a:ln w="12700">
            <a:solidFill>
              <a:srgbClr val="000000"/>
            </a:solidFill>
            <a:prstDash val="solid"/>
            <a:round/>
            <a:headEnd/>
            <a:tailEnd/>
          </a:ln>
        </p:spPr>
        <p:txBody>
          <a:bodyPr/>
          <a:lstStyle/>
          <a:p>
            <a:endParaRPr lang="fi-FI"/>
          </a:p>
        </p:txBody>
      </p:sp>
      <p:sp>
        <p:nvSpPr>
          <p:cNvPr id="13322" name="Freeform 10"/>
          <p:cNvSpPr>
            <a:spLocks/>
          </p:cNvSpPr>
          <p:nvPr/>
        </p:nvSpPr>
        <p:spPr bwMode="auto">
          <a:xfrm>
            <a:off x="2633663" y="3860800"/>
            <a:ext cx="1112837" cy="1323975"/>
          </a:xfrm>
          <a:custGeom>
            <a:avLst/>
            <a:gdLst>
              <a:gd name="T0" fmla="*/ 2147483647 w 2101"/>
              <a:gd name="T1" fmla="*/ 2147483647 h 2502"/>
              <a:gd name="T2" fmla="*/ 2147483647 w 2101"/>
              <a:gd name="T3" fmla="*/ 2147483647 h 2502"/>
              <a:gd name="T4" fmla="*/ 2147483647 w 2101"/>
              <a:gd name="T5" fmla="*/ 0 h 2502"/>
              <a:gd name="T6" fmla="*/ 0 w 2101"/>
              <a:gd name="T7" fmla="*/ 2147483647 h 2502"/>
              <a:gd name="T8" fmla="*/ 2147483647 w 2101"/>
              <a:gd name="T9" fmla="*/ 2147483647 h 2502"/>
              <a:gd name="T10" fmla="*/ 2147483647 w 2101"/>
              <a:gd name="T11" fmla="*/ 2147483647 h 2502"/>
              <a:gd name="T12" fmla="*/ 2147483647 w 2101"/>
              <a:gd name="T13" fmla="*/ 2147483647 h 2502"/>
              <a:gd name="T14" fmla="*/ 2147483647 w 2101"/>
              <a:gd name="T15" fmla="*/ 2147483647 h 2502"/>
              <a:gd name="T16" fmla="*/ 2147483647 w 2101"/>
              <a:gd name="T17" fmla="*/ 2147483647 h 2502"/>
              <a:gd name="T18" fmla="*/ 2147483647 w 2101"/>
              <a:gd name="T19" fmla="*/ 2147483647 h 2502"/>
              <a:gd name="T20" fmla="*/ 2147483647 w 2101"/>
              <a:gd name="T21" fmla="*/ 2147483647 h 2502"/>
              <a:gd name="T22" fmla="*/ 2147483647 w 2101"/>
              <a:gd name="T23" fmla="*/ 2147483647 h 2502"/>
              <a:gd name="T24" fmla="*/ 2147483647 w 2101"/>
              <a:gd name="T25" fmla="*/ 2147483647 h 2502"/>
              <a:gd name="T26" fmla="*/ 2147483647 w 2101"/>
              <a:gd name="T27" fmla="*/ 2147483647 h 2502"/>
              <a:gd name="T28" fmla="*/ 2147483647 w 2101"/>
              <a:gd name="T29" fmla="*/ 2147483647 h 2502"/>
              <a:gd name="T30" fmla="*/ 2147483647 w 2101"/>
              <a:gd name="T31" fmla="*/ 2147483647 h 2502"/>
              <a:gd name="T32" fmla="*/ 2147483647 w 2101"/>
              <a:gd name="T33" fmla="*/ 2147483647 h 2502"/>
              <a:gd name="T34" fmla="*/ 2147483647 w 2101"/>
              <a:gd name="T35" fmla="*/ 2147483647 h 2502"/>
              <a:gd name="T36" fmla="*/ 2147483647 w 2101"/>
              <a:gd name="T37" fmla="*/ 2147483647 h 2502"/>
              <a:gd name="T38" fmla="*/ 2147483647 w 2101"/>
              <a:gd name="T39" fmla="*/ 2147483647 h 2502"/>
              <a:gd name="T40" fmla="*/ 2147483647 w 2101"/>
              <a:gd name="T41" fmla="*/ 2147483647 h 25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01"/>
              <a:gd name="T64" fmla="*/ 0 h 2502"/>
              <a:gd name="T65" fmla="*/ 2101 w 2101"/>
              <a:gd name="T66" fmla="*/ 2502 h 250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01" h="2502">
                <a:moveTo>
                  <a:pt x="1047" y="344"/>
                </a:moveTo>
                <a:lnTo>
                  <a:pt x="827" y="58"/>
                </a:lnTo>
                <a:lnTo>
                  <a:pt x="161" y="0"/>
                </a:lnTo>
                <a:lnTo>
                  <a:pt x="0" y="291"/>
                </a:lnTo>
                <a:lnTo>
                  <a:pt x="335" y="453"/>
                </a:lnTo>
                <a:lnTo>
                  <a:pt x="122" y="774"/>
                </a:lnTo>
                <a:lnTo>
                  <a:pt x="535" y="873"/>
                </a:lnTo>
                <a:lnTo>
                  <a:pt x="62" y="2144"/>
                </a:lnTo>
                <a:lnTo>
                  <a:pt x="800" y="2502"/>
                </a:lnTo>
                <a:lnTo>
                  <a:pt x="1070" y="2120"/>
                </a:lnTo>
                <a:lnTo>
                  <a:pt x="1846" y="2464"/>
                </a:lnTo>
                <a:lnTo>
                  <a:pt x="1843" y="2438"/>
                </a:lnTo>
                <a:lnTo>
                  <a:pt x="1855" y="2411"/>
                </a:lnTo>
                <a:lnTo>
                  <a:pt x="2064" y="1927"/>
                </a:lnTo>
                <a:lnTo>
                  <a:pt x="1633" y="1656"/>
                </a:lnTo>
                <a:lnTo>
                  <a:pt x="1710" y="1252"/>
                </a:lnTo>
                <a:lnTo>
                  <a:pt x="2101" y="1296"/>
                </a:lnTo>
                <a:lnTo>
                  <a:pt x="2017" y="559"/>
                </a:lnTo>
                <a:lnTo>
                  <a:pt x="1754" y="165"/>
                </a:lnTo>
                <a:lnTo>
                  <a:pt x="1771" y="132"/>
                </a:lnTo>
                <a:lnTo>
                  <a:pt x="1047" y="344"/>
                </a:lnTo>
                <a:close/>
              </a:path>
            </a:pathLst>
          </a:custGeom>
          <a:solidFill>
            <a:srgbClr val="00CC99"/>
          </a:solidFill>
          <a:ln w="12700">
            <a:solidFill>
              <a:srgbClr val="000000"/>
            </a:solidFill>
            <a:prstDash val="solid"/>
            <a:round/>
            <a:headEnd/>
            <a:tailEnd/>
          </a:ln>
        </p:spPr>
        <p:txBody>
          <a:bodyPr/>
          <a:lstStyle/>
          <a:p>
            <a:endParaRPr lang="fi-FI"/>
          </a:p>
        </p:txBody>
      </p:sp>
      <p:sp>
        <p:nvSpPr>
          <p:cNvPr id="13323" name="Freeform 11"/>
          <p:cNvSpPr>
            <a:spLocks/>
          </p:cNvSpPr>
          <p:nvPr/>
        </p:nvSpPr>
        <p:spPr bwMode="auto">
          <a:xfrm>
            <a:off x="1727200" y="4983163"/>
            <a:ext cx="2268538" cy="1303337"/>
          </a:xfrm>
          <a:custGeom>
            <a:avLst/>
            <a:gdLst>
              <a:gd name="T0" fmla="*/ 2147483647 w 1429"/>
              <a:gd name="T1" fmla="*/ 2147483647 h 821"/>
              <a:gd name="T2" fmla="*/ 2147483647 w 1429"/>
              <a:gd name="T3" fmla="*/ 2147483647 h 821"/>
              <a:gd name="T4" fmla="*/ 2147483647 w 1429"/>
              <a:gd name="T5" fmla="*/ 2147483647 h 821"/>
              <a:gd name="T6" fmla="*/ 2147483647 w 1429"/>
              <a:gd name="T7" fmla="*/ 2147483647 h 821"/>
              <a:gd name="T8" fmla="*/ 0 w 1429"/>
              <a:gd name="T9" fmla="*/ 2147483647 h 821"/>
              <a:gd name="T10" fmla="*/ 2147483647 w 1429"/>
              <a:gd name="T11" fmla="*/ 2147483647 h 821"/>
              <a:gd name="T12" fmla="*/ 2147483647 w 1429"/>
              <a:gd name="T13" fmla="*/ 2147483647 h 821"/>
              <a:gd name="T14" fmla="*/ 2147483647 w 1429"/>
              <a:gd name="T15" fmla="*/ 2147483647 h 821"/>
              <a:gd name="T16" fmla="*/ 2147483647 w 1429"/>
              <a:gd name="T17" fmla="*/ 2147483647 h 821"/>
              <a:gd name="T18" fmla="*/ 2147483647 w 1429"/>
              <a:gd name="T19" fmla="*/ 2147483647 h 821"/>
              <a:gd name="T20" fmla="*/ 2147483647 w 1429"/>
              <a:gd name="T21" fmla="*/ 2147483647 h 821"/>
              <a:gd name="T22" fmla="*/ 2147483647 w 1429"/>
              <a:gd name="T23" fmla="*/ 2147483647 h 821"/>
              <a:gd name="T24" fmla="*/ 2147483647 w 1429"/>
              <a:gd name="T25" fmla="*/ 2147483647 h 821"/>
              <a:gd name="T26" fmla="*/ 2147483647 w 1429"/>
              <a:gd name="T27" fmla="*/ 2147483647 h 821"/>
              <a:gd name="T28" fmla="*/ 2147483647 w 1429"/>
              <a:gd name="T29" fmla="*/ 2147483647 h 821"/>
              <a:gd name="T30" fmla="*/ 2147483647 w 1429"/>
              <a:gd name="T31" fmla="*/ 2147483647 h 821"/>
              <a:gd name="T32" fmla="*/ 2147483647 w 1429"/>
              <a:gd name="T33" fmla="*/ 2147483647 h 821"/>
              <a:gd name="T34" fmla="*/ 2147483647 w 1429"/>
              <a:gd name="T35" fmla="*/ 2147483647 h 821"/>
              <a:gd name="T36" fmla="*/ 2147483647 w 1429"/>
              <a:gd name="T37" fmla="*/ 2147483647 h 821"/>
              <a:gd name="T38" fmla="*/ 2147483647 w 1429"/>
              <a:gd name="T39" fmla="*/ 2147483647 h 821"/>
              <a:gd name="T40" fmla="*/ 2147483647 w 1429"/>
              <a:gd name="T41" fmla="*/ 2147483647 h 821"/>
              <a:gd name="T42" fmla="*/ 2147483647 w 1429"/>
              <a:gd name="T43" fmla="*/ 2147483647 h 821"/>
              <a:gd name="T44" fmla="*/ 2147483647 w 1429"/>
              <a:gd name="T45" fmla="*/ 2147483647 h 821"/>
              <a:gd name="T46" fmla="*/ 2147483647 w 1429"/>
              <a:gd name="T47" fmla="*/ 2147483647 h 821"/>
              <a:gd name="T48" fmla="*/ 2147483647 w 1429"/>
              <a:gd name="T49" fmla="*/ 0 h 821"/>
              <a:gd name="T50" fmla="*/ 2147483647 w 1429"/>
              <a:gd name="T51" fmla="*/ 2147483647 h 8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29"/>
              <a:gd name="T79" fmla="*/ 0 h 821"/>
              <a:gd name="T80" fmla="*/ 1429 w 1429"/>
              <a:gd name="T81" fmla="*/ 821 h 8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29" h="821">
                <a:moveTo>
                  <a:pt x="838" y="127"/>
                </a:moveTo>
                <a:lnTo>
                  <a:pt x="592" y="8"/>
                </a:lnTo>
                <a:lnTo>
                  <a:pt x="416" y="8"/>
                </a:lnTo>
                <a:lnTo>
                  <a:pt x="369" y="147"/>
                </a:lnTo>
                <a:lnTo>
                  <a:pt x="0" y="142"/>
                </a:lnTo>
                <a:lnTo>
                  <a:pt x="6" y="174"/>
                </a:lnTo>
                <a:lnTo>
                  <a:pt x="40" y="346"/>
                </a:lnTo>
                <a:lnTo>
                  <a:pt x="136" y="402"/>
                </a:lnTo>
                <a:lnTo>
                  <a:pt x="179" y="731"/>
                </a:lnTo>
                <a:lnTo>
                  <a:pt x="313" y="796"/>
                </a:lnTo>
                <a:lnTo>
                  <a:pt x="612" y="672"/>
                </a:lnTo>
                <a:lnTo>
                  <a:pt x="627" y="673"/>
                </a:lnTo>
                <a:lnTo>
                  <a:pt x="721" y="682"/>
                </a:lnTo>
                <a:lnTo>
                  <a:pt x="859" y="617"/>
                </a:lnTo>
                <a:lnTo>
                  <a:pt x="860" y="610"/>
                </a:lnTo>
                <a:lnTo>
                  <a:pt x="886" y="743"/>
                </a:lnTo>
                <a:lnTo>
                  <a:pt x="1099" y="713"/>
                </a:lnTo>
                <a:lnTo>
                  <a:pt x="1225" y="821"/>
                </a:lnTo>
                <a:lnTo>
                  <a:pt x="1411" y="728"/>
                </a:lnTo>
                <a:lnTo>
                  <a:pt x="1429" y="617"/>
                </a:lnTo>
                <a:lnTo>
                  <a:pt x="1378" y="599"/>
                </a:lnTo>
                <a:lnTo>
                  <a:pt x="1345" y="398"/>
                </a:lnTo>
                <a:lnTo>
                  <a:pt x="1208" y="263"/>
                </a:lnTo>
                <a:lnTo>
                  <a:pt x="1187" y="115"/>
                </a:lnTo>
                <a:lnTo>
                  <a:pt x="928" y="0"/>
                </a:lnTo>
                <a:lnTo>
                  <a:pt x="838" y="127"/>
                </a:lnTo>
                <a:close/>
              </a:path>
            </a:pathLst>
          </a:custGeom>
          <a:solidFill>
            <a:srgbClr val="00CC99"/>
          </a:solidFill>
          <a:ln w="12700">
            <a:solidFill>
              <a:srgbClr val="000000"/>
            </a:solidFill>
            <a:prstDash val="solid"/>
            <a:round/>
            <a:headEnd/>
            <a:tailEnd/>
          </a:ln>
        </p:spPr>
        <p:txBody>
          <a:bodyPr/>
          <a:lstStyle/>
          <a:p>
            <a:endParaRPr lang="fi-FI"/>
          </a:p>
        </p:txBody>
      </p:sp>
      <p:sp>
        <p:nvSpPr>
          <p:cNvPr id="13324" name="Freeform 12"/>
          <p:cNvSpPr>
            <a:spLocks/>
          </p:cNvSpPr>
          <p:nvPr/>
        </p:nvSpPr>
        <p:spPr bwMode="auto">
          <a:xfrm>
            <a:off x="323850" y="1617663"/>
            <a:ext cx="1857375" cy="1500187"/>
          </a:xfrm>
          <a:custGeom>
            <a:avLst/>
            <a:gdLst>
              <a:gd name="T0" fmla="*/ 0 w 3511"/>
              <a:gd name="T1" fmla="*/ 2147483647 h 2833"/>
              <a:gd name="T2" fmla="*/ 2147483647 w 3511"/>
              <a:gd name="T3" fmla="*/ 2147483647 h 2833"/>
              <a:gd name="T4" fmla="*/ 2147483647 w 3511"/>
              <a:gd name="T5" fmla="*/ 2147483647 h 2833"/>
              <a:gd name="T6" fmla="*/ 2147483647 w 3511"/>
              <a:gd name="T7" fmla="*/ 2147483647 h 2833"/>
              <a:gd name="T8" fmla="*/ 2147483647 w 3511"/>
              <a:gd name="T9" fmla="*/ 2147483647 h 2833"/>
              <a:gd name="T10" fmla="*/ 2147483647 w 3511"/>
              <a:gd name="T11" fmla="*/ 2147483647 h 2833"/>
              <a:gd name="T12" fmla="*/ 2147483647 w 3511"/>
              <a:gd name="T13" fmla="*/ 2147483647 h 2833"/>
              <a:gd name="T14" fmla="*/ 2147483647 w 3511"/>
              <a:gd name="T15" fmla="*/ 2147483647 h 2833"/>
              <a:gd name="T16" fmla="*/ 2147483647 w 3511"/>
              <a:gd name="T17" fmla="*/ 2147483647 h 2833"/>
              <a:gd name="T18" fmla="*/ 2147483647 w 3511"/>
              <a:gd name="T19" fmla="*/ 2147483647 h 2833"/>
              <a:gd name="T20" fmla="*/ 2147483647 w 3511"/>
              <a:gd name="T21" fmla="*/ 2147483647 h 2833"/>
              <a:gd name="T22" fmla="*/ 2147483647 w 3511"/>
              <a:gd name="T23" fmla="*/ 2147483647 h 2833"/>
              <a:gd name="T24" fmla="*/ 2147483647 w 3511"/>
              <a:gd name="T25" fmla="*/ 2147483647 h 2833"/>
              <a:gd name="T26" fmla="*/ 2147483647 w 3511"/>
              <a:gd name="T27" fmla="*/ 2147483647 h 2833"/>
              <a:gd name="T28" fmla="*/ 2147483647 w 3511"/>
              <a:gd name="T29" fmla="*/ 0 h 2833"/>
              <a:gd name="T30" fmla="*/ 2147483647 w 3511"/>
              <a:gd name="T31" fmla="*/ 2147483647 h 2833"/>
              <a:gd name="T32" fmla="*/ 2147483647 w 3511"/>
              <a:gd name="T33" fmla="*/ 2147483647 h 2833"/>
              <a:gd name="T34" fmla="*/ 0 w 3511"/>
              <a:gd name="T35" fmla="*/ 2147483647 h 28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11"/>
              <a:gd name="T55" fmla="*/ 0 h 2833"/>
              <a:gd name="T56" fmla="*/ 3511 w 3511"/>
              <a:gd name="T57" fmla="*/ 2833 h 28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11" h="2833">
                <a:moveTo>
                  <a:pt x="0" y="145"/>
                </a:moveTo>
                <a:lnTo>
                  <a:pt x="121" y="1937"/>
                </a:lnTo>
                <a:lnTo>
                  <a:pt x="125" y="2004"/>
                </a:lnTo>
                <a:lnTo>
                  <a:pt x="845" y="2236"/>
                </a:lnTo>
                <a:lnTo>
                  <a:pt x="822" y="2613"/>
                </a:lnTo>
                <a:lnTo>
                  <a:pt x="1198" y="2520"/>
                </a:lnTo>
                <a:lnTo>
                  <a:pt x="1749" y="2833"/>
                </a:lnTo>
                <a:lnTo>
                  <a:pt x="2343" y="2788"/>
                </a:lnTo>
                <a:lnTo>
                  <a:pt x="2718" y="2123"/>
                </a:lnTo>
                <a:lnTo>
                  <a:pt x="3511" y="1656"/>
                </a:lnTo>
                <a:lnTo>
                  <a:pt x="3417" y="1666"/>
                </a:lnTo>
                <a:lnTo>
                  <a:pt x="3194" y="983"/>
                </a:lnTo>
                <a:lnTo>
                  <a:pt x="3275" y="651"/>
                </a:lnTo>
                <a:lnTo>
                  <a:pt x="2987" y="65"/>
                </a:lnTo>
                <a:lnTo>
                  <a:pt x="3001" y="0"/>
                </a:lnTo>
                <a:lnTo>
                  <a:pt x="288" y="319"/>
                </a:lnTo>
                <a:lnTo>
                  <a:pt x="295" y="232"/>
                </a:lnTo>
                <a:lnTo>
                  <a:pt x="0" y="145"/>
                </a:lnTo>
                <a:close/>
              </a:path>
            </a:pathLst>
          </a:custGeom>
          <a:solidFill>
            <a:srgbClr val="00CC99"/>
          </a:solidFill>
          <a:ln w="12700">
            <a:solidFill>
              <a:srgbClr val="000000"/>
            </a:solidFill>
            <a:prstDash val="solid"/>
            <a:round/>
            <a:headEnd/>
            <a:tailEnd/>
          </a:ln>
        </p:spPr>
        <p:txBody>
          <a:bodyPr/>
          <a:lstStyle/>
          <a:p>
            <a:endParaRPr lang="fi-FI"/>
          </a:p>
        </p:txBody>
      </p:sp>
      <p:sp>
        <p:nvSpPr>
          <p:cNvPr id="13325" name="Freeform 13"/>
          <p:cNvSpPr>
            <a:spLocks/>
          </p:cNvSpPr>
          <p:nvPr/>
        </p:nvSpPr>
        <p:spPr bwMode="auto">
          <a:xfrm>
            <a:off x="1903413" y="422275"/>
            <a:ext cx="2044700" cy="2306638"/>
          </a:xfrm>
          <a:custGeom>
            <a:avLst/>
            <a:gdLst>
              <a:gd name="T0" fmla="*/ 2147483647 w 3862"/>
              <a:gd name="T1" fmla="*/ 2147483647 h 4360"/>
              <a:gd name="T2" fmla="*/ 2147483647 w 3862"/>
              <a:gd name="T3" fmla="*/ 2147483647 h 4360"/>
              <a:gd name="T4" fmla="*/ 2147483647 w 3862"/>
              <a:gd name="T5" fmla="*/ 2147483647 h 4360"/>
              <a:gd name="T6" fmla="*/ 2147483647 w 3862"/>
              <a:gd name="T7" fmla="*/ 2147483647 h 4360"/>
              <a:gd name="T8" fmla="*/ 2147483647 w 3862"/>
              <a:gd name="T9" fmla="*/ 2147483647 h 4360"/>
              <a:gd name="T10" fmla="*/ 2147483647 w 3862"/>
              <a:gd name="T11" fmla="*/ 2147483647 h 4360"/>
              <a:gd name="T12" fmla="*/ 2147483647 w 3862"/>
              <a:gd name="T13" fmla="*/ 0 h 4360"/>
              <a:gd name="T14" fmla="*/ 2147483647 w 3862"/>
              <a:gd name="T15" fmla="*/ 2147483647 h 4360"/>
              <a:gd name="T16" fmla="*/ 2147483647 w 3862"/>
              <a:gd name="T17" fmla="*/ 2147483647 h 4360"/>
              <a:gd name="T18" fmla="*/ 2147483647 w 3862"/>
              <a:gd name="T19" fmla="*/ 2147483647 h 4360"/>
              <a:gd name="T20" fmla="*/ 0 w 3862"/>
              <a:gd name="T21" fmla="*/ 2147483647 h 4360"/>
              <a:gd name="T22" fmla="*/ 2147483647 w 3862"/>
              <a:gd name="T23" fmla="*/ 2147483647 h 4360"/>
              <a:gd name="T24" fmla="*/ 2147483647 w 3862"/>
              <a:gd name="T25" fmla="*/ 2147483647 h 4360"/>
              <a:gd name="T26" fmla="*/ 2147483647 w 3862"/>
              <a:gd name="T27" fmla="*/ 2147483647 h 4360"/>
              <a:gd name="T28" fmla="*/ 2147483647 w 3862"/>
              <a:gd name="T29" fmla="*/ 2147483647 h 4360"/>
              <a:gd name="T30" fmla="*/ 2147483647 w 3862"/>
              <a:gd name="T31" fmla="*/ 2147483647 h 4360"/>
              <a:gd name="T32" fmla="*/ 2147483647 w 3862"/>
              <a:gd name="T33" fmla="*/ 2147483647 h 4360"/>
              <a:gd name="T34" fmla="*/ 2147483647 w 3862"/>
              <a:gd name="T35" fmla="*/ 2147483647 h 4360"/>
              <a:gd name="T36" fmla="*/ 2147483647 w 3862"/>
              <a:gd name="T37" fmla="*/ 2147483647 h 4360"/>
              <a:gd name="T38" fmla="*/ 2147483647 w 3862"/>
              <a:gd name="T39" fmla="*/ 2147483647 h 4360"/>
              <a:gd name="T40" fmla="*/ 2147483647 w 3862"/>
              <a:gd name="T41" fmla="*/ 2147483647 h 43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62"/>
              <a:gd name="T64" fmla="*/ 0 h 4360"/>
              <a:gd name="T65" fmla="*/ 3862 w 3862"/>
              <a:gd name="T66" fmla="*/ 4360 h 43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62" h="4360">
                <a:moveTo>
                  <a:pt x="3835" y="3336"/>
                </a:moveTo>
                <a:lnTo>
                  <a:pt x="3261" y="2586"/>
                </a:lnTo>
                <a:lnTo>
                  <a:pt x="2587" y="2976"/>
                </a:lnTo>
                <a:lnTo>
                  <a:pt x="2059" y="2404"/>
                </a:lnTo>
                <a:lnTo>
                  <a:pt x="2503" y="1942"/>
                </a:lnTo>
                <a:lnTo>
                  <a:pt x="1755" y="210"/>
                </a:lnTo>
                <a:lnTo>
                  <a:pt x="1232" y="0"/>
                </a:lnTo>
                <a:lnTo>
                  <a:pt x="437" y="306"/>
                </a:lnTo>
                <a:lnTo>
                  <a:pt x="416" y="403"/>
                </a:lnTo>
                <a:lnTo>
                  <a:pt x="14" y="2261"/>
                </a:lnTo>
                <a:lnTo>
                  <a:pt x="0" y="2326"/>
                </a:lnTo>
                <a:lnTo>
                  <a:pt x="288" y="2912"/>
                </a:lnTo>
                <a:lnTo>
                  <a:pt x="207" y="3244"/>
                </a:lnTo>
                <a:lnTo>
                  <a:pt x="430" y="3927"/>
                </a:lnTo>
                <a:lnTo>
                  <a:pt x="524" y="3917"/>
                </a:lnTo>
                <a:lnTo>
                  <a:pt x="1525" y="3818"/>
                </a:lnTo>
                <a:lnTo>
                  <a:pt x="1717" y="4360"/>
                </a:lnTo>
                <a:lnTo>
                  <a:pt x="1997" y="3796"/>
                </a:lnTo>
                <a:lnTo>
                  <a:pt x="3556" y="3728"/>
                </a:lnTo>
                <a:lnTo>
                  <a:pt x="3862" y="3309"/>
                </a:lnTo>
                <a:lnTo>
                  <a:pt x="3835" y="3336"/>
                </a:lnTo>
                <a:close/>
              </a:path>
            </a:pathLst>
          </a:custGeom>
          <a:solidFill>
            <a:srgbClr val="00CC99"/>
          </a:solidFill>
          <a:ln w="12700">
            <a:solidFill>
              <a:srgbClr val="000000"/>
            </a:solidFill>
            <a:prstDash val="solid"/>
            <a:round/>
            <a:headEnd/>
            <a:tailEnd/>
          </a:ln>
        </p:spPr>
        <p:txBody>
          <a:bodyPr/>
          <a:lstStyle/>
          <a:p>
            <a:endParaRPr lang="fi-FI"/>
          </a:p>
        </p:txBody>
      </p:sp>
      <p:sp>
        <p:nvSpPr>
          <p:cNvPr id="13326" name="Rectangle 14"/>
          <p:cNvSpPr>
            <a:spLocks noChangeArrowheads="1"/>
          </p:cNvSpPr>
          <p:nvPr/>
        </p:nvSpPr>
        <p:spPr bwMode="auto">
          <a:xfrm>
            <a:off x="1979613" y="3141663"/>
            <a:ext cx="720725"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Asikkala</a:t>
            </a:r>
            <a:endParaRPr lang="fi-FI" sz="1200" b="1">
              <a:cs typeface="Arial" charset="0"/>
            </a:endParaRPr>
          </a:p>
        </p:txBody>
      </p:sp>
      <p:sp>
        <p:nvSpPr>
          <p:cNvPr id="13327" name="Rectangle 15"/>
          <p:cNvSpPr>
            <a:spLocks noChangeArrowheads="1"/>
          </p:cNvSpPr>
          <p:nvPr/>
        </p:nvSpPr>
        <p:spPr bwMode="auto">
          <a:xfrm>
            <a:off x="3443288" y="1050925"/>
            <a:ext cx="633412"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Hartola</a:t>
            </a:r>
            <a:endParaRPr lang="fi-FI" sz="1200" b="1">
              <a:cs typeface="Arial" charset="0"/>
            </a:endParaRPr>
          </a:p>
        </p:txBody>
      </p:sp>
      <p:sp>
        <p:nvSpPr>
          <p:cNvPr id="13328" name="Rectangle 16"/>
          <p:cNvSpPr>
            <a:spLocks noChangeArrowheads="1"/>
          </p:cNvSpPr>
          <p:nvPr/>
        </p:nvSpPr>
        <p:spPr bwMode="auto">
          <a:xfrm>
            <a:off x="1476375" y="4221163"/>
            <a:ext cx="595313"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Hollola</a:t>
            </a:r>
            <a:endParaRPr lang="fi-FI" sz="1200" b="1">
              <a:cs typeface="Arial" charset="0"/>
            </a:endParaRPr>
          </a:p>
        </p:txBody>
      </p:sp>
      <p:sp>
        <p:nvSpPr>
          <p:cNvPr id="13329" name="Rectangle 17"/>
          <p:cNvSpPr>
            <a:spLocks noChangeArrowheads="1"/>
          </p:cNvSpPr>
          <p:nvPr/>
        </p:nvSpPr>
        <p:spPr bwMode="auto">
          <a:xfrm>
            <a:off x="3492500" y="2924175"/>
            <a:ext cx="647700" cy="182563"/>
          </a:xfrm>
          <a:prstGeom prst="rect">
            <a:avLst/>
          </a:prstGeom>
          <a:solidFill>
            <a:schemeClr val="bg1"/>
          </a:solid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Heinola</a:t>
            </a:r>
          </a:p>
        </p:txBody>
      </p:sp>
      <p:sp>
        <p:nvSpPr>
          <p:cNvPr id="13330" name="Rectangle 18"/>
          <p:cNvSpPr>
            <a:spLocks noChangeArrowheads="1"/>
          </p:cNvSpPr>
          <p:nvPr/>
        </p:nvSpPr>
        <p:spPr bwMode="auto">
          <a:xfrm>
            <a:off x="395288" y="4076700"/>
            <a:ext cx="774700" cy="36512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Hämeen-</a:t>
            </a:r>
          </a:p>
          <a:p>
            <a:r>
              <a:rPr lang="fi-FI" sz="1200" b="1">
                <a:solidFill>
                  <a:srgbClr val="000000"/>
                </a:solidFill>
                <a:latin typeface="Verdana" pitchFamily="34" charset="0"/>
                <a:cs typeface="Arial" charset="0"/>
              </a:rPr>
              <a:t>koski</a:t>
            </a:r>
            <a:endParaRPr lang="fi-FI" sz="1200" b="1">
              <a:cs typeface="Arial" charset="0"/>
            </a:endParaRPr>
          </a:p>
        </p:txBody>
      </p:sp>
      <p:sp>
        <p:nvSpPr>
          <p:cNvPr id="13331" name="Rectangle 19"/>
          <p:cNvSpPr>
            <a:spLocks noChangeArrowheads="1"/>
          </p:cNvSpPr>
          <p:nvPr/>
        </p:nvSpPr>
        <p:spPr bwMode="auto">
          <a:xfrm>
            <a:off x="900113" y="5157788"/>
            <a:ext cx="655637"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Kärkölä</a:t>
            </a:r>
            <a:endParaRPr lang="fi-FI" sz="1200" b="1">
              <a:cs typeface="Arial" charset="0"/>
            </a:endParaRPr>
          </a:p>
        </p:txBody>
      </p:sp>
      <p:sp>
        <p:nvSpPr>
          <p:cNvPr id="13332" name="Rectangle 20"/>
          <p:cNvSpPr>
            <a:spLocks noChangeArrowheads="1"/>
          </p:cNvSpPr>
          <p:nvPr/>
        </p:nvSpPr>
        <p:spPr bwMode="auto">
          <a:xfrm>
            <a:off x="2124075" y="4437063"/>
            <a:ext cx="428625" cy="182562"/>
          </a:xfrm>
          <a:prstGeom prst="rect">
            <a:avLst/>
          </a:prstGeom>
          <a:noFill/>
          <a:ln w="9525">
            <a:noFill/>
            <a:miter lim="800000"/>
            <a:headEnd/>
            <a:tailEnd/>
          </a:ln>
        </p:spPr>
        <p:txBody>
          <a:bodyPr wrap="none" lIns="0" tIns="0" rIns="0" bIns="0">
            <a:spAutoFit/>
          </a:bodyPr>
          <a:lstStyle/>
          <a:p>
            <a:r>
              <a:rPr lang="fi-FI" sz="1200" b="1" dirty="0">
                <a:solidFill>
                  <a:srgbClr val="000000"/>
                </a:solidFill>
                <a:latin typeface="Verdana" pitchFamily="34" charset="0"/>
                <a:cs typeface="Arial" charset="0"/>
              </a:rPr>
              <a:t>Lahti</a:t>
            </a:r>
          </a:p>
        </p:txBody>
      </p:sp>
      <p:sp>
        <p:nvSpPr>
          <p:cNvPr id="13333" name="Rectangle 21"/>
          <p:cNvSpPr>
            <a:spLocks noChangeArrowheads="1"/>
          </p:cNvSpPr>
          <p:nvPr/>
        </p:nvSpPr>
        <p:spPr bwMode="auto">
          <a:xfrm>
            <a:off x="2987675" y="4292600"/>
            <a:ext cx="649288" cy="182563"/>
          </a:xfrm>
          <a:prstGeom prst="rect">
            <a:avLst/>
          </a:prstGeom>
          <a:noFill/>
          <a:ln w="9525">
            <a:noFill/>
            <a:miter lim="800000"/>
            <a:headEnd/>
            <a:tailEnd/>
          </a:ln>
        </p:spPr>
        <p:txBody>
          <a:bodyPr lIns="0" tIns="0" rIns="0" bIns="0">
            <a:spAutoFit/>
          </a:bodyPr>
          <a:lstStyle/>
          <a:p>
            <a:r>
              <a:rPr lang="fi-FI" sz="1200" b="1">
                <a:solidFill>
                  <a:srgbClr val="000000"/>
                </a:solidFill>
                <a:latin typeface="Verdana" pitchFamily="34" charset="0"/>
                <a:cs typeface="Arial" charset="0"/>
              </a:rPr>
              <a:t>Nastola</a:t>
            </a:r>
            <a:endParaRPr lang="fi-FI" sz="1200" b="1">
              <a:cs typeface="Arial" charset="0"/>
            </a:endParaRPr>
          </a:p>
        </p:txBody>
      </p:sp>
      <p:sp>
        <p:nvSpPr>
          <p:cNvPr id="13334" name="Rectangle 22"/>
          <p:cNvSpPr>
            <a:spLocks noChangeArrowheads="1"/>
          </p:cNvSpPr>
          <p:nvPr/>
        </p:nvSpPr>
        <p:spPr bwMode="auto">
          <a:xfrm>
            <a:off x="2339975" y="5516563"/>
            <a:ext cx="868363"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Orimattila</a:t>
            </a:r>
            <a:endParaRPr lang="fi-FI" sz="1200" b="1">
              <a:cs typeface="Arial" charset="0"/>
            </a:endParaRPr>
          </a:p>
        </p:txBody>
      </p:sp>
      <p:sp>
        <p:nvSpPr>
          <p:cNvPr id="13335" name="Rectangle 23"/>
          <p:cNvSpPr>
            <a:spLocks noChangeArrowheads="1"/>
          </p:cNvSpPr>
          <p:nvPr/>
        </p:nvSpPr>
        <p:spPr bwMode="auto">
          <a:xfrm>
            <a:off x="827088" y="2276475"/>
            <a:ext cx="831850"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Padasjoki</a:t>
            </a:r>
            <a:endParaRPr lang="fi-FI" sz="1200" b="1">
              <a:cs typeface="Arial" charset="0"/>
            </a:endParaRPr>
          </a:p>
        </p:txBody>
      </p:sp>
      <p:sp>
        <p:nvSpPr>
          <p:cNvPr id="13336" name="Rectangle 24"/>
          <p:cNvSpPr>
            <a:spLocks noChangeArrowheads="1"/>
          </p:cNvSpPr>
          <p:nvPr/>
        </p:nvSpPr>
        <p:spPr bwMode="auto">
          <a:xfrm>
            <a:off x="2268538" y="1628775"/>
            <a:ext cx="558800"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Sysmä</a:t>
            </a:r>
            <a:endParaRPr lang="fi-FI" sz="1200" b="1">
              <a:cs typeface="Arial" charset="0"/>
            </a:endParaRPr>
          </a:p>
        </p:txBody>
      </p:sp>
      <p:sp>
        <p:nvSpPr>
          <p:cNvPr id="55" name="5-sakarainen tähti 54"/>
          <p:cNvSpPr/>
          <p:nvPr/>
        </p:nvSpPr>
        <p:spPr>
          <a:xfrm>
            <a:off x="1908175" y="4076700"/>
            <a:ext cx="144463" cy="144463"/>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6" name="5-sakarainen tähti 55"/>
          <p:cNvSpPr/>
          <p:nvPr/>
        </p:nvSpPr>
        <p:spPr>
          <a:xfrm>
            <a:off x="2987675" y="4508500"/>
            <a:ext cx="144463" cy="144463"/>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7" name="5-sakarainen tähti 56"/>
          <p:cNvSpPr/>
          <p:nvPr/>
        </p:nvSpPr>
        <p:spPr>
          <a:xfrm>
            <a:off x="2627313" y="5373688"/>
            <a:ext cx="144462"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8" name="5-sakarainen tähti 57"/>
          <p:cNvSpPr/>
          <p:nvPr/>
        </p:nvSpPr>
        <p:spPr>
          <a:xfrm>
            <a:off x="1763713" y="4076700"/>
            <a:ext cx="144462"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9" name="5-sakarainen tähti 58"/>
          <p:cNvSpPr/>
          <p:nvPr/>
        </p:nvSpPr>
        <p:spPr>
          <a:xfrm>
            <a:off x="971550" y="4292600"/>
            <a:ext cx="144463"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0" name="5-sakarainen tähti 59"/>
          <p:cNvSpPr/>
          <p:nvPr/>
        </p:nvSpPr>
        <p:spPr>
          <a:xfrm>
            <a:off x="2268538" y="3357563"/>
            <a:ext cx="144462"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1" name="5-sakarainen tähti 60"/>
          <p:cNvSpPr/>
          <p:nvPr/>
        </p:nvSpPr>
        <p:spPr>
          <a:xfrm>
            <a:off x="1692275" y="2349500"/>
            <a:ext cx="144463"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2" name="Suorakulmio 61"/>
          <p:cNvSpPr/>
          <p:nvPr/>
        </p:nvSpPr>
        <p:spPr>
          <a:xfrm>
            <a:off x="5364163" y="981075"/>
            <a:ext cx="144462" cy="142875"/>
          </a:xfrm>
          <a:prstGeom prst="rect">
            <a:avLst/>
          </a:prstGeom>
          <a:solidFill>
            <a:srgbClr val="00CC9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3370" name="Tekstikehys 97"/>
          <p:cNvSpPr txBox="1">
            <a:spLocks noChangeArrowheads="1"/>
          </p:cNvSpPr>
          <p:nvPr/>
        </p:nvSpPr>
        <p:spPr bwMode="auto">
          <a:xfrm>
            <a:off x="5580063" y="908050"/>
            <a:ext cx="2352675"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Kunnan väestöpohja &lt; 20 000</a:t>
            </a:r>
          </a:p>
        </p:txBody>
      </p:sp>
      <p:sp>
        <p:nvSpPr>
          <p:cNvPr id="64" name="Tasakylkinen kolmio 63"/>
          <p:cNvSpPr/>
          <p:nvPr/>
        </p:nvSpPr>
        <p:spPr>
          <a:xfrm>
            <a:off x="5364163" y="2133600"/>
            <a:ext cx="144462" cy="144463"/>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3372" name="Tekstikehys 104"/>
          <p:cNvSpPr txBox="1">
            <a:spLocks noChangeArrowheads="1"/>
          </p:cNvSpPr>
          <p:nvPr/>
        </p:nvSpPr>
        <p:spPr bwMode="auto">
          <a:xfrm>
            <a:off x="5580063" y="2060575"/>
            <a:ext cx="935037"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Kriisikunta</a:t>
            </a:r>
          </a:p>
        </p:txBody>
      </p:sp>
      <p:sp>
        <p:nvSpPr>
          <p:cNvPr id="66" name="Tasakylkinen kolmio 65"/>
          <p:cNvSpPr/>
          <p:nvPr/>
        </p:nvSpPr>
        <p:spPr>
          <a:xfrm>
            <a:off x="5364163" y="2420938"/>
            <a:ext cx="144462" cy="142875"/>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3374" name="Tekstikehys 106"/>
          <p:cNvSpPr txBox="1">
            <a:spLocks noChangeArrowheads="1"/>
          </p:cNvSpPr>
          <p:nvPr/>
        </p:nvSpPr>
        <p:spPr bwMode="auto">
          <a:xfrm>
            <a:off x="5580063" y="2349500"/>
            <a:ext cx="1376362"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Kriisiytyvä kunta</a:t>
            </a:r>
          </a:p>
        </p:txBody>
      </p:sp>
      <p:sp>
        <p:nvSpPr>
          <p:cNvPr id="68" name="5-sakarainen tähti 67"/>
          <p:cNvSpPr/>
          <p:nvPr/>
        </p:nvSpPr>
        <p:spPr>
          <a:xfrm>
            <a:off x="5364163" y="1557338"/>
            <a:ext cx="144462" cy="144462"/>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3376" name="Tekstikehys 108"/>
          <p:cNvSpPr txBox="1">
            <a:spLocks noChangeArrowheads="1"/>
          </p:cNvSpPr>
          <p:nvPr/>
        </p:nvSpPr>
        <p:spPr bwMode="auto">
          <a:xfrm>
            <a:off x="5580063" y="1484313"/>
            <a:ext cx="2120900"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Yhdyskuntarakenneperuste</a:t>
            </a:r>
          </a:p>
        </p:txBody>
      </p:sp>
      <p:sp>
        <p:nvSpPr>
          <p:cNvPr id="70" name="Suorakulmio 69"/>
          <p:cNvSpPr/>
          <p:nvPr/>
        </p:nvSpPr>
        <p:spPr>
          <a:xfrm>
            <a:off x="5364163" y="1268413"/>
            <a:ext cx="144462" cy="142875"/>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3378" name="Tekstikehys 97"/>
          <p:cNvSpPr txBox="1">
            <a:spLocks noChangeArrowheads="1"/>
          </p:cNvSpPr>
          <p:nvPr/>
        </p:nvSpPr>
        <p:spPr bwMode="auto">
          <a:xfrm>
            <a:off x="5580063" y="1196975"/>
            <a:ext cx="1643062"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Työssäkäyntiperuste</a:t>
            </a:r>
          </a:p>
        </p:txBody>
      </p:sp>
      <p:sp>
        <p:nvSpPr>
          <p:cNvPr id="72" name="5-sakarainen tähti 71"/>
          <p:cNvSpPr/>
          <p:nvPr/>
        </p:nvSpPr>
        <p:spPr>
          <a:xfrm>
            <a:off x="5364163" y="1844675"/>
            <a:ext cx="144462"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3380" name="Tekstikehys 108"/>
          <p:cNvSpPr txBox="1">
            <a:spLocks noChangeArrowheads="1"/>
          </p:cNvSpPr>
          <p:nvPr/>
        </p:nvSpPr>
        <p:spPr bwMode="auto">
          <a:xfrm>
            <a:off x="5580063" y="1773238"/>
            <a:ext cx="2425700"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Työpaikkaomavaraisuusperuste</a:t>
            </a:r>
          </a:p>
        </p:txBody>
      </p:sp>
      <p:sp>
        <p:nvSpPr>
          <p:cNvPr id="46" name="5-sakarainen tähti 45"/>
          <p:cNvSpPr/>
          <p:nvPr/>
        </p:nvSpPr>
        <p:spPr>
          <a:xfrm>
            <a:off x="2339975" y="4652963"/>
            <a:ext cx="144463" cy="144462"/>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47" name="Tasakylkinen kolmio 46"/>
          <p:cNvSpPr/>
          <p:nvPr/>
        </p:nvSpPr>
        <p:spPr>
          <a:xfrm>
            <a:off x="3635896" y="1340768"/>
            <a:ext cx="144462" cy="142875"/>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48" name="Tekstikehys 78"/>
          <p:cNvSpPr txBox="1">
            <a:spLocks noChangeArrowheads="1"/>
          </p:cNvSpPr>
          <p:nvPr/>
        </p:nvSpPr>
        <p:spPr bwMode="auto">
          <a:xfrm>
            <a:off x="6444208" y="3068960"/>
            <a:ext cx="1858201" cy="261610"/>
          </a:xfrm>
          <a:prstGeom prst="rect">
            <a:avLst/>
          </a:prstGeom>
          <a:noFill/>
          <a:ln w="9525">
            <a:noFill/>
            <a:miter lim="800000"/>
            <a:headEnd/>
            <a:tailEnd/>
          </a:ln>
        </p:spPr>
        <p:txBody>
          <a:bodyPr wrap="none">
            <a:spAutoFit/>
          </a:bodyPr>
          <a:lstStyle/>
          <a:p>
            <a:r>
              <a:rPr lang="fi-FI" sz="1100" dirty="0" smtClean="0">
                <a:latin typeface="Verdana" pitchFamily="34" charset="0"/>
                <a:ea typeface="Verdana" pitchFamily="34" charset="0"/>
                <a:cs typeface="Verdana" pitchFamily="34" charset="0"/>
              </a:rPr>
              <a:t>Asukasluku 31.12.2013</a:t>
            </a:r>
            <a:endParaRPr lang="fi-FI" sz="1100" dirty="0">
              <a:latin typeface="Verdana" pitchFamily="34" charset="0"/>
              <a:ea typeface="Verdana" pitchFamily="34" charset="0"/>
              <a:cs typeface="Verdana" pitchFamily="34" charset="0"/>
            </a:endParaRPr>
          </a:p>
        </p:txBody>
      </p:sp>
      <p:graphicFrame>
        <p:nvGraphicFramePr>
          <p:cNvPr id="49" name="Taulukko 48"/>
          <p:cNvGraphicFramePr>
            <a:graphicFrameLocks noGrp="1"/>
          </p:cNvGraphicFramePr>
          <p:nvPr/>
        </p:nvGraphicFramePr>
        <p:xfrm>
          <a:off x="6516216" y="3356992"/>
          <a:ext cx="2026022" cy="2011680"/>
        </p:xfrm>
        <a:graphic>
          <a:graphicData uri="http://schemas.openxmlformats.org/drawingml/2006/table">
            <a:tbl>
              <a:tblPr/>
              <a:tblGrid>
                <a:gridCol w="1363130"/>
                <a:gridCol w="662892"/>
              </a:tblGrid>
              <a:tr h="182880">
                <a:tc>
                  <a:txBody>
                    <a:bodyPr/>
                    <a:lstStyle/>
                    <a:p>
                      <a:pPr algn="l" fontAlgn="b"/>
                      <a:r>
                        <a:rPr lang="fi-FI" sz="1100" b="0" i="0" u="none" strike="noStrike" dirty="0">
                          <a:solidFill>
                            <a:srgbClr val="000000"/>
                          </a:solidFill>
                          <a:latin typeface="Calibri"/>
                        </a:rPr>
                        <a:t>Asikkala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8 405</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Hartola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3 098</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Heinola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19 979</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Hollola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21 987</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Hämeenkoski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2 086</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Kärkölä</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4 755</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Lahti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103 364</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Nastola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14 985</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Orimattila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16 347</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Padasjoki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3 279</a:t>
                      </a:r>
                    </a:p>
                  </a:txBody>
                  <a:tcPr marL="7620" marR="7620" marT="7620" marB="0" anchor="b">
                    <a:lnL>
                      <a:noFill/>
                    </a:lnL>
                    <a:lnR>
                      <a:noFill/>
                    </a:lnR>
                    <a:lnT>
                      <a:noFill/>
                    </a:lnT>
                    <a:lnB>
                      <a:noFill/>
                    </a:lnB>
                  </a:tcPr>
                </a:tc>
              </a:tr>
              <a:tr h="182880">
                <a:tc>
                  <a:txBody>
                    <a:bodyPr/>
                    <a:lstStyle/>
                    <a:p>
                      <a:pPr algn="l" fontAlgn="b"/>
                      <a:r>
                        <a:rPr lang="fi-FI" sz="1100" b="0" i="0" u="none" strike="noStrike" dirty="0">
                          <a:solidFill>
                            <a:srgbClr val="000000"/>
                          </a:solidFill>
                          <a:latin typeface="Calibri"/>
                        </a:rPr>
                        <a:t>Sysmä</a:t>
                      </a:r>
                    </a:p>
                  </a:txBody>
                  <a:tcPr marL="7620" marR="7620" marT="7620" marB="0" anchor="b">
                    <a:lnL>
                      <a:noFill/>
                    </a:lnL>
                    <a:lnR>
                      <a:noFill/>
                    </a:lnR>
                    <a:lnT>
                      <a:noFill/>
                    </a:lnT>
                    <a:lnB>
                      <a:noFill/>
                    </a:lnB>
                  </a:tcPr>
                </a:tc>
                <a:tc>
                  <a:txBody>
                    <a:bodyPr/>
                    <a:lstStyle/>
                    <a:p>
                      <a:pPr algn="r" fontAlgn="b"/>
                      <a:r>
                        <a:rPr lang="fi-FI" sz="1100" b="0" i="0" u="none" strike="noStrike" dirty="0">
                          <a:solidFill>
                            <a:srgbClr val="000000"/>
                          </a:solidFill>
                          <a:latin typeface="Calibri"/>
                        </a:rPr>
                        <a:t>4 139</a:t>
                      </a:r>
                    </a:p>
                  </a:txBody>
                  <a:tcPr marL="7620" marR="7620" marT="762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428232" y="116632"/>
            <a:ext cx="4680272" cy="646331"/>
          </a:xfrm>
          <a:prstGeom prst="rect">
            <a:avLst/>
          </a:prstGeom>
          <a:noFill/>
          <a:ln w="9525">
            <a:noFill/>
            <a:miter lim="800000"/>
            <a:headEnd/>
            <a:tailEnd/>
          </a:ln>
        </p:spPr>
        <p:txBody>
          <a:bodyPr wrap="square">
            <a:spAutoFit/>
          </a:bodyPr>
          <a:lstStyle/>
          <a:p>
            <a:r>
              <a:rPr lang="fi-FI" b="1" dirty="0">
                <a:cs typeface="Arial" charset="0"/>
              </a:rPr>
              <a:t>Päijät-Häme: </a:t>
            </a:r>
            <a:r>
              <a:rPr lang="fi-FI" b="1" dirty="0" smtClean="0">
                <a:cs typeface="Arial" charset="0"/>
              </a:rPr>
              <a:t>kuntien ilmoittamat ensisijaiset selvitysalueet</a:t>
            </a:r>
            <a:endParaRPr lang="fi-FI" dirty="0">
              <a:cs typeface="Arial" charset="0"/>
            </a:endParaRPr>
          </a:p>
        </p:txBody>
      </p:sp>
      <p:sp>
        <p:nvSpPr>
          <p:cNvPr id="14339" name="Freeform 3"/>
          <p:cNvSpPr>
            <a:spLocks/>
          </p:cNvSpPr>
          <p:nvPr/>
        </p:nvSpPr>
        <p:spPr bwMode="auto">
          <a:xfrm>
            <a:off x="1259633" y="2420890"/>
            <a:ext cx="1971675" cy="1450975"/>
          </a:xfrm>
          <a:custGeom>
            <a:avLst/>
            <a:gdLst>
              <a:gd name="T0" fmla="*/ 2147483647 w 3726"/>
              <a:gd name="T1" fmla="*/ 2147483647 h 2740"/>
              <a:gd name="T2" fmla="*/ 2147483647 w 3726"/>
              <a:gd name="T3" fmla="*/ 2147483647 h 2740"/>
              <a:gd name="T4" fmla="*/ 2147483647 w 3726"/>
              <a:gd name="T5" fmla="*/ 0 h 2740"/>
              <a:gd name="T6" fmla="*/ 2147483647 w 3726"/>
              <a:gd name="T7" fmla="*/ 2147483647 h 2740"/>
              <a:gd name="T8" fmla="*/ 2147483647 w 3726"/>
              <a:gd name="T9" fmla="*/ 2147483647 h 2740"/>
              <a:gd name="T10" fmla="*/ 2147483647 w 3726"/>
              <a:gd name="T11" fmla="*/ 2147483647 h 2740"/>
              <a:gd name="T12" fmla="*/ 0 w 3726"/>
              <a:gd name="T13" fmla="*/ 2147483647 h 2740"/>
              <a:gd name="T14" fmla="*/ 2147483647 w 3726"/>
              <a:gd name="T15" fmla="*/ 2147483647 h 2740"/>
              <a:gd name="T16" fmla="*/ 2147483647 w 3726"/>
              <a:gd name="T17" fmla="*/ 2147483647 h 2740"/>
              <a:gd name="T18" fmla="*/ 2147483647 w 3726"/>
              <a:gd name="T19" fmla="*/ 2147483647 h 2740"/>
              <a:gd name="T20" fmla="*/ 2147483647 w 3726"/>
              <a:gd name="T21" fmla="*/ 2147483647 h 2740"/>
              <a:gd name="T22" fmla="*/ 2147483647 w 3726"/>
              <a:gd name="T23" fmla="*/ 2147483647 h 2740"/>
              <a:gd name="T24" fmla="*/ 2147483647 w 3726"/>
              <a:gd name="T25" fmla="*/ 2147483647 h 2740"/>
              <a:gd name="T26" fmla="*/ 2147483647 w 3726"/>
              <a:gd name="T27" fmla="*/ 2147483647 h 2740"/>
              <a:gd name="T28" fmla="*/ 2147483647 w 3726"/>
              <a:gd name="T29" fmla="*/ 2147483647 h 2740"/>
              <a:gd name="T30" fmla="*/ 2147483647 w 3726"/>
              <a:gd name="T31" fmla="*/ 2147483647 h 2740"/>
              <a:gd name="T32" fmla="*/ 2147483647 w 3726"/>
              <a:gd name="T33" fmla="*/ 2147483647 h 2740"/>
              <a:gd name="T34" fmla="*/ 2147483647 w 3726"/>
              <a:gd name="T35" fmla="*/ 2147483647 h 2740"/>
              <a:gd name="T36" fmla="*/ 2147483647 w 3726"/>
              <a:gd name="T37" fmla="*/ 2147483647 h 2740"/>
              <a:gd name="T38" fmla="*/ 2147483647 w 3726"/>
              <a:gd name="T39" fmla="*/ 2147483647 h 2740"/>
              <a:gd name="T40" fmla="*/ 2147483647 w 3726"/>
              <a:gd name="T41" fmla="*/ 2147483647 h 2740"/>
              <a:gd name="T42" fmla="*/ 2147483647 w 3726"/>
              <a:gd name="T43" fmla="*/ 2147483647 h 2740"/>
              <a:gd name="T44" fmla="*/ 2147483647 w 3726"/>
              <a:gd name="T45" fmla="*/ 2147483647 h 2740"/>
              <a:gd name="T46" fmla="*/ 2147483647 w 3726"/>
              <a:gd name="T47" fmla="*/ 2147483647 h 27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726"/>
              <a:gd name="T73" fmla="*/ 0 h 2740"/>
              <a:gd name="T74" fmla="*/ 3726 w 3726"/>
              <a:gd name="T75" fmla="*/ 2740 h 27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726" h="2740">
                <a:moveTo>
                  <a:pt x="3022" y="734"/>
                </a:moveTo>
                <a:lnTo>
                  <a:pt x="2955" y="542"/>
                </a:lnTo>
                <a:lnTo>
                  <a:pt x="2763" y="0"/>
                </a:lnTo>
                <a:lnTo>
                  <a:pt x="1762" y="99"/>
                </a:lnTo>
                <a:lnTo>
                  <a:pt x="969" y="566"/>
                </a:lnTo>
                <a:lnTo>
                  <a:pt x="594" y="1231"/>
                </a:lnTo>
                <a:lnTo>
                  <a:pt x="0" y="1276"/>
                </a:lnTo>
                <a:lnTo>
                  <a:pt x="64" y="2544"/>
                </a:lnTo>
                <a:lnTo>
                  <a:pt x="110" y="2570"/>
                </a:lnTo>
                <a:lnTo>
                  <a:pt x="373" y="2718"/>
                </a:lnTo>
                <a:lnTo>
                  <a:pt x="403" y="2704"/>
                </a:lnTo>
                <a:lnTo>
                  <a:pt x="1428" y="2238"/>
                </a:lnTo>
                <a:lnTo>
                  <a:pt x="1681" y="2587"/>
                </a:lnTo>
                <a:lnTo>
                  <a:pt x="2779" y="2682"/>
                </a:lnTo>
                <a:lnTo>
                  <a:pt x="3445" y="2740"/>
                </a:lnTo>
                <a:lnTo>
                  <a:pt x="3414" y="2701"/>
                </a:lnTo>
                <a:lnTo>
                  <a:pt x="3615" y="2275"/>
                </a:lnTo>
                <a:lnTo>
                  <a:pt x="3534" y="1712"/>
                </a:lnTo>
                <a:lnTo>
                  <a:pt x="3651" y="1556"/>
                </a:lnTo>
                <a:lnTo>
                  <a:pt x="3708" y="1501"/>
                </a:lnTo>
                <a:lnTo>
                  <a:pt x="3709" y="1478"/>
                </a:lnTo>
                <a:lnTo>
                  <a:pt x="3726" y="1337"/>
                </a:lnTo>
                <a:lnTo>
                  <a:pt x="3462" y="892"/>
                </a:lnTo>
                <a:lnTo>
                  <a:pt x="3022" y="734"/>
                </a:lnTo>
                <a:close/>
              </a:path>
            </a:pathLst>
          </a:custGeom>
          <a:solidFill>
            <a:schemeClr val="bg1">
              <a:lumMod val="85000"/>
            </a:schemeClr>
          </a:solidFill>
          <a:ln w="12700">
            <a:solidFill>
              <a:srgbClr val="000000"/>
            </a:solidFill>
            <a:prstDash val="solid"/>
            <a:round/>
            <a:headEnd/>
            <a:tailEnd/>
          </a:ln>
        </p:spPr>
        <p:txBody>
          <a:bodyPr/>
          <a:lstStyle/>
          <a:p>
            <a:endParaRPr lang="fi-FI"/>
          </a:p>
        </p:txBody>
      </p:sp>
      <p:sp>
        <p:nvSpPr>
          <p:cNvPr id="14340" name="Freeform 4"/>
          <p:cNvSpPr>
            <a:spLocks/>
          </p:cNvSpPr>
          <p:nvPr/>
        </p:nvSpPr>
        <p:spPr bwMode="auto">
          <a:xfrm>
            <a:off x="2832101" y="0"/>
            <a:ext cx="1485900" cy="2187575"/>
          </a:xfrm>
          <a:custGeom>
            <a:avLst/>
            <a:gdLst>
              <a:gd name="T0" fmla="*/ 2147483647 w 2807"/>
              <a:gd name="T1" fmla="*/ 2147483647 h 4132"/>
              <a:gd name="T2" fmla="*/ 2147483647 w 2807"/>
              <a:gd name="T3" fmla="*/ 0 h 4132"/>
              <a:gd name="T4" fmla="*/ 2147483647 w 2807"/>
              <a:gd name="T5" fmla="*/ 2147483647 h 4132"/>
              <a:gd name="T6" fmla="*/ 0 w 2807"/>
              <a:gd name="T7" fmla="*/ 2147483647 h 4132"/>
              <a:gd name="T8" fmla="*/ 2147483647 w 2807"/>
              <a:gd name="T9" fmla="*/ 2147483647 h 4132"/>
              <a:gd name="T10" fmla="*/ 2147483647 w 2807"/>
              <a:gd name="T11" fmla="*/ 2147483647 h 4132"/>
              <a:gd name="T12" fmla="*/ 2147483647 w 2807"/>
              <a:gd name="T13" fmla="*/ 2147483647 h 4132"/>
              <a:gd name="T14" fmla="*/ 2147483647 w 2807"/>
              <a:gd name="T15" fmla="*/ 2147483647 h 4132"/>
              <a:gd name="T16" fmla="*/ 2147483647 w 2807"/>
              <a:gd name="T17" fmla="*/ 2147483647 h 4132"/>
              <a:gd name="T18" fmla="*/ 2147483647 w 2807"/>
              <a:gd name="T19" fmla="*/ 2147483647 h 4132"/>
              <a:gd name="T20" fmla="*/ 2147483647 w 2807"/>
              <a:gd name="T21" fmla="*/ 2147483647 h 4132"/>
              <a:gd name="T22" fmla="*/ 2147483647 w 2807"/>
              <a:gd name="T23" fmla="*/ 2147483647 h 4132"/>
              <a:gd name="T24" fmla="*/ 2147483647 w 2807"/>
              <a:gd name="T25" fmla="*/ 2147483647 h 4132"/>
              <a:gd name="T26" fmla="*/ 2147483647 w 2807"/>
              <a:gd name="T27" fmla="*/ 2147483647 h 4132"/>
              <a:gd name="T28" fmla="*/ 2147483647 w 2807"/>
              <a:gd name="T29" fmla="*/ 2147483647 h 41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07"/>
              <a:gd name="T46" fmla="*/ 0 h 4132"/>
              <a:gd name="T47" fmla="*/ 2807 w 2807"/>
              <a:gd name="T48" fmla="*/ 4132 h 41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07" h="4132">
                <a:moveTo>
                  <a:pt x="1167" y="361"/>
                </a:moveTo>
                <a:lnTo>
                  <a:pt x="554" y="0"/>
                </a:lnTo>
                <a:lnTo>
                  <a:pt x="490" y="115"/>
                </a:lnTo>
                <a:lnTo>
                  <a:pt x="0" y="1006"/>
                </a:lnTo>
                <a:lnTo>
                  <a:pt x="748" y="2738"/>
                </a:lnTo>
                <a:lnTo>
                  <a:pt x="304" y="3200"/>
                </a:lnTo>
                <a:lnTo>
                  <a:pt x="832" y="3772"/>
                </a:lnTo>
                <a:lnTo>
                  <a:pt x="1506" y="3382"/>
                </a:lnTo>
                <a:lnTo>
                  <a:pt x="2080" y="4132"/>
                </a:lnTo>
                <a:lnTo>
                  <a:pt x="2107" y="4105"/>
                </a:lnTo>
                <a:lnTo>
                  <a:pt x="2443" y="3797"/>
                </a:lnTo>
                <a:lnTo>
                  <a:pt x="2465" y="2817"/>
                </a:lnTo>
                <a:lnTo>
                  <a:pt x="2807" y="1868"/>
                </a:lnTo>
                <a:lnTo>
                  <a:pt x="1858" y="1391"/>
                </a:lnTo>
                <a:lnTo>
                  <a:pt x="1167" y="361"/>
                </a:lnTo>
                <a:close/>
              </a:path>
            </a:pathLst>
          </a:custGeom>
          <a:solidFill>
            <a:srgbClr val="CC99FF"/>
          </a:solidFill>
          <a:ln w="12700">
            <a:solidFill>
              <a:srgbClr val="000000"/>
            </a:solidFill>
            <a:prstDash val="solid"/>
            <a:round/>
            <a:headEnd/>
            <a:tailEnd/>
          </a:ln>
        </p:spPr>
        <p:txBody>
          <a:bodyPr/>
          <a:lstStyle/>
          <a:p>
            <a:endParaRPr lang="fi-FI"/>
          </a:p>
        </p:txBody>
      </p:sp>
      <p:sp>
        <p:nvSpPr>
          <p:cNvPr id="14341" name="Freeform 5"/>
          <p:cNvSpPr>
            <a:spLocks/>
          </p:cNvSpPr>
          <p:nvPr/>
        </p:nvSpPr>
        <p:spPr bwMode="auto">
          <a:xfrm>
            <a:off x="1270001" y="3625850"/>
            <a:ext cx="1541463" cy="1633538"/>
          </a:xfrm>
          <a:custGeom>
            <a:avLst/>
            <a:gdLst>
              <a:gd name="T0" fmla="*/ 2147483647 w 2913"/>
              <a:gd name="T1" fmla="*/ 2147483647 h 3086"/>
              <a:gd name="T2" fmla="*/ 2147483647 w 2913"/>
              <a:gd name="T3" fmla="*/ 2147483647 h 3086"/>
              <a:gd name="T4" fmla="*/ 0 w 2913"/>
              <a:gd name="T5" fmla="*/ 2147483647 h 3086"/>
              <a:gd name="T6" fmla="*/ 2147483647 w 2913"/>
              <a:gd name="T7" fmla="*/ 2147483647 h 3086"/>
              <a:gd name="T8" fmla="*/ 2147483647 w 2913"/>
              <a:gd name="T9" fmla="*/ 0 h 3086"/>
              <a:gd name="T10" fmla="*/ 2147483647 w 2913"/>
              <a:gd name="T11" fmla="*/ 2147483647 h 3086"/>
              <a:gd name="T12" fmla="*/ 2147483647 w 2913"/>
              <a:gd name="T13" fmla="*/ 2147483647 h 3086"/>
              <a:gd name="T14" fmla="*/ 2147483647 w 2913"/>
              <a:gd name="T15" fmla="*/ 2147483647 h 3086"/>
              <a:gd name="T16" fmla="*/ 2147483647 w 2913"/>
              <a:gd name="T17" fmla="*/ 2147483647 h 3086"/>
              <a:gd name="T18" fmla="*/ 2147483647 w 2913"/>
              <a:gd name="T19" fmla="*/ 2147483647 h 3086"/>
              <a:gd name="T20" fmla="*/ 2147483647 w 2913"/>
              <a:gd name="T21" fmla="*/ 2147483647 h 3086"/>
              <a:gd name="T22" fmla="*/ 2147483647 w 2913"/>
              <a:gd name="T23" fmla="*/ 2147483647 h 3086"/>
              <a:gd name="T24" fmla="*/ 2147483647 w 2913"/>
              <a:gd name="T25" fmla="*/ 2147483647 h 3086"/>
              <a:gd name="T26" fmla="*/ 2147483647 w 2913"/>
              <a:gd name="T27" fmla="*/ 2147483647 h 3086"/>
              <a:gd name="T28" fmla="*/ 2147483647 w 2913"/>
              <a:gd name="T29" fmla="*/ 2147483647 h 3086"/>
              <a:gd name="T30" fmla="*/ 2147483647 w 2913"/>
              <a:gd name="T31" fmla="*/ 2147483647 h 3086"/>
              <a:gd name="T32" fmla="*/ 2147483647 w 2913"/>
              <a:gd name="T33" fmla="*/ 2147483647 h 3086"/>
              <a:gd name="T34" fmla="*/ 2147483647 w 2913"/>
              <a:gd name="T35" fmla="*/ 2147483647 h 3086"/>
              <a:gd name="T36" fmla="*/ 2147483647 w 2913"/>
              <a:gd name="T37" fmla="*/ 2147483647 h 3086"/>
              <a:gd name="T38" fmla="*/ 2147483647 w 2913"/>
              <a:gd name="T39" fmla="*/ 2147483647 h 30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13"/>
              <a:gd name="T61" fmla="*/ 0 h 3086"/>
              <a:gd name="T62" fmla="*/ 2913 w 2913"/>
              <a:gd name="T63" fmla="*/ 3086 h 30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13" h="3086">
                <a:moveTo>
                  <a:pt x="311" y="1877"/>
                </a:moveTo>
                <a:lnTo>
                  <a:pt x="85" y="1547"/>
                </a:lnTo>
                <a:lnTo>
                  <a:pt x="0" y="1423"/>
                </a:lnTo>
                <a:lnTo>
                  <a:pt x="363" y="466"/>
                </a:lnTo>
                <a:lnTo>
                  <a:pt x="1388" y="0"/>
                </a:lnTo>
                <a:lnTo>
                  <a:pt x="1641" y="349"/>
                </a:lnTo>
                <a:lnTo>
                  <a:pt x="2739" y="444"/>
                </a:lnTo>
                <a:lnTo>
                  <a:pt x="2578" y="735"/>
                </a:lnTo>
                <a:lnTo>
                  <a:pt x="2913" y="897"/>
                </a:lnTo>
                <a:lnTo>
                  <a:pt x="2700" y="1218"/>
                </a:lnTo>
                <a:lnTo>
                  <a:pt x="1860" y="1099"/>
                </a:lnTo>
                <a:lnTo>
                  <a:pt x="1504" y="1647"/>
                </a:lnTo>
                <a:lnTo>
                  <a:pt x="1633" y="2361"/>
                </a:lnTo>
                <a:lnTo>
                  <a:pt x="2112" y="2588"/>
                </a:lnTo>
                <a:lnTo>
                  <a:pt x="1971" y="3004"/>
                </a:lnTo>
                <a:lnTo>
                  <a:pt x="865" y="2991"/>
                </a:lnTo>
                <a:lnTo>
                  <a:pt x="884" y="3086"/>
                </a:lnTo>
                <a:lnTo>
                  <a:pt x="396" y="2580"/>
                </a:lnTo>
                <a:lnTo>
                  <a:pt x="436" y="2235"/>
                </a:lnTo>
                <a:lnTo>
                  <a:pt x="311" y="1877"/>
                </a:lnTo>
                <a:close/>
              </a:path>
            </a:pathLst>
          </a:custGeom>
          <a:solidFill>
            <a:srgbClr val="FF99FF"/>
          </a:solidFill>
          <a:ln w="12700">
            <a:solidFill>
              <a:srgbClr val="000000"/>
            </a:solidFill>
            <a:prstDash val="solid"/>
            <a:round/>
            <a:headEnd/>
            <a:tailEnd/>
          </a:ln>
        </p:spPr>
        <p:txBody>
          <a:bodyPr/>
          <a:lstStyle/>
          <a:p>
            <a:endParaRPr lang="fi-FI"/>
          </a:p>
        </p:txBody>
      </p:sp>
      <p:sp>
        <p:nvSpPr>
          <p:cNvPr id="14342" name="Freeform 6"/>
          <p:cNvSpPr>
            <a:spLocks/>
          </p:cNvSpPr>
          <p:nvPr/>
        </p:nvSpPr>
        <p:spPr bwMode="auto">
          <a:xfrm>
            <a:off x="2813050" y="2009775"/>
            <a:ext cx="1962150" cy="2033588"/>
          </a:xfrm>
          <a:custGeom>
            <a:avLst/>
            <a:gdLst>
              <a:gd name="T0" fmla="*/ 2147483647 w 3709"/>
              <a:gd name="T1" fmla="*/ 2147483647 h 3843"/>
              <a:gd name="T2" fmla="*/ 2147483647 w 3709"/>
              <a:gd name="T3" fmla="*/ 2147483647 h 3843"/>
              <a:gd name="T4" fmla="*/ 2147483647 w 3709"/>
              <a:gd name="T5" fmla="*/ 2147483647 h 3843"/>
              <a:gd name="T6" fmla="*/ 2147483647 w 3709"/>
              <a:gd name="T7" fmla="*/ 2147483647 h 3843"/>
              <a:gd name="T8" fmla="*/ 2147483647 w 3709"/>
              <a:gd name="T9" fmla="*/ 2147483647 h 3843"/>
              <a:gd name="T10" fmla="*/ 2147483647 w 3709"/>
              <a:gd name="T11" fmla="*/ 2147483647 h 3843"/>
              <a:gd name="T12" fmla="*/ 2147483647 w 3709"/>
              <a:gd name="T13" fmla="*/ 2147483647 h 3843"/>
              <a:gd name="T14" fmla="*/ 2147483647 w 3709"/>
              <a:gd name="T15" fmla="*/ 2147483647 h 3843"/>
              <a:gd name="T16" fmla="*/ 2147483647 w 3709"/>
              <a:gd name="T17" fmla="*/ 2147483647 h 3843"/>
              <a:gd name="T18" fmla="*/ 2147483647 w 3709"/>
              <a:gd name="T19" fmla="*/ 2147483647 h 3843"/>
              <a:gd name="T20" fmla="*/ 2147483647 w 3709"/>
              <a:gd name="T21" fmla="*/ 2147483647 h 3843"/>
              <a:gd name="T22" fmla="*/ 2147483647 w 3709"/>
              <a:gd name="T23" fmla="*/ 2147483647 h 3843"/>
              <a:gd name="T24" fmla="*/ 2147483647 w 3709"/>
              <a:gd name="T25" fmla="*/ 2147483647 h 3843"/>
              <a:gd name="T26" fmla="*/ 2147483647 w 3709"/>
              <a:gd name="T27" fmla="*/ 2147483647 h 3843"/>
              <a:gd name="T28" fmla="*/ 2147483647 w 3709"/>
              <a:gd name="T29" fmla="*/ 2147483647 h 3843"/>
              <a:gd name="T30" fmla="*/ 2147483647 w 3709"/>
              <a:gd name="T31" fmla="*/ 2147483647 h 3843"/>
              <a:gd name="T32" fmla="*/ 2147483647 w 3709"/>
              <a:gd name="T33" fmla="*/ 2147483647 h 3843"/>
              <a:gd name="T34" fmla="*/ 2147483647 w 3709"/>
              <a:gd name="T35" fmla="*/ 2147483647 h 3843"/>
              <a:gd name="T36" fmla="*/ 2147483647 w 3709"/>
              <a:gd name="T37" fmla="*/ 2147483647 h 3843"/>
              <a:gd name="T38" fmla="*/ 2147483647 w 3709"/>
              <a:gd name="T39" fmla="*/ 2147483647 h 3843"/>
              <a:gd name="T40" fmla="*/ 2147483647 w 3709"/>
              <a:gd name="T41" fmla="*/ 0 h 3843"/>
              <a:gd name="T42" fmla="*/ 2147483647 w 3709"/>
              <a:gd name="T43" fmla="*/ 2147483647 h 3843"/>
              <a:gd name="T44" fmla="*/ 2147483647 w 3709"/>
              <a:gd name="T45" fmla="*/ 2147483647 h 3843"/>
              <a:gd name="T46" fmla="*/ 2147483647 w 3709"/>
              <a:gd name="T47" fmla="*/ 2147483647 h 3843"/>
              <a:gd name="T48" fmla="*/ 0 w 3709"/>
              <a:gd name="T49" fmla="*/ 2147483647 h 3843"/>
              <a:gd name="T50" fmla="*/ 2147483647 w 3709"/>
              <a:gd name="T51" fmla="*/ 2147483647 h 3843"/>
              <a:gd name="T52" fmla="*/ 2147483647 w 3709"/>
              <a:gd name="T53" fmla="*/ 2147483647 h 3843"/>
              <a:gd name="T54" fmla="*/ 2147483647 w 3709"/>
              <a:gd name="T55" fmla="*/ 2147483647 h 3843"/>
              <a:gd name="T56" fmla="*/ 2147483647 w 3709"/>
              <a:gd name="T57" fmla="*/ 2147483647 h 38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09"/>
              <a:gd name="T88" fmla="*/ 0 h 3843"/>
              <a:gd name="T89" fmla="*/ 3709 w 3709"/>
              <a:gd name="T90" fmla="*/ 3843 h 38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09" h="3843">
                <a:moveTo>
                  <a:pt x="754" y="2295"/>
                </a:moveTo>
                <a:lnTo>
                  <a:pt x="753" y="2318"/>
                </a:lnTo>
                <a:lnTo>
                  <a:pt x="696" y="2373"/>
                </a:lnTo>
                <a:lnTo>
                  <a:pt x="579" y="2529"/>
                </a:lnTo>
                <a:lnTo>
                  <a:pt x="660" y="3092"/>
                </a:lnTo>
                <a:lnTo>
                  <a:pt x="459" y="3518"/>
                </a:lnTo>
                <a:lnTo>
                  <a:pt x="490" y="3557"/>
                </a:lnTo>
                <a:lnTo>
                  <a:pt x="710" y="3843"/>
                </a:lnTo>
                <a:lnTo>
                  <a:pt x="1434" y="3631"/>
                </a:lnTo>
                <a:lnTo>
                  <a:pt x="1670" y="3197"/>
                </a:lnTo>
                <a:lnTo>
                  <a:pt x="2241" y="3153"/>
                </a:lnTo>
                <a:lnTo>
                  <a:pt x="2333" y="3146"/>
                </a:lnTo>
                <a:lnTo>
                  <a:pt x="3022" y="2640"/>
                </a:lnTo>
                <a:lnTo>
                  <a:pt x="3279" y="1904"/>
                </a:lnTo>
                <a:lnTo>
                  <a:pt x="3709" y="1794"/>
                </a:lnTo>
                <a:lnTo>
                  <a:pt x="3629" y="1169"/>
                </a:lnTo>
                <a:lnTo>
                  <a:pt x="3330" y="1189"/>
                </a:lnTo>
                <a:lnTo>
                  <a:pt x="2889" y="740"/>
                </a:lnTo>
                <a:lnTo>
                  <a:pt x="2819" y="289"/>
                </a:lnTo>
                <a:lnTo>
                  <a:pt x="2479" y="64"/>
                </a:lnTo>
                <a:lnTo>
                  <a:pt x="2481" y="0"/>
                </a:lnTo>
                <a:lnTo>
                  <a:pt x="2145" y="308"/>
                </a:lnTo>
                <a:lnTo>
                  <a:pt x="1839" y="727"/>
                </a:lnTo>
                <a:lnTo>
                  <a:pt x="280" y="795"/>
                </a:lnTo>
                <a:lnTo>
                  <a:pt x="0" y="1359"/>
                </a:lnTo>
                <a:lnTo>
                  <a:pt x="67" y="1551"/>
                </a:lnTo>
                <a:lnTo>
                  <a:pt x="507" y="1709"/>
                </a:lnTo>
                <a:lnTo>
                  <a:pt x="771" y="2154"/>
                </a:lnTo>
                <a:lnTo>
                  <a:pt x="754" y="2295"/>
                </a:lnTo>
                <a:close/>
              </a:path>
            </a:pathLst>
          </a:custGeom>
          <a:solidFill>
            <a:schemeClr val="bg1"/>
          </a:solidFill>
          <a:ln w="12700">
            <a:solidFill>
              <a:srgbClr val="000000"/>
            </a:solidFill>
            <a:prstDash val="solid"/>
            <a:round/>
            <a:headEnd/>
            <a:tailEnd/>
          </a:ln>
        </p:spPr>
        <p:txBody>
          <a:bodyPr/>
          <a:lstStyle/>
          <a:p>
            <a:endParaRPr lang="fi-FI"/>
          </a:p>
        </p:txBody>
      </p:sp>
      <p:sp>
        <p:nvSpPr>
          <p:cNvPr id="14343" name="Freeform 7"/>
          <p:cNvSpPr>
            <a:spLocks/>
          </p:cNvSpPr>
          <p:nvPr/>
        </p:nvSpPr>
        <p:spPr bwMode="auto">
          <a:xfrm>
            <a:off x="684214" y="3802065"/>
            <a:ext cx="777875" cy="1233487"/>
          </a:xfrm>
          <a:custGeom>
            <a:avLst/>
            <a:gdLst>
              <a:gd name="T0" fmla="*/ 2147483647 w 1471"/>
              <a:gd name="T1" fmla="*/ 2147483647 h 2332"/>
              <a:gd name="T2" fmla="*/ 2147483647 w 1471"/>
              <a:gd name="T3" fmla="*/ 0 h 2332"/>
              <a:gd name="T4" fmla="*/ 2147483647 w 1471"/>
              <a:gd name="T5" fmla="*/ 2147483647 h 2332"/>
              <a:gd name="T6" fmla="*/ 0 w 1471"/>
              <a:gd name="T7" fmla="*/ 2147483647 h 2332"/>
              <a:gd name="T8" fmla="*/ 2147483647 w 1471"/>
              <a:gd name="T9" fmla="*/ 2147483647 h 2332"/>
              <a:gd name="T10" fmla="*/ 2147483647 w 1471"/>
              <a:gd name="T11" fmla="*/ 2147483647 h 2332"/>
              <a:gd name="T12" fmla="*/ 2147483647 w 1471"/>
              <a:gd name="T13" fmla="*/ 2147483647 h 2332"/>
              <a:gd name="T14" fmla="*/ 2147483647 w 1471"/>
              <a:gd name="T15" fmla="*/ 2147483647 h 2332"/>
              <a:gd name="T16" fmla="*/ 2147483647 w 1471"/>
              <a:gd name="T17" fmla="*/ 2147483647 h 23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1"/>
              <a:gd name="T28" fmla="*/ 0 h 2332"/>
              <a:gd name="T29" fmla="*/ 1471 w 1471"/>
              <a:gd name="T30" fmla="*/ 2332 h 23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1" h="2332">
                <a:moveTo>
                  <a:pt x="1441" y="148"/>
                </a:moveTo>
                <a:lnTo>
                  <a:pt x="1178" y="0"/>
                </a:lnTo>
                <a:lnTo>
                  <a:pt x="214" y="657"/>
                </a:lnTo>
                <a:lnTo>
                  <a:pt x="0" y="1672"/>
                </a:lnTo>
                <a:lnTo>
                  <a:pt x="497" y="2332"/>
                </a:lnTo>
                <a:lnTo>
                  <a:pt x="1193" y="1215"/>
                </a:lnTo>
                <a:lnTo>
                  <a:pt x="1108" y="1091"/>
                </a:lnTo>
                <a:lnTo>
                  <a:pt x="1471" y="134"/>
                </a:lnTo>
                <a:lnTo>
                  <a:pt x="1441" y="148"/>
                </a:lnTo>
                <a:close/>
              </a:path>
            </a:pathLst>
          </a:custGeom>
          <a:solidFill>
            <a:srgbClr val="FF99FF"/>
          </a:solidFill>
          <a:ln w="12700">
            <a:solidFill>
              <a:srgbClr val="000000"/>
            </a:solidFill>
            <a:prstDash val="solid"/>
            <a:round/>
            <a:headEnd/>
            <a:tailEnd/>
          </a:ln>
        </p:spPr>
        <p:txBody>
          <a:bodyPr/>
          <a:lstStyle/>
          <a:p>
            <a:endParaRPr lang="fi-FI"/>
          </a:p>
        </p:txBody>
      </p:sp>
      <p:sp>
        <p:nvSpPr>
          <p:cNvPr id="14344" name="Freeform 8"/>
          <p:cNvSpPr>
            <a:spLocks/>
          </p:cNvSpPr>
          <p:nvPr/>
        </p:nvSpPr>
        <p:spPr bwMode="auto">
          <a:xfrm>
            <a:off x="793750" y="4445002"/>
            <a:ext cx="1004888" cy="1381125"/>
          </a:xfrm>
          <a:custGeom>
            <a:avLst/>
            <a:gdLst>
              <a:gd name="T0" fmla="*/ 0 w 1901"/>
              <a:gd name="T1" fmla="*/ 2147483647 h 2609"/>
              <a:gd name="T2" fmla="*/ 2147483647 w 1901"/>
              <a:gd name="T3" fmla="*/ 2147483647 h 2609"/>
              <a:gd name="T4" fmla="*/ 2147483647 w 1901"/>
              <a:gd name="T5" fmla="*/ 2147483647 h 2609"/>
              <a:gd name="T6" fmla="*/ 2147483647 w 1901"/>
              <a:gd name="T7" fmla="*/ 2147483647 h 2609"/>
              <a:gd name="T8" fmla="*/ 2147483647 w 1901"/>
              <a:gd name="T9" fmla="*/ 2147483647 h 2609"/>
              <a:gd name="T10" fmla="*/ 2147483647 w 1901"/>
              <a:gd name="T11" fmla="*/ 2147483647 h 2609"/>
              <a:gd name="T12" fmla="*/ 2147483647 w 1901"/>
              <a:gd name="T13" fmla="*/ 2147483647 h 2609"/>
              <a:gd name="T14" fmla="*/ 2147483647 w 1901"/>
              <a:gd name="T15" fmla="*/ 2147483647 h 2609"/>
              <a:gd name="T16" fmla="*/ 2147483647 w 1901"/>
              <a:gd name="T17" fmla="*/ 2147483647 h 2609"/>
              <a:gd name="T18" fmla="*/ 2147483647 w 1901"/>
              <a:gd name="T19" fmla="*/ 2147483647 h 2609"/>
              <a:gd name="T20" fmla="*/ 2147483647 w 1901"/>
              <a:gd name="T21" fmla="*/ 2147483647 h 2609"/>
              <a:gd name="T22" fmla="*/ 2147483647 w 1901"/>
              <a:gd name="T23" fmla="*/ 2147483647 h 2609"/>
              <a:gd name="T24" fmla="*/ 2147483647 w 1901"/>
              <a:gd name="T25" fmla="*/ 0 h 2609"/>
              <a:gd name="T26" fmla="*/ 2147483647 w 1901"/>
              <a:gd name="T27" fmla="*/ 2147483647 h 2609"/>
              <a:gd name="T28" fmla="*/ 0 w 1901"/>
              <a:gd name="T29" fmla="*/ 2147483647 h 26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1"/>
              <a:gd name="T46" fmla="*/ 0 h 2609"/>
              <a:gd name="T47" fmla="*/ 1901 w 1901"/>
              <a:gd name="T48" fmla="*/ 2609 h 26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1" h="2609">
                <a:moveTo>
                  <a:pt x="0" y="1542"/>
                </a:moveTo>
                <a:lnTo>
                  <a:pt x="334" y="1949"/>
                </a:lnTo>
                <a:lnTo>
                  <a:pt x="641" y="1861"/>
                </a:lnTo>
                <a:lnTo>
                  <a:pt x="928" y="2145"/>
                </a:lnTo>
                <a:lnTo>
                  <a:pt x="1136" y="2521"/>
                </a:lnTo>
                <a:lnTo>
                  <a:pt x="1342" y="2609"/>
                </a:lnTo>
                <a:lnTo>
                  <a:pt x="1901" y="2122"/>
                </a:lnTo>
                <a:lnTo>
                  <a:pt x="1887" y="2056"/>
                </a:lnTo>
                <a:lnTo>
                  <a:pt x="1785" y="1539"/>
                </a:lnTo>
                <a:lnTo>
                  <a:pt x="1297" y="1033"/>
                </a:lnTo>
                <a:lnTo>
                  <a:pt x="1337" y="688"/>
                </a:lnTo>
                <a:lnTo>
                  <a:pt x="1212" y="330"/>
                </a:lnTo>
                <a:lnTo>
                  <a:pt x="986" y="0"/>
                </a:lnTo>
                <a:lnTo>
                  <a:pt x="290" y="1117"/>
                </a:lnTo>
                <a:lnTo>
                  <a:pt x="0" y="1542"/>
                </a:lnTo>
                <a:close/>
              </a:path>
            </a:pathLst>
          </a:custGeom>
          <a:solidFill>
            <a:srgbClr val="FF99FF"/>
          </a:solidFill>
          <a:ln w="12700">
            <a:solidFill>
              <a:srgbClr val="000000"/>
            </a:solidFill>
            <a:prstDash val="solid"/>
            <a:round/>
            <a:headEnd/>
            <a:tailEnd/>
          </a:ln>
        </p:spPr>
        <p:txBody>
          <a:bodyPr/>
          <a:lstStyle/>
          <a:p>
            <a:endParaRPr lang="fi-FI"/>
          </a:p>
        </p:txBody>
      </p:sp>
      <p:sp>
        <p:nvSpPr>
          <p:cNvPr id="14345" name="Freeform 9"/>
          <p:cNvSpPr>
            <a:spLocks/>
          </p:cNvSpPr>
          <p:nvPr/>
        </p:nvSpPr>
        <p:spPr bwMode="auto">
          <a:xfrm>
            <a:off x="2065338" y="4208463"/>
            <a:ext cx="852487" cy="787400"/>
          </a:xfrm>
          <a:custGeom>
            <a:avLst/>
            <a:gdLst>
              <a:gd name="T0" fmla="*/ 2147483647 w 1609"/>
              <a:gd name="T1" fmla="*/ 2147483647 h 1489"/>
              <a:gd name="T2" fmla="*/ 2147483647 w 1609"/>
              <a:gd name="T3" fmla="*/ 2147483647 h 1489"/>
              <a:gd name="T4" fmla="*/ 0 w 1609"/>
              <a:gd name="T5" fmla="*/ 2147483647 h 1489"/>
              <a:gd name="T6" fmla="*/ 2147483647 w 1609"/>
              <a:gd name="T7" fmla="*/ 0 h 1489"/>
              <a:gd name="T8" fmla="*/ 2147483647 w 1609"/>
              <a:gd name="T9" fmla="*/ 2147483647 h 1489"/>
              <a:gd name="T10" fmla="*/ 2147483647 w 1609"/>
              <a:gd name="T11" fmla="*/ 2147483647 h 1489"/>
              <a:gd name="T12" fmla="*/ 2147483647 w 1609"/>
              <a:gd name="T13" fmla="*/ 2147483647 h 1489"/>
              <a:gd name="T14" fmla="*/ 2147483647 w 1609"/>
              <a:gd name="T15" fmla="*/ 2147483647 h 1489"/>
              <a:gd name="T16" fmla="*/ 0 60000 65536"/>
              <a:gd name="T17" fmla="*/ 0 60000 65536"/>
              <a:gd name="T18" fmla="*/ 0 60000 65536"/>
              <a:gd name="T19" fmla="*/ 0 60000 65536"/>
              <a:gd name="T20" fmla="*/ 0 60000 65536"/>
              <a:gd name="T21" fmla="*/ 0 60000 65536"/>
              <a:gd name="T22" fmla="*/ 0 60000 65536"/>
              <a:gd name="T23" fmla="*/ 0 60000 65536"/>
              <a:gd name="T24" fmla="*/ 0 w 1609"/>
              <a:gd name="T25" fmla="*/ 0 h 1489"/>
              <a:gd name="T26" fmla="*/ 1609 w 1609"/>
              <a:gd name="T27" fmla="*/ 1489 h 14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09" h="1489">
                <a:moveTo>
                  <a:pt x="608" y="1489"/>
                </a:moveTo>
                <a:lnTo>
                  <a:pt x="129" y="1262"/>
                </a:lnTo>
                <a:lnTo>
                  <a:pt x="0" y="548"/>
                </a:lnTo>
                <a:lnTo>
                  <a:pt x="356" y="0"/>
                </a:lnTo>
                <a:lnTo>
                  <a:pt x="1196" y="119"/>
                </a:lnTo>
                <a:lnTo>
                  <a:pt x="1609" y="218"/>
                </a:lnTo>
                <a:lnTo>
                  <a:pt x="1136" y="1489"/>
                </a:lnTo>
                <a:lnTo>
                  <a:pt x="608" y="1489"/>
                </a:lnTo>
                <a:close/>
              </a:path>
            </a:pathLst>
          </a:custGeom>
          <a:solidFill>
            <a:srgbClr val="FF99FF"/>
          </a:solidFill>
          <a:ln w="12700">
            <a:solidFill>
              <a:srgbClr val="000000"/>
            </a:solidFill>
            <a:prstDash val="solid"/>
            <a:round/>
            <a:headEnd/>
            <a:tailEnd/>
          </a:ln>
        </p:spPr>
        <p:txBody>
          <a:bodyPr/>
          <a:lstStyle/>
          <a:p>
            <a:endParaRPr lang="fi-FI"/>
          </a:p>
        </p:txBody>
      </p:sp>
      <p:sp>
        <p:nvSpPr>
          <p:cNvPr id="14346" name="Freeform 10"/>
          <p:cNvSpPr>
            <a:spLocks/>
          </p:cNvSpPr>
          <p:nvPr/>
        </p:nvSpPr>
        <p:spPr bwMode="auto">
          <a:xfrm>
            <a:off x="2627313" y="3860802"/>
            <a:ext cx="1112837" cy="1323975"/>
          </a:xfrm>
          <a:custGeom>
            <a:avLst/>
            <a:gdLst>
              <a:gd name="T0" fmla="*/ 2147483647 w 2101"/>
              <a:gd name="T1" fmla="*/ 2147483647 h 2502"/>
              <a:gd name="T2" fmla="*/ 2147483647 w 2101"/>
              <a:gd name="T3" fmla="*/ 2147483647 h 2502"/>
              <a:gd name="T4" fmla="*/ 2147483647 w 2101"/>
              <a:gd name="T5" fmla="*/ 0 h 2502"/>
              <a:gd name="T6" fmla="*/ 0 w 2101"/>
              <a:gd name="T7" fmla="*/ 2147483647 h 2502"/>
              <a:gd name="T8" fmla="*/ 2147483647 w 2101"/>
              <a:gd name="T9" fmla="*/ 2147483647 h 2502"/>
              <a:gd name="T10" fmla="*/ 2147483647 w 2101"/>
              <a:gd name="T11" fmla="*/ 2147483647 h 2502"/>
              <a:gd name="T12" fmla="*/ 2147483647 w 2101"/>
              <a:gd name="T13" fmla="*/ 2147483647 h 2502"/>
              <a:gd name="T14" fmla="*/ 2147483647 w 2101"/>
              <a:gd name="T15" fmla="*/ 2147483647 h 2502"/>
              <a:gd name="T16" fmla="*/ 2147483647 w 2101"/>
              <a:gd name="T17" fmla="*/ 2147483647 h 2502"/>
              <a:gd name="T18" fmla="*/ 2147483647 w 2101"/>
              <a:gd name="T19" fmla="*/ 2147483647 h 2502"/>
              <a:gd name="T20" fmla="*/ 2147483647 w 2101"/>
              <a:gd name="T21" fmla="*/ 2147483647 h 2502"/>
              <a:gd name="T22" fmla="*/ 2147483647 w 2101"/>
              <a:gd name="T23" fmla="*/ 2147483647 h 2502"/>
              <a:gd name="T24" fmla="*/ 2147483647 w 2101"/>
              <a:gd name="T25" fmla="*/ 2147483647 h 2502"/>
              <a:gd name="T26" fmla="*/ 2147483647 w 2101"/>
              <a:gd name="T27" fmla="*/ 2147483647 h 2502"/>
              <a:gd name="T28" fmla="*/ 2147483647 w 2101"/>
              <a:gd name="T29" fmla="*/ 2147483647 h 2502"/>
              <a:gd name="T30" fmla="*/ 2147483647 w 2101"/>
              <a:gd name="T31" fmla="*/ 2147483647 h 2502"/>
              <a:gd name="T32" fmla="*/ 2147483647 w 2101"/>
              <a:gd name="T33" fmla="*/ 2147483647 h 2502"/>
              <a:gd name="T34" fmla="*/ 2147483647 w 2101"/>
              <a:gd name="T35" fmla="*/ 2147483647 h 2502"/>
              <a:gd name="T36" fmla="*/ 2147483647 w 2101"/>
              <a:gd name="T37" fmla="*/ 2147483647 h 2502"/>
              <a:gd name="T38" fmla="*/ 2147483647 w 2101"/>
              <a:gd name="T39" fmla="*/ 2147483647 h 2502"/>
              <a:gd name="T40" fmla="*/ 2147483647 w 2101"/>
              <a:gd name="T41" fmla="*/ 2147483647 h 25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01"/>
              <a:gd name="T64" fmla="*/ 0 h 2502"/>
              <a:gd name="T65" fmla="*/ 2101 w 2101"/>
              <a:gd name="T66" fmla="*/ 2502 h 250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01" h="2502">
                <a:moveTo>
                  <a:pt x="1047" y="344"/>
                </a:moveTo>
                <a:lnTo>
                  <a:pt x="827" y="58"/>
                </a:lnTo>
                <a:lnTo>
                  <a:pt x="161" y="0"/>
                </a:lnTo>
                <a:lnTo>
                  <a:pt x="0" y="291"/>
                </a:lnTo>
                <a:lnTo>
                  <a:pt x="335" y="453"/>
                </a:lnTo>
                <a:lnTo>
                  <a:pt x="122" y="774"/>
                </a:lnTo>
                <a:lnTo>
                  <a:pt x="535" y="873"/>
                </a:lnTo>
                <a:lnTo>
                  <a:pt x="62" y="2144"/>
                </a:lnTo>
                <a:lnTo>
                  <a:pt x="800" y="2502"/>
                </a:lnTo>
                <a:lnTo>
                  <a:pt x="1070" y="2120"/>
                </a:lnTo>
                <a:lnTo>
                  <a:pt x="1846" y="2464"/>
                </a:lnTo>
                <a:lnTo>
                  <a:pt x="1843" y="2438"/>
                </a:lnTo>
                <a:lnTo>
                  <a:pt x="1855" y="2411"/>
                </a:lnTo>
                <a:lnTo>
                  <a:pt x="2064" y="1927"/>
                </a:lnTo>
                <a:lnTo>
                  <a:pt x="1633" y="1656"/>
                </a:lnTo>
                <a:lnTo>
                  <a:pt x="1710" y="1252"/>
                </a:lnTo>
                <a:lnTo>
                  <a:pt x="2101" y="1296"/>
                </a:lnTo>
                <a:lnTo>
                  <a:pt x="2017" y="559"/>
                </a:lnTo>
                <a:lnTo>
                  <a:pt x="1754" y="165"/>
                </a:lnTo>
                <a:lnTo>
                  <a:pt x="1771" y="132"/>
                </a:lnTo>
                <a:lnTo>
                  <a:pt x="1047" y="344"/>
                </a:lnTo>
                <a:close/>
              </a:path>
            </a:pathLst>
          </a:custGeom>
          <a:solidFill>
            <a:srgbClr val="FF99FF"/>
          </a:solidFill>
          <a:ln w="12700">
            <a:solidFill>
              <a:srgbClr val="000000"/>
            </a:solidFill>
            <a:prstDash val="solid"/>
            <a:round/>
            <a:headEnd/>
            <a:tailEnd/>
          </a:ln>
        </p:spPr>
        <p:txBody>
          <a:bodyPr/>
          <a:lstStyle/>
          <a:p>
            <a:endParaRPr lang="fi-FI"/>
          </a:p>
        </p:txBody>
      </p:sp>
      <p:sp>
        <p:nvSpPr>
          <p:cNvPr id="14347" name="Freeform 11"/>
          <p:cNvSpPr>
            <a:spLocks/>
          </p:cNvSpPr>
          <p:nvPr/>
        </p:nvSpPr>
        <p:spPr bwMode="auto">
          <a:xfrm>
            <a:off x="1727201" y="4983165"/>
            <a:ext cx="2268538" cy="1303337"/>
          </a:xfrm>
          <a:custGeom>
            <a:avLst/>
            <a:gdLst>
              <a:gd name="T0" fmla="*/ 2147483647 w 1429"/>
              <a:gd name="T1" fmla="*/ 2147483647 h 821"/>
              <a:gd name="T2" fmla="*/ 2147483647 w 1429"/>
              <a:gd name="T3" fmla="*/ 2147483647 h 821"/>
              <a:gd name="T4" fmla="*/ 2147483647 w 1429"/>
              <a:gd name="T5" fmla="*/ 2147483647 h 821"/>
              <a:gd name="T6" fmla="*/ 2147483647 w 1429"/>
              <a:gd name="T7" fmla="*/ 2147483647 h 821"/>
              <a:gd name="T8" fmla="*/ 0 w 1429"/>
              <a:gd name="T9" fmla="*/ 2147483647 h 821"/>
              <a:gd name="T10" fmla="*/ 2147483647 w 1429"/>
              <a:gd name="T11" fmla="*/ 2147483647 h 821"/>
              <a:gd name="T12" fmla="*/ 2147483647 w 1429"/>
              <a:gd name="T13" fmla="*/ 2147483647 h 821"/>
              <a:gd name="T14" fmla="*/ 2147483647 w 1429"/>
              <a:gd name="T15" fmla="*/ 2147483647 h 821"/>
              <a:gd name="T16" fmla="*/ 2147483647 w 1429"/>
              <a:gd name="T17" fmla="*/ 2147483647 h 821"/>
              <a:gd name="T18" fmla="*/ 2147483647 w 1429"/>
              <a:gd name="T19" fmla="*/ 2147483647 h 821"/>
              <a:gd name="T20" fmla="*/ 2147483647 w 1429"/>
              <a:gd name="T21" fmla="*/ 2147483647 h 821"/>
              <a:gd name="T22" fmla="*/ 2147483647 w 1429"/>
              <a:gd name="T23" fmla="*/ 2147483647 h 821"/>
              <a:gd name="T24" fmla="*/ 2147483647 w 1429"/>
              <a:gd name="T25" fmla="*/ 2147483647 h 821"/>
              <a:gd name="T26" fmla="*/ 2147483647 w 1429"/>
              <a:gd name="T27" fmla="*/ 2147483647 h 821"/>
              <a:gd name="T28" fmla="*/ 2147483647 w 1429"/>
              <a:gd name="T29" fmla="*/ 2147483647 h 821"/>
              <a:gd name="T30" fmla="*/ 2147483647 w 1429"/>
              <a:gd name="T31" fmla="*/ 2147483647 h 821"/>
              <a:gd name="T32" fmla="*/ 2147483647 w 1429"/>
              <a:gd name="T33" fmla="*/ 2147483647 h 821"/>
              <a:gd name="T34" fmla="*/ 2147483647 w 1429"/>
              <a:gd name="T35" fmla="*/ 2147483647 h 821"/>
              <a:gd name="T36" fmla="*/ 2147483647 w 1429"/>
              <a:gd name="T37" fmla="*/ 2147483647 h 821"/>
              <a:gd name="T38" fmla="*/ 2147483647 w 1429"/>
              <a:gd name="T39" fmla="*/ 2147483647 h 821"/>
              <a:gd name="T40" fmla="*/ 2147483647 w 1429"/>
              <a:gd name="T41" fmla="*/ 2147483647 h 821"/>
              <a:gd name="T42" fmla="*/ 2147483647 w 1429"/>
              <a:gd name="T43" fmla="*/ 2147483647 h 821"/>
              <a:gd name="T44" fmla="*/ 2147483647 w 1429"/>
              <a:gd name="T45" fmla="*/ 2147483647 h 821"/>
              <a:gd name="T46" fmla="*/ 2147483647 w 1429"/>
              <a:gd name="T47" fmla="*/ 2147483647 h 821"/>
              <a:gd name="T48" fmla="*/ 2147483647 w 1429"/>
              <a:gd name="T49" fmla="*/ 0 h 821"/>
              <a:gd name="T50" fmla="*/ 2147483647 w 1429"/>
              <a:gd name="T51" fmla="*/ 2147483647 h 8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29"/>
              <a:gd name="T79" fmla="*/ 0 h 821"/>
              <a:gd name="T80" fmla="*/ 1429 w 1429"/>
              <a:gd name="T81" fmla="*/ 821 h 8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29" h="821">
                <a:moveTo>
                  <a:pt x="838" y="127"/>
                </a:moveTo>
                <a:lnTo>
                  <a:pt x="592" y="8"/>
                </a:lnTo>
                <a:lnTo>
                  <a:pt x="416" y="8"/>
                </a:lnTo>
                <a:lnTo>
                  <a:pt x="369" y="147"/>
                </a:lnTo>
                <a:lnTo>
                  <a:pt x="0" y="142"/>
                </a:lnTo>
                <a:lnTo>
                  <a:pt x="6" y="174"/>
                </a:lnTo>
                <a:lnTo>
                  <a:pt x="40" y="346"/>
                </a:lnTo>
                <a:lnTo>
                  <a:pt x="136" y="402"/>
                </a:lnTo>
                <a:lnTo>
                  <a:pt x="179" y="731"/>
                </a:lnTo>
                <a:lnTo>
                  <a:pt x="313" y="796"/>
                </a:lnTo>
                <a:lnTo>
                  <a:pt x="612" y="672"/>
                </a:lnTo>
                <a:lnTo>
                  <a:pt x="627" y="673"/>
                </a:lnTo>
                <a:lnTo>
                  <a:pt x="721" y="682"/>
                </a:lnTo>
                <a:lnTo>
                  <a:pt x="859" y="617"/>
                </a:lnTo>
                <a:lnTo>
                  <a:pt x="860" y="610"/>
                </a:lnTo>
                <a:lnTo>
                  <a:pt x="886" y="743"/>
                </a:lnTo>
                <a:lnTo>
                  <a:pt x="1099" y="713"/>
                </a:lnTo>
                <a:lnTo>
                  <a:pt x="1225" y="821"/>
                </a:lnTo>
                <a:lnTo>
                  <a:pt x="1411" y="728"/>
                </a:lnTo>
                <a:lnTo>
                  <a:pt x="1429" y="617"/>
                </a:lnTo>
                <a:lnTo>
                  <a:pt x="1378" y="599"/>
                </a:lnTo>
                <a:lnTo>
                  <a:pt x="1345" y="398"/>
                </a:lnTo>
                <a:lnTo>
                  <a:pt x="1208" y="263"/>
                </a:lnTo>
                <a:lnTo>
                  <a:pt x="1187" y="115"/>
                </a:lnTo>
                <a:lnTo>
                  <a:pt x="928" y="0"/>
                </a:lnTo>
                <a:lnTo>
                  <a:pt x="838" y="127"/>
                </a:lnTo>
                <a:close/>
              </a:path>
            </a:pathLst>
          </a:custGeom>
          <a:solidFill>
            <a:srgbClr val="66CCFF"/>
          </a:solidFill>
          <a:ln w="12700">
            <a:solidFill>
              <a:srgbClr val="000000"/>
            </a:solidFill>
            <a:prstDash val="solid"/>
            <a:round/>
            <a:headEnd/>
            <a:tailEnd/>
          </a:ln>
        </p:spPr>
        <p:txBody>
          <a:bodyPr/>
          <a:lstStyle/>
          <a:p>
            <a:endParaRPr lang="fi-FI"/>
          </a:p>
        </p:txBody>
      </p:sp>
      <p:sp>
        <p:nvSpPr>
          <p:cNvPr id="14348" name="Freeform 12"/>
          <p:cNvSpPr>
            <a:spLocks/>
          </p:cNvSpPr>
          <p:nvPr/>
        </p:nvSpPr>
        <p:spPr bwMode="auto">
          <a:xfrm>
            <a:off x="323851" y="1617665"/>
            <a:ext cx="1857375" cy="1500187"/>
          </a:xfrm>
          <a:custGeom>
            <a:avLst/>
            <a:gdLst>
              <a:gd name="T0" fmla="*/ 0 w 3511"/>
              <a:gd name="T1" fmla="*/ 2147483647 h 2833"/>
              <a:gd name="T2" fmla="*/ 2147483647 w 3511"/>
              <a:gd name="T3" fmla="*/ 2147483647 h 2833"/>
              <a:gd name="T4" fmla="*/ 2147483647 w 3511"/>
              <a:gd name="T5" fmla="*/ 2147483647 h 2833"/>
              <a:gd name="T6" fmla="*/ 2147483647 w 3511"/>
              <a:gd name="T7" fmla="*/ 2147483647 h 2833"/>
              <a:gd name="T8" fmla="*/ 2147483647 w 3511"/>
              <a:gd name="T9" fmla="*/ 2147483647 h 2833"/>
              <a:gd name="T10" fmla="*/ 2147483647 w 3511"/>
              <a:gd name="T11" fmla="*/ 2147483647 h 2833"/>
              <a:gd name="T12" fmla="*/ 2147483647 w 3511"/>
              <a:gd name="T13" fmla="*/ 2147483647 h 2833"/>
              <a:gd name="T14" fmla="*/ 2147483647 w 3511"/>
              <a:gd name="T15" fmla="*/ 2147483647 h 2833"/>
              <a:gd name="T16" fmla="*/ 2147483647 w 3511"/>
              <a:gd name="T17" fmla="*/ 2147483647 h 2833"/>
              <a:gd name="T18" fmla="*/ 2147483647 w 3511"/>
              <a:gd name="T19" fmla="*/ 2147483647 h 2833"/>
              <a:gd name="T20" fmla="*/ 2147483647 w 3511"/>
              <a:gd name="T21" fmla="*/ 2147483647 h 2833"/>
              <a:gd name="T22" fmla="*/ 2147483647 w 3511"/>
              <a:gd name="T23" fmla="*/ 2147483647 h 2833"/>
              <a:gd name="T24" fmla="*/ 2147483647 w 3511"/>
              <a:gd name="T25" fmla="*/ 2147483647 h 2833"/>
              <a:gd name="T26" fmla="*/ 2147483647 w 3511"/>
              <a:gd name="T27" fmla="*/ 2147483647 h 2833"/>
              <a:gd name="T28" fmla="*/ 2147483647 w 3511"/>
              <a:gd name="T29" fmla="*/ 0 h 2833"/>
              <a:gd name="T30" fmla="*/ 2147483647 w 3511"/>
              <a:gd name="T31" fmla="*/ 2147483647 h 2833"/>
              <a:gd name="T32" fmla="*/ 2147483647 w 3511"/>
              <a:gd name="T33" fmla="*/ 2147483647 h 2833"/>
              <a:gd name="T34" fmla="*/ 0 w 3511"/>
              <a:gd name="T35" fmla="*/ 2147483647 h 28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11"/>
              <a:gd name="T55" fmla="*/ 0 h 2833"/>
              <a:gd name="T56" fmla="*/ 3511 w 3511"/>
              <a:gd name="T57" fmla="*/ 2833 h 28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11" h="2833">
                <a:moveTo>
                  <a:pt x="0" y="145"/>
                </a:moveTo>
                <a:lnTo>
                  <a:pt x="121" y="1937"/>
                </a:lnTo>
                <a:lnTo>
                  <a:pt x="125" y="2004"/>
                </a:lnTo>
                <a:lnTo>
                  <a:pt x="845" y="2236"/>
                </a:lnTo>
                <a:lnTo>
                  <a:pt x="822" y="2613"/>
                </a:lnTo>
                <a:lnTo>
                  <a:pt x="1198" y="2520"/>
                </a:lnTo>
                <a:lnTo>
                  <a:pt x="1749" y="2833"/>
                </a:lnTo>
                <a:lnTo>
                  <a:pt x="2343" y="2788"/>
                </a:lnTo>
                <a:lnTo>
                  <a:pt x="2718" y="2123"/>
                </a:lnTo>
                <a:lnTo>
                  <a:pt x="3511" y="1656"/>
                </a:lnTo>
                <a:lnTo>
                  <a:pt x="3417" y="1666"/>
                </a:lnTo>
                <a:lnTo>
                  <a:pt x="3194" y="983"/>
                </a:lnTo>
                <a:lnTo>
                  <a:pt x="3275" y="651"/>
                </a:lnTo>
                <a:lnTo>
                  <a:pt x="2987" y="65"/>
                </a:lnTo>
                <a:lnTo>
                  <a:pt x="3001" y="0"/>
                </a:lnTo>
                <a:lnTo>
                  <a:pt x="288" y="319"/>
                </a:lnTo>
                <a:lnTo>
                  <a:pt x="295" y="232"/>
                </a:lnTo>
                <a:lnTo>
                  <a:pt x="0" y="145"/>
                </a:lnTo>
                <a:close/>
              </a:path>
            </a:pathLst>
          </a:custGeom>
          <a:solidFill>
            <a:srgbClr val="FFFF00"/>
          </a:solidFill>
          <a:ln w="12700">
            <a:solidFill>
              <a:srgbClr val="000000"/>
            </a:solidFill>
            <a:prstDash val="solid"/>
            <a:round/>
            <a:headEnd/>
            <a:tailEnd/>
          </a:ln>
        </p:spPr>
        <p:txBody>
          <a:bodyPr/>
          <a:lstStyle/>
          <a:p>
            <a:endParaRPr lang="fi-FI"/>
          </a:p>
        </p:txBody>
      </p:sp>
      <p:sp>
        <p:nvSpPr>
          <p:cNvPr id="14349" name="Freeform 13"/>
          <p:cNvSpPr>
            <a:spLocks/>
          </p:cNvSpPr>
          <p:nvPr/>
        </p:nvSpPr>
        <p:spPr bwMode="auto">
          <a:xfrm>
            <a:off x="1903413" y="422275"/>
            <a:ext cx="2044700" cy="2306638"/>
          </a:xfrm>
          <a:custGeom>
            <a:avLst/>
            <a:gdLst>
              <a:gd name="T0" fmla="*/ 2147483647 w 3862"/>
              <a:gd name="T1" fmla="*/ 2147483647 h 4360"/>
              <a:gd name="T2" fmla="*/ 2147483647 w 3862"/>
              <a:gd name="T3" fmla="*/ 2147483647 h 4360"/>
              <a:gd name="T4" fmla="*/ 2147483647 w 3862"/>
              <a:gd name="T5" fmla="*/ 2147483647 h 4360"/>
              <a:gd name="T6" fmla="*/ 2147483647 w 3862"/>
              <a:gd name="T7" fmla="*/ 2147483647 h 4360"/>
              <a:gd name="T8" fmla="*/ 2147483647 w 3862"/>
              <a:gd name="T9" fmla="*/ 2147483647 h 4360"/>
              <a:gd name="T10" fmla="*/ 2147483647 w 3862"/>
              <a:gd name="T11" fmla="*/ 2147483647 h 4360"/>
              <a:gd name="T12" fmla="*/ 2147483647 w 3862"/>
              <a:gd name="T13" fmla="*/ 0 h 4360"/>
              <a:gd name="T14" fmla="*/ 2147483647 w 3862"/>
              <a:gd name="T15" fmla="*/ 2147483647 h 4360"/>
              <a:gd name="T16" fmla="*/ 2147483647 w 3862"/>
              <a:gd name="T17" fmla="*/ 2147483647 h 4360"/>
              <a:gd name="T18" fmla="*/ 2147483647 w 3862"/>
              <a:gd name="T19" fmla="*/ 2147483647 h 4360"/>
              <a:gd name="T20" fmla="*/ 0 w 3862"/>
              <a:gd name="T21" fmla="*/ 2147483647 h 4360"/>
              <a:gd name="T22" fmla="*/ 2147483647 w 3862"/>
              <a:gd name="T23" fmla="*/ 2147483647 h 4360"/>
              <a:gd name="T24" fmla="*/ 2147483647 w 3862"/>
              <a:gd name="T25" fmla="*/ 2147483647 h 4360"/>
              <a:gd name="T26" fmla="*/ 2147483647 w 3862"/>
              <a:gd name="T27" fmla="*/ 2147483647 h 4360"/>
              <a:gd name="T28" fmla="*/ 2147483647 w 3862"/>
              <a:gd name="T29" fmla="*/ 2147483647 h 4360"/>
              <a:gd name="T30" fmla="*/ 2147483647 w 3862"/>
              <a:gd name="T31" fmla="*/ 2147483647 h 4360"/>
              <a:gd name="T32" fmla="*/ 2147483647 w 3862"/>
              <a:gd name="T33" fmla="*/ 2147483647 h 4360"/>
              <a:gd name="T34" fmla="*/ 2147483647 w 3862"/>
              <a:gd name="T35" fmla="*/ 2147483647 h 4360"/>
              <a:gd name="T36" fmla="*/ 2147483647 w 3862"/>
              <a:gd name="T37" fmla="*/ 2147483647 h 4360"/>
              <a:gd name="T38" fmla="*/ 2147483647 w 3862"/>
              <a:gd name="T39" fmla="*/ 2147483647 h 4360"/>
              <a:gd name="T40" fmla="*/ 2147483647 w 3862"/>
              <a:gd name="T41" fmla="*/ 2147483647 h 43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62"/>
              <a:gd name="T64" fmla="*/ 0 h 4360"/>
              <a:gd name="T65" fmla="*/ 3862 w 3862"/>
              <a:gd name="T66" fmla="*/ 4360 h 43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62" h="4360">
                <a:moveTo>
                  <a:pt x="3835" y="3336"/>
                </a:moveTo>
                <a:lnTo>
                  <a:pt x="3261" y="2586"/>
                </a:lnTo>
                <a:lnTo>
                  <a:pt x="2587" y="2976"/>
                </a:lnTo>
                <a:lnTo>
                  <a:pt x="2059" y="2404"/>
                </a:lnTo>
                <a:lnTo>
                  <a:pt x="2503" y="1942"/>
                </a:lnTo>
                <a:lnTo>
                  <a:pt x="1755" y="210"/>
                </a:lnTo>
                <a:lnTo>
                  <a:pt x="1232" y="0"/>
                </a:lnTo>
                <a:lnTo>
                  <a:pt x="437" y="306"/>
                </a:lnTo>
                <a:lnTo>
                  <a:pt x="416" y="403"/>
                </a:lnTo>
                <a:lnTo>
                  <a:pt x="14" y="2261"/>
                </a:lnTo>
                <a:lnTo>
                  <a:pt x="0" y="2326"/>
                </a:lnTo>
                <a:lnTo>
                  <a:pt x="288" y="2912"/>
                </a:lnTo>
                <a:lnTo>
                  <a:pt x="207" y="3244"/>
                </a:lnTo>
                <a:lnTo>
                  <a:pt x="430" y="3927"/>
                </a:lnTo>
                <a:lnTo>
                  <a:pt x="524" y="3917"/>
                </a:lnTo>
                <a:lnTo>
                  <a:pt x="1525" y="3818"/>
                </a:lnTo>
                <a:lnTo>
                  <a:pt x="1717" y="4360"/>
                </a:lnTo>
                <a:lnTo>
                  <a:pt x="1997" y="3796"/>
                </a:lnTo>
                <a:lnTo>
                  <a:pt x="3556" y="3728"/>
                </a:lnTo>
                <a:lnTo>
                  <a:pt x="3862" y="3309"/>
                </a:lnTo>
                <a:lnTo>
                  <a:pt x="3835" y="3336"/>
                </a:lnTo>
                <a:close/>
              </a:path>
            </a:pathLst>
          </a:custGeom>
          <a:solidFill>
            <a:srgbClr val="566B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solidFill>
                <a:schemeClr val="lt1"/>
              </a:solidFill>
              <a:latin typeface="+mn-lt"/>
            </a:endParaRPr>
          </a:p>
        </p:txBody>
      </p:sp>
      <p:sp>
        <p:nvSpPr>
          <p:cNvPr id="14350" name="Rectangle 14"/>
          <p:cNvSpPr>
            <a:spLocks noChangeArrowheads="1"/>
          </p:cNvSpPr>
          <p:nvPr/>
        </p:nvSpPr>
        <p:spPr bwMode="auto">
          <a:xfrm>
            <a:off x="2332070" y="2996952"/>
            <a:ext cx="727763" cy="369332"/>
          </a:xfrm>
          <a:prstGeom prst="rect">
            <a:avLst/>
          </a:prstGeom>
          <a:noFill/>
          <a:ln w="9525">
            <a:noFill/>
            <a:miter lim="800000"/>
            <a:headEnd/>
            <a:tailEnd/>
          </a:ln>
        </p:spPr>
        <p:txBody>
          <a:bodyPr wrap="none" lIns="0" tIns="0" rIns="0" bIns="0">
            <a:spAutoFit/>
          </a:bodyPr>
          <a:lstStyle/>
          <a:p>
            <a:r>
              <a:rPr lang="fi-FI" sz="1200" b="1" dirty="0" smtClean="0">
                <a:solidFill>
                  <a:srgbClr val="000000"/>
                </a:solidFill>
                <a:latin typeface="Verdana" pitchFamily="34" charset="0"/>
                <a:cs typeface="Arial" charset="0"/>
              </a:rPr>
              <a:t>Asikkala</a:t>
            </a:r>
          </a:p>
          <a:p>
            <a:pPr algn="ctr"/>
            <a:r>
              <a:rPr lang="fi-FI" sz="1200" b="1" dirty="0" smtClean="0">
                <a:solidFill>
                  <a:srgbClr val="000000"/>
                </a:solidFill>
                <a:latin typeface="Verdana" pitchFamily="34" charset="0"/>
                <a:cs typeface="Arial" charset="0"/>
              </a:rPr>
              <a:t>(***)</a:t>
            </a:r>
            <a:endParaRPr lang="fi-FI" sz="1200" b="1" dirty="0">
              <a:cs typeface="Arial" charset="0"/>
            </a:endParaRPr>
          </a:p>
        </p:txBody>
      </p:sp>
      <p:sp>
        <p:nvSpPr>
          <p:cNvPr id="14351" name="Rectangle 15"/>
          <p:cNvSpPr>
            <a:spLocks noChangeArrowheads="1"/>
          </p:cNvSpPr>
          <p:nvPr/>
        </p:nvSpPr>
        <p:spPr bwMode="auto">
          <a:xfrm>
            <a:off x="3443288" y="1050926"/>
            <a:ext cx="639599" cy="184666"/>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Hartola</a:t>
            </a:r>
            <a:endParaRPr lang="fi-FI" sz="1200" b="1">
              <a:cs typeface="Arial" charset="0"/>
            </a:endParaRPr>
          </a:p>
        </p:txBody>
      </p:sp>
      <p:sp>
        <p:nvSpPr>
          <p:cNvPr id="14352" name="Rectangle 16"/>
          <p:cNvSpPr>
            <a:spLocks noChangeArrowheads="1"/>
          </p:cNvSpPr>
          <p:nvPr/>
        </p:nvSpPr>
        <p:spPr bwMode="auto">
          <a:xfrm>
            <a:off x="1476377" y="4221163"/>
            <a:ext cx="601127" cy="184666"/>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Hollola</a:t>
            </a:r>
            <a:endParaRPr lang="fi-FI" sz="1200" b="1">
              <a:cs typeface="Arial" charset="0"/>
            </a:endParaRPr>
          </a:p>
        </p:txBody>
      </p:sp>
      <p:sp>
        <p:nvSpPr>
          <p:cNvPr id="14353" name="Rectangle 17"/>
          <p:cNvSpPr>
            <a:spLocks noChangeArrowheads="1"/>
          </p:cNvSpPr>
          <p:nvPr/>
        </p:nvSpPr>
        <p:spPr bwMode="auto">
          <a:xfrm>
            <a:off x="3492500" y="2924176"/>
            <a:ext cx="654025" cy="184666"/>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Heinola</a:t>
            </a:r>
          </a:p>
        </p:txBody>
      </p:sp>
      <p:sp>
        <p:nvSpPr>
          <p:cNvPr id="14354" name="Rectangle 18"/>
          <p:cNvSpPr>
            <a:spLocks noChangeArrowheads="1"/>
          </p:cNvSpPr>
          <p:nvPr/>
        </p:nvSpPr>
        <p:spPr bwMode="auto">
          <a:xfrm>
            <a:off x="395289" y="4288012"/>
            <a:ext cx="782265" cy="369332"/>
          </a:xfrm>
          <a:prstGeom prst="rect">
            <a:avLst/>
          </a:prstGeom>
          <a:noFill/>
          <a:ln w="9525">
            <a:noFill/>
            <a:miter lim="800000"/>
            <a:headEnd/>
            <a:tailEnd/>
          </a:ln>
        </p:spPr>
        <p:txBody>
          <a:bodyPr wrap="none" lIns="0" tIns="0" rIns="0" bIns="0">
            <a:spAutoFit/>
          </a:bodyPr>
          <a:lstStyle/>
          <a:p>
            <a:r>
              <a:rPr lang="fi-FI" sz="1200" b="1" dirty="0">
                <a:solidFill>
                  <a:srgbClr val="000000"/>
                </a:solidFill>
                <a:latin typeface="Verdana" pitchFamily="34" charset="0"/>
                <a:cs typeface="Arial" charset="0"/>
              </a:rPr>
              <a:t>Hämeen-</a:t>
            </a:r>
          </a:p>
          <a:p>
            <a:r>
              <a:rPr lang="fi-FI" sz="1200" b="1" dirty="0">
                <a:solidFill>
                  <a:srgbClr val="000000"/>
                </a:solidFill>
                <a:latin typeface="Verdana" pitchFamily="34" charset="0"/>
                <a:cs typeface="Arial" charset="0"/>
              </a:rPr>
              <a:t>koski</a:t>
            </a:r>
            <a:endParaRPr lang="fi-FI" sz="1200" b="1" dirty="0">
              <a:cs typeface="Arial" charset="0"/>
            </a:endParaRPr>
          </a:p>
        </p:txBody>
      </p:sp>
      <p:sp>
        <p:nvSpPr>
          <p:cNvPr id="14355" name="Rectangle 19"/>
          <p:cNvSpPr>
            <a:spLocks noChangeArrowheads="1"/>
          </p:cNvSpPr>
          <p:nvPr/>
        </p:nvSpPr>
        <p:spPr bwMode="auto">
          <a:xfrm>
            <a:off x="900114" y="5157788"/>
            <a:ext cx="662041" cy="184666"/>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Kärkölä</a:t>
            </a:r>
            <a:endParaRPr lang="fi-FI" sz="1200" b="1">
              <a:cs typeface="Arial" charset="0"/>
            </a:endParaRPr>
          </a:p>
        </p:txBody>
      </p:sp>
      <p:sp>
        <p:nvSpPr>
          <p:cNvPr id="14356" name="Rectangle 20"/>
          <p:cNvSpPr>
            <a:spLocks noChangeArrowheads="1"/>
          </p:cNvSpPr>
          <p:nvPr/>
        </p:nvSpPr>
        <p:spPr bwMode="auto">
          <a:xfrm>
            <a:off x="2124076" y="4437063"/>
            <a:ext cx="432811" cy="184666"/>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Lahti</a:t>
            </a:r>
          </a:p>
        </p:txBody>
      </p:sp>
      <p:sp>
        <p:nvSpPr>
          <p:cNvPr id="14357" name="Rectangle 21"/>
          <p:cNvSpPr>
            <a:spLocks noChangeArrowheads="1"/>
          </p:cNvSpPr>
          <p:nvPr/>
        </p:nvSpPr>
        <p:spPr bwMode="auto">
          <a:xfrm>
            <a:off x="2915816" y="4292601"/>
            <a:ext cx="649288" cy="184666"/>
          </a:xfrm>
          <a:prstGeom prst="rect">
            <a:avLst/>
          </a:prstGeom>
          <a:noFill/>
          <a:ln w="9525">
            <a:noFill/>
            <a:miter lim="800000"/>
            <a:headEnd/>
            <a:tailEnd/>
          </a:ln>
        </p:spPr>
        <p:txBody>
          <a:bodyPr lIns="0" tIns="0" rIns="0" bIns="0">
            <a:spAutoFit/>
          </a:bodyPr>
          <a:lstStyle/>
          <a:p>
            <a:r>
              <a:rPr lang="fi-FI" sz="1200" b="1" dirty="0">
                <a:solidFill>
                  <a:srgbClr val="000000"/>
                </a:solidFill>
                <a:latin typeface="Verdana" pitchFamily="34" charset="0"/>
                <a:cs typeface="Arial" charset="0"/>
              </a:rPr>
              <a:t>Nastola</a:t>
            </a:r>
            <a:endParaRPr lang="fi-FI" sz="1200" b="1" dirty="0">
              <a:cs typeface="Arial" charset="0"/>
            </a:endParaRPr>
          </a:p>
        </p:txBody>
      </p:sp>
      <p:sp>
        <p:nvSpPr>
          <p:cNvPr id="14358" name="Rectangle 22"/>
          <p:cNvSpPr>
            <a:spLocks noChangeArrowheads="1"/>
          </p:cNvSpPr>
          <p:nvPr/>
        </p:nvSpPr>
        <p:spPr bwMode="auto">
          <a:xfrm>
            <a:off x="2339976" y="5516563"/>
            <a:ext cx="876843" cy="184666"/>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Orimattila</a:t>
            </a:r>
            <a:endParaRPr lang="fi-FI" sz="1200" b="1">
              <a:cs typeface="Arial" charset="0"/>
            </a:endParaRPr>
          </a:p>
        </p:txBody>
      </p:sp>
      <p:sp>
        <p:nvSpPr>
          <p:cNvPr id="14359" name="Rectangle 23"/>
          <p:cNvSpPr>
            <a:spLocks noChangeArrowheads="1"/>
          </p:cNvSpPr>
          <p:nvPr/>
        </p:nvSpPr>
        <p:spPr bwMode="auto">
          <a:xfrm>
            <a:off x="827088" y="2276475"/>
            <a:ext cx="839974" cy="369332"/>
          </a:xfrm>
          <a:prstGeom prst="rect">
            <a:avLst/>
          </a:prstGeom>
          <a:noFill/>
          <a:ln w="9525">
            <a:noFill/>
            <a:miter lim="800000"/>
            <a:headEnd/>
            <a:tailEnd/>
          </a:ln>
        </p:spPr>
        <p:txBody>
          <a:bodyPr wrap="none" lIns="0" tIns="0" rIns="0" bIns="0">
            <a:spAutoFit/>
          </a:bodyPr>
          <a:lstStyle/>
          <a:p>
            <a:r>
              <a:rPr lang="fi-FI" sz="1200" b="1" dirty="0" smtClean="0">
                <a:solidFill>
                  <a:srgbClr val="000000"/>
                </a:solidFill>
                <a:latin typeface="Verdana" pitchFamily="34" charset="0"/>
                <a:cs typeface="Arial" charset="0"/>
              </a:rPr>
              <a:t>Padasjoki</a:t>
            </a:r>
          </a:p>
          <a:p>
            <a:r>
              <a:rPr lang="fi-FI" sz="1200" b="1" dirty="0" smtClean="0">
                <a:solidFill>
                  <a:srgbClr val="000000"/>
                </a:solidFill>
                <a:latin typeface="Verdana" pitchFamily="34" charset="0"/>
                <a:cs typeface="Arial" charset="0"/>
              </a:rPr>
              <a:t>(*)</a:t>
            </a:r>
            <a:endParaRPr lang="fi-FI" sz="1200" b="1" dirty="0">
              <a:cs typeface="Arial" charset="0"/>
            </a:endParaRPr>
          </a:p>
        </p:txBody>
      </p:sp>
      <p:sp>
        <p:nvSpPr>
          <p:cNvPr id="47" name="Suorakulmio 46"/>
          <p:cNvSpPr/>
          <p:nvPr/>
        </p:nvSpPr>
        <p:spPr>
          <a:xfrm>
            <a:off x="5003800" y="1340770"/>
            <a:ext cx="288925" cy="287337"/>
          </a:xfrm>
          <a:prstGeom prst="rect">
            <a:avLst/>
          </a:prstGeom>
          <a:solidFill>
            <a:srgbClr val="66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48" name="Suorakulmio 47"/>
          <p:cNvSpPr/>
          <p:nvPr/>
        </p:nvSpPr>
        <p:spPr>
          <a:xfrm>
            <a:off x="5003800" y="908720"/>
            <a:ext cx="288925" cy="287337"/>
          </a:xfrm>
          <a:prstGeom prst="rect">
            <a:avLst/>
          </a:prstGeom>
          <a:solidFill>
            <a:srgbClr val="FF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4388" name="Tekstikehys 44"/>
          <p:cNvSpPr txBox="1">
            <a:spLocks noChangeArrowheads="1"/>
          </p:cNvSpPr>
          <p:nvPr/>
        </p:nvSpPr>
        <p:spPr bwMode="auto">
          <a:xfrm>
            <a:off x="5435600" y="837875"/>
            <a:ext cx="3240856" cy="430887"/>
          </a:xfrm>
          <a:prstGeom prst="rect">
            <a:avLst/>
          </a:prstGeom>
          <a:noFill/>
          <a:ln w="9525">
            <a:noFill/>
            <a:miter lim="800000"/>
            <a:headEnd/>
            <a:tailEnd/>
          </a:ln>
        </p:spPr>
        <p:txBody>
          <a:bodyPr wrap="square">
            <a:spAutoFit/>
          </a:bodyPr>
          <a:lstStyle/>
          <a:p>
            <a:r>
              <a:rPr lang="fi-FI" sz="1100" dirty="0">
                <a:latin typeface="Verdana" pitchFamily="34" charset="0"/>
                <a:ea typeface="Verdana" pitchFamily="34" charset="0"/>
                <a:cs typeface="Verdana" pitchFamily="34" charset="0"/>
              </a:rPr>
              <a:t>Lahden seudun erityinen kuntajakoselvitys 1.11.2013-30.9.2014</a:t>
            </a:r>
          </a:p>
        </p:txBody>
      </p:sp>
      <p:sp>
        <p:nvSpPr>
          <p:cNvPr id="14389" name="Tekstikehys 50"/>
          <p:cNvSpPr txBox="1">
            <a:spLocks noChangeArrowheads="1"/>
          </p:cNvSpPr>
          <p:nvPr/>
        </p:nvSpPr>
        <p:spPr bwMode="auto">
          <a:xfrm>
            <a:off x="3635896" y="4221088"/>
            <a:ext cx="936105" cy="369332"/>
          </a:xfrm>
          <a:prstGeom prst="rect">
            <a:avLst/>
          </a:prstGeom>
          <a:noFill/>
          <a:ln w="9525">
            <a:noFill/>
            <a:miter lim="800000"/>
            <a:headEnd/>
            <a:tailEnd/>
          </a:ln>
        </p:spPr>
        <p:txBody>
          <a:bodyPr wrap="square">
            <a:spAutoFit/>
          </a:bodyPr>
          <a:lstStyle/>
          <a:p>
            <a:r>
              <a:rPr lang="fi-FI" dirty="0">
                <a:sym typeface="Wingdings" pitchFamily="2" charset="2"/>
              </a:rPr>
              <a:t> </a:t>
            </a:r>
            <a:r>
              <a:rPr lang="fi-FI" dirty="0" smtClean="0">
                <a:sym typeface="Wingdings" pitchFamily="2" charset="2"/>
              </a:rPr>
              <a:t>   </a:t>
            </a:r>
            <a:r>
              <a:rPr lang="fi-FI" sz="900" dirty="0" smtClean="0">
                <a:latin typeface="Verdana" pitchFamily="34" charset="0"/>
                <a:ea typeface="Verdana" pitchFamily="34" charset="0"/>
                <a:cs typeface="Verdana" pitchFamily="34" charset="0"/>
              </a:rPr>
              <a:t>+ </a:t>
            </a:r>
            <a:r>
              <a:rPr lang="fi-FI" sz="900" b="1" dirty="0" smtClean="0">
                <a:latin typeface="Verdana" pitchFamily="34" charset="0"/>
                <a:ea typeface="Verdana" pitchFamily="34" charset="0"/>
                <a:cs typeface="Verdana" pitchFamily="34" charset="0"/>
              </a:rPr>
              <a:t>Iitti</a:t>
            </a:r>
            <a:endParaRPr lang="fi-FI" sz="900" b="1" dirty="0">
              <a:latin typeface="Verdana" pitchFamily="34" charset="0"/>
              <a:ea typeface="Verdana" pitchFamily="34" charset="0"/>
              <a:cs typeface="Verdana" pitchFamily="34" charset="0"/>
            </a:endParaRPr>
          </a:p>
        </p:txBody>
      </p:sp>
      <p:sp>
        <p:nvSpPr>
          <p:cNvPr id="52" name="Suorakulmio 51"/>
          <p:cNvSpPr/>
          <p:nvPr/>
        </p:nvSpPr>
        <p:spPr>
          <a:xfrm>
            <a:off x="5003800" y="1773513"/>
            <a:ext cx="288925" cy="287337"/>
          </a:xfrm>
          <a:prstGeom prst="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4391" name="Tekstikehys 44"/>
          <p:cNvSpPr txBox="1">
            <a:spLocks noChangeArrowheads="1"/>
          </p:cNvSpPr>
          <p:nvPr/>
        </p:nvSpPr>
        <p:spPr bwMode="auto">
          <a:xfrm>
            <a:off x="5435600" y="1799238"/>
            <a:ext cx="3456880"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Padasjoen esittämä selvitys (*)</a:t>
            </a:r>
            <a:endParaRPr lang="fi-FI" sz="1100" dirty="0">
              <a:latin typeface="Verdana" pitchFamily="34" charset="0"/>
              <a:ea typeface="Verdana" pitchFamily="34" charset="0"/>
              <a:cs typeface="Verdana" pitchFamily="34" charset="0"/>
            </a:endParaRPr>
          </a:p>
        </p:txBody>
      </p:sp>
      <p:sp>
        <p:nvSpPr>
          <p:cNvPr id="14392" name="Tekstikehys 44"/>
          <p:cNvSpPr txBox="1">
            <a:spLocks noChangeArrowheads="1"/>
          </p:cNvSpPr>
          <p:nvPr/>
        </p:nvSpPr>
        <p:spPr bwMode="auto">
          <a:xfrm>
            <a:off x="5400601" y="1340768"/>
            <a:ext cx="3779912"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Orimattilan esittämä selvitys</a:t>
            </a:r>
            <a:endParaRPr lang="fi-FI" sz="1100" dirty="0">
              <a:latin typeface="Verdana" pitchFamily="34" charset="0"/>
              <a:ea typeface="Verdana" pitchFamily="34" charset="0"/>
              <a:cs typeface="Verdana" pitchFamily="34" charset="0"/>
            </a:endParaRPr>
          </a:p>
        </p:txBody>
      </p:sp>
      <p:sp>
        <p:nvSpPr>
          <p:cNvPr id="33" name="Suorakulmio 32"/>
          <p:cNvSpPr/>
          <p:nvPr/>
        </p:nvSpPr>
        <p:spPr>
          <a:xfrm>
            <a:off x="5004048" y="2925641"/>
            <a:ext cx="288925" cy="287337"/>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34" name="Tekstikehys 44"/>
          <p:cNvSpPr txBox="1">
            <a:spLocks noChangeArrowheads="1"/>
          </p:cNvSpPr>
          <p:nvPr/>
        </p:nvSpPr>
        <p:spPr bwMode="auto">
          <a:xfrm>
            <a:off x="5436096" y="2924944"/>
            <a:ext cx="3528392"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Kunta ei aio osallistua selvityksiin</a:t>
            </a:r>
            <a:endParaRPr lang="fi-FI" sz="1100" dirty="0">
              <a:latin typeface="Verdana" pitchFamily="34" charset="0"/>
              <a:ea typeface="Verdana" pitchFamily="34" charset="0"/>
              <a:cs typeface="Verdana" pitchFamily="34" charset="0"/>
            </a:endParaRPr>
          </a:p>
        </p:txBody>
      </p:sp>
      <p:sp>
        <p:nvSpPr>
          <p:cNvPr id="14360" name="Rectangle 24"/>
          <p:cNvSpPr>
            <a:spLocks noChangeArrowheads="1"/>
          </p:cNvSpPr>
          <p:nvPr/>
        </p:nvSpPr>
        <p:spPr bwMode="auto">
          <a:xfrm>
            <a:off x="2072179" y="1196752"/>
            <a:ext cx="565861" cy="369332"/>
          </a:xfrm>
          <a:prstGeom prst="rect">
            <a:avLst/>
          </a:prstGeom>
          <a:noFill/>
          <a:ln w="9525">
            <a:noFill/>
            <a:miter lim="800000"/>
            <a:headEnd/>
            <a:tailEnd/>
          </a:ln>
        </p:spPr>
        <p:txBody>
          <a:bodyPr wrap="none" lIns="0" tIns="0" rIns="0" bIns="0">
            <a:spAutoFit/>
          </a:bodyPr>
          <a:lstStyle/>
          <a:p>
            <a:r>
              <a:rPr lang="fi-FI" sz="1200" b="1" dirty="0" smtClean="0">
                <a:solidFill>
                  <a:srgbClr val="000000"/>
                </a:solidFill>
                <a:latin typeface="Verdana" pitchFamily="34" charset="0"/>
                <a:cs typeface="Arial" charset="0"/>
              </a:rPr>
              <a:t>Sysmä</a:t>
            </a:r>
          </a:p>
          <a:p>
            <a:pPr algn="ctr"/>
            <a:r>
              <a:rPr lang="fi-FI" sz="1200" b="1" dirty="0" smtClean="0">
                <a:solidFill>
                  <a:srgbClr val="000000"/>
                </a:solidFill>
                <a:latin typeface="Verdana" pitchFamily="34" charset="0"/>
                <a:cs typeface="Arial" charset="0"/>
              </a:rPr>
              <a:t>(**)</a:t>
            </a:r>
            <a:endParaRPr lang="fi-FI" sz="1200" b="1" dirty="0">
              <a:cs typeface="Arial" charset="0"/>
            </a:endParaRPr>
          </a:p>
        </p:txBody>
      </p:sp>
      <p:sp>
        <p:nvSpPr>
          <p:cNvPr id="36" name="Suorakulmio 35"/>
          <p:cNvSpPr/>
          <p:nvPr/>
        </p:nvSpPr>
        <p:spPr>
          <a:xfrm>
            <a:off x="5004048" y="2204866"/>
            <a:ext cx="288925" cy="287337"/>
          </a:xfrm>
          <a:prstGeom prst="rect">
            <a:avLst/>
          </a:prstGeom>
          <a:solidFill>
            <a:srgbClr val="CC99FF"/>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solidFill>
                <a:schemeClr val="tx1"/>
              </a:solidFill>
              <a:latin typeface="Arial" charset="0"/>
            </a:endParaRPr>
          </a:p>
        </p:txBody>
      </p:sp>
      <p:sp>
        <p:nvSpPr>
          <p:cNvPr id="37" name="Tekstikehys 44"/>
          <p:cNvSpPr txBox="1">
            <a:spLocks noChangeArrowheads="1"/>
          </p:cNvSpPr>
          <p:nvPr/>
        </p:nvSpPr>
        <p:spPr bwMode="auto">
          <a:xfrm>
            <a:off x="5436096" y="2204864"/>
            <a:ext cx="3528392"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Hartolan esittämä selvitys</a:t>
            </a:r>
            <a:endParaRPr lang="fi-FI" sz="1100" dirty="0">
              <a:latin typeface="Verdana" pitchFamily="34" charset="0"/>
              <a:ea typeface="Verdana" pitchFamily="34" charset="0"/>
              <a:cs typeface="Verdana" pitchFamily="34" charset="0"/>
            </a:endParaRPr>
          </a:p>
        </p:txBody>
      </p:sp>
      <p:sp>
        <p:nvSpPr>
          <p:cNvPr id="39" name="5-sakarainen tähti 38"/>
          <p:cNvSpPr/>
          <p:nvPr/>
        </p:nvSpPr>
        <p:spPr>
          <a:xfrm>
            <a:off x="5076057" y="3644579"/>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40" name="Tekstikehys 44"/>
          <p:cNvSpPr txBox="1">
            <a:spLocks noChangeArrowheads="1"/>
          </p:cNvSpPr>
          <p:nvPr/>
        </p:nvSpPr>
        <p:spPr bwMode="auto">
          <a:xfrm>
            <a:off x="5436072" y="3599438"/>
            <a:ext cx="3456409"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Ei yhtenäisiä päätöksiä selvitysalueesta</a:t>
            </a:r>
            <a:endParaRPr lang="fi-FI" sz="1100" dirty="0">
              <a:latin typeface="Verdana" pitchFamily="34" charset="0"/>
              <a:ea typeface="Verdana" pitchFamily="34" charset="0"/>
              <a:cs typeface="Verdana" pitchFamily="34" charset="0"/>
            </a:endParaRPr>
          </a:p>
        </p:txBody>
      </p:sp>
      <p:sp>
        <p:nvSpPr>
          <p:cNvPr id="42" name="5-sakarainen tähti 41"/>
          <p:cNvSpPr/>
          <p:nvPr/>
        </p:nvSpPr>
        <p:spPr>
          <a:xfrm>
            <a:off x="2483769" y="4580683"/>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43" name="5-sakarainen tähti 42"/>
          <p:cNvSpPr/>
          <p:nvPr/>
        </p:nvSpPr>
        <p:spPr>
          <a:xfrm>
            <a:off x="3275857" y="4509122"/>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44" name="5-sakarainen tähti 43"/>
          <p:cNvSpPr/>
          <p:nvPr/>
        </p:nvSpPr>
        <p:spPr>
          <a:xfrm>
            <a:off x="1835697" y="4508675"/>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45" name="5-sakarainen tähti 44"/>
          <p:cNvSpPr/>
          <p:nvPr/>
        </p:nvSpPr>
        <p:spPr>
          <a:xfrm>
            <a:off x="1115617" y="3932611"/>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46" name="5-sakarainen tähti 45"/>
          <p:cNvSpPr/>
          <p:nvPr/>
        </p:nvSpPr>
        <p:spPr>
          <a:xfrm>
            <a:off x="1115617" y="4941170"/>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1" name="Tekstikehys 50"/>
          <p:cNvSpPr txBox="1"/>
          <p:nvPr/>
        </p:nvSpPr>
        <p:spPr>
          <a:xfrm>
            <a:off x="3995937" y="6161876"/>
            <a:ext cx="1944216" cy="230832"/>
          </a:xfrm>
          <a:prstGeom prst="rect">
            <a:avLst/>
          </a:prstGeom>
          <a:noFill/>
        </p:spPr>
        <p:txBody>
          <a:bodyPr wrap="square" rtlCol="0">
            <a:spAutoFit/>
          </a:bodyPr>
          <a:lstStyle/>
          <a:p>
            <a:r>
              <a:rPr lang="fi-FI" sz="900" b="1" dirty="0" smtClean="0">
                <a:latin typeface="Verdana" pitchFamily="34" charset="0"/>
                <a:ea typeface="Verdana" pitchFamily="34" charset="0"/>
                <a:cs typeface="Verdana" pitchFamily="34" charset="0"/>
              </a:rPr>
              <a:t>Myrskylä ja Pukkila</a:t>
            </a:r>
            <a:endParaRPr lang="fi-FI" sz="900" b="1" dirty="0">
              <a:latin typeface="Verdana" pitchFamily="34" charset="0"/>
              <a:ea typeface="Verdana" pitchFamily="34" charset="0"/>
              <a:cs typeface="Verdana" pitchFamily="34" charset="0"/>
            </a:endParaRPr>
          </a:p>
        </p:txBody>
      </p:sp>
      <p:sp>
        <p:nvSpPr>
          <p:cNvPr id="49" name="Suorakulmio 48"/>
          <p:cNvSpPr/>
          <p:nvPr/>
        </p:nvSpPr>
        <p:spPr>
          <a:xfrm>
            <a:off x="5004048" y="3285679"/>
            <a:ext cx="288925" cy="28733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53" name="Tekstikehys 44"/>
          <p:cNvSpPr txBox="1">
            <a:spLocks noChangeArrowheads="1"/>
          </p:cNvSpPr>
          <p:nvPr/>
        </p:nvSpPr>
        <p:spPr bwMode="auto">
          <a:xfrm>
            <a:off x="5436096" y="3311406"/>
            <a:ext cx="3528392"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Kunta ei ole selvitysvelvollinen</a:t>
            </a:r>
            <a:endParaRPr lang="fi-FI" sz="1100" dirty="0">
              <a:latin typeface="Verdana" pitchFamily="34" charset="0"/>
              <a:ea typeface="Verdana" pitchFamily="34" charset="0"/>
              <a:cs typeface="Verdana" pitchFamily="34" charset="0"/>
            </a:endParaRPr>
          </a:p>
        </p:txBody>
      </p:sp>
      <p:sp>
        <p:nvSpPr>
          <p:cNvPr id="54" name="Tekstikehys 53"/>
          <p:cNvSpPr txBox="1"/>
          <p:nvPr/>
        </p:nvSpPr>
        <p:spPr>
          <a:xfrm>
            <a:off x="4716016" y="4617383"/>
            <a:ext cx="4392488" cy="938719"/>
          </a:xfrm>
          <a:prstGeom prst="rect">
            <a:avLst/>
          </a:prstGeom>
          <a:noFill/>
        </p:spPr>
        <p:txBody>
          <a:bodyPr wrap="square" rtlCol="0">
            <a:spAutoFit/>
          </a:bodyPr>
          <a:lstStyle/>
          <a:p>
            <a:r>
              <a:rPr lang="fi-FI" sz="1100" dirty="0" smtClean="0"/>
              <a:t>(**) Sysmän kunta katsoo, että selvitysvelvollisuus on</a:t>
            </a:r>
          </a:p>
          <a:p>
            <a:r>
              <a:rPr lang="fi-FI" sz="1100" dirty="0" smtClean="0"/>
              <a:t>perusteltua toteuttaa palveluyhteistyöselvityksenä, joka on samalla kuntarakenneselvitys. Soveltuvia kuntia selvityksen tekemiseen olisivat esimerkiksi Asikkala, Padasjoki, Kuhmoinen, Hollola ja Hämeenkoski. </a:t>
            </a:r>
            <a:endParaRPr lang="fi-FI" sz="1100" dirty="0"/>
          </a:p>
        </p:txBody>
      </p:sp>
      <p:sp>
        <p:nvSpPr>
          <p:cNvPr id="55" name="Nuoli oikealle 54"/>
          <p:cNvSpPr/>
          <p:nvPr/>
        </p:nvSpPr>
        <p:spPr>
          <a:xfrm rot="9364191">
            <a:off x="2626685" y="1599146"/>
            <a:ext cx="833432" cy="273292"/>
          </a:xfrm>
          <a:prstGeom prst="rightArrow">
            <a:avLst/>
          </a:prstGeom>
          <a:solidFill>
            <a:srgbClr val="CC99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6" name="5-sakarainen tähti 55"/>
          <p:cNvSpPr/>
          <p:nvPr/>
        </p:nvSpPr>
        <p:spPr>
          <a:xfrm>
            <a:off x="5076057" y="2276874"/>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7" name="Tekstikehys 56"/>
          <p:cNvSpPr txBox="1"/>
          <p:nvPr/>
        </p:nvSpPr>
        <p:spPr>
          <a:xfrm>
            <a:off x="4716017" y="5517232"/>
            <a:ext cx="3816424" cy="432048"/>
          </a:xfrm>
          <a:prstGeom prst="rect">
            <a:avLst/>
          </a:prstGeom>
          <a:noFill/>
        </p:spPr>
        <p:txBody>
          <a:bodyPr wrap="square" rtlCol="0">
            <a:spAutoFit/>
          </a:bodyPr>
          <a:lstStyle/>
          <a:p>
            <a:r>
              <a:rPr lang="fi-FI" sz="1100" dirty="0" smtClean="0"/>
              <a:t>(***) Asikkalan kunta odottaa </a:t>
            </a:r>
            <a:r>
              <a:rPr lang="fi-FI" sz="1100" dirty="0" err="1" smtClean="0"/>
              <a:t>SOTE-lain</a:t>
            </a:r>
            <a:r>
              <a:rPr lang="fi-FI" sz="1100" dirty="0" smtClean="0"/>
              <a:t> valmistumista, jonka jälkeen päättää selvitysalueesta.</a:t>
            </a:r>
            <a:endParaRPr lang="fi-FI" sz="1100" dirty="0"/>
          </a:p>
        </p:txBody>
      </p:sp>
      <p:sp>
        <p:nvSpPr>
          <p:cNvPr id="58" name="5-sakarainen tähti 57"/>
          <p:cNvSpPr/>
          <p:nvPr/>
        </p:nvSpPr>
        <p:spPr>
          <a:xfrm>
            <a:off x="5076057" y="1844824"/>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9" name="5-sakarainen tähti 58"/>
          <p:cNvSpPr/>
          <p:nvPr/>
        </p:nvSpPr>
        <p:spPr>
          <a:xfrm>
            <a:off x="1475210" y="2060849"/>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1" name="Nuoli oikealle 70"/>
          <p:cNvSpPr/>
          <p:nvPr/>
        </p:nvSpPr>
        <p:spPr>
          <a:xfrm rot="2143221">
            <a:off x="3638608" y="5839489"/>
            <a:ext cx="664795" cy="170169"/>
          </a:xfrm>
          <a:prstGeom prst="rightArrow">
            <a:avLst/>
          </a:prstGeom>
          <a:solidFill>
            <a:srgbClr val="66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 name="Nuoli oikealle 71"/>
          <p:cNvSpPr/>
          <p:nvPr/>
        </p:nvSpPr>
        <p:spPr>
          <a:xfrm rot="10800000">
            <a:off x="3596930" y="4293096"/>
            <a:ext cx="326998" cy="144016"/>
          </a:xfrm>
          <a:prstGeom prst="rightArrow">
            <a:avLst/>
          </a:prstGeom>
          <a:solidFill>
            <a:srgbClr val="FF99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 name="Suorakulmio 72"/>
          <p:cNvSpPr/>
          <p:nvPr/>
        </p:nvSpPr>
        <p:spPr>
          <a:xfrm>
            <a:off x="5004048" y="2565601"/>
            <a:ext cx="288925" cy="287337"/>
          </a:xfrm>
          <a:prstGeom prst="rect">
            <a:avLst/>
          </a:prstGeom>
          <a:solidFill>
            <a:srgbClr val="566BA8"/>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solidFill>
                <a:schemeClr val="tx1"/>
              </a:solidFill>
              <a:latin typeface="Arial" charset="0"/>
            </a:endParaRPr>
          </a:p>
        </p:txBody>
      </p:sp>
      <p:sp>
        <p:nvSpPr>
          <p:cNvPr id="74" name="Tekstikehys 44"/>
          <p:cNvSpPr txBox="1">
            <a:spLocks noChangeArrowheads="1"/>
          </p:cNvSpPr>
          <p:nvPr/>
        </p:nvSpPr>
        <p:spPr bwMode="auto">
          <a:xfrm>
            <a:off x="5436096" y="2591326"/>
            <a:ext cx="3528392"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Sysmän esittämä selvitys (**)</a:t>
            </a:r>
            <a:endParaRPr lang="fi-FI" sz="1100" dirty="0">
              <a:latin typeface="Verdana" pitchFamily="34" charset="0"/>
              <a:ea typeface="Verdana" pitchFamily="34" charset="0"/>
              <a:cs typeface="Verdana" pitchFamily="34" charset="0"/>
            </a:endParaRPr>
          </a:p>
        </p:txBody>
      </p:sp>
      <p:sp>
        <p:nvSpPr>
          <p:cNvPr id="75" name="5-sakarainen tähti 74"/>
          <p:cNvSpPr/>
          <p:nvPr/>
        </p:nvSpPr>
        <p:spPr>
          <a:xfrm>
            <a:off x="5076057" y="2636467"/>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6" name="5-sakarainen tähti 75"/>
          <p:cNvSpPr/>
          <p:nvPr/>
        </p:nvSpPr>
        <p:spPr>
          <a:xfrm>
            <a:off x="2267745" y="980730"/>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7" name="5-sakarainen tähti 76"/>
          <p:cNvSpPr/>
          <p:nvPr/>
        </p:nvSpPr>
        <p:spPr>
          <a:xfrm>
            <a:off x="3347865" y="836265"/>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8" name="5-sakarainen tähti 77"/>
          <p:cNvSpPr/>
          <p:nvPr/>
        </p:nvSpPr>
        <p:spPr>
          <a:xfrm>
            <a:off x="3131841" y="5732811"/>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9" name="5-sakarainen tähti 78"/>
          <p:cNvSpPr/>
          <p:nvPr/>
        </p:nvSpPr>
        <p:spPr>
          <a:xfrm>
            <a:off x="5076057" y="1412778"/>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0" name="5-sakarainen tähti 79"/>
          <p:cNvSpPr/>
          <p:nvPr/>
        </p:nvSpPr>
        <p:spPr>
          <a:xfrm>
            <a:off x="5076057" y="980730"/>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1" name="Tekstikehys 44"/>
          <p:cNvSpPr txBox="1">
            <a:spLocks noChangeArrowheads="1"/>
          </p:cNvSpPr>
          <p:nvPr/>
        </p:nvSpPr>
        <p:spPr bwMode="auto">
          <a:xfrm>
            <a:off x="4744194" y="4150241"/>
            <a:ext cx="4220294" cy="430887"/>
          </a:xfrm>
          <a:prstGeom prst="rect">
            <a:avLst/>
          </a:prstGeom>
          <a:noFill/>
          <a:ln w="9525">
            <a:noFill/>
            <a:miter lim="800000"/>
            <a:headEnd/>
            <a:tailEnd/>
          </a:ln>
        </p:spPr>
        <p:txBody>
          <a:bodyPr wrap="square">
            <a:spAutoFit/>
          </a:bodyPr>
          <a:lstStyle/>
          <a:p>
            <a:r>
              <a:rPr lang="fi-FI" sz="1100" dirty="0" smtClean="0">
                <a:latin typeface="Arial" pitchFamily="34" charset="0"/>
                <a:ea typeface="Verdana" pitchFamily="34" charset="0"/>
                <a:cs typeface="Arial" pitchFamily="34" charset="0"/>
              </a:rPr>
              <a:t>(*) Padasjoen ensisijainen selvitysalue </a:t>
            </a:r>
            <a:r>
              <a:rPr lang="fi-FI" sz="1100" dirty="0" smtClean="0"/>
              <a:t>Asikkala, Hollola, Hämeenkoski, Kärkölä, Lahti, Nastola, Orimattila</a:t>
            </a:r>
            <a:endParaRPr lang="fi-FI" sz="1100" dirty="0">
              <a:latin typeface="Arial" pitchFamily="34" charset="0"/>
              <a:ea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860280" y="323364"/>
            <a:ext cx="3816176" cy="369332"/>
          </a:xfrm>
          <a:prstGeom prst="rect">
            <a:avLst/>
          </a:prstGeom>
          <a:noFill/>
          <a:ln w="9525">
            <a:noFill/>
            <a:miter lim="800000"/>
            <a:headEnd/>
            <a:tailEnd/>
          </a:ln>
        </p:spPr>
        <p:txBody>
          <a:bodyPr wrap="square">
            <a:spAutoFit/>
          </a:bodyPr>
          <a:lstStyle/>
          <a:p>
            <a:r>
              <a:rPr lang="fi-FI" b="1" dirty="0">
                <a:cs typeface="Arial" charset="0"/>
              </a:rPr>
              <a:t>Päijät-Häme: </a:t>
            </a:r>
            <a:r>
              <a:rPr lang="fi-FI" b="1" dirty="0" smtClean="0">
                <a:cs typeface="Arial" charset="0"/>
              </a:rPr>
              <a:t>selvitystilanne</a:t>
            </a:r>
            <a:endParaRPr lang="fi-FI" dirty="0">
              <a:cs typeface="Arial" charset="0"/>
            </a:endParaRPr>
          </a:p>
        </p:txBody>
      </p:sp>
      <p:sp>
        <p:nvSpPr>
          <p:cNvPr id="14339" name="Freeform 3"/>
          <p:cNvSpPr>
            <a:spLocks/>
          </p:cNvSpPr>
          <p:nvPr/>
        </p:nvSpPr>
        <p:spPr bwMode="auto">
          <a:xfrm>
            <a:off x="1259633" y="2420890"/>
            <a:ext cx="1971675" cy="1450975"/>
          </a:xfrm>
          <a:custGeom>
            <a:avLst/>
            <a:gdLst>
              <a:gd name="T0" fmla="*/ 2147483647 w 3726"/>
              <a:gd name="T1" fmla="*/ 2147483647 h 2740"/>
              <a:gd name="T2" fmla="*/ 2147483647 w 3726"/>
              <a:gd name="T3" fmla="*/ 2147483647 h 2740"/>
              <a:gd name="T4" fmla="*/ 2147483647 w 3726"/>
              <a:gd name="T5" fmla="*/ 0 h 2740"/>
              <a:gd name="T6" fmla="*/ 2147483647 w 3726"/>
              <a:gd name="T7" fmla="*/ 2147483647 h 2740"/>
              <a:gd name="T8" fmla="*/ 2147483647 w 3726"/>
              <a:gd name="T9" fmla="*/ 2147483647 h 2740"/>
              <a:gd name="T10" fmla="*/ 2147483647 w 3726"/>
              <a:gd name="T11" fmla="*/ 2147483647 h 2740"/>
              <a:gd name="T12" fmla="*/ 0 w 3726"/>
              <a:gd name="T13" fmla="*/ 2147483647 h 2740"/>
              <a:gd name="T14" fmla="*/ 2147483647 w 3726"/>
              <a:gd name="T15" fmla="*/ 2147483647 h 2740"/>
              <a:gd name="T16" fmla="*/ 2147483647 w 3726"/>
              <a:gd name="T17" fmla="*/ 2147483647 h 2740"/>
              <a:gd name="T18" fmla="*/ 2147483647 w 3726"/>
              <a:gd name="T19" fmla="*/ 2147483647 h 2740"/>
              <a:gd name="T20" fmla="*/ 2147483647 w 3726"/>
              <a:gd name="T21" fmla="*/ 2147483647 h 2740"/>
              <a:gd name="T22" fmla="*/ 2147483647 w 3726"/>
              <a:gd name="T23" fmla="*/ 2147483647 h 2740"/>
              <a:gd name="T24" fmla="*/ 2147483647 w 3726"/>
              <a:gd name="T25" fmla="*/ 2147483647 h 2740"/>
              <a:gd name="T26" fmla="*/ 2147483647 w 3726"/>
              <a:gd name="T27" fmla="*/ 2147483647 h 2740"/>
              <a:gd name="T28" fmla="*/ 2147483647 w 3726"/>
              <a:gd name="T29" fmla="*/ 2147483647 h 2740"/>
              <a:gd name="T30" fmla="*/ 2147483647 w 3726"/>
              <a:gd name="T31" fmla="*/ 2147483647 h 2740"/>
              <a:gd name="T32" fmla="*/ 2147483647 w 3726"/>
              <a:gd name="T33" fmla="*/ 2147483647 h 2740"/>
              <a:gd name="T34" fmla="*/ 2147483647 w 3726"/>
              <a:gd name="T35" fmla="*/ 2147483647 h 2740"/>
              <a:gd name="T36" fmla="*/ 2147483647 w 3726"/>
              <a:gd name="T37" fmla="*/ 2147483647 h 2740"/>
              <a:gd name="T38" fmla="*/ 2147483647 w 3726"/>
              <a:gd name="T39" fmla="*/ 2147483647 h 2740"/>
              <a:gd name="T40" fmla="*/ 2147483647 w 3726"/>
              <a:gd name="T41" fmla="*/ 2147483647 h 2740"/>
              <a:gd name="T42" fmla="*/ 2147483647 w 3726"/>
              <a:gd name="T43" fmla="*/ 2147483647 h 2740"/>
              <a:gd name="T44" fmla="*/ 2147483647 w 3726"/>
              <a:gd name="T45" fmla="*/ 2147483647 h 2740"/>
              <a:gd name="T46" fmla="*/ 2147483647 w 3726"/>
              <a:gd name="T47" fmla="*/ 2147483647 h 27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726"/>
              <a:gd name="T73" fmla="*/ 0 h 2740"/>
              <a:gd name="T74" fmla="*/ 3726 w 3726"/>
              <a:gd name="T75" fmla="*/ 2740 h 27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726" h="2740">
                <a:moveTo>
                  <a:pt x="3022" y="734"/>
                </a:moveTo>
                <a:lnTo>
                  <a:pt x="2955" y="542"/>
                </a:lnTo>
                <a:lnTo>
                  <a:pt x="2763" y="0"/>
                </a:lnTo>
                <a:lnTo>
                  <a:pt x="1762" y="99"/>
                </a:lnTo>
                <a:lnTo>
                  <a:pt x="969" y="566"/>
                </a:lnTo>
                <a:lnTo>
                  <a:pt x="594" y="1231"/>
                </a:lnTo>
                <a:lnTo>
                  <a:pt x="0" y="1276"/>
                </a:lnTo>
                <a:lnTo>
                  <a:pt x="64" y="2544"/>
                </a:lnTo>
                <a:lnTo>
                  <a:pt x="110" y="2570"/>
                </a:lnTo>
                <a:lnTo>
                  <a:pt x="373" y="2718"/>
                </a:lnTo>
                <a:lnTo>
                  <a:pt x="403" y="2704"/>
                </a:lnTo>
                <a:lnTo>
                  <a:pt x="1428" y="2238"/>
                </a:lnTo>
                <a:lnTo>
                  <a:pt x="1681" y="2587"/>
                </a:lnTo>
                <a:lnTo>
                  <a:pt x="2779" y="2682"/>
                </a:lnTo>
                <a:lnTo>
                  <a:pt x="3445" y="2740"/>
                </a:lnTo>
                <a:lnTo>
                  <a:pt x="3414" y="2701"/>
                </a:lnTo>
                <a:lnTo>
                  <a:pt x="3615" y="2275"/>
                </a:lnTo>
                <a:lnTo>
                  <a:pt x="3534" y="1712"/>
                </a:lnTo>
                <a:lnTo>
                  <a:pt x="3651" y="1556"/>
                </a:lnTo>
                <a:lnTo>
                  <a:pt x="3708" y="1501"/>
                </a:lnTo>
                <a:lnTo>
                  <a:pt x="3709" y="1478"/>
                </a:lnTo>
                <a:lnTo>
                  <a:pt x="3726" y="1337"/>
                </a:lnTo>
                <a:lnTo>
                  <a:pt x="3462" y="892"/>
                </a:lnTo>
                <a:lnTo>
                  <a:pt x="3022" y="734"/>
                </a:lnTo>
                <a:close/>
              </a:path>
            </a:pathLst>
          </a:custGeom>
          <a:solidFill>
            <a:schemeClr val="bg1"/>
          </a:solidFill>
          <a:ln w="12700">
            <a:solidFill>
              <a:srgbClr val="000000"/>
            </a:solidFill>
            <a:prstDash val="solid"/>
            <a:round/>
            <a:headEnd/>
            <a:tailEnd/>
          </a:ln>
        </p:spPr>
        <p:txBody>
          <a:bodyPr/>
          <a:lstStyle/>
          <a:p>
            <a:endParaRPr lang="fi-FI"/>
          </a:p>
        </p:txBody>
      </p:sp>
      <p:sp>
        <p:nvSpPr>
          <p:cNvPr id="14340" name="Freeform 4"/>
          <p:cNvSpPr>
            <a:spLocks/>
          </p:cNvSpPr>
          <p:nvPr/>
        </p:nvSpPr>
        <p:spPr bwMode="auto">
          <a:xfrm>
            <a:off x="2832101" y="0"/>
            <a:ext cx="1485900" cy="2187575"/>
          </a:xfrm>
          <a:custGeom>
            <a:avLst/>
            <a:gdLst>
              <a:gd name="T0" fmla="*/ 2147483647 w 2807"/>
              <a:gd name="T1" fmla="*/ 2147483647 h 4132"/>
              <a:gd name="T2" fmla="*/ 2147483647 w 2807"/>
              <a:gd name="T3" fmla="*/ 0 h 4132"/>
              <a:gd name="T4" fmla="*/ 2147483647 w 2807"/>
              <a:gd name="T5" fmla="*/ 2147483647 h 4132"/>
              <a:gd name="T6" fmla="*/ 0 w 2807"/>
              <a:gd name="T7" fmla="*/ 2147483647 h 4132"/>
              <a:gd name="T8" fmla="*/ 2147483647 w 2807"/>
              <a:gd name="T9" fmla="*/ 2147483647 h 4132"/>
              <a:gd name="T10" fmla="*/ 2147483647 w 2807"/>
              <a:gd name="T11" fmla="*/ 2147483647 h 4132"/>
              <a:gd name="T12" fmla="*/ 2147483647 w 2807"/>
              <a:gd name="T13" fmla="*/ 2147483647 h 4132"/>
              <a:gd name="T14" fmla="*/ 2147483647 w 2807"/>
              <a:gd name="T15" fmla="*/ 2147483647 h 4132"/>
              <a:gd name="T16" fmla="*/ 2147483647 w 2807"/>
              <a:gd name="T17" fmla="*/ 2147483647 h 4132"/>
              <a:gd name="T18" fmla="*/ 2147483647 w 2807"/>
              <a:gd name="T19" fmla="*/ 2147483647 h 4132"/>
              <a:gd name="T20" fmla="*/ 2147483647 w 2807"/>
              <a:gd name="T21" fmla="*/ 2147483647 h 4132"/>
              <a:gd name="T22" fmla="*/ 2147483647 w 2807"/>
              <a:gd name="T23" fmla="*/ 2147483647 h 4132"/>
              <a:gd name="T24" fmla="*/ 2147483647 w 2807"/>
              <a:gd name="T25" fmla="*/ 2147483647 h 4132"/>
              <a:gd name="T26" fmla="*/ 2147483647 w 2807"/>
              <a:gd name="T27" fmla="*/ 2147483647 h 4132"/>
              <a:gd name="T28" fmla="*/ 2147483647 w 2807"/>
              <a:gd name="T29" fmla="*/ 2147483647 h 41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07"/>
              <a:gd name="T46" fmla="*/ 0 h 4132"/>
              <a:gd name="T47" fmla="*/ 2807 w 2807"/>
              <a:gd name="T48" fmla="*/ 4132 h 41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07" h="4132">
                <a:moveTo>
                  <a:pt x="1167" y="361"/>
                </a:moveTo>
                <a:lnTo>
                  <a:pt x="554" y="0"/>
                </a:lnTo>
                <a:lnTo>
                  <a:pt x="490" y="115"/>
                </a:lnTo>
                <a:lnTo>
                  <a:pt x="0" y="1006"/>
                </a:lnTo>
                <a:lnTo>
                  <a:pt x="748" y="2738"/>
                </a:lnTo>
                <a:lnTo>
                  <a:pt x="304" y="3200"/>
                </a:lnTo>
                <a:lnTo>
                  <a:pt x="832" y="3772"/>
                </a:lnTo>
                <a:lnTo>
                  <a:pt x="1506" y="3382"/>
                </a:lnTo>
                <a:lnTo>
                  <a:pt x="2080" y="4132"/>
                </a:lnTo>
                <a:lnTo>
                  <a:pt x="2107" y="4105"/>
                </a:lnTo>
                <a:lnTo>
                  <a:pt x="2443" y="3797"/>
                </a:lnTo>
                <a:lnTo>
                  <a:pt x="2465" y="2817"/>
                </a:lnTo>
                <a:lnTo>
                  <a:pt x="2807" y="1868"/>
                </a:lnTo>
                <a:lnTo>
                  <a:pt x="1858" y="1391"/>
                </a:lnTo>
                <a:lnTo>
                  <a:pt x="1167" y="361"/>
                </a:lnTo>
                <a:close/>
              </a:path>
            </a:pathLst>
          </a:custGeom>
          <a:noFill/>
          <a:ln w="12700">
            <a:solidFill>
              <a:srgbClr val="000000"/>
            </a:solidFill>
            <a:prstDash val="solid"/>
            <a:round/>
            <a:headEnd/>
            <a:tailEnd/>
          </a:ln>
        </p:spPr>
        <p:txBody>
          <a:bodyPr/>
          <a:lstStyle/>
          <a:p>
            <a:endParaRPr lang="fi-FI"/>
          </a:p>
        </p:txBody>
      </p:sp>
      <p:sp>
        <p:nvSpPr>
          <p:cNvPr id="14341" name="Freeform 5"/>
          <p:cNvSpPr>
            <a:spLocks/>
          </p:cNvSpPr>
          <p:nvPr/>
        </p:nvSpPr>
        <p:spPr bwMode="auto">
          <a:xfrm>
            <a:off x="1270001" y="3625850"/>
            <a:ext cx="1541463" cy="1633538"/>
          </a:xfrm>
          <a:custGeom>
            <a:avLst/>
            <a:gdLst>
              <a:gd name="T0" fmla="*/ 2147483647 w 2913"/>
              <a:gd name="T1" fmla="*/ 2147483647 h 3086"/>
              <a:gd name="T2" fmla="*/ 2147483647 w 2913"/>
              <a:gd name="T3" fmla="*/ 2147483647 h 3086"/>
              <a:gd name="T4" fmla="*/ 0 w 2913"/>
              <a:gd name="T5" fmla="*/ 2147483647 h 3086"/>
              <a:gd name="T6" fmla="*/ 2147483647 w 2913"/>
              <a:gd name="T7" fmla="*/ 2147483647 h 3086"/>
              <a:gd name="T8" fmla="*/ 2147483647 w 2913"/>
              <a:gd name="T9" fmla="*/ 0 h 3086"/>
              <a:gd name="T10" fmla="*/ 2147483647 w 2913"/>
              <a:gd name="T11" fmla="*/ 2147483647 h 3086"/>
              <a:gd name="T12" fmla="*/ 2147483647 w 2913"/>
              <a:gd name="T13" fmla="*/ 2147483647 h 3086"/>
              <a:gd name="T14" fmla="*/ 2147483647 w 2913"/>
              <a:gd name="T15" fmla="*/ 2147483647 h 3086"/>
              <a:gd name="T16" fmla="*/ 2147483647 w 2913"/>
              <a:gd name="T17" fmla="*/ 2147483647 h 3086"/>
              <a:gd name="T18" fmla="*/ 2147483647 w 2913"/>
              <a:gd name="T19" fmla="*/ 2147483647 h 3086"/>
              <a:gd name="T20" fmla="*/ 2147483647 w 2913"/>
              <a:gd name="T21" fmla="*/ 2147483647 h 3086"/>
              <a:gd name="T22" fmla="*/ 2147483647 w 2913"/>
              <a:gd name="T23" fmla="*/ 2147483647 h 3086"/>
              <a:gd name="T24" fmla="*/ 2147483647 w 2913"/>
              <a:gd name="T25" fmla="*/ 2147483647 h 3086"/>
              <a:gd name="T26" fmla="*/ 2147483647 w 2913"/>
              <a:gd name="T27" fmla="*/ 2147483647 h 3086"/>
              <a:gd name="T28" fmla="*/ 2147483647 w 2913"/>
              <a:gd name="T29" fmla="*/ 2147483647 h 3086"/>
              <a:gd name="T30" fmla="*/ 2147483647 w 2913"/>
              <a:gd name="T31" fmla="*/ 2147483647 h 3086"/>
              <a:gd name="T32" fmla="*/ 2147483647 w 2913"/>
              <a:gd name="T33" fmla="*/ 2147483647 h 3086"/>
              <a:gd name="T34" fmla="*/ 2147483647 w 2913"/>
              <a:gd name="T35" fmla="*/ 2147483647 h 3086"/>
              <a:gd name="T36" fmla="*/ 2147483647 w 2913"/>
              <a:gd name="T37" fmla="*/ 2147483647 h 3086"/>
              <a:gd name="T38" fmla="*/ 2147483647 w 2913"/>
              <a:gd name="T39" fmla="*/ 2147483647 h 30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13"/>
              <a:gd name="T61" fmla="*/ 0 h 3086"/>
              <a:gd name="T62" fmla="*/ 2913 w 2913"/>
              <a:gd name="T63" fmla="*/ 3086 h 30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13" h="3086">
                <a:moveTo>
                  <a:pt x="311" y="1877"/>
                </a:moveTo>
                <a:lnTo>
                  <a:pt x="85" y="1547"/>
                </a:lnTo>
                <a:lnTo>
                  <a:pt x="0" y="1423"/>
                </a:lnTo>
                <a:lnTo>
                  <a:pt x="363" y="466"/>
                </a:lnTo>
                <a:lnTo>
                  <a:pt x="1388" y="0"/>
                </a:lnTo>
                <a:lnTo>
                  <a:pt x="1641" y="349"/>
                </a:lnTo>
                <a:lnTo>
                  <a:pt x="2739" y="444"/>
                </a:lnTo>
                <a:lnTo>
                  <a:pt x="2578" y="735"/>
                </a:lnTo>
                <a:lnTo>
                  <a:pt x="2913" y="897"/>
                </a:lnTo>
                <a:lnTo>
                  <a:pt x="2700" y="1218"/>
                </a:lnTo>
                <a:lnTo>
                  <a:pt x="1860" y="1099"/>
                </a:lnTo>
                <a:lnTo>
                  <a:pt x="1504" y="1647"/>
                </a:lnTo>
                <a:lnTo>
                  <a:pt x="1633" y="2361"/>
                </a:lnTo>
                <a:lnTo>
                  <a:pt x="2112" y="2588"/>
                </a:lnTo>
                <a:lnTo>
                  <a:pt x="1971" y="3004"/>
                </a:lnTo>
                <a:lnTo>
                  <a:pt x="865" y="2991"/>
                </a:lnTo>
                <a:lnTo>
                  <a:pt x="884" y="3086"/>
                </a:lnTo>
                <a:lnTo>
                  <a:pt x="396" y="2580"/>
                </a:lnTo>
                <a:lnTo>
                  <a:pt x="436" y="2235"/>
                </a:lnTo>
                <a:lnTo>
                  <a:pt x="311" y="1877"/>
                </a:lnTo>
                <a:close/>
              </a:path>
            </a:pathLst>
          </a:custGeom>
          <a:solidFill>
            <a:srgbClr val="FFFF00"/>
          </a:solidFill>
          <a:ln w="12700">
            <a:solidFill>
              <a:srgbClr val="000000"/>
            </a:solidFill>
            <a:prstDash val="solid"/>
            <a:round/>
            <a:headEnd/>
            <a:tailEnd/>
          </a:ln>
        </p:spPr>
        <p:txBody>
          <a:bodyPr/>
          <a:lstStyle/>
          <a:p>
            <a:endParaRPr lang="fi-FI"/>
          </a:p>
        </p:txBody>
      </p:sp>
      <p:sp>
        <p:nvSpPr>
          <p:cNvPr id="14342" name="Freeform 6"/>
          <p:cNvSpPr>
            <a:spLocks/>
          </p:cNvSpPr>
          <p:nvPr/>
        </p:nvSpPr>
        <p:spPr bwMode="auto">
          <a:xfrm>
            <a:off x="2813050" y="2009775"/>
            <a:ext cx="1962150" cy="2033588"/>
          </a:xfrm>
          <a:custGeom>
            <a:avLst/>
            <a:gdLst>
              <a:gd name="T0" fmla="*/ 2147483647 w 3709"/>
              <a:gd name="T1" fmla="*/ 2147483647 h 3843"/>
              <a:gd name="T2" fmla="*/ 2147483647 w 3709"/>
              <a:gd name="T3" fmla="*/ 2147483647 h 3843"/>
              <a:gd name="T4" fmla="*/ 2147483647 w 3709"/>
              <a:gd name="T5" fmla="*/ 2147483647 h 3843"/>
              <a:gd name="T6" fmla="*/ 2147483647 w 3709"/>
              <a:gd name="T7" fmla="*/ 2147483647 h 3843"/>
              <a:gd name="T8" fmla="*/ 2147483647 w 3709"/>
              <a:gd name="T9" fmla="*/ 2147483647 h 3843"/>
              <a:gd name="T10" fmla="*/ 2147483647 w 3709"/>
              <a:gd name="T11" fmla="*/ 2147483647 h 3843"/>
              <a:gd name="T12" fmla="*/ 2147483647 w 3709"/>
              <a:gd name="T13" fmla="*/ 2147483647 h 3843"/>
              <a:gd name="T14" fmla="*/ 2147483647 w 3709"/>
              <a:gd name="T15" fmla="*/ 2147483647 h 3843"/>
              <a:gd name="T16" fmla="*/ 2147483647 w 3709"/>
              <a:gd name="T17" fmla="*/ 2147483647 h 3843"/>
              <a:gd name="T18" fmla="*/ 2147483647 w 3709"/>
              <a:gd name="T19" fmla="*/ 2147483647 h 3843"/>
              <a:gd name="T20" fmla="*/ 2147483647 w 3709"/>
              <a:gd name="T21" fmla="*/ 2147483647 h 3843"/>
              <a:gd name="T22" fmla="*/ 2147483647 w 3709"/>
              <a:gd name="T23" fmla="*/ 2147483647 h 3843"/>
              <a:gd name="T24" fmla="*/ 2147483647 w 3709"/>
              <a:gd name="T25" fmla="*/ 2147483647 h 3843"/>
              <a:gd name="T26" fmla="*/ 2147483647 w 3709"/>
              <a:gd name="T27" fmla="*/ 2147483647 h 3843"/>
              <a:gd name="T28" fmla="*/ 2147483647 w 3709"/>
              <a:gd name="T29" fmla="*/ 2147483647 h 3843"/>
              <a:gd name="T30" fmla="*/ 2147483647 w 3709"/>
              <a:gd name="T31" fmla="*/ 2147483647 h 3843"/>
              <a:gd name="T32" fmla="*/ 2147483647 w 3709"/>
              <a:gd name="T33" fmla="*/ 2147483647 h 3843"/>
              <a:gd name="T34" fmla="*/ 2147483647 w 3709"/>
              <a:gd name="T35" fmla="*/ 2147483647 h 3843"/>
              <a:gd name="T36" fmla="*/ 2147483647 w 3709"/>
              <a:gd name="T37" fmla="*/ 2147483647 h 3843"/>
              <a:gd name="T38" fmla="*/ 2147483647 w 3709"/>
              <a:gd name="T39" fmla="*/ 2147483647 h 3843"/>
              <a:gd name="T40" fmla="*/ 2147483647 w 3709"/>
              <a:gd name="T41" fmla="*/ 0 h 3843"/>
              <a:gd name="T42" fmla="*/ 2147483647 w 3709"/>
              <a:gd name="T43" fmla="*/ 2147483647 h 3843"/>
              <a:gd name="T44" fmla="*/ 2147483647 w 3709"/>
              <a:gd name="T45" fmla="*/ 2147483647 h 3843"/>
              <a:gd name="T46" fmla="*/ 2147483647 w 3709"/>
              <a:gd name="T47" fmla="*/ 2147483647 h 3843"/>
              <a:gd name="T48" fmla="*/ 0 w 3709"/>
              <a:gd name="T49" fmla="*/ 2147483647 h 3843"/>
              <a:gd name="T50" fmla="*/ 2147483647 w 3709"/>
              <a:gd name="T51" fmla="*/ 2147483647 h 3843"/>
              <a:gd name="T52" fmla="*/ 2147483647 w 3709"/>
              <a:gd name="T53" fmla="*/ 2147483647 h 3843"/>
              <a:gd name="T54" fmla="*/ 2147483647 w 3709"/>
              <a:gd name="T55" fmla="*/ 2147483647 h 3843"/>
              <a:gd name="T56" fmla="*/ 2147483647 w 3709"/>
              <a:gd name="T57" fmla="*/ 2147483647 h 38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09"/>
              <a:gd name="T88" fmla="*/ 0 h 3843"/>
              <a:gd name="T89" fmla="*/ 3709 w 3709"/>
              <a:gd name="T90" fmla="*/ 3843 h 38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09" h="3843">
                <a:moveTo>
                  <a:pt x="754" y="2295"/>
                </a:moveTo>
                <a:lnTo>
                  <a:pt x="753" y="2318"/>
                </a:lnTo>
                <a:lnTo>
                  <a:pt x="696" y="2373"/>
                </a:lnTo>
                <a:lnTo>
                  <a:pt x="579" y="2529"/>
                </a:lnTo>
                <a:lnTo>
                  <a:pt x="660" y="3092"/>
                </a:lnTo>
                <a:lnTo>
                  <a:pt x="459" y="3518"/>
                </a:lnTo>
                <a:lnTo>
                  <a:pt x="490" y="3557"/>
                </a:lnTo>
                <a:lnTo>
                  <a:pt x="710" y="3843"/>
                </a:lnTo>
                <a:lnTo>
                  <a:pt x="1434" y="3631"/>
                </a:lnTo>
                <a:lnTo>
                  <a:pt x="1670" y="3197"/>
                </a:lnTo>
                <a:lnTo>
                  <a:pt x="2241" y="3153"/>
                </a:lnTo>
                <a:lnTo>
                  <a:pt x="2333" y="3146"/>
                </a:lnTo>
                <a:lnTo>
                  <a:pt x="3022" y="2640"/>
                </a:lnTo>
                <a:lnTo>
                  <a:pt x="3279" y="1904"/>
                </a:lnTo>
                <a:lnTo>
                  <a:pt x="3709" y="1794"/>
                </a:lnTo>
                <a:lnTo>
                  <a:pt x="3629" y="1169"/>
                </a:lnTo>
                <a:lnTo>
                  <a:pt x="3330" y="1189"/>
                </a:lnTo>
                <a:lnTo>
                  <a:pt x="2889" y="740"/>
                </a:lnTo>
                <a:lnTo>
                  <a:pt x="2819" y="289"/>
                </a:lnTo>
                <a:lnTo>
                  <a:pt x="2479" y="64"/>
                </a:lnTo>
                <a:lnTo>
                  <a:pt x="2481" y="0"/>
                </a:lnTo>
                <a:lnTo>
                  <a:pt x="2145" y="308"/>
                </a:lnTo>
                <a:lnTo>
                  <a:pt x="1839" y="727"/>
                </a:lnTo>
                <a:lnTo>
                  <a:pt x="280" y="795"/>
                </a:lnTo>
                <a:lnTo>
                  <a:pt x="0" y="1359"/>
                </a:lnTo>
                <a:lnTo>
                  <a:pt x="67" y="1551"/>
                </a:lnTo>
                <a:lnTo>
                  <a:pt x="507" y="1709"/>
                </a:lnTo>
                <a:lnTo>
                  <a:pt x="771" y="2154"/>
                </a:lnTo>
                <a:lnTo>
                  <a:pt x="754" y="2295"/>
                </a:lnTo>
                <a:close/>
              </a:path>
            </a:pathLst>
          </a:custGeom>
          <a:solidFill>
            <a:schemeClr val="bg1"/>
          </a:solidFill>
          <a:ln w="12700">
            <a:solidFill>
              <a:srgbClr val="000000"/>
            </a:solidFill>
            <a:prstDash val="solid"/>
            <a:round/>
            <a:headEnd/>
            <a:tailEnd/>
          </a:ln>
        </p:spPr>
        <p:txBody>
          <a:bodyPr/>
          <a:lstStyle/>
          <a:p>
            <a:endParaRPr lang="fi-FI"/>
          </a:p>
        </p:txBody>
      </p:sp>
      <p:sp>
        <p:nvSpPr>
          <p:cNvPr id="14343" name="Freeform 7"/>
          <p:cNvSpPr>
            <a:spLocks/>
          </p:cNvSpPr>
          <p:nvPr/>
        </p:nvSpPr>
        <p:spPr bwMode="auto">
          <a:xfrm>
            <a:off x="684214" y="3802065"/>
            <a:ext cx="777875" cy="1233487"/>
          </a:xfrm>
          <a:custGeom>
            <a:avLst/>
            <a:gdLst>
              <a:gd name="T0" fmla="*/ 2147483647 w 1471"/>
              <a:gd name="T1" fmla="*/ 2147483647 h 2332"/>
              <a:gd name="T2" fmla="*/ 2147483647 w 1471"/>
              <a:gd name="T3" fmla="*/ 0 h 2332"/>
              <a:gd name="T4" fmla="*/ 2147483647 w 1471"/>
              <a:gd name="T5" fmla="*/ 2147483647 h 2332"/>
              <a:gd name="T6" fmla="*/ 0 w 1471"/>
              <a:gd name="T7" fmla="*/ 2147483647 h 2332"/>
              <a:gd name="T8" fmla="*/ 2147483647 w 1471"/>
              <a:gd name="T9" fmla="*/ 2147483647 h 2332"/>
              <a:gd name="T10" fmla="*/ 2147483647 w 1471"/>
              <a:gd name="T11" fmla="*/ 2147483647 h 2332"/>
              <a:gd name="T12" fmla="*/ 2147483647 w 1471"/>
              <a:gd name="T13" fmla="*/ 2147483647 h 2332"/>
              <a:gd name="T14" fmla="*/ 2147483647 w 1471"/>
              <a:gd name="T15" fmla="*/ 2147483647 h 2332"/>
              <a:gd name="T16" fmla="*/ 2147483647 w 1471"/>
              <a:gd name="T17" fmla="*/ 2147483647 h 23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1"/>
              <a:gd name="T28" fmla="*/ 0 h 2332"/>
              <a:gd name="T29" fmla="*/ 1471 w 1471"/>
              <a:gd name="T30" fmla="*/ 2332 h 23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1" h="2332">
                <a:moveTo>
                  <a:pt x="1441" y="148"/>
                </a:moveTo>
                <a:lnTo>
                  <a:pt x="1178" y="0"/>
                </a:lnTo>
                <a:lnTo>
                  <a:pt x="214" y="657"/>
                </a:lnTo>
                <a:lnTo>
                  <a:pt x="0" y="1672"/>
                </a:lnTo>
                <a:lnTo>
                  <a:pt x="497" y="2332"/>
                </a:lnTo>
                <a:lnTo>
                  <a:pt x="1193" y="1215"/>
                </a:lnTo>
                <a:lnTo>
                  <a:pt x="1108" y="1091"/>
                </a:lnTo>
                <a:lnTo>
                  <a:pt x="1471" y="134"/>
                </a:lnTo>
                <a:lnTo>
                  <a:pt x="1441" y="148"/>
                </a:lnTo>
                <a:close/>
              </a:path>
            </a:pathLst>
          </a:custGeom>
          <a:solidFill>
            <a:srgbClr val="FFFF00"/>
          </a:solidFill>
          <a:ln w="12700">
            <a:solidFill>
              <a:srgbClr val="000000"/>
            </a:solidFill>
            <a:prstDash val="solid"/>
            <a:round/>
            <a:headEnd/>
            <a:tailEnd/>
          </a:ln>
        </p:spPr>
        <p:txBody>
          <a:bodyPr/>
          <a:lstStyle/>
          <a:p>
            <a:endParaRPr lang="fi-FI"/>
          </a:p>
        </p:txBody>
      </p:sp>
      <p:sp>
        <p:nvSpPr>
          <p:cNvPr id="14344" name="Freeform 8"/>
          <p:cNvSpPr>
            <a:spLocks/>
          </p:cNvSpPr>
          <p:nvPr/>
        </p:nvSpPr>
        <p:spPr bwMode="auto">
          <a:xfrm>
            <a:off x="793750" y="4445002"/>
            <a:ext cx="1004888" cy="1381125"/>
          </a:xfrm>
          <a:custGeom>
            <a:avLst/>
            <a:gdLst>
              <a:gd name="T0" fmla="*/ 0 w 1901"/>
              <a:gd name="T1" fmla="*/ 2147483647 h 2609"/>
              <a:gd name="T2" fmla="*/ 2147483647 w 1901"/>
              <a:gd name="T3" fmla="*/ 2147483647 h 2609"/>
              <a:gd name="T4" fmla="*/ 2147483647 w 1901"/>
              <a:gd name="T5" fmla="*/ 2147483647 h 2609"/>
              <a:gd name="T6" fmla="*/ 2147483647 w 1901"/>
              <a:gd name="T7" fmla="*/ 2147483647 h 2609"/>
              <a:gd name="T8" fmla="*/ 2147483647 w 1901"/>
              <a:gd name="T9" fmla="*/ 2147483647 h 2609"/>
              <a:gd name="T10" fmla="*/ 2147483647 w 1901"/>
              <a:gd name="T11" fmla="*/ 2147483647 h 2609"/>
              <a:gd name="T12" fmla="*/ 2147483647 w 1901"/>
              <a:gd name="T13" fmla="*/ 2147483647 h 2609"/>
              <a:gd name="T14" fmla="*/ 2147483647 w 1901"/>
              <a:gd name="T15" fmla="*/ 2147483647 h 2609"/>
              <a:gd name="T16" fmla="*/ 2147483647 w 1901"/>
              <a:gd name="T17" fmla="*/ 2147483647 h 2609"/>
              <a:gd name="T18" fmla="*/ 2147483647 w 1901"/>
              <a:gd name="T19" fmla="*/ 2147483647 h 2609"/>
              <a:gd name="T20" fmla="*/ 2147483647 w 1901"/>
              <a:gd name="T21" fmla="*/ 2147483647 h 2609"/>
              <a:gd name="T22" fmla="*/ 2147483647 w 1901"/>
              <a:gd name="T23" fmla="*/ 2147483647 h 2609"/>
              <a:gd name="T24" fmla="*/ 2147483647 w 1901"/>
              <a:gd name="T25" fmla="*/ 0 h 2609"/>
              <a:gd name="T26" fmla="*/ 2147483647 w 1901"/>
              <a:gd name="T27" fmla="*/ 2147483647 h 2609"/>
              <a:gd name="T28" fmla="*/ 0 w 1901"/>
              <a:gd name="T29" fmla="*/ 2147483647 h 26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1"/>
              <a:gd name="T46" fmla="*/ 0 h 2609"/>
              <a:gd name="T47" fmla="*/ 1901 w 1901"/>
              <a:gd name="T48" fmla="*/ 2609 h 26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1" h="2609">
                <a:moveTo>
                  <a:pt x="0" y="1542"/>
                </a:moveTo>
                <a:lnTo>
                  <a:pt x="334" y="1949"/>
                </a:lnTo>
                <a:lnTo>
                  <a:pt x="641" y="1861"/>
                </a:lnTo>
                <a:lnTo>
                  <a:pt x="928" y="2145"/>
                </a:lnTo>
                <a:lnTo>
                  <a:pt x="1136" y="2521"/>
                </a:lnTo>
                <a:lnTo>
                  <a:pt x="1342" y="2609"/>
                </a:lnTo>
                <a:lnTo>
                  <a:pt x="1901" y="2122"/>
                </a:lnTo>
                <a:lnTo>
                  <a:pt x="1887" y="2056"/>
                </a:lnTo>
                <a:lnTo>
                  <a:pt x="1785" y="1539"/>
                </a:lnTo>
                <a:lnTo>
                  <a:pt x="1297" y="1033"/>
                </a:lnTo>
                <a:lnTo>
                  <a:pt x="1337" y="688"/>
                </a:lnTo>
                <a:lnTo>
                  <a:pt x="1212" y="330"/>
                </a:lnTo>
                <a:lnTo>
                  <a:pt x="986" y="0"/>
                </a:lnTo>
                <a:lnTo>
                  <a:pt x="290" y="1117"/>
                </a:lnTo>
                <a:lnTo>
                  <a:pt x="0" y="1542"/>
                </a:lnTo>
                <a:close/>
              </a:path>
            </a:pathLst>
          </a:custGeom>
          <a:solidFill>
            <a:schemeClr val="bg1">
              <a:lumMod val="85000"/>
            </a:schemeClr>
          </a:solidFill>
          <a:ln w="12700">
            <a:solidFill>
              <a:srgbClr val="000000"/>
            </a:solidFill>
            <a:prstDash val="solid"/>
            <a:round/>
            <a:headEnd/>
            <a:tailEnd/>
          </a:ln>
        </p:spPr>
        <p:txBody>
          <a:bodyPr/>
          <a:lstStyle/>
          <a:p>
            <a:endParaRPr lang="fi-FI"/>
          </a:p>
        </p:txBody>
      </p:sp>
      <p:sp>
        <p:nvSpPr>
          <p:cNvPr id="14345" name="Freeform 9"/>
          <p:cNvSpPr>
            <a:spLocks/>
          </p:cNvSpPr>
          <p:nvPr/>
        </p:nvSpPr>
        <p:spPr bwMode="auto">
          <a:xfrm>
            <a:off x="2065338" y="4208463"/>
            <a:ext cx="852487" cy="787400"/>
          </a:xfrm>
          <a:custGeom>
            <a:avLst/>
            <a:gdLst>
              <a:gd name="T0" fmla="*/ 2147483647 w 1609"/>
              <a:gd name="T1" fmla="*/ 2147483647 h 1489"/>
              <a:gd name="T2" fmla="*/ 2147483647 w 1609"/>
              <a:gd name="T3" fmla="*/ 2147483647 h 1489"/>
              <a:gd name="T4" fmla="*/ 0 w 1609"/>
              <a:gd name="T5" fmla="*/ 2147483647 h 1489"/>
              <a:gd name="T6" fmla="*/ 2147483647 w 1609"/>
              <a:gd name="T7" fmla="*/ 0 h 1489"/>
              <a:gd name="T8" fmla="*/ 2147483647 w 1609"/>
              <a:gd name="T9" fmla="*/ 2147483647 h 1489"/>
              <a:gd name="T10" fmla="*/ 2147483647 w 1609"/>
              <a:gd name="T11" fmla="*/ 2147483647 h 1489"/>
              <a:gd name="T12" fmla="*/ 2147483647 w 1609"/>
              <a:gd name="T13" fmla="*/ 2147483647 h 1489"/>
              <a:gd name="T14" fmla="*/ 2147483647 w 1609"/>
              <a:gd name="T15" fmla="*/ 2147483647 h 1489"/>
              <a:gd name="T16" fmla="*/ 0 60000 65536"/>
              <a:gd name="T17" fmla="*/ 0 60000 65536"/>
              <a:gd name="T18" fmla="*/ 0 60000 65536"/>
              <a:gd name="T19" fmla="*/ 0 60000 65536"/>
              <a:gd name="T20" fmla="*/ 0 60000 65536"/>
              <a:gd name="T21" fmla="*/ 0 60000 65536"/>
              <a:gd name="T22" fmla="*/ 0 60000 65536"/>
              <a:gd name="T23" fmla="*/ 0 60000 65536"/>
              <a:gd name="T24" fmla="*/ 0 w 1609"/>
              <a:gd name="T25" fmla="*/ 0 h 1489"/>
              <a:gd name="T26" fmla="*/ 1609 w 1609"/>
              <a:gd name="T27" fmla="*/ 1489 h 14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09" h="1489">
                <a:moveTo>
                  <a:pt x="608" y="1489"/>
                </a:moveTo>
                <a:lnTo>
                  <a:pt x="129" y="1262"/>
                </a:lnTo>
                <a:lnTo>
                  <a:pt x="0" y="548"/>
                </a:lnTo>
                <a:lnTo>
                  <a:pt x="356" y="0"/>
                </a:lnTo>
                <a:lnTo>
                  <a:pt x="1196" y="119"/>
                </a:lnTo>
                <a:lnTo>
                  <a:pt x="1609" y="218"/>
                </a:lnTo>
                <a:lnTo>
                  <a:pt x="1136" y="1489"/>
                </a:lnTo>
                <a:lnTo>
                  <a:pt x="608" y="1489"/>
                </a:lnTo>
                <a:close/>
              </a:path>
            </a:pathLst>
          </a:custGeom>
          <a:solidFill>
            <a:srgbClr val="FF99FF"/>
          </a:solidFill>
          <a:ln w="12700">
            <a:solidFill>
              <a:srgbClr val="000000"/>
            </a:solidFill>
            <a:prstDash val="solid"/>
            <a:round/>
            <a:headEnd/>
            <a:tailEnd/>
          </a:ln>
        </p:spPr>
        <p:txBody>
          <a:bodyPr/>
          <a:lstStyle/>
          <a:p>
            <a:endParaRPr lang="fi-FI"/>
          </a:p>
        </p:txBody>
      </p:sp>
      <p:sp>
        <p:nvSpPr>
          <p:cNvPr id="14346" name="Freeform 10"/>
          <p:cNvSpPr>
            <a:spLocks/>
          </p:cNvSpPr>
          <p:nvPr/>
        </p:nvSpPr>
        <p:spPr bwMode="auto">
          <a:xfrm>
            <a:off x="2627313" y="3860802"/>
            <a:ext cx="1112837" cy="1323975"/>
          </a:xfrm>
          <a:custGeom>
            <a:avLst/>
            <a:gdLst>
              <a:gd name="T0" fmla="*/ 2147483647 w 2101"/>
              <a:gd name="T1" fmla="*/ 2147483647 h 2502"/>
              <a:gd name="T2" fmla="*/ 2147483647 w 2101"/>
              <a:gd name="T3" fmla="*/ 2147483647 h 2502"/>
              <a:gd name="T4" fmla="*/ 2147483647 w 2101"/>
              <a:gd name="T5" fmla="*/ 0 h 2502"/>
              <a:gd name="T6" fmla="*/ 0 w 2101"/>
              <a:gd name="T7" fmla="*/ 2147483647 h 2502"/>
              <a:gd name="T8" fmla="*/ 2147483647 w 2101"/>
              <a:gd name="T9" fmla="*/ 2147483647 h 2502"/>
              <a:gd name="T10" fmla="*/ 2147483647 w 2101"/>
              <a:gd name="T11" fmla="*/ 2147483647 h 2502"/>
              <a:gd name="T12" fmla="*/ 2147483647 w 2101"/>
              <a:gd name="T13" fmla="*/ 2147483647 h 2502"/>
              <a:gd name="T14" fmla="*/ 2147483647 w 2101"/>
              <a:gd name="T15" fmla="*/ 2147483647 h 2502"/>
              <a:gd name="T16" fmla="*/ 2147483647 w 2101"/>
              <a:gd name="T17" fmla="*/ 2147483647 h 2502"/>
              <a:gd name="T18" fmla="*/ 2147483647 w 2101"/>
              <a:gd name="T19" fmla="*/ 2147483647 h 2502"/>
              <a:gd name="T20" fmla="*/ 2147483647 w 2101"/>
              <a:gd name="T21" fmla="*/ 2147483647 h 2502"/>
              <a:gd name="T22" fmla="*/ 2147483647 w 2101"/>
              <a:gd name="T23" fmla="*/ 2147483647 h 2502"/>
              <a:gd name="T24" fmla="*/ 2147483647 w 2101"/>
              <a:gd name="T25" fmla="*/ 2147483647 h 2502"/>
              <a:gd name="T26" fmla="*/ 2147483647 w 2101"/>
              <a:gd name="T27" fmla="*/ 2147483647 h 2502"/>
              <a:gd name="T28" fmla="*/ 2147483647 w 2101"/>
              <a:gd name="T29" fmla="*/ 2147483647 h 2502"/>
              <a:gd name="T30" fmla="*/ 2147483647 w 2101"/>
              <a:gd name="T31" fmla="*/ 2147483647 h 2502"/>
              <a:gd name="T32" fmla="*/ 2147483647 w 2101"/>
              <a:gd name="T33" fmla="*/ 2147483647 h 2502"/>
              <a:gd name="T34" fmla="*/ 2147483647 w 2101"/>
              <a:gd name="T35" fmla="*/ 2147483647 h 2502"/>
              <a:gd name="T36" fmla="*/ 2147483647 w 2101"/>
              <a:gd name="T37" fmla="*/ 2147483647 h 2502"/>
              <a:gd name="T38" fmla="*/ 2147483647 w 2101"/>
              <a:gd name="T39" fmla="*/ 2147483647 h 2502"/>
              <a:gd name="T40" fmla="*/ 2147483647 w 2101"/>
              <a:gd name="T41" fmla="*/ 2147483647 h 25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01"/>
              <a:gd name="T64" fmla="*/ 0 h 2502"/>
              <a:gd name="T65" fmla="*/ 2101 w 2101"/>
              <a:gd name="T66" fmla="*/ 2502 h 250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01" h="2502">
                <a:moveTo>
                  <a:pt x="1047" y="344"/>
                </a:moveTo>
                <a:lnTo>
                  <a:pt x="827" y="58"/>
                </a:lnTo>
                <a:lnTo>
                  <a:pt x="161" y="0"/>
                </a:lnTo>
                <a:lnTo>
                  <a:pt x="0" y="291"/>
                </a:lnTo>
                <a:lnTo>
                  <a:pt x="335" y="453"/>
                </a:lnTo>
                <a:lnTo>
                  <a:pt x="122" y="774"/>
                </a:lnTo>
                <a:lnTo>
                  <a:pt x="535" y="873"/>
                </a:lnTo>
                <a:lnTo>
                  <a:pt x="62" y="2144"/>
                </a:lnTo>
                <a:lnTo>
                  <a:pt x="800" y="2502"/>
                </a:lnTo>
                <a:lnTo>
                  <a:pt x="1070" y="2120"/>
                </a:lnTo>
                <a:lnTo>
                  <a:pt x="1846" y="2464"/>
                </a:lnTo>
                <a:lnTo>
                  <a:pt x="1843" y="2438"/>
                </a:lnTo>
                <a:lnTo>
                  <a:pt x="1855" y="2411"/>
                </a:lnTo>
                <a:lnTo>
                  <a:pt x="2064" y="1927"/>
                </a:lnTo>
                <a:lnTo>
                  <a:pt x="1633" y="1656"/>
                </a:lnTo>
                <a:lnTo>
                  <a:pt x="1710" y="1252"/>
                </a:lnTo>
                <a:lnTo>
                  <a:pt x="2101" y="1296"/>
                </a:lnTo>
                <a:lnTo>
                  <a:pt x="2017" y="559"/>
                </a:lnTo>
                <a:lnTo>
                  <a:pt x="1754" y="165"/>
                </a:lnTo>
                <a:lnTo>
                  <a:pt x="1771" y="132"/>
                </a:lnTo>
                <a:lnTo>
                  <a:pt x="1047" y="344"/>
                </a:lnTo>
                <a:close/>
              </a:path>
            </a:pathLst>
          </a:custGeom>
          <a:solidFill>
            <a:srgbClr val="FF99FF"/>
          </a:solidFill>
          <a:ln w="12700">
            <a:solidFill>
              <a:srgbClr val="000000"/>
            </a:solidFill>
            <a:prstDash val="solid"/>
            <a:round/>
            <a:headEnd/>
            <a:tailEnd/>
          </a:ln>
        </p:spPr>
        <p:txBody>
          <a:bodyPr/>
          <a:lstStyle/>
          <a:p>
            <a:endParaRPr lang="fi-FI"/>
          </a:p>
        </p:txBody>
      </p:sp>
      <p:sp>
        <p:nvSpPr>
          <p:cNvPr id="14347" name="Freeform 11"/>
          <p:cNvSpPr>
            <a:spLocks/>
          </p:cNvSpPr>
          <p:nvPr/>
        </p:nvSpPr>
        <p:spPr bwMode="auto">
          <a:xfrm>
            <a:off x="1727201" y="4983165"/>
            <a:ext cx="2268538" cy="1303337"/>
          </a:xfrm>
          <a:custGeom>
            <a:avLst/>
            <a:gdLst>
              <a:gd name="T0" fmla="*/ 2147483647 w 1429"/>
              <a:gd name="T1" fmla="*/ 2147483647 h 821"/>
              <a:gd name="T2" fmla="*/ 2147483647 w 1429"/>
              <a:gd name="T3" fmla="*/ 2147483647 h 821"/>
              <a:gd name="T4" fmla="*/ 2147483647 w 1429"/>
              <a:gd name="T5" fmla="*/ 2147483647 h 821"/>
              <a:gd name="T6" fmla="*/ 2147483647 w 1429"/>
              <a:gd name="T7" fmla="*/ 2147483647 h 821"/>
              <a:gd name="T8" fmla="*/ 0 w 1429"/>
              <a:gd name="T9" fmla="*/ 2147483647 h 821"/>
              <a:gd name="T10" fmla="*/ 2147483647 w 1429"/>
              <a:gd name="T11" fmla="*/ 2147483647 h 821"/>
              <a:gd name="T12" fmla="*/ 2147483647 w 1429"/>
              <a:gd name="T13" fmla="*/ 2147483647 h 821"/>
              <a:gd name="T14" fmla="*/ 2147483647 w 1429"/>
              <a:gd name="T15" fmla="*/ 2147483647 h 821"/>
              <a:gd name="T16" fmla="*/ 2147483647 w 1429"/>
              <a:gd name="T17" fmla="*/ 2147483647 h 821"/>
              <a:gd name="T18" fmla="*/ 2147483647 w 1429"/>
              <a:gd name="T19" fmla="*/ 2147483647 h 821"/>
              <a:gd name="T20" fmla="*/ 2147483647 w 1429"/>
              <a:gd name="T21" fmla="*/ 2147483647 h 821"/>
              <a:gd name="T22" fmla="*/ 2147483647 w 1429"/>
              <a:gd name="T23" fmla="*/ 2147483647 h 821"/>
              <a:gd name="T24" fmla="*/ 2147483647 w 1429"/>
              <a:gd name="T25" fmla="*/ 2147483647 h 821"/>
              <a:gd name="T26" fmla="*/ 2147483647 w 1429"/>
              <a:gd name="T27" fmla="*/ 2147483647 h 821"/>
              <a:gd name="T28" fmla="*/ 2147483647 w 1429"/>
              <a:gd name="T29" fmla="*/ 2147483647 h 821"/>
              <a:gd name="T30" fmla="*/ 2147483647 w 1429"/>
              <a:gd name="T31" fmla="*/ 2147483647 h 821"/>
              <a:gd name="T32" fmla="*/ 2147483647 w 1429"/>
              <a:gd name="T33" fmla="*/ 2147483647 h 821"/>
              <a:gd name="T34" fmla="*/ 2147483647 w 1429"/>
              <a:gd name="T35" fmla="*/ 2147483647 h 821"/>
              <a:gd name="T36" fmla="*/ 2147483647 w 1429"/>
              <a:gd name="T37" fmla="*/ 2147483647 h 821"/>
              <a:gd name="T38" fmla="*/ 2147483647 w 1429"/>
              <a:gd name="T39" fmla="*/ 2147483647 h 821"/>
              <a:gd name="T40" fmla="*/ 2147483647 w 1429"/>
              <a:gd name="T41" fmla="*/ 2147483647 h 821"/>
              <a:gd name="T42" fmla="*/ 2147483647 w 1429"/>
              <a:gd name="T43" fmla="*/ 2147483647 h 821"/>
              <a:gd name="T44" fmla="*/ 2147483647 w 1429"/>
              <a:gd name="T45" fmla="*/ 2147483647 h 821"/>
              <a:gd name="T46" fmla="*/ 2147483647 w 1429"/>
              <a:gd name="T47" fmla="*/ 2147483647 h 821"/>
              <a:gd name="T48" fmla="*/ 2147483647 w 1429"/>
              <a:gd name="T49" fmla="*/ 0 h 821"/>
              <a:gd name="T50" fmla="*/ 2147483647 w 1429"/>
              <a:gd name="T51" fmla="*/ 2147483647 h 8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29"/>
              <a:gd name="T79" fmla="*/ 0 h 821"/>
              <a:gd name="T80" fmla="*/ 1429 w 1429"/>
              <a:gd name="T81" fmla="*/ 821 h 8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29" h="821">
                <a:moveTo>
                  <a:pt x="838" y="127"/>
                </a:moveTo>
                <a:lnTo>
                  <a:pt x="592" y="8"/>
                </a:lnTo>
                <a:lnTo>
                  <a:pt x="416" y="8"/>
                </a:lnTo>
                <a:lnTo>
                  <a:pt x="369" y="147"/>
                </a:lnTo>
                <a:lnTo>
                  <a:pt x="0" y="142"/>
                </a:lnTo>
                <a:lnTo>
                  <a:pt x="6" y="174"/>
                </a:lnTo>
                <a:lnTo>
                  <a:pt x="40" y="346"/>
                </a:lnTo>
                <a:lnTo>
                  <a:pt x="136" y="402"/>
                </a:lnTo>
                <a:lnTo>
                  <a:pt x="179" y="731"/>
                </a:lnTo>
                <a:lnTo>
                  <a:pt x="313" y="796"/>
                </a:lnTo>
                <a:lnTo>
                  <a:pt x="612" y="672"/>
                </a:lnTo>
                <a:lnTo>
                  <a:pt x="627" y="673"/>
                </a:lnTo>
                <a:lnTo>
                  <a:pt x="721" y="682"/>
                </a:lnTo>
                <a:lnTo>
                  <a:pt x="859" y="617"/>
                </a:lnTo>
                <a:lnTo>
                  <a:pt x="860" y="610"/>
                </a:lnTo>
                <a:lnTo>
                  <a:pt x="886" y="743"/>
                </a:lnTo>
                <a:lnTo>
                  <a:pt x="1099" y="713"/>
                </a:lnTo>
                <a:lnTo>
                  <a:pt x="1225" y="821"/>
                </a:lnTo>
                <a:lnTo>
                  <a:pt x="1411" y="728"/>
                </a:lnTo>
                <a:lnTo>
                  <a:pt x="1429" y="617"/>
                </a:lnTo>
                <a:lnTo>
                  <a:pt x="1378" y="599"/>
                </a:lnTo>
                <a:lnTo>
                  <a:pt x="1345" y="398"/>
                </a:lnTo>
                <a:lnTo>
                  <a:pt x="1208" y="263"/>
                </a:lnTo>
                <a:lnTo>
                  <a:pt x="1187" y="115"/>
                </a:lnTo>
                <a:lnTo>
                  <a:pt x="928" y="0"/>
                </a:lnTo>
                <a:lnTo>
                  <a:pt x="838" y="127"/>
                </a:lnTo>
                <a:close/>
              </a:path>
            </a:pathLst>
          </a:custGeom>
          <a:noFill/>
          <a:ln w="12700">
            <a:solidFill>
              <a:srgbClr val="000000"/>
            </a:solidFill>
            <a:prstDash val="solid"/>
            <a:round/>
            <a:headEnd/>
            <a:tailEnd/>
          </a:ln>
        </p:spPr>
        <p:txBody>
          <a:bodyPr/>
          <a:lstStyle/>
          <a:p>
            <a:endParaRPr lang="fi-FI"/>
          </a:p>
        </p:txBody>
      </p:sp>
      <p:sp>
        <p:nvSpPr>
          <p:cNvPr id="14348" name="Freeform 12"/>
          <p:cNvSpPr>
            <a:spLocks/>
          </p:cNvSpPr>
          <p:nvPr/>
        </p:nvSpPr>
        <p:spPr bwMode="auto">
          <a:xfrm>
            <a:off x="323851" y="1617665"/>
            <a:ext cx="1857375" cy="1500187"/>
          </a:xfrm>
          <a:custGeom>
            <a:avLst/>
            <a:gdLst>
              <a:gd name="T0" fmla="*/ 0 w 3511"/>
              <a:gd name="T1" fmla="*/ 2147483647 h 2833"/>
              <a:gd name="T2" fmla="*/ 2147483647 w 3511"/>
              <a:gd name="T3" fmla="*/ 2147483647 h 2833"/>
              <a:gd name="T4" fmla="*/ 2147483647 w 3511"/>
              <a:gd name="T5" fmla="*/ 2147483647 h 2833"/>
              <a:gd name="T6" fmla="*/ 2147483647 w 3511"/>
              <a:gd name="T7" fmla="*/ 2147483647 h 2833"/>
              <a:gd name="T8" fmla="*/ 2147483647 w 3511"/>
              <a:gd name="T9" fmla="*/ 2147483647 h 2833"/>
              <a:gd name="T10" fmla="*/ 2147483647 w 3511"/>
              <a:gd name="T11" fmla="*/ 2147483647 h 2833"/>
              <a:gd name="T12" fmla="*/ 2147483647 w 3511"/>
              <a:gd name="T13" fmla="*/ 2147483647 h 2833"/>
              <a:gd name="T14" fmla="*/ 2147483647 w 3511"/>
              <a:gd name="T15" fmla="*/ 2147483647 h 2833"/>
              <a:gd name="T16" fmla="*/ 2147483647 w 3511"/>
              <a:gd name="T17" fmla="*/ 2147483647 h 2833"/>
              <a:gd name="T18" fmla="*/ 2147483647 w 3511"/>
              <a:gd name="T19" fmla="*/ 2147483647 h 2833"/>
              <a:gd name="T20" fmla="*/ 2147483647 w 3511"/>
              <a:gd name="T21" fmla="*/ 2147483647 h 2833"/>
              <a:gd name="T22" fmla="*/ 2147483647 w 3511"/>
              <a:gd name="T23" fmla="*/ 2147483647 h 2833"/>
              <a:gd name="T24" fmla="*/ 2147483647 w 3511"/>
              <a:gd name="T25" fmla="*/ 2147483647 h 2833"/>
              <a:gd name="T26" fmla="*/ 2147483647 w 3511"/>
              <a:gd name="T27" fmla="*/ 2147483647 h 2833"/>
              <a:gd name="T28" fmla="*/ 2147483647 w 3511"/>
              <a:gd name="T29" fmla="*/ 0 h 2833"/>
              <a:gd name="T30" fmla="*/ 2147483647 w 3511"/>
              <a:gd name="T31" fmla="*/ 2147483647 h 2833"/>
              <a:gd name="T32" fmla="*/ 2147483647 w 3511"/>
              <a:gd name="T33" fmla="*/ 2147483647 h 2833"/>
              <a:gd name="T34" fmla="*/ 0 w 3511"/>
              <a:gd name="T35" fmla="*/ 2147483647 h 28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11"/>
              <a:gd name="T55" fmla="*/ 0 h 2833"/>
              <a:gd name="T56" fmla="*/ 3511 w 3511"/>
              <a:gd name="T57" fmla="*/ 2833 h 28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11" h="2833">
                <a:moveTo>
                  <a:pt x="0" y="145"/>
                </a:moveTo>
                <a:lnTo>
                  <a:pt x="121" y="1937"/>
                </a:lnTo>
                <a:lnTo>
                  <a:pt x="125" y="2004"/>
                </a:lnTo>
                <a:lnTo>
                  <a:pt x="845" y="2236"/>
                </a:lnTo>
                <a:lnTo>
                  <a:pt x="822" y="2613"/>
                </a:lnTo>
                <a:lnTo>
                  <a:pt x="1198" y="2520"/>
                </a:lnTo>
                <a:lnTo>
                  <a:pt x="1749" y="2833"/>
                </a:lnTo>
                <a:lnTo>
                  <a:pt x="2343" y="2788"/>
                </a:lnTo>
                <a:lnTo>
                  <a:pt x="2718" y="2123"/>
                </a:lnTo>
                <a:lnTo>
                  <a:pt x="3511" y="1656"/>
                </a:lnTo>
                <a:lnTo>
                  <a:pt x="3417" y="1666"/>
                </a:lnTo>
                <a:lnTo>
                  <a:pt x="3194" y="983"/>
                </a:lnTo>
                <a:lnTo>
                  <a:pt x="3275" y="651"/>
                </a:lnTo>
                <a:lnTo>
                  <a:pt x="2987" y="65"/>
                </a:lnTo>
                <a:lnTo>
                  <a:pt x="3001" y="0"/>
                </a:lnTo>
                <a:lnTo>
                  <a:pt x="288" y="319"/>
                </a:lnTo>
                <a:lnTo>
                  <a:pt x="295" y="232"/>
                </a:lnTo>
                <a:lnTo>
                  <a:pt x="0" y="145"/>
                </a:lnTo>
                <a:close/>
              </a:path>
            </a:pathLst>
          </a:custGeom>
          <a:noFill/>
          <a:ln w="12700">
            <a:solidFill>
              <a:srgbClr val="000000"/>
            </a:solidFill>
            <a:prstDash val="solid"/>
            <a:round/>
            <a:headEnd/>
            <a:tailEnd/>
          </a:ln>
        </p:spPr>
        <p:txBody>
          <a:bodyPr/>
          <a:lstStyle/>
          <a:p>
            <a:endParaRPr lang="fi-FI"/>
          </a:p>
        </p:txBody>
      </p:sp>
      <p:sp>
        <p:nvSpPr>
          <p:cNvPr id="14349" name="Freeform 13"/>
          <p:cNvSpPr>
            <a:spLocks/>
          </p:cNvSpPr>
          <p:nvPr/>
        </p:nvSpPr>
        <p:spPr bwMode="auto">
          <a:xfrm>
            <a:off x="1903413" y="422275"/>
            <a:ext cx="2044700" cy="2306638"/>
          </a:xfrm>
          <a:custGeom>
            <a:avLst/>
            <a:gdLst>
              <a:gd name="T0" fmla="*/ 2147483647 w 3862"/>
              <a:gd name="T1" fmla="*/ 2147483647 h 4360"/>
              <a:gd name="T2" fmla="*/ 2147483647 w 3862"/>
              <a:gd name="T3" fmla="*/ 2147483647 h 4360"/>
              <a:gd name="T4" fmla="*/ 2147483647 w 3862"/>
              <a:gd name="T5" fmla="*/ 2147483647 h 4360"/>
              <a:gd name="T6" fmla="*/ 2147483647 w 3862"/>
              <a:gd name="T7" fmla="*/ 2147483647 h 4360"/>
              <a:gd name="T8" fmla="*/ 2147483647 w 3862"/>
              <a:gd name="T9" fmla="*/ 2147483647 h 4360"/>
              <a:gd name="T10" fmla="*/ 2147483647 w 3862"/>
              <a:gd name="T11" fmla="*/ 2147483647 h 4360"/>
              <a:gd name="T12" fmla="*/ 2147483647 w 3862"/>
              <a:gd name="T13" fmla="*/ 0 h 4360"/>
              <a:gd name="T14" fmla="*/ 2147483647 w 3862"/>
              <a:gd name="T15" fmla="*/ 2147483647 h 4360"/>
              <a:gd name="T16" fmla="*/ 2147483647 w 3862"/>
              <a:gd name="T17" fmla="*/ 2147483647 h 4360"/>
              <a:gd name="T18" fmla="*/ 2147483647 w 3862"/>
              <a:gd name="T19" fmla="*/ 2147483647 h 4360"/>
              <a:gd name="T20" fmla="*/ 0 w 3862"/>
              <a:gd name="T21" fmla="*/ 2147483647 h 4360"/>
              <a:gd name="T22" fmla="*/ 2147483647 w 3862"/>
              <a:gd name="T23" fmla="*/ 2147483647 h 4360"/>
              <a:gd name="T24" fmla="*/ 2147483647 w 3862"/>
              <a:gd name="T25" fmla="*/ 2147483647 h 4360"/>
              <a:gd name="T26" fmla="*/ 2147483647 w 3862"/>
              <a:gd name="T27" fmla="*/ 2147483647 h 4360"/>
              <a:gd name="T28" fmla="*/ 2147483647 w 3862"/>
              <a:gd name="T29" fmla="*/ 2147483647 h 4360"/>
              <a:gd name="T30" fmla="*/ 2147483647 w 3862"/>
              <a:gd name="T31" fmla="*/ 2147483647 h 4360"/>
              <a:gd name="T32" fmla="*/ 2147483647 w 3862"/>
              <a:gd name="T33" fmla="*/ 2147483647 h 4360"/>
              <a:gd name="T34" fmla="*/ 2147483647 w 3862"/>
              <a:gd name="T35" fmla="*/ 2147483647 h 4360"/>
              <a:gd name="T36" fmla="*/ 2147483647 w 3862"/>
              <a:gd name="T37" fmla="*/ 2147483647 h 4360"/>
              <a:gd name="T38" fmla="*/ 2147483647 w 3862"/>
              <a:gd name="T39" fmla="*/ 2147483647 h 4360"/>
              <a:gd name="T40" fmla="*/ 2147483647 w 3862"/>
              <a:gd name="T41" fmla="*/ 2147483647 h 43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62"/>
              <a:gd name="T64" fmla="*/ 0 h 4360"/>
              <a:gd name="T65" fmla="*/ 3862 w 3862"/>
              <a:gd name="T66" fmla="*/ 4360 h 43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62" h="4360">
                <a:moveTo>
                  <a:pt x="3835" y="3336"/>
                </a:moveTo>
                <a:lnTo>
                  <a:pt x="3261" y="2586"/>
                </a:lnTo>
                <a:lnTo>
                  <a:pt x="2587" y="2976"/>
                </a:lnTo>
                <a:lnTo>
                  <a:pt x="2059" y="2404"/>
                </a:lnTo>
                <a:lnTo>
                  <a:pt x="2503" y="1942"/>
                </a:lnTo>
                <a:lnTo>
                  <a:pt x="1755" y="210"/>
                </a:lnTo>
                <a:lnTo>
                  <a:pt x="1232" y="0"/>
                </a:lnTo>
                <a:lnTo>
                  <a:pt x="437" y="306"/>
                </a:lnTo>
                <a:lnTo>
                  <a:pt x="416" y="403"/>
                </a:lnTo>
                <a:lnTo>
                  <a:pt x="14" y="2261"/>
                </a:lnTo>
                <a:lnTo>
                  <a:pt x="0" y="2326"/>
                </a:lnTo>
                <a:lnTo>
                  <a:pt x="288" y="2912"/>
                </a:lnTo>
                <a:lnTo>
                  <a:pt x="207" y="3244"/>
                </a:lnTo>
                <a:lnTo>
                  <a:pt x="430" y="3927"/>
                </a:lnTo>
                <a:lnTo>
                  <a:pt x="524" y="3917"/>
                </a:lnTo>
                <a:lnTo>
                  <a:pt x="1525" y="3818"/>
                </a:lnTo>
                <a:lnTo>
                  <a:pt x="1717" y="4360"/>
                </a:lnTo>
                <a:lnTo>
                  <a:pt x="1997" y="3796"/>
                </a:lnTo>
                <a:lnTo>
                  <a:pt x="3556" y="3728"/>
                </a:lnTo>
                <a:lnTo>
                  <a:pt x="3862" y="3309"/>
                </a:lnTo>
                <a:lnTo>
                  <a:pt x="3835" y="3336"/>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solidFill>
                <a:schemeClr val="lt1"/>
              </a:solidFill>
              <a:latin typeface="+mn-lt"/>
            </a:endParaRPr>
          </a:p>
        </p:txBody>
      </p:sp>
      <p:sp>
        <p:nvSpPr>
          <p:cNvPr id="14350" name="Rectangle 14"/>
          <p:cNvSpPr>
            <a:spLocks noChangeArrowheads="1"/>
          </p:cNvSpPr>
          <p:nvPr/>
        </p:nvSpPr>
        <p:spPr bwMode="auto">
          <a:xfrm>
            <a:off x="2332070" y="2996952"/>
            <a:ext cx="727763" cy="184666"/>
          </a:xfrm>
          <a:prstGeom prst="rect">
            <a:avLst/>
          </a:prstGeom>
          <a:noFill/>
          <a:ln w="9525">
            <a:noFill/>
            <a:miter lim="800000"/>
            <a:headEnd/>
            <a:tailEnd/>
          </a:ln>
        </p:spPr>
        <p:txBody>
          <a:bodyPr wrap="none" lIns="0" tIns="0" rIns="0" bIns="0">
            <a:spAutoFit/>
          </a:bodyPr>
          <a:lstStyle/>
          <a:p>
            <a:r>
              <a:rPr lang="fi-FI" sz="1200" b="1" dirty="0" smtClean="0">
                <a:solidFill>
                  <a:srgbClr val="000000"/>
                </a:solidFill>
                <a:latin typeface="Verdana" pitchFamily="34" charset="0"/>
                <a:cs typeface="Arial" charset="0"/>
              </a:rPr>
              <a:t>Asikkala</a:t>
            </a:r>
          </a:p>
        </p:txBody>
      </p:sp>
      <p:sp>
        <p:nvSpPr>
          <p:cNvPr id="14351" name="Rectangle 15"/>
          <p:cNvSpPr>
            <a:spLocks noChangeArrowheads="1"/>
          </p:cNvSpPr>
          <p:nvPr/>
        </p:nvSpPr>
        <p:spPr bwMode="auto">
          <a:xfrm>
            <a:off x="3443288" y="1050926"/>
            <a:ext cx="639599" cy="184666"/>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Hartola</a:t>
            </a:r>
            <a:endParaRPr lang="fi-FI" sz="1200" b="1">
              <a:cs typeface="Arial" charset="0"/>
            </a:endParaRPr>
          </a:p>
        </p:txBody>
      </p:sp>
      <p:sp>
        <p:nvSpPr>
          <p:cNvPr id="14352" name="Rectangle 16"/>
          <p:cNvSpPr>
            <a:spLocks noChangeArrowheads="1"/>
          </p:cNvSpPr>
          <p:nvPr/>
        </p:nvSpPr>
        <p:spPr bwMode="auto">
          <a:xfrm>
            <a:off x="1476377" y="4221163"/>
            <a:ext cx="601127" cy="184666"/>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Hollola</a:t>
            </a:r>
            <a:endParaRPr lang="fi-FI" sz="1200" b="1">
              <a:cs typeface="Arial" charset="0"/>
            </a:endParaRPr>
          </a:p>
        </p:txBody>
      </p:sp>
      <p:sp>
        <p:nvSpPr>
          <p:cNvPr id="14353" name="Rectangle 17"/>
          <p:cNvSpPr>
            <a:spLocks noChangeArrowheads="1"/>
          </p:cNvSpPr>
          <p:nvPr/>
        </p:nvSpPr>
        <p:spPr bwMode="auto">
          <a:xfrm>
            <a:off x="3492500" y="2924176"/>
            <a:ext cx="654025" cy="184666"/>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Heinola</a:t>
            </a:r>
          </a:p>
        </p:txBody>
      </p:sp>
      <p:sp>
        <p:nvSpPr>
          <p:cNvPr id="14354" name="Rectangle 18"/>
          <p:cNvSpPr>
            <a:spLocks noChangeArrowheads="1"/>
          </p:cNvSpPr>
          <p:nvPr/>
        </p:nvSpPr>
        <p:spPr bwMode="auto">
          <a:xfrm>
            <a:off x="395289" y="4288012"/>
            <a:ext cx="782265" cy="369332"/>
          </a:xfrm>
          <a:prstGeom prst="rect">
            <a:avLst/>
          </a:prstGeom>
          <a:noFill/>
          <a:ln w="9525">
            <a:noFill/>
            <a:miter lim="800000"/>
            <a:headEnd/>
            <a:tailEnd/>
          </a:ln>
        </p:spPr>
        <p:txBody>
          <a:bodyPr wrap="none" lIns="0" tIns="0" rIns="0" bIns="0">
            <a:spAutoFit/>
          </a:bodyPr>
          <a:lstStyle/>
          <a:p>
            <a:r>
              <a:rPr lang="fi-FI" sz="1200" b="1" dirty="0">
                <a:solidFill>
                  <a:srgbClr val="000000"/>
                </a:solidFill>
                <a:latin typeface="Verdana" pitchFamily="34" charset="0"/>
                <a:cs typeface="Arial" charset="0"/>
              </a:rPr>
              <a:t>Hämeen-</a:t>
            </a:r>
          </a:p>
          <a:p>
            <a:r>
              <a:rPr lang="fi-FI" sz="1200" b="1" dirty="0">
                <a:solidFill>
                  <a:srgbClr val="000000"/>
                </a:solidFill>
                <a:latin typeface="Verdana" pitchFamily="34" charset="0"/>
                <a:cs typeface="Arial" charset="0"/>
              </a:rPr>
              <a:t>koski</a:t>
            </a:r>
            <a:endParaRPr lang="fi-FI" sz="1200" b="1" dirty="0">
              <a:cs typeface="Arial" charset="0"/>
            </a:endParaRPr>
          </a:p>
        </p:txBody>
      </p:sp>
      <p:sp>
        <p:nvSpPr>
          <p:cNvPr id="14355" name="Rectangle 19"/>
          <p:cNvSpPr>
            <a:spLocks noChangeArrowheads="1"/>
          </p:cNvSpPr>
          <p:nvPr/>
        </p:nvSpPr>
        <p:spPr bwMode="auto">
          <a:xfrm>
            <a:off x="900114" y="5157788"/>
            <a:ext cx="662041" cy="184666"/>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Kärkölä</a:t>
            </a:r>
            <a:endParaRPr lang="fi-FI" sz="1200" b="1">
              <a:cs typeface="Arial" charset="0"/>
            </a:endParaRPr>
          </a:p>
        </p:txBody>
      </p:sp>
      <p:sp>
        <p:nvSpPr>
          <p:cNvPr id="14356" name="Rectangle 20"/>
          <p:cNvSpPr>
            <a:spLocks noChangeArrowheads="1"/>
          </p:cNvSpPr>
          <p:nvPr/>
        </p:nvSpPr>
        <p:spPr bwMode="auto">
          <a:xfrm>
            <a:off x="2124076" y="4437063"/>
            <a:ext cx="432811" cy="184666"/>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Lahti</a:t>
            </a:r>
          </a:p>
        </p:txBody>
      </p:sp>
      <p:sp>
        <p:nvSpPr>
          <p:cNvPr id="14357" name="Rectangle 21"/>
          <p:cNvSpPr>
            <a:spLocks noChangeArrowheads="1"/>
          </p:cNvSpPr>
          <p:nvPr/>
        </p:nvSpPr>
        <p:spPr bwMode="auto">
          <a:xfrm>
            <a:off x="2915816" y="4292601"/>
            <a:ext cx="649288" cy="184666"/>
          </a:xfrm>
          <a:prstGeom prst="rect">
            <a:avLst/>
          </a:prstGeom>
          <a:noFill/>
          <a:ln w="9525">
            <a:noFill/>
            <a:miter lim="800000"/>
            <a:headEnd/>
            <a:tailEnd/>
          </a:ln>
        </p:spPr>
        <p:txBody>
          <a:bodyPr lIns="0" tIns="0" rIns="0" bIns="0">
            <a:spAutoFit/>
          </a:bodyPr>
          <a:lstStyle/>
          <a:p>
            <a:r>
              <a:rPr lang="fi-FI" sz="1200" b="1" dirty="0">
                <a:solidFill>
                  <a:srgbClr val="000000"/>
                </a:solidFill>
                <a:latin typeface="Verdana" pitchFamily="34" charset="0"/>
                <a:cs typeface="Arial" charset="0"/>
              </a:rPr>
              <a:t>Nastola</a:t>
            </a:r>
            <a:endParaRPr lang="fi-FI" sz="1200" b="1" dirty="0">
              <a:cs typeface="Arial" charset="0"/>
            </a:endParaRPr>
          </a:p>
        </p:txBody>
      </p:sp>
      <p:sp>
        <p:nvSpPr>
          <p:cNvPr id="14358" name="Rectangle 22"/>
          <p:cNvSpPr>
            <a:spLocks noChangeArrowheads="1"/>
          </p:cNvSpPr>
          <p:nvPr/>
        </p:nvSpPr>
        <p:spPr bwMode="auto">
          <a:xfrm>
            <a:off x="2339976" y="5516563"/>
            <a:ext cx="876843" cy="184666"/>
          </a:xfrm>
          <a:prstGeom prst="rect">
            <a:avLst/>
          </a:prstGeom>
          <a:noFill/>
          <a:ln w="9525">
            <a:noFill/>
            <a:miter lim="800000"/>
            <a:headEnd/>
            <a:tailEnd/>
          </a:ln>
        </p:spPr>
        <p:txBody>
          <a:bodyPr wrap="none" lIns="0" tIns="0" rIns="0" bIns="0">
            <a:spAutoFit/>
          </a:bodyPr>
          <a:lstStyle/>
          <a:p>
            <a:r>
              <a:rPr lang="fi-FI" sz="1200" b="1" dirty="0">
                <a:solidFill>
                  <a:srgbClr val="000000"/>
                </a:solidFill>
                <a:latin typeface="Verdana" pitchFamily="34" charset="0"/>
                <a:cs typeface="Arial" charset="0"/>
              </a:rPr>
              <a:t>Orimattila</a:t>
            </a:r>
            <a:endParaRPr lang="fi-FI" sz="1200" b="1" dirty="0">
              <a:cs typeface="Arial" charset="0"/>
            </a:endParaRPr>
          </a:p>
        </p:txBody>
      </p:sp>
      <p:sp>
        <p:nvSpPr>
          <p:cNvPr id="14359" name="Rectangle 23"/>
          <p:cNvSpPr>
            <a:spLocks noChangeArrowheads="1"/>
          </p:cNvSpPr>
          <p:nvPr/>
        </p:nvSpPr>
        <p:spPr bwMode="auto">
          <a:xfrm>
            <a:off x="827088" y="2276475"/>
            <a:ext cx="839974" cy="184666"/>
          </a:xfrm>
          <a:prstGeom prst="rect">
            <a:avLst/>
          </a:prstGeom>
          <a:noFill/>
          <a:ln w="9525">
            <a:noFill/>
            <a:miter lim="800000"/>
            <a:headEnd/>
            <a:tailEnd/>
          </a:ln>
        </p:spPr>
        <p:txBody>
          <a:bodyPr wrap="none" lIns="0" tIns="0" rIns="0" bIns="0">
            <a:spAutoFit/>
          </a:bodyPr>
          <a:lstStyle/>
          <a:p>
            <a:r>
              <a:rPr lang="fi-FI" sz="1200" b="1" dirty="0" smtClean="0">
                <a:solidFill>
                  <a:srgbClr val="000000"/>
                </a:solidFill>
                <a:latin typeface="Verdana" pitchFamily="34" charset="0"/>
                <a:cs typeface="Arial" charset="0"/>
              </a:rPr>
              <a:t>Padasjoki</a:t>
            </a:r>
          </a:p>
        </p:txBody>
      </p:sp>
      <p:sp>
        <p:nvSpPr>
          <p:cNvPr id="48" name="Suorakulmio 47"/>
          <p:cNvSpPr/>
          <p:nvPr/>
        </p:nvSpPr>
        <p:spPr>
          <a:xfrm>
            <a:off x="5003800" y="908720"/>
            <a:ext cx="288925" cy="287337"/>
          </a:xfrm>
          <a:prstGeom prst="rect">
            <a:avLst/>
          </a:prstGeom>
          <a:solidFill>
            <a:srgbClr val="FF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4388" name="Tekstikehys 44"/>
          <p:cNvSpPr txBox="1">
            <a:spLocks noChangeArrowheads="1"/>
          </p:cNvSpPr>
          <p:nvPr/>
        </p:nvSpPr>
        <p:spPr bwMode="auto">
          <a:xfrm>
            <a:off x="5436096" y="908720"/>
            <a:ext cx="3240856"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Lahti ja Nastola yhdistyvät 1.1.2016</a:t>
            </a:r>
            <a:endParaRPr lang="fi-FI" sz="1100" dirty="0">
              <a:latin typeface="Verdana" pitchFamily="34" charset="0"/>
              <a:ea typeface="Verdana" pitchFamily="34" charset="0"/>
              <a:cs typeface="Verdana" pitchFamily="34" charset="0"/>
            </a:endParaRPr>
          </a:p>
        </p:txBody>
      </p:sp>
      <p:sp>
        <p:nvSpPr>
          <p:cNvPr id="14360" name="Rectangle 24"/>
          <p:cNvSpPr>
            <a:spLocks noChangeArrowheads="1"/>
          </p:cNvSpPr>
          <p:nvPr/>
        </p:nvSpPr>
        <p:spPr bwMode="auto">
          <a:xfrm>
            <a:off x="2072179" y="1196752"/>
            <a:ext cx="565861" cy="184666"/>
          </a:xfrm>
          <a:prstGeom prst="rect">
            <a:avLst/>
          </a:prstGeom>
          <a:noFill/>
          <a:ln w="9525">
            <a:noFill/>
            <a:miter lim="800000"/>
            <a:headEnd/>
            <a:tailEnd/>
          </a:ln>
        </p:spPr>
        <p:txBody>
          <a:bodyPr wrap="none" lIns="0" tIns="0" rIns="0" bIns="0">
            <a:spAutoFit/>
          </a:bodyPr>
          <a:lstStyle/>
          <a:p>
            <a:r>
              <a:rPr lang="fi-FI" sz="1200" b="1" dirty="0" smtClean="0">
                <a:solidFill>
                  <a:srgbClr val="000000"/>
                </a:solidFill>
                <a:latin typeface="Verdana" pitchFamily="34" charset="0"/>
                <a:cs typeface="Arial" charset="0"/>
              </a:rPr>
              <a:t>Sysmä</a:t>
            </a:r>
          </a:p>
        </p:txBody>
      </p:sp>
      <p:sp>
        <p:nvSpPr>
          <p:cNvPr id="49" name="Suorakulmio 48"/>
          <p:cNvSpPr/>
          <p:nvPr/>
        </p:nvSpPr>
        <p:spPr>
          <a:xfrm>
            <a:off x="5004048" y="2420888"/>
            <a:ext cx="288925" cy="28733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53" name="Tekstikehys 44"/>
          <p:cNvSpPr txBox="1">
            <a:spLocks noChangeArrowheads="1"/>
          </p:cNvSpPr>
          <p:nvPr/>
        </p:nvSpPr>
        <p:spPr bwMode="auto">
          <a:xfrm>
            <a:off x="5436096" y="2420888"/>
            <a:ext cx="3528392"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Kunta ei ole mukana selvityksissä</a:t>
            </a:r>
            <a:endParaRPr lang="fi-FI" sz="1100" dirty="0">
              <a:latin typeface="Verdana" pitchFamily="34" charset="0"/>
              <a:ea typeface="Verdana" pitchFamily="34" charset="0"/>
              <a:cs typeface="Verdana" pitchFamily="34" charset="0"/>
            </a:endParaRPr>
          </a:p>
        </p:txBody>
      </p:sp>
      <p:sp>
        <p:nvSpPr>
          <p:cNvPr id="37" name="Suorakulmio 36"/>
          <p:cNvSpPr/>
          <p:nvPr/>
        </p:nvSpPr>
        <p:spPr>
          <a:xfrm>
            <a:off x="5004048" y="1844824"/>
            <a:ext cx="288925" cy="287338"/>
          </a:xfrm>
          <a:prstGeom prst="rect">
            <a:avLst/>
          </a:prstGeom>
          <a:solidFill>
            <a:schemeClr val="bg1">
              <a:lumMod val="85000"/>
            </a:schemeClr>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p>
        </p:txBody>
      </p:sp>
      <p:sp>
        <p:nvSpPr>
          <p:cNvPr id="38" name="Tekstikehys 44"/>
          <p:cNvSpPr txBox="1">
            <a:spLocks noChangeArrowheads="1"/>
          </p:cNvSpPr>
          <p:nvPr/>
        </p:nvSpPr>
        <p:spPr bwMode="auto">
          <a:xfrm>
            <a:off x="5436096" y="1844824"/>
            <a:ext cx="3384376"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Selvitys toteutettu, ei yhdistymistä</a:t>
            </a:r>
          </a:p>
        </p:txBody>
      </p:sp>
      <p:sp>
        <p:nvSpPr>
          <p:cNvPr id="39" name="Suorakulmio 38"/>
          <p:cNvSpPr/>
          <p:nvPr/>
        </p:nvSpPr>
        <p:spPr>
          <a:xfrm>
            <a:off x="5003800" y="1340768"/>
            <a:ext cx="288925" cy="287337"/>
          </a:xfrm>
          <a:prstGeom prst="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40" name="Tekstikehys 44"/>
          <p:cNvSpPr txBox="1">
            <a:spLocks noChangeArrowheads="1"/>
          </p:cNvSpPr>
          <p:nvPr/>
        </p:nvSpPr>
        <p:spPr bwMode="auto">
          <a:xfrm>
            <a:off x="5436096" y="1340768"/>
            <a:ext cx="3240856" cy="430887"/>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Hollola ja Hämeenkoski yhdistyvät 1.1.2016</a:t>
            </a:r>
            <a:endParaRPr lang="fi-FI" sz="11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noChangeAspect="1"/>
          </p:cNvSpPr>
          <p:nvPr/>
        </p:nvSpPr>
        <p:spPr bwMode="auto">
          <a:xfrm>
            <a:off x="6288088" y="1257300"/>
            <a:ext cx="862012" cy="647700"/>
          </a:xfrm>
          <a:custGeom>
            <a:avLst/>
            <a:gdLst>
              <a:gd name="T0" fmla="*/ 2147483647 w 96"/>
              <a:gd name="T1" fmla="*/ 2147483647 h 72"/>
              <a:gd name="T2" fmla="*/ 2147483647 w 96"/>
              <a:gd name="T3" fmla="*/ 2147483647 h 72"/>
              <a:gd name="T4" fmla="*/ 2147483647 w 96"/>
              <a:gd name="T5" fmla="*/ 2147483647 h 72"/>
              <a:gd name="T6" fmla="*/ 0 w 96"/>
              <a:gd name="T7" fmla="*/ 2147483647 h 72"/>
              <a:gd name="T8" fmla="*/ 2147483647 w 96"/>
              <a:gd name="T9" fmla="*/ 2147483647 h 72"/>
              <a:gd name="T10" fmla="*/ 2147483647 w 96"/>
              <a:gd name="T11" fmla="*/ 2147483647 h 72"/>
              <a:gd name="T12" fmla="*/ 2147483647 w 96"/>
              <a:gd name="T13" fmla="*/ 0 h 72"/>
              <a:gd name="T14" fmla="*/ 2147483647 w 96"/>
              <a:gd name="T15" fmla="*/ 2147483647 h 72"/>
              <a:gd name="T16" fmla="*/ 0 60000 65536"/>
              <a:gd name="T17" fmla="*/ 0 60000 65536"/>
              <a:gd name="T18" fmla="*/ 0 60000 65536"/>
              <a:gd name="T19" fmla="*/ 0 60000 65536"/>
              <a:gd name="T20" fmla="*/ 0 60000 65536"/>
              <a:gd name="T21" fmla="*/ 0 60000 65536"/>
              <a:gd name="T22" fmla="*/ 0 60000 65536"/>
              <a:gd name="T23" fmla="*/ 0 60000 65536"/>
              <a:gd name="T24" fmla="*/ 0 w 96"/>
              <a:gd name="T25" fmla="*/ 0 h 72"/>
              <a:gd name="T26" fmla="*/ 96 w 96"/>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 h="72">
                <a:moveTo>
                  <a:pt x="90" y="30"/>
                </a:moveTo>
                <a:lnTo>
                  <a:pt x="72" y="54"/>
                </a:lnTo>
                <a:lnTo>
                  <a:pt x="18" y="72"/>
                </a:lnTo>
                <a:lnTo>
                  <a:pt x="0" y="30"/>
                </a:lnTo>
                <a:lnTo>
                  <a:pt x="30" y="12"/>
                </a:lnTo>
                <a:lnTo>
                  <a:pt x="48" y="18"/>
                </a:lnTo>
                <a:lnTo>
                  <a:pt x="96" y="0"/>
                </a:lnTo>
                <a:lnTo>
                  <a:pt x="90" y="30"/>
                </a:lnTo>
                <a:close/>
              </a:path>
            </a:pathLst>
          </a:custGeom>
          <a:solidFill>
            <a:srgbClr val="00CC99"/>
          </a:solidFill>
          <a:ln w="12700">
            <a:solidFill>
              <a:srgbClr val="000000"/>
            </a:solidFill>
            <a:prstDash val="solid"/>
            <a:round/>
            <a:headEnd/>
            <a:tailEnd/>
          </a:ln>
        </p:spPr>
        <p:txBody>
          <a:bodyPr/>
          <a:lstStyle/>
          <a:p>
            <a:endParaRPr lang="fi-FI"/>
          </a:p>
        </p:txBody>
      </p:sp>
      <p:sp>
        <p:nvSpPr>
          <p:cNvPr id="3075" name="Freeform 3"/>
          <p:cNvSpPr>
            <a:spLocks noChangeAspect="1"/>
          </p:cNvSpPr>
          <p:nvPr/>
        </p:nvSpPr>
        <p:spPr bwMode="auto">
          <a:xfrm>
            <a:off x="6935788" y="1204913"/>
            <a:ext cx="644525" cy="862012"/>
          </a:xfrm>
          <a:custGeom>
            <a:avLst/>
            <a:gdLst>
              <a:gd name="T0" fmla="*/ 2147483647 w 72"/>
              <a:gd name="T1" fmla="*/ 2147483647 h 96"/>
              <a:gd name="T2" fmla="*/ 2147483647 w 72"/>
              <a:gd name="T3" fmla="*/ 2147483647 h 96"/>
              <a:gd name="T4" fmla="*/ 2147483647 w 72"/>
              <a:gd name="T5" fmla="*/ 0 h 96"/>
              <a:gd name="T6" fmla="*/ 2147483647 w 72"/>
              <a:gd name="T7" fmla="*/ 2147483647 h 96"/>
              <a:gd name="T8" fmla="*/ 2147483647 w 72"/>
              <a:gd name="T9" fmla="*/ 2147483647 h 96"/>
              <a:gd name="T10" fmla="*/ 2147483647 w 72"/>
              <a:gd name="T11" fmla="*/ 2147483647 h 96"/>
              <a:gd name="T12" fmla="*/ 0 w 72"/>
              <a:gd name="T13" fmla="*/ 2147483647 h 96"/>
              <a:gd name="T14" fmla="*/ 2147483647 w 72"/>
              <a:gd name="T15" fmla="*/ 2147483647 h 96"/>
              <a:gd name="T16" fmla="*/ 2147483647 w 72"/>
              <a:gd name="T17" fmla="*/ 2147483647 h 96"/>
              <a:gd name="T18" fmla="*/ 2147483647 w 72"/>
              <a:gd name="T19" fmla="*/ 2147483647 h 96"/>
              <a:gd name="T20" fmla="*/ 2147483647 w 72"/>
              <a:gd name="T21" fmla="*/ 2147483647 h 96"/>
              <a:gd name="T22" fmla="*/ 2147483647 w 72"/>
              <a:gd name="T23" fmla="*/ 2147483647 h 96"/>
              <a:gd name="T24" fmla="*/ 2147483647 w 72"/>
              <a:gd name="T25" fmla="*/ 2147483647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96"/>
              <a:gd name="T41" fmla="*/ 72 w 72"/>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96">
                <a:moveTo>
                  <a:pt x="60" y="48"/>
                </a:moveTo>
                <a:lnTo>
                  <a:pt x="60" y="18"/>
                </a:lnTo>
                <a:lnTo>
                  <a:pt x="60" y="0"/>
                </a:lnTo>
                <a:lnTo>
                  <a:pt x="36" y="6"/>
                </a:lnTo>
                <a:lnTo>
                  <a:pt x="24" y="6"/>
                </a:lnTo>
                <a:lnTo>
                  <a:pt x="18" y="36"/>
                </a:lnTo>
                <a:lnTo>
                  <a:pt x="0" y="60"/>
                </a:lnTo>
                <a:lnTo>
                  <a:pt x="24" y="78"/>
                </a:lnTo>
                <a:lnTo>
                  <a:pt x="36" y="96"/>
                </a:lnTo>
                <a:lnTo>
                  <a:pt x="60" y="84"/>
                </a:lnTo>
                <a:lnTo>
                  <a:pt x="72" y="60"/>
                </a:lnTo>
                <a:lnTo>
                  <a:pt x="72" y="48"/>
                </a:lnTo>
                <a:lnTo>
                  <a:pt x="60" y="48"/>
                </a:lnTo>
                <a:close/>
              </a:path>
            </a:pathLst>
          </a:custGeom>
          <a:solidFill>
            <a:srgbClr val="00CC99"/>
          </a:solidFill>
          <a:ln w="12700">
            <a:solidFill>
              <a:srgbClr val="000000"/>
            </a:solidFill>
            <a:prstDash val="solid"/>
            <a:round/>
            <a:headEnd/>
            <a:tailEnd/>
          </a:ln>
        </p:spPr>
        <p:txBody>
          <a:bodyPr/>
          <a:lstStyle/>
          <a:p>
            <a:endParaRPr lang="fi-FI"/>
          </a:p>
        </p:txBody>
      </p:sp>
      <p:sp>
        <p:nvSpPr>
          <p:cNvPr id="3076" name="Freeform 4"/>
          <p:cNvSpPr>
            <a:spLocks noChangeAspect="1"/>
          </p:cNvSpPr>
          <p:nvPr/>
        </p:nvSpPr>
        <p:spPr bwMode="auto">
          <a:xfrm>
            <a:off x="6232525" y="1743075"/>
            <a:ext cx="1023938" cy="700088"/>
          </a:xfrm>
          <a:custGeom>
            <a:avLst/>
            <a:gdLst>
              <a:gd name="T0" fmla="*/ 2147483647 w 114"/>
              <a:gd name="T1" fmla="*/ 2147483647 h 78"/>
              <a:gd name="T2" fmla="*/ 2147483647 w 114"/>
              <a:gd name="T3" fmla="*/ 2147483647 h 78"/>
              <a:gd name="T4" fmla="*/ 0 w 114"/>
              <a:gd name="T5" fmla="*/ 2147483647 h 78"/>
              <a:gd name="T6" fmla="*/ 2147483647 w 114"/>
              <a:gd name="T7" fmla="*/ 2147483647 h 78"/>
              <a:gd name="T8" fmla="*/ 2147483647 w 114"/>
              <a:gd name="T9" fmla="*/ 2147483647 h 78"/>
              <a:gd name="T10" fmla="*/ 2147483647 w 114"/>
              <a:gd name="T11" fmla="*/ 2147483647 h 78"/>
              <a:gd name="T12" fmla="*/ 2147483647 w 114"/>
              <a:gd name="T13" fmla="*/ 0 h 78"/>
              <a:gd name="T14" fmla="*/ 2147483647 w 114"/>
              <a:gd name="T15" fmla="*/ 2147483647 h 78"/>
              <a:gd name="T16" fmla="*/ 2147483647 w 114"/>
              <a:gd name="T17" fmla="*/ 2147483647 h 78"/>
              <a:gd name="T18" fmla="*/ 2147483647 w 114"/>
              <a:gd name="T19" fmla="*/ 2147483647 h 78"/>
              <a:gd name="T20" fmla="*/ 2147483647 w 114"/>
              <a:gd name="T21" fmla="*/ 2147483647 h 78"/>
              <a:gd name="T22" fmla="*/ 2147483647 w 114"/>
              <a:gd name="T23" fmla="*/ 2147483647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4"/>
              <a:gd name="T37" fmla="*/ 0 h 78"/>
              <a:gd name="T38" fmla="*/ 114 w 114"/>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4" h="78">
                <a:moveTo>
                  <a:pt x="60" y="66"/>
                </a:moveTo>
                <a:lnTo>
                  <a:pt x="18" y="78"/>
                </a:lnTo>
                <a:lnTo>
                  <a:pt x="0" y="42"/>
                </a:lnTo>
                <a:lnTo>
                  <a:pt x="18" y="36"/>
                </a:lnTo>
                <a:lnTo>
                  <a:pt x="30" y="18"/>
                </a:lnTo>
                <a:lnTo>
                  <a:pt x="24" y="18"/>
                </a:lnTo>
                <a:lnTo>
                  <a:pt x="78" y="0"/>
                </a:lnTo>
                <a:lnTo>
                  <a:pt x="102" y="18"/>
                </a:lnTo>
                <a:lnTo>
                  <a:pt x="114" y="36"/>
                </a:lnTo>
                <a:lnTo>
                  <a:pt x="102" y="48"/>
                </a:lnTo>
                <a:lnTo>
                  <a:pt x="84" y="72"/>
                </a:lnTo>
                <a:lnTo>
                  <a:pt x="60" y="66"/>
                </a:lnTo>
                <a:close/>
              </a:path>
            </a:pathLst>
          </a:custGeom>
          <a:solidFill>
            <a:srgbClr val="00CC99"/>
          </a:solidFill>
          <a:ln w="12700">
            <a:solidFill>
              <a:srgbClr val="000000"/>
            </a:solidFill>
            <a:prstDash val="solid"/>
            <a:round/>
            <a:headEnd/>
            <a:tailEnd/>
          </a:ln>
        </p:spPr>
        <p:txBody>
          <a:bodyPr/>
          <a:lstStyle/>
          <a:p>
            <a:endParaRPr lang="fi-FI"/>
          </a:p>
        </p:txBody>
      </p:sp>
      <p:sp>
        <p:nvSpPr>
          <p:cNvPr id="3077" name="Freeform 5"/>
          <p:cNvSpPr>
            <a:spLocks noChangeAspect="1"/>
          </p:cNvSpPr>
          <p:nvPr/>
        </p:nvSpPr>
        <p:spPr bwMode="auto">
          <a:xfrm>
            <a:off x="7473950" y="1204913"/>
            <a:ext cx="1130300" cy="1130300"/>
          </a:xfrm>
          <a:custGeom>
            <a:avLst/>
            <a:gdLst>
              <a:gd name="T0" fmla="*/ 0 w 126"/>
              <a:gd name="T1" fmla="*/ 2147483647 h 126"/>
              <a:gd name="T2" fmla="*/ 0 w 126"/>
              <a:gd name="T3" fmla="*/ 2147483647 h 126"/>
              <a:gd name="T4" fmla="*/ 2147483647 w 126"/>
              <a:gd name="T5" fmla="*/ 2147483647 h 126"/>
              <a:gd name="T6" fmla="*/ 2147483647 w 126"/>
              <a:gd name="T7" fmla="*/ 2147483647 h 126"/>
              <a:gd name="T8" fmla="*/ 2147483647 w 126"/>
              <a:gd name="T9" fmla="*/ 2147483647 h 126"/>
              <a:gd name="T10" fmla="*/ 2147483647 w 126"/>
              <a:gd name="T11" fmla="*/ 2147483647 h 126"/>
              <a:gd name="T12" fmla="*/ 2147483647 w 126"/>
              <a:gd name="T13" fmla="*/ 0 h 126"/>
              <a:gd name="T14" fmla="*/ 2147483647 w 126"/>
              <a:gd name="T15" fmla="*/ 0 h 126"/>
              <a:gd name="T16" fmla="*/ 2147483647 w 126"/>
              <a:gd name="T17" fmla="*/ 2147483647 h 126"/>
              <a:gd name="T18" fmla="*/ 2147483647 w 126"/>
              <a:gd name="T19" fmla="*/ 2147483647 h 126"/>
              <a:gd name="T20" fmla="*/ 2147483647 w 126"/>
              <a:gd name="T21" fmla="*/ 2147483647 h 126"/>
              <a:gd name="T22" fmla="*/ 2147483647 w 126"/>
              <a:gd name="T23" fmla="*/ 2147483647 h 126"/>
              <a:gd name="T24" fmla="*/ 2147483647 w 126"/>
              <a:gd name="T25" fmla="*/ 2147483647 h 126"/>
              <a:gd name="T26" fmla="*/ 2147483647 w 126"/>
              <a:gd name="T27" fmla="*/ 2147483647 h 126"/>
              <a:gd name="T28" fmla="*/ 2147483647 w 126"/>
              <a:gd name="T29" fmla="*/ 2147483647 h 126"/>
              <a:gd name="T30" fmla="*/ 2147483647 w 126"/>
              <a:gd name="T31" fmla="*/ 2147483647 h 126"/>
              <a:gd name="T32" fmla="*/ 2147483647 w 126"/>
              <a:gd name="T33" fmla="*/ 2147483647 h 126"/>
              <a:gd name="T34" fmla="*/ 2147483647 w 126"/>
              <a:gd name="T35" fmla="*/ 2147483647 h 126"/>
              <a:gd name="T36" fmla="*/ 2147483647 w 126"/>
              <a:gd name="T37" fmla="*/ 2147483647 h 126"/>
              <a:gd name="T38" fmla="*/ 0 w 126"/>
              <a:gd name="T39" fmla="*/ 2147483647 h 1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6"/>
              <a:gd name="T61" fmla="*/ 0 h 126"/>
              <a:gd name="T62" fmla="*/ 126 w 126"/>
              <a:gd name="T63" fmla="*/ 126 h 1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6" h="126">
                <a:moveTo>
                  <a:pt x="0" y="48"/>
                </a:moveTo>
                <a:lnTo>
                  <a:pt x="0" y="18"/>
                </a:lnTo>
                <a:lnTo>
                  <a:pt x="6" y="18"/>
                </a:lnTo>
                <a:lnTo>
                  <a:pt x="36" y="12"/>
                </a:lnTo>
                <a:lnTo>
                  <a:pt x="54" y="30"/>
                </a:lnTo>
                <a:lnTo>
                  <a:pt x="78" y="18"/>
                </a:lnTo>
                <a:lnTo>
                  <a:pt x="84" y="0"/>
                </a:lnTo>
                <a:lnTo>
                  <a:pt x="96" y="0"/>
                </a:lnTo>
                <a:lnTo>
                  <a:pt x="108" y="12"/>
                </a:lnTo>
                <a:lnTo>
                  <a:pt x="120" y="42"/>
                </a:lnTo>
                <a:lnTo>
                  <a:pt x="126" y="120"/>
                </a:lnTo>
                <a:lnTo>
                  <a:pt x="90" y="126"/>
                </a:lnTo>
                <a:lnTo>
                  <a:pt x="84" y="102"/>
                </a:lnTo>
                <a:lnTo>
                  <a:pt x="72" y="78"/>
                </a:lnTo>
                <a:lnTo>
                  <a:pt x="66" y="78"/>
                </a:lnTo>
                <a:lnTo>
                  <a:pt x="60" y="84"/>
                </a:lnTo>
                <a:lnTo>
                  <a:pt x="48" y="84"/>
                </a:lnTo>
                <a:lnTo>
                  <a:pt x="36" y="54"/>
                </a:lnTo>
                <a:lnTo>
                  <a:pt x="12" y="48"/>
                </a:lnTo>
                <a:lnTo>
                  <a:pt x="0" y="48"/>
                </a:lnTo>
                <a:close/>
              </a:path>
            </a:pathLst>
          </a:custGeom>
          <a:solidFill>
            <a:srgbClr val="00CC99"/>
          </a:solidFill>
          <a:ln w="12700">
            <a:solidFill>
              <a:schemeClr val="tx1"/>
            </a:solidFill>
            <a:prstDash val="solid"/>
            <a:round/>
            <a:headEnd/>
            <a:tailEnd/>
          </a:ln>
        </p:spPr>
        <p:txBody>
          <a:bodyPr/>
          <a:lstStyle/>
          <a:p>
            <a:endParaRPr lang="fi-FI"/>
          </a:p>
        </p:txBody>
      </p:sp>
      <p:sp>
        <p:nvSpPr>
          <p:cNvPr id="3078" name="Freeform 6"/>
          <p:cNvSpPr>
            <a:spLocks noChangeAspect="1"/>
          </p:cNvSpPr>
          <p:nvPr/>
        </p:nvSpPr>
        <p:spPr bwMode="auto">
          <a:xfrm>
            <a:off x="5856288" y="2011363"/>
            <a:ext cx="646112" cy="755650"/>
          </a:xfrm>
          <a:custGeom>
            <a:avLst/>
            <a:gdLst>
              <a:gd name="T0" fmla="*/ 2147483647 w 72"/>
              <a:gd name="T1" fmla="*/ 2147483647 h 84"/>
              <a:gd name="T2" fmla="*/ 2147483647 w 72"/>
              <a:gd name="T3" fmla="*/ 2147483647 h 84"/>
              <a:gd name="T4" fmla="*/ 2147483647 w 72"/>
              <a:gd name="T5" fmla="*/ 0 h 84"/>
              <a:gd name="T6" fmla="*/ 0 w 72"/>
              <a:gd name="T7" fmla="*/ 2147483647 h 84"/>
              <a:gd name="T8" fmla="*/ 0 w 72"/>
              <a:gd name="T9" fmla="*/ 2147483647 h 84"/>
              <a:gd name="T10" fmla="*/ 2147483647 w 72"/>
              <a:gd name="T11" fmla="*/ 2147483647 h 84"/>
              <a:gd name="T12" fmla="*/ 2147483647 w 72"/>
              <a:gd name="T13" fmla="*/ 2147483647 h 84"/>
              <a:gd name="T14" fmla="*/ 2147483647 w 72"/>
              <a:gd name="T15" fmla="*/ 2147483647 h 84"/>
              <a:gd name="T16" fmla="*/ 2147483647 w 72"/>
              <a:gd name="T17" fmla="*/ 2147483647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84"/>
              <a:gd name="T29" fmla="*/ 72 w 72"/>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84">
                <a:moveTo>
                  <a:pt x="60" y="48"/>
                </a:moveTo>
                <a:lnTo>
                  <a:pt x="42" y="12"/>
                </a:lnTo>
                <a:lnTo>
                  <a:pt x="42" y="0"/>
                </a:lnTo>
                <a:lnTo>
                  <a:pt x="0" y="12"/>
                </a:lnTo>
                <a:lnTo>
                  <a:pt x="0" y="36"/>
                </a:lnTo>
                <a:lnTo>
                  <a:pt x="6" y="42"/>
                </a:lnTo>
                <a:lnTo>
                  <a:pt x="36" y="84"/>
                </a:lnTo>
                <a:lnTo>
                  <a:pt x="72" y="66"/>
                </a:lnTo>
                <a:lnTo>
                  <a:pt x="60" y="48"/>
                </a:lnTo>
                <a:close/>
              </a:path>
            </a:pathLst>
          </a:custGeom>
          <a:gradFill rotWithShape="0">
            <a:gsLst>
              <a:gs pos="0">
                <a:srgbClr val="00CC99"/>
              </a:gs>
              <a:gs pos="49001">
                <a:srgbClr val="00CC99"/>
              </a:gs>
              <a:gs pos="50000">
                <a:srgbClr val="00CC99"/>
              </a:gs>
              <a:gs pos="50999">
                <a:srgbClr val="CC99FF"/>
              </a:gs>
              <a:gs pos="100000">
                <a:srgbClr val="CC99FF"/>
              </a:gs>
            </a:gsLst>
            <a:lin ang="10800000"/>
          </a:gradFill>
          <a:ln w="12700">
            <a:solidFill>
              <a:srgbClr val="000000"/>
            </a:solidFill>
            <a:prstDash val="solid"/>
            <a:round/>
            <a:headEnd/>
            <a:tailEnd/>
          </a:ln>
        </p:spPr>
        <p:txBody>
          <a:bodyPr/>
          <a:lstStyle/>
          <a:p>
            <a:endParaRPr lang="fi-FI"/>
          </a:p>
        </p:txBody>
      </p:sp>
      <p:sp>
        <p:nvSpPr>
          <p:cNvPr id="3079" name="Freeform 7"/>
          <p:cNvSpPr>
            <a:spLocks noChangeAspect="1"/>
          </p:cNvSpPr>
          <p:nvPr/>
        </p:nvSpPr>
        <p:spPr bwMode="auto">
          <a:xfrm>
            <a:off x="6180138" y="2066925"/>
            <a:ext cx="1346200" cy="1454150"/>
          </a:xfrm>
          <a:custGeom>
            <a:avLst/>
            <a:gdLst>
              <a:gd name="T0" fmla="*/ 2147483647 w 150"/>
              <a:gd name="T1" fmla="*/ 2147483647 h 162"/>
              <a:gd name="T2" fmla="*/ 0 w 150"/>
              <a:gd name="T3" fmla="*/ 2147483647 h 162"/>
              <a:gd name="T4" fmla="*/ 0 w 150"/>
              <a:gd name="T5" fmla="*/ 2147483647 h 162"/>
              <a:gd name="T6" fmla="*/ 2147483647 w 150"/>
              <a:gd name="T7" fmla="*/ 2147483647 h 162"/>
              <a:gd name="T8" fmla="*/ 2147483647 w 150"/>
              <a:gd name="T9" fmla="*/ 2147483647 h 162"/>
              <a:gd name="T10" fmla="*/ 2147483647 w 150"/>
              <a:gd name="T11" fmla="*/ 2147483647 h 162"/>
              <a:gd name="T12" fmla="*/ 2147483647 w 150"/>
              <a:gd name="T13" fmla="*/ 2147483647 h 162"/>
              <a:gd name="T14" fmla="*/ 2147483647 w 150"/>
              <a:gd name="T15" fmla="*/ 2147483647 h 162"/>
              <a:gd name="T16" fmla="*/ 2147483647 w 150"/>
              <a:gd name="T17" fmla="*/ 0 h 162"/>
              <a:gd name="T18" fmla="*/ 2147483647 w 150"/>
              <a:gd name="T19" fmla="*/ 2147483647 h 162"/>
              <a:gd name="T20" fmla="*/ 2147483647 w 150"/>
              <a:gd name="T21" fmla="*/ 2147483647 h 162"/>
              <a:gd name="T22" fmla="*/ 2147483647 w 150"/>
              <a:gd name="T23" fmla="*/ 2147483647 h 162"/>
              <a:gd name="T24" fmla="*/ 2147483647 w 150"/>
              <a:gd name="T25" fmla="*/ 2147483647 h 162"/>
              <a:gd name="T26" fmla="*/ 2147483647 w 150"/>
              <a:gd name="T27" fmla="*/ 2147483647 h 162"/>
              <a:gd name="T28" fmla="*/ 2147483647 w 150"/>
              <a:gd name="T29" fmla="*/ 2147483647 h 162"/>
              <a:gd name="T30" fmla="*/ 2147483647 w 150"/>
              <a:gd name="T31" fmla="*/ 2147483647 h 162"/>
              <a:gd name="T32" fmla="*/ 2147483647 w 150"/>
              <a:gd name="T33" fmla="*/ 2147483647 h 162"/>
              <a:gd name="T34" fmla="*/ 2147483647 w 150"/>
              <a:gd name="T35" fmla="*/ 2147483647 h 162"/>
              <a:gd name="T36" fmla="*/ 2147483647 w 150"/>
              <a:gd name="T37" fmla="*/ 2147483647 h 162"/>
              <a:gd name="T38" fmla="*/ 2147483647 w 150"/>
              <a:gd name="T39" fmla="*/ 2147483647 h 162"/>
              <a:gd name="T40" fmla="*/ 2147483647 w 150"/>
              <a:gd name="T41" fmla="*/ 2147483647 h 162"/>
              <a:gd name="T42" fmla="*/ 2147483647 w 150"/>
              <a:gd name="T43" fmla="*/ 2147483647 h 162"/>
              <a:gd name="T44" fmla="*/ 2147483647 w 150"/>
              <a:gd name="T45" fmla="*/ 2147483647 h 162"/>
              <a:gd name="T46" fmla="*/ 2147483647 w 150"/>
              <a:gd name="T47" fmla="*/ 2147483647 h 162"/>
              <a:gd name="T48" fmla="*/ 2147483647 w 150"/>
              <a:gd name="T49" fmla="*/ 2147483647 h 162"/>
              <a:gd name="T50" fmla="*/ 2147483647 w 150"/>
              <a:gd name="T51" fmla="*/ 2147483647 h 162"/>
              <a:gd name="T52" fmla="*/ 2147483647 w 150"/>
              <a:gd name="T53" fmla="*/ 2147483647 h 162"/>
              <a:gd name="T54" fmla="*/ 2147483647 w 150"/>
              <a:gd name="T55" fmla="*/ 2147483647 h 162"/>
              <a:gd name="T56" fmla="*/ 2147483647 w 150"/>
              <a:gd name="T57" fmla="*/ 2147483647 h 162"/>
              <a:gd name="T58" fmla="*/ 2147483647 w 150"/>
              <a:gd name="T59" fmla="*/ 2147483647 h 162"/>
              <a:gd name="T60" fmla="*/ 2147483647 w 150"/>
              <a:gd name="T61" fmla="*/ 2147483647 h 162"/>
              <a:gd name="T62" fmla="*/ 2147483647 w 150"/>
              <a:gd name="T63" fmla="*/ 2147483647 h 162"/>
              <a:gd name="T64" fmla="*/ 2147483647 w 150"/>
              <a:gd name="T65" fmla="*/ 2147483647 h 162"/>
              <a:gd name="T66" fmla="*/ 2147483647 w 150"/>
              <a:gd name="T67" fmla="*/ 2147483647 h 162"/>
              <a:gd name="T68" fmla="*/ 2147483647 w 150"/>
              <a:gd name="T69" fmla="*/ 2147483647 h 162"/>
              <a:gd name="T70" fmla="*/ 2147483647 w 150"/>
              <a:gd name="T71" fmla="*/ 2147483647 h 162"/>
              <a:gd name="T72" fmla="*/ 2147483647 w 150"/>
              <a:gd name="T73" fmla="*/ 2147483647 h 162"/>
              <a:gd name="T74" fmla="*/ 2147483647 w 150"/>
              <a:gd name="T75" fmla="*/ 2147483647 h 1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0"/>
              <a:gd name="T115" fmla="*/ 0 h 162"/>
              <a:gd name="T116" fmla="*/ 150 w 150"/>
              <a:gd name="T117" fmla="*/ 162 h 1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0" h="162">
                <a:moveTo>
                  <a:pt x="30" y="144"/>
                </a:moveTo>
                <a:lnTo>
                  <a:pt x="0" y="108"/>
                </a:lnTo>
                <a:lnTo>
                  <a:pt x="0" y="78"/>
                </a:lnTo>
                <a:lnTo>
                  <a:pt x="36" y="60"/>
                </a:lnTo>
                <a:lnTo>
                  <a:pt x="24" y="42"/>
                </a:lnTo>
                <a:lnTo>
                  <a:pt x="66" y="30"/>
                </a:lnTo>
                <a:lnTo>
                  <a:pt x="90" y="36"/>
                </a:lnTo>
                <a:lnTo>
                  <a:pt x="108" y="12"/>
                </a:lnTo>
                <a:lnTo>
                  <a:pt x="120" y="0"/>
                </a:lnTo>
                <a:lnTo>
                  <a:pt x="108" y="42"/>
                </a:lnTo>
                <a:lnTo>
                  <a:pt x="144" y="60"/>
                </a:lnTo>
                <a:lnTo>
                  <a:pt x="150" y="150"/>
                </a:lnTo>
                <a:lnTo>
                  <a:pt x="144" y="132"/>
                </a:lnTo>
                <a:lnTo>
                  <a:pt x="144" y="120"/>
                </a:lnTo>
                <a:lnTo>
                  <a:pt x="138" y="120"/>
                </a:lnTo>
                <a:lnTo>
                  <a:pt x="132" y="120"/>
                </a:lnTo>
                <a:lnTo>
                  <a:pt x="132" y="126"/>
                </a:lnTo>
                <a:lnTo>
                  <a:pt x="132" y="138"/>
                </a:lnTo>
                <a:lnTo>
                  <a:pt x="138" y="156"/>
                </a:lnTo>
                <a:lnTo>
                  <a:pt x="132" y="156"/>
                </a:lnTo>
                <a:lnTo>
                  <a:pt x="126" y="150"/>
                </a:lnTo>
                <a:lnTo>
                  <a:pt x="120" y="150"/>
                </a:lnTo>
                <a:lnTo>
                  <a:pt x="114" y="150"/>
                </a:lnTo>
                <a:lnTo>
                  <a:pt x="108" y="162"/>
                </a:lnTo>
                <a:lnTo>
                  <a:pt x="96" y="162"/>
                </a:lnTo>
                <a:lnTo>
                  <a:pt x="90" y="156"/>
                </a:lnTo>
                <a:lnTo>
                  <a:pt x="78" y="144"/>
                </a:lnTo>
                <a:lnTo>
                  <a:pt x="72" y="132"/>
                </a:lnTo>
                <a:lnTo>
                  <a:pt x="72" y="120"/>
                </a:lnTo>
                <a:lnTo>
                  <a:pt x="72" y="114"/>
                </a:lnTo>
                <a:lnTo>
                  <a:pt x="66" y="114"/>
                </a:lnTo>
                <a:lnTo>
                  <a:pt x="60" y="114"/>
                </a:lnTo>
                <a:lnTo>
                  <a:pt x="54" y="114"/>
                </a:lnTo>
                <a:lnTo>
                  <a:pt x="42" y="114"/>
                </a:lnTo>
                <a:lnTo>
                  <a:pt x="42" y="120"/>
                </a:lnTo>
                <a:lnTo>
                  <a:pt x="42" y="138"/>
                </a:lnTo>
                <a:lnTo>
                  <a:pt x="36" y="144"/>
                </a:lnTo>
                <a:lnTo>
                  <a:pt x="30" y="144"/>
                </a:lnTo>
                <a:close/>
              </a:path>
            </a:pathLst>
          </a:custGeom>
          <a:solidFill>
            <a:schemeClr val="bg1"/>
          </a:solidFill>
          <a:ln w="12700">
            <a:solidFill>
              <a:srgbClr val="000000"/>
            </a:solidFill>
            <a:prstDash val="solid"/>
            <a:round/>
            <a:headEnd/>
            <a:tailEnd/>
          </a:ln>
        </p:spPr>
        <p:txBody>
          <a:bodyPr/>
          <a:lstStyle/>
          <a:p>
            <a:endParaRPr lang="fi-FI"/>
          </a:p>
        </p:txBody>
      </p:sp>
      <p:sp>
        <p:nvSpPr>
          <p:cNvPr id="3080" name="Freeform 8"/>
          <p:cNvSpPr>
            <a:spLocks noChangeAspect="1"/>
          </p:cNvSpPr>
          <p:nvPr/>
        </p:nvSpPr>
        <p:spPr bwMode="auto">
          <a:xfrm>
            <a:off x="6664325" y="3252788"/>
            <a:ext cx="161925" cy="485775"/>
          </a:xfrm>
          <a:custGeom>
            <a:avLst/>
            <a:gdLst>
              <a:gd name="T0" fmla="*/ 2147483647 w 18"/>
              <a:gd name="T1" fmla="*/ 2147483647 h 54"/>
              <a:gd name="T2" fmla="*/ 2147483647 w 18"/>
              <a:gd name="T3" fmla="*/ 0 h 54"/>
              <a:gd name="T4" fmla="*/ 0 w 18"/>
              <a:gd name="T5" fmla="*/ 0 h 54"/>
              <a:gd name="T6" fmla="*/ 0 w 18"/>
              <a:gd name="T7" fmla="*/ 2147483647 h 54"/>
              <a:gd name="T8" fmla="*/ 0 w 18"/>
              <a:gd name="T9" fmla="*/ 2147483647 h 54"/>
              <a:gd name="T10" fmla="*/ 0 w 18"/>
              <a:gd name="T11" fmla="*/ 2147483647 h 54"/>
              <a:gd name="T12" fmla="*/ 0 w 18"/>
              <a:gd name="T13" fmla="*/ 2147483647 h 54"/>
              <a:gd name="T14" fmla="*/ 2147483647 w 18"/>
              <a:gd name="T15" fmla="*/ 2147483647 h 54"/>
              <a:gd name="T16" fmla="*/ 2147483647 w 18"/>
              <a:gd name="T17" fmla="*/ 2147483647 h 54"/>
              <a:gd name="T18" fmla="*/ 2147483647 w 18"/>
              <a:gd name="T19" fmla="*/ 2147483647 h 54"/>
              <a:gd name="T20" fmla="*/ 2147483647 w 18"/>
              <a:gd name="T21" fmla="*/ 2147483647 h 54"/>
              <a:gd name="T22" fmla="*/ 2147483647 w 18"/>
              <a:gd name="T23" fmla="*/ 2147483647 h 54"/>
              <a:gd name="T24" fmla="*/ 2147483647 w 18"/>
              <a:gd name="T25" fmla="*/ 2147483647 h 54"/>
              <a:gd name="T26" fmla="*/ 2147483647 w 18"/>
              <a:gd name="T27" fmla="*/ 2147483647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54"/>
              <a:gd name="T44" fmla="*/ 18 w 18"/>
              <a:gd name="T45" fmla="*/ 54 h 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54">
                <a:moveTo>
                  <a:pt x="12" y="18"/>
                </a:moveTo>
                <a:lnTo>
                  <a:pt x="6" y="0"/>
                </a:lnTo>
                <a:lnTo>
                  <a:pt x="0" y="0"/>
                </a:lnTo>
                <a:lnTo>
                  <a:pt x="0" y="12"/>
                </a:lnTo>
                <a:lnTo>
                  <a:pt x="0" y="24"/>
                </a:lnTo>
                <a:lnTo>
                  <a:pt x="0" y="30"/>
                </a:lnTo>
                <a:lnTo>
                  <a:pt x="0" y="48"/>
                </a:lnTo>
                <a:lnTo>
                  <a:pt x="6" y="54"/>
                </a:lnTo>
                <a:lnTo>
                  <a:pt x="12" y="54"/>
                </a:lnTo>
                <a:lnTo>
                  <a:pt x="18" y="48"/>
                </a:lnTo>
                <a:lnTo>
                  <a:pt x="18" y="36"/>
                </a:lnTo>
                <a:lnTo>
                  <a:pt x="18" y="30"/>
                </a:lnTo>
                <a:lnTo>
                  <a:pt x="18" y="24"/>
                </a:lnTo>
                <a:lnTo>
                  <a:pt x="12" y="18"/>
                </a:lnTo>
                <a:close/>
              </a:path>
            </a:pathLst>
          </a:custGeom>
          <a:noFill/>
          <a:ln w="0">
            <a:solidFill>
              <a:srgbClr val="000000"/>
            </a:solidFill>
            <a:prstDash val="solid"/>
            <a:round/>
            <a:headEnd/>
            <a:tailEnd/>
          </a:ln>
        </p:spPr>
        <p:txBody>
          <a:bodyPr/>
          <a:lstStyle/>
          <a:p>
            <a:endParaRPr lang="fi-FI"/>
          </a:p>
        </p:txBody>
      </p:sp>
      <p:sp>
        <p:nvSpPr>
          <p:cNvPr id="3081" name="Freeform 9"/>
          <p:cNvSpPr>
            <a:spLocks noChangeAspect="1"/>
          </p:cNvSpPr>
          <p:nvPr/>
        </p:nvSpPr>
        <p:spPr bwMode="auto">
          <a:xfrm>
            <a:off x="7150100" y="3521075"/>
            <a:ext cx="323850" cy="269875"/>
          </a:xfrm>
          <a:custGeom>
            <a:avLst/>
            <a:gdLst>
              <a:gd name="T0" fmla="*/ 2147483647 w 36"/>
              <a:gd name="T1" fmla="*/ 2147483647 h 30"/>
              <a:gd name="T2" fmla="*/ 2147483647 w 36"/>
              <a:gd name="T3" fmla="*/ 2147483647 h 30"/>
              <a:gd name="T4" fmla="*/ 0 w 36"/>
              <a:gd name="T5" fmla="*/ 2147483647 h 30"/>
              <a:gd name="T6" fmla="*/ 2147483647 w 36"/>
              <a:gd name="T7" fmla="*/ 2147483647 h 30"/>
              <a:gd name="T8" fmla="*/ 2147483647 w 36"/>
              <a:gd name="T9" fmla="*/ 2147483647 h 30"/>
              <a:gd name="T10" fmla="*/ 2147483647 w 36"/>
              <a:gd name="T11" fmla="*/ 2147483647 h 30"/>
              <a:gd name="T12" fmla="*/ 2147483647 w 36"/>
              <a:gd name="T13" fmla="*/ 2147483647 h 30"/>
              <a:gd name="T14" fmla="*/ 2147483647 w 36"/>
              <a:gd name="T15" fmla="*/ 2147483647 h 30"/>
              <a:gd name="T16" fmla="*/ 2147483647 w 36"/>
              <a:gd name="T17" fmla="*/ 2147483647 h 30"/>
              <a:gd name="T18" fmla="*/ 2147483647 w 36"/>
              <a:gd name="T19" fmla="*/ 0 h 30"/>
              <a:gd name="T20" fmla="*/ 2147483647 w 36"/>
              <a:gd name="T21" fmla="*/ 2147483647 h 30"/>
              <a:gd name="T22" fmla="*/ 2147483647 w 36"/>
              <a:gd name="T23" fmla="*/ 214748364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30"/>
              <a:gd name="T38" fmla="*/ 36 w 36"/>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30">
                <a:moveTo>
                  <a:pt x="6" y="6"/>
                </a:moveTo>
                <a:lnTo>
                  <a:pt x="6" y="18"/>
                </a:lnTo>
                <a:lnTo>
                  <a:pt x="0" y="18"/>
                </a:lnTo>
                <a:lnTo>
                  <a:pt x="6" y="24"/>
                </a:lnTo>
                <a:lnTo>
                  <a:pt x="12" y="24"/>
                </a:lnTo>
                <a:lnTo>
                  <a:pt x="30" y="30"/>
                </a:lnTo>
                <a:lnTo>
                  <a:pt x="36" y="24"/>
                </a:lnTo>
                <a:lnTo>
                  <a:pt x="36" y="18"/>
                </a:lnTo>
                <a:lnTo>
                  <a:pt x="36" y="6"/>
                </a:lnTo>
                <a:lnTo>
                  <a:pt x="24" y="0"/>
                </a:lnTo>
                <a:lnTo>
                  <a:pt x="18" y="6"/>
                </a:lnTo>
                <a:lnTo>
                  <a:pt x="6" y="6"/>
                </a:lnTo>
                <a:close/>
              </a:path>
            </a:pathLst>
          </a:custGeom>
          <a:solidFill>
            <a:schemeClr val="bg1"/>
          </a:solidFill>
          <a:ln w="0">
            <a:solidFill>
              <a:srgbClr val="000000"/>
            </a:solidFill>
            <a:prstDash val="solid"/>
            <a:round/>
            <a:headEnd/>
            <a:tailEnd/>
          </a:ln>
        </p:spPr>
        <p:txBody>
          <a:bodyPr/>
          <a:lstStyle/>
          <a:p>
            <a:endParaRPr lang="fi-FI"/>
          </a:p>
        </p:txBody>
      </p:sp>
      <p:sp>
        <p:nvSpPr>
          <p:cNvPr id="3082" name="Freeform 10"/>
          <p:cNvSpPr>
            <a:spLocks noChangeAspect="1"/>
          </p:cNvSpPr>
          <p:nvPr/>
        </p:nvSpPr>
        <p:spPr bwMode="auto">
          <a:xfrm>
            <a:off x="6450013" y="3467100"/>
            <a:ext cx="106362" cy="323850"/>
          </a:xfrm>
          <a:custGeom>
            <a:avLst/>
            <a:gdLst>
              <a:gd name="T0" fmla="*/ 2147483647 w 12"/>
              <a:gd name="T1" fmla="*/ 0 h 36"/>
              <a:gd name="T2" fmla="*/ 0 w 12"/>
              <a:gd name="T3" fmla="*/ 2147483647 h 36"/>
              <a:gd name="T4" fmla="*/ 0 w 12"/>
              <a:gd name="T5" fmla="*/ 2147483647 h 36"/>
              <a:gd name="T6" fmla="*/ 0 w 12"/>
              <a:gd name="T7" fmla="*/ 2147483647 h 36"/>
              <a:gd name="T8" fmla="*/ 2147483647 w 12"/>
              <a:gd name="T9" fmla="*/ 2147483647 h 36"/>
              <a:gd name="T10" fmla="*/ 2147483647 w 12"/>
              <a:gd name="T11" fmla="*/ 2147483647 h 36"/>
              <a:gd name="T12" fmla="*/ 2147483647 w 12"/>
              <a:gd name="T13" fmla="*/ 2147483647 h 36"/>
              <a:gd name="T14" fmla="*/ 2147483647 w 12"/>
              <a:gd name="T15" fmla="*/ 2147483647 h 36"/>
              <a:gd name="T16" fmla="*/ 2147483647 w 12"/>
              <a:gd name="T17" fmla="*/ 0 h 36"/>
              <a:gd name="T18" fmla="*/ 2147483647 w 12"/>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36"/>
              <a:gd name="T32" fmla="*/ 12 w 12"/>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36">
                <a:moveTo>
                  <a:pt x="6" y="0"/>
                </a:moveTo>
                <a:lnTo>
                  <a:pt x="0" y="6"/>
                </a:lnTo>
                <a:lnTo>
                  <a:pt x="0" y="18"/>
                </a:lnTo>
                <a:lnTo>
                  <a:pt x="0" y="30"/>
                </a:lnTo>
                <a:lnTo>
                  <a:pt x="6" y="36"/>
                </a:lnTo>
                <a:lnTo>
                  <a:pt x="12" y="36"/>
                </a:lnTo>
                <a:lnTo>
                  <a:pt x="12" y="24"/>
                </a:lnTo>
                <a:lnTo>
                  <a:pt x="12" y="6"/>
                </a:lnTo>
                <a:lnTo>
                  <a:pt x="12" y="0"/>
                </a:lnTo>
                <a:lnTo>
                  <a:pt x="6" y="0"/>
                </a:lnTo>
                <a:close/>
              </a:path>
            </a:pathLst>
          </a:custGeom>
          <a:solidFill>
            <a:schemeClr val="bg1"/>
          </a:solidFill>
          <a:ln w="0">
            <a:solidFill>
              <a:srgbClr val="000000"/>
            </a:solidFill>
            <a:prstDash val="solid"/>
            <a:round/>
            <a:headEnd/>
            <a:tailEnd/>
          </a:ln>
        </p:spPr>
        <p:txBody>
          <a:bodyPr/>
          <a:lstStyle/>
          <a:p>
            <a:endParaRPr lang="fi-FI"/>
          </a:p>
        </p:txBody>
      </p:sp>
      <p:sp>
        <p:nvSpPr>
          <p:cNvPr id="3083" name="Freeform 11"/>
          <p:cNvSpPr>
            <a:spLocks noChangeAspect="1"/>
          </p:cNvSpPr>
          <p:nvPr/>
        </p:nvSpPr>
        <p:spPr bwMode="auto">
          <a:xfrm>
            <a:off x="5640388" y="2281238"/>
            <a:ext cx="809625" cy="1185862"/>
          </a:xfrm>
          <a:custGeom>
            <a:avLst/>
            <a:gdLst>
              <a:gd name="T0" fmla="*/ 2147483647 w 90"/>
              <a:gd name="T1" fmla="*/ 2147483647 h 132"/>
              <a:gd name="T2" fmla="*/ 2147483647 w 90"/>
              <a:gd name="T3" fmla="*/ 2147483647 h 132"/>
              <a:gd name="T4" fmla="*/ 2147483647 w 90"/>
              <a:gd name="T5" fmla="*/ 2147483647 h 132"/>
              <a:gd name="T6" fmla="*/ 2147483647 w 90"/>
              <a:gd name="T7" fmla="*/ 2147483647 h 132"/>
              <a:gd name="T8" fmla="*/ 2147483647 w 90"/>
              <a:gd name="T9" fmla="*/ 0 h 132"/>
              <a:gd name="T10" fmla="*/ 2147483647 w 90"/>
              <a:gd name="T11" fmla="*/ 2147483647 h 132"/>
              <a:gd name="T12" fmla="*/ 2147483647 w 90"/>
              <a:gd name="T13" fmla="*/ 2147483647 h 132"/>
              <a:gd name="T14" fmla="*/ 2147483647 w 90"/>
              <a:gd name="T15" fmla="*/ 2147483647 h 132"/>
              <a:gd name="T16" fmla="*/ 2147483647 w 90"/>
              <a:gd name="T17" fmla="*/ 2147483647 h 132"/>
              <a:gd name="T18" fmla="*/ 2147483647 w 90"/>
              <a:gd name="T19" fmla="*/ 2147483647 h 132"/>
              <a:gd name="T20" fmla="*/ 2147483647 w 90"/>
              <a:gd name="T21" fmla="*/ 2147483647 h 132"/>
              <a:gd name="T22" fmla="*/ 2147483647 w 90"/>
              <a:gd name="T23" fmla="*/ 2147483647 h 132"/>
              <a:gd name="T24" fmla="*/ 2147483647 w 90"/>
              <a:gd name="T25" fmla="*/ 2147483647 h 132"/>
              <a:gd name="T26" fmla="*/ 2147483647 w 90"/>
              <a:gd name="T27" fmla="*/ 2147483647 h 132"/>
              <a:gd name="T28" fmla="*/ 2147483647 w 90"/>
              <a:gd name="T29" fmla="*/ 2147483647 h 132"/>
              <a:gd name="T30" fmla="*/ 2147483647 w 90"/>
              <a:gd name="T31" fmla="*/ 2147483647 h 132"/>
              <a:gd name="T32" fmla="*/ 2147483647 w 90"/>
              <a:gd name="T33" fmla="*/ 2147483647 h 132"/>
              <a:gd name="T34" fmla="*/ 2147483647 w 90"/>
              <a:gd name="T35" fmla="*/ 2147483647 h 132"/>
              <a:gd name="T36" fmla="*/ 2147483647 w 90"/>
              <a:gd name="T37" fmla="*/ 2147483647 h 132"/>
              <a:gd name="T38" fmla="*/ 2147483647 w 90"/>
              <a:gd name="T39" fmla="*/ 2147483647 h 132"/>
              <a:gd name="T40" fmla="*/ 2147483647 w 90"/>
              <a:gd name="T41" fmla="*/ 2147483647 h 132"/>
              <a:gd name="T42" fmla="*/ 2147483647 w 90"/>
              <a:gd name="T43" fmla="*/ 2147483647 h 132"/>
              <a:gd name="T44" fmla="*/ 2147483647 w 90"/>
              <a:gd name="T45" fmla="*/ 2147483647 h 132"/>
              <a:gd name="T46" fmla="*/ 0 w 90"/>
              <a:gd name="T47" fmla="*/ 2147483647 h 132"/>
              <a:gd name="T48" fmla="*/ 2147483647 w 90"/>
              <a:gd name="T49" fmla="*/ 2147483647 h 1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32"/>
              <a:gd name="T77" fmla="*/ 90 w 90"/>
              <a:gd name="T78" fmla="*/ 132 h 1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32">
                <a:moveTo>
                  <a:pt x="6" y="78"/>
                </a:moveTo>
                <a:lnTo>
                  <a:pt x="18" y="54"/>
                </a:lnTo>
                <a:lnTo>
                  <a:pt x="18" y="30"/>
                </a:lnTo>
                <a:lnTo>
                  <a:pt x="12" y="18"/>
                </a:lnTo>
                <a:lnTo>
                  <a:pt x="18" y="0"/>
                </a:lnTo>
                <a:lnTo>
                  <a:pt x="24" y="6"/>
                </a:lnTo>
                <a:lnTo>
                  <a:pt x="30" y="12"/>
                </a:lnTo>
                <a:lnTo>
                  <a:pt x="60" y="54"/>
                </a:lnTo>
                <a:lnTo>
                  <a:pt x="60" y="84"/>
                </a:lnTo>
                <a:lnTo>
                  <a:pt x="90" y="120"/>
                </a:lnTo>
                <a:lnTo>
                  <a:pt x="90" y="126"/>
                </a:lnTo>
                <a:lnTo>
                  <a:pt x="84" y="126"/>
                </a:lnTo>
                <a:lnTo>
                  <a:pt x="72" y="126"/>
                </a:lnTo>
                <a:lnTo>
                  <a:pt x="66" y="126"/>
                </a:lnTo>
                <a:lnTo>
                  <a:pt x="54" y="126"/>
                </a:lnTo>
                <a:lnTo>
                  <a:pt x="42" y="126"/>
                </a:lnTo>
                <a:lnTo>
                  <a:pt x="18" y="132"/>
                </a:lnTo>
                <a:lnTo>
                  <a:pt x="18" y="126"/>
                </a:lnTo>
                <a:lnTo>
                  <a:pt x="24" y="120"/>
                </a:lnTo>
                <a:lnTo>
                  <a:pt x="30" y="114"/>
                </a:lnTo>
                <a:lnTo>
                  <a:pt x="24" y="108"/>
                </a:lnTo>
                <a:lnTo>
                  <a:pt x="18" y="108"/>
                </a:lnTo>
                <a:lnTo>
                  <a:pt x="12" y="108"/>
                </a:lnTo>
                <a:lnTo>
                  <a:pt x="0" y="90"/>
                </a:lnTo>
                <a:lnTo>
                  <a:pt x="6" y="78"/>
                </a:lnTo>
                <a:close/>
              </a:path>
            </a:pathLst>
          </a:custGeom>
          <a:gradFill rotWithShape="0">
            <a:gsLst>
              <a:gs pos="0">
                <a:srgbClr val="00CC99"/>
              </a:gs>
              <a:gs pos="49001">
                <a:srgbClr val="00CC99"/>
              </a:gs>
              <a:gs pos="50000">
                <a:srgbClr val="00CC99"/>
              </a:gs>
              <a:gs pos="50999">
                <a:srgbClr val="CC99FF"/>
              </a:gs>
              <a:gs pos="100000">
                <a:srgbClr val="CC99FF"/>
              </a:gs>
            </a:gsLst>
            <a:lin ang="10800000"/>
          </a:gradFill>
          <a:ln w="12700">
            <a:solidFill>
              <a:schemeClr val="tx1"/>
            </a:solidFill>
            <a:prstDash val="solid"/>
            <a:round/>
            <a:headEnd/>
            <a:tailEnd/>
          </a:ln>
        </p:spPr>
        <p:txBody>
          <a:bodyPr/>
          <a:lstStyle/>
          <a:p>
            <a:endParaRPr lang="fi-FI"/>
          </a:p>
        </p:txBody>
      </p:sp>
      <p:sp>
        <p:nvSpPr>
          <p:cNvPr id="3084" name="Freeform 12"/>
          <p:cNvSpPr>
            <a:spLocks noChangeAspect="1"/>
          </p:cNvSpPr>
          <p:nvPr/>
        </p:nvSpPr>
        <p:spPr bwMode="auto">
          <a:xfrm>
            <a:off x="5964238" y="3467100"/>
            <a:ext cx="323850" cy="161925"/>
          </a:xfrm>
          <a:custGeom>
            <a:avLst/>
            <a:gdLst>
              <a:gd name="T0" fmla="*/ 0 w 36"/>
              <a:gd name="T1" fmla="*/ 2147483647 h 18"/>
              <a:gd name="T2" fmla="*/ 0 w 36"/>
              <a:gd name="T3" fmla="*/ 2147483647 h 18"/>
              <a:gd name="T4" fmla="*/ 2147483647 w 36"/>
              <a:gd name="T5" fmla="*/ 0 h 18"/>
              <a:gd name="T6" fmla="*/ 2147483647 w 36"/>
              <a:gd name="T7" fmla="*/ 0 h 18"/>
              <a:gd name="T8" fmla="*/ 2147483647 w 36"/>
              <a:gd name="T9" fmla="*/ 0 h 18"/>
              <a:gd name="T10" fmla="*/ 2147483647 w 36"/>
              <a:gd name="T11" fmla="*/ 0 h 18"/>
              <a:gd name="T12" fmla="*/ 2147483647 w 36"/>
              <a:gd name="T13" fmla="*/ 2147483647 h 18"/>
              <a:gd name="T14" fmla="*/ 2147483647 w 36"/>
              <a:gd name="T15" fmla="*/ 2147483647 h 18"/>
              <a:gd name="T16" fmla="*/ 2147483647 w 36"/>
              <a:gd name="T17" fmla="*/ 2147483647 h 18"/>
              <a:gd name="T18" fmla="*/ 2147483647 w 36"/>
              <a:gd name="T19" fmla="*/ 2147483647 h 18"/>
              <a:gd name="T20" fmla="*/ 0 w 36"/>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18"/>
              <a:gd name="T35" fmla="*/ 36 w 36"/>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18">
                <a:moveTo>
                  <a:pt x="0" y="12"/>
                </a:moveTo>
                <a:lnTo>
                  <a:pt x="0" y="6"/>
                </a:lnTo>
                <a:lnTo>
                  <a:pt x="12" y="0"/>
                </a:lnTo>
                <a:lnTo>
                  <a:pt x="18" y="0"/>
                </a:lnTo>
                <a:lnTo>
                  <a:pt x="30" y="0"/>
                </a:lnTo>
                <a:lnTo>
                  <a:pt x="36" y="0"/>
                </a:lnTo>
                <a:lnTo>
                  <a:pt x="30" y="12"/>
                </a:lnTo>
                <a:lnTo>
                  <a:pt x="24" y="12"/>
                </a:lnTo>
                <a:lnTo>
                  <a:pt x="12" y="18"/>
                </a:lnTo>
                <a:lnTo>
                  <a:pt x="6" y="12"/>
                </a:lnTo>
                <a:lnTo>
                  <a:pt x="0" y="12"/>
                </a:lnTo>
                <a:close/>
              </a:path>
            </a:pathLst>
          </a:custGeom>
          <a:solidFill>
            <a:srgbClr val="00CC99"/>
          </a:solidFill>
          <a:ln w="0">
            <a:solidFill>
              <a:srgbClr val="000000"/>
            </a:solidFill>
            <a:prstDash val="solid"/>
            <a:round/>
            <a:headEnd/>
            <a:tailEnd/>
          </a:ln>
        </p:spPr>
        <p:txBody>
          <a:bodyPr/>
          <a:lstStyle/>
          <a:p>
            <a:endParaRPr lang="fi-FI"/>
          </a:p>
        </p:txBody>
      </p:sp>
      <p:sp>
        <p:nvSpPr>
          <p:cNvPr id="3085" name="Freeform 13"/>
          <p:cNvSpPr>
            <a:spLocks noChangeAspect="1"/>
          </p:cNvSpPr>
          <p:nvPr/>
        </p:nvSpPr>
        <p:spPr bwMode="auto">
          <a:xfrm>
            <a:off x="4994275" y="1905000"/>
            <a:ext cx="808038" cy="1077913"/>
          </a:xfrm>
          <a:custGeom>
            <a:avLst/>
            <a:gdLst>
              <a:gd name="T0" fmla="*/ 2147483647 w 90"/>
              <a:gd name="T1" fmla="*/ 2147483647 h 120"/>
              <a:gd name="T2" fmla="*/ 0 w 90"/>
              <a:gd name="T3" fmla="*/ 2147483647 h 120"/>
              <a:gd name="T4" fmla="*/ 2147483647 w 90"/>
              <a:gd name="T5" fmla="*/ 2147483647 h 120"/>
              <a:gd name="T6" fmla="*/ 2147483647 w 90"/>
              <a:gd name="T7" fmla="*/ 0 h 120"/>
              <a:gd name="T8" fmla="*/ 2147483647 w 90"/>
              <a:gd name="T9" fmla="*/ 0 h 120"/>
              <a:gd name="T10" fmla="*/ 2147483647 w 90"/>
              <a:gd name="T11" fmla="*/ 2147483647 h 120"/>
              <a:gd name="T12" fmla="*/ 2147483647 w 90"/>
              <a:gd name="T13" fmla="*/ 2147483647 h 120"/>
              <a:gd name="T14" fmla="*/ 2147483647 w 90"/>
              <a:gd name="T15" fmla="*/ 2147483647 h 120"/>
              <a:gd name="T16" fmla="*/ 2147483647 w 90"/>
              <a:gd name="T17" fmla="*/ 2147483647 h 120"/>
              <a:gd name="T18" fmla="*/ 2147483647 w 90"/>
              <a:gd name="T19" fmla="*/ 2147483647 h 120"/>
              <a:gd name="T20" fmla="*/ 2147483647 w 90"/>
              <a:gd name="T21" fmla="*/ 2147483647 h 120"/>
              <a:gd name="T22" fmla="*/ 2147483647 w 90"/>
              <a:gd name="T23" fmla="*/ 2147483647 h 120"/>
              <a:gd name="T24" fmla="*/ 2147483647 w 90"/>
              <a:gd name="T25" fmla="*/ 2147483647 h 120"/>
              <a:gd name="T26" fmla="*/ 2147483647 w 90"/>
              <a:gd name="T27" fmla="*/ 2147483647 h 120"/>
              <a:gd name="T28" fmla="*/ 2147483647 w 90"/>
              <a:gd name="T29" fmla="*/ 2147483647 h 120"/>
              <a:gd name="T30" fmla="*/ 2147483647 w 90"/>
              <a:gd name="T31" fmla="*/ 2147483647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120"/>
              <a:gd name="T50" fmla="*/ 90 w 90"/>
              <a:gd name="T51" fmla="*/ 120 h 1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120">
                <a:moveTo>
                  <a:pt x="24" y="120"/>
                </a:moveTo>
                <a:lnTo>
                  <a:pt x="0" y="96"/>
                </a:lnTo>
                <a:lnTo>
                  <a:pt x="24" y="36"/>
                </a:lnTo>
                <a:lnTo>
                  <a:pt x="12" y="0"/>
                </a:lnTo>
                <a:lnTo>
                  <a:pt x="48" y="0"/>
                </a:lnTo>
                <a:lnTo>
                  <a:pt x="72" y="18"/>
                </a:lnTo>
                <a:lnTo>
                  <a:pt x="48" y="30"/>
                </a:lnTo>
                <a:lnTo>
                  <a:pt x="48" y="66"/>
                </a:lnTo>
                <a:lnTo>
                  <a:pt x="84" y="60"/>
                </a:lnTo>
                <a:lnTo>
                  <a:pt x="90" y="72"/>
                </a:lnTo>
                <a:lnTo>
                  <a:pt x="72" y="72"/>
                </a:lnTo>
                <a:lnTo>
                  <a:pt x="54" y="84"/>
                </a:lnTo>
                <a:lnTo>
                  <a:pt x="54" y="114"/>
                </a:lnTo>
                <a:lnTo>
                  <a:pt x="42" y="108"/>
                </a:lnTo>
                <a:lnTo>
                  <a:pt x="42" y="120"/>
                </a:lnTo>
                <a:lnTo>
                  <a:pt x="24" y="120"/>
                </a:lnTo>
                <a:close/>
              </a:path>
            </a:pathLst>
          </a:custGeom>
          <a:solidFill>
            <a:srgbClr val="CC99FF"/>
          </a:solidFill>
          <a:ln w="12700">
            <a:solidFill>
              <a:srgbClr val="000000"/>
            </a:solidFill>
            <a:prstDash val="solid"/>
            <a:round/>
            <a:headEnd/>
            <a:tailEnd/>
          </a:ln>
        </p:spPr>
        <p:txBody>
          <a:bodyPr/>
          <a:lstStyle/>
          <a:p>
            <a:endParaRPr lang="fi-FI"/>
          </a:p>
        </p:txBody>
      </p:sp>
      <p:sp>
        <p:nvSpPr>
          <p:cNvPr id="3086" name="Freeform 14"/>
          <p:cNvSpPr>
            <a:spLocks noChangeAspect="1"/>
          </p:cNvSpPr>
          <p:nvPr/>
        </p:nvSpPr>
        <p:spPr bwMode="auto">
          <a:xfrm>
            <a:off x="7150100" y="1581150"/>
            <a:ext cx="1885950" cy="1833563"/>
          </a:xfrm>
          <a:custGeom>
            <a:avLst/>
            <a:gdLst>
              <a:gd name="T0" fmla="*/ 0 w 210"/>
              <a:gd name="T1" fmla="*/ 2147483647 h 204"/>
              <a:gd name="T2" fmla="*/ 2147483647 w 210"/>
              <a:gd name="T3" fmla="*/ 2147483647 h 204"/>
              <a:gd name="T4" fmla="*/ 2147483647 w 210"/>
              <a:gd name="T5" fmla="*/ 2147483647 h 204"/>
              <a:gd name="T6" fmla="*/ 2147483647 w 210"/>
              <a:gd name="T7" fmla="*/ 2147483647 h 204"/>
              <a:gd name="T8" fmla="*/ 2147483647 w 210"/>
              <a:gd name="T9" fmla="*/ 2147483647 h 204"/>
              <a:gd name="T10" fmla="*/ 2147483647 w 210"/>
              <a:gd name="T11" fmla="*/ 2147483647 h 204"/>
              <a:gd name="T12" fmla="*/ 2147483647 w 210"/>
              <a:gd name="T13" fmla="*/ 2147483647 h 204"/>
              <a:gd name="T14" fmla="*/ 2147483647 w 210"/>
              <a:gd name="T15" fmla="*/ 2147483647 h 204"/>
              <a:gd name="T16" fmla="*/ 2147483647 w 210"/>
              <a:gd name="T17" fmla="*/ 2147483647 h 204"/>
              <a:gd name="T18" fmla="*/ 2147483647 w 210"/>
              <a:gd name="T19" fmla="*/ 2147483647 h 204"/>
              <a:gd name="T20" fmla="*/ 2147483647 w 210"/>
              <a:gd name="T21" fmla="*/ 2147483647 h 204"/>
              <a:gd name="T22" fmla="*/ 2147483647 w 210"/>
              <a:gd name="T23" fmla="*/ 2147483647 h 204"/>
              <a:gd name="T24" fmla="*/ 2147483647 w 210"/>
              <a:gd name="T25" fmla="*/ 2147483647 h 204"/>
              <a:gd name="T26" fmla="*/ 2147483647 w 210"/>
              <a:gd name="T27" fmla="*/ 0 h 204"/>
              <a:gd name="T28" fmla="*/ 2147483647 w 210"/>
              <a:gd name="T29" fmla="*/ 0 h 204"/>
              <a:gd name="T30" fmla="*/ 2147483647 w 210"/>
              <a:gd name="T31" fmla="*/ 2147483647 h 204"/>
              <a:gd name="T32" fmla="*/ 2147483647 w 210"/>
              <a:gd name="T33" fmla="*/ 2147483647 h 204"/>
              <a:gd name="T34" fmla="*/ 2147483647 w 210"/>
              <a:gd name="T35" fmla="*/ 2147483647 h 204"/>
              <a:gd name="T36" fmla="*/ 2147483647 w 210"/>
              <a:gd name="T37" fmla="*/ 2147483647 h 204"/>
              <a:gd name="T38" fmla="*/ 2147483647 w 210"/>
              <a:gd name="T39" fmla="*/ 2147483647 h 204"/>
              <a:gd name="T40" fmla="*/ 2147483647 w 210"/>
              <a:gd name="T41" fmla="*/ 2147483647 h 204"/>
              <a:gd name="T42" fmla="*/ 2147483647 w 210"/>
              <a:gd name="T43" fmla="*/ 2147483647 h 204"/>
              <a:gd name="T44" fmla="*/ 2147483647 w 210"/>
              <a:gd name="T45" fmla="*/ 2147483647 h 204"/>
              <a:gd name="T46" fmla="*/ 2147483647 w 210"/>
              <a:gd name="T47" fmla="*/ 2147483647 h 204"/>
              <a:gd name="T48" fmla="*/ 2147483647 w 210"/>
              <a:gd name="T49" fmla="*/ 2147483647 h 204"/>
              <a:gd name="T50" fmla="*/ 2147483647 w 210"/>
              <a:gd name="T51" fmla="*/ 2147483647 h 204"/>
              <a:gd name="T52" fmla="*/ 2147483647 w 210"/>
              <a:gd name="T53" fmla="*/ 2147483647 h 204"/>
              <a:gd name="T54" fmla="*/ 2147483647 w 210"/>
              <a:gd name="T55" fmla="*/ 2147483647 h 204"/>
              <a:gd name="T56" fmla="*/ 2147483647 w 210"/>
              <a:gd name="T57" fmla="*/ 2147483647 h 204"/>
              <a:gd name="T58" fmla="*/ 2147483647 w 210"/>
              <a:gd name="T59" fmla="*/ 2147483647 h 204"/>
              <a:gd name="T60" fmla="*/ 2147483647 w 210"/>
              <a:gd name="T61" fmla="*/ 2147483647 h 204"/>
              <a:gd name="T62" fmla="*/ 2147483647 w 210"/>
              <a:gd name="T63" fmla="*/ 2147483647 h 204"/>
              <a:gd name="T64" fmla="*/ 2147483647 w 210"/>
              <a:gd name="T65" fmla="*/ 2147483647 h 204"/>
              <a:gd name="T66" fmla="*/ 2147483647 w 210"/>
              <a:gd name="T67" fmla="*/ 2147483647 h 204"/>
              <a:gd name="T68" fmla="*/ 2147483647 w 210"/>
              <a:gd name="T69" fmla="*/ 2147483647 h 204"/>
              <a:gd name="T70" fmla="*/ 2147483647 w 210"/>
              <a:gd name="T71" fmla="*/ 2147483647 h 204"/>
              <a:gd name="T72" fmla="*/ 2147483647 w 210"/>
              <a:gd name="T73" fmla="*/ 2147483647 h 204"/>
              <a:gd name="T74" fmla="*/ 2147483647 w 210"/>
              <a:gd name="T75" fmla="*/ 2147483647 h 204"/>
              <a:gd name="T76" fmla="*/ 2147483647 w 210"/>
              <a:gd name="T77" fmla="*/ 2147483647 h 204"/>
              <a:gd name="T78" fmla="*/ 2147483647 w 210"/>
              <a:gd name="T79" fmla="*/ 2147483647 h 204"/>
              <a:gd name="T80" fmla="*/ 2147483647 w 210"/>
              <a:gd name="T81" fmla="*/ 2147483647 h 204"/>
              <a:gd name="T82" fmla="*/ 2147483647 w 210"/>
              <a:gd name="T83" fmla="*/ 2147483647 h 204"/>
              <a:gd name="T84" fmla="*/ 2147483647 w 210"/>
              <a:gd name="T85" fmla="*/ 2147483647 h 204"/>
              <a:gd name="T86" fmla="*/ 2147483647 w 210"/>
              <a:gd name="T87" fmla="*/ 2147483647 h 204"/>
              <a:gd name="T88" fmla="*/ 2147483647 w 210"/>
              <a:gd name="T89" fmla="*/ 2147483647 h 204"/>
              <a:gd name="T90" fmla="*/ 2147483647 w 210"/>
              <a:gd name="T91" fmla="*/ 2147483647 h 204"/>
              <a:gd name="T92" fmla="*/ 2147483647 w 210"/>
              <a:gd name="T93" fmla="*/ 2147483647 h 204"/>
              <a:gd name="T94" fmla="*/ 2147483647 w 210"/>
              <a:gd name="T95" fmla="*/ 2147483647 h 204"/>
              <a:gd name="T96" fmla="*/ 2147483647 w 210"/>
              <a:gd name="T97" fmla="*/ 2147483647 h 204"/>
              <a:gd name="T98" fmla="*/ 2147483647 w 210"/>
              <a:gd name="T99" fmla="*/ 2147483647 h 204"/>
              <a:gd name="T100" fmla="*/ 2147483647 w 210"/>
              <a:gd name="T101" fmla="*/ 2147483647 h 204"/>
              <a:gd name="T102" fmla="*/ 2147483647 w 210"/>
              <a:gd name="T103" fmla="*/ 2147483647 h 204"/>
              <a:gd name="T104" fmla="*/ 2147483647 w 210"/>
              <a:gd name="T105" fmla="*/ 2147483647 h 204"/>
              <a:gd name="T106" fmla="*/ 2147483647 w 210"/>
              <a:gd name="T107" fmla="*/ 2147483647 h 204"/>
              <a:gd name="T108" fmla="*/ 2147483647 w 210"/>
              <a:gd name="T109" fmla="*/ 2147483647 h 204"/>
              <a:gd name="T110" fmla="*/ 2147483647 w 210"/>
              <a:gd name="T111" fmla="*/ 2147483647 h 204"/>
              <a:gd name="T112" fmla="*/ 2147483647 w 210"/>
              <a:gd name="T113" fmla="*/ 2147483647 h 204"/>
              <a:gd name="T114" fmla="*/ 0 w 210"/>
              <a:gd name="T115" fmla="*/ 2147483647 h 2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0"/>
              <a:gd name="T175" fmla="*/ 0 h 204"/>
              <a:gd name="T176" fmla="*/ 210 w 210"/>
              <a:gd name="T177" fmla="*/ 204 h 2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0" h="204">
                <a:moveTo>
                  <a:pt x="0" y="96"/>
                </a:moveTo>
                <a:lnTo>
                  <a:pt x="12" y="54"/>
                </a:lnTo>
                <a:lnTo>
                  <a:pt x="36" y="42"/>
                </a:lnTo>
                <a:lnTo>
                  <a:pt x="48" y="18"/>
                </a:lnTo>
                <a:lnTo>
                  <a:pt x="48" y="6"/>
                </a:lnTo>
                <a:lnTo>
                  <a:pt x="72" y="12"/>
                </a:lnTo>
                <a:lnTo>
                  <a:pt x="84" y="42"/>
                </a:lnTo>
                <a:lnTo>
                  <a:pt x="96" y="42"/>
                </a:lnTo>
                <a:lnTo>
                  <a:pt x="102" y="36"/>
                </a:lnTo>
                <a:lnTo>
                  <a:pt x="108" y="36"/>
                </a:lnTo>
                <a:lnTo>
                  <a:pt x="120" y="60"/>
                </a:lnTo>
                <a:lnTo>
                  <a:pt x="126" y="84"/>
                </a:lnTo>
                <a:lnTo>
                  <a:pt x="162" y="78"/>
                </a:lnTo>
                <a:lnTo>
                  <a:pt x="156" y="0"/>
                </a:lnTo>
                <a:lnTo>
                  <a:pt x="174" y="0"/>
                </a:lnTo>
                <a:lnTo>
                  <a:pt x="180" y="24"/>
                </a:lnTo>
                <a:lnTo>
                  <a:pt x="204" y="24"/>
                </a:lnTo>
                <a:lnTo>
                  <a:pt x="204" y="30"/>
                </a:lnTo>
                <a:lnTo>
                  <a:pt x="204" y="42"/>
                </a:lnTo>
                <a:lnTo>
                  <a:pt x="210" y="48"/>
                </a:lnTo>
                <a:lnTo>
                  <a:pt x="204" y="54"/>
                </a:lnTo>
                <a:lnTo>
                  <a:pt x="198" y="54"/>
                </a:lnTo>
                <a:lnTo>
                  <a:pt x="180" y="72"/>
                </a:lnTo>
                <a:lnTo>
                  <a:pt x="180" y="90"/>
                </a:lnTo>
                <a:lnTo>
                  <a:pt x="180" y="102"/>
                </a:lnTo>
                <a:lnTo>
                  <a:pt x="180" y="114"/>
                </a:lnTo>
                <a:lnTo>
                  <a:pt x="174" y="120"/>
                </a:lnTo>
                <a:lnTo>
                  <a:pt x="156" y="138"/>
                </a:lnTo>
                <a:lnTo>
                  <a:pt x="144" y="138"/>
                </a:lnTo>
                <a:lnTo>
                  <a:pt x="144" y="132"/>
                </a:lnTo>
                <a:lnTo>
                  <a:pt x="132" y="120"/>
                </a:lnTo>
                <a:lnTo>
                  <a:pt x="126" y="114"/>
                </a:lnTo>
                <a:lnTo>
                  <a:pt x="120" y="120"/>
                </a:lnTo>
                <a:lnTo>
                  <a:pt x="114" y="144"/>
                </a:lnTo>
                <a:lnTo>
                  <a:pt x="108" y="156"/>
                </a:lnTo>
                <a:lnTo>
                  <a:pt x="102" y="156"/>
                </a:lnTo>
                <a:lnTo>
                  <a:pt x="96" y="150"/>
                </a:lnTo>
                <a:lnTo>
                  <a:pt x="90" y="132"/>
                </a:lnTo>
                <a:lnTo>
                  <a:pt x="84" y="126"/>
                </a:lnTo>
                <a:lnTo>
                  <a:pt x="60" y="108"/>
                </a:lnTo>
                <a:lnTo>
                  <a:pt x="54" y="96"/>
                </a:lnTo>
                <a:lnTo>
                  <a:pt x="48" y="96"/>
                </a:lnTo>
                <a:lnTo>
                  <a:pt x="42" y="102"/>
                </a:lnTo>
                <a:lnTo>
                  <a:pt x="54" y="120"/>
                </a:lnTo>
                <a:lnTo>
                  <a:pt x="60" y="132"/>
                </a:lnTo>
                <a:lnTo>
                  <a:pt x="66" y="150"/>
                </a:lnTo>
                <a:lnTo>
                  <a:pt x="78" y="168"/>
                </a:lnTo>
                <a:lnTo>
                  <a:pt x="78" y="174"/>
                </a:lnTo>
                <a:lnTo>
                  <a:pt x="78" y="180"/>
                </a:lnTo>
                <a:lnTo>
                  <a:pt x="66" y="180"/>
                </a:lnTo>
                <a:lnTo>
                  <a:pt x="54" y="174"/>
                </a:lnTo>
                <a:lnTo>
                  <a:pt x="48" y="174"/>
                </a:lnTo>
                <a:lnTo>
                  <a:pt x="54" y="192"/>
                </a:lnTo>
                <a:lnTo>
                  <a:pt x="54" y="198"/>
                </a:lnTo>
                <a:lnTo>
                  <a:pt x="48" y="204"/>
                </a:lnTo>
                <a:lnTo>
                  <a:pt x="42" y="204"/>
                </a:lnTo>
                <a:lnTo>
                  <a:pt x="36" y="114"/>
                </a:lnTo>
                <a:lnTo>
                  <a:pt x="0" y="96"/>
                </a:lnTo>
                <a:close/>
              </a:path>
            </a:pathLst>
          </a:custGeom>
          <a:solidFill>
            <a:srgbClr val="00CC99"/>
          </a:solidFill>
          <a:ln w="12700">
            <a:solidFill>
              <a:srgbClr val="000000"/>
            </a:solidFill>
            <a:prstDash val="solid"/>
            <a:round/>
            <a:headEnd/>
            <a:tailEnd/>
          </a:ln>
        </p:spPr>
        <p:txBody>
          <a:bodyPr/>
          <a:lstStyle/>
          <a:p>
            <a:endParaRPr lang="fi-FI"/>
          </a:p>
        </p:txBody>
      </p:sp>
      <p:sp>
        <p:nvSpPr>
          <p:cNvPr id="3087" name="Freeform 15"/>
          <p:cNvSpPr>
            <a:spLocks noChangeAspect="1"/>
          </p:cNvSpPr>
          <p:nvPr/>
        </p:nvSpPr>
        <p:spPr bwMode="auto">
          <a:xfrm>
            <a:off x="7797800" y="3252788"/>
            <a:ext cx="214313" cy="161925"/>
          </a:xfrm>
          <a:custGeom>
            <a:avLst/>
            <a:gdLst>
              <a:gd name="T0" fmla="*/ 2147483647 w 24"/>
              <a:gd name="T1" fmla="*/ 0 h 18"/>
              <a:gd name="T2" fmla="*/ 2147483647 w 24"/>
              <a:gd name="T3" fmla="*/ 0 h 18"/>
              <a:gd name="T4" fmla="*/ 2147483647 w 24"/>
              <a:gd name="T5" fmla="*/ 2147483647 h 18"/>
              <a:gd name="T6" fmla="*/ 2147483647 w 24"/>
              <a:gd name="T7" fmla="*/ 2147483647 h 18"/>
              <a:gd name="T8" fmla="*/ 2147483647 w 24"/>
              <a:gd name="T9" fmla="*/ 2147483647 h 18"/>
              <a:gd name="T10" fmla="*/ 2147483647 w 24"/>
              <a:gd name="T11" fmla="*/ 2147483647 h 18"/>
              <a:gd name="T12" fmla="*/ 0 w 24"/>
              <a:gd name="T13" fmla="*/ 2147483647 h 18"/>
              <a:gd name="T14" fmla="*/ 0 w 24"/>
              <a:gd name="T15" fmla="*/ 2147483647 h 18"/>
              <a:gd name="T16" fmla="*/ 2147483647 w 24"/>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8"/>
              <a:gd name="T29" fmla="*/ 24 w 24"/>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8">
                <a:moveTo>
                  <a:pt x="6" y="0"/>
                </a:moveTo>
                <a:lnTo>
                  <a:pt x="18" y="0"/>
                </a:lnTo>
                <a:lnTo>
                  <a:pt x="18" y="6"/>
                </a:lnTo>
                <a:lnTo>
                  <a:pt x="24" y="18"/>
                </a:lnTo>
                <a:lnTo>
                  <a:pt x="18" y="18"/>
                </a:lnTo>
                <a:lnTo>
                  <a:pt x="6" y="18"/>
                </a:lnTo>
                <a:lnTo>
                  <a:pt x="0" y="12"/>
                </a:lnTo>
                <a:lnTo>
                  <a:pt x="0" y="6"/>
                </a:lnTo>
                <a:lnTo>
                  <a:pt x="6" y="0"/>
                </a:lnTo>
                <a:close/>
              </a:path>
            </a:pathLst>
          </a:custGeom>
          <a:solidFill>
            <a:srgbClr val="00CC99"/>
          </a:solidFill>
          <a:ln w="0">
            <a:solidFill>
              <a:srgbClr val="000000"/>
            </a:solidFill>
            <a:prstDash val="solid"/>
            <a:round/>
            <a:headEnd/>
            <a:tailEnd/>
          </a:ln>
        </p:spPr>
        <p:txBody>
          <a:bodyPr/>
          <a:lstStyle/>
          <a:p>
            <a:endParaRPr lang="fi-FI"/>
          </a:p>
        </p:txBody>
      </p:sp>
      <p:sp>
        <p:nvSpPr>
          <p:cNvPr id="3088" name="Freeform 16"/>
          <p:cNvSpPr>
            <a:spLocks noChangeAspect="1"/>
          </p:cNvSpPr>
          <p:nvPr/>
        </p:nvSpPr>
        <p:spPr bwMode="auto">
          <a:xfrm>
            <a:off x="8066088" y="3090863"/>
            <a:ext cx="161925" cy="161925"/>
          </a:xfrm>
          <a:custGeom>
            <a:avLst/>
            <a:gdLst>
              <a:gd name="T0" fmla="*/ 2147483647 w 18"/>
              <a:gd name="T1" fmla="*/ 0 h 18"/>
              <a:gd name="T2" fmla="*/ 2147483647 w 18"/>
              <a:gd name="T3" fmla="*/ 2147483647 h 18"/>
              <a:gd name="T4" fmla="*/ 2147483647 w 18"/>
              <a:gd name="T5" fmla="*/ 2147483647 h 18"/>
              <a:gd name="T6" fmla="*/ 2147483647 w 18"/>
              <a:gd name="T7" fmla="*/ 2147483647 h 18"/>
              <a:gd name="T8" fmla="*/ 2147483647 w 18"/>
              <a:gd name="T9" fmla="*/ 2147483647 h 18"/>
              <a:gd name="T10" fmla="*/ 0 w 18"/>
              <a:gd name="T11" fmla="*/ 2147483647 h 18"/>
              <a:gd name="T12" fmla="*/ 0 w 18"/>
              <a:gd name="T13" fmla="*/ 0 h 18"/>
              <a:gd name="T14" fmla="*/ 2147483647 w 18"/>
              <a:gd name="T15" fmla="*/ 0 h 18"/>
              <a:gd name="T16" fmla="*/ 2147483647 w 18"/>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8"/>
              <a:gd name="T29" fmla="*/ 18 w 18"/>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8">
                <a:moveTo>
                  <a:pt x="12" y="0"/>
                </a:moveTo>
                <a:lnTo>
                  <a:pt x="18" y="6"/>
                </a:lnTo>
                <a:lnTo>
                  <a:pt x="18" y="12"/>
                </a:lnTo>
                <a:lnTo>
                  <a:pt x="18" y="18"/>
                </a:lnTo>
                <a:lnTo>
                  <a:pt x="6" y="18"/>
                </a:lnTo>
                <a:lnTo>
                  <a:pt x="0" y="12"/>
                </a:lnTo>
                <a:lnTo>
                  <a:pt x="0" y="0"/>
                </a:lnTo>
                <a:lnTo>
                  <a:pt x="6" y="0"/>
                </a:lnTo>
                <a:lnTo>
                  <a:pt x="12" y="0"/>
                </a:lnTo>
                <a:close/>
              </a:path>
            </a:pathLst>
          </a:custGeom>
          <a:solidFill>
            <a:srgbClr val="00CC99"/>
          </a:solidFill>
          <a:ln w="0">
            <a:solidFill>
              <a:srgbClr val="000000"/>
            </a:solidFill>
            <a:prstDash val="solid"/>
            <a:round/>
            <a:headEnd/>
            <a:tailEnd/>
          </a:ln>
        </p:spPr>
        <p:txBody>
          <a:bodyPr/>
          <a:lstStyle/>
          <a:p>
            <a:endParaRPr lang="fi-FI"/>
          </a:p>
        </p:txBody>
      </p:sp>
      <p:sp>
        <p:nvSpPr>
          <p:cNvPr id="3089" name="Freeform 17"/>
          <p:cNvSpPr>
            <a:spLocks noChangeAspect="1"/>
          </p:cNvSpPr>
          <p:nvPr/>
        </p:nvSpPr>
        <p:spPr bwMode="auto">
          <a:xfrm>
            <a:off x="8604250" y="2873375"/>
            <a:ext cx="269875" cy="217488"/>
          </a:xfrm>
          <a:custGeom>
            <a:avLst/>
            <a:gdLst>
              <a:gd name="T0" fmla="*/ 0 w 30"/>
              <a:gd name="T1" fmla="*/ 2147483647 h 24"/>
              <a:gd name="T2" fmla="*/ 2147483647 w 30"/>
              <a:gd name="T3" fmla="*/ 0 h 24"/>
              <a:gd name="T4" fmla="*/ 2147483647 w 30"/>
              <a:gd name="T5" fmla="*/ 0 h 24"/>
              <a:gd name="T6" fmla="*/ 2147483647 w 30"/>
              <a:gd name="T7" fmla="*/ 2147483647 h 24"/>
              <a:gd name="T8" fmla="*/ 2147483647 w 30"/>
              <a:gd name="T9" fmla="*/ 2147483647 h 24"/>
              <a:gd name="T10" fmla="*/ 2147483647 w 30"/>
              <a:gd name="T11" fmla="*/ 2147483647 h 24"/>
              <a:gd name="T12" fmla="*/ 2147483647 w 30"/>
              <a:gd name="T13" fmla="*/ 2147483647 h 24"/>
              <a:gd name="T14" fmla="*/ 2147483647 w 30"/>
              <a:gd name="T15" fmla="*/ 2147483647 h 24"/>
              <a:gd name="T16" fmla="*/ 2147483647 w 30"/>
              <a:gd name="T17" fmla="*/ 2147483647 h 24"/>
              <a:gd name="T18" fmla="*/ 0 w 30"/>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4"/>
              <a:gd name="T32" fmla="*/ 30 w 30"/>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4">
                <a:moveTo>
                  <a:pt x="0" y="6"/>
                </a:moveTo>
                <a:lnTo>
                  <a:pt x="6" y="0"/>
                </a:lnTo>
                <a:lnTo>
                  <a:pt x="12" y="0"/>
                </a:lnTo>
                <a:lnTo>
                  <a:pt x="18" y="6"/>
                </a:lnTo>
                <a:lnTo>
                  <a:pt x="30" y="6"/>
                </a:lnTo>
                <a:lnTo>
                  <a:pt x="30" y="12"/>
                </a:lnTo>
                <a:lnTo>
                  <a:pt x="30" y="24"/>
                </a:lnTo>
                <a:lnTo>
                  <a:pt x="18" y="24"/>
                </a:lnTo>
                <a:lnTo>
                  <a:pt x="6" y="18"/>
                </a:lnTo>
                <a:lnTo>
                  <a:pt x="0" y="6"/>
                </a:lnTo>
                <a:close/>
              </a:path>
            </a:pathLst>
          </a:custGeom>
          <a:solidFill>
            <a:srgbClr val="00CC99"/>
          </a:solidFill>
          <a:ln w="0">
            <a:solidFill>
              <a:srgbClr val="000000"/>
            </a:solidFill>
            <a:prstDash val="solid"/>
            <a:round/>
            <a:headEnd/>
            <a:tailEnd/>
          </a:ln>
        </p:spPr>
        <p:txBody>
          <a:bodyPr/>
          <a:lstStyle/>
          <a:p>
            <a:endParaRPr lang="fi-FI"/>
          </a:p>
        </p:txBody>
      </p:sp>
      <p:sp>
        <p:nvSpPr>
          <p:cNvPr id="3090" name="Freeform 18"/>
          <p:cNvSpPr>
            <a:spLocks noChangeAspect="1"/>
          </p:cNvSpPr>
          <p:nvPr/>
        </p:nvSpPr>
        <p:spPr bwMode="auto">
          <a:xfrm>
            <a:off x="4346575" y="1366838"/>
            <a:ext cx="1293813" cy="806450"/>
          </a:xfrm>
          <a:custGeom>
            <a:avLst/>
            <a:gdLst>
              <a:gd name="T0" fmla="*/ 2147483647 w 144"/>
              <a:gd name="T1" fmla="*/ 2147483647 h 90"/>
              <a:gd name="T2" fmla="*/ 2147483647 w 144"/>
              <a:gd name="T3" fmla="*/ 2147483647 h 90"/>
              <a:gd name="T4" fmla="*/ 2147483647 w 144"/>
              <a:gd name="T5" fmla="*/ 2147483647 h 90"/>
              <a:gd name="T6" fmla="*/ 2147483647 w 144"/>
              <a:gd name="T7" fmla="*/ 2147483647 h 90"/>
              <a:gd name="T8" fmla="*/ 2147483647 w 144"/>
              <a:gd name="T9" fmla="*/ 2147483647 h 90"/>
              <a:gd name="T10" fmla="*/ 2147483647 w 144"/>
              <a:gd name="T11" fmla="*/ 2147483647 h 90"/>
              <a:gd name="T12" fmla="*/ 2147483647 w 144"/>
              <a:gd name="T13" fmla="*/ 2147483647 h 90"/>
              <a:gd name="T14" fmla="*/ 2147483647 w 144"/>
              <a:gd name="T15" fmla="*/ 2147483647 h 90"/>
              <a:gd name="T16" fmla="*/ 2147483647 w 144"/>
              <a:gd name="T17" fmla="*/ 2147483647 h 90"/>
              <a:gd name="T18" fmla="*/ 0 w 144"/>
              <a:gd name="T19" fmla="*/ 2147483647 h 90"/>
              <a:gd name="T20" fmla="*/ 0 w 144"/>
              <a:gd name="T21" fmla="*/ 2147483647 h 90"/>
              <a:gd name="T22" fmla="*/ 2147483647 w 144"/>
              <a:gd name="T23" fmla="*/ 2147483647 h 90"/>
              <a:gd name="T24" fmla="*/ 2147483647 w 144"/>
              <a:gd name="T25" fmla="*/ 2147483647 h 90"/>
              <a:gd name="T26" fmla="*/ 2147483647 w 144"/>
              <a:gd name="T27" fmla="*/ 2147483647 h 90"/>
              <a:gd name="T28" fmla="*/ 2147483647 w 144"/>
              <a:gd name="T29" fmla="*/ 2147483647 h 90"/>
              <a:gd name="T30" fmla="*/ 2147483647 w 144"/>
              <a:gd name="T31" fmla="*/ 0 h 90"/>
              <a:gd name="T32" fmla="*/ 2147483647 w 144"/>
              <a:gd name="T33" fmla="*/ 2147483647 h 90"/>
              <a:gd name="T34" fmla="*/ 2147483647 w 144"/>
              <a:gd name="T35" fmla="*/ 2147483647 h 90"/>
              <a:gd name="T36" fmla="*/ 2147483647 w 144"/>
              <a:gd name="T37" fmla="*/ 2147483647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4"/>
              <a:gd name="T58" fmla="*/ 0 h 90"/>
              <a:gd name="T59" fmla="*/ 144 w 144"/>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4" h="90">
                <a:moveTo>
                  <a:pt x="120" y="60"/>
                </a:moveTo>
                <a:lnTo>
                  <a:pt x="84" y="60"/>
                </a:lnTo>
                <a:lnTo>
                  <a:pt x="72" y="60"/>
                </a:lnTo>
                <a:lnTo>
                  <a:pt x="60" y="84"/>
                </a:lnTo>
                <a:lnTo>
                  <a:pt x="42" y="54"/>
                </a:lnTo>
                <a:lnTo>
                  <a:pt x="30" y="90"/>
                </a:lnTo>
                <a:lnTo>
                  <a:pt x="18" y="90"/>
                </a:lnTo>
                <a:lnTo>
                  <a:pt x="12" y="84"/>
                </a:lnTo>
                <a:lnTo>
                  <a:pt x="6" y="72"/>
                </a:lnTo>
                <a:lnTo>
                  <a:pt x="0" y="54"/>
                </a:lnTo>
                <a:lnTo>
                  <a:pt x="0" y="24"/>
                </a:lnTo>
                <a:lnTo>
                  <a:pt x="6" y="12"/>
                </a:lnTo>
                <a:lnTo>
                  <a:pt x="12" y="12"/>
                </a:lnTo>
                <a:lnTo>
                  <a:pt x="36" y="18"/>
                </a:lnTo>
                <a:lnTo>
                  <a:pt x="72" y="12"/>
                </a:lnTo>
                <a:lnTo>
                  <a:pt x="108" y="0"/>
                </a:lnTo>
                <a:lnTo>
                  <a:pt x="132" y="12"/>
                </a:lnTo>
                <a:lnTo>
                  <a:pt x="144" y="18"/>
                </a:lnTo>
                <a:lnTo>
                  <a:pt x="120" y="60"/>
                </a:lnTo>
                <a:close/>
              </a:path>
            </a:pathLst>
          </a:custGeom>
          <a:solidFill>
            <a:srgbClr val="CC99FF"/>
          </a:solidFill>
          <a:ln w="12700">
            <a:solidFill>
              <a:srgbClr val="000000"/>
            </a:solidFill>
            <a:prstDash val="solid"/>
            <a:round/>
            <a:headEnd/>
            <a:tailEnd/>
          </a:ln>
        </p:spPr>
        <p:txBody>
          <a:bodyPr/>
          <a:lstStyle/>
          <a:p>
            <a:endParaRPr lang="fi-FI"/>
          </a:p>
        </p:txBody>
      </p:sp>
      <p:sp>
        <p:nvSpPr>
          <p:cNvPr id="3091" name="Freeform 19"/>
          <p:cNvSpPr>
            <a:spLocks noChangeAspect="1"/>
          </p:cNvSpPr>
          <p:nvPr/>
        </p:nvSpPr>
        <p:spPr bwMode="auto">
          <a:xfrm>
            <a:off x="3052763" y="1528763"/>
            <a:ext cx="971550" cy="806450"/>
          </a:xfrm>
          <a:custGeom>
            <a:avLst/>
            <a:gdLst>
              <a:gd name="T0" fmla="*/ 2147483647 w 108"/>
              <a:gd name="T1" fmla="*/ 2147483647 h 90"/>
              <a:gd name="T2" fmla="*/ 2147483647 w 108"/>
              <a:gd name="T3" fmla="*/ 2147483647 h 90"/>
              <a:gd name="T4" fmla="*/ 0 w 108"/>
              <a:gd name="T5" fmla="*/ 0 h 90"/>
              <a:gd name="T6" fmla="*/ 2147483647 w 108"/>
              <a:gd name="T7" fmla="*/ 2147483647 h 90"/>
              <a:gd name="T8" fmla="*/ 2147483647 w 108"/>
              <a:gd name="T9" fmla="*/ 2147483647 h 90"/>
              <a:gd name="T10" fmla="*/ 2147483647 w 108"/>
              <a:gd name="T11" fmla="*/ 2147483647 h 90"/>
              <a:gd name="T12" fmla="*/ 2147483647 w 108"/>
              <a:gd name="T13" fmla="*/ 2147483647 h 90"/>
              <a:gd name="T14" fmla="*/ 2147483647 w 108"/>
              <a:gd name="T15" fmla="*/ 2147483647 h 90"/>
              <a:gd name="T16" fmla="*/ 2147483647 w 108"/>
              <a:gd name="T17" fmla="*/ 2147483647 h 90"/>
              <a:gd name="T18" fmla="*/ 2147483647 w 108"/>
              <a:gd name="T19" fmla="*/ 2147483647 h 90"/>
              <a:gd name="T20" fmla="*/ 2147483647 w 108"/>
              <a:gd name="T21" fmla="*/ 2147483647 h 90"/>
              <a:gd name="T22" fmla="*/ 2147483647 w 108"/>
              <a:gd name="T23" fmla="*/ 2147483647 h 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8"/>
              <a:gd name="T37" fmla="*/ 0 h 90"/>
              <a:gd name="T38" fmla="*/ 108 w 108"/>
              <a:gd name="T39" fmla="*/ 90 h 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8" h="90">
                <a:moveTo>
                  <a:pt x="54" y="78"/>
                </a:moveTo>
                <a:lnTo>
                  <a:pt x="30" y="78"/>
                </a:lnTo>
                <a:lnTo>
                  <a:pt x="0" y="0"/>
                </a:lnTo>
                <a:lnTo>
                  <a:pt x="42" y="12"/>
                </a:lnTo>
                <a:lnTo>
                  <a:pt x="54" y="30"/>
                </a:lnTo>
                <a:lnTo>
                  <a:pt x="78" y="18"/>
                </a:lnTo>
                <a:lnTo>
                  <a:pt x="90" y="24"/>
                </a:lnTo>
                <a:lnTo>
                  <a:pt x="96" y="42"/>
                </a:lnTo>
                <a:lnTo>
                  <a:pt x="102" y="42"/>
                </a:lnTo>
                <a:lnTo>
                  <a:pt x="108" y="78"/>
                </a:lnTo>
                <a:lnTo>
                  <a:pt x="60" y="90"/>
                </a:lnTo>
                <a:lnTo>
                  <a:pt x="54" y="78"/>
                </a:lnTo>
                <a:close/>
              </a:path>
            </a:pathLst>
          </a:custGeom>
          <a:solidFill>
            <a:srgbClr val="00CC99"/>
          </a:solidFill>
          <a:ln w="12700">
            <a:solidFill>
              <a:srgbClr val="000000"/>
            </a:solidFill>
            <a:prstDash val="solid"/>
            <a:round/>
            <a:headEnd/>
            <a:tailEnd/>
          </a:ln>
        </p:spPr>
        <p:txBody>
          <a:bodyPr/>
          <a:lstStyle/>
          <a:p>
            <a:endParaRPr lang="fi-FI"/>
          </a:p>
        </p:txBody>
      </p:sp>
      <p:sp>
        <p:nvSpPr>
          <p:cNvPr id="3092" name="Freeform 20"/>
          <p:cNvSpPr>
            <a:spLocks noChangeAspect="1"/>
          </p:cNvSpPr>
          <p:nvPr/>
        </p:nvSpPr>
        <p:spPr bwMode="auto">
          <a:xfrm>
            <a:off x="5426075" y="773113"/>
            <a:ext cx="1130300" cy="1562100"/>
          </a:xfrm>
          <a:custGeom>
            <a:avLst/>
            <a:gdLst>
              <a:gd name="T0" fmla="*/ 2147483647 w 126"/>
              <a:gd name="T1" fmla="*/ 2147483647 h 174"/>
              <a:gd name="T2" fmla="*/ 2147483647 w 126"/>
              <a:gd name="T3" fmla="*/ 2147483647 h 174"/>
              <a:gd name="T4" fmla="*/ 2147483647 w 126"/>
              <a:gd name="T5" fmla="*/ 0 h 174"/>
              <a:gd name="T6" fmla="*/ 2147483647 w 126"/>
              <a:gd name="T7" fmla="*/ 0 h 174"/>
              <a:gd name="T8" fmla="*/ 2147483647 w 126"/>
              <a:gd name="T9" fmla="*/ 2147483647 h 174"/>
              <a:gd name="T10" fmla="*/ 2147483647 w 126"/>
              <a:gd name="T11" fmla="*/ 2147483647 h 174"/>
              <a:gd name="T12" fmla="*/ 2147483647 w 126"/>
              <a:gd name="T13" fmla="*/ 2147483647 h 174"/>
              <a:gd name="T14" fmla="*/ 2147483647 w 126"/>
              <a:gd name="T15" fmla="*/ 2147483647 h 174"/>
              <a:gd name="T16" fmla="*/ 0 w 126"/>
              <a:gd name="T17" fmla="*/ 2147483647 h 174"/>
              <a:gd name="T18" fmla="*/ 2147483647 w 126"/>
              <a:gd name="T19" fmla="*/ 2147483647 h 174"/>
              <a:gd name="T20" fmla="*/ 2147483647 w 126"/>
              <a:gd name="T21" fmla="*/ 2147483647 h 174"/>
              <a:gd name="T22" fmla="*/ 2147483647 w 126"/>
              <a:gd name="T23" fmla="*/ 2147483647 h 174"/>
              <a:gd name="T24" fmla="*/ 2147483647 w 126"/>
              <a:gd name="T25" fmla="*/ 2147483647 h 174"/>
              <a:gd name="T26" fmla="*/ 2147483647 w 126"/>
              <a:gd name="T27" fmla="*/ 2147483647 h 174"/>
              <a:gd name="T28" fmla="*/ 2147483647 w 126"/>
              <a:gd name="T29" fmla="*/ 2147483647 h 174"/>
              <a:gd name="T30" fmla="*/ 2147483647 w 126"/>
              <a:gd name="T31" fmla="*/ 2147483647 h 174"/>
              <a:gd name="T32" fmla="*/ 2147483647 w 126"/>
              <a:gd name="T33" fmla="*/ 2147483647 h 174"/>
              <a:gd name="T34" fmla="*/ 2147483647 w 126"/>
              <a:gd name="T35" fmla="*/ 2147483647 h 174"/>
              <a:gd name="T36" fmla="*/ 2147483647 w 126"/>
              <a:gd name="T37" fmla="*/ 2147483647 h 174"/>
              <a:gd name="T38" fmla="*/ 2147483647 w 126"/>
              <a:gd name="T39" fmla="*/ 2147483647 h 174"/>
              <a:gd name="T40" fmla="*/ 2147483647 w 126"/>
              <a:gd name="T41" fmla="*/ 2147483647 h 174"/>
              <a:gd name="T42" fmla="*/ 2147483647 w 126"/>
              <a:gd name="T43" fmla="*/ 2147483647 h 174"/>
              <a:gd name="T44" fmla="*/ 2147483647 w 126"/>
              <a:gd name="T45" fmla="*/ 2147483647 h 174"/>
              <a:gd name="T46" fmla="*/ 2147483647 w 126"/>
              <a:gd name="T47" fmla="*/ 2147483647 h 174"/>
              <a:gd name="T48" fmla="*/ 2147483647 w 126"/>
              <a:gd name="T49" fmla="*/ 2147483647 h 174"/>
              <a:gd name="T50" fmla="*/ 2147483647 w 126"/>
              <a:gd name="T51" fmla="*/ 2147483647 h 1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6"/>
              <a:gd name="T79" fmla="*/ 0 h 174"/>
              <a:gd name="T80" fmla="*/ 126 w 126"/>
              <a:gd name="T81" fmla="*/ 174 h 1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6" h="174">
                <a:moveTo>
                  <a:pt x="72" y="30"/>
                </a:moveTo>
                <a:lnTo>
                  <a:pt x="60" y="12"/>
                </a:lnTo>
                <a:lnTo>
                  <a:pt x="48" y="0"/>
                </a:lnTo>
                <a:lnTo>
                  <a:pt x="30" y="0"/>
                </a:lnTo>
                <a:lnTo>
                  <a:pt x="12" y="36"/>
                </a:lnTo>
                <a:lnTo>
                  <a:pt x="36" y="48"/>
                </a:lnTo>
                <a:lnTo>
                  <a:pt x="12" y="78"/>
                </a:lnTo>
                <a:lnTo>
                  <a:pt x="24" y="84"/>
                </a:lnTo>
                <a:lnTo>
                  <a:pt x="0" y="126"/>
                </a:lnTo>
                <a:lnTo>
                  <a:pt x="24" y="144"/>
                </a:lnTo>
                <a:lnTo>
                  <a:pt x="48" y="168"/>
                </a:lnTo>
                <a:lnTo>
                  <a:pt x="42" y="168"/>
                </a:lnTo>
                <a:lnTo>
                  <a:pt x="48" y="174"/>
                </a:lnTo>
                <a:lnTo>
                  <a:pt x="48" y="150"/>
                </a:lnTo>
                <a:lnTo>
                  <a:pt x="90" y="138"/>
                </a:lnTo>
                <a:lnTo>
                  <a:pt x="90" y="150"/>
                </a:lnTo>
                <a:lnTo>
                  <a:pt x="108" y="144"/>
                </a:lnTo>
                <a:lnTo>
                  <a:pt x="120" y="126"/>
                </a:lnTo>
                <a:lnTo>
                  <a:pt x="114" y="126"/>
                </a:lnTo>
                <a:lnTo>
                  <a:pt x="96" y="84"/>
                </a:lnTo>
                <a:lnTo>
                  <a:pt x="126" y="66"/>
                </a:lnTo>
                <a:lnTo>
                  <a:pt x="120" y="18"/>
                </a:lnTo>
                <a:lnTo>
                  <a:pt x="108" y="6"/>
                </a:lnTo>
                <a:lnTo>
                  <a:pt x="108" y="12"/>
                </a:lnTo>
                <a:lnTo>
                  <a:pt x="78" y="36"/>
                </a:lnTo>
                <a:lnTo>
                  <a:pt x="72" y="30"/>
                </a:lnTo>
                <a:close/>
              </a:path>
            </a:pathLst>
          </a:custGeom>
          <a:solidFill>
            <a:srgbClr val="CC99FF"/>
          </a:solidFill>
          <a:ln w="12700">
            <a:solidFill>
              <a:srgbClr val="000000"/>
            </a:solidFill>
            <a:prstDash val="solid"/>
            <a:round/>
            <a:headEnd/>
            <a:tailEnd/>
          </a:ln>
        </p:spPr>
        <p:txBody>
          <a:bodyPr/>
          <a:lstStyle/>
          <a:p>
            <a:endParaRPr lang="fi-FI"/>
          </a:p>
        </p:txBody>
      </p:sp>
      <p:sp>
        <p:nvSpPr>
          <p:cNvPr id="3093" name="Freeform 21"/>
          <p:cNvSpPr>
            <a:spLocks noChangeAspect="1"/>
          </p:cNvSpPr>
          <p:nvPr/>
        </p:nvSpPr>
        <p:spPr bwMode="auto">
          <a:xfrm>
            <a:off x="3594100" y="3197225"/>
            <a:ext cx="752475" cy="1509713"/>
          </a:xfrm>
          <a:custGeom>
            <a:avLst/>
            <a:gdLst>
              <a:gd name="T0" fmla="*/ 2147483647 w 84"/>
              <a:gd name="T1" fmla="*/ 2147483647 h 168"/>
              <a:gd name="T2" fmla="*/ 2147483647 w 84"/>
              <a:gd name="T3" fmla="*/ 2147483647 h 168"/>
              <a:gd name="T4" fmla="*/ 2147483647 w 84"/>
              <a:gd name="T5" fmla="*/ 2147483647 h 168"/>
              <a:gd name="T6" fmla="*/ 2147483647 w 84"/>
              <a:gd name="T7" fmla="*/ 2147483647 h 168"/>
              <a:gd name="T8" fmla="*/ 2147483647 w 84"/>
              <a:gd name="T9" fmla="*/ 2147483647 h 168"/>
              <a:gd name="T10" fmla="*/ 2147483647 w 84"/>
              <a:gd name="T11" fmla="*/ 2147483647 h 168"/>
              <a:gd name="T12" fmla="*/ 2147483647 w 84"/>
              <a:gd name="T13" fmla="*/ 2147483647 h 168"/>
              <a:gd name="T14" fmla="*/ 2147483647 w 84"/>
              <a:gd name="T15" fmla="*/ 2147483647 h 168"/>
              <a:gd name="T16" fmla="*/ 2147483647 w 84"/>
              <a:gd name="T17" fmla="*/ 2147483647 h 168"/>
              <a:gd name="T18" fmla="*/ 2147483647 w 84"/>
              <a:gd name="T19" fmla="*/ 2147483647 h 168"/>
              <a:gd name="T20" fmla="*/ 2147483647 w 84"/>
              <a:gd name="T21" fmla="*/ 2147483647 h 168"/>
              <a:gd name="T22" fmla="*/ 2147483647 w 84"/>
              <a:gd name="T23" fmla="*/ 2147483647 h 168"/>
              <a:gd name="T24" fmla="*/ 2147483647 w 84"/>
              <a:gd name="T25" fmla="*/ 2147483647 h 168"/>
              <a:gd name="T26" fmla="*/ 2147483647 w 84"/>
              <a:gd name="T27" fmla="*/ 2147483647 h 168"/>
              <a:gd name="T28" fmla="*/ 2147483647 w 84"/>
              <a:gd name="T29" fmla="*/ 2147483647 h 168"/>
              <a:gd name="T30" fmla="*/ 2147483647 w 84"/>
              <a:gd name="T31" fmla="*/ 2147483647 h 168"/>
              <a:gd name="T32" fmla="*/ 2147483647 w 84"/>
              <a:gd name="T33" fmla="*/ 2147483647 h 168"/>
              <a:gd name="T34" fmla="*/ 2147483647 w 84"/>
              <a:gd name="T35" fmla="*/ 2147483647 h 168"/>
              <a:gd name="T36" fmla="*/ 2147483647 w 84"/>
              <a:gd name="T37" fmla="*/ 2147483647 h 168"/>
              <a:gd name="T38" fmla="*/ 2147483647 w 84"/>
              <a:gd name="T39" fmla="*/ 0 h 168"/>
              <a:gd name="T40" fmla="*/ 2147483647 w 84"/>
              <a:gd name="T41" fmla="*/ 0 h 168"/>
              <a:gd name="T42" fmla="*/ 2147483647 w 84"/>
              <a:gd name="T43" fmla="*/ 0 h 168"/>
              <a:gd name="T44" fmla="*/ 2147483647 w 84"/>
              <a:gd name="T45" fmla="*/ 2147483647 h 168"/>
              <a:gd name="T46" fmla="*/ 0 w 84"/>
              <a:gd name="T47" fmla="*/ 2147483647 h 168"/>
              <a:gd name="T48" fmla="*/ 2147483647 w 84"/>
              <a:gd name="T49" fmla="*/ 2147483647 h 168"/>
              <a:gd name="T50" fmla="*/ 2147483647 w 84"/>
              <a:gd name="T51" fmla="*/ 2147483647 h 168"/>
              <a:gd name="T52" fmla="*/ 2147483647 w 84"/>
              <a:gd name="T53" fmla="*/ 2147483647 h 168"/>
              <a:gd name="T54" fmla="*/ 2147483647 w 84"/>
              <a:gd name="T55" fmla="*/ 2147483647 h 1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4"/>
              <a:gd name="T85" fmla="*/ 0 h 168"/>
              <a:gd name="T86" fmla="*/ 84 w 84"/>
              <a:gd name="T87" fmla="*/ 168 h 1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4" h="168">
                <a:moveTo>
                  <a:pt x="12" y="120"/>
                </a:moveTo>
                <a:lnTo>
                  <a:pt x="6" y="132"/>
                </a:lnTo>
                <a:lnTo>
                  <a:pt x="12" y="138"/>
                </a:lnTo>
                <a:lnTo>
                  <a:pt x="12" y="144"/>
                </a:lnTo>
                <a:lnTo>
                  <a:pt x="18" y="144"/>
                </a:lnTo>
                <a:lnTo>
                  <a:pt x="30" y="132"/>
                </a:lnTo>
                <a:lnTo>
                  <a:pt x="36" y="132"/>
                </a:lnTo>
                <a:lnTo>
                  <a:pt x="42" y="138"/>
                </a:lnTo>
                <a:lnTo>
                  <a:pt x="42" y="144"/>
                </a:lnTo>
                <a:lnTo>
                  <a:pt x="24" y="162"/>
                </a:lnTo>
                <a:lnTo>
                  <a:pt x="24" y="168"/>
                </a:lnTo>
                <a:lnTo>
                  <a:pt x="30" y="168"/>
                </a:lnTo>
                <a:lnTo>
                  <a:pt x="42" y="162"/>
                </a:lnTo>
                <a:lnTo>
                  <a:pt x="60" y="138"/>
                </a:lnTo>
                <a:lnTo>
                  <a:pt x="72" y="126"/>
                </a:lnTo>
                <a:lnTo>
                  <a:pt x="84" y="108"/>
                </a:lnTo>
                <a:lnTo>
                  <a:pt x="84" y="96"/>
                </a:lnTo>
                <a:lnTo>
                  <a:pt x="84" y="90"/>
                </a:lnTo>
                <a:lnTo>
                  <a:pt x="60" y="54"/>
                </a:lnTo>
                <a:lnTo>
                  <a:pt x="60" y="0"/>
                </a:lnTo>
                <a:lnTo>
                  <a:pt x="54" y="0"/>
                </a:lnTo>
                <a:lnTo>
                  <a:pt x="36" y="0"/>
                </a:lnTo>
                <a:lnTo>
                  <a:pt x="12" y="30"/>
                </a:lnTo>
                <a:lnTo>
                  <a:pt x="0" y="54"/>
                </a:lnTo>
                <a:lnTo>
                  <a:pt x="24" y="90"/>
                </a:lnTo>
                <a:lnTo>
                  <a:pt x="12" y="114"/>
                </a:lnTo>
                <a:lnTo>
                  <a:pt x="18" y="114"/>
                </a:lnTo>
                <a:lnTo>
                  <a:pt x="12" y="120"/>
                </a:lnTo>
                <a:close/>
              </a:path>
            </a:pathLst>
          </a:custGeom>
          <a:solidFill>
            <a:srgbClr val="CC99FF"/>
          </a:solidFill>
          <a:ln w="12700">
            <a:solidFill>
              <a:srgbClr val="000000"/>
            </a:solidFill>
            <a:prstDash val="solid"/>
            <a:round/>
            <a:headEnd/>
            <a:tailEnd/>
          </a:ln>
        </p:spPr>
        <p:txBody>
          <a:bodyPr/>
          <a:lstStyle/>
          <a:p>
            <a:endParaRPr lang="fi-FI"/>
          </a:p>
        </p:txBody>
      </p:sp>
      <p:sp>
        <p:nvSpPr>
          <p:cNvPr id="3094" name="Freeform 22"/>
          <p:cNvSpPr>
            <a:spLocks noChangeAspect="1"/>
          </p:cNvSpPr>
          <p:nvPr/>
        </p:nvSpPr>
        <p:spPr bwMode="auto">
          <a:xfrm>
            <a:off x="4132263" y="2873375"/>
            <a:ext cx="808037" cy="1133475"/>
          </a:xfrm>
          <a:custGeom>
            <a:avLst/>
            <a:gdLst>
              <a:gd name="T0" fmla="*/ 2147483647 w 90"/>
              <a:gd name="T1" fmla="*/ 2147483647 h 126"/>
              <a:gd name="T2" fmla="*/ 2147483647 w 90"/>
              <a:gd name="T3" fmla="*/ 2147483647 h 126"/>
              <a:gd name="T4" fmla="*/ 2147483647 w 90"/>
              <a:gd name="T5" fmla="*/ 2147483647 h 126"/>
              <a:gd name="T6" fmla="*/ 2147483647 w 90"/>
              <a:gd name="T7" fmla="*/ 2147483647 h 126"/>
              <a:gd name="T8" fmla="*/ 2147483647 w 90"/>
              <a:gd name="T9" fmla="*/ 2147483647 h 126"/>
              <a:gd name="T10" fmla="*/ 2147483647 w 90"/>
              <a:gd name="T11" fmla="*/ 2147483647 h 126"/>
              <a:gd name="T12" fmla="*/ 2147483647 w 90"/>
              <a:gd name="T13" fmla="*/ 2147483647 h 126"/>
              <a:gd name="T14" fmla="*/ 2147483647 w 90"/>
              <a:gd name="T15" fmla="*/ 2147483647 h 126"/>
              <a:gd name="T16" fmla="*/ 2147483647 w 90"/>
              <a:gd name="T17" fmla="*/ 2147483647 h 126"/>
              <a:gd name="T18" fmla="*/ 0 w 90"/>
              <a:gd name="T19" fmla="*/ 2147483647 h 126"/>
              <a:gd name="T20" fmla="*/ 0 w 90"/>
              <a:gd name="T21" fmla="*/ 2147483647 h 126"/>
              <a:gd name="T22" fmla="*/ 2147483647 w 90"/>
              <a:gd name="T23" fmla="*/ 2147483647 h 126"/>
              <a:gd name="T24" fmla="*/ 2147483647 w 90"/>
              <a:gd name="T25" fmla="*/ 2147483647 h 126"/>
              <a:gd name="T26" fmla="*/ 2147483647 w 90"/>
              <a:gd name="T27" fmla="*/ 0 h 126"/>
              <a:gd name="T28" fmla="*/ 2147483647 w 90"/>
              <a:gd name="T29" fmla="*/ 2147483647 h 126"/>
              <a:gd name="T30" fmla="*/ 2147483647 w 90"/>
              <a:gd name="T31" fmla="*/ 2147483647 h 126"/>
              <a:gd name="T32" fmla="*/ 2147483647 w 90"/>
              <a:gd name="T33" fmla="*/ 2147483647 h 126"/>
              <a:gd name="T34" fmla="*/ 2147483647 w 90"/>
              <a:gd name="T35" fmla="*/ 2147483647 h 1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26"/>
              <a:gd name="T56" fmla="*/ 90 w 90"/>
              <a:gd name="T57" fmla="*/ 126 h 1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26">
                <a:moveTo>
                  <a:pt x="84" y="108"/>
                </a:moveTo>
                <a:lnTo>
                  <a:pt x="72" y="108"/>
                </a:lnTo>
                <a:lnTo>
                  <a:pt x="60" y="114"/>
                </a:lnTo>
                <a:lnTo>
                  <a:pt x="42" y="126"/>
                </a:lnTo>
                <a:lnTo>
                  <a:pt x="36" y="126"/>
                </a:lnTo>
                <a:lnTo>
                  <a:pt x="30" y="120"/>
                </a:lnTo>
                <a:lnTo>
                  <a:pt x="30" y="114"/>
                </a:lnTo>
                <a:lnTo>
                  <a:pt x="24" y="120"/>
                </a:lnTo>
                <a:lnTo>
                  <a:pt x="24" y="126"/>
                </a:lnTo>
                <a:lnTo>
                  <a:pt x="0" y="90"/>
                </a:lnTo>
                <a:lnTo>
                  <a:pt x="0" y="36"/>
                </a:lnTo>
                <a:lnTo>
                  <a:pt x="6" y="18"/>
                </a:lnTo>
                <a:lnTo>
                  <a:pt x="24" y="24"/>
                </a:lnTo>
                <a:lnTo>
                  <a:pt x="30" y="0"/>
                </a:lnTo>
                <a:lnTo>
                  <a:pt x="66" y="12"/>
                </a:lnTo>
                <a:lnTo>
                  <a:pt x="78" y="54"/>
                </a:lnTo>
                <a:lnTo>
                  <a:pt x="90" y="60"/>
                </a:lnTo>
                <a:lnTo>
                  <a:pt x="84" y="108"/>
                </a:lnTo>
                <a:close/>
              </a:path>
            </a:pathLst>
          </a:custGeom>
          <a:solidFill>
            <a:srgbClr val="CC99FF"/>
          </a:solidFill>
          <a:ln w="12700">
            <a:solidFill>
              <a:srgbClr val="000000"/>
            </a:solidFill>
            <a:prstDash val="solid"/>
            <a:round/>
            <a:headEnd/>
            <a:tailEnd/>
          </a:ln>
        </p:spPr>
        <p:txBody>
          <a:bodyPr/>
          <a:lstStyle/>
          <a:p>
            <a:endParaRPr lang="fi-FI"/>
          </a:p>
        </p:txBody>
      </p:sp>
      <p:sp>
        <p:nvSpPr>
          <p:cNvPr id="3095" name="Freeform 23"/>
          <p:cNvSpPr>
            <a:spLocks noChangeAspect="1"/>
          </p:cNvSpPr>
          <p:nvPr/>
        </p:nvSpPr>
        <p:spPr bwMode="auto">
          <a:xfrm>
            <a:off x="4508500" y="3414713"/>
            <a:ext cx="269875" cy="323850"/>
          </a:xfrm>
          <a:custGeom>
            <a:avLst/>
            <a:gdLst>
              <a:gd name="T0" fmla="*/ 0 w 30"/>
              <a:gd name="T1" fmla="*/ 2147483647 h 36"/>
              <a:gd name="T2" fmla="*/ 0 w 30"/>
              <a:gd name="T3" fmla="*/ 2147483647 h 36"/>
              <a:gd name="T4" fmla="*/ 2147483647 w 30"/>
              <a:gd name="T5" fmla="*/ 0 h 36"/>
              <a:gd name="T6" fmla="*/ 2147483647 w 30"/>
              <a:gd name="T7" fmla="*/ 2147483647 h 36"/>
              <a:gd name="T8" fmla="*/ 2147483647 w 30"/>
              <a:gd name="T9" fmla="*/ 2147483647 h 36"/>
              <a:gd name="T10" fmla="*/ 0 w 30"/>
              <a:gd name="T11" fmla="*/ 2147483647 h 36"/>
              <a:gd name="T12" fmla="*/ 0 60000 65536"/>
              <a:gd name="T13" fmla="*/ 0 60000 65536"/>
              <a:gd name="T14" fmla="*/ 0 60000 65536"/>
              <a:gd name="T15" fmla="*/ 0 60000 65536"/>
              <a:gd name="T16" fmla="*/ 0 60000 65536"/>
              <a:gd name="T17" fmla="*/ 0 60000 65536"/>
              <a:gd name="T18" fmla="*/ 0 w 30"/>
              <a:gd name="T19" fmla="*/ 0 h 36"/>
              <a:gd name="T20" fmla="*/ 30 w 3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0" h="36">
                <a:moveTo>
                  <a:pt x="0" y="30"/>
                </a:moveTo>
                <a:lnTo>
                  <a:pt x="0" y="12"/>
                </a:lnTo>
                <a:lnTo>
                  <a:pt x="18" y="0"/>
                </a:lnTo>
                <a:lnTo>
                  <a:pt x="30" y="12"/>
                </a:lnTo>
                <a:lnTo>
                  <a:pt x="24" y="36"/>
                </a:lnTo>
                <a:lnTo>
                  <a:pt x="0" y="30"/>
                </a:lnTo>
                <a:close/>
              </a:path>
            </a:pathLst>
          </a:custGeom>
          <a:noFill/>
          <a:ln w="0">
            <a:solidFill>
              <a:srgbClr val="000000"/>
            </a:solidFill>
            <a:prstDash val="solid"/>
            <a:round/>
            <a:headEnd/>
            <a:tailEnd/>
          </a:ln>
        </p:spPr>
        <p:txBody>
          <a:bodyPr/>
          <a:lstStyle/>
          <a:p>
            <a:endParaRPr lang="fi-FI"/>
          </a:p>
        </p:txBody>
      </p:sp>
      <p:sp>
        <p:nvSpPr>
          <p:cNvPr id="3096" name="Freeform 24"/>
          <p:cNvSpPr>
            <a:spLocks noChangeAspect="1"/>
          </p:cNvSpPr>
          <p:nvPr/>
        </p:nvSpPr>
        <p:spPr bwMode="auto">
          <a:xfrm>
            <a:off x="4887913" y="3252788"/>
            <a:ext cx="1023937" cy="754062"/>
          </a:xfrm>
          <a:custGeom>
            <a:avLst/>
            <a:gdLst>
              <a:gd name="T0" fmla="*/ 0 w 114"/>
              <a:gd name="T1" fmla="*/ 2147483647 h 84"/>
              <a:gd name="T2" fmla="*/ 2147483647 w 114"/>
              <a:gd name="T3" fmla="*/ 2147483647 h 84"/>
              <a:gd name="T4" fmla="*/ 2147483647 w 114"/>
              <a:gd name="T5" fmla="*/ 2147483647 h 84"/>
              <a:gd name="T6" fmla="*/ 2147483647 w 114"/>
              <a:gd name="T7" fmla="*/ 2147483647 h 84"/>
              <a:gd name="T8" fmla="*/ 2147483647 w 114"/>
              <a:gd name="T9" fmla="*/ 2147483647 h 84"/>
              <a:gd name="T10" fmla="*/ 2147483647 w 114"/>
              <a:gd name="T11" fmla="*/ 2147483647 h 84"/>
              <a:gd name="T12" fmla="*/ 2147483647 w 114"/>
              <a:gd name="T13" fmla="*/ 2147483647 h 84"/>
              <a:gd name="T14" fmla="*/ 2147483647 w 114"/>
              <a:gd name="T15" fmla="*/ 0 h 84"/>
              <a:gd name="T16" fmla="*/ 2147483647 w 114"/>
              <a:gd name="T17" fmla="*/ 0 h 84"/>
              <a:gd name="T18" fmla="*/ 2147483647 w 114"/>
              <a:gd name="T19" fmla="*/ 0 h 84"/>
              <a:gd name="T20" fmla="*/ 2147483647 w 114"/>
              <a:gd name="T21" fmla="*/ 2147483647 h 84"/>
              <a:gd name="T22" fmla="*/ 2147483647 w 114"/>
              <a:gd name="T23" fmla="*/ 2147483647 h 84"/>
              <a:gd name="T24" fmla="*/ 2147483647 w 114"/>
              <a:gd name="T25" fmla="*/ 2147483647 h 84"/>
              <a:gd name="T26" fmla="*/ 2147483647 w 114"/>
              <a:gd name="T27" fmla="*/ 2147483647 h 84"/>
              <a:gd name="T28" fmla="*/ 2147483647 w 114"/>
              <a:gd name="T29" fmla="*/ 2147483647 h 84"/>
              <a:gd name="T30" fmla="*/ 2147483647 w 114"/>
              <a:gd name="T31" fmla="*/ 2147483647 h 84"/>
              <a:gd name="T32" fmla="*/ 2147483647 w 114"/>
              <a:gd name="T33" fmla="*/ 2147483647 h 84"/>
              <a:gd name="T34" fmla="*/ 2147483647 w 114"/>
              <a:gd name="T35" fmla="*/ 2147483647 h 84"/>
              <a:gd name="T36" fmla="*/ 2147483647 w 114"/>
              <a:gd name="T37" fmla="*/ 2147483647 h 84"/>
              <a:gd name="T38" fmla="*/ 2147483647 w 114"/>
              <a:gd name="T39" fmla="*/ 2147483647 h 84"/>
              <a:gd name="T40" fmla="*/ 2147483647 w 114"/>
              <a:gd name="T41" fmla="*/ 2147483647 h 84"/>
              <a:gd name="T42" fmla="*/ 2147483647 w 114"/>
              <a:gd name="T43" fmla="*/ 2147483647 h 84"/>
              <a:gd name="T44" fmla="*/ 2147483647 w 114"/>
              <a:gd name="T45" fmla="*/ 2147483647 h 84"/>
              <a:gd name="T46" fmla="*/ 2147483647 w 114"/>
              <a:gd name="T47" fmla="*/ 2147483647 h 84"/>
              <a:gd name="T48" fmla="*/ 2147483647 w 114"/>
              <a:gd name="T49" fmla="*/ 2147483647 h 84"/>
              <a:gd name="T50" fmla="*/ 2147483647 w 114"/>
              <a:gd name="T51" fmla="*/ 2147483647 h 84"/>
              <a:gd name="T52" fmla="*/ 2147483647 w 114"/>
              <a:gd name="T53" fmla="*/ 2147483647 h 84"/>
              <a:gd name="T54" fmla="*/ 2147483647 w 114"/>
              <a:gd name="T55" fmla="*/ 2147483647 h 84"/>
              <a:gd name="T56" fmla="*/ 2147483647 w 114"/>
              <a:gd name="T57" fmla="*/ 2147483647 h 84"/>
              <a:gd name="T58" fmla="*/ 2147483647 w 114"/>
              <a:gd name="T59" fmla="*/ 2147483647 h 84"/>
              <a:gd name="T60" fmla="*/ 2147483647 w 114"/>
              <a:gd name="T61" fmla="*/ 2147483647 h 84"/>
              <a:gd name="T62" fmla="*/ 0 w 114"/>
              <a:gd name="T63" fmla="*/ 2147483647 h 84"/>
              <a:gd name="T64" fmla="*/ 0 w 114"/>
              <a:gd name="T65" fmla="*/ 2147483647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84"/>
              <a:gd name="T101" fmla="*/ 114 w 114"/>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84">
                <a:moveTo>
                  <a:pt x="0" y="66"/>
                </a:moveTo>
                <a:lnTo>
                  <a:pt x="6" y="18"/>
                </a:lnTo>
                <a:lnTo>
                  <a:pt x="18" y="12"/>
                </a:lnTo>
                <a:lnTo>
                  <a:pt x="60" y="12"/>
                </a:lnTo>
                <a:lnTo>
                  <a:pt x="78" y="24"/>
                </a:lnTo>
                <a:lnTo>
                  <a:pt x="78" y="12"/>
                </a:lnTo>
                <a:lnTo>
                  <a:pt x="90" y="6"/>
                </a:lnTo>
                <a:lnTo>
                  <a:pt x="96" y="0"/>
                </a:lnTo>
                <a:lnTo>
                  <a:pt x="102" y="0"/>
                </a:lnTo>
                <a:lnTo>
                  <a:pt x="108" y="0"/>
                </a:lnTo>
                <a:lnTo>
                  <a:pt x="114" y="6"/>
                </a:lnTo>
                <a:lnTo>
                  <a:pt x="108" y="12"/>
                </a:lnTo>
                <a:lnTo>
                  <a:pt x="102" y="18"/>
                </a:lnTo>
                <a:lnTo>
                  <a:pt x="108" y="24"/>
                </a:lnTo>
                <a:lnTo>
                  <a:pt x="102" y="24"/>
                </a:lnTo>
                <a:lnTo>
                  <a:pt x="96" y="36"/>
                </a:lnTo>
                <a:lnTo>
                  <a:pt x="90" y="48"/>
                </a:lnTo>
                <a:lnTo>
                  <a:pt x="84" y="54"/>
                </a:lnTo>
                <a:lnTo>
                  <a:pt x="78" y="54"/>
                </a:lnTo>
                <a:lnTo>
                  <a:pt x="66" y="54"/>
                </a:lnTo>
                <a:lnTo>
                  <a:pt x="66" y="72"/>
                </a:lnTo>
                <a:lnTo>
                  <a:pt x="66" y="78"/>
                </a:lnTo>
                <a:lnTo>
                  <a:pt x="60" y="84"/>
                </a:lnTo>
                <a:lnTo>
                  <a:pt x="54" y="84"/>
                </a:lnTo>
                <a:lnTo>
                  <a:pt x="48" y="84"/>
                </a:lnTo>
                <a:lnTo>
                  <a:pt x="48" y="72"/>
                </a:lnTo>
                <a:lnTo>
                  <a:pt x="48" y="66"/>
                </a:lnTo>
                <a:lnTo>
                  <a:pt x="30" y="78"/>
                </a:lnTo>
                <a:lnTo>
                  <a:pt x="24" y="78"/>
                </a:lnTo>
                <a:lnTo>
                  <a:pt x="18" y="84"/>
                </a:lnTo>
                <a:lnTo>
                  <a:pt x="6" y="72"/>
                </a:lnTo>
                <a:lnTo>
                  <a:pt x="0" y="72"/>
                </a:lnTo>
                <a:lnTo>
                  <a:pt x="0" y="66"/>
                </a:lnTo>
                <a:close/>
              </a:path>
            </a:pathLst>
          </a:custGeom>
          <a:solidFill>
            <a:srgbClr val="CC99FF"/>
          </a:solidFill>
          <a:ln w="12700">
            <a:solidFill>
              <a:srgbClr val="000000"/>
            </a:solidFill>
            <a:prstDash val="solid"/>
            <a:round/>
            <a:headEnd/>
            <a:tailEnd/>
          </a:ln>
        </p:spPr>
        <p:txBody>
          <a:bodyPr/>
          <a:lstStyle/>
          <a:p>
            <a:endParaRPr lang="fi-FI"/>
          </a:p>
        </p:txBody>
      </p:sp>
      <p:sp>
        <p:nvSpPr>
          <p:cNvPr id="3097" name="Freeform 25"/>
          <p:cNvSpPr>
            <a:spLocks noChangeAspect="1"/>
          </p:cNvSpPr>
          <p:nvPr/>
        </p:nvSpPr>
        <p:spPr bwMode="auto">
          <a:xfrm>
            <a:off x="4725988" y="2767013"/>
            <a:ext cx="1023937" cy="700087"/>
          </a:xfrm>
          <a:custGeom>
            <a:avLst/>
            <a:gdLst>
              <a:gd name="T0" fmla="*/ 2147483647 w 114"/>
              <a:gd name="T1" fmla="*/ 2147483647 h 78"/>
              <a:gd name="T2" fmla="*/ 2147483647 w 114"/>
              <a:gd name="T3" fmla="*/ 2147483647 h 78"/>
              <a:gd name="T4" fmla="*/ 2147483647 w 114"/>
              <a:gd name="T5" fmla="*/ 2147483647 h 78"/>
              <a:gd name="T6" fmla="*/ 2147483647 w 114"/>
              <a:gd name="T7" fmla="*/ 2147483647 h 78"/>
              <a:gd name="T8" fmla="*/ 2147483647 w 114"/>
              <a:gd name="T9" fmla="*/ 2147483647 h 78"/>
              <a:gd name="T10" fmla="*/ 2147483647 w 114"/>
              <a:gd name="T11" fmla="*/ 2147483647 h 78"/>
              <a:gd name="T12" fmla="*/ 2147483647 w 114"/>
              <a:gd name="T13" fmla="*/ 2147483647 h 78"/>
              <a:gd name="T14" fmla="*/ 2147483647 w 114"/>
              <a:gd name="T15" fmla="*/ 2147483647 h 78"/>
              <a:gd name="T16" fmla="*/ 2147483647 w 114"/>
              <a:gd name="T17" fmla="*/ 2147483647 h 78"/>
              <a:gd name="T18" fmla="*/ 2147483647 w 114"/>
              <a:gd name="T19" fmla="*/ 2147483647 h 78"/>
              <a:gd name="T20" fmla="*/ 2147483647 w 114"/>
              <a:gd name="T21" fmla="*/ 2147483647 h 78"/>
              <a:gd name="T22" fmla="*/ 2147483647 w 114"/>
              <a:gd name="T23" fmla="*/ 2147483647 h 78"/>
              <a:gd name="T24" fmla="*/ 2147483647 w 114"/>
              <a:gd name="T25" fmla="*/ 2147483647 h 78"/>
              <a:gd name="T26" fmla="*/ 2147483647 w 114"/>
              <a:gd name="T27" fmla="*/ 2147483647 h 78"/>
              <a:gd name="T28" fmla="*/ 0 w 114"/>
              <a:gd name="T29" fmla="*/ 2147483647 h 78"/>
              <a:gd name="T30" fmla="*/ 2147483647 w 114"/>
              <a:gd name="T31" fmla="*/ 0 h 78"/>
              <a:gd name="T32" fmla="*/ 2147483647 w 114"/>
              <a:gd name="T33" fmla="*/ 2147483647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78"/>
              <a:gd name="T53" fmla="*/ 114 w 114"/>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78">
                <a:moveTo>
                  <a:pt x="54" y="24"/>
                </a:moveTo>
                <a:lnTo>
                  <a:pt x="72" y="24"/>
                </a:lnTo>
                <a:lnTo>
                  <a:pt x="72" y="12"/>
                </a:lnTo>
                <a:lnTo>
                  <a:pt x="84" y="18"/>
                </a:lnTo>
                <a:lnTo>
                  <a:pt x="108" y="24"/>
                </a:lnTo>
                <a:lnTo>
                  <a:pt x="102" y="36"/>
                </a:lnTo>
                <a:lnTo>
                  <a:pt x="114" y="54"/>
                </a:lnTo>
                <a:lnTo>
                  <a:pt x="108" y="60"/>
                </a:lnTo>
                <a:lnTo>
                  <a:pt x="96" y="66"/>
                </a:lnTo>
                <a:lnTo>
                  <a:pt x="96" y="78"/>
                </a:lnTo>
                <a:lnTo>
                  <a:pt x="78" y="66"/>
                </a:lnTo>
                <a:lnTo>
                  <a:pt x="36" y="66"/>
                </a:lnTo>
                <a:lnTo>
                  <a:pt x="24" y="72"/>
                </a:lnTo>
                <a:lnTo>
                  <a:pt x="12" y="66"/>
                </a:lnTo>
                <a:lnTo>
                  <a:pt x="0" y="24"/>
                </a:lnTo>
                <a:lnTo>
                  <a:pt x="30" y="0"/>
                </a:lnTo>
                <a:lnTo>
                  <a:pt x="54" y="24"/>
                </a:lnTo>
                <a:close/>
              </a:path>
            </a:pathLst>
          </a:custGeom>
          <a:solidFill>
            <a:srgbClr val="CC99FF"/>
          </a:solidFill>
          <a:ln w="12700">
            <a:solidFill>
              <a:srgbClr val="000000"/>
            </a:solidFill>
            <a:prstDash val="solid"/>
            <a:round/>
            <a:headEnd/>
            <a:tailEnd/>
          </a:ln>
        </p:spPr>
        <p:txBody>
          <a:bodyPr/>
          <a:lstStyle/>
          <a:p>
            <a:endParaRPr lang="fi-FI"/>
          </a:p>
        </p:txBody>
      </p:sp>
      <p:sp>
        <p:nvSpPr>
          <p:cNvPr id="3098" name="Freeform 26"/>
          <p:cNvSpPr>
            <a:spLocks noChangeAspect="1"/>
          </p:cNvSpPr>
          <p:nvPr/>
        </p:nvSpPr>
        <p:spPr bwMode="auto">
          <a:xfrm>
            <a:off x="5426075" y="2066925"/>
            <a:ext cx="430213" cy="430213"/>
          </a:xfrm>
          <a:custGeom>
            <a:avLst/>
            <a:gdLst>
              <a:gd name="T0" fmla="*/ 0 w 48"/>
              <a:gd name="T1" fmla="*/ 2147483647 h 48"/>
              <a:gd name="T2" fmla="*/ 2147483647 w 48"/>
              <a:gd name="T3" fmla="*/ 2147483647 h 48"/>
              <a:gd name="T4" fmla="*/ 2147483647 w 48"/>
              <a:gd name="T5" fmla="*/ 2147483647 h 48"/>
              <a:gd name="T6" fmla="*/ 2147483647 w 48"/>
              <a:gd name="T7" fmla="*/ 2147483647 h 48"/>
              <a:gd name="T8" fmla="*/ 2147483647 w 48"/>
              <a:gd name="T9" fmla="*/ 0 h 48"/>
              <a:gd name="T10" fmla="*/ 0 w 48"/>
              <a:gd name="T11" fmla="*/ 2147483647 h 48"/>
              <a:gd name="T12" fmla="*/ 0 w 48"/>
              <a:gd name="T13" fmla="*/ 2147483647 h 48"/>
              <a:gd name="T14" fmla="*/ 0 60000 65536"/>
              <a:gd name="T15" fmla="*/ 0 60000 65536"/>
              <a:gd name="T16" fmla="*/ 0 60000 65536"/>
              <a:gd name="T17" fmla="*/ 0 60000 65536"/>
              <a:gd name="T18" fmla="*/ 0 60000 65536"/>
              <a:gd name="T19" fmla="*/ 0 60000 65536"/>
              <a:gd name="T20" fmla="*/ 0 60000 65536"/>
              <a:gd name="T21" fmla="*/ 0 w 48"/>
              <a:gd name="T22" fmla="*/ 0 h 48"/>
              <a:gd name="T23" fmla="*/ 48 w 4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8">
                <a:moveTo>
                  <a:pt x="0" y="48"/>
                </a:moveTo>
                <a:lnTo>
                  <a:pt x="36" y="42"/>
                </a:lnTo>
                <a:lnTo>
                  <a:pt x="42" y="24"/>
                </a:lnTo>
                <a:lnTo>
                  <a:pt x="48" y="24"/>
                </a:lnTo>
                <a:lnTo>
                  <a:pt x="24" y="0"/>
                </a:lnTo>
                <a:lnTo>
                  <a:pt x="0" y="12"/>
                </a:lnTo>
                <a:lnTo>
                  <a:pt x="0" y="48"/>
                </a:lnTo>
                <a:close/>
              </a:path>
            </a:pathLst>
          </a:custGeom>
          <a:solidFill>
            <a:srgbClr val="CC99FF"/>
          </a:solidFill>
          <a:ln w="12700">
            <a:solidFill>
              <a:srgbClr val="000000"/>
            </a:solidFill>
            <a:prstDash val="solid"/>
            <a:round/>
            <a:headEnd/>
            <a:tailEnd/>
          </a:ln>
        </p:spPr>
        <p:txBody>
          <a:bodyPr/>
          <a:lstStyle/>
          <a:p>
            <a:endParaRPr lang="fi-FI"/>
          </a:p>
        </p:txBody>
      </p:sp>
      <p:sp>
        <p:nvSpPr>
          <p:cNvPr id="3099" name="Freeform 27"/>
          <p:cNvSpPr>
            <a:spLocks noChangeAspect="1"/>
          </p:cNvSpPr>
          <p:nvPr/>
        </p:nvSpPr>
        <p:spPr bwMode="auto">
          <a:xfrm>
            <a:off x="4508500" y="3414713"/>
            <a:ext cx="269875" cy="323850"/>
          </a:xfrm>
          <a:custGeom>
            <a:avLst/>
            <a:gdLst>
              <a:gd name="T0" fmla="*/ 2147483647 w 30"/>
              <a:gd name="T1" fmla="*/ 2147483647 h 36"/>
              <a:gd name="T2" fmla="*/ 0 w 30"/>
              <a:gd name="T3" fmla="*/ 2147483647 h 36"/>
              <a:gd name="T4" fmla="*/ 0 w 30"/>
              <a:gd name="T5" fmla="*/ 2147483647 h 36"/>
              <a:gd name="T6" fmla="*/ 2147483647 w 30"/>
              <a:gd name="T7" fmla="*/ 0 h 36"/>
              <a:gd name="T8" fmla="*/ 2147483647 w 30"/>
              <a:gd name="T9" fmla="*/ 2147483647 h 36"/>
              <a:gd name="T10" fmla="*/ 2147483647 w 30"/>
              <a:gd name="T11" fmla="*/ 2147483647 h 36"/>
              <a:gd name="T12" fmla="*/ 0 60000 65536"/>
              <a:gd name="T13" fmla="*/ 0 60000 65536"/>
              <a:gd name="T14" fmla="*/ 0 60000 65536"/>
              <a:gd name="T15" fmla="*/ 0 60000 65536"/>
              <a:gd name="T16" fmla="*/ 0 60000 65536"/>
              <a:gd name="T17" fmla="*/ 0 60000 65536"/>
              <a:gd name="T18" fmla="*/ 0 w 30"/>
              <a:gd name="T19" fmla="*/ 0 h 36"/>
              <a:gd name="T20" fmla="*/ 30 w 3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0" h="36">
                <a:moveTo>
                  <a:pt x="24" y="36"/>
                </a:moveTo>
                <a:lnTo>
                  <a:pt x="0" y="30"/>
                </a:lnTo>
                <a:lnTo>
                  <a:pt x="0" y="12"/>
                </a:lnTo>
                <a:lnTo>
                  <a:pt x="18" y="0"/>
                </a:lnTo>
                <a:lnTo>
                  <a:pt x="30" y="12"/>
                </a:lnTo>
                <a:lnTo>
                  <a:pt x="24" y="36"/>
                </a:lnTo>
                <a:close/>
              </a:path>
            </a:pathLst>
          </a:custGeom>
          <a:gradFill rotWithShape="0">
            <a:gsLst>
              <a:gs pos="0">
                <a:srgbClr val="00CC99"/>
              </a:gs>
              <a:gs pos="49001">
                <a:srgbClr val="00CC99"/>
              </a:gs>
              <a:gs pos="50000">
                <a:srgbClr val="00CC99"/>
              </a:gs>
              <a:gs pos="50999">
                <a:srgbClr val="CC99FF"/>
              </a:gs>
              <a:gs pos="100000">
                <a:srgbClr val="CC99FF"/>
              </a:gs>
            </a:gsLst>
            <a:lin ang="10800000"/>
          </a:gradFill>
          <a:ln w="12700">
            <a:solidFill>
              <a:srgbClr val="000000"/>
            </a:solidFill>
            <a:prstDash val="solid"/>
            <a:round/>
            <a:headEnd/>
            <a:tailEnd/>
          </a:ln>
        </p:spPr>
        <p:txBody>
          <a:bodyPr/>
          <a:lstStyle/>
          <a:p>
            <a:endParaRPr lang="fi-FI"/>
          </a:p>
        </p:txBody>
      </p:sp>
      <p:sp>
        <p:nvSpPr>
          <p:cNvPr id="3100" name="Freeform 28"/>
          <p:cNvSpPr>
            <a:spLocks noChangeAspect="1"/>
          </p:cNvSpPr>
          <p:nvPr/>
        </p:nvSpPr>
        <p:spPr bwMode="auto">
          <a:xfrm>
            <a:off x="5480050" y="2552700"/>
            <a:ext cx="322263" cy="430213"/>
          </a:xfrm>
          <a:custGeom>
            <a:avLst/>
            <a:gdLst>
              <a:gd name="T0" fmla="*/ 0 w 36"/>
              <a:gd name="T1" fmla="*/ 2147483647 h 48"/>
              <a:gd name="T2" fmla="*/ 0 w 36"/>
              <a:gd name="T3" fmla="*/ 2147483647 h 48"/>
              <a:gd name="T4" fmla="*/ 2147483647 w 36"/>
              <a:gd name="T5" fmla="*/ 0 h 48"/>
              <a:gd name="T6" fmla="*/ 2147483647 w 36"/>
              <a:gd name="T7" fmla="*/ 0 h 48"/>
              <a:gd name="T8" fmla="*/ 2147483647 w 36"/>
              <a:gd name="T9" fmla="*/ 2147483647 h 48"/>
              <a:gd name="T10" fmla="*/ 2147483647 w 36"/>
              <a:gd name="T11" fmla="*/ 2147483647 h 48"/>
              <a:gd name="T12" fmla="*/ 0 w 36"/>
              <a:gd name="T13" fmla="*/ 2147483647 h 48"/>
              <a:gd name="T14" fmla="*/ 0 60000 65536"/>
              <a:gd name="T15" fmla="*/ 0 60000 65536"/>
              <a:gd name="T16" fmla="*/ 0 60000 65536"/>
              <a:gd name="T17" fmla="*/ 0 60000 65536"/>
              <a:gd name="T18" fmla="*/ 0 60000 65536"/>
              <a:gd name="T19" fmla="*/ 0 60000 65536"/>
              <a:gd name="T20" fmla="*/ 0 60000 65536"/>
              <a:gd name="T21" fmla="*/ 0 w 36"/>
              <a:gd name="T22" fmla="*/ 0 h 48"/>
              <a:gd name="T23" fmla="*/ 36 w 36"/>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8">
                <a:moveTo>
                  <a:pt x="0" y="42"/>
                </a:moveTo>
                <a:lnTo>
                  <a:pt x="0" y="12"/>
                </a:lnTo>
                <a:lnTo>
                  <a:pt x="18" y="0"/>
                </a:lnTo>
                <a:lnTo>
                  <a:pt x="36" y="0"/>
                </a:lnTo>
                <a:lnTo>
                  <a:pt x="36" y="24"/>
                </a:lnTo>
                <a:lnTo>
                  <a:pt x="24" y="48"/>
                </a:lnTo>
                <a:lnTo>
                  <a:pt x="0" y="42"/>
                </a:lnTo>
                <a:close/>
              </a:path>
            </a:pathLst>
          </a:custGeom>
          <a:solidFill>
            <a:srgbClr val="CC99FF"/>
          </a:solidFill>
          <a:ln w="12700">
            <a:solidFill>
              <a:srgbClr val="000000"/>
            </a:solidFill>
            <a:prstDash val="solid"/>
            <a:round/>
            <a:headEnd/>
            <a:tailEnd/>
          </a:ln>
        </p:spPr>
        <p:txBody>
          <a:bodyPr/>
          <a:lstStyle/>
          <a:p>
            <a:endParaRPr lang="fi-FI"/>
          </a:p>
        </p:txBody>
      </p:sp>
      <p:sp>
        <p:nvSpPr>
          <p:cNvPr id="3101" name="Freeform 29"/>
          <p:cNvSpPr>
            <a:spLocks noChangeAspect="1"/>
          </p:cNvSpPr>
          <p:nvPr/>
        </p:nvSpPr>
        <p:spPr bwMode="auto">
          <a:xfrm>
            <a:off x="4238625" y="1849438"/>
            <a:ext cx="969963" cy="1133475"/>
          </a:xfrm>
          <a:custGeom>
            <a:avLst/>
            <a:gdLst>
              <a:gd name="T0" fmla="*/ 2147483647 w 108"/>
              <a:gd name="T1" fmla="*/ 2147483647 h 126"/>
              <a:gd name="T2" fmla="*/ 2147483647 w 108"/>
              <a:gd name="T3" fmla="*/ 2147483647 h 126"/>
              <a:gd name="T4" fmla="*/ 2147483647 w 108"/>
              <a:gd name="T5" fmla="*/ 2147483647 h 126"/>
              <a:gd name="T6" fmla="*/ 0 w 108"/>
              <a:gd name="T7" fmla="*/ 2147483647 h 126"/>
              <a:gd name="T8" fmla="*/ 2147483647 w 108"/>
              <a:gd name="T9" fmla="*/ 2147483647 h 126"/>
              <a:gd name="T10" fmla="*/ 2147483647 w 108"/>
              <a:gd name="T11" fmla="*/ 2147483647 h 126"/>
              <a:gd name="T12" fmla="*/ 2147483647 w 108"/>
              <a:gd name="T13" fmla="*/ 2147483647 h 126"/>
              <a:gd name="T14" fmla="*/ 2147483647 w 108"/>
              <a:gd name="T15" fmla="*/ 0 h 126"/>
              <a:gd name="T16" fmla="*/ 2147483647 w 108"/>
              <a:gd name="T17" fmla="*/ 2147483647 h 126"/>
              <a:gd name="T18" fmla="*/ 2147483647 w 108"/>
              <a:gd name="T19" fmla="*/ 2147483647 h 126"/>
              <a:gd name="T20" fmla="*/ 2147483647 w 108"/>
              <a:gd name="T21" fmla="*/ 2147483647 h 126"/>
              <a:gd name="T22" fmla="*/ 2147483647 w 108"/>
              <a:gd name="T23" fmla="*/ 2147483647 h 126"/>
              <a:gd name="T24" fmla="*/ 2147483647 w 108"/>
              <a:gd name="T25" fmla="*/ 2147483647 h 1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
              <a:gd name="T40" fmla="*/ 0 h 126"/>
              <a:gd name="T41" fmla="*/ 108 w 108"/>
              <a:gd name="T42" fmla="*/ 126 h 1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 h="126">
                <a:moveTo>
                  <a:pt x="84" y="102"/>
                </a:moveTo>
                <a:lnTo>
                  <a:pt x="54" y="126"/>
                </a:lnTo>
                <a:lnTo>
                  <a:pt x="18" y="114"/>
                </a:lnTo>
                <a:lnTo>
                  <a:pt x="0" y="54"/>
                </a:lnTo>
                <a:lnTo>
                  <a:pt x="24" y="30"/>
                </a:lnTo>
                <a:lnTo>
                  <a:pt x="30" y="36"/>
                </a:lnTo>
                <a:lnTo>
                  <a:pt x="42" y="36"/>
                </a:lnTo>
                <a:lnTo>
                  <a:pt x="54" y="0"/>
                </a:lnTo>
                <a:lnTo>
                  <a:pt x="72" y="30"/>
                </a:lnTo>
                <a:lnTo>
                  <a:pt x="84" y="6"/>
                </a:lnTo>
                <a:lnTo>
                  <a:pt x="96" y="6"/>
                </a:lnTo>
                <a:lnTo>
                  <a:pt x="108" y="42"/>
                </a:lnTo>
                <a:lnTo>
                  <a:pt x="84" y="102"/>
                </a:lnTo>
                <a:close/>
              </a:path>
            </a:pathLst>
          </a:custGeom>
          <a:solidFill>
            <a:srgbClr val="CC99FF"/>
          </a:solidFill>
          <a:ln w="12700">
            <a:solidFill>
              <a:srgbClr val="000000"/>
            </a:solidFill>
            <a:prstDash val="solid"/>
            <a:round/>
            <a:headEnd/>
            <a:tailEnd/>
          </a:ln>
        </p:spPr>
        <p:txBody>
          <a:bodyPr/>
          <a:lstStyle/>
          <a:p>
            <a:endParaRPr lang="fi-FI"/>
          </a:p>
        </p:txBody>
      </p:sp>
      <p:sp>
        <p:nvSpPr>
          <p:cNvPr id="3102" name="Freeform 30"/>
          <p:cNvSpPr>
            <a:spLocks noChangeAspect="1"/>
          </p:cNvSpPr>
          <p:nvPr/>
        </p:nvSpPr>
        <p:spPr bwMode="auto">
          <a:xfrm>
            <a:off x="3214688" y="1849438"/>
            <a:ext cx="1241425" cy="1617662"/>
          </a:xfrm>
          <a:custGeom>
            <a:avLst/>
            <a:gdLst>
              <a:gd name="T0" fmla="*/ 2147483647 w 138"/>
              <a:gd name="T1" fmla="*/ 2147483647 h 180"/>
              <a:gd name="T2" fmla="*/ 2147483647 w 138"/>
              <a:gd name="T3" fmla="*/ 2147483647 h 180"/>
              <a:gd name="T4" fmla="*/ 2147483647 w 138"/>
              <a:gd name="T5" fmla="*/ 2147483647 h 180"/>
              <a:gd name="T6" fmla="*/ 2147483647 w 138"/>
              <a:gd name="T7" fmla="*/ 2147483647 h 180"/>
              <a:gd name="T8" fmla="*/ 2147483647 w 138"/>
              <a:gd name="T9" fmla="*/ 2147483647 h 180"/>
              <a:gd name="T10" fmla="*/ 0 w 138"/>
              <a:gd name="T11" fmla="*/ 2147483647 h 180"/>
              <a:gd name="T12" fmla="*/ 0 w 138"/>
              <a:gd name="T13" fmla="*/ 2147483647 h 180"/>
              <a:gd name="T14" fmla="*/ 2147483647 w 138"/>
              <a:gd name="T15" fmla="*/ 2147483647 h 180"/>
              <a:gd name="T16" fmla="*/ 2147483647 w 138"/>
              <a:gd name="T17" fmla="*/ 2147483647 h 180"/>
              <a:gd name="T18" fmla="*/ 2147483647 w 138"/>
              <a:gd name="T19" fmla="*/ 2147483647 h 180"/>
              <a:gd name="T20" fmla="*/ 2147483647 w 138"/>
              <a:gd name="T21" fmla="*/ 2147483647 h 180"/>
              <a:gd name="T22" fmla="*/ 2147483647 w 138"/>
              <a:gd name="T23" fmla="*/ 2147483647 h 180"/>
              <a:gd name="T24" fmla="*/ 2147483647 w 138"/>
              <a:gd name="T25" fmla="*/ 0 h 180"/>
              <a:gd name="T26" fmla="*/ 2147483647 w 138"/>
              <a:gd name="T27" fmla="*/ 2147483647 h 180"/>
              <a:gd name="T28" fmla="*/ 2147483647 w 138"/>
              <a:gd name="T29" fmla="*/ 2147483647 h 180"/>
              <a:gd name="T30" fmla="*/ 2147483647 w 138"/>
              <a:gd name="T31" fmla="*/ 2147483647 h 180"/>
              <a:gd name="T32" fmla="*/ 2147483647 w 138"/>
              <a:gd name="T33" fmla="*/ 2147483647 h 180"/>
              <a:gd name="T34" fmla="*/ 2147483647 w 138"/>
              <a:gd name="T35" fmla="*/ 2147483647 h 180"/>
              <a:gd name="T36" fmla="*/ 2147483647 w 138"/>
              <a:gd name="T37" fmla="*/ 2147483647 h 180"/>
              <a:gd name="T38" fmla="*/ 2147483647 w 138"/>
              <a:gd name="T39" fmla="*/ 2147483647 h 180"/>
              <a:gd name="T40" fmla="*/ 2147483647 w 138"/>
              <a:gd name="T41" fmla="*/ 2147483647 h 180"/>
              <a:gd name="T42" fmla="*/ 2147483647 w 138"/>
              <a:gd name="T43" fmla="*/ 2147483647 h 180"/>
              <a:gd name="T44" fmla="*/ 2147483647 w 138"/>
              <a:gd name="T45" fmla="*/ 2147483647 h 1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8"/>
              <a:gd name="T70" fmla="*/ 0 h 180"/>
              <a:gd name="T71" fmla="*/ 138 w 138"/>
              <a:gd name="T72" fmla="*/ 180 h 1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8" h="180">
                <a:moveTo>
                  <a:pt x="54" y="180"/>
                </a:moveTo>
                <a:lnTo>
                  <a:pt x="42" y="156"/>
                </a:lnTo>
                <a:lnTo>
                  <a:pt x="48" y="156"/>
                </a:lnTo>
                <a:lnTo>
                  <a:pt x="48" y="138"/>
                </a:lnTo>
                <a:lnTo>
                  <a:pt x="30" y="138"/>
                </a:lnTo>
                <a:lnTo>
                  <a:pt x="0" y="84"/>
                </a:lnTo>
                <a:lnTo>
                  <a:pt x="0" y="78"/>
                </a:lnTo>
                <a:lnTo>
                  <a:pt x="12" y="42"/>
                </a:lnTo>
                <a:lnTo>
                  <a:pt x="36" y="42"/>
                </a:lnTo>
                <a:lnTo>
                  <a:pt x="42" y="54"/>
                </a:lnTo>
                <a:lnTo>
                  <a:pt x="90" y="42"/>
                </a:lnTo>
                <a:lnTo>
                  <a:pt x="84" y="6"/>
                </a:lnTo>
                <a:lnTo>
                  <a:pt x="126" y="0"/>
                </a:lnTo>
                <a:lnTo>
                  <a:pt x="132" y="18"/>
                </a:lnTo>
                <a:lnTo>
                  <a:pt x="138" y="30"/>
                </a:lnTo>
                <a:lnTo>
                  <a:pt x="114" y="54"/>
                </a:lnTo>
                <a:lnTo>
                  <a:pt x="132" y="114"/>
                </a:lnTo>
                <a:lnTo>
                  <a:pt x="126" y="138"/>
                </a:lnTo>
                <a:lnTo>
                  <a:pt x="108" y="132"/>
                </a:lnTo>
                <a:lnTo>
                  <a:pt x="102" y="150"/>
                </a:lnTo>
                <a:lnTo>
                  <a:pt x="96" y="150"/>
                </a:lnTo>
                <a:lnTo>
                  <a:pt x="78" y="150"/>
                </a:lnTo>
                <a:lnTo>
                  <a:pt x="54" y="180"/>
                </a:lnTo>
                <a:close/>
              </a:path>
            </a:pathLst>
          </a:custGeom>
          <a:solidFill>
            <a:srgbClr val="CC99FF"/>
          </a:solidFill>
          <a:ln w="12700">
            <a:solidFill>
              <a:srgbClr val="000000"/>
            </a:solidFill>
            <a:prstDash val="solid"/>
            <a:round/>
            <a:headEnd/>
            <a:tailEnd/>
          </a:ln>
        </p:spPr>
        <p:txBody>
          <a:bodyPr/>
          <a:lstStyle/>
          <a:p>
            <a:endParaRPr lang="fi-FI"/>
          </a:p>
        </p:txBody>
      </p:sp>
      <p:sp>
        <p:nvSpPr>
          <p:cNvPr id="3103" name="Freeform 32"/>
          <p:cNvSpPr>
            <a:spLocks noChangeAspect="1"/>
          </p:cNvSpPr>
          <p:nvPr/>
        </p:nvSpPr>
        <p:spPr bwMode="auto">
          <a:xfrm>
            <a:off x="2352675" y="3844925"/>
            <a:ext cx="1185863" cy="755650"/>
          </a:xfrm>
          <a:custGeom>
            <a:avLst/>
            <a:gdLst>
              <a:gd name="T0" fmla="*/ 2147483647 w 132"/>
              <a:gd name="T1" fmla="*/ 2147483647 h 84"/>
              <a:gd name="T2" fmla="*/ 2147483647 w 132"/>
              <a:gd name="T3" fmla="*/ 2147483647 h 84"/>
              <a:gd name="T4" fmla="*/ 2147483647 w 132"/>
              <a:gd name="T5" fmla="*/ 2147483647 h 84"/>
              <a:gd name="T6" fmla="*/ 2147483647 w 132"/>
              <a:gd name="T7" fmla="*/ 2147483647 h 84"/>
              <a:gd name="T8" fmla="*/ 2147483647 w 132"/>
              <a:gd name="T9" fmla="*/ 2147483647 h 84"/>
              <a:gd name="T10" fmla="*/ 2147483647 w 132"/>
              <a:gd name="T11" fmla="*/ 2147483647 h 84"/>
              <a:gd name="T12" fmla="*/ 2147483647 w 132"/>
              <a:gd name="T13" fmla="*/ 2147483647 h 84"/>
              <a:gd name="T14" fmla="*/ 2147483647 w 132"/>
              <a:gd name="T15" fmla="*/ 2147483647 h 84"/>
              <a:gd name="T16" fmla="*/ 0 w 132"/>
              <a:gd name="T17" fmla="*/ 2147483647 h 84"/>
              <a:gd name="T18" fmla="*/ 2147483647 w 132"/>
              <a:gd name="T19" fmla="*/ 2147483647 h 84"/>
              <a:gd name="T20" fmla="*/ 2147483647 w 132"/>
              <a:gd name="T21" fmla="*/ 2147483647 h 84"/>
              <a:gd name="T22" fmla="*/ 2147483647 w 132"/>
              <a:gd name="T23" fmla="*/ 2147483647 h 84"/>
              <a:gd name="T24" fmla="*/ 2147483647 w 132"/>
              <a:gd name="T25" fmla="*/ 0 h 84"/>
              <a:gd name="T26" fmla="*/ 2147483647 w 132"/>
              <a:gd name="T27" fmla="*/ 2147483647 h 84"/>
              <a:gd name="T28" fmla="*/ 2147483647 w 132"/>
              <a:gd name="T29" fmla="*/ 2147483647 h 84"/>
              <a:gd name="T30" fmla="*/ 2147483647 w 132"/>
              <a:gd name="T31" fmla="*/ 2147483647 h 84"/>
              <a:gd name="T32" fmla="*/ 2147483647 w 132"/>
              <a:gd name="T33" fmla="*/ 2147483647 h 84"/>
              <a:gd name="T34" fmla="*/ 2147483647 w 132"/>
              <a:gd name="T35" fmla="*/ 2147483647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84"/>
              <a:gd name="T56" fmla="*/ 132 w 132"/>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84">
                <a:moveTo>
                  <a:pt x="120" y="54"/>
                </a:moveTo>
                <a:lnTo>
                  <a:pt x="108" y="60"/>
                </a:lnTo>
                <a:lnTo>
                  <a:pt x="102" y="60"/>
                </a:lnTo>
                <a:lnTo>
                  <a:pt x="78" y="60"/>
                </a:lnTo>
                <a:lnTo>
                  <a:pt x="66" y="60"/>
                </a:lnTo>
                <a:lnTo>
                  <a:pt x="42" y="66"/>
                </a:lnTo>
                <a:lnTo>
                  <a:pt x="18" y="78"/>
                </a:lnTo>
                <a:lnTo>
                  <a:pt x="6" y="84"/>
                </a:lnTo>
                <a:lnTo>
                  <a:pt x="0" y="66"/>
                </a:lnTo>
                <a:lnTo>
                  <a:pt x="24" y="54"/>
                </a:lnTo>
                <a:lnTo>
                  <a:pt x="18" y="18"/>
                </a:lnTo>
                <a:lnTo>
                  <a:pt x="42" y="6"/>
                </a:lnTo>
                <a:lnTo>
                  <a:pt x="66" y="0"/>
                </a:lnTo>
                <a:lnTo>
                  <a:pt x="102" y="18"/>
                </a:lnTo>
                <a:lnTo>
                  <a:pt x="114" y="12"/>
                </a:lnTo>
                <a:lnTo>
                  <a:pt x="132" y="48"/>
                </a:lnTo>
                <a:lnTo>
                  <a:pt x="126" y="48"/>
                </a:lnTo>
                <a:lnTo>
                  <a:pt x="120" y="54"/>
                </a:lnTo>
                <a:close/>
              </a:path>
            </a:pathLst>
          </a:custGeom>
          <a:solidFill>
            <a:srgbClr val="00CC99"/>
          </a:solidFill>
          <a:ln w="12700">
            <a:solidFill>
              <a:srgbClr val="000000"/>
            </a:solidFill>
            <a:prstDash val="solid"/>
            <a:round/>
            <a:headEnd/>
            <a:tailEnd/>
          </a:ln>
        </p:spPr>
        <p:txBody>
          <a:bodyPr/>
          <a:lstStyle/>
          <a:p>
            <a:endParaRPr lang="fi-FI"/>
          </a:p>
        </p:txBody>
      </p:sp>
      <p:sp>
        <p:nvSpPr>
          <p:cNvPr id="3104" name="Freeform 33"/>
          <p:cNvSpPr>
            <a:spLocks noChangeAspect="1"/>
          </p:cNvSpPr>
          <p:nvPr/>
        </p:nvSpPr>
        <p:spPr bwMode="auto">
          <a:xfrm>
            <a:off x="2514600" y="4545013"/>
            <a:ext cx="431800" cy="269875"/>
          </a:xfrm>
          <a:custGeom>
            <a:avLst/>
            <a:gdLst>
              <a:gd name="T0" fmla="*/ 2147483647 w 48"/>
              <a:gd name="T1" fmla="*/ 2147483647 h 30"/>
              <a:gd name="T2" fmla="*/ 0 w 48"/>
              <a:gd name="T3" fmla="*/ 2147483647 h 30"/>
              <a:gd name="T4" fmla="*/ 0 w 48"/>
              <a:gd name="T5" fmla="*/ 2147483647 h 30"/>
              <a:gd name="T6" fmla="*/ 2147483647 w 48"/>
              <a:gd name="T7" fmla="*/ 2147483647 h 30"/>
              <a:gd name="T8" fmla="*/ 2147483647 w 48"/>
              <a:gd name="T9" fmla="*/ 2147483647 h 30"/>
              <a:gd name="T10" fmla="*/ 2147483647 w 48"/>
              <a:gd name="T11" fmla="*/ 2147483647 h 30"/>
              <a:gd name="T12" fmla="*/ 2147483647 w 48"/>
              <a:gd name="T13" fmla="*/ 2147483647 h 30"/>
              <a:gd name="T14" fmla="*/ 2147483647 w 48"/>
              <a:gd name="T15" fmla="*/ 0 h 30"/>
              <a:gd name="T16" fmla="*/ 2147483647 w 48"/>
              <a:gd name="T17" fmla="*/ 0 h 30"/>
              <a:gd name="T18" fmla="*/ 2147483647 w 48"/>
              <a:gd name="T19" fmla="*/ 0 h 30"/>
              <a:gd name="T20" fmla="*/ 2147483647 w 48"/>
              <a:gd name="T21" fmla="*/ 2147483647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30"/>
              <a:gd name="T35" fmla="*/ 48 w 48"/>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30">
                <a:moveTo>
                  <a:pt x="12" y="6"/>
                </a:moveTo>
                <a:lnTo>
                  <a:pt x="0" y="18"/>
                </a:lnTo>
                <a:lnTo>
                  <a:pt x="0" y="24"/>
                </a:lnTo>
                <a:lnTo>
                  <a:pt x="12" y="30"/>
                </a:lnTo>
                <a:lnTo>
                  <a:pt x="24" y="24"/>
                </a:lnTo>
                <a:lnTo>
                  <a:pt x="42" y="12"/>
                </a:lnTo>
                <a:lnTo>
                  <a:pt x="42" y="6"/>
                </a:lnTo>
                <a:lnTo>
                  <a:pt x="48" y="0"/>
                </a:lnTo>
                <a:lnTo>
                  <a:pt x="42" y="0"/>
                </a:lnTo>
                <a:lnTo>
                  <a:pt x="24" y="0"/>
                </a:lnTo>
                <a:lnTo>
                  <a:pt x="12" y="6"/>
                </a:lnTo>
                <a:close/>
              </a:path>
            </a:pathLst>
          </a:custGeom>
          <a:solidFill>
            <a:srgbClr val="00CC99"/>
          </a:solidFill>
          <a:ln w="0">
            <a:solidFill>
              <a:srgbClr val="000000"/>
            </a:solidFill>
            <a:prstDash val="solid"/>
            <a:round/>
            <a:headEnd/>
            <a:tailEnd/>
          </a:ln>
        </p:spPr>
        <p:txBody>
          <a:bodyPr/>
          <a:lstStyle/>
          <a:p>
            <a:endParaRPr lang="fi-FI"/>
          </a:p>
        </p:txBody>
      </p:sp>
      <p:sp>
        <p:nvSpPr>
          <p:cNvPr id="3105" name="Freeform 34"/>
          <p:cNvSpPr>
            <a:spLocks noChangeAspect="1"/>
          </p:cNvSpPr>
          <p:nvPr/>
        </p:nvSpPr>
        <p:spPr bwMode="auto">
          <a:xfrm>
            <a:off x="142875" y="4814888"/>
            <a:ext cx="1023938" cy="485775"/>
          </a:xfrm>
          <a:custGeom>
            <a:avLst/>
            <a:gdLst>
              <a:gd name="T0" fmla="*/ 2147483647 w 114"/>
              <a:gd name="T1" fmla="*/ 2147483647 h 54"/>
              <a:gd name="T2" fmla="*/ 0 w 114"/>
              <a:gd name="T3" fmla="*/ 2147483647 h 54"/>
              <a:gd name="T4" fmla="*/ 2147483647 w 114"/>
              <a:gd name="T5" fmla="*/ 2147483647 h 54"/>
              <a:gd name="T6" fmla="*/ 2147483647 w 114"/>
              <a:gd name="T7" fmla="*/ 2147483647 h 54"/>
              <a:gd name="T8" fmla="*/ 2147483647 w 114"/>
              <a:gd name="T9" fmla="*/ 2147483647 h 54"/>
              <a:gd name="T10" fmla="*/ 2147483647 w 114"/>
              <a:gd name="T11" fmla="*/ 2147483647 h 54"/>
              <a:gd name="T12" fmla="*/ 2147483647 w 114"/>
              <a:gd name="T13" fmla="*/ 2147483647 h 54"/>
              <a:gd name="T14" fmla="*/ 2147483647 w 114"/>
              <a:gd name="T15" fmla="*/ 0 h 54"/>
              <a:gd name="T16" fmla="*/ 2147483647 w 114"/>
              <a:gd name="T17" fmla="*/ 2147483647 h 54"/>
              <a:gd name="T18" fmla="*/ 2147483647 w 114"/>
              <a:gd name="T19" fmla="*/ 2147483647 h 54"/>
              <a:gd name="T20" fmla="*/ 2147483647 w 114"/>
              <a:gd name="T21" fmla="*/ 2147483647 h 54"/>
              <a:gd name="T22" fmla="*/ 2147483647 w 114"/>
              <a:gd name="T23" fmla="*/ 2147483647 h 54"/>
              <a:gd name="T24" fmla="*/ 2147483647 w 114"/>
              <a:gd name="T25" fmla="*/ 2147483647 h 54"/>
              <a:gd name="T26" fmla="*/ 2147483647 w 114"/>
              <a:gd name="T27" fmla="*/ 2147483647 h 54"/>
              <a:gd name="T28" fmla="*/ 2147483647 w 114"/>
              <a:gd name="T29" fmla="*/ 2147483647 h 54"/>
              <a:gd name="T30" fmla="*/ 2147483647 w 114"/>
              <a:gd name="T31" fmla="*/ 2147483647 h 54"/>
              <a:gd name="T32" fmla="*/ 2147483647 w 114"/>
              <a:gd name="T33" fmla="*/ 2147483647 h 54"/>
              <a:gd name="T34" fmla="*/ 2147483647 w 114"/>
              <a:gd name="T35" fmla="*/ 2147483647 h 54"/>
              <a:gd name="T36" fmla="*/ 2147483647 w 114"/>
              <a:gd name="T37" fmla="*/ 2147483647 h 54"/>
              <a:gd name="T38" fmla="*/ 2147483647 w 114"/>
              <a:gd name="T39" fmla="*/ 2147483647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4"/>
              <a:gd name="T61" fmla="*/ 0 h 54"/>
              <a:gd name="T62" fmla="*/ 114 w 114"/>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4" h="54">
                <a:moveTo>
                  <a:pt x="6" y="54"/>
                </a:moveTo>
                <a:lnTo>
                  <a:pt x="0" y="42"/>
                </a:lnTo>
                <a:lnTo>
                  <a:pt x="6" y="36"/>
                </a:lnTo>
                <a:lnTo>
                  <a:pt x="18" y="30"/>
                </a:lnTo>
                <a:lnTo>
                  <a:pt x="36" y="24"/>
                </a:lnTo>
                <a:lnTo>
                  <a:pt x="54" y="12"/>
                </a:lnTo>
                <a:lnTo>
                  <a:pt x="66" y="6"/>
                </a:lnTo>
                <a:lnTo>
                  <a:pt x="66" y="0"/>
                </a:lnTo>
                <a:lnTo>
                  <a:pt x="114" y="12"/>
                </a:lnTo>
                <a:lnTo>
                  <a:pt x="114" y="18"/>
                </a:lnTo>
                <a:lnTo>
                  <a:pt x="114" y="24"/>
                </a:lnTo>
                <a:lnTo>
                  <a:pt x="102" y="36"/>
                </a:lnTo>
                <a:lnTo>
                  <a:pt x="90" y="42"/>
                </a:lnTo>
                <a:lnTo>
                  <a:pt x="78" y="48"/>
                </a:lnTo>
                <a:lnTo>
                  <a:pt x="66" y="48"/>
                </a:lnTo>
                <a:lnTo>
                  <a:pt x="54" y="48"/>
                </a:lnTo>
                <a:lnTo>
                  <a:pt x="42" y="48"/>
                </a:lnTo>
                <a:lnTo>
                  <a:pt x="36" y="48"/>
                </a:lnTo>
                <a:lnTo>
                  <a:pt x="18" y="54"/>
                </a:lnTo>
                <a:lnTo>
                  <a:pt x="6" y="54"/>
                </a:lnTo>
                <a:close/>
              </a:path>
            </a:pathLst>
          </a:custGeom>
          <a:solidFill>
            <a:srgbClr val="00CC99"/>
          </a:solidFill>
          <a:ln w="12700">
            <a:solidFill>
              <a:srgbClr val="000000"/>
            </a:solidFill>
            <a:prstDash val="solid"/>
            <a:round/>
            <a:headEnd/>
            <a:tailEnd/>
          </a:ln>
        </p:spPr>
        <p:txBody>
          <a:bodyPr/>
          <a:lstStyle/>
          <a:p>
            <a:endParaRPr lang="fi-FI"/>
          </a:p>
        </p:txBody>
      </p:sp>
      <p:sp>
        <p:nvSpPr>
          <p:cNvPr id="3106" name="Freeform 36"/>
          <p:cNvSpPr>
            <a:spLocks noChangeAspect="1"/>
          </p:cNvSpPr>
          <p:nvPr/>
        </p:nvSpPr>
        <p:spPr bwMode="auto">
          <a:xfrm>
            <a:off x="2946400" y="3252788"/>
            <a:ext cx="862013" cy="1023937"/>
          </a:xfrm>
          <a:custGeom>
            <a:avLst/>
            <a:gdLst>
              <a:gd name="T0" fmla="*/ 2147483647 w 96"/>
              <a:gd name="T1" fmla="*/ 2147483647 h 114"/>
              <a:gd name="T2" fmla="*/ 2147483647 w 96"/>
              <a:gd name="T3" fmla="*/ 2147483647 h 114"/>
              <a:gd name="T4" fmla="*/ 2147483647 w 96"/>
              <a:gd name="T5" fmla="*/ 2147483647 h 114"/>
              <a:gd name="T6" fmla="*/ 0 w 96"/>
              <a:gd name="T7" fmla="*/ 2147483647 h 114"/>
              <a:gd name="T8" fmla="*/ 2147483647 w 96"/>
              <a:gd name="T9" fmla="*/ 2147483647 h 114"/>
              <a:gd name="T10" fmla="*/ 2147483647 w 96"/>
              <a:gd name="T11" fmla="*/ 2147483647 h 114"/>
              <a:gd name="T12" fmla="*/ 2147483647 w 96"/>
              <a:gd name="T13" fmla="*/ 2147483647 h 114"/>
              <a:gd name="T14" fmla="*/ 2147483647 w 96"/>
              <a:gd name="T15" fmla="*/ 2147483647 h 114"/>
              <a:gd name="T16" fmla="*/ 2147483647 w 96"/>
              <a:gd name="T17" fmla="*/ 2147483647 h 114"/>
              <a:gd name="T18" fmla="*/ 2147483647 w 96"/>
              <a:gd name="T19" fmla="*/ 0 h 114"/>
              <a:gd name="T20" fmla="*/ 2147483647 w 96"/>
              <a:gd name="T21" fmla="*/ 2147483647 h 114"/>
              <a:gd name="T22" fmla="*/ 2147483647 w 96"/>
              <a:gd name="T23" fmla="*/ 2147483647 h 114"/>
              <a:gd name="T24" fmla="*/ 2147483647 w 96"/>
              <a:gd name="T25" fmla="*/ 2147483647 h 114"/>
              <a:gd name="T26" fmla="*/ 2147483647 w 96"/>
              <a:gd name="T27" fmla="*/ 2147483647 h 114"/>
              <a:gd name="T28" fmla="*/ 2147483647 w 96"/>
              <a:gd name="T29" fmla="*/ 2147483647 h 114"/>
              <a:gd name="T30" fmla="*/ 2147483647 w 96"/>
              <a:gd name="T31" fmla="*/ 2147483647 h 114"/>
              <a:gd name="T32" fmla="*/ 2147483647 w 96"/>
              <a:gd name="T33" fmla="*/ 2147483647 h 1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114"/>
              <a:gd name="T53" fmla="*/ 96 w 96"/>
              <a:gd name="T54" fmla="*/ 114 h 1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114">
                <a:moveTo>
                  <a:pt x="66" y="114"/>
                </a:moveTo>
                <a:lnTo>
                  <a:pt x="48" y="78"/>
                </a:lnTo>
                <a:lnTo>
                  <a:pt x="36" y="84"/>
                </a:lnTo>
                <a:lnTo>
                  <a:pt x="0" y="66"/>
                </a:lnTo>
                <a:lnTo>
                  <a:pt x="6" y="66"/>
                </a:lnTo>
                <a:lnTo>
                  <a:pt x="18" y="30"/>
                </a:lnTo>
                <a:lnTo>
                  <a:pt x="24" y="24"/>
                </a:lnTo>
                <a:lnTo>
                  <a:pt x="30" y="24"/>
                </a:lnTo>
                <a:lnTo>
                  <a:pt x="48" y="18"/>
                </a:lnTo>
                <a:lnTo>
                  <a:pt x="72" y="0"/>
                </a:lnTo>
                <a:lnTo>
                  <a:pt x="84" y="24"/>
                </a:lnTo>
                <a:lnTo>
                  <a:pt x="72" y="48"/>
                </a:lnTo>
                <a:lnTo>
                  <a:pt x="96" y="84"/>
                </a:lnTo>
                <a:lnTo>
                  <a:pt x="84" y="108"/>
                </a:lnTo>
                <a:lnTo>
                  <a:pt x="78" y="108"/>
                </a:lnTo>
                <a:lnTo>
                  <a:pt x="72" y="114"/>
                </a:lnTo>
                <a:lnTo>
                  <a:pt x="66" y="114"/>
                </a:lnTo>
                <a:close/>
              </a:path>
            </a:pathLst>
          </a:custGeom>
          <a:solidFill>
            <a:srgbClr val="00CC99"/>
          </a:solidFill>
          <a:ln w="12700">
            <a:solidFill>
              <a:srgbClr val="000000"/>
            </a:solidFill>
            <a:prstDash val="solid"/>
            <a:round/>
            <a:headEnd/>
            <a:tailEnd/>
          </a:ln>
        </p:spPr>
        <p:txBody>
          <a:bodyPr/>
          <a:lstStyle/>
          <a:p>
            <a:endParaRPr lang="fi-FI"/>
          </a:p>
        </p:txBody>
      </p:sp>
      <p:sp>
        <p:nvSpPr>
          <p:cNvPr id="3107" name="Freeform 38"/>
          <p:cNvSpPr>
            <a:spLocks noChangeAspect="1"/>
          </p:cNvSpPr>
          <p:nvPr/>
        </p:nvSpPr>
        <p:spPr bwMode="auto">
          <a:xfrm>
            <a:off x="142875" y="3521075"/>
            <a:ext cx="2586038" cy="1403350"/>
          </a:xfrm>
          <a:custGeom>
            <a:avLst/>
            <a:gdLst>
              <a:gd name="T0" fmla="*/ 2147483647 w 288"/>
              <a:gd name="T1" fmla="*/ 2147483647 h 156"/>
              <a:gd name="T2" fmla="*/ 2147483647 w 288"/>
              <a:gd name="T3" fmla="*/ 2147483647 h 156"/>
              <a:gd name="T4" fmla="*/ 2147483647 w 288"/>
              <a:gd name="T5" fmla="*/ 2147483647 h 156"/>
              <a:gd name="T6" fmla="*/ 2147483647 w 288"/>
              <a:gd name="T7" fmla="*/ 2147483647 h 156"/>
              <a:gd name="T8" fmla="*/ 2147483647 w 288"/>
              <a:gd name="T9" fmla="*/ 2147483647 h 156"/>
              <a:gd name="T10" fmla="*/ 2147483647 w 288"/>
              <a:gd name="T11" fmla="*/ 2147483647 h 156"/>
              <a:gd name="T12" fmla="*/ 2147483647 w 288"/>
              <a:gd name="T13" fmla="*/ 2147483647 h 156"/>
              <a:gd name="T14" fmla="*/ 2147483647 w 288"/>
              <a:gd name="T15" fmla="*/ 2147483647 h 156"/>
              <a:gd name="T16" fmla="*/ 2147483647 w 288"/>
              <a:gd name="T17" fmla="*/ 2147483647 h 156"/>
              <a:gd name="T18" fmla="*/ 2147483647 w 288"/>
              <a:gd name="T19" fmla="*/ 2147483647 h 156"/>
              <a:gd name="T20" fmla="*/ 2147483647 w 288"/>
              <a:gd name="T21" fmla="*/ 2147483647 h 156"/>
              <a:gd name="T22" fmla="*/ 2147483647 w 288"/>
              <a:gd name="T23" fmla="*/ 2147483647 h 156"/>
              <a:gd name="T24" fmla="*/ 2147483647 w 288"/>
              <a:gd name="T25" fmla="*/ 2147483647 h 156"/>
              <a:gd name="T26" fmla="*/ 2147483647 w 288"/>
              <a:gd name="T27" fmla="*/ 2147483647 h 156"/>
              <a:gd name="T28" fmla="*/ 2147483647 w 288"/>
              <a:gd name="T29" fmla="*/ 2147483647 h 156"/>
              <a:gd name="T30" fmla="*/ 2147483647 w 288"/>
              <a:gd name="T31" fmla="*/ 2147483647 h 156"/>
              <a:gd name="T32" fmla="*/ 2147483647 w 288"/>
              <a:gd name="T33" fmla="*/ 2147483647 h 156"/>
              <a:gd name="T34" fmla="*/ 2147483647 w 288"/>
              <a:gd name="T35" fmla="*/ 2147483647 h 156"/>
              <a:gd name="T36" fmla="*/ 2147483647 w 288"/>
              <a:gd name="T37" fmla="*/ 2147483647 h 156"/>
              <a:gd name="T38" fmla="*/ 2147483647 w 288"/>
              <a:gd name="T39" fmla="*/ 2147483647 h 156"/>
              <a:gd name="T40" fmla="*/ 2147483647 w 288"/>
              <a:gd name="T41" fmla="*/ 2147483647 h 156"/>
              <a:gd name="T42" fmla="*/ 2147483647 w 288"/>
              <a:gd name="T43" fmla="*/ 2147483647 h 156"/>
              <a:gd name="T44" fmla="*/ 2147483647 w 288"/>
              <a:gd name="T45" fmla="*/ 2147483647 h 156"/>
              <a:gd name="T46" fmla="*/ 2147483647 w 288"/>
              <a:gd name="T47" fmla="*/ 2147483647 h 156"/>
              <a:gd name="T48" fmla="*/ 2147483647 w 288"/>
              <a:gd name="T49" fmla="*/ 2147483647 h 156"/>
              <a:gd name="T50" fmla="*/ 2147483647 w 288"/>
              <a:gd name="T51" fmla="*/ 2147483647 h 156"/>
              <a:gd name="T52" fmla="*/ 2147483647 w 288"/>
              <a:gd name="T53" fmla="*/ 2147483647 h 156"/>
              <a:gd name="T54" fmla="*/ 2147483647 w 288"/>
              <a:gd name="T55" fmla="*/ 2147483647 h 156"/>
              <a:gd name="T56" fmla="*/ 2147483647 w 288"/>
              <a:gd name="T57" fmla="*/ 2147483647 h 156"/>
              <a:gd name="T58" fmla="*/ 2147483647 w 288"/>
              <a:gd name="T59" fmla="*/ 2147483647 h 156"/>
              <a:gd name="T60" fmla="*/ 2147483647 w 288"/>
              <a:gd name="T61" fmla="*/ 2147483647 h 156"/>
              <a:gd name="T62" fmla="*/ 2147483647 w 288"/>
              <a:gd name="T63" fmla="*/ 2147483647 h 156"/>
              <a:gd name="T64" fmla="*/ 2147483647 w 288"/>
              <a:gd name="T65" fmla="*/ 2147483647 h 156"/>
              <a:gd name="T66" fmla="*/ 2147483647 w 288"/>
              <a:gd name="T67" fmla="*/ 2147483647 h 156"/>
              <a:gd name="T68" fmla="*/ 2147483647 w 288"/>
              <a:gd name="T69" fmla="*/ 2147483647 h 156"/>
              <a:gd name="T70" fmla="*/ 2147483647 w 288"/>
              <a:gd name="T71" fmla="*/ 2147483647 h 156"/>
              <a:gd name="T72" fmla="*/ 0 w 288"/>
              <a:gd name="T73" fmla="*/ 2147483647 h 156"/>
              <a:gd name="T74" fmla="*/ 0 w 288"/>
              <a:gd name="T75" fmla="*/ 2147483647 h 156"/>
              <a:gd name="T76" fmla="*/ 0 w 288"/>
              <a:gd name="T77" fmla="*/ 2147483647 h 156"/>
              <a:gd name="T78" fmla="*/ 2147483647 w 288"/>
              <a:gd name="T79" fmla="*/ 2147483647 h 156"/>
              <a:gd name="T80" fmla="*/ 2147483647 w 288"/>
              <a:gd name="T81" fmla="*/ 2147483647 h 156"/>
              <a:gd name="T82" fmla="*/ 2147483647 w 288"/>
              <a:gd name="T83" fmla="*/ 2147483647 h 156"/>
              <a:gd name="T84" fmla="*/ 2147483647 w 288"/>
              <a:gd name="T85" fmla="*/ 2147483647 h 156"/>
              <a:gd name="T86" fmla="*/ 2147483647 w 288"/>
              <a:gd name="T87" fmla="*/ 2147483647 h 156"/>
              <a:gd name="T88" fmla="*/ 2147483647 w 288"/>
              <a:gd name="T89" fmla="*/ 2147483647 h 156"/>
              <a:gd name="T90" fmla="*/ 2147483647 w 288"/>
              <a:gd name="T91" fmla="*/ 2147483647 h 156"/>
              <a:gd name="T92" fmla="*/ 2147483647 w 288"/>
              <a:gd name="T93" fmla="*/ 2147483647 h 156"/>
              <a:gd name="T94" fmla="*/ 2147483647 w 288"/>
              <a:gd name="T95" fmla="*/ 2147483647 h 156"/>
              <a:gd name="T96" fmla="*/ 2147483647 w 288"/>
              <a:gd name="T97" fmla="*/ 2147483647 h 156"/>
              <a:gd name="T98" fmla="*/ 2147483647 w 288"/>
              <a:gd name="T99" fmla="*/ 2147483647 h 156"/>
              <a:gd name="T100" fmla="*/ 2147483647 w 288"/>
              <a:gd name="T101" fmla="*/ 2147483647 h 156"/>
              <a:gd name="T102" fmla="*/ 2147483647 w 288"/>
              <a:gd name="T103" fmla="*/ 0 h 156"/>
              <a:gd name="T104" fmla="*/ 2147483647 w 288"/>
              <a:gd name="T105" fmla="*/ 2147483647 h 156"/>
              <a:gd name="T106" fmla="*/ 2147483647 w 288"/>
              <a:gd name="T107" fmla="*/ 2147483647 h 156"/>
              <a:gd name="T108" fmla="*/ 2147483647 w 288"/>
              <a:gd name="T109" fmla="*/ 2147483647 h 156"/>
              <a:gd name="T110" fmla="*/ 2147483647 w 288"/>
              <a:gd name="T111" fmla="*/ 2147483647 h 156"/>
              <a:gd name="T112" fmla="*/ 2147483647 w 288"/>
              <a:gd name="T113" fmla="*/ 2147483647 h 156"/>
              <a:gd name="T114" fmla="*/ 2147483647 w 288"/>
              <a:gd name="T115" fmla="*/ 2147483647 h 156"/>
              <a:gd name="T116" fmla="*/ 2147483647 w 288"/>
              <a:gd name="T117" fmla="*/ 2147483647 h 156"/>
              <a:gd name="T118" fmla="*/ 2147483647 w 288"/>
              <a:gd name="T119" fmla="*/ 2147483647 h 156"/>
              <a:gd name="T120" fmla="*/ 2147483647 w 288"/>
              <a:gd name="T121" fmla="*/ 2147483647 h 1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8"/>
              <a:gd name="T184" fmla="*/ 0 h 156"/>
              <a:gd name="T185" fmla="*/ 288 w 288"/>
              <a:gd name="T186" fmla="*/ 156 h 15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8" h="156">
                <a:moveTo>
                  <a:pt x="246" y="102"/>
                </a:moveTo>
                <a:lnTo>
                  <a:pt x="252" y="120"/>
                </a:lnTo>
                <a:lnTo>
                  <a:pt x="246" y="126"/>
                </a:lnTo>
                <a:lnTo>
                  <a:pt x="234" y="126"/>
                </a:lnTo>
                <a:lnTo>
                  <a:pt x="228" y="126"/>
                </a:lnTo>
                <a:lnTo>
                  <a:pt x="216" y="120"/>
                </a:lnTo>
                <a:lnTo>
                  <a:pt x="216" y="126"/>
                </a:lnTo>
                <a:lnTo>
                  <a:pt x="216" y="132"/>
                </a:lnTo>
                <a:lnTo>
                  <a:pt x="216" y="144"/>
                </a:lnTo>
                <a:lnTo>
                  <a:pt x="210" y="150"/>
                </a:lnTo>
                <a:lnTo>
                  <a:pt x="198" y="150"/>
                </a:lnTo>
                <a:lnTo>
                  <a:pt x="186" y="144"/>
                </a:lnTo>
                <a:lnTo>
                  <a:pt x="174" y="150"/>
                </a:lnTo>
                <a:lnTo>
                  <a:pt x="162" y="150"/>
                </a:lnTo>
                <a:lnTo>
                  <a:pt x="150" y="144"/>
                </a:lnTo>
                <a:lnTo>
                  <a:pt x="138" y="138"/>
                </a:lnTo>
                <a:lnTo>
                  <a:pt x="132" y="138"/>
                </a:lnTo>
                <a:lnTo>
                  <a:pt x="126" y="144"/>
                </a:lnTo>
                <a:lnTo>
                  <a:pt x="120" y="144"/>
                </a:lnTo>
                <a:lnTo>
                  <a:pt x="114" y="156"/>
                </a:lnTo>
                <a:lnTo>
                  <a:pt x="66" y="144"/>
                </a:lnTo>
                <a:lnTo>
                  <a:pt x="72" y="120"/>
                </a:lnTo>
                <a:lnTo>
                  <a:pt x="72" y="108"/>
                </a:lnTo>
                <a:lnTo>
                  <a:pt x="66" y="108"/>
                </a:lnTo>
                <a:lnTo>
                  <a:pt x="66" y="102"/>
                </a:lnTo>
                <a:lnTo>
                  <a:pt x="60" y="102"/>
                </a:lnTo>
                <a:lnTo>
                  <a:pt x="54" y="114"/>
                </a:lnTo>
                <a:lnTo>
                  <a:pt x="54" y="120"/>
                </a:lnTo>
                <a:lnTo>
                  <a:pt x="54" y="132"/>
                </a:lnTo>
                <a:lnTo>
                  <a:pt x="54" y="138"/>
                </a:lnTo>
                <a:lnTo>
                  <a:pt x="48" y="144"/>
                </a:lnTo>
                <a:lnTo>
                  <a:pt x="36" y="144"/>
                </a:lnTo>
                <a:lnTo>
                  <a:pt x="24" y="144"/>
                </a:lnTo>
                <a:lnTo>
                  <a:pt x="18" y="144"/>
                </a:lnTo>
                <a:lnTo>
                  <a:pt x="12" y="132"/>
                </a:lnTo>
                <a:lnTo>
                  <a:pt x="6" y="126"/>
                </a:lnTo>
                <a:lnTo>
                  <a:pt x="0" y="120"/>
                </a:lnTo>
                <a:lnTo>
                  <a:pt x="0" y="102"/>
                </a:lnTo>
                <a:lnTo>
                  <a:pt x="0" y="96"/>
                </a:lnTo>
                <a:lnTo>
                  <a:pt x="6" y="102"/>
                </a:lnTo>
                <a:lnTo>
                  <a:pt x="18" y="96"/>
                </a:lnTo>
                <a:lnTo>
                  <a:pt x="30" y="108"/>
                </a:lnTo>
                <a:lnTo>
                  <a:pt x="36" y="108"/>
                </a:lnTo>
                <a:lnTo>
                  <a:pt x="42" y="102"/>
                </a:lnTo>
                <a:lnTo>
                  <a:pt x="36" y="84"/>
                </a:lnTo>
                <a:lnTo>
                  <a:pt x="42" y="78"/>
                </a:lnTo>
                <a:lnTo>
                  <a:pt x="48" y="48"/>
                </a:lnTo>
                <a:lnTo>
                  <a:pt x="66" y="48"/>
                </a:lnTo>
                <a:lnTo>
                  <a:pt x="90" y="48"/>
                </a:lnTo>
                <a:lnTo>
                  <a:pt x="120" y="12"/>
                </a:lnTo>
                <a:lnTo>
                  <a:pt x="138" y="24"/>
                </a:lnTo>
                <a:lnTo>
                  <a:pt x="180" y="0"/>
                </a:lnTo>
                <a:lnTo>
                  <a:pt x="210" y="12"/>
                </a:lnTo>
                <a:lnTo>
                  <a:pt x="210" y="6"/>
                </a:lnTo>
                <a:lnTo>
                  <a:pt x="216" y="24"/>
                </a:lnTo>
                <a:lnTo>
                  <a:pt x="258" y="12"/>
                </a:lnTo>
                <a:lnTo>
                  <a:pt x="276" y="6"/>
                </a:lnTo>
                <a:lnTo>
                  <a:pt x="288" y="42"/>
                </a:lnTo>
                <a:lnTo>
                  <a:pt x="264" y="54"/>
                </a:lnTo>
                <a:lnTo>
                  <a:pt x="270" y="90"/>
                </a:lnTo>
                <a:lnTo>
                  <a:pt x="246" y="102"/>
                </a:lnTo>
                <a:close/>
              </a:path>
            </a:pathLst>
          </a:custGeom>
          <a:noFill/>
          <a:ln w="12700">
            <a:solidFill>
              <a:srgbClr val="000000"/>
            </a:solidFill>
            <a:prstDash val="solid"/>
            <a:round/>
            <a:headEnd/>
            <a:tailEnd/>
          </a:ln>
        </p:spPr>
        <p:txBody>
          <a:bodyPr/>
          <a:lstStyle/>
          <a:p>
            <a:endParaRPr lang="fi-FI"/>
          </a:p>
        </p:txBody>
      </p:sp>
      <p:sp>
        <p:nvSpPr>
          <p:cNvPr id="3108" name="Freeform 39"/>
          <p:cNvSpPr>
            <a:spLocks noChangeAspect="1"/>
          </p:cNvSpPr>
          <p:nvPr/>
        </p:nvSpPr>
        <p:spPr bwMode="auto">
          <a:xfrm>
            <a:off x="1274763" y="4976813"/>
            <a:ext cx="377825" cy="161925"/>
          </a:xfrm>
          <a:custGeom>
            <a:avLst/>
            <a:gdLst>
              <a:gd name="T0" fmla="*/ 0 w 42"/>
              <a:gd name="T1" fmla="*/ 2147483647 h 18"/>
              <a:gd name="T2" fmla="*/ 2147483647 w 42"/>
              <a:gd name="T3" fmla="*/ 2147483647 h 18"/>
              <a:gd name="T4" fmla="*/ 2147483647 w 42"/>
              <a:gd name="T5" fmla="*/ 2147483647 h 18"/>
              <a:gd name="T6" fmla="*/ 2147483647 w 42"/>
              <a:gd name="T7" fmla="*/ 2147483647 h 18"/>
              <a:gd name="T8" fmla="*/ 2147483647 w 42"/>
              <a:gd name="T9" fmla="*/ 0 h 18"/>
              <a:gd name="T10" fmla="*/ 2147483647 w 42"/>
              <a:gd name="T11" fmla="*/ 0 h 18"/>
              <a:gd name="T12" fmla="*/ 2147483647 w 42"/>
              <a:gd name="T13" fmla="*/ 2147483647 h 18"/>
              <a:gd name="T14" fmla="*/ 2147483647 w 42"/>
              <a:gd name="T15" fmla="*/ 2147483647 h 18"/>
              <a:gd name="T16" fmla="*/ 2147483647 w 42"/>
              <a:gd name="T17" fmla="*/ 2147483647 h 18"/>
              <a:gd name="T18" fmla="*/ 2147483647 w 42"/>
              <a:gd name="T19" fmla="*/ 2147483647 h 18"/>
              <a:gd name="T20" fmla="*/ 2147483647 w 42"/>
              <a:gd name="T21" fmla="*/ 2147483647 h 18"/>
              <a:gd name="T22" fmla="*/ 0 w 42"/>
              <a:gd name="T23" fmla="*/ 2147483647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
              <a:gd name="T37" fmla="*/ 0 h 18"/>
              <a:gd name="T38" fmla="*/ 42 w 42"/>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 h="18">
                <a:moveTo>
                  <a:pt x="0" y="12"/>
                </a:moveTo>
                <a:lnTo>
                  <a:pt x="6" y="12"/>
                </a:lnTo>
                <a:lnTo>
                  <a:pt x="12" y="6"/>
                </a:lnTo>
                <a:lnTo>
                  <a:pt x="24" y="6"/>
                </a:lnTo>
                <a:lnTo>
                  <a:pt x="30" y="0"/>
                </a:lnTo>
                <a:lnTo>
                  <a:pt x="42" y="0"/>
                </a:lnTo>
                <a:lnTo>
                  <a:pt x="42" y="6"/>
                </a:lnTo>
                <a:lnTo>
                  <a:pt x="36" y="12"/>
                </a:lnTo>
                <a:lnTo>
                  <a:pt x="30" y="12"/>
                </a:lnTo>
                <a:lnTo>
                  <a:pt x="18" y="18"/>
                </a:lnTo>
                <a:lnTo>
                  <a:pt x="6" y="18"/>
                </a:lnTo>
                <a:lnTo>
                  <a:pt x="0" y="12"/>
                </a:lnTo>
                <a:close/>
              </a:path>
            </a:pathLst>
          </a:custGeom>
          <a:solidFill>
            <a:schemeClr val="bg1"/>
          </a:solidFill>
          <a:ln w="0">
            <a:solidFill>
              <a:srgbClr val="000000"/>
            </a:solidFill>
            <a:prstDash val="solid"/>
            <a:round/>
            <a:headEnd/>
            <a:tailEnd/>
          </a:ln>
        </p:spPr>
        <p:txBody>
          <a:bodyPr/>
          <a:lstStyle/>
          <a:p>
            <a:endParaRPr lang="fi-FI"/>
          </a:p>
        </p:txBody>
      </p:sp>
      <p:sp>
        <p:nvSpPr>
          <p:cNvPr id="3109" name="Text Box 40"/>
          <p:cNvSpPr txBox="1">
            <a:spLocks noChangeArrowheads="1"/>
          </p:cNvSpPr>
          <p:nvPr/>
        </p:nvSpPr>
        <p:spPr bwMode="auto">
          <a:xfrm>
            <a:off x="250825" y="188913"/>
            <a:ext cx="4968875" cy="461962"/>
          </a:xfrm>
          <a:prstGeom prst="rect">
            <a:avLst/>
          </a:prstGeom>
          <a:noFill/>
          <a:ln w="9525">
            <a:noFill/>
            <a:miter lim="800000"/>
            <a:headEnd/>
            <a:tailEnd/>
          </a:ln>
        </p:spPr>
        <p:txBody>
          <a:bodyPr>
            <a:spAutoFit/>
          </a:bodyPr>
          <a:lstStyle/>
          <a:p>
            <a:r>
              <a:rPr lang="fi-FI" sz="2400" b="1">
                <a:cs typeface="Arial" charset="0"/>
              </a:rPr>
              <a:t>Uusimaa: selvitysperusteet </a:t>
            </a:r>
            <a:endParaRPr lang="fi-FI">
              <a:cs typeface="Arial" charset="0"/>
            </a:endParaRPr>
          </a:p>
        </p:txBody>
      </p:sp>
      <p:sp>
        <p:nvSpPr>
          <p:cNvPr id="3110" name="Rectangle 41"/>
          <p:cNvSpPr>
            <a:spLocks noChangeAspect="1" noChangeArrowheads="1"/>
          </p:cNvSpPr>
          <p:nvPr/>
        </p:nvSpPr>
        <p:spPr bwMode="auto">
          <a:xfrm>
            <a:off x="4262438" y="3228975"/>
            <a:ext cx="381000"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Espoo</a:t>
            </a:r>
          </a:p>
        </p:txBody>
      </p:sp>
      <p:sp>
        <p:nvSpPr>
          <p:cNvPr id="3111" name="Rectangle 42"/>
          <p:cNvSpPr>
            <a:spLocks noChangeAspect="1" noChangeArrowheads="1"/>
          </p:cNvSpPr>
          <p:nvPr/>
        </p:nvSpPr>
        <p:spPr bwMode="auto">
          <a:xfrm>
            <a:off x="395288" y="5084763"/>
            <a:ext cx="406400"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Hanko</a:t>
            </a:r>
            <a:endParaRPr lang="fi-FI" sz="900" b="1">
              <a:cs typeface="Arial" charset="0"/>
            </a:endParaRPr>
          </a:p>
        </p:txBody>
      </p:sp>
      <p:sp>
        <p:nvSpPr>
          <p:cNvPr id="3112" name="Rectangle 43"/>
          <p:cNvSpPr>
            <a:spLocks noChangeAspect="1" noChangeArrowheads="1"/>
          </p:cNvSpPr>
          <p:nvPr/>
        </p:nvSpPr>
        <p:spPr bwMode="auto">
          <a:xfrm>
            <a:off x="5003800" y="3581400"/>
            <a:ext cx="515938"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Helsinki</a:t>
            </a:r>
          </a:p>
        </p:txBody>
      </p:sp>
      <p:sp>
        <p:nvSpPr>
          <p:cNvPr id="3113" name="Rectangle 44"/>
          <p:cNvSpPr>
            <a:spLocks noChangeAspect="1" noChangeArrowheads="1"/>
          </p:cNvSpPr>
          <p:nvPr/>
        </p:nvSpPr>
        <p:spPr bwMode="auto">
          <a:xfrm>
            <a:off x="4932363" y="3068638"/>
            <a:ext cx="488950"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Vantaa </a:t>
            </a:r>
          </a:p>
        </p:txBody>
      </p:sp>
      <p:sp>
        <p:nvSpPr>
          <p:cNvPr id="3114" name="Rectangle 45"/>
          <p:cNvSpPr>
            <a:spLocks noChangeAspect="1" noChangeArrowheads="1"/>
          </p:cNvSpPr>
          <p:nvPr/>
        </p:nvSpPr>
        <p:spPr bwMode="auto">
          <a:xfrm>
            <a:off x="4500563" y="1628775"/>
            <a:ext cx="685800" cy="136525"/>
          </a:xfrm>
          <a:prstGeom prst="rect">
            <a:avLst/>
          </a:prstGeom>
          <a:noFill/>
          <a:ln w="9525">
            <a:noFill/>
            <a:miter lim="800000"/>
            <a:headEnd/>
            <a:tailEnd/>
          </a:ln>
        </p:spPr>
        <p:txBody>
          <a:bodyPr lIns="0" tIns="0" rIns="0" bIns="0">
            <a:spAutoFit/>
          </a:bodyPr>
          <a:lstStyle/>
          <a:p>
            <a:r>
              <a:rPr lang="fi-FI" sz="900" b="1">
                <a:solidFill>
                  <a:srgbClr val="000000"/>
                </a:solidFill>
                <a:latin typeface="Verdana" pitchFamily="34" charset="0"/>
                <a:cs typeface="Arial" charset="0"/>
              </a:rPr>
              <a:t>Hyvinkää</a:t>
            </a:r>
          </a:p>
        </p:txBody>
      </p:sp>
      <p:sp>
        <p:nvSpPr>
          <p:cNvPr id="3115" name="Rectangle 46"/>
          <p:cNvSpPr>
            <a:spLocks noChangeAspect="1" noChangeArrowheads="1"/>
          </p:cNvSpPr>
          <p:nvPr/>
        </p:nvSpPr>
        <p:spPr bwMode="auto">
          <a:xfrm>
            <a:off x="2771775" y="4076700"/>
            <a:ext cx="374650"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Inkoo</a:t>
            </a:r>
            <a:endParaRPr lang="fi-FI" sz="900" b="1">
              <a:cs typeface="Arial" charset="0"/>
            </a:endParaRPr>
          </a:p>
        </p:txBody>
      </p:sp>
      <p:sp>
        <p:nvSpPr>
          <p:cNvPr id="3116" name="Rectangle 47"/>
          <p:cNvSpPr>
            <a:spLocks noChangeAspect="1" noChangeArrowheads="1"/>
          </p:cNvSpPr>
          <p:nvPr/>
        </p:nvSpPr>
        <p:spPr bwMode="auto">
          <a:xfrm>
            <a:off x="5292725" y="2212975"/>
            <a:ext cx="660400"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Järvenpää</a:t>
            </a:r>
          </a:p>
        </p:txBody>
      </p:sp>
      <p:sp>
        <p:nvSpPr>
          <p:cNvPr id="3117" name="Rectangle 48"/>
          <p:cNvSpPr>
            <a:spLocks noChangeAspect="1" noChangeArrowheads="1"/>
          </p:cNvSpPr>
          <p:nvPr/>
        </p:nvSpPr>
        <p:spPr bwMode="auto">
          <a:xfrm>
            <a:off x="2484438" y="2708275"/>
            <a:ext cx="357187" cy="138113"/>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Lohja</a:t>
            </a:r>
            <a:endParaRPr lang="fi-FI" sz="900" b="1">
              <a:cs typeface="Arial" charset="0"/>
            </a:endParaRPr>
          </a:p>
        </p:txBody>
      </p:sp>
      <p:sp>
        <p:nvSpPr>
          <p:cNvPr id="3118" name="Rectangle 49"/>
          <p:cNvSpPr>
            <a:spLocks noChangeAspect="1" noChangeArrowheads="1"/>
          </p:cNvSpPr>
          <p:nvPr/>
        </p:nvSpPr>
        <p:spPr bwMode="auto">
          <a:xfrm>
            <a:off x="3311525" y="1882775"/>
            <a:ext cx="530225"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Karkkila</a:t>
            </a:r>
            <a:endParaRPr lang="fi-FI" sz="900" b="1">
              <a:cs typeface="Arial" charset="0"/>
            </a:endParaRPr>
          </a:p>
        </p:txBody>
      </p:sp>
      <p:sp>
        <p:nvSpPr>
          <p:cNvPr id="3119" name="Rectangle 50"/>
          <p:cNvSpPr>
            <a:spLocks noChangeAspect="1" noChangeArrowheads="1"/>
          </p:cNvSpPr>
          <p:nvPr/>
        </p:nvSpPr>
        <p:spPr bwMode="auto">
          <a:xfrm>
            <a:off x="4211638" y="3581400"/>
            <a:ext cx="720725"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Kauniainen</a:t>
            </a:r>
          </a:p>
        </p:txBody>
      </p:sp>
      <p:sp>
        <p:nvSpPr>
          <p:cNvPr id="3120" name="Rectangle 51"/>
          <p:cNvSpPr>
            <a:spLocks noChangeAspect="1" noChangeArrowheads="1"/>
          </p:cNvSpPr>
          <p:nvPr/>
        </p:nvSpPr>
        <p:spPr bwMode="auto">
          <a:xfrm>
            <a:off x="5435600" y="2636838"/>
            <a:ext cx="449263"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Kerava</a:t>
            </a:r>
          </a:p>
        </p:txBody>
      </p:sp>
      <p:sp>
        <p:nvSpPr>
          <p:cNvPr id="3121" name="Rectangle 52"/>
          <p:cNvSpPr>
            <a:spLocks noChangeAspect="1" noChangeArrowheads="1"/>
          </p:cNvSpPr>
          <p:nvPr/>
        </p:nvSpPr>
        <p:spPr bwMode="auto">
          <a:xfrm>
            <a:off x="3779838" y="3868738"/>
            <a:ext cx="858837"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Kirkkonummi</a:t>
            </a:r>
          </a:p>
        </p:txBody>
      </p:sp>
      <p:sp>
        <p:nvSpPr>
          <p:cNvPr id="3122" name="Rectangle 54"/>
          <p:cNvSpPr>
            <a:spLocks noChangeAspect="1" noChangeArrowheads="1"/>
          </p:cNvSpPr>
          <p:nvPr/>
        </p:nvSpPr>
        <p:spPr bwMode="auto">
          <a:xfrm>
            <a:off x="5651500" y="1565275"/>
            <a:ext cx="577850"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Mäntsälä</a:t>
            </a:r>
            <a:endParaRPr lang="fi-FI" sz="900" b="1">
              <a:cs typeface="Arial" charset="0"/>
            </a:endParaRPr>
          </a:p>
        </p:txBody>
      </p:sp>
      <p:sp>
        <p:nvSpPr>
          <p:cNvPr id="3123" name="Rectangle 56"/>
          <p:cNvSpPr>
            <a:spLocks noChangeAspect="1" noChangeArrowheads="1"/>
          </p:cNvSpPr>
          <p:nvPr/>
        </p:nvSpPr>
        <p:spPr bwMode="auto">
          <a:xfrm>
            <a:off x="4356100" y="2349500"/>
            <a:ext cx="747713" cy="136525"/>
          </a:xfrm>
          <a:prstGeom prst="rect">
            <a:avLst/>
          </a:prstGeom>
          <a:noFill/>
          <a:ln w="9525">
            <a:noFill/>
            <a:miter lim="800000"/>
            <a:headEnd/>
            <a:tailEnd/>
          </a:ln>
        </p:spPr>
        <p:txBody>
          <a:bodyPr lIns="0" tIns="0" rIns="0" bIns="0">
            <a:spAutoFit/>
          </a:bodyPr>
          <a:lstStyle/>
          <a:p>
            <a:r>
              <a:rPr lang="fi-FI" sz="900" b="1">
                <a:solidFill>
                  <a:srgbClr val="000000"/>
                </a:solidFill>
                <a:latin typeface="Verdana" pitchFamily="34" charset="0"/>
                <a:cs typeface="Arial" charset="0"/>
              </a:rPr>
              <a:t>Nurmijärvi</a:t>
            </a:r>
          </a:p>
        </p:txBody>
      </p:sp>
      <p:sp>
        <p:nvSpPr>
          <p:cNvPr id="3124" name="Rectangle 57"/>
          <p:cNvSpPr>
            <a:spLocks noChangeAspect="1" noChangeArrowheads="1"/>
          </p:cNvSpPr>
          <p:nvPr/>
        </p:nvSpPr>
        <p:spPr bwMode="auto">
          <a:xfrm>
            <a:off x="5973763" y="2359025"/>
            <a:ext cx="652462"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Pornainen</a:t>
            </a:r>
            <a:endParaRPr lang="fi-FI" sz="900" b="1">
              <a:cs typeface="Arial" charset="0"/>
            </a:endParaRPr>
          </a:p>
        </p:txBody>
      </p:sp>
      <p:sp>
        <p:nvSpPr>
          <p:cNvPr id="3125" name="Rectangle 58"/>
          <p:cNvSpPr>
            <a:spLocks noChangeAspect="1" noChangeArrowheads="1"/>
          </p:cNvSpPr>
          <p:nvPr/>
        </p:nvSpPr>
        <p:spPr bwMode="auto">
          <a:xfrm>
            <a:off x="3132138" y="3716338"/>
            <a:ext cx="452437"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Siuntio</a:t>
            </a:r>
            <a:endParaRPr lang="fi-FI" sz="900" b="1">
              <a:cs typeface="Arial" charset="0"/>
            </a:endParaRPr>
          </a:p>
        </p:txBody>
      </p:sp>
      <p:sp>
        <p:nvSpPr>
          <p:cNvPr id="3126" name="Rectangle 59"/>
          <p:cNvSpPr>
            <a:spLocks noChangeAspect="1" noChangeArrowheads="1"/>
          </p:cNvSpPr>
          <p:nvPr/>
        </p:nvSpPr>
        <p:spPr bwMode="auto">
          <a:xfrm>
            <a:off x="5003800" y="2500313"/>
            <a:ext cx="504825"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Tuusula</a:t>
            </a:r>
          </a:p>
        </p:txBody>
      </p:sp>
      <p:sp>
        <p:nvSpPr>
          <p:cNvPr id="3127" name="Rectangle 60"/>
          <p:cNvSpPr>
            <a:spLocks noChangeAspect="1" noChangeArrowheads="1"/>
          </p:cNvSpPr>
          <p:nvPr/>
        </p:nvSpPr>
        <p:spPr bwMode="auto">
          <a:xfrm>
            <a:off x="3708400" y="2644775"/>
            <a:ext cx="300038"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Vihti</a:t>
            </a:r>
            <a:endParaRPr lang="fi-FI" sz="900" b="1">
              <a:cs typeface="Arial" charset="0"/>
            </a:endParaRPr>
          </a:p>
        </p:txBody>
      </p:sp>
      <p:sp>
        <p:nvSpPr>
          <p:cNvPr id="3128" name="Rectangle 61"/>
          <p:cNvSpPr>
            <a:spLocks noChangeAspect="1" noChangeArrowheads="1"/>
          </p:cNvSpPr>
          <p:nvPr/>
        </p:nvSpPr>
        <p:spPr bwMode="auto">
          <a:xfrm>
            <a:off x="1116013" y="4221163"/>
            <a:ext cx="639762"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Raasepori</a:t>
            </a:r>
            <a:endParaRPr lang="fi-FI" sz="900" b="1">
              <a:cs typeface="Arial" charset="0"/>
            </a:endParaRPr>
          </a:p>
        </p:txBody>
      </p:sp>
      <p:sp>
        <p:nvSpPr>
          <p:cNvPr id="3129" name="Rectangle 62"/>
          <p:cNvSpPr>
            <a:spLocks noChangeAspect="1" noChangeArrowheads="1"/>
          </p:cNvSpPr>
          <p:nvPr/>
        </p:nvSpPr>
        <p:spPr bwMode="auto">
          <a:xfrm>
            <a:off x="6516688" y="1989138"/>
            <a:ext cx="427037"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Askola</a:t>
            </a:r>
          </a:p>
        </p:txBody>
      </p:sp>
      <p:sp>
        <p:nvSpPr>
          <p:cNvPr id="3130" name="Rectangle 63"/>
          <p:cNvSpPr>
            <a:spLocks noChangeAspect="1" noChangeArrowheads="1"/>
          </p:cNvSpPr>
          <p:nvPr/>
        </p:nvSpPr>
        <p:spPr bwMode="auto">
          <a:xfrm>
            <a:off x="7812088" y="1557338"/>
            <a:ext cx="642937"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Lapinjärvi</a:t>
            </a:r>
            <a:endParaRPr lang="fi-FI" sz="900" b="1">
              <a:cs typeface="Arial" charset="0"/>
            </a:endParaRPr>
          </a:p>
        </p:txBody>
      </p:sp>
      <p:sp>
        <p:nvSpPr>
          <p:cNvPr id="3131" name="Rectangle 64"/>
          <p:cNvSpPr>
            <a:spLocks noChangeAspect="1" noChangeArrowheads="1"/>
          </p:cNvSpPr>
          <p:nvPr/>
        </p:nvSpPr>
        <p:spPr bwMode="auto">
          <a:xfrm>
            <a:off x="7019925" y="1636713"/>
            <a:ext cx="574675"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Myrskylä</a:t>
            </a:r>
            <a:endParaRPr lang="fi-FI" sz="900" b="1">
              <a:cs typeface="Arial" charset="0"/>
            </a:endParaRPr>
          </a:p>
        </p:txBody>
      </p:sp>
      <p:sp>
        <p:nvSpPr>
          <p:cNvPr id="3132" name="Rectangle 65"/>
          <p:cNvSpPr>
            <a:spLocks noChangeAspect="1" noChangeArrowheads="1"/>
          </p:cNvSpPr>
          <p:nvPr/>
        </p:nvSpPr>
        <p:spPr bwMode="auto">
          <a:xfrm>
            <a:off x="6443663" y="1557338"/>
            <a:ext cx="473075"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Pukkila</a:t>
            </a:r>
            <a:endParaRPr lang="fi-FI" sz="900" b="1">
              <a:cs typeface="Arial" charset="0"/>
            </a:endParaRPr>
          </a:p>
        </p:txBody>
      </p:sp>
      <p:sp>
        <p:nvSpPr>
          <p:cNvPr id="3133" name="Rectangle 66"/>
          <p:cNvSpPr>
            <a:spLocks noChangeAspect="1" noChangeArrowheads="1"/>
          </p:cNvSpPr>
          <p:nvPr/>
        </p:nvSpPr>
        <p:spPr bwMode="auto">
          <a:xfrm>
            <a:off x="6705600" y="2741613"/>
            <a:ext cx="449263"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Porvoo</a:t>
            </a:r>
          </a:p>
        </p:txBody>
      </p:sp>
      <p:sp>
        <p:nvSpPr>
          <p:cNvPr id="3134" name="Rectangle 67"/>
          <p:cNvSpPr>
            <a:spLocks noChangeAspect="1" noChangeArrowheads="1"/>
          </p:cNvSpPr>
          <p:nvPr/>
        </p:nvSpPr>
        <p:spPr bwMode="auto">
          <a:xfrm>
            <a:off x="5795963" y="2933700"/>
            <a:ext cx="355600"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Sipoo</a:t>
            </a:r>
          </a:p>
        </p:txBody>
      </p:sp>
      <p:sp>
        <p:nvSpPr>
          <p:cNvPr id="3135" name="Freeform 68"/>
          <p:cNvSpPr>
            <a:spLocks noChangeAspect="1"/>
          </p:cNvSpPr>
          <p:nvPr/>
        </p:nvSpPr>
        <p:spPr bwMode="auto">
          <a:xfrm>
            <a:off x="8948738" y="2011363"/>
            <a:ext cx="0" cy="7937"/>
          </a:xfrm>
          <a:custGeom>
            <a:avLst/>
            <a:gdLst>
              <a:gd name="T0" fmla="*/ 0 h 7"/>
              <a:gd name="T1" fmla="*/ 2147483647 h 7"/>
              <a:gd name="T2" fmla="*/ 0 h 7"/>
              <a:gd name="T3" fmla="*/ 0 60000 65536"/>
              <a:gd name="T4" fmla="*/ 0 60000 65536"/>
              <a:gd name="T5" fmla="*/ 0 60000 65536"/>
              <a:gd name="T6" fmla="*/ 0 h 7"/>
              <a:gd name="T7" fmla="*/ 7 h 7"/>
            </a:gdLst>
            <a:ahLst/>
            <a:cxnLst>
              <a:cxn ang="T3">
                <a:pos x="0" y="T0"/>
              </a:cxn>
              <a:cxn ang="T4">
                <a:pos x="0" y="T1"/>
              </a:cxn>
              <a:cxn ang="T5">
                <a:pos x="0" y="T2"/>
              </a:cxn>
            </a:cxnLst>
            <a:rect l="0" t="T6" r="0" b="T7"/>
            <a:pathLst>
              <a:path h="7">
                <a:moveTo>
                  <a:pt x="0" y="0"/>
                </a:moveTo>
                <a:lnTo>
                  <a:pt x="0" y="7"/>
                </a:lnTo>
                <a:lnTo>
                  <a:pt x="0" y="0"/>
                </a:lnTo>
                <a:close/>
              </a:path>
            </a:pathLst>
          </a:custGeom>
          <a:noFill/>
          <a:ln w="0">
            <a:solidFill>
              <a:srgbClr val="000000"/>
            </a:solidFill>
            <a:prstDash val="solid"/>
            <a:round/>
            <a:headEnd/>
            <a:tailEnd/>
          </a:ln>
        </p:spPr>
        <p:txBody>
          <a:bodyPr/>
          <a:lstStyle/>
          <a:p>
            <a:endParaRPr lang="fi-FI"/>
          </a:p>
        </p:txBody>
      </p:sp>
      <p:sp>
        <p:nvSpPr>
          <p:cNvPr id="3136" name="Rectangle 69"/>
          <p:cNvSpPr>
            <a:spLocks noChangeAspect="1" noChangeArrowheads="1"/>
          </p:cNvSpPr>
          <p:nvPr/>
        </p:nvSpPr>
        <p:spPr bwMode="auto">
          <a:xfrm>
            <a:off x="7700963" y="2308225"/>
            <a:ext cx="449262"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Loviisa</a:t>
            </a:r>
            <a:endParaRPr lang="fi-FI" sz="900" b="1">
              <a:cs typeface="Arial" charset="0"/>
            </a:endParaRPr>
          </a:p>
        </p:txBody>
      </p:sp>
      <p:sp>
        <p:nvSpPr>
          <p:cNvPr id="89" name="Puolivapaa piirto 88"/>
          <p:cNvSpPr/>
          <p:nvPr/>
        </p:nvSpPr>
        <p:spPr>
          <a:xfrm>
            <a:off x="2051050" y="1484313"/>
            <a:ext cx="1616075" cy="2414587"/>
          </a:xfrm>
          <a:custGeom>
            <a:avLst/>
            <a:gdLst>
              <a:gd name="connsiteX0" fmla="*/ 967562 w 1616148"/>
              <a:gd name="connsiteY0" fmla="*/ 2349795 h 2413591"/>
              <a:gd name="connsiteX1" fmla="*/ 701748 w 1616148"/>
              <a:gd name="connsiteY1" fmla="*/ 2413591 h 2413591"/>
              <a:gd name="connsiteX2" fmla="*/ 595423 w 1616148"/>
              <a:gd name="connsiteY2" fmla="*/ 2094614 h 2413591"/>
              <a:gd name="connsiteX3" fmla="*/ 63795 w 1616148"/>
              <a:gd name="connsiteY3" fmla="*/ 2243470 h 2413591"/>
              <a:gd name="connsiteX4" fmla="*/ 0 w 1616148"/>
              <a:gd name="connsiteY4" fmla="*/ 2115879 h 2413591"/>
              <a:gd name="connsiteX5" fmla="*/ 0 w 1616148"/>
              <a:gd name="connsiteY5" fmla="*/ 1658679 h 2413591"/>
              <a:gd name="connsiteX6" fmla="*/ 223283 w 1616148"/>
              <a:gd name="connsiteY6" fmla="*/ 1541721 h 2413591"/>
              <a:gd name="connsiteX7" fmla="*/ 276446 w 1616148"/>
              <a:gd name="connsiteY7" fmla="*/ 1244009 h 2413591"/>
              <a:gd name="connsiteX8" fmla="*/ 372139 w 1616148"/>
              <a:gd name="connsiteY8" fmla="*/ 1222744 h 2413591"/>
              <a:gd name="connsiteX9" fmla="*/ 382772 w 1616148"/>
              <a:gd name="connsiteY9" fmla="*/ 967563 h 2413591"/>
              <a:gd name="connsiteX10" fmla="*/ 212651 w 1616148"/>
              <a:gd name="connsiteY10" fmla="*/ 903768 h 2413591"/>
              <a:gd name="connsiteX11" fmla="*/ 212651 w 1616148"/>
              <a:gd name="connsiteY11" fmla="*/ 701749 h 2413591"/>
              <a:gd name="connsiteX12" fmla="*/ 595423 w 1616148"/>
              <a:gd name="connsiteY12" fmla="*/ 637954 h 2413591"/>
              <a:gd name="connsiteX13" fmla="*/ 754911 w 1616148"/>
              <a:gd name="connsiteY13" fmla="*/ 255182 h 2413591"/>
              <a:gd name="connsiteX14" fmla="*/ 701748 w 1616148"/>
              <a:gd name="connsiteY14" fmla="*/ 95693 h 2413591"/>
              <a:gd name="connsiteX15" fmla="*/ 701748 w 1616148"/>
              <a:gd name="connsiteY15" fmla="*/ 10633 h 2413591"/>
              <a:gd name="connsiteX16" fmla="*/ 754911 w 1616148"/>
              <a:gd name="connsiteY16" fmla="*/ 0 h 2413591"/>
              <a:gd name="connsiteX17" fmla="*/ 1031358 w 1616148"/>
              <a:gd name="connsiteY17" fmla="*/ 53163 h 2413591"/>
              <a:gd name="connsiteX18" fmla="*/ 1286539 w 1616148"/>
              <a:gd name="connsiteY18" fmla="*/ 733647 h 2413591"/>
              <a:gd name="connsiteX19" fmla="*/ 1180214 w 1616148"/>
              <a:gd name="connsiteY19" fmla="*/ 1095154 h 2413591"/>
              <a:gd name="connsiteX20" fmla="*/ 1456660 w 1616148"/>
              <a:gd name="connsiteY20" fmla="*/ 1594884 h 2413591"/>
              <a:gd name="connsiteX21" fmla="*/ 1616148 w 1616148"/>
              <a:gd name="connsiteY21" fmla="*/ 1605516 h 2413591"/>
              <a:gd name="connsiteX22" fmla="*/ 1616148 w 1616148"/>
              <a:gd name="connsiteY22" fmla="*/ 1765005 h 2413591"/>
              <a:gd name="connsiteX23" fmla="*/ 1552353 w 1616148"/>
              <a:gd name="connsiteY23" fmla="*/ 1754372 h 2413591"/>
              <a:gd name="connsiteX24" fmla="*/ 1339702 w 1616148"/>
              <a:gd name="connsiteY24" fmla="*/ 1945758 h 2413591"/>
              <a:gd name="connsiteX25" fmla="*/ 1212111 w 1616148"/>
              <a:gd name="connsiteY25" fmla="*/ 1977656 h 2413591"/>
              <a:gd name="connsiteX26" fmla="*/ 1137683 w 1616148"/>
              <a:gd name="connsiteY26" fmla="*/ 1967023 h 2413591"/>
              <a:gd name="connsiteX27" fmla="*/ 1073888 w 1616148"/>
              <a:gd name="connsiteY27" fmla="*/ 2041451 h 2413591"/>
              <a:gd name="connsiteX28" fmla="*/ 967562 w 1616148"/>
              <a:gd name="connsiteY28" fmla="*/ 2349795 h 241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16148" h="2413591">
                <a:moveTo>
                  <a:pt x="967562" y="2349795"/>
                </a:moveTo>
                <a:lnTo>
                  <a:pt x="701748" y="2413591"/>
                </a:lnTo>
                <a:lnTo>
                  <a:pt x="595423" y="2094614"/>
                </a:lnTo>
                <a:lnTo>
                  <a:pt x="63795" y="2243470"/>
                </a:lnTo>
                <a:lnTo>
                  <a:pt x="0" y="2115879"/>
                </a:lnTo>
                <a:lnTo>
                  <a:pt x="0" y="1658679"/>
                </a:lnTo>
                <a:lnTo>
                  <a:pt x="223283" y="1541721"/>
                </a:lnTo>
                <a:lnTo>
                  <a:pt x="276446" y="1244009"/>
                </a:lnTo>
                <a:lnTo>
                  <a:pt x="372139" y="1222744"/>
                </a:lnTo>
                <a:lnTo>
                  <a:pt x="382772" y="967563"/>
                </a:lnTo>
                <a:lnTo>
                  <a:pt x="212651" y="903768"/>
                </a:lnTo>
                <a:lnTo>
                  <a:pt x="212651" y="701749"/>
                </a:lnTo>
                <a:lnTo>
                  <a:pt x="595423" y="637954"/>
                </a:lnTo>
                <a:lnTo>
                  <a:pt x="754911" y="255182"/>
                </a:lnTo>
                <a:lnTo>
                  <a:pt x="701748" y="95693"/>
                </a:lnTo>
                <a:lnTo>
                  <a:pt x="701748" y="10633"/>
                </a:lnTo>
                <a:lnTo>
                  <a:pt x="754911" y="0"/>
                </a:lnTo>
                <a:lnTo>
                  <a:pt x="1031358" y="53163"/>
                </a:lnTo>
                <a:lnTo>
                  <a:pt x="1286539" y="733647"/>
                </a:lnTo>
                <a:lnTo>
                  <a:pt x="1180214" y="1095154"/>
                </a:lnTo>
                <a:lnTo>
                  <a:pt x="1456660" y="1594884"/>
                </a:lnTo>
                <a:lnTo>
                  <a:pt x="1616148" y="1605516"/>
                </a:lnTo>
                <a:lnTo>
                  <a:pt x="1616148" y="1765005"/>
                </a:lnTo>
                <a:lnTo>
                  <a:pt x="1552353" y="1754372"/>
                </a:lnTo>
                <a:lnTo>
                  <a:pt x="1339702" y="1945758"/>
                </a:lnTo>
                <a:lnTo>
                  <a:pt x="1212111" y="1977656"/>
                </a:lnTo>
                <a:lnTo>
                  <a:pt x="1137683" y="1967023"/>
                </a:lnTo>
                <a:lnTo>
                  <a:pt x="1073888" y="2041451"/>
                </a:lnTo>
                <a:lnTo>
                  <a:pt x="967562" y="2349795"/>
                </a:lnTo>
                <a:close/>
              </a:path>
            </a:pathLst>
          </a:cu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95" name="Tasakylkinen kolmio 94"/>
          <p:cNvSpPr/>
          <p:nvPr/>
        </p:nvSpPr>
        <p:spPr>
          <a:xfrm>
            <a:off x="3563938" y="2060575"/>
            <a:ext cx="144462" cy="144463"/>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8" name="Suorakulmio 77"/>
          <p:cNvSpPr/>
          <p:nvPr/>
        </p:nvSpPr>
        <p:spPr>
          <a:xfrm>
            <a:off x="250825" y="2636838"/>
            <a:ext cx="144463" cy="142875"/>
          </a:xfrm>
          <a:prstGeom prst="rect">
            <a:avLst/>
          </a:prstGeom>
          <a:solidFill>
            <a:srgbClr val="CC99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217" name="Tekstikehys 78"/>
          <p:cNvSpPr txBox="1">
            <a:spLocks noChangeArrowheads="1"/>
          </p:cNvSpPr>
          <p:nvPr/>
        </p:nvSpPr>
        <p:spPr bwMode="auto">
          <a:xfrm>
            <a:off x="468313" y="2565400"/>
            <a:ext cx="1374775" cy="261938"/>
          </a:xfrm>
          <a:prstGeom prst="rect">
            <a:avLst/>
          </a:prstGeom>
          <a:noFill/>
          <a:ln w="9525">
            <a:noFill/>
            <a:miter lim="800000"/>
            <a:headEnd/>
            <a:tailEnd/>
          </a:ln>
        </p:spPr>
        <p:txBody>
          <a:bodyPr wrap="none">
            <a:spAutoFit/>
          </a:bodyPr>
          <a:lstStyle/>
          <a:p>
            <a:r>
              <a:rPr lang="fi-FI" sz="1100" dirty="0">
                <a:latin typeface="Verdana" pitchFamily="34" charset="0"/>
                <a:ea typeface="Verdana" pitchFamily="34" charset="0"/>
                <a:cs typeface="Verdana" pitchFamily="34" charset="0"/>
              </a:rPr>
              <a:t>Metropoliperuste</a:t>
            </a:r>
          </a:p>
        </p:txBody>
      </p:sp>
      <p:sp>
        <p:nvSpPr>
          <p:cNvPr id="80" name="Suorakulmio 79"/>
          <p:cNvSpPr/>
          <p:nvPr/>
        </p:nvSpPr>
        <p:spPr>
          <a:xfrm>
            <a:off x="250825" y="836613"/>
            <a:ext cx="144463" cy="142875"/>
          </a:xfrm>
          <a:prstGeom prst="rect">
            <a:avLst/>
          </a:prstGeom>
          <a:solidFill>
            <a:srgbClr val="00CC9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219" name="Tekstikehys 97"/>
          <p:cNvSpPr txBox="1">
            <a:spLocks noChangeArrowheads="1"/>
          </p:cNvSpPr>
          <p:nvPr/>
        </p:nvSpPr>
        <p:spPr bwMode="auto">
          <a:xfrm>
            <a:off x="468313" y="765175"/>
            <a:ext cx="2352675"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Kunnan väestöpohja &lt; 20 000</a:t>
            </a:r>
          </a:p>
        </p:txBody>
      </p:sp>
      <p:sp>
        <p:nvSpPr>
          <p:cNvPr id="82" name="Tasakylkinen kolmio 81"/>
          <p:cNvSpPr/>
          <p:nvPr/>
        </p:nvSpPr>
        <p:spPr>
          <a:xfrm>
            <a:off x="250825" y="1989138"/>
            <a:ext cx="144463" cy="14446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221" name="Tekstikehys 104"/>
          <p:cNvSpPr txBox="1">
            <a:spLocks noChangeArrowheads="1"/>
          </p:cNvSpPr>
          <p:nvPr/>
        </p:nvSpPr>
        <p:spPr bwMode="auto">
          <a:xfrm>
            <a:off x="468313" y="1916113"/>
            <a:ext cx="935037"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Kriisikunta</a:t>
            </a:r>
          </a:p>
        </p:txBody>
      </p:sp>
      <p:sp>
        <p:nvSpPr>
          <p:cNvPr id="84" name="Tasakylkinen kolmio 83"/>
          <p:cNvSpPr/>
          <p:nvPr/>
        </p:nvSpPr>
        <p:spPr>
          <a:xfrm>
            <a:off x="250825" y="2276475"/>
            <a:ext cx="144463" cy="142875"/>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223" name="Tekstikehys 106"/>
          <p:cNvSpPr txBox="1">
            <a:spLocks noChangeArrowheads="1"/>
          </p:cNvSpPr>
          <p:nvPr/>
        </p:nvSpPr>
        <p:spPr bwMode="auto">
          <a:xfrm>
            <a:off x="468313" y="2205038"/>
            <a:ext cx="1376362"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Kriisiytyvä kunta</a:t>
            </a:r>
          </a:p>
        </p:txBody>
      </p:sp>
      <p:sp>
        <p:nvSpPr>
          <p:cNvPr id="86" name="5-sakarainen tähti 85"/>
          <p:cNvSpPr/>
          <p:nvPr/>
        </p:nvSpPr>
        <p:spPr>
          <a:xfrm>
            <a:off x="250825" y="1412875"/>
            <a:ext cx="144463" cy="144463"/>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225" name="Tekstikehys 108"/>
          <p:cNvSpPr txBox="1">
            <a:spLocks noChangeArrowheads="1"/>
          </p:cNvSpPr>
          <p:nvPr/>
        </p:nvSpPr>
        <p:spPr bwMode="auto">
          <a:xfrm>
            <a:off x="468313" y="1341438"/>
            <a:ext cx="2120900"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Yhdyskuntarakenneperuste</a:t>
            </a:r>
          </a:p>
        </p:txBody>
      </p:sp>
      <p:sp>
        <p:nvSpPr>
          <p:cNvPr id="88" name="Suorakulmio 87"/>
          <p:cNvSpPr/>
          <p:nvPr/>
        </p:nvSpPr>
        <p:spPr>
          <a:xfrm>
            <a:off x="250825" y="1125538"/>
            <a:ext cx="144463" cy="142875"/>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227" name="Tekstikehys 97"/>
          <p:cNvSpPr txBox="1">
            <a:spLocks noChangeArrowheads="1"/>
          </p:cNvSpPr>
          <p:nvPr/>
        </p:nvSpPr>
        <p:spPr bwMode="auto">
          <a:xfrm>
            <a:off x="468313" y="1052513"/>
            <a:ext cx="1643062"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Työssäkäyntiperuste</a:t>
            </a:r>
          </a:p>
        </p:txBody>
      </p:sp>
      <p:sp>
        <p:nvSpPr>
          <p:cNvPr id="93" name="5-sakarainen tähti 92"/>
          <p:cNvSpPr/>
          <p:nvPr/>
        </p:nvSpPr>
        <p:spPr>
          <a:xfrm>
            <a:off x="250825" y="1700213"/>
            <a:ext cx="144463"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229" name="Tekstikehys 108"/>
          <p:cNvSpPr txBox="1">
            <a:spLocks noChangeArrowheads="1"/>
          </p:cNvSpPr>
          <p:nvPr/>
        </p:nvSpPr>
        <p:spPr bwMode="auto">
          <a:xfrm>
            <a:off x="468313" y="1628775"/>
            <a:ext cx="2425700"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Työpaikkaomavaraisuusperuste</a:t>
            </a:r>
          </a:p>
        </p:txBody>
      </p:sp>
      <p:sp>
        <p:nvSpPr>
          <p:cNvPr id="98" name="5-sakarainen tähti 97"/>
          <p:cNvSpPr/>
          <p:nvPr/>
        </p:nvSpPr>
        <p:spPr>
          <a:xfrm>
            <a:off x="3203575" y="4076700"/>
            <a:ext cx="144463"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99" name="5-sakarainen tähti 98"/>
          <p:cNvSpPr/>
          <p:nvPr/>
        </p:nvSpPr>
        <p:spPr>
          <a:xfrm>
            <a:off x="3348038" y="3500438"/>
            <a:ext cx="144462"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01" name="5-sakarainen tähti 100"/>
          <p:cNvSpPr/>
          <p:nvPr/>
        </p:nvSpPr>
        <p:spPr>
          <a:xfrm>
            <a:off x="6804025" y="1412875"/>
            <a:ext cx="144463"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02" name="5-sakarainen tähti 101"/>
          <p:cNvSpPr/>
          <p:nvPr/>
        </p:nvSpPr>
        <p:spPr>
          <a:xfrm>
            <a:off x="6588125" y="2133600"/>
            <a:ext cx="144463"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03" name="5-sakarainen tähti 102"/>
          <p:cNvSpPr/>
          <p:nvPr/>
        </p:nvSpPr>
        <p:spPr>
          <a:xfrm>
            <a:off x="7164388" y="1484313"/>
            <a:ext cx="144462"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graphicFrame>
        <p:nvGraphicFramePr>
          <p:cNvPr id="96" name="Taulukko 95"/>
          <p:cNvGraphicFramePr>
            <a:graphicFrameLocks noGrp="1"/>
          </p:cNvGraphicFramePr>
          <p:nvPr/>
        </p:nvGraphicFramePr>
        <p:xfrm>
          <a:off x="4644008" y="4293096"/>
          <a:ext cx="2016224" cy="2377440"/>
        </p:xfrm>
        <a:graphic>
          <a:graphicData uri="http://schemas.openxmlformats.org/drawingml/2006/table">
            <a:tbl>
              <a:tblPr/>
              <a:tblGrid>
                <a:gridCol w="1053625"/>
                <a:gridCol w="962599"/>
              </a:tblGrid>
              <a:tr h="182880">
                <a:tc>
                  <a:txBody>
                    <a:bodyPr/>
                    <a:lstStyle/>
                    <a:p>
                      <a:pPr algn="l" fontAlgn="b"/>
                      <a:r>
                        <a:rPr lang="fi-FI" sz="1100" b="0" i="0" u="none" strike="noStrike" dirty="0">
                          <a:solidFill>
                            <a:srgbClr val="000000"/>
                          </a:solidFill>
                          <a:latin typeface="Calibri"/>
                        </a:rPr>
                        <a:t>Askola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4 991</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Espoo</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260 753</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Hanko</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9 109</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Helsinki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612 664</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Hyvinkää</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46 188</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Inkoo</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5 562</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Järvenpää</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39 953</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Karkkila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9 074</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Kauniainen</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9 101</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Kerava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34 913</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Kirkkonummi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37 899</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Lapinjärvi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2 820</a:t>
                      </a:r>
                    </a:p>
                  </a:txBody>
                  <a:tcPr marL="7620" marR="7620" marT="7620" marB="0" anchor="b">
                    <a:lnL>
                      <a:noFill/>
                    </a:lnL>
                    <a:lnR>
                      <a:noFill/>
                    </a:lnR>
                    <a:lnT>
                      <a:noFill/>
                    </a:lnT>
                    <a:lnB>
                      <a:noFill/>
                    </a:lnB>
                  </a:tcPr>
                </a:tc>
              </a:tr>
              <a:tr h="182880">
                <a:tc>
                  <a:txBody>
                    <a:bodyPr/>
                    <a:lstStyle/>
                    <a:p>
                      <a:pPr algn="l" fontAlgn="b"/>
                      <a:r>
                        <a:rPr lang="fi-FI" sz="1100" b="0" i="0" u="none" strike="noStrike" dirty="0">
                          <a:solidFill>
                            <a:srgbClr val="000000"/>
                          </a:solidFill>
                          <a:latin typeface="Calibri"/>
                        </a:rPr>
                        <a:t>Lohja</a:t>
                      </a:r>
                    </a:p>
                  </a:txBody>
                  <a:tcPr marL="7620" marR="7620" marT="7620" marB="0" anchor="b">
                    <a:lnL>
                      <a:noFill/>
                    </a:lnL>
                    <a:lnR>
                      <a:noFill/>
                    </a:lnR>
                    <a:lnT>
                      <a:noFill/>
                    </a:lnT>
                    <a:lnB>
                      <a:noFill/>
                    </a:lnB>
                  </a:tcPr>
                </a:tc>
                <a:tc>
                  <a:txBody>
                    <a:bodyPr/>
                    <a:lstStyle/>
                    <a:p>
                      <a:pPr algn="r" fontAlgn="b"/>
                      <a:r>
                        <a:rPr lang="fi-FI" sz="1100" b="0" i="0" u="none" strike="noStrike" dirty="0">
                          <a:solidFill>
                            <a:srgbClr val="000000"/>
                          </a:solidFill>
                          <a:latin typeface="Calibri"/>
                        </a:rPr>
                        <a:t>47 703</a:t>
                      </a:r>
                    </a:p>
                  </a:txBody>
                  <a:tcPr marL="7620" marR="7620" marT="7620" marB="0" anchor="b">
                    <a:lnL>
                      <a:noFill/>
                    </a:lnL>
                    <a:lnR>
                      <a:noFill/>
                    </a:lnR>
                    <a:lnT>
                      <a:noFill/>
                    </a:lnT>
                    <a:lnB>
                      <a:noFill/>
                    </a:lnB>
                  </a:tcPr>
                </a:tc>
              </a:tr>
            </a:tbl>
          </a:graphicData>
        </a:graphic>
      </p:graphicFrame>
      <p:graphicFrame>
        <p:nvGraphicFramePr>
          <p:cNvPr id="97" name="Taulukko 96"/>
          <p:cNvGraphicFramePr>
            <a:graphicFrameLocks noGrp="1"/>
          </p:cNvGraphicFramePr>
          <p:nvPr/>
        </p:nvGraphicFramePr>
        <p:xfrm>
          <a:off x="7164288" y="4293096"/>
          <a:ext cx="1737990" cy="2377440"/>
        </p:xfrm>
        <a:graphic>
          <a:graphicData uri="http://schemas.openxmlformats.org/drawingml/2006/table">
            <a:tbl>
              <a:tblPr/>
              <a:tblGrid>
                <a:gridCol w="1169339"/>
                <a:gridCol w="568651"/>
              </a:tblGrid>
              <a:tr h="182880">
                <a:tc>
                  <a:txBody>
                    <a:bodyPr/>
                    <a:lstStyle/>
                    <a:p>
                      <a:pPr algn="l" fontAlgn="b"/>
                      <a:r>
                        <a:rPr lang="fi-FI" sz="1100" b="0" i="0" u="none" strike="noStrike">
                          <a:solidFill>
                            <a:srgbClr val="000000"/>
                          </a:solidFill>
                          <a:latin typeface="Calibri"/>
                        </a:rPr>
                        <a:t>Loviisa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15 493</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Myrskylä</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1 987</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Mäntsälä</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20 534</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Nurmijärvi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41 178</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Pornainen</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5 145</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Porvoo</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49 426</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Pukkila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2 036</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Raasepori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28 695</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Sipoo</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18 914</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Siuntio</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6 183</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Tuusula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38 125</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Vantaa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208 098</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Vihti</a:t>
                      </a:r>
                    </a:p>
                  </a:txBody>
                  <a:tcPr marL="7620" marR="7620" marT="7620" marB="0" anchor="b">
                    <a:lnL>
                      <a:noFill/>
                    </a:lnL>
                    <a:lnR>
                      <a:noFill/>
                    </a:lnR>
                    <a:lnT>
                      <a:noFill/>
                    </a:lnT>
                    <a:lnB>
                      <a:noFill/>
                    </a:lnB>
                  </a:tcPr>
                </a:tc>
                <a:tc>
                  <a:txBody>
                    <a:bodyPr/>
                    <a:lstStyle/>
                    <a:p>
                      <a:pPr algn="r" fontAlgn="b"/>
                      <a:r>
                        <a:rPr lang="fi-FI" sz="1100" b="0" i="0" u="none" strike="noStrike" dirty="0">
                          <a:solidFill>
                            <a:srgbClr val="000000"/>
                          </a:solidFill>
                          <a:latin typeface="Calibri"/>
                        </a:rPr>
                        <a:t>28 929</a:t>
                      </a:r>
                    </a:p>
                  </a:txBody>
                  <a:tcPr marL="7620" marR="7620" marT="7620" marB="0" anchor="b">
                    <a:lnL>
                      <a:noFill/>
                    </a:lnL>
                    <a:lnR>
                      <a:noFill/>
                    </a:lnR>
                    <a:lnT>
                      <a:noFill/>
                    </a:lnT>
                    <a:lnB>
                      <a:noFill/>
                    </a:lnB>
                  </a:tcPr>
                </a:tc>
              </a:tr>
            </a:tbl>
          </a:graphicData>
        </a:graphic>
      </p:graphicFrame>
      <p:sp>
        <p:nvSpPr>
          <p:cNvPr id="104" name="Tekstikehys 78"/>
          <p:cNvSpPr txBox="1">
            <a:spLocks noChangeArrowheads="1"/>
          </p:cNvSpPr>
          <p:nvPr/>
        </p:nvSpPr>
        <p:spPr bwMode="auto">
          <a:xfrm>
            <a:off x="4644008" y="4005064"/>
            <a:ext cx="1858201" cy="261610"/>
          </a:xfrm>
          <a:prstGeom prst="rect">
            <a:avLst/>
          </a:prstGeom>
          <a:noFill/>
          <a:ln w="9525">
            <a:noFill/>
            <a:miter lim="800000"/>
            <a:headEnd/>
            <a:tailEnd/>
          </a:ln>
        </p:spPr>
        <p:txBody>
          <a:bodyPr wrap="none">
            <a:spAutoFit/>
          </a:bodyPr>
          <a:lstStyle/>
          <a:p>
            <a:r>
              <a:rPr lang="fi-FI" sz="1100" dirty="0" smtClean="0">
                <a:latin typeface="Verdana" pitchFamily="34" charset="0"/>
                <a:ea typeface="Verdana" pitchFamily="34" charset="0"/>
                <a:cs typeface="Verdana" pitchFamily="34" charset="0"/>
              </a:rPr>
              <a:t>Asukasluku 31.12.2013</a:t>
            </a:r>
            <a:endParaRPr lang="fi-FI" sz="1100" dirty="0">
              <a:latin typeface="Verdana" pitchFamily="34" charset="0"/>
              <a:ea typeface="Verdana" pitchFamily="34" charset="0"/>
              <a:cs typeface="Verdana" pitchFamily="34" charset="0"/>
            </a:endParaRPr>
          </a:p>
        </p:txBody>
      </p:sp>
      <p:sp>
        <p:nvSpPr>
          <p:cNvPr id="91" name="Tasakylkinen kolmio 90"/>
          <p:cNvSpPr/>
          <p:nvPr/>
        </p:nvSpPr>
        <p:spPr>
          <a:xfrm>
            <a:off x="1763688" y="4437112"/>
            <a:ext cx="144463" cy="142875"/>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708400" y="476250"/>
            <a:ext cx="5111750" cy="461963"/>
          </a:xfrm>
          <a:prstGeom prst="rect">
            <a:avLst/>
          </a:prstGeom>
          <a:noFill/>
          <a:ln w="9525">
            <a:noFill/>
            <a:miter lim="800000"/>
            <a:headEnd/>
            <a:tailEnd/>
          </a:ln>
        </p:spPr>
        <p:txBody>
          <a:bodyPr>
            <a:spAutoFit/>
          </a:bodyPr>
          <a:lstStyle/>
          <a:p>
            <a:r>
              <a:rPr lang="fi-FI" sz="2400" b="1">
                <a:cs typeface="Arial" charset="0"/>
              </a:rPr>
              <a:t>Kymenlaakso: selvitysperusteet</a:t>
            </a:r>
            <a:endParaRPr lang="fi-FI">
              <a:cs typeface="Arial" charset="0"/>
            </a:endParaRPr>
          </a:p>
        </p:txBody>
      </p:sp>
      <p:sp>
        <p:nvSpPr>
          <p:cNvPr id="15363" name="Freeform 3"/>
          <p:cNvSpPr>
            <a:spLocks/>
          </p:cNvSpPr>
          <p:nvPr/>
        </p:nvSpPr>
        <p:spPr bwMode="auto">
          <a:xfrm>
            <a:off x="3600450" y="5802313"/>
            <a:ext cx="314325" cy="285750"/>
          </a:xfrm>
          <a:custGeom>
            <a:avLst/>
            <a:gdLst>
              <a:gd name="T0" fmla="*/ 0 w 12"/>
              <a:gd name="T1" fmla="*/ 2147483647 h 12"/>
              <a:gd name="T2" fmla="*/ 0 w 12"/>
              <a:gd name="T3" fmla="*/ 2147483647 h 12"/>
              <a:gd name="T4" fmla="*/ 2147483647 w 12"/>
              <a:gd name="T5" fmla="*/ 2147483647 h 12"/>
              <a:gd name="T6" fmla="*/ 2147483647 w 12"/>
              <a:gd name="T7" fmla="*/ 2147483647 h 12"/>
              <a:gd name="T8" fmla="*/ 2147483647 w 12"/>
              <a:gd name="T9" fmla="*/ 0 h 12"/>
              <a:gd name="T10" fmla="*/ 0 w 12"/>
              <a:gd name="T11" fmla="*/ 0 h 12"/>
              <a:gd name="T12" fmla="*/ 0 w 12"/>
              <a:gd name="T13" fmla="*/ 2147483647 h 12"/>
              <a:gd name="T14" fmla="*/ 0 60000 65536"/>
              <a:gd name="T15" fmla="*/ 0 60000 65536"/>
              <a:gd name="T16" fmla="*/ 0 60000 65536"/>
              <a:gd name="T17" fmla="*/ 0 60000 65536"/>
              <a:gd name="T18" fmla="*/ 0 60000 65536"/>
              <a:gd name="T19" fmla="*/ 0 60000 65536"/>
              <a:gd name="T20" fmla="*/ 0 60000 65536"/>
              <a:gd name="T21" fmla="*/ 0 w 12"/>
              <a:gd name="T22" fmla="*/ 0 h 12"/>
              <a:gd name="T23" fmla="*/ 12 w 1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2">
                <a:moveTo>
                  <a:pt x="0" y="6"/>
                </a:moveTo>
                <a:lnTo>
                  <a:pt x="0" y="12"/>
                </a:lnTo>
                <a:lnTo>
                  <a:pt x="6" y="12"/>
                </a:lnTo>
                <a:lnTo>
                  <a:pt x="12" y="6"/>
                </a:lnTo>
                <a:lnTo>
                  <a:pt x="6" y="0"/>
                </a:lnTo>
                <a:lnTo>
                  <a:pt x="0" y="0"/>
                </a:lnTo>
                <a:lnTo>
                  <a:pt x="0" y="6"/>
                </a:lnTo>
                <a:close/>
              </a:path>
            </a:pathLst>
          </a:custGeom>
          <a:solidFill>
            <a:srgbClr val="FFC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chemeClr val="lt1"/>
              </a:solidFill>
              <a:latin typeface="+mn-lt"/>
            </a:endParaRPr>
          </a:p>
        </p:txBody>
      </p:sp>
      <p:sp>
        <p:nvSpPr>
          <p:cNvPr id="15364" name="Freeform 4"/>
          <p:cNvSpPr>
            <a:spLocks/>
          </p:cNvSpPr>
          <p:nvPr/>
        </p:nvSpPr>
        <p:spPr bwMode="auto">
          <a:xfrm>
            <a:off x="4281488" y="3803650"/>
            <a:ext cx="1547812" cy="1184275"/>
          </a:xfrm>
          <a:custGeom>
            <a:avLst/>
            <a:gdLst>
              <a:gd name="T0" fmla="*/ 2147483647 w 60"/>
              <a:gd name="T1" fmla="*/ 2147483647 h 48"/>
              <a:gd name="T2" fmla="*/ 2147483647 w 60"/>
              <a:gd name="T3" fmla="*/ 2147483647 h 48"/>
              <a:gd name="T4" fmla="*/ 2147483647 w 60"/>
              <a:gd name="T5" fmla="*/ 2147483647 h 48"/>
              <a:gd name="T6" fmla="*/ 2147483647 w 60"/>
              <a:gd name="T7" fmla="*/ 2147483647 h 48"/>
              <a:gd name="T8" fmla="*/ 2147483647 w 60"/>
              <a:gd name="T9" fmla="*/ 2147483647 h 48"/>
              <a:gd name="T10" fmla="*/ 2147483647 w 60"/>
              <a:gd name="T11" fmla="*/ 2147483647 h 48"/>
              <a:gd name="T12" fmla="*/ 0 w 60"/>
              <a:gd name="T13" fmla="*/ 2147483647 h 48"/>
              <a:gd name="T14" fmla="*/ 2147483647 w 60"/>
              <a:gd name="T15" fmla="*/ 2147483647 h 48"/>
              <a:gd name="T16" fmla="*/ 2147483647 w 60"/>
              <a:gd name="T17" fmla="*/ 2147483647 h 48"/>
              <a:gd name="T18" fmla="*/ 2147483647 w 60"/>
              <a:gd name="T19" fmla="*/ 0 h 48"/>
              <a:gd name="T20" fmla="*/ 2147483647 w 60"/>
              <a:gd name="T21" fmla="*/ 0 h 48"/>
              <a:gd name="T22" fmla="*/ 2147483647 w 60"/>
              <a:gd name="T23" fmla="*/ 2147483647 h 48"/>
              <a:gd name="T24" fmla="*/ 2147483647 w 60"/>
              <a:gd name="T25" fmla="*/ 0 h 48"/>
              <a:gd name="T26" fmla="*/ 2147483647 w 60"/>
              <a:gd name="T27" fmla="*/ 2147483647 h 48"/>
              <a:gd name="T28" fmla="*/ 2147483647 w 60"/>
              <a:gd name="T29" fmla="*/ 2147483647 h 48"/>
              <a:gd name="T30" fmla="*/ 2147483647 w 60"/>
              <a:gd name="T31" fmla="*/ 2147483647 h 48"/>
              <a:gd name="T32" fmla="*/ 2147483647 w 60"/>
              <a:gd name="T33" fmla="*/ 2147483647 h 48"/>
              <a:gd name="T34" fmla="*/ 2147483647 w 60"/>
              <a:gd name="T35" fmla="*/ 2147483647 h 48"/>
              <a:gd name="T36" fmla="*/ 2147483647 w 60"/>
              <a:gd name="T37" fmla="*/ 2147483647 h 48"/>
              <a:gd name="T38" fmla="*/ 2147483647 w 60"/>
              <a:gd name="T39" fmla="*/ 2147483647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0"/>
              <a:gd name="T61" fmla="*/ 0 h 48"/>
              <a:gd name="T62" fmla="*/ 60 w 60"/>
              <a:gd name="T63" fmla="*/ 48 h 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0" h="48">
                <a:moveTo>
                  <a:pt x="36" y="36"/>
                </a:moveTo>
                <a:lnTo>
                  <a:pt x="36" y="42"/>
                </a:lnTo>
                <a:lnTo>
                  <a:pt x="24" y="42"/>
                </a:lnTo>
                <a:lnTo>
                  <a:pt x="18" y="36"/>
                </a:lnTo>
                <a:lnTo>
                  <a:pt x="12" y="42"/>
                </a:lnTo>
                <a:lnTo>
                  <a:pt x="12" y="48"/>
                </a:lnTo>
                <a:lnTo>
                  <a:pt x="0" y="18"/>
                </a:lnTo>
                <a:lnTo>
                  <a:pt x="12" y="6"/>
                </a:lnTo>
                <a:lnTo>
                  <a:pt x="24" y="12"/>
                </a:lnTo>
                <a:lnTo>
                  <a:pt x="24" y="0"/>
                </a:lnTo>
                <a:lnTo>
                  <a:pt x="30" y="0"/>
                </a:lnTo>
                <a:lnTo>
                  <a:pt x="42" y="6"/>
                </a:lnTo>
                <a:lnTo>
                  <a:pt x="48" y="0"/>
                </a:lnTo>
                <a:lnTo>
                  <a:pt x="60" y="12"/>
                </a:lnTo>
                <a:lnTo>
                  <a:pt x="54" y="18"/>
                </a:lnTo>
                <a:lnTo>
                  <a:pt x="48" y="24"/>
                </a:lnTo>
                <a:lnTo>
                  <a:pt x="48" y="18"/>
                </a:lnTo>
                <a:lnTo>
                  <a:pt x="42" y="18"/>
                </a:lnTo>
                <a:lnTo>
                  <a:pt x="42" y="24"/>
                </a:lnTo>
                <a:lnTo>
                  <a:pt x="36" y="36"/>
                </a:lnTo>
                <a:close/>
              </a:path>
            </a:pathLst>
          </a:custGeom>
          <a:solidFill>
            <a:srgbClr val="00CC99"/>
          </a:solidFill>
          <a:ln w="9525">
            <a:solidFill>
              <a:srgbClr val="000000"/>
            </a:solidFill>
            <a:prstDash val="solid"/>
            <a:round/>
            <a:headEnd/>
            <a:tailEnd/>
          </a:ln>
        </p:spPr>
        <p:txBody>
          <a:bodyPr/>
          <a:lstStyle/>
          <a:p>
            <a:endParaRPr lang="fi-FI"/>
          </a:p>
        </p:txBody>
      </p:sp>
      <p:sp>
        <p:nvSpPr>
          <p:cNvPr id="15365" name="Freeform 5"/>
          <p:cNvSpPr>
            <a:spLocks/>
          </p:cNvSpPr>
          <p:nvPr/>
        </p:nvSpPr>
        <p:spPr bwMode="auto">
          <a:xfrm>
            <a:off x="1008063" y="404813"/>
            <a:ext cx="3573462" cy="3841750"/>
          </a:xfrm>
          <a:custGeom>
            <a:avLst/>
            <a:gdLst>
              <a:gd name="T0" fmla="*/ 2147483647 w 138"/>
              <a:gd name="T1" fmla="*/ 2147483647 h 155"/>
              <a:gd name="T2" fmla="*/ 2147483647 w 138"/>
              <a:gd name="T3" fmla="*/ 2147483647 h 155"/>
              <a:gd name="T4" fmla="*/ 2147483647 w 138"/>
              <a:gd name="T5" fmla="*/ 2147483647 h 155"/>
              <a:gd name="T6" fmla="*/ 2147483647 w 138"/>
              <a:gd name="T7" fmla="*/ 2147483647 h 155"/>
              <a:gd name="T8" fmla="*/ 2147483647 w 138"/>
              <a:gd name="T9" fmla="*/ 2147483647 h 155"/>
              <a:gd name="T10" fmla="*/ 2147483647 w 138"/>
              <a:gd name="T11" fmla="*/ 2147483647 h 155"/>
              <a:gd name="T12" fmla="*/ 2147483647 w 138"/>
              <a:gd name="T13" fmla="*/ 2147483647 h 155"/>
              <a:gd name="T14" fmla="*/ 2147483647 w 138"/>
              <a:gd name="T15" fmla="*/ 2147483647 h 155"/>
              <a:gd name="T16" fmla="*/ 2147483647 w 138"/>
              <a:gd name="T17" fmla="*/ 2147483647 h 155"/>
              <a:gd name="T18" fmla="*/ 2147483647 w 138"/>
              <a:gd name="T19" fmla="*/ 2147483647 h 155"/>
              <a:gd name="T20" fmla="*/ 2147483647 w 138"/>
              <a:gd name="T21" fmla="*/ 2147483647 h 155"/>
              <a:gd name="T22" fmla="*/ 2147483647 w 138"/>
              <a:gd name="T23" fmla="*/ 2147483647 h 155"/>
              <a:gd name="T24" fmla="*/ 2147483647 w 138"/>
              <a:gd name="T25" fmla="*/ 2147483647 h 155"/>
              <a:gd name="T26" fmla="*/ 2147483647 w 138"/>
              <a:gd name="T27" fmla="*/ 2147483647 h 155"/>
              <a:gd name="T28" fmla="*/ 2147483647 w 138"/>
              <a:gd name="T29" fmla="*/ 2147483647 h 155"/>
              <a:gd name="T30" fmla="*/ 2147483647 w 138"/>
              <a:gd name="T31" fmla="*/ 2147483647 h 155"/>
              <a:gd name="T32" fmla="*/ 2147483647 w 138"/>
              <a:gd name="T33" fmla="*/ 2147483647 h 155"/>
              <a:gd name="T34" fmla="*/ 2147483647 w 138"/>
              <a:gd name="T35" fmla="*/ 2147483647 h 155"/>
              <a:gd name="T36" fmla="*/ 2147483647 w 138"/>
              <a:gd name="T37" fmla="*/ 2147483647 h 155"/>
              <a:gd name="T38" fmla="*/ 2147483647 w 138"/>
              <a:gd name="T39" fmla="*/ 2147483647 h 155"/>
              <a:gd name="T40" fmla="*/ 2147483647 w 138"/>
              <a:gd name="T41" fmla="*/ 2147483647 h 155"/>
              <a:gd name="T42" fmla="*/ 2147483647 w 138"/>
              <a:gd name="T43" fmla="*/ 2147483647 h 155"/>
              <a:gd name="T44" fmla="*/ 2147483647 w 138"/>
              <a:gd name="T45" fmla="*/ 2147483647 h 155"/>
              <a:gd name="T46" fmla="*/ 2147483647 w 138"/>
              <a:gd name="T47" fmla="*/ 2147483647 h 155"/>
              <a:gd name="T48" fmla="*/ 2147483647 w 138"/>
              <a:gd name="T49" fmla="*/ 2147483647 h 155"/>
              <a:gd name="T50" fmla="*/ 2147483647 w 138"/>
              <a:gd name="T51" fmla="*/ 2147483647 h 155"/>
              <a:gd name="T52" fmla="*/ 2147483647 w 138"/>
              <a:gd name="T53" fmla="*/ 2147483647 h 155"/>
              <a:gd name="T54" fmla="*/ 2147483647 w 138"/>
              <a:gd name="T55" fmla="*/ 2147483647 h 155"/>
              <a:gd name="T56" fmla="*/ 2147483647 w 138"/>
              <a:gd name="T57" fmla="*/ 2147483647 h 155"/>
              <a:gd name="T58" fmla="*/ 0 w 138"/>
              <a:gd name="T59" fmla="*/ 2147483647 h 155"/>
              <a:gd name="T60" fmla="*/ 2147483647 w 138"/>
              <a:gd name="T61" fmla="*/ 2147483647 h 155"/>
              <a:gd name="T62" fmla="*/ 2147483647 w 138"/>
              <a:gd name="T63" fmla="*/ 2147483647 h 155"/>
              <a:gd name="T64" fmla="*/ 2147483647 w 138"/>
              <a:gd name="T65" fmla="*/ 2147483647 h 155"/>
              <a:gd name="T66" fmla="*/ 2147483647 w 138"/>
              <a:gd name="T67" fmla="*/ 2147483647 h 155"/>
              <a:gd name="T68" fmla="*/ 2147483647 w 138"/>
              <a:gd name="T69" fmla="*/ 0 h 155"/>
              <a:gd name="T70" fmla="*/ 2147483647 w 138"/>
              <a:gd name="T71" fmla="*/ 2147483647 h 155"/>
              <a:gd name="T72" fmla="*/ 2147483647 w 138"/>
              <a:gd name="T73" fmla="*/ 2147483647 h 155"/>
              <a:gd name="T74" fmla="*/ 2147483647 w 138"/>
              <a:gd name="T75" fmla="*/ 0 h 155"/>
              <a:gd name="T76" fmla="*/ 2147483647 w 138"/>
              <a:gd name="T77" fmla="*/ 0 h 155"/>
              <a:gd name="T78" fmla="*/ 2147483647 w 138"/>
              <a:gd name="T79" fmla="*/ 2147483647 h 155"/>
              <a:gd name="T80" fmla="*/ 2147483647 w 138"/>
              <a:gd name="T81" fmla="*/ 2147483647 h 155"/>
              <a:gd name="T82" fmla="*/ 2147483647 w 138"/>
              <a:gd name="T83" fmla="*/ 2147483647 h 155"/>
              <a:gd name="T84" fmla="*/ 2147483647 w 138"/>
              <a:gd name="T85" fmla="*/ 2147483647 h 155"/>
              <a:gd name="T86" fmla="*/ 2147483647 w 138"/>
              <a:gd name="T87" fmla="*/ 2147483647 h 155"/>
              <a:gd name="T88" fmla="*/ 2147483647 w 138"/>
              <a:gd name="T89" fmla="*/ 2147483647 h 155"/>
              <a:gd name="T90" fmla="*/ 2147483647 w 138"/>
              <a:gd name="T91" fmla="*/ 2147483647 h 155"/>
              <a:gd name="T92" fmla="*/ 2147483647 w 138"/>
              <a:gd name="T93" fmla="*/ 2147483647 h 155"/>
              <a:gd name="T94" fmla="*/ 2147483647 w 138"/>
              <a:gd name="T95" fmla="*/ 2147483647 h 155"/>
              <a:gd name="T96" fmla="*/ 2147483647 w 138"/>
              <a:gd name="T97" fmla="*/ 2147483647 h 155"/>
              <a:gd name="T98" fmla="*/ 2147483647 w 138"/>
              <a:gd name="T99" fmla="*/ 2147483647 h 155"/>
              <a:gd name="T100" fmla="*/ 2147483647 w 138"/>
              <a:gd name="T101" fmla="*/ 2147483647 h 155"/>
              <a:gd name="T102" fmla="*/ 2147483647 w 138"/>
              <a:gd name="T103" fmla="*/ 2147483647 h 155"/>
              <a:gd name="T104" fmla="*/ 2147483647 w 138"/>
              <a:gd name="T105" fmla="*/ 2147483647 h 1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8"/>
              <a:gd name="T160" fmla="*/ 0 h 155"/>
              <a:gd name="T161" fmla="*/ 138 w 138"/>
              <a:gd name="T162" fmla="*/ 155 h 1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8" h="155">
                <a:moveTo>
                  <a:pt x="114" y="119"/>
                </a:moveTo>
                <a:lnTo>
                  <a:pt x="102" y="113"/>
                </a:lnTo>
                <a:lnTo>
                  <a:pt x="102" y="125"/>
                </a:lnTo>
                <a:lnTo>
                  <a:pt x="96" y="131"/>
                </a:lnTo>
                <a:lnTo>
                  <a:pt x="78" y="143"/>
                </a:lnTo>
                <a:lnTo>
                  <a:pt x="72" y="143"/>
                </a:lnTo>
                <a:lnTo>
                  <a:pt x="72" y="137"/>
                </a:lnTo>
                <a:lnTo>
                  <a:pt x="60" y="137"/>
                </a:lnTo>
                <a:lnTo>
                  <a:pt x="60" y="149"/>
                </a:lnTo>
                <a:lnTo>
                  <a:pt x="54" y="155"/>
                </a:lnTo>
                <a:lnTo>
                  <a:pt x="54" y="143"/>
                </a:lnTo>
                <a:lnTo>
                  <a:pt x="48" y="143"/>
                </a:lnTo>
                <a:lnTo>
                  <a:pt x="42" y="143"/>
                </a:lnTo>
                <a:lnTo>
                  <a:pt x="36" y="149"/>
                </a:lnTo>
                <a:lnTo>
                  <a:pt x="30" y="149"/>
                </a:lnTo>
                <a:lnTo>
                  <a:pt x="24" y="137"/>
                </a:lnTo>
                <a:lnTo>
                  <a:pt x="18" y="137"/>
                </a:lnTo>
                <a:lnTo>
                  <a:pt x="12" y="125"/>
                </a:lnTo>
                <a:lnTo>
                  <a:pt x="6" y="119"/>
                </a:lnTo>
                <a:lnTo>
                  <a:pt x="24" y="113"/>
                </a:lnTo>
                <a:lnTo>
                  <a:pt x="24" y="107"/>
                </a:lnTo>
                <a:lnTo>
                  <a:pt x="30" y="101"/>
                </a:lnTo>
                <a:lnTo>
                  <a:pt x="30" y="90"/>
                </a:lnTo>
                <a:lnTo>
                  <a:pt x="36" y="84"/>
                </a:lnTo>
                <a:lnTo>
                  <a:pt x="30" y="60"/>
                </a:lnTo>
                <a:lnTo>
                  <a:pt x="18" y="60"/>
                </a:lnTo>
                <a:lnTo>
                  <a:pt x="12" y="66"/>
                </a:lnTo>
                <a:lnTo>
                  <a:pt x="6" y="54"/>
                </a:lnTo>
                <a:lnTo>
                  <a:pt x="12" y="42"/>
                </a:lnTo>
                <a:lnTo>
                  <a:pt x="0" y="30"/>
                </a:lnTo>
                <a:lnTo>
                  <a:pt x="6" y="30"/>
                </a:lnTo>
                <a:lnTo>
                  <a:pt x="18" y="18"/>
                </a:lnTo>
                <a:lnTo>
                  <a:pt x="24" y="6"/>
                </a:lnTo>
                <a:lnTo>
                  <a:pt x="36" y="6"/>
                </a:lnTo>
                <a:lnTo>
                  <a:pt x="42" y="0"/>
                </a:lnTo>
                <a:lnTo>
                  <a:pt x="54" y="18"/>
                </a:lnTo>
                <a:lnTo>
                  <a:pt x="60" y="12"/>
                </a:lnTo>
                <a:lnTo>
                  <a:pt x="66" y="0"/>
                </a:lnTo>
                <a:lnTo>
                  <a:pt x="78" y="0"/>
                </a:lnTo>
                <a:lnTo>
                  <a:pt x="78" y="18"/>
                </a:lnTo>
                <a:lnTo>
                  <a:pt x="96" y="30"/>
                </a:lnTo>
                <a:lnTo>
                  <a:pt x="108" y="24"/>
                </a:lnTo>
                <a:lnTo>
                  <a:pt x="114" y="42"/>
                </a:lnTo>
                <a:lnTo>
                  <a:pt x="102" y="48"/>
                </a:lnTo>
                <a:lnTo>
                  <a:pt x="102" y="60"/>
                </a:lnTo>
                <a:lnTo>
                  <a:pt x="114" y="72"/>
                </a:lnTo>
                <a:lnTo>
                  <a:pt x="108" y="78"/>
                </a:lnTo>
                <a:lnTo>
                  <a:pt x="102" y="78"/>
                </a:lnTo>
                <a:lnTo>
                  <a:pt x="114" y="84"/>
                </a:lnTo>
                <a:lnTo>
                  <a:pt x="132" y="90"/>
                </a:lnTo>
                <a:lnTo>
                  <a:pt x="138" y="101"/>
                </a:lnTo>
                <a:lnTo>
                  <a:pt x="120" y="101"/>
                </a:lnTo>
                <a:lnTo>
                  <a:pt x="114" y="119"/>
                </a:lnTo>
                <a:close/>
              </a:path>
            </a:pathLst>
          </a:custGeom>
          <a:solidFill>
            <a:schemeClr val="bg1"/>
          </a:solidFill>
          <a:ln w="12700">
            <a:solidFill>
              <a:srgbClr val="000000"/>
            </a:solidFill>
            <a:prstDash val="solid"/>
            <a:round/>
            <a:headEnd/>
            <a:tailEnd/>
          </a:ln>
        </p:spPr>
        <p:txBody>
          <a:bodyPr/>
          <a:lstStyle/>
          <a:p>
            <a:endParaRPr lang="fi-FI"/>
          </a:p>
        </p:txBody>
      </p:sp>
      <p:sp>
        <p:nvSpPr>
          <p:cNvPr id="9222" name="Freeform 6"/>
          <p:cNvSpPr>
            <a:spLocks/>
          </p:cNvSpPr>
          <p:nvPr/>
        </p:nvSpPr>
        <p:spPr bwMode="auto">
          <a:xfrm>
            <a:off x="3022600" y="2903538"/>
            <a:ext cx="1558925" cy="2084387"/>
          </a:xfrm>
          <a:custGeom>
            <a:avLst/>
            <a:gdLst>
              <a:gd name="T0" fmla="*/ 2147483647 w 60"/>
              <a:gd name="T1" fmla="*/ 2147483647 h 84"/>
              <a:gd name="T2" fmla="*/ 2147483647 w 60"/>
              <a:gd name="T3" fmla="*/ 2147483647 h 84"/>
              <a:gd name="T4" fmla="*/ 2147483647 w 60"/>
              <a:gd name="T5" fmla="*/ 2147483647 h 84"/>
              <a:gd name="T6" fmla="*/ 2147483647 w 60"/>
              <a:gd name="T7" fmla="*/ 2147483647 h 84"/>
              <a:gd name="T8" fmla="*/ 0 w 60"/>
              <a:gd name="T9" fmla="*/ 2147483647 h 84"/>
              <a:gd name="T10" fmla="*/ 2147483647 w 60"/>
              <a:gd name="T11" fmla="*/ 2147483647 h 84"/>
              <a:gd name="T12" fmla="*/ 2147483647 w 60"/>
              <a:gd name="T13" fmla="*/ 2147483647 h 84"/>
              <a:gd name="T14" fmla="*/ 2147483647 w 60"/>
              <a:gd name="T15" fmla="*/ 2147483647 h 84"/>
              <a:gd name="T16" fmla="*/ 2147483647 w 60"/>
              <a:gd name="T17" fmla="*/ 2147483647 h 84"/>
              <a:gd name="T18" fmla="*/ 2147483647 w 60"/>
              <a:gd name="T19" fmla="*/ 0 h 84"/>
              <a:gd name="T20" fmla="*/ 2147483647 w 60"/>
              <a:gd name="T21" fmla="*/ 0 h 84"/>
              <a:gd name="T22" fmla="*/ 2147483647 w 60"/>
              <a:gd name="T23" fmla="*/ 2147483647 h 84"/>
              <a:gd name="T24" fmla="*/ 2147483647 w 60"/>
              <a:gd name="T25" fmla="*/ 2147483647 h 84"/>
              <a:gd name="T26" fmla="*/ 2147483647 w 60"/>
              <a:gd name="T27" fmla="*/ 2147483647 h 84"/>
              <a:gd name="T28" fmla="*/ 2147483647 w 60"/>
              <a:gd name="T29" fmla="*/ 2147483647 h 84"/>
              <a:gd name="T30" fmla="*/ 2147483647 w 60"/>
              <a:gd name="T31" fmla="*/ 2147483647 h 84"/>
              <a:gd name="T32" fmla="*/ 2147483647 w 60"/>
              <a:gd name="T33" fmla="*/ 2147483647 h 84"/>
              <a:gd name="T34" fmla="*/ 2147483647 w 60"/>
              <a:gd name="T35" fmla="*/ 2147483647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84"/>
              <a:gd name="T56" fmla="*/ 60 w 60"/>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84">
                <a:moveTo>
                  <a:pt x="24" y="66"/>
                </a:moveTo>
                <a:lnTo>
                  <a:pt x="18" y="60"/>
                </a:lnTo>
                <a:lnTo>
                  <a:pt x="18" y="66"/>
                </a:lnTo>
                <a:lnTo>
                  <a:pt x="12" y="48"/>
                </a:lnTo>
                <a:lnTo>
                  <a:pt x="0" y="42"/>
                </a:lnTo>
                <a:lnTo>
                  <a:pt x="18" y="30"/>
                </a:lnTo>
                <a:lnTo>
                  <a:pt x="24" y="24"/>
                </a:lnTo>
                <a:lnTo>
                  <a:pt x="24" y="12"/>
                </a:lnTo>
                <a:lnTo>
                  <a:pt x="36" y="18"/>
                </a:lnTo>
                <a:lnTo>
                  <a:pt x="42" y="0"/>
                </a:lnTo>
                <a:lnTo>
                  <a:pt x="60" y="0"/>
                </a:lnTo>
                <a:lnTo>
                  <a:pt x="60" y="42"/>
                </a:lnTo>
                <a:lnTo>
                  <a:pt x="48" y="54"/>
                </a:lnTo>
                <a:lnTo>
                  <a:pt x="60" y="84"/>
                </a:lnTo>
                <a:lnTo>
                  <a:pt x="54" y="78"/>
                </a:lnTo>
                <a:lnTo>
                  <a:pt x="48" y="72"/>
                </a:lnTo>
                <a:lnTo>
                  <a:pt x="36" y="72"/>
                </a:lnTo>
                <a:lnTo>
                  <a:pt x="24" y="66"/>
                </a:lnTo>
                <a:close/>
              </a:path>
            </a:pathLst>
          </a:custGeom>
          <a:solidFill>
            <a:srgbClr val="FFC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5367" name="Freeform 7"/>
          <p:cNvSpPr>
            <a:spLocks/>
          </p:cNvSpPr>
          <p:nvPr/>
        </p:nvSpPr>
        <p:spPr bwMode="auto">
          <a:xfrm>
            <a:off x="2408238" y="3803650"/>
            <a:ext cx="1085850" cy="1327150"/>
          </a:xfrm>
          <a:custGeom>
            <a:avLst/>
            <a:gdLst>
              <a:gd name="T0" fmla="*/ 2147483647 w 42"/>
              <a:gd name="T1" fmla="*/ 2147483647 h 54"/>
              <a:gd name="T2" fmla="*/ 2147483647 w 42"/>
              <a:gd name="T3" fmla="*/ 2147483647 h 54"/>
              <a:gd name="T4" fmla="*/ 0 w 42"/>
              <a:gd name="T5" fmla="*/ 2147483647 h 54"/>
              <a:gd name="T6" fmla="*/ 2147483647 w 42"/>
              <a:gd name="T7" fmla="*/ 2147483647 h 54"/>
              <a:gd name="T8" fmla="*/ 2147483647 w 42"/>
              <a:gd name="T9" fmla="*/ 0 h 54"/>
              <a:gd name="T10" fmla="*/ 2147483647 w 42"/>
              <a:gd name="T11" fmla="*/ 0 h 54"/>
              <a:gd name="T12" fmla="*/ 2147483647 w 42"/>
              <a:gd name="T13" fmla="*/ 2147483647 h 54"/>
              <a:gd name="T14" fmla="*/ 2147483647 w 42"/>
              <a:gd name="T15" fmla="*/ 2147483647 h 54"/>
              <a:gd name="T16" fmla="*/ 2147483647 w 42"/>
              <a:gd name="T17" fmla="*/ 2147483647 h 54"/>
              <a:gd name="T18" fmla="*/ 2147483647 w 42"/>
              <a:gd name="T19" fmla="*/ 2147483647 h 54"/>
              <a:gd name="T20" fmla="*/ 2147483647 w 42"/>
              <a:gd name="T21" fmla="*/ 2147483647 h 54"/>
              <a:gd name="T22" fmla="*/ 2147483647 w 42"/>
              <a:gd name="T23" fmla="*/ 2147483647 h 54"/>
              <a:gd name="T24" fmla="*/ 2147483647 w 42"/>
              <a:gd name="T25" fmla="*/ 2147483647 h 54"/>
              <a:gd name="T26" fmla="*/ 2147483647 w 42"/>
              <a:gd name="T27" fmla="*/ 2147483647 h 54"/>
              <a:gd name="T28" fmla="*/ 2147483647 w 42"/>
              <a:gd name="T29" fmla="*/ 2147483647 h 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54"/>
              <a:gd name="T47" fmla="*/ 42 w 42"/>
              <a:gd name="T48" fmla="*/ 54 h 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54">
                <a:moveTo>
                  <a:pt x="24" y="54"/>
                </a:moveTo>
                <a:lnTo>
                  <a:pt x="18" y="54"/>
                </a:lnTo>
                <a:lnTo>
                  <a:pt x="0" y="18"/>
                </a:lnTo>
                <a:lnTo>
                  <a:pt x="6" y="12"/>
                </a:lnTo>
                <a:lnTo>
                  <a:pt x="6" y="0"/>
                </a:lnTo>
                <a:lnTo>
                  <a:pt x="18" y="0"/>
                </a:lnTo>
                <a:lnTo>
                  <a:pt x="18" y="6"/>
                </a:lnTo>
                <a:lnTo>
                  <a:pt x="24" y="6"/>
                </a:lnTo>
                <a:lnTo>
                  <a:pt x="36" y="12"/>
                </a:lnTo>
                <a:lnTo>
                  <a:pt x="42" y="30"/>
                </a:lnTo>
                <a:lnTo>
                  <a:pt x="36" y="30"/>
                </a:lnTo>
                <a:lnTo>
                  <a:pt x="30" y="36"/>
                </a:lnTo>
                <a:lnTo>
                  <a:pt x="30" y="42"/>
                </a:lnTo>
                <a:lnTo>
                  <a:pt x="30" y="48"/>
                </a:lnTo>
                <a:lnTo>
                  <a:pt x="24" y="54"/>
                </a:lnTo>
                <a:close/>
              </a:path>
            </a:pathLst>
          </a:custGeom>
          <a:solidFill>
            <a:srgbClr val="FFC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chemeClr val="lt1"/>
              </a:solidFill>
              <a:latin typeface="+mn-lt"/>
            </a:endParaRPr>
          </a:p>
        </p:txBody>
      </p:sp>
      <p:sp>
        <p:nvSpPr>
          <p:cNvPr id="15368" name="Freeform 8"/>
          <p:cNvSpPr>
            <a:spLocks/>
          </p:cNvSpPr>
          <p:nvPr/>
        </p:nvSpPr>
        <p:spPr bwMode="auto">
          <a:xfrm>
            <a:off x="3336925" y="4987925"/>
            <a:ext cx="157163" cy="442913"/>
          </a:xfrm>
          <a:custGeom>
            <a:avLst/>
            <a:gdLst>
              <a:gd name="T0" fmla="*/ 0 w 6"/>
              <a:gd name="T1" fmla="*/ 2147483647 h 18"/>
              <a:gd name="T2" fmla="*/ 0 w 6"/>
              <a:gd name="T3" fmla="*/ 0 h 18"/>
              <a:gd name="T4" fmla="*/ 2147483647 w 6"/>
              <a:gd name="T5" fmla="*/ 0 h 18"/>
              <a:gd name="T6" fmla="*/ 2147483647 w 6"/>
              <a:gd name="T7" fmla="*/ 2147483647 h 18"/>
              <a:gd name="T8" fmla="*/ 2147483647 w 6"/>
              <a:gd name="T9" fmla="*/ 2147483647 h 18"/>
              <a:gd name="T10" fmla="*/ 0 w 6"/>
              <a:gd name="T11" fmla="*/ 2147483647 h 18"/>
              <a:gd name="T12" fmla="*/ 0 w 6"/>
              <a:gd name="T13" fmla="*/ 2147483647 h 18"/>
              <a:gd name="T14" fmla="*/ 0 w 6"/>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8"/>
              <a:gd name="T26" fmla="*/ 6 w 6"/>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8">
                <a:moveTo>
                  <a:pt x="0" y="6"/>
                </a:moveTo>
                <a:lnTo>
                  <a:pt x="0" y="0"/>
                </a:lnTo>
                <a:lnTo>
                  <a:pt x="6" y="0"/>
                </a:lnTo>
                <a:lnTo>
                  <a:pt x="6" y="12"/>
                </a:lnTo>
                <a:lnTo>
                  <a:pt x="6" y="18"/>
                </a:lnTo>
                <a:lnTo>
                  <a:pt x="0" y="18"/>
                </a:lnTo>
                <a:lnTo>
                  <a:pt x="0" y="12"/>
                </a:lnTo>
                <a:lnTo>
                  <a:pt x="0" y="6"/>
                </a:lnTo>
                <a:close/>
              </a:path>
            </a:pathLst>
          </a:custGeom>
          <a:solidFill>
            <a:srgbClr val="FFC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chemeClr val="lt1"/>
              </a:solidFill>
              <a:latin typeface="+mn-lt"/>
            </a:endParaRPr>
          </a:p>
        </p:txBody>
      </p:sp>
      <p:sp>
        <p:nvSpPr>
          <p:cNvPr id="15369" name="Freeform 9"/>
          <p:cNvSpPr>
            <a:spLocks/>
          </p:cNvSpPr>
          <p:nvPr/>
        </p:nvSpPr>
        <p:spPr bwMode="auto">
          <a:xfrm>
            <a:off x="4581525" y="2903538"/>
            <a:ext cx="1562100" cy="1200150"/>
          </a:xfrm>
          <a:custGeom>
            <a:avLst/>
            <a:gdLst>
              <a:gd name="T0" fmla="*/ 2147483647 w 60"/>
              <a:gd name="T1" fmla="*/ 2147483647 h 48"/>
              <a:gd name="T2" fmla="*/ 2147483647 w 60"/>
              <a:gd name="T3" fmla="*/ 2147483647 h 48"/>
              <a:gd name="T4" fmla="*/ 2147483647 w 60"/>
              <a:gd name="T5" fmla="*/ 2147483647 h 48"/>
              <a:gd name="T6" fmla="*/ 2147483647 w 60"/>
              <a:gd name="T7" fmla="*/ 2147483647 h 48"/>
              <a:gd name="T8" fmla="*/ 2147483647 w 60"/>
              <a:gd name="T9" fmla="*/ 2147483647 h 48"/>
              <a:gd name="T10" fmla="*/ 0 w 60"/>
              <a:gd name="T11" fmla="*/ 0 h 48"/>
              <a:gd name="T12" fmla="*/ 0 w 60"/>
              <a:gd name="T13" fmla="*/ 2147483647 h 48"/>
              <a:gd name="T14" fmla="*/ 2147483647 w 60"/>
              <a:gd name="T15" fmla="*/ 2147483647 h 48"/>
              <a:gd name="T16" fmla="*/ 2147483647 w 60"/>
              <a:gd name="T17" fmla="*/ 2147483647 h 48"/>
              <a:gd name="T18" fmla="*/ 2147483647 w 60"/>
              <a:gd name="T19" fmla="*/ 2147483647 h 48"/>
              <a:gd name="T20" fmla="*/ 2147483647 w 60"/>
              <a:gd name="T21" fmla="*/ 2147483647 h 48"/>
              <a:gd name="T22" fmla="*/ 2147483647 w 60"/>
              <a:gd name="T23" fmla="*/ 2147483647 h 48"/>
              <a:gd name="T24" fmla="*/ 2147483647 w 60"/>
              <a:gd name="T25" fmla="*/ 2147483647 h 48"/>
              <a:gd name="T26" fmla="*/ 2147483647 w 60"/>
              <a:gd name="T27" fmla="*/ 2147483647 h 48"/>
              <a:gd name="T28" fmla="*/ 2147483647 w 60"/>
              <a:gd name="T29" fmla="*/ 2147483647 h 48"/>
              <a:gd name="T30" fmla="*/ 2147483647 w 60"/>
              <a:gd name="T31" fmla="*/ 2147483647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48"/>
              <a:gd name="T50" fmla="*/ 60 w 60"/>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48">
                <a:moveTo>
                  <a:pt x="48" y="30"/>
                </a:moveTo>
                <a:lnTo>
                  <a:pt x="42" y="18"/>
                </a:lnTo>
                <a:lnTo>
                  <a:pt x="30" y="12"/>
                </a:lnTo>
                <a:lnTo>
                  <a:pt x="24" y="6"/>
                </a:lnTo>
                <a:lnTo>
                  <a:pt x="12" y="6"/>
                </a:lnTo>
                <a:lnTo>
                  <a:pt x="0" y="0"/>
                </a:lnTo>
                <a:lnTo>
                  <a:pt x="0" y="42"/>
                </a:lnTo>
                <a:lnTo>
                  <a:pt x="12" y="48"/>
                </a:lnTo>
                <a:lnTo>
                  <a:pt x="12" y="36"/>
                </a:lnTo>
                <a:lnTo>
                  <a:pt x="18" y="36"/>
                </a:lnTo>
                <a:lnTo>
                  <a:pt x="30" y="42"/>
                </a:lnTo>
                <a:lnTo>
                  <a:pt x="36" y="36"/>
                </a:lnTo>
                <a:lnTo>
                  <a:pt x="48" y="48"/>
                </a:lnTo>
                <a:lnTo>
                  <a:pt x="54" y="36"/>
                </a:lnTo>
                <a:lnTo>
                  <a:pt x="60" y="36"/>
                </a:lnTo>
                <a:lnTo>
                  <a:pt x="48" y="30"/>
                </a:lnTo>
                <a:close/>
              </a:path>
            </a:pathLst>
          </a:custGeom>
          <a:solidFill>
            <a:srgbClr val="00CC99"/>
          </a:solidFill>
          <a:ln w="0">
            <a:solidFill>
              <a:srgbClr val="000000"/>
            </a:solidFill>
            <a:prstDash val="solid"/>
            <a:round/>
            <a:headEnd/>
            <a:tailEnd/>
          </a:ln>
        </p:spPr>
        <p:txBody>
          <a:bodyPr/>
          <a:lstStyle/>
          <a:p>
            <a:endParaRPr lang="fi-FI"/>
          </a:p>
        </p:txBody>
      </p:sp>
      <p:sp>
        <p:nvSpPr>
          <p:cNvPr id="15370" name="Freeform 10"/>
          <p:cNvSpPr>
            <a:spLocks/>
          </p:cNvSpPr>
          <p:nvPr/>
        </p:nvSpPr>
        <p:spPr bwMode="auto">
          <a:xfrm>
            <a:off x="1779588" y="4246563"/>
            <a:ext cx="1100137" cy="884237"/>
          </a:xfrm>
          <a:custGeom>
            <a:avLst/>
            <a:gdLst>
              <a:gd name="T0" fmla="*/ 2147483647 w 42"/>
              <a:gd name="T1" fmla="*/ 2147483647 h 36"/>
              <a:gd name="T2" fmla="*/ 2147483647 w 42"/>
              <a:gd name="T3" fmla="*/ 2147483647 h 36"/>
              <a:gd name="T4" fmla="*/ 2147483647 w 42"/>
              <a:gd name="T5" fmla="*/ 2147483647 h 36"/>
              <a:gd name="T6" fmla="*/ 2147483647 w 42"/>
              <a:gd name="T7" fmla="*/ 2147483647 h 36"/>
              <a:gd name="T8" fmla="*/ 2147483647 w 42"/>
              <a:gd name="T9" fmla="*/ 2147483647 h 36"/>
              <a:gd name="T10" fmla="*/ 0 w 42"/>
              <a:gd name="T11" fmla="*/ 2147483647 h 36"/>
              <a:gd name="T12" fmla="*/ 0 w 42"/>
              <a:gd name="T13" fmla="*/ 2147483647 h 36"/>
              <a:gd name="T14" fmla="*/ 0 w 42"/>
              <a:gd name="T15" fmla="*/ 2147483647 h 36"/>
              <a:gd name="T16" fmla="*/ 2147483647 w 42"/>
              <a:gd name="T17" fmla="*/ 0 h 36"/>
              <a:gd name="T18" fmla="*/ 2147483647 w 42"/>
              <a:gd name="T19" fmla="*/ 0 h 36"/>
              <a:gd name="T20" fmla="*/ 2147483647 w 42"/>
              <a:gd name="T21" fmla="*/ 2147483647 h 36"/>
              <a:gd name="T22" fmla="*/ 2147483647 w 42"/>
              <a:gd name="T23" fmla="*/ 2147483647 h 36"/>
              <a:gd name="T24" fmla="*/ 2147483647 w 42"/>
              <a:gd name="T25" fmla="*/ 2147483647 h 36"/>
              <a:gd name="T26" fmla="*/ 2147483647 w 42"/>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36"/>
              <a:gd name="T44" fmla="*/ 42 w 4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36">
                <a:moveTo>
                  <a:pt x="30" y="30"/>
                </a:moveTo>
                <a:lnTo>
                  <a:pt x="24" y="30"/>
                </a:lnTo>
                <a:lnTo>
                  <a:pt x="18" y="30"/>
                </a:lnTo>
                <a:lnTo>
                  <a:pt x="12" y="30"/>
                </a:lnTo>
                <a:lnTo>
                  <a:pt x="6" y="30"/>
                </a:lnTo>
                <a:lnTo>
                  <a:pt x="0" y="30"/>
                </a:lnTo>
                <a:lnTo>
                  <a:pt x="0" y="24"/>
                </a:lnTo>
                <a:lnTo>
                  <a:pt x="0" y="18"/>
                </a:lnTo>
                <a:lnTo>
                  <a:pt x="18" y="0"/>
                </a:lnTo>
                <a:lnTo>
                  <a:pt x="24" y="0"/>
                </a:lnTo>
                <a:lnTo>
                  <a:pt x="42" y="36"/>
                </a:lnTo>
                <a:lnTo>
                  <a:pt x="36" y="30"/>
                </a:lnTo>
                <a:lnTo>
                  <a:pt x="36" y="24"/>
                </a:lnTo>
                <a:lnTo>
                  <a:pt x="30" y="30"/>
                </a:lnTo>
                <a:close/>
              </a:path>
            </a:pathLst>
          </a:custGeom>
          <a:gradFill rotWithShape="0">
            <a:gsLst>
              <a:gs pos="0">
                <a:srgbClr val="00CC99"/>
              </a:gs>
              <a:gs pos="49001">
                <a:srgbClr val="00CC99"/>
              </a:gs>
              <a:gs pos="50000">
                <a:srgbClr val="00CC99"/>
              </a:gs>
              <a:gs pos="50999">
                <a:srgbClr val="FFC000"/>
              </a:gs>
              <a:gs pos="100000">
                <a:srgbClr val="FFC000"/>
              </a:gs>
            </a:gsLst>
            <a:lin ang="10800000"/>
          </a:gradFill>
          <a:ln w="12700">
            <a:solidFill>
              <a:srgbClr val="000000"/>
            </a:solidFill>
            <a:prstDash val="solid"/>
            <a:round/>
            <a:headEnd/>
            <a:tailEnd/>
          </a:ln>
        </p:spPr>
        <p:txBody>
          <a:bodyPr/>
          <a:lstStyle/>
          <a:p>
            <a:endParaRPr lang="fi-FI"/>
          </a:p>
        </p:txBody>
      </p:sp>
      <p:sp>
        <p:nvSpPr>
          <p:cNvPr id="15371" name="Freeform 11"/>
          <p:cNvSpPr>
            <a:spLocks/>
          </p:cNvSpPr>
          <p:nvPr/>
        </p:nvSpPr>
        <p:spPr bwMode="auto">
          <a:xfrm>
            <a:off x="1936750" y="5130800"/>
            <a:ext cx="314325" cy="300038"/>
          </a:xfrm>
          <a:custGeom>
            <a:avLst/>
            <a:gdLst>
              <a:gd name="T0" fmla="*/ 0 w 12"/>
              <a:gd name="T1" fmla="*/ 0 h 12"/>
              <a:gd name="T2" fmla="*/ 0 w 12"/>
              <a:gd name="T3" fmla="*/ 2147483647 h 12"/>
              <a:gd name="T4" fmla="*/ 2147483647 w 12"/>
              <a:gd name="T5" fmla="*/ 2147483647 h 12"/>
              <a:gd name="T6" fmla="*/ 2147483647 w 12"/>
              <a:gd name="T7" fmla="*/ 2147483647 h 12"/>
              <a:gd name="T8" fmla="*/ 2147483647 w 12"/>
              <a:gd name="T9" fmla="*/ 0 h 12"/>
              <a:gd name="T10" fmla="*/ 2147483647 w 12"/>
              <a:gd name="T11" fmla="*/ 0 h 12"/>
              <a:gd name="T12" fmla="*/ 0 w 12"/>
              <a:gd name="T13" fmla="*/ 0 h 12"/>
              <a:gd name="T14" fmla="*/ 0 60000 65536"/>
              <a:gd name="T15" fmla="*/ 0 60000 65536"/>
              <a:gd name="T16" fmla="*/ 0 60000 65536"/>
              <a:gd name="T17" fmla="*/ 0 60000 65536"/>
              <a:gd name="T18" fmla="*/ 0 60000 65536"/>
              <a:gd name="T19" fmla="*/ 0 60000 65536"/>
              <a:gd name="T20" fmla="*/ 0 60000 65536"/>
              <a:gd name="T21" fmla="*/ 0 w 12"/>
              <a:gd name="T22" fmla="*/ 0 h 12"/>
              <a:gd name="T23" fmla="*/ 12 w 1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2">
                <a:moveTo>
                  <a:pt x="0" y="0"/>
                </a:moveTo>
                <a:lnTo>
                  <a:pt x="0" y="6"/>
                </a:lnTo>
                <a:lnTo>
                  <a:pt x="6" y="12"/>
                </a:lnTo>
                <a:lnTo>
                  <a:pt x="6" y="6"/>
                </a:lnTo>
                <a:lnTo>
                  <a:pt x="12" y="0"/>
                </a:lnTo>
                <a:lnTo>
                  <a:pt x="6" y="0"/>
                </a:lnTo>
                <a:lnTo>
                  <a:pt x="0" y="0"/>
                </a:lnTo>
                <a:close/>
              </a:path>
            </a:pathLst>
          </a:custGeom>
          <a:solidFill>
            <a:srgbClr val="00CC99"/>
          </a:solidFill>
          <a:ln w="0">
            <a:solidFill>
              <a:srgbClr val="000000"/>
            </a:solidFill>
            <a:prstDash val="solid"/>
            <a:round/>
            <a:headEnd/>
            <a:tailEnd/>
          </a:ln>
        </p:spPr>
        <p:txBody>
          <a:bodyPr/>
          <a:lstStyle/>
          <a:p>
            <a:endParaRPr lang="fi-FI"/>
          </a:p>
        </p:txBody>
      </p:sp>
      <p:sp>
        <p:nvSpPr>
          <p:cNvPr id="15372" name="Freeform 12"/>
          <p:cNvSpPr>
            <a:spLocks/>
          </p:cNvSpPr>
          <p:nvPr/>
        </p:nvSpPr>
        <p:spPr bwMode="auto">
          <a:xfrm>
            <a:off x="2408238" y="5430838"/>
            <a:ext cx="314325" cy="142875"/>
          </a:xfrm>
          <a:custGeom>
            <a:avLst/>
            <a:gdLst>
              <a:gd name="T0" fmla="*/ 0 w 12"/>
              <a:gd name="T1" fmla="*/ 0 h 6"/>
              <a:gd name="T2" fmla="*/ 0 w 12"/>
              <a:gd name="T3" fmla="*/ 2147483647 h 6"/>
              <a:gd name="T4" fmla="*/ 2147483647 w 12"/>
              <a:gd name="T5" fmla="*/ 2147483647 h 6"/>
              <a:gd name="T6" fmla="*/ 2147483647 w 12"/>
              <a:gd name="T7" fmla="*/ 2147483647 h 6"/>
              <a:gd name="T8" fmla="*/ 2147483647 w 12"/>
              <a:gd name="T9" fmla="*/ 0 h 6"/>
              <a:gd name="T10" fmla="*/ 2147483647 w 12"/>
              <a:gd name="T11" fmla="*/ 0 h 6"/>
              <a:gd name="T12" fmla="*/ 0 w 12"/>
              <a:gd name="T13" fmla="*/ 0 h 6"/>
              <a:gd name="T14" fmla="*/ 0 60000 65536"/>
              <a:gd name="T15" fmla="*/ 0 60000 65536"/>
              <a:gd name="T16" fmla="*/ 0 60000 65536"/>
              <a:gd name="T17" fmla="*/ 0 60000 65536"/>
              <a:gd name="T18" fmla="*/ 0 60000 65536"/>
              <a:gd name="T19" fmla="*/ 0 60000 65536"/>
              <a:gd name="T20" fmla="*/ 0 60000 65536"/>
              <a:gd name="T21" fmla="*/ 0 w 12"/>
              <a:gd name="T22" fmla="*/ 0 h 6"/>
              <a:gd name="T23" fmla="*/ 12 w 1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6">
                <a:moveTo>
                  <a:pt x="0" y="0"/>
                </a:moveTo>
                <a:lnTo>
                  <a:pt x="0" y="6"/>
                </a:lnTo>
                <a:lnTo>
                  <a:pt x="6" y="6"/>
                </a:lnTo>
                <a:lnTo>
                  <a:pt x="12" y="6"/>
                </a:lnTo>
                <a:lnTo>
                  <a:pt x="12" y="0"/>
                </a:lnTo>
                <a:lnTo>
                  <a:pt x="6" y="0"/>
                </a:lnTo>
                <a:lnTo>
                  <a:pt x="0" y="0"/>
                </a:lnTo>
                <a:close/>
              </a:path>
            </a:pathLst>
          </a:custGeom>
          <a:solidFill>
            <a:srgbClr val="00CC99"/>
          </a:solidFill>
          <a:ln w="0">
            <a:solidFill>
              <a:srgbClr val="000000"/>
            </a:solidFill>
            <a:prstDash val="solid"/>
            <a:round/>
            <a:headEnd/>
            <a:tailEnd/>
          </a:ln>
        </p:spPr>
        <p:txBody>
          <a:bodyPr/>
          <a:lstStyle/>
          <a:p>
            <a:endParaRPr lang="fi-FI"/>
          </a:p>
        </p:txBody>
      </p:sp>
      <p:sp>
        <p:nvSpPr>
          <p:cNvPr id="15373" name="Freeform 13"/>
          <p:cNvSpPr>
            <a:spLocks/>
          </p:cNvSpPr>
          <p:nvPr/>
        </p:nvSpPr>
        <p:spPr bwMode="auto">
          <a:xfrm>
            <a:off x="574675" y="1143000"/>
            <a:ext cx="1368425" cy="2286000"/>
          </a:xfrm>
          <a:custGeom>
            <a:avLst/>
            <a:gdLst>
              <a:gd name="T0" fmla="*/ 2147483647 w 862"/>
              <a:gd name="T1" fmla="*/ 0 h 1440"/>
              <a:gd name="T2" fmla="*/ 2147483647 w 862"/>
              <a:gd name="T3" fmla="*/ 2147483647 h 1440"/>
              <a:gd name="T4" fmla="*/ 2147483647 w 862"/>
              <a:gd name="T5" fmla="*/ 2147483647 h 1440"/>
              <a:gd name="T6" fmla="*/ 2147483647 w 862"/>
              <a:gd name="T7" fmla="*/ 2147483647 h 1440"/>
              <a:gd name="T8" fmla="*/ 2147483647 w 862"/>
              <a:gd name="T9" fmla="*/ 2147483647 h 1440"/>
              <a:gd name="T10" fmla="*/ 2147483647 w 862"/>
              <a:gd name="T11" fmla="*/ 2147483647 h 1440"/>
              <a:gd name="T12" fmla="*/ 2147483647 w 862"/>
              <a:gd name="T13" fmla="*/ 2147483647 h 1440"/>
              <a:gd name="T14" fmla="*/ 0 w 862"/>
              <a:gd name="T15" fmla="*/ 2147483647 h 1440"/>
              <a:gd name="T16" fmla="*/ 2147483647 w 862"/>
              <a:gd name="T17" fmla="*/ 2147483647 h 1440"/>
              <a:gd name="T18" fmla="*/ 2147483647 w 862"/>
              <a:gd name="T19" fmla="*/ 2147483647 h 1440"/>
              <a:gd name="T20" fmla="*/ 2147483647 w 862"/>
              <a:gd name="T21" fmla="*/ 2147483647 h 1440"/>
              <a:gd name="T22" fmla="*/ 2147483647 w 862"/>
              <a:gd name="T23" fmla="*/ 2147483647 h 1440"/>
              <a:gd name="T24" fmla="*/ 2147483647 w 862"/>
              <a:gd name="T25" fmla="*/ 2147483647 h 1440"/>
              <a:gd name="T26" fmla="*/ 2147483647 w 862"/>
              <a:gd name="T27" fmla="*/ 2147483647 h 1440"/>
              <a:gd name="T28" fmla="*/ 2147483647 w 862"/>
              <a:gd name="T29" fmla="*/ 2147483647 h 1440"/>
              <a:gd name="T30" fmla="*/ 2147483647 w 862"/>
              <a:gd name="T31" fmla="*/ 2147483647 h 1440"/>
              <a:gd name="T32" fmla="*/ 2147483647 w 862"/>
              <a:gd name="T33" fmla="*/ 2147483647 h 1440"/>
              <a:gd name="T34" fmla="*/ 2147483647 w 862"/>
              <a:gd name="T35" fmla="*/ 2147483647 h 1440"/>
              <a:gd name="T36" fmla="*/ 2147483647 w 862"/>
              <a:gd name="T37" fmla="*/ 2147483647 h 1440"/>
              <a:gd name="T38" fmla="*/ 2147483647 w 862"/>
              <a:gd name="T39" fmla="*/ 2147483647 h 1440"/>
              <a:gd name="T40" fmla="*/ 2147483647 w 862"/>
              <a:gd name="T41" fmla="*/ 2147483647 h 1440"/>
              <a:gd name="T42" fmla="*/ 2147483647 w 862"/>
              <a:gd name="T43" fmla="*/ 2147483647 h 1440"/>
              <a:gd name="T44" fmla="*/ 2147483647 w 862"/>
              <a:gd name="T45" fmla="*/ 2147483647 h 1440"/>
              <a:gd name="T46" fmla="*/ 2147483647 w 862"/>
              <a:gd name="T47" fmla="*/ 2147483647 h 1440"/>
              <a:gd name="T48" fmla="*/ 2147483647 w 862"/>
              <a:gd name="T49" fmla="*/ 2147483647 h 1440"/>
              <a:gd name="T50" fmla="*/ 2147483647 w 862"/>
              <a:gd name="T51" fmla="*/ 2147483647 h 1440"/>
              <a:gd name="T52" fmla="*/ 2147483647 w 862"/>
              <a:gd name="T53" fmla="*/ 2147483647 h 1440"/>
              <a:gd name="T54" fmla="*/ 2147483647 w 862"/>
              <a:gd name="T55" fmla="*/ 2147483647 h 1440"/>
              <a:gd name="T56" fmla="*/ 2147483647 w 862"/>
              <a:gd name="T57" fmla="*/ 2147483647 h 1440"/>
              <a:gd name="T58" fmla="*/ 2147483647 w 862"/>
              <a:gd name="T59" fmla="*/ 0 h 14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2"/>
              <a:gd name="T91" fmla="*/ 0 h 1440"/>
              <a:gd name="T92" fmla="*/ 862 w 862"/>
              <a:gd name="T93" fmla="*/ 1440 h 14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2" h="1440">
                <a:moveTo>
                  <a:pt x="290" y="0"/>
                </a:moveTo>
                <a:lnTo>
                  <a:pt x="124" y="48"/>
                </a:lnTo>
                <a:lnTo>
                  <a:pt x="46" y="187"/>
                </a:lnTo>
                <a:lnTo>
                  <a:pt x="40" y="198"/>
                </a:lnTo>
                <a:lnTo>
                  <a:pt x="128" y="324"/>
                </a:lnTo>
                <a:lnTo>
                  <a:pt x="156" y="560"/>
                </a:lnTo>
                <a:lnTo>
                  <a:pt x="25" y="546"/>
                </a:lnTo>
                <a:lnTo>
                  <a:pt x="0" y="675"/>
                </a:lnTo>
                <a:lnTo>
                  <a:pt x="143" y="762"/>
                </a:lnTo>
                <a:lnTo>
                  <a:pt x="74" y="917"/>
                </a:lnTo>
                <a:lnTo>
                  <a:pt x="70" y="926"/>
                </a:lnTo>
                <a:lnTo>
                  <a:pt x="71" y="934"/>
                </a:lnTo>
                <a:lnTo>
                  <a:pt x="92" y="1077"/>
                </a:lnTo>
                <a:lnTo>
                  <a:pt x="94" y="1085"/>
                </a:lnTo>
                <a:lnTo>
                  <a:pt x="229" y="1206"/>
                </a:lnTo>
                <a:lnTo>
                  <a:pt x="266" y="1401"/>
                </a:lnTo>
                <a:lnTo>
                  <a:pt x="315" y="1414"/>
                </a:lnTo>
                <a:lnTo>
                  <a:pt x="403" y="1440"/>
                </a:lnTo>
                <a:lnTo>
                  <a:pt x="658" y="1296"/>
                </a:lnTo>
                <a:lnTo>
                  <a:pt x="658" y="1192"/>
                </a:lnTo>
                <a:lnTo>
                  <a:pt x="666" y="1208"/>
                </a:lnTo>
                <a:lnTo>
                  <a:pt x="754" y="1104"/>
                </a:lnTo>
                <a:lnTo>
                  <a:pt x="762" y="936"/>
                </a:lnTo>
                <a:lnTo>
                  <a:pt x="862" y="868"/>
                </a:lnTo>
                <a:lnTo>
                  <a:pt x="754" y="472"/>
                </a:lnTo>
                <a:lnTo>
                  <a:pt x="562" y="458"/>
                </a:lnTo>
                <a:lnTo>
                  <a:pt x="490" y="552"/>
                </a:lnTo>
                <a:lnTo>
                  <a:pt x="370" y="400"/>
                </a:lnTo>
                <a:lnTo>
                  <a:pt x="484" y="169"/>
                </a:lnTo>
                <a:lnTo>
                  <a:pt x="290" y="0"/>
                </a:lnTo>
                <a:close/>
              </a:path>
            </a:pathLst>
          </a:custGeom>
          <a:solidFill>
            <a:srgbClr val="00CC99"/>
          </a:solidFill>
          <a:ln w="0">
            <a:solidFill>
              <a:srgbClr val="000000"/>
            </a:solidFill>
            <a:prstDash val="solid"/>
            <a:round/>
            <a:headEnd/>
            <a:tailEnd/>
          </a:ln>
        </p:spPr>
        <p:txBody>
          <a:bodyPr/>
          <a:lstStyle/>
          <a:p>
            <a:endParaRPr lang="fi-FI"/>
          </a:p>
        </p:txBody>
      </p:sp>
      <p:sp>
        <p:nvSpPr>
          <p:cNvPr id="15374" name="Rectangle 14"/>
          <p:cNvSpPr>
            <a:spLocks noChangeArrowheads="1"/>
          </p:cNvSpPr>
          <p:nvPr/>
        </p:nvSpPr>
        <p:spPr bwMode="auto">
          <a:xfrm>
            <a:off x="2627313" y="4292600"/>
            <a:ext cx="495300" cy="182563"/>
          </a:xfrm>
          <a:prstGeom prst="rect">
            <a:avLst/>
          </a:prstGeom>
          <a:noFill/>
          <a:ln w="9525">
            <a:noFill/>
            <a:miter lim="800000"/>
            <a:headEnd/>
            <a:tailEnd/>
          </a:ln>
        </p:spPr>
        <p:txBody>
          <a:bodyPr wrap="none" lIns="0" tIns="0" rIns="0" bIns="0">
            <a:spAutoFit/>
          </a:bodyPr>
          <a:lstStyle/>
          <a:p>
            <a:r>
              <a:rPr lang="fi-FI" sz="1200" b="1" dirty="0">
                <a:solidFill>
                  <a:srgbClr val="000000"/>
                </a:solidFill>
                <a:latin typeface="Verdana" pitchFamily="34" charset="0"/>
                <a:cs typeface="Arial" charset="0"/>
              </a:rPr>
              <a:t>Kotka</a:t>
            </a:r>
            <a:endParaRPr lang="fi-FI" sz="1200" b="1" dirty="0">
              <a:cs typeface="Arial" charset="0"/>
            </a:endParaRPr>
          </a:p>
        </p:txBody>
      </p:sp>
      <p:sp>
        <p:nvSpPr>
          <p:cNvPr id="15375" name="Rectangle 15"/>
          <p:cNvSpPr>
            <a:spLocks noChangeArrowheads="1"/>
          </p:cNvSpPr>
          <p:nvPr/>
        </p:nvSpPr>
        <p:spPr bwMode="auto">
          <a:xfrm>
            <a:off x="1943100" y="4581525"/>
            <a:ext cx="590550"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Pyhtää</a:t>
            </a:r>
            <a:endParaRPr lang="fi-FI" sz="1200" b="1">
              <a:cs typeface="Arial" charset="0"/>
            </a:endParaRPr>
          </a:p>
        </p:txBody>
      </p:sp>
      <p:sp>
        <p:nvSpPr>
          <p:cNvPr id="15376" name="Rectangle 16"/>
          <p:cNvSpPr>
            <a:spLocks noChangeArrowheads="1"/>
          </p:cNvSpPr>
          <p:nvPr/>
        </p:nvSpPr>
        <p:spPr bwMode="auto">
          <a:xfrm>
            <a:off x="2268538" y="1989138"/>
            <a:ext cx="685800" cy="182562"/>
          </a:xfrm>
          <a:prstGeom prst="rect">
            <a:avLst/>
          </a:prstGeom>
          <a:solidFill>
            <a:schemeClr val="bg1"/>
          </a:solid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Kouvola</a:t>
            </a:r>
          </a:p>
        </p:txBody>
      </p:sp>
      <p:sp>
        <p:nvSpPr>
          <p:cNvPr id="15377" name="Rectangle 17"/>
          <p:cNvSpPr>
            <a:spLocks noChangeArrowheads="1"/>
          </p:cNvSpPr>
          <p:nvPr/>
        </p:nvSpPr>
        <p:spPr bwMode="auto">
          <a:xfrm>
            <a:off x="1042988" y="2349500"/>
            <a:ext cx="327025"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Iitti</a:t>
            </a:r>
            <a:endParaRPr lang="fi-FI" sz="1200" b="1">
              <a:cs typeface="Arial" charset="0"/>
            </a:endParaRPr>
          </a:p>
        </p:txBody>
      </p:sp>
      <p:sp>
        <p:nvSpPr>
          <p:cNvPr id="15378" name="Rectangle 18"/>
          <p:cNvSpPr>
            <a:spLocks noChangeArrowheads="1"/>
          </p:cNvSpPr>
          <p:nvPr/>
        </p:nvSpPr>
        <p:spPr bwMode="auto">
          <a:xfrm>
            <a:off x="4716463" y="3357563"/>
            <a:ext cx="917575"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Miehikkälä</a:t>
            </a:r>
            <a:endParaRPr lang="fi-FI" sz="1200" b="1">
              <a:cs typeface="Arial" charset="0"/>
            </a:endParaRPr>
          </a:p>
        </p:txBody>
      </p:sp>
      <p:sp>
        <p:nvSpPr>
          <p:cNvPr id="15379" name="Rectangle 19"/>
          <p:cNvSpPr>
            <a:spLocks noChangeArrowheads="1"/>
          </p:cNvSpPr>
          <p:nvPr/>
        </p:nvSpPr>
        <p:spPr bwMode="auto">
          <a:xfrm>
            <a:off x="4427538" y="4292600"/>
            <a:ext cx="733425"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Virolahti</a:t>
            </a:r>
            <a:endParaRPr lang="fi-FI" sz="1200" b="1">
              <a:cs typeface="Arial" charset="0"/>
            </a:endParaRPr>
          </a:p>
        </p:txBody>
      </p:sp>
      <p:sp>
        <p:nvSpPr>
          <p:cNvPr id="15380" name="Rectangle 20"/>
          <p:cNvSpPr>
            <a:spLocks noChangeArrowheads="1"/>
          </p:cNvSpPr>
          <p:nvPr/>
        </p:nvSpPr>
        <p:spPr bwMode="auto">
          <a:xfrm>
            <a:off x="3563938" y="3789363"/>
            <a:ext cx="652462" cy="182562"/>
          </a:xfrm>
          <a:prstGeom prst="rect">
            <a:avLst/>
          </a:prstGeom>
          <a:solidFill>
            <a:srgbClr val="FFC000"/>
          </a:solidFill>
          <a:ln w="9525">
            <a:solidFill>
              <a:schemeClr val="accent1"/>
            </a:solidFill>
            <a:miter lim="800000"/>
            <a:headEnd/>
            <a:tailEnd/>
          </a:ln>
        </p:spPr>
        <p:txBody>
          <a:bodyPr wrap="none" lIns="0" tIns="0" rIns="0" bIns="0">
            <a:spAutoFit/>
          </a:bodyPr>
          <a:lstStyle/>
          <a:p>
            <a:r>
              <a:rPr lang="fi-FI" sz="1200" b="1">
                <a:solidFill>
                  <a:srgbClr val="000000"/>
                </a:solidFill>
                <a:latin typeface="Verdana" pitchFamily="34" charset="0"/>
                <a:cs typeface="Arial" charset="0"/>
              </a:rPr>
              <a:t>Hamina</a:t>
            </a:r>
            <a:endParaRPr lang="fi-FI" sz="1200" b="1">
              <a:cs typeface="Arial" charset="0"/>
            </a:endParaRPr>
          </a:p>
        </p:txBody>
      </p:sp>
      <p:sp>
        <p:nvSpPr>
          <p:cNvPr id="48" name="5-sakarainen tähti 47"/>
          <p:cNvSpPr/>
          <p:nvPr/>
        </p:nvSpPr>
        <p:spPr>
          <a:xfrm>
            <a:off x="2771775" y="4508500"/>
            <a:ext cx="144463" cy="144463"/>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49" name="5-sakarainen tähti 48"/>
          <p:cNvSpPr/>
          <p:nvPr/>
        </p:nvSpPr>
        <p:spPr>
          <a:xfrm>
            <a:off x="3779838" y="4005263"/>
            <a:ext cx="144462" cy="144462"/>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0" name="5-sakarainen tähti 49"/>
          <p:cNvSpPr/>
          <p:nvPr/>
        </p:nvSpPr>
        <p:spPr>
          <a:xfrm>
            <a:off x="4787900" y="3573463"/>
            <a:ext cx="144463"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1" name="5-sakarainen tähti 50"/>
          <p:cNvSpPr/>
          <p:nvPr/>
        </p:nvSpPr>
        <p:spPr>
          <a:xfrm>
            <a:off x="2124075" y="4797425"/>
            <a:ext cx="144463"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2" name="5-sakarainen tähti 51"/>
          <p:cNvSpPr/>
          <p:nvPr/>
        </p:nvSpPr>
        <p:spPr>
          <a:xfrm>
            <a:off x="1116013" y="2565400"/>
            <a:ext cx="144462"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3" name="Suorakulmio 52"/>
          <p:cNvSpPr/>
          <p:nvPr/>
        </p:nvSpPr>
        <p:spPr>
          <a:xfrm>
            <a:off x="4859338" y="1052513"/>
            <a:ext cx="144462" cy="142875"/>
          </a:xfrm>
          <a:prstGeom prst="rect">
            <a:avLst/>
          </a:prstGeom>
          <a:solidFill>
            <a:srgbClr val="00CC9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5405" name="Tekstikehys 97"/>
          <p:cNvSpPr txBox="1">
            <a:spLocks noChangeArrowheads="1"/>
          </p:cNvSpPr>
          <p:nvPr/>
        </p:nvSpPr>
        <p:spPr bwMode="auto">
          <a:xfrm>
            <a:off x="5076825" y="981075"/>
            <a:ext cx="2352675"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Kunnan väestöpohja &lt; 20 000</a:t>
            </a:r>
          </a:p>
        </p:txBody>
      </p:sp>
      <p:sp>
        <p:nvSpPr>
          <p:cNvPr id="55" name="Tasakylkinen kolmio 54"/>
          <p:cNvSpPr/>
          <p:nvPr/>
        </p:nvSpPr>
        <p:spPr>
          <a:xfrm>
            <a:off x="4859338" y="2205038"/>
            <a:ext cx="144462" cy="14446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5407" name="Tekstikehys 104"/>
          <p:cNvSpPr txBox="1">
            <a:spLocks noChangeArrowheads="1"/>
          </p:cNvSpPr>
          <p:nvPr/>
        </p:nvSpPr>
        <p:spPr bwMode="auto">
          <a:xfrm>
            <a:off x="5076825" y="2133600"/>
            <a:ext cx="935038"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Kriisikunta</a:t>
            </a:r>
          </a:p>
        </p:txBody>
      </p:sp>
      <p:sp>
        <p:nvSpPr>
          <p:cNvPr id="57" name="Tasakylkinen kolmio 56"/>
          <p:cNvSpPr/>
          <p:nvPr/>
        </p:nvSpPr>
        <p:spPr>
          <a:xfrm>
            <a:off x="4859338" y="2492375"/>
            <a:ext cx="144462" cy="142875"/>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5409" name="Tekstikehys 106"/>
          <p:cNvSpPr txBox="1">
            <a:spLocks noChangeArrowheads="1"/>
          </p:cNvSpPr>
          <p:nvPr/>
        </p:nvSpPr>
        <p:spPr bwMode="auto">
          <a:xfrm>
            <a:off x="5076825" y="2420938"/>
            <a:ext cx="1376363"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Kriisiytyvä kunta</a:t>
            </a:r>
          </a:p>
        </p:txBody>
      </p:sp>
      <p:sp>
        <p:nvSpPr>
          <p:cNvPr id="59" name="5-sakarainen tähti 58"/>
          <p:cNvSpPr/>
          <p:nvPr/>
        </p:nvSpPr>
        <p:spPr>
          <a:xfrm>
            <a:off x="4859338" y="1628775"/>
            <a:ext cx="144462" cy="144463"/>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5411" name="Tekstikehys 108"/>
          <p:cNvSpPr txBox="1">
            <a:spLocks noChangeArrowheads="1"/>
          </p:cNvSpPr>
          <p:nvPr/>
        </p:nvSpPr>
        <p:spPr bwMode="auto">
          <a:xfrm>
            <a:off x="5076825" y="1557338"/>
            <a:ext cx="2205038"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Yhdyskuntarakenneperuste</a:t>
            </a:r>
          </a:p>
        </p:txBody>
      </p:sp>
      <p:sp>
        <p:nvSpPr>
          <p:cNvPr id="61" name="Suorakulmio 60"/>
          <p:cNvSpPr/>
          <p:nvPr/>
        </p:nvSpPr>
        <p:spPr>
          <a:xfrm>
            <a:off x="4859338" y="1341438"/>
            <a:ext cx="144462" cy="142875"/>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5413" name="Tekstikehys 97"/>
          <p:cNvSpPr txBox="1">
            <a:spLocks noChangeArrowheads="1"/>
          </p:cNvSpPr>
          <p:nvPr/>
        </p:nvSpPr>
        <p:spPr bwMode="auto">
          <a:xfrm>
            <a:off x="5076825" y="1268413"/>
            <a:ext cx="1643063"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Työssäkäyntiperuste</a:t>
            </a:r>
          </a:p>
        </p:txBody>
      </p:sp>
      <p:sp>
        <p:nvSpPr>
          <p:cNvPr id="63" name="5-sakarainen tähti 62"/>
          <p:cNvSpPr/>
          <p:nvPr/>
        </p:nvSpPr>
        <p:spPr>
          <a:xfrm>
            <a:off x="4859338" y="1916113"/>
            <a:ext cx="144462"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5415" name="Tekstikehys 108"/>
          <p:cNvSpPr txBox="1">
            <a:spLocks noChangeArrowheads="1"/>
          </p:cNvSpPr>
          <p:nvPr/>
        </p:nvSpPr>
        <p:spPr bwMode="auto">
          <a:xfrm>
            <a:off x="5076825" y="1844675"/>
            <a:ext cx="2425700"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Työpaikkaomavaraisuusperuste</a:t>
            </a:r>
          </a:p>
        </p:txBody>
      </p:sp>
      <p:sp>
        <p:nvSpPr>
          <p:cNvPr id="41" name="5-sakarainen tähti 40"/>
          <p:cNvSpPr/>
          <p:nvPr/>
        </p:nvSpPr>
        <p:spPr>
          <a:xfrm>
            <a:off x="1908175" y="4797425"/>
            <a:ext cx="144463" cy="144463"/>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42" name="Tasakylkinen kolmio 41"/>
          <p:cNvSpPr/>
          <p:nvPr/>
        </p:nvSpPr>
        <p:spPr>
          <a:xfrm>
            <a:off x="2987675" y="4508500"/>
            <a:ext cx="144463" cy="142875"/>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43" name="Tekstikehys 78"/>
          <p:cNvSpPr txBox="1">
            <a:spLocks noChangeArrowheads="1"/>
          </p:cNvSpPr>
          <p:nvPr/>
        </p:nvSpPr>
        <p:spPr bwMode="auto">
          <a:xfrm>
            <a:off x="6876256" y="3212976"/>
            <a:ext cx="1858201" cy="261610"/>
          </a:xfrm>
          <a:prstGeom prst="rect">
            <a:avLst/>
          </a:prstGeom>
          <a:noFill/>
          <a:ln w="9525">
            <a:noFill/>
            <a:miter lim="800000"/>
            <a:headEnd/>
            <a:tailEnd/>
          </a:ln>
        </p:spPr>
        <p:txBody>
          <a:bodyPr wrap="none">
            <a:spAutoFit/>
          </a:bodyPr>
          <a:lstStyle/>
          <a:p>
            <a:r>
              <a:rPr lang="fi-FI" sz="1100" dirty="0" smtClean="0">
                <a:latin typeface="Verdana" pitchFamily="34" charset="0"/>
                <a:ea typeface="Verdana" pitchFamily="34" charset="0"/>
                <a:cs typeface="Verdana" pitchFamily="34" charset="0"/>
              </a:rPr>
              <a:t>Asukasluku 31.12.2013</a:t>
            </a:r>
            <a:endParaRPr lang="fi-FI" sz="1100" dirty="0">
              <a:latin typeface="Verdana" pitchFamily="34" charset="0"/>
              <a:ea typeface="Verdana" pitchFamily="34" charset="0"/>
              <a:cs typeface="Verdana" pitchFamily="34" charset="0"/>
            </a:endParaRPr>
          </a:p>
        </p:txBody>
      </p:sp>
      <p:graphicFrame>
        <p:nvGraphicFramePr>
          <p:cNvPr id="44" name="Taulukko 43"/>
          <p:cNvGraphicFramePr>
            <a:graphicFrameLocks noGrp="1"/>
          </p:cNvGraphicFramePr>
          <p:nvPr/>
        </p:nvGraphicFramePr>
        <p:xfrm>
          <a:off x="6948264" y="3501008"/>
          <a:ext cx="1944216" cy="1280160"/>
        </p:xfrm>
        <a:graphic>
          <a:graphicData uri="http://schemas.openxmlformats.org/drawingml/2006/table">
            <a:tbl>
              <a:tblPr/>
              <a:tblGrid>
                <a:gridCol w="1308090"/>
                <a:gridCol w="636126"/>
              </a:tblGrid>
              <a:tr h="182880">
                <a:tc>
                  <a:txBody>
                    <a:bodyPr/>
                    <a:lstStyle/>
                    <a:p>
                      <a:pPr algn="l" fontAlgn="b"/>
                      <a:r>
                        <a:rPr lang="fi-FI" sz="1100" b="0" i="0" u="none" strike="noStrike">
                          <a:solidFill>
                            <a:srgbClr val="000000"/>
                          </a:solidFill>
                          <a:latin typeface="Calibri"/>
                        </a:rPr>
                        <a:t>Hamina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21 203</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Iitti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6 981</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Kotka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54 771</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Kouvola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86 926</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Miehikkälä</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2 145</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Pyhtää</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5 384</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Virolahti</a:t>
                      </a:r>
                    </a:p>
                  </a:txBody>
                  <a:tcPr marL="7620" marR="7620" marT="7620" marB="0" anchor="b">
                    <a:lnL>
                      <a:noFill/>
                    </a:lnL>
                    <a:lnR>
                      <a:noFill/>
                    </a:lnR>
                    <a:lnT>
                      <a:noFill/>
                    </a:lnT>
                    <a:lnB>
                      <a:noFill/>
                    </a:lnB>
                  </a:tcPr>
                </a:tc>
                <a:tc>
                  <a:txBody>
                    <a:bodyPr/>
                    <a:lstStyle/>
                    <a:p>
                      <a:pPr algn="r" fontAlgn="b"/>
                      <a:r>
                        <a:rPr lang="fi-FI" sz="1100" b="0" i="0" u="none" strike="noStrike" dirty="0">
                          <a:solidFill>
                            <a:srgbClr val="000000"/>
                          </a:solidFill>
                          <a:latin typeface="Calibri"/>
                        </a:rPr>
                        <a:t>3 435</a:t>
                      </a:r>
                    </a:p>
                  </a:txBody>
                  <a:tcPr marL="7620" marR="7620" marT="762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708400" y="116632"/>
            <a:ext cx="5184080" cy="646331"/>
          </a:xfrm>
          <a:prstGeom prst="rect">
            <a:avLst/>
          </a:prstGeom>
          <a:solidFill>
            <a:schemeClr val="bg1"/>
          </a:solidFill>
          <a:ln w="9525">
            <a:noFill/>
            <a:miter lim="800000"/>
            <a:headEnd/>
            <a:tailEnd/>
          </a:ln>
        </p:spPr>
        <p:txBody>
          <a:bodyPr wrap="square">
            <a:spAutoFit/>
          </a:bodyPr>
          <a:lstStyle/>
          <a:p>
            <a:r>
              <a:rPr lang="fi-FI" b="1" dirty="0">
                <a:cs typeface="Arial" charset="0"/>
              </a:rPr>
              <a:t>Kymenlaakso: </a:t>
            </a:r>
            <a:r>
              <a:rPr lang="fi-FI" b="1" dirty="0" smtClean="0">
                <a:cs typeface="Arial" charset="0"/>
              </a:rPr>
              <a:t>kuntien ilmoittamat ensisijaiset selvitysalueet</a:t>
            </a:r>
            <a:endParaRPr lang="fi-FI" dirty="0">
              <a:cs typeface="Arial" charset="0"/>
            </a:endParaRPr>
          </a:p>
        </p:txBody>
      </p:sp>
      <p:sp>
        <p:nvSpPr>
          <p:cNvPr id="16387" name="Freeform 3"/>
          <p:cNvSpPr>
            <a:spLocks/>
          </p:cNvSpPr>
          <p:nvPr/>
        </p:nvSpPr>
        <p:spPr bwMode="auto">
          <a:xfrm>
            <a:off x="3600450" y="5802313"/>
            <a:ext cx="314325" cy="285750"/>
          </a:xfrm>
          <a:custGeom>
            <a:avLst/>
            <a:gdLst>
              <a:gd name="T0" fmla="*/ 0 w 12"/>
              <a:gd name="T1" fmla="*/ 2147483647 h 12"/>
              <a:gd name="T2" fmla="*/ 0 w 12"/>
              <a:gd name="T3" fmla="*/ 2147483647 h 12"/>
              <a:gd name="T4" fmla="*/ 2147483647 w 12"/>
              <a:gd name="T5" fmla="*/ 2147483647 h 12"/>
              <a:gd name="T6" fmla="*/ 2147483647 w 12"/>
              <a:gd name="T7" fmla="*/ 2147483647 h 12"/>
              <a:gd name="T8" fmla="*/ 2147483647 w 12"/>
              <a:gd name="T9" fmla="*/ 0 h 12"/>
              <a:gd name="T10" fmla="*/ 0 w 12"/>
              <a:gd name="T11" fmla="*/ 0 h 12"/>
              <a:gd name="T12" fmla="*/ 0 w 12"/>
              <a:gd name="T13" fmla="*/ 2147483647 h 12"/>
              <a:gd name="T14" fmla="*/ 0 60000 65536"/>
              <a:gd name="T15" fmla="*/ 0 60000 65536"/>
              <a:gd name="T16" fmla="*/ 0 60000 65536"/>
              <a:gd name="T17" fmla="*/ 0 60000 65536"/>
              <a:gd name="T18" fmla="*/ 0 60000 65536"/>
              <a:gd name="T19" fmla="*/ 0 60000 65536"/>
              <a:gd name="T20" fmla="*/ 0 60000 65536"/>
              <a:gd name="T21" fmla="*/ 0 w 12"/>
              <a:gd name="T22" fmla="*/ 0 h 12"/>
              <a:gd name="T23" fmla="*/ 12 w 1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2">
                <a:moveTo>
                  <a:pt x="0" y="6"/>
                </a:moveTo>
                <a:lnTo>
                  <a:pt x="0" y="12"/>
                </a:lnTo>
                <a:lnTo>
                  <a:pt x="6" y="12"/>
                </a:lnTo>
                <a:lnTo>
                  <a:pt x="12" y="6"/>
                </a:lnTo>
                <a:lnTo>
                  <a:pt x="6" y="0"/>
                </a:lnTo>
                <a:lnTo>
                  <a:pt x="0" y="0"/>
                </a:lnTo>
                <a:lnTo>
                  <a:pt x="0" y="6"/>
                </a:lnTo>
                <a:close/>
              </a:path>
            </a:pathLst>
          </a:custGeom>
          <a:solidFill>
            <a:srgbClr val="66CCFF"/>
          </a:solidFill>
          <a:ln w="12700">
            <a:solidFill>
              <a:srgbClr val="000000"/>
            </a:solidFill>
            <a:prstDash val="solid"/>
            <a:round/>
            <a:headEnd/>
            <a:tailEnd/>
          </a:ln>
        </p:spPr>
        <p:txBody>
          <a:bodyPr/>
          <a:lstStyle/>
          <a:p>
            <a:endParaRPr lang="fi-FI"/>
          </a:p>
        </p:txBody>
      </p:sp>
      <p:sp>
        <p:nvSpPr>
          <p:cNvPr id="16388" name="Freeform 4"/>
          <p:cNvSpPr>
            <a:spLocks/>
          </p:cNvSpPr>
          <p:nvPr/>
        </p:nvSpPr>
        <p:spPr bwMode="auto">
          <a:xfrm>
            <a:off x="4281488" y="3803650"/>
            <a:ext cx="1547812" cy="1184275"/>
          </a:xfrm>
          <a:custGeom>
            <a:avLst/>
            <a:gdLst>
              <a:gd name="T0" fmla="*/ 2147483647 w 60"/>
              <a:gd name="T1" fmla="*/ 2147483647 h 48"/>
              <a:gd name="T2" fmla="*/ 2147483647 w 60"/>
              <a:gd name="T3" fmla="*/ 2147483647 h 48"/>
              <a:gd name="T4" fmla="*/ 2147483647 w 60"/>
              <a:gd name="T5" fmla="*/ 2147483647 h 48"/>
              <a:gd name="T6" fmla="*/ 2147483647 w 60"/>
              <a:gd name="T7" fmla="*/ 2147483647 h 48"/>
              <a:gd name="T8" fmla="*/ 2147483647 w 60"/>
              <a:gd name="T9" fmla="*/ 2147483647 h 48"/>
              <a:gd name="T10" fmla="*/ 2147483647 w 60"/>
              <a:gd name="T11" fmla="*/ 2147483647 h 48"/>
              <a:gd name="T12" fmla="*/ 0 w 60"/>
              <a:gd name="T13" fmla="*/ 2147483647 h 48"/>
              <a:gd name="T14" fmla="*/ 2147483647 w 60"/>
              <a:gd name="T15" fmla="*/ 2147483647 h 48"/>
              <a:gd name="T16" fmla="*/ 2147483647 w 60"/>
              <a:gd name="T17" fmla="*/ 2147483647 h 48"/>
              <a:gd name="T18" fmla="*/ 2147483647 w 60"/>
              <a:gd name="T19" fmla="*/ 0 h 48"/>
              <a:gd name="T20" fmla="*/ 2147483647 w 60"/>
              <a:gd name="T21" fmla="*/ 0 h 48"/>
              <a:gd name="T22" fmla="*/ 2147483647 w 60"/>
              <a:gd name="T23" fmla="*/ 2147483647 h 48"/>
              <a:gd name="T24" fmla="*/ 2147483647 w 60"/>
              <a:gd name="T25" fmla="*/ 0 h 48"/>
              <a:gd name="T26" fmla="*/ 2147483647 w 60"/>
              <a:gd name="T27" fmla="*/ 2147483647 h 48"/>
              <a:gd name="T28" fmla="*/ 2147483647 w 60"/>
              <a:gd name="T29" fmla="*/ 2147483647 h 48"/>
              <a:gd name="T30" fmla="*/ 2147483647 w 60"/>
              <a:gd name="T31" fmla="*/ 2147483647 h 48"/>
              <a:gd name="T32" fmla="*/ 2147483647 w 60"/>
              <a:gd name="T33" fmla="*/ 2147483647 h 48"/>
              <a:gd name="T34" fmla="*/ 2147483647 w 60"/>
              <a:gd name="T35" fmla="*/ 2147483647 h 48"/>
              <a:gd name="T36" fmla="*/ 2147483647 w 60"/>
              <a:gd name="T37" fmla="*/ 2147483647 h 48"/>
              <a:gd name="T38" fmla="*/ 2147483647 w 60"/>
              <a:gd name="T39" fmla="*/ 2147483647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0"/>
              <a:gd name="T61" fmla="*/ 0 h 48"/>
              <a:gd name="T62" fmla="*/ 60 w 60"/>
              <a:gd name="T63" fmla="*/ 48 h 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0" h="48">
                <a:moveTo>
                  <a:pt x="36" y="36"/>
                </a:moveTo>
                <a:lnTo>
                  <a:pt x="36" y="42"/>
                </a:lnTo>
                <a:lnTo>
                  <a:pt x="24" y="42"/>
                </a:lnTo>
                <a:lnTo>
                  <a:pt x="18" y="36"/>
                </a:lnTo>
                <a:lnTo>
                  <a:pt x="12" y="42"/>
                </a:lnTo>
                <a:lnTo>
                  <a:pt x="12" y="48"/>
                </a:lnTo>
                <a:lnTo>
                  <a:pt x="0" y="18"/>
                </a:lnTo>
                <a:lnTo>
                  <a:pt x="12" y="6"/>
                </a:lnTo>
                <a:lnTo>
                  <a:pt x="24" y="12"/>
                </a:lnTo>
                <a:lnTo>
                  <a:pt x="24" y="0"/>
                </a:lnTo>
                <a:lnTo>
                  <a:pt x="30" y="0"/>
                </a:lnTo>
                <a:lnTo>
                  <a:pt x="42" y="6"/>
                </a:lnTo>
                <a:lnTo>
                  <a:pt x="48" y="0"/>
                </a:lnTo>
                <a:lnTo>
                  <a:pt x="60" y="12"/>
                </a:lnTo>
                <a:lnTo>
                  <a:pt x="54" y="18"/>
                </a:lnTo>
                <a:lnTo>
                  <a:pt x="48" y="24"/>
                </a:lnTo>
                <a:lnTo>
                  <a:pt x="48" y="18"/>
                </a:lnTo>
                <a:lnTo>
                  <a:pt x="42" y="18"/>
                </a:lnTo>
                <a:lnTo>
                  <a:pt x="42" y="24"/>
                </a:lnTo>
                <a:lnTo>
                  <a:pt x="36" y="36"/>
                </a:lnTo>
                <a:close/>
              </a:path>
            </a:pathLst>
          </a:custGeom>
          <a:solidFill>
            <a:srgbClr val="66CCFF"/>
          </a:solidFill>
          <a:ln w="9525">
            <a:solidFill>
              <a:srgbClr val="000000"/>
            </a:solidFill>
            <a:prstDash val="solid"/>
            <a:round/>
            <a:headEnd/>
            <a:tailEnd/>
          </a:ln>
        </p:spPr>
        <p:txBody>
          <a:bodyPr/>
          <a:lstStyle/>
          <a:p>
            <a:endParaRPr lang="fi-FI"/>
          </a:p>
        </p:txBody>
      </p:sp>
      <p:sp>
        <p:nvSpPr>
          <p:cNvPr id="16389" name="Freeform 5"/>
          <p:cNvSpPr>
            <a:spLocks/>
          </p:cNvSpPr>
          <p:nvPr/>
        </p:nvSpPr>
        <p:spPr bwMode="auto">
          <a:xfrm>
            <a:off x="1008063" y="404813"/>
            <a:ext cx="3573462" cy="3841750"/>
          </a:xfrm>
          <a:custGeom>
            <a:avLst/>
            <a:gdLst>
              <a:gd name="T0" fmla="*/ 2147483647 w 138"/>
              <a:gd name="T1" fmla="*/ 2147483647 h 155"/>
              <a:gd name="T2" fmla="*/ 2147483647 w 138"/>
              <a:gd name="T3" fmla="*/ 2147483647 h 155"/>
              <a:gd name="T4" fmla="*/ 2147483647 w 138"/>
              <a:gd name="T5" fmla="*/ 2147483647 h 155"/>
              <a:gd name="T6" fmla="*/ 2147483647 w 138"/>
              <a:gd name="T7" fmla="*/ 2147483647 h 155"/>
              <a:gd name="T8" fmla="*/ 2147483647 w 138"/>
              <a:gd name="T9" fmla="*/ 2147483647 h 155"/>
              <a:gd name="T10" fmla="*/ 2147483647 w 138"/>
              <a:gd name="T11" fmla="*/ 2147483647 h 155"/>
              <a:gd name="T12" fmla="*/ 2147483647 w 138"/>
              <a:gd name="T13" fmla="*/ 2147483647 h 155"/>
              <a:gd name="T14" fmla="*/ 2147483647 w 138"/>
              <a:gd name="T15" fmla="*/ 2147483647 h 155"/>
              <a:gd name="T16" fmla="*/ 2147483647 w 138"/>
              <a:gd name="T17" fmla="*/ 2147483647 h 155"/>
              <a:gd name="T18" fmla="*/ 2147483647 w 138"/>
              <a:gd name="T19" fmla="*/ 2147483647 h 155"/>
              <a:gd name="T20" fmla="*/ 2147483647 w 138"/>
              <a:gd name="T21" fmla="*/ 2147483647 h 155"/>
              <a:gd name="T22" fmla="*/ 2147483647 w 138"/>
              <a:gd name="T23" fmla="*/ 2147483647 h 155"/>
              <a:gd name="T24" fmla="*/ 2147483647 w 138"/>
              <a:gd name="T25" fmla="*/ 2147483647 h 155"/>
              <a:gd name="T26" fmla="*/ 2147483647 w 138"/>
              <a:gd name="T27" fmla="*/ 2147483647 h 155"/>
              <a:gd name="T28" fmla="*/ 2147483647 w 138"/>
              <a:gd name="T29" fmla="*/ 2147483647 h 155"/>
              <a:gd name="T30" fmla="*/ 2147483647 w 138"/>
              <a:gd name="T31" fmla="*/ 2147483647 h 155"/>
              <a:gd name="T32" fmla="*/ 2147483647 w 138"/>
              <a:gd name="T33" fmla="*/ 2147483647 h 155"/>
              <a:gd name="T34" fmla="*/ 2147483647 w 138"/>
              <a:gd name="T35" fmla="*/ 2147483647 h 155"/>
              <a:gd name="T36" fmla="*/ 2147483647 w 138"/>
              <a:gd name="T37" fmla="*/ 2147483647 h 155"/>
              <a:gd name="T38" fmla="*/ 2147483647 w 138"/>
              <a:gd name="T39" fmla="*/ 2147483647 h 155"/>
              <a:gd name="T40" fmla="*/ 2147483647 w 138"/>
              <a:gd name="T41" fmla="*/ 2147483647 h 155"/>
              <a:gd name="T42" fmla="*/ 2147483647 w 138"/>
              <a:gd name="T43" fmla="*/ 2147483647 h 155"/>
              <a:gd name="T44" fmla="*/ 2147483647 w 138"/>
              <a:gd name="T45" fmla="*/ 2147483647 h 155"/>
              <a:gd name="T46" fmla="*/ 2147483647 w 138"/>
              <a:gd name="T47" fmla="*/ 2147483647 h 155"/>
              <a:gd name="T48" fmla="*/ 2147483647 w 138"/>
              <a:gd name="T49" fmla="*/ 2147483647 h 155"/>
              <a:gd name="T50" fmla="*/ 2147483647 w 138"/>
              <a:gd name="T51" fmla="*/ 2147483647 h 155"/>
              <a:gd name="T52" fmla="*/ 2147483647 w 138"/>
              <a:gd name="T53" fmla="*/ 2147483647 h 155"/>
              <a:gd name="T54" fmla="*/ 2147483647 w 138"/>
              <a:gd name="T55" fmla="*/ 2147483647 h 155"/>
              <a:gd name="T56" fmla="*/ 2147483647 w 138"/>
              <a:gd name="T57" fmla="*/ 2147483647 h 155"/>
              <a:gd name="T58" fmla="*/ 0 w 138"/>
              <a:gd name="T59" fmla="*/ 2147483647 h 155"/>
              <a:gd name="T60" fmla="*/ 2147483647 w 138"/>
              <a:gd name="T61" fmla="*/ 2147483647 h 155"/>
              <a:gd name="T62" fmla="*/ 2147483647 w 138"/>
              <a:gd name="T63" fmla="*/ 2147483647 h 155"/>
              <a:gd name="T64" fmla="*/ 2147483647 w 138"/>
              <a:gd name="T65" fmla="*/ 2147483647 h 155"/>
              <a:gd name="T66" fmla="*/ 2147483647 w 138"/>
              <a:gd name="T67" fmla="*/ 2147483647 h 155"/>
              <a:gd name="T68" fmla="*/ 2147483647 w 138"/>
              <a:gd name="T69" fmla="*/ 0 h 155"/>
              <a:gd name="T70" fmla="*/ 2147483647 w 138"/>
              <a:gd name="T71" fmla="*/ 2147483647 h 155"/>
              <a:gd name="T72" fmla="*/ 2147483647 w 138"/>
              <a:gd name="T73" fmla="*/ 2147483647 h 155"/>
              <a:gd name="T74" fmla="*/ 2147483647 w 138"/>
              <a:gd name="T75" fmla="*/ 0 h 155"/>
              <a:gd name="T76" fmla="*/ 2147483647 w 138"/>
              <a:gd name="T77" fmla="*/ 0 h 155"/>
              <a:gd name="T78" fmla="*/ 2147483647 w 138"/>
              <a:gd name="T79" fmla="*/ 2147483647 h 155"/>
              <a:gd name="T80" fmla="*/ 2147483647 w 138"/>
              <a:gd name="T81" fmla="*/ 2147483647 h 155"/>
              <a:gd name="T82" fmla="*/ 2147483647 w 138"/>
              <a:gd name="T83" fmla="*/ 2147483647 h 155"/>
              <a:gd name="T84" fmla="*/ 2147483647 w 138"/>
              <a:gd name="T85" fmla="*/ 2147483647 h 155"/>
              <a:gd name="T86" fmla="*/ 2147483647 w 138"/>
              <a:gd name="T87" fmla="*/ 2147483647 h 155"/>
              <a:gd name="T88" fmla="*/ 2147483647 w 138"/>
              <a:gd name="T89" fmla="*/ 2147483647 h 155"/>
              <a:gd name="T90" fmla="*/ 2147483647 w 138"/>
              <a:gd name="T91" fmla="*/ 2147483647 h 155"/>
              <a:gd name="T92" fmla="*/ 2147483647 w 138"/>
              <a:gd name="T93" fmla="*/ 2147483647 h 155"/>
              <a:gd name="T94" fmla="*/ 2147483647 w 138"/>
              <a:gd name="T95" fmla="*/ 2147483647 h 155"/>
              <a:gd name="T96" fmla="*/ 2147483647 w 138"/>
              <a:gd name="T97" fmla="*/ 2147483647 h 155"/>
              <a:gd name="T98" fmla="*/ 2147483647 w 138"/>
              <a:gd name="T99" fmla="*/ 2147483647 h 155"/>
              <a:gd name="T100" fmla="*/ 2147483647 w 138"/>
              <a:gd name="T101" fmla="*/ 2147483647 h 155"/>
              <a:gd name="T102" fmla="*/ 2147483647 w 138"/>
              <a:gd name="T103" fmla="*/ 2147483647 h 155"/>
              <a:gd name="T104" fmla="*/ 2147483647 w 138"/>
              <a:gd name="T105" fmla="*/ 2147483647 h 1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8"/>
              <a:gd name="T160" fmla="*/ 0 h 155"/>
              <a:gd name="T161" fmla="*/ 138 w 138"/>
              <a:gd name="T162" fmla="*/ 155 h 1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8" h="155">
                <a:moveTo>
                  <a:pt x="114" y="119"/>
                </a:moveTo>
                <a:lnTo>
                  <a:pt x="102" y="113"/>
                </a:lnTo>
                <a:lnTo>
                  <a:pt x="102" y="125"/>
                </a:lnTo>
                <a:lnTo>
                  <a:pt x="96" y="131"/>
                </a:lnTo>
                <a:lnTo>
                  <a:pt x="78" y="143"/>
                </a:lnTo>
                <a:lnTo>
                  <a:pt x="72" y="143"/>
                </a:lnTo>
                <a:lnTo>
                  <a:pt x="72" y="137"/>
                </a:lnTo>
                <a:lnTo>
                  <a:pt x="60" y="137"/>
                </a:lnTo>
                <a:lnTo>
                  <a:pt x="60" y="149"/>
                </a:lnTo>
                <a:lnTo>
                  <a:pt x="54" y="155"/>
                </a:lnTo>
                <a:lnTo>
                  <a:pt x="54" y="143"/>
                </a:lnTo>
                <a:lnTo>
                  <a:pt x="48" y="143"/>
                </a:lnTo>
                <a:lnTo>
                  <a:pt x="42" y="143"/>
                </a:lnTo>
                <a:lnTo>
                  <a:pt x="36" y="149"/>
                </a:lnTo>
                <a:lnTo>
                  <a:pt x="30" y="149"/>
                </a:lnTo>
                <a:lnTo>
                  <a:pt x="24" y="137"/>
                </a:lnTo>
                <a:lnTo>
                  <a:pt x="18" y="137"/>
                </a:lnTo>
                <a:lnTo>
                  <a:pt x="12" y="125"/>
                </a:lnTo>
                <a:lnTo>
                  <a:pt x="6" y="119"/>
                </a:lnTo>
                <a:lnTo>
                  <a:pt x="24" y="113"/>
                </a:lnTo>
                <a:lnTo>
                  <a:pt x="24" y="107"/>
                </a:lnTo>
                <a:lnTo>
                  <a:pt x="30" y="101"/>
                </a:lnTo>
                <a:lnTo>
                  <a:pt x="30" y="90"/>
                </a:lnTo>
                <a:lnTo>
                  <a:pt x="36" y="84"/>
                </a:lnTo>
                <a:lnTo>
                  <a:pt x="30" y="60"/>
                </a:lnTo>
                <a:lnTo>
                  <a:pt x="18" y="60"/>
                </a:lnTo>
                <a:lnTo>
                  <a:pt x="12" y="66"/>
                </a:lnTo>
                <a:lnTo>
                  <a:pt x="6" y="54"/>
                </a:lnTo>
                <a:lnTo>
                  <a:pt x="12" y="42"/>
                </a:lnTo>
                <a:lnTo>
                  <a:pt x="0" y="30"/>
                </a:lnTo>
                <a:lnTo>
                  <a:pt x="6" y="30"/>
                </a:lnTo>
                <a:lnTo>
                  <a:pt x="18" y="18"/>
                </a:lnTo>
                <a:lnTo>
                  <a:pt x="24" y="6"/>
                </a:lnTo>
                <a:lnTo>
                  <a:pt x="36" y="6"/>
                </a:lnTo>
                <a:lnTo>
                  <a:pt x="42" y="0"/>
                </a:lnTo>
                <a:lnTo>
                  <a:pt x="54" y="18"/>
                </a:lnTo>
                <a:lnTo>
                  <a:pt x="60" y="12"/>
                </a:lnTo>
                <a:lnTo>
                  <a:pt x="66" y="0"/>
                </a:lnTo>
                <a:lnTo>
                  <a:pt x="78" y="0"/>
                </a:lnTo>
                <a:lnTo>
                  <a:pt x="78" y="18"/>
                </a:lnTo>
                <a:lnTo>
                  <a:pt x="96" y="30"/>
                </a:lnTo>
                <a:lnTo>
                  <a:pt x="108" y="24"/>
                </a:lnTo>
                <a:lnTo>
                  <a:pt x="114" y="42"/>
                </a:lnTo>
                <a:lnTo>
                  <a:pt x="102" y="48"/>
                </a:lnTo>
                <a:lnTo>
                  <a:pt x="102" y="60"/>
                </a:lnTo>
                <a:lnTo>
                  <a:pt x="114" y="72"/>
                </a:lnTo>
                <a:lnTo>
                  <a:pt x="108" y="78"/>
                </a:lnTo>
                <a:lnTo>
                  <a:pt x="102" y="78"/>
                </a:lnTo>
                <a:lnTo>
                  <a:pt x="114" y="84"/>
                </a:lnTo>
                <a:lnTo>
                  <a:pt x="132" y="90"/>
                </a:lnTo>
                <a:lnTo>
                  <a:pt x="138" y="101"/>
                </a:lnTo>
                <a:lnTo>
                  <a:pt x="120" y="101"/>
                </a:lnTo>
                <a:lnTo>
                  <a:pt x="114" y="119"/>
                </a:lnTo>
                <a:close/>
              </a:path>
            </a:pathLst>
          </a:custGeom>
          <a:solidFill>
            <a:schemeClr val="bg1"/>
          </a:solidFill>
          <a:ln w="12700">
            <a:solidFill>
              <a:srgbClr val="000000"/>
            </a:solidFill>
            <a:prstDash val="solid"/>
            <a:round/>
            <a:headEnd/>
            <a:tailEnd/>
          </a:ln>
        </p:spPr>
        <p:txBody>
          <a:bodyPr/>
          <a:lstStyle/>
          <a:p>
            <a:endParaRPr lang="fi-FI"/>
          </a:p>
        </p:txBody>
      </p:sp>
      <p:sp>
        <p:nvSpPr>
          <p:cNvPr id="9222" name="Freeform 6"/>
          <p:cNvSpPr>
            <a:spLocks/>
          </p:cNvSpPr>
          <p:nvPr/>
        </p:nvSpPr>
        <p:spPr bwMode="auto">
          <a:xfrm>
            <a:off x="3022600" y="2903538"/>
            <a:ext cx="1558925" cy="2084387"/>
          </a:xfrm>
          <a:custGeom>
            <a:avLst/>
            <a:gdLst>
              <a:gd name="T0" fmla="*/ 2147483647 w 60"/>
              <a:gd name="T1" fmla="*/ 2147483647 h 84"/>
              <a:gd name="T2" fmla="*/ 2147483647 w 60"/>
              <a:gd name="T3" fmla="*/ 2147483647 h 84"/>
              <a:gd name="T4" fmla="*/ 2147483647 w 60"/>
              <a:gd name="T5" fmla="*/ 2147483647 h 84"/>
              <a:gd name="T6" fmla="*/ 2147483647 w 60"/>
              <a:gd name="T7" fmla="*/ 2147483647 h 84"/>
              <a:gd name="T8" fmla="*/ 0 w 60"/>
              <a:gd name="T9" fmla="*/ 2147483647 h 84"/>
              <a:gd name="T10" fmla="*/ 2147483647 w 60"/>
              <a:gd name="T11" fmla="*/ 2147483647 h 84"/>
              <a:gd name="T12" fmla="*/ 2147483647 w 60"/>
              <a:gd name="T13" fmla="*/ 2147483647 h 84"/>
              <a:gd name="T14" fmla="*/ 2147483647 w 60"/>
              <a:gd name="T15" fmla="*/ 2147483647 h 84"/>
              <a:gd name="T16" fmla="*/ 2147483647 w 60"/>
              <a:gd name="T17" fmla="*/ 2147483647 h 84"/>
              <a:gd name="T18" fmla="*/ 2147483647 w 60"/>
              <a:gd name="T19" fmla="*/ 0 h 84"/>
              <a:gd name="T20" fmla="*/ 2147483647 w 60"/>
              <a:gd name="T21" fmla="*/ 0 h 84"/>
              <a:gd name="T22" fmla="*/ 2147483647 w 60"/>
              <a:gd name="T23" fmla="*/ 2147483647 h 84"/>
              <a:gd name="T24" fmla="*/ 2147483647 w 60"/>
              <a:gd name="T25" fmla="*/ 2147483647 h 84"/>
              <a:gd name="T26" fmla="*/ 2147483647 w 60"/>
              <a:gd name="T27" fmla="*/ 2147483647 h 84"/>
              <a:gd name="T28" fmla="*/ 2147483647 w 60"/>
              <a:gd name="T29" fmla="*/ 2147483647 h 84"/>
              <a:gd name="T30" fmla="*/ 2147483647 w 60"/>
              <a:gd name="T31" fmla="*/ 2147483647 h 84"/>
              <a:gd name="T32" fmla="*/ 2147483647 w 60"/>
              <a:gd name="T33" fmla="*/ 2147483647 h 84"/>
              <a:gd name="T34" fmla="*/ 2147483647 w 60"/>
              <a:gd name="T35" fmla="*/ 2147483647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84"/>
              <a:gd name="T56" fmla="*/ 60 w 60"/>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84">
                <a:moveTo>
                  <a:pt x="24" y="66"/>
                </a:moveTo>
                <a:lnTo>
                  <a:pt x="18" y="60"/>
                </a:lnTo>
                <a:lnTo>
                  <a:pt x="18" y="66"/>
                </a:lnTo>
                <a:lnTo>
                  <a:pt x="12" y="48"/>
                </a:lnTo>
                <a:lnTo>
                  <a:pt x="0" y="42"/>
                </a:lnTo>
                <a:lnTo>
                  <a:pt x="18" y="30"/>
                </a:lnTo>
                <a:lnTo>
                  <a:pt x="24" y="24"/>
                </a:lnTo>
                <a:lnTo>
                  <a:pt x="24" y="12"/>
                </a:lnTo>
                <a:lnTo>
                  <a:pt x="36" y="18"/>
                </a:lnTo>
                <a:lnTo>
                  <a:pt x="42" y="0"/>
                </a:lnTo>
                <a:lnTo>
                  <a:pt x="60" y="0"/>
                </a:lnTo>
                <a:lnTo>
                  <a:pt x="60" y="42"/>
                </a:lnTo>
                <a:lnTo>
                  <a:pt x="48" y="54"/>
                </a:lnTo>
                <a:lnTo>
                  <a:pt x="60" y="84"/>
                </a:lnTo>
                <a:lnTo>
                  <a:pt x="54" y="78"/>
                </a:lnTo>
                <a:lnTo>
                  <a:pt x="48" y="72"/>
                </a:lnTo>
                <a:lnTo>
                  <a:pt x="36" y="72"/>
                </a:lnTo>
                <a:lnTo>
                  <a:pt x="24" y="66"/>
                </a:lnTo>
                <a:close/>
              </a:path>
            </a:pathLst>
          </a:custGeom>
          <a:solidFill>
            <a:srgbClr val="66CCFF"/>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6391" name="Freeform 7"/>
          <p:cNvSpPr>
            <a:spLocks/>
          </p:cNvSpPr>
          <p:nvPr/>
        </p:nvSpPr>
        <p:spPr bwMode="auto">
          <a:xfrm>
            <a:off x="2408238" y="3803650"/>
            <a:ext cx="1085850" cy="1327150"/>
          </a:xfrm>
          <a:custGeom>
            <a:avLst/>
            <a:gdLst>
              <a:gd name="T0" fmla="*/ 2147483647 w 42"/>
              <a:gd name="T1" fmla="*/ 2147483647 h 54"/>
              <a:gd name="T2" fmla="*/ 2147483647 w 42"/>
              <a:gd name="T3" fmla="*/ 2147483647 h 54"/>
              <a:gd name="T4" fmla="*/ 0 w 42"/>
              <a:gd name="T5" fmla="*/ 2147483647 h 54"/>
              <a:gd name="T6" fmla="*/ 2147483647 w 42"/>
              <a:gd name="T7" fmla="*/ 2147483647 h 54"/>
              <a:gd name="T8" fmla="*/ 2147483647 w 42"/>
              <a:gd name="T9" fmla="*/ 0 h 54"/>
              <a:gd name="T10" fmla="*/ 2147483647 w 42"/>
              <a:gd name="T11" fmla="*/ 0 h 54"/>
              <a:gd name="T12" fmla="*/ 2147483647 w 42"/>
              <a:gd name="T13" fmla="*/ 2147483647 h 54"/>
              <a:gd name="T14" fmla="*/ 2147483647 w 42"/>
              <a:gd name="T15" fmla="*/ 2147483647 h 54"/>
              <a:gd name="T16" fmla="*/ 2147483647 w 42"/>
              <a:gd name="T17" fmla="*/ 2147483647 h 54"/>
              <a:gd name="T18" fmla="*/ 2147483647 w 42"/>
              <a:gd name="T19" fmla="*/ 2147483647 h 54"/>
              <a:gd name="T20" fmla="*/ 2147483647 w 42"/>
              <a:gd name="T21" fmla="*/ 2147483647 h 54"/>
              <a:gd name="T22" fmla="*/ 2147483647 w 42"/>
              <a:gd name="T23" fmla="*/ 2147483647 h 54"/>
              <a:gd name="T24" fmla="*/ 2147483647 w 42"/>
              <a:gd name="T25" fmla="*/ 2147483647 h 54"/>
              <a:gd name="T26" fmla="*/ 2147483647 w 42"/>
              <a:gd name="T27" fmla="*/ 2147483647 h 54"/>
              <a:gd name="T28" fmla="*/ 2147483647 w 42"/>
              <a:gd name="T29" fmla="*/ 2147483647 h 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54"/>
              <a:gd name="T47" fmla="*/ 42 w 42"/>
              <a:gd name="T48" fmla="*/ 54 h 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54">
                <a:moveTo>
                  <a:pt x="24" y="54"/>
                </a:moveTo>
                <a:lnTo>
                  <a:pt x="18" y="54"/>
                </a:lnTo>
                <a:lnTo>
                  <a:pt x="0" y="18"/>
                </a:lnTo>
                <a:lnTo>
                  <a:pt x="6" y="12"/>
                </a:lnTo>
                <a:lnTo>
                  <a:pt x="6" y="0"/>
                </a:lnTo>
                <a:lnTo>
                  <a:pt x="18" y="0"/>
                </a:lnTo>
                <a:lnTo>
                  <a:pt x="18" y="6"/>
                </a:lnTo>
                <a:lnTo>
                  <a:pt x="24" y="6"/>
                </a:lnTo>
                <a:lnTo>
                  <a:pt x="36" y="12"/>
                </a:lnTo>
                <a:lnTo>
                  <a:pt x="42" y="30"/>
                </a:lnTo>
                <a:lnTo>
                  <a:pt x="36" y="30"/>
                </a:lnTo>
                <a:lnTo>
                  <a:pt x="30" y="36"/>
                </a:lnTo>
                <a:lnTo>
                  <a:pt x="30" y="42"/>
                </a:lnTo>
                <a:lnTo>
                  <a:pt x="30" y="48"/>
                </a:lnTo>
                <a:lnTo>
                  <a:pt x="24" y="54"/>
                </a:lnTo>
                <a:close/>
              </a:path>
            </a:pathLst>
          </a:custGeom>
          <a:solidFill>
            <a:srgbClr val="66CCFF"/>
          </a:solidFill>
          <a:ln w="12700">
            <a:solidFill>
              <a:srgbClr val="000000"/>
            </a:solidFill>
            <a:prstDash val="solid"/>
            <a:round/>
            <a:headEnd/>
            <a:tailEnd/>
          </a:ln>
        </p:spPr>
        <p:txBody>
          <a:bodyPr/>
          <a:lstStyle/>
          <a:p>
            <a:endParaRPr lang="fi-FI"/>
          </a:p>
        </p:txBody>
      </p:sp>
      <p:sp>
        <p:nvSpPr>
          <p:cNvPr id="16392" name="Freeform 8"/>
          <p:cNvSpPr>
            <a:spLocks/>
          </p:cNvSpPr>
          <p:nvPr/>
        </p:nvSpPr>
        <p:spPr bwMode="auto">
          <a:xfrm>
            <a:off x="3336925" y="4987925"/>
            <a:ext cx="157163" cy="442913"/>
          </a:xfrm>
          <a:custGeom>
            <a:avLst/>
            <a:gdLst>
              <a:gd name="T0" fmla="*/ 0 w 6"/>
              <a:gd name="T1" fmla="*/ 2147483647 h 18"/>
              <a:gd name="T2" fmla="*/ 0 w 6"/>
              <a:gd name="T3" fmla="*/ 0 h 18"/>
              <a:gd name="T4" fmla="*/ 2147483647 w 6"/>
              <a:gd name="T5" fmla="*/ 0 h 18"/>
              <a:gd name="T6" fmla="*/ 2147483647 w 6"/>
              <a:gd name="T7" fmla="*/ 2147483647 h 18"/>
              <a:gd name="T8" fmla="*/ 2147483647 w 6"/>
              <a:gd name="T9" fmla="*/ 2147483647 h 18"/>
              <a:gd name="T10" fmla="*/ 0 w 6"/>
              <a:gd name="T11" fmla="*/ 2147483647 h 18"/>
              <a:gd name="T12" fmla="*/ 0 w 6"/>
              <a:gd name="T13" fmla="*/ 2147483647 h 18"/>
              <a:gd name="T14" fmla="*/ 0 w 6"/>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8"/>
              <a:gd name="T26" fmla="*/ 6 w 6"/>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8">
                <a:moveTo>
                  <a:pt x="0" y="6"/>
                </a:moveTo>
                <a:lnTo>
                  <a:pt x="0" y="0"/>
                </a:lnTo>
                <a:lnTo>
                  <a:pt x="6" y="0"/>
                </a:lnTo>
                <a:lnTo>
                  <a:pt x="6" y="12"/>
                </a:lnTo>
                <a:lnTo>
                  <a:pt x="6" y="18"/>
                </a:lnTo>
                <a:lnTo>
                  <a:pt x="0" y="18"/>
                </a:lnTo>
                <a:lnTo>
                  <a:pt x="0" y="12"/>
                </a:lnTo>
                <a:lnTo>
                  <a:pt x="0" y="6"/>
                </a:lnTo>
                <a:close/>
              </a:path>
            </a:pathLst>
          </a:custGeom>
          <a:solidFill>
            <a:srgbClr val="66CCFF"/>
          </a:solidFill>
          <a:ln w="12700">
            <a:solidFill>
              <a:srgbClr val="000000"/>
            </a:solidFill>
            <a:prstDash val="solid"/>
            <a:round/>
            <a:headEnd/>
            <a:tailEnd/>
          </a:ln>
        </p:spPr>
        <p:txBody>
          <a:bodyPr/>
          <a:lstStyle/>
          <a:p>
            <a:endParaRPr lang="fi-FI"/>
          </a:p>
        </p:txBody>
      </p:sp>
      <p:sp>
        <p:nvSpPr>
          <p:cNvPr id="16393" name="Freeform 9"/>
          <p:cNvSpPr>
            <a:spLocks/>
          </p:cNvSpPr>
          <p:nvPr/>
        </p:nvSpPr>
        <p:spPr bwMode="auto">
          <a:xfrm>
            <a:off x="4581525" y="2903538"/>
            <a:ext cx="1562100" cy="1200150"/>
          </a:xfrm>
          <a:custGeom>
            <a:avLst/>
            <a:gdLst>
              <a:gd name="T0" fmla="*/ 2147483647 w 60"/>
              <a:gd name="T1" fmla="*/ 2147483647 h 48"/>
              <a:gd name="T2" fmla="*/ 2147483647 w 60"/>
              <a:gd name="T3" fmla="*/ 2147483647 h 48"/>
              <a:gd name="T4" fmla="*/ 2147483647 w 60"/>
              <a:gd name="T5" fmla="*/ 2147483647 h 48"/>
              <a:gd name="T6" fmla="*/ 2147483647 w 60"/>
              <a:gd name="T7" fmla="*/ 2147483647 h 48"/>
              <a:gd name="T8" fmla="*/ 2147483647 w 60"/>
              <a:gd name="T9" fmla="*/ 2147483647 h 48"/>
              <a:gd name="T10" fmla="*/ 0 w 60"/>
              <a:gd name="T11" fmla="*/ 0 h 48"/>
              <a:gd name="T12" fmla="*/ 0 w 60"/>
              <a:gd name="T13" fmla="*/ 2147483647 h 48"/>
              <a:gd name="T14" fmla="*/ 2147483647 w 60"/>
              <a:gd name="T15" fmla="*/ 2147483647 h 48"/>
              <a:gd name="T16" fmla="*/ 2147483647 w 60"/>
              <a:gd name="T17" fmla="*/ 2147483647 h 48"/>
              <a:gd name="T18" fmla="*/ 2147483647 w 60"/>
              <a:gd name="T19" fmla="*/ 2147483647 h 48"/>
              <a:gd name="T20" fmla="*/ 2147483647 w 60"/>
              <a:gd name="T21" fmla="*/ 2147483647 h 48"/>
              <a:gd name="T22" fmla="*/ 2147483647 w 60"/>
              <a:gd name="T23" fmla="*/ 2147483647 h 48"/>
              <a:gd name="T24" fmla="*/ 2147483647 w 60"/>
              <a:gd name="T25" fmla="*/ 2147483647 h 48"/>
              <a:gd name="T26" fmla="*/ 2147483647 w 60"/>
              <a:gd name="T27" fmla="*/ 2147483647 h 48"/>
              <a:gd name="T28" fmla="*/ 2147483647 w 60"/>
              <a:gd name="T29" fmla="*/ 2147483647 h 48"/>
              <a:gd name="T30" fmla="*/ 2147483647 w 60"/>
              <a:gd name="T31" fmla="*/ 2147483647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48"/>
              <a:gd name="T50" fmla="*/ 60 w 60"/>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48">
                <a:moveTo>
                  <a:pt x="48" y="30"/>
                </a:moveTo>
                <a:lnTo>
                  <a:pt x="42" y="18"/>
                </a:lnTo>
                <a:lnTo>
                  <a:pt x="30" y="12"/>
                </a:lnTo>
                <a:lnTo>
                  <a:pt x="24" y="6"/>
                </a:lnTo>
                <a:lnTo>
                  <a:pt x="12" y="6"/>
                </a:lnTo>
                <a:lnTo>
                  <a:pt x="0" y="0"/>
                </a:lnTo>
                <a:lnTo>
                  <a:pt x="0" y="42"/>
                </a:lnTo>
                <a:lnTo>
                  <a:pt x="12" y="48"/>
                </a:lnTo>
                <a:lnTo>
                  <a:pt x="12" y="36"/>
                </a:lnTo>
                <a:lnTo>
                  <a:pt x="18" y="36"/>
                </a:lnTo>
                <a:lnTo>
                  <a:pt x="30" y="42"/>
                </a:lnTo>
                <a:lnTo>
                  <a:pt x="36" y="36"/>
                </a:lnTo>
                <a:lnTo>
                  <a:pt x="48" y="48"/>
                </a:lnTo>
                <a:lnTo>
                  <a:pt x="54" y="36"/>
                </a:lnTo>
                <a:lnTo>
                  <a:pt x="60" y="36"/>
                </a:lnTo>
                <a:lnTo>
                  <a:pt x="48" y="30"/>
                </a:lnTo>
                <a:close/>
              </a:path>
            </a:pathLst>
          </a:custGeom>
          <a:solidFill>
            <a:srgbClr val="66CCFF"/>
          </a:solidFill>
          <a:ln w="0">
            <a:solidFill>
              <a:srgbClr val="000000"/>
            </a:solidFill>
            <a:prstDash val="solid"/>
            <a:round/>
            <a:headEnd/>
            <a:tailEnd/>
          </a:ln>
        </p:spPr>
        <p:txBody>
          <a:bodyPr/>
          <a:lstStyle/>
          <a:p>
            <a:endParaRPr lang="fi-FI"/>
          </a:p>
        </p:txBody>
      </p:sp>
      <p:sp>
        <p:nvSpPr>
          <p:cNvPr id="16394" name="Freeform 10"/>
          <p:cNvSpPr>
            <a:spLocks/>
          </p:cNvSpPr>
          <p:nvPr/>
        </p:nvSpPr>
        <p:spPr bwMode="auto">
          <a:xfrm>
            <a:off x="1779588" y="4246563"/>
            <a:ext cx="1100137" cy="884237"/>
          </a:xfrm>
          <a:custGeom>
            <a:avLst/>
            <a:gdLst>
              <a:gd name="T0" fmla="*/ 2147483647 w 42"/>
              <a:gd name="T1" fmla="*/ 2147483647 h 36"/>
              <a:gd name="T2" fmla="*/ 2147483647 w 42"/>
              <a:gd name="T3" fmla="*/ 2147483647 h 36"/>
              <a:gd name="T4" fmla="*/ 2147483647 w 42"/>
              <a:gd name="T5" fmla="*/ 2147483647 h 36"/>
              <a:gd name="T6" fmla="*/ 2147483647 w 42"/>
              <a:gd name="T7" fmla="*/ 2147483647 h 36"/>
              <a:gd name="T8" fmla="*/ 2147483647 w 42"/>
              <a:gd name="T9" fmla="*/ 2147483647 h 36"/>
              <a:gd name="T10" fmla="*/ 0 w 42"/>
              <a:gd name="T11" fmla="*/ 2147483647 h 36"/>
              <a:gd name="T12" fmla="*/ 0 w 42"/>
              <a:gd name="T13" fmla="*/ 2147483647 h 36"/>
              <a:gd name="T14" fmla="*/ 0 w 42"/>
              <a:gd name="T15" fmla="*/ 2147483647 h 36"/>
              <a:gd name="T16" fmla="*/ 2147483647 w 42"/>
              <a:gd name="T17" fmla="*/ 0 h 36"/>
              <a:gd name="T18" fmla="*/ 2147483647 w 42"/>
              <a:gd name="T19" fmla="*/ 0 h 36"/>
              <a:gd name="T20" fmla="*/ 2147483647 w 42"/>
              <a:gd name="T21" fmla="*/ 2147483647 h 36"/>
              <a:gd name="T22" fmla="*/ 2147483647 w 42"/>
              <a:gd name="T23" fmla="*/ 2147483647 h 36"/>
              <a:gd name="T24" fmla="*/ 2147483647 w 42"/>
              <a:gd name="T25" fmla="*/ 2147483647 h 36"/>
              <a:gd name="T26" fmla="*/ 2147483647 w 42"/>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36"/>
              <a:gd name="T44" fmla="*/ 42 w 4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36">
                <a:moveTo>
                  <a:pt x="30" y="30"/>
                </a:moveTo>
                <a:lnTo>
                  <a:pt x="24" y="30"/>
                </a:lnTo>
                <a:lnTo>
                  <a:pt x="18" y="30"/>
                </a:lnTo>
                <a:lnTo>
                  <a:pt x="12" y="30"/>
                </a:lnTo>
                <a:lnTo>
                  <a:pt x="6" y="30"/>
                </a:lnTo>
                <a:lnTo>
                  <a:pt x="0" y="30"/>
                </a:lnTo>
                <a:lnTo>
                  <a:pt x="0" y="24"/>
                </a:lnTo>
                <a:lnTo>
                  <a:pt x="0" y="18"/>
                </a:lnTo>
                <a:lnTo>
                  <a:pt x="18" y="0"/>
                </a:lnTo>
                <a:lnTo>
                  <a:pt x="24" y="0"/>
                </a:lnTo>
                <a:lnTo>
                  <a:pt x="42" y="36"/>
                </a:lnTo>
                <a:lnTo>
                  <a:pt x="36" y="30"/>
                </a:lnTo>
                <a:lnTo>
                  <a:pt x="36" y="24"/>
                </a:lnTo>
                <a:lnTo>
                  <a:pt x="30" y="30"/>
                </a:lnTo>
                <a:close/>
              </a:path>
            </a:pathLst>
          </a:custGeom>
          <a:solidFill>
            <a:srgbClr val="66CCFF"/>
          </a:solidFill>
          <a:ln w="12700">
            <a:solidFill>
              <a:srgbClr val="000000"/>
            </a:solidFill>
            <a:prstDash val="solid"/>
            <a:round/>
            <a:headEnd/>
            <a:tailEnd/>
          </a:ln>
        </p:spPr>
        <p:txBody>
          <a:bodyPr/>
          <a:lstStyle/>
          <a:p>
            <a:endParaRPr lang="fi-FI"/>
          </a:p>
        </p:txBody>
      </p:sp>
      <p:sp>
        <p:nvSpPr>
          <p:cNvPr id="16395" name="Freeform 11"/>
          <p:cNvSpPr>
            <a:spLocks/>
          </p:cNvSpPr>
          <p:nvPr/>
        </p:nvSpPr>
        <p:spPr bwMode="auto">
          <a:xfrm>
            <a:off x="1936750" y="5130800"/>
            <a:ext cx="314325" cy="300038"/>
          </a:xfrm>
          <a:custGeom>
            <a:avLst/>
            <a:gdLst>
              <a:gd name="T0" fmla="*/ 0 w 12"/>
              <a:gd name="T1" fmla="*/ 0 h 12"/>
              <a:gd name="T2" fmla="*/ 0 w 12"/>
              <a:gd name="T3" fmla="*/ 2147483647 h 12"/>
              <a:gd name="T4" fmla="*/ 2147483647 w 12"/>
              <a:gd name="T5" fmla="*/ 2147483647 h 12"/>
              <a:gd name="T6" fmla="*/ 2147483647 w 12"/>
              <a:gd name="T7" fmla="*/ 2147483647 h 12"/>
              <a:gd name="T8" fmla="*/ 2147483647 w 12"/>
              <a:gd name="T9" fmla="*/ 0 h 12"/>
              <a:gd name="T10" fmla="*/ 2147483647 w 12"/>
              <a:gd name="T11" fmla="*/ 0 h 12"/>
              <a:gd name="T12" fmla="*/ 0 w 12"/>
              <a:gd name="T13" fmla="*/ 0 h 12"/>
              <a:gd name="T14" fmla="*/ 0 60000 65536"/>
              <a:gd name="T15" fmla="*/ 0 60000 65536"/>
              <a:gd name="T16" fmla="*/ 0 60000 65536"/>
              <a:gd name="T17" fmla="*/ 0 60000 65536"/>
              <a:gd name="T18" fmla="*/ 0 60000 65536"/>
              <a:gd name="T19" fmla="*/ 0 60000 65536"/>
              <a:gd name="T20" fmla="*/ 0 60000 65536"/>
              <a:gd name="T21" fmla="*/ 0 w 12"/>
              <a:gd name="T22" fmla="*/ 0 h 12"/>
              <a:gd name="T23" fmla="*/ 12 w 1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2">
                <a:moveTo>
                  <a:pt x="0" y="0"/>
                </a:moveTo>
                <a:lnTo>
                  <a:pt x="0" y="6"/>
                </a:lnTo>
                <a:lnTo>
                  <a:pt x="6" y="12"/>
                </a:lnTo>
                <a:lnTo>
                  <a:pt x="6" y="6"/>
                </a:lnTo>
                <a:lnTo>
                  <a:pt x="12" y="0"/>
                </a:lnTo>
                <a:lnTo>
                  <a:pt x="6" y="0"/>
                </a:lnTo>
                <a:lnTo>
                  <a:pt x="0" y="0"/>
                </a:lnTo>
                <a:close/>
              </a:path>
            </a:pathLst>
          </a:custGeom>
          <a:solidFill>
            <a:srgbClr val="66CCFF"/>
          </a:solidFill>
          <a:ln w="0">
            <a:solidFill>
              <a:srgbClr val="000000"/>
            </a:solidFill>
            <a:prstDash val="solid"/>
            <a:round/>
            <a:headEnd/>
            <a:tailEnd/>
          </a:ln>
        </p:spPr>
        <p:txBody>
          <a:bodyPr/>
          <a:lstStyle/>
          <a:p>
            <a:endParaRPr lang="fi-FI"/>
          </a:p>
        </p:txBody>
      </p:sp>
      <p:sp>
        <p:nvSpPr>
          <p:cNvPr id="16396" name="Freeform 12"/>
          <p:cNvSpPr>
            <a:spLocks/>
          </p:cNvSpPr>
          <p:nvPr/>
        </p:nvSpPr>
        <p:spPr bwMode="auto">
          <a:xfrm>
            <a:off x="2408238" y="5430838"/>
            <a:ext cx="314325" cy="142875"/>
          </a:xfrm>
          <a:custGeom>
            <a:avLst/>
            <a:gdLst>
              <a:gd name="T0" fmla="*/ 0 w 12"/>
              <a:gd name="T1" fmla="*/ 0 h 6"/>
              <a:gd name="T2" fmla="*/ 0 w 12"/>
              <a:gd name="T3" fmla="*/ 2147483647 h 6"/>
              <a:gd name="T4" fmla="*/ 2147483647 w 12"/>
              <a:gd name="T5" fmla="*/ 2147483647 h 6"/>
              <a:gd name="T6" fmla="*/ 2147483647 w 12"/>
              <a:gd name="T7" fmla="*/ 2147483647 h 6"/>
              <a:gd name="T8" fmla="*/ 2147483647 w 12"/>
              <a:gd name="T9" fmla="*/ 0 h 6"/>
              <a:gd name="T10" fmla="*/ 2147483647 w 12"/>
              <a:gd name="T11" fmla="*/ 0 h 6"/>
              <a:gd name="T12" fmla="*/ 0 w 12"/>
              <a:gd name="T13" fmla="*/ 0 h 6"/>
              <a:gd name="T14" fmla="*/ 0 60000 65536"/>
              <a:gd name="T15" fmla="*/ 0 60000 65536"/>
              <a:gd name="T16" fmla="*/ 0 60000 65536"/>
              <a:gd name="T17" fmla="*/ 0 60000 65536"/>
              <a:gd name="T18" fmla="*/ 0 60000 65536"/>
              <a:gd name="T19" fmla="*/ 0 60000 65536"/>
              <a:gd name="T20" fmla="*/ 0 60000 65536"/>
              <a:gd name="T21" fmla="*/ 0 w 12"/>
              <a:gd name="T22" fmla="*/ 0 h 6"/>
              <a:gd name="T23" fmla="*/ 12 w 1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6">
                <a:moveTo>
                  <a:pt x="0" y="0"/>
                </a:moveTo>
                <a:lnTo>
                  <a:pt x="0" y="6"/>
                </a:lnTo>
                <a:lnTo>
                  <a:pt x="6" y="6"/>
                </a:lnTo>
                <a:lnTo>
                  <a:pt x="12" y="6"/>
                </a:lnTo>
                <a:lnTo>
                  <a:pt x="12" y="0"/>
                </a:lnTo>
                <a:lnTo>
                  <a:pt x="6" y="0"/>
                </a:lnTo>
                <a:lnTo>
                  <a:pt x="0" y="0"/>
                </a:lnTo>
                <a:close/>
              </a:path>
            </a:pathLst>
          </a:custGeom>
          <a:solidFill>
            <a:srgbClr val="66CCFF"/>
          </a:solidFill>
          <a:ln w="0">
            <a:solidFill>
              <a:srgbClr val="000000"/>
            </a:solidFill>
            <a:prstDash val="solid"/>
            <a:round/>
            <a:headEnd/>
            <a:tailEnd/>
          </a:ln>
        </p:spPr>
        <p:txBody>
          <a:bodyPr/>
          <a:lstStyle/>
          <a:p>
            <a:endParaRPr lang="fi-FI"/>
          </a:p>
        </p:txBody>
      </p:sp>
      <p:sp>
        <p:nvSpPr>
          <p:cNvPr id="16397" name="Freeform 13"/>
          <p:cNvSpPr>
            <a:spLocks/>
          </p:cNvSpPr>
          <p:nvPr/>
        </p:nvSpPr>
        <p:spPr bwMode="auto">
          <a:xfrm>
            <a:off x="574675" y="1143000"/>
            <a:ext cx="1368425" cy="2286000"/>
          </a:xfrm>
          <a:custGeom>
            <a:avLst/>
            <a:gdLst>
              <a:gd name="T0" fmla="*/ 2147483647 w 862"/>
              <a:gd name="T1" fmla="*/ 0 h 1440"/>
              <a:gd name="T2" fmla="*/ 2147483647 w 862"/>
              <a:gd name="T3" fmla="*/ 2147483647 h 1440"/>
              <a:gd name="T4" fmla="*/ 2147483647 w 862"/>
              <a:gd name="T5" fmla="*/ 2147483647 h 1440"/>
              <a:gd name="T6" fmla="*/ 2147483647 w 862"/>
              <a:gd name="T7" fmla="*/ 2147483647 h 1440"/>
              <a:gd name="T8" fmla="*/ 2147483647 w 862"/>
              <a:gd name="T9" fmla="*/ 2147483647 h 1440"/>
              <a:gd name="T10" fmla="*/ 2147483647 w 862"/>
              <a:gd name="T11" fmla="*/ 2147483647 h 1440"/>
              <a:gd name="T12" fmla="*/ 2147483647 w 862"/>
              <a:gd name="T13" fmla="*/ 2147483647 h 1440"/>
              <a:gd name="T14" fmla="*/ 0 w 862"/>
              <a:gd name="T15" fmla="*/ 2147483647 h 1440"/>
              <a:gd name="T16" fmla="*/ 2147483647 w 862"/>
              <a:gd name="T17" fmla="*/ 2147483647 h 1440"/>
              <a:gd name="T18" fmla="*/ 2147483647 w 862"/>
              <a:gd name="T19" fmla="*/ 2147483647 h 1440"/>
              <a:gd name="T20" fmla="*/ 2147483647 w 862"/>
              <a:gd name="T21" fmla="*/ 2147483647 h 1440"/>
              <a:gd name="T22" fmla="*/ 2147483647 w 862"/>
              <a:gd name="T23" fmla="*/ 2147483647 h 1440"/>
              <a:gd name="T24" fmla="*/ 2147483647 w 862"/>
              <a:gd name="T25" fmla="*/ 2147483647 h 1440"/>
              <a:gd name="T26" fmla="*/ 2147483647 w 862"/>
              <a:gd name="T27" fmla="*/ 2147483647 h 1440"/>
              <a:gd name="T28" fmla="*/ 2147483647 w 862"/>
              <a:gd name="T29" fmla="*/ 2147483647 h 1440"/>
              <a:gd name="T30" fmla="*/ 2147483647 w 862"/>
              <a:gd name="T31" fmla="*/ 2147483647 h 1440"/>
              <a:gd name="T32" fmla="*/ 2147483647 w 862"/>
              <a:gd name="T33" fmla="*/ 2147483647 h 1440"/>
              <a:gd name="T34" fmla="*/ 2147483647 w 862"/>
              <a:gd name="T35" fmla="*/ 2147483647 h 1440"/>
              <a:gd name="T36" fmla="*/ 2147483647 w 862"/>
              <a:gd name="T37" fmla="*/ 2147483647 h 1440"/>
              <a:gd name="T38" fmla="*/ 2147483647 w 862"/>
              <a:gd name="T39" fmla="*/ 2147483647 h 1440"/>
              <a:gd name="T40" fmla="*/ 2147483647 w 862"/>
              <a:gd name="T41" fmla="*/ 2147483647 h 1440"/>
              <a:gd name="T42" fmla="*/ 2147483647 w 862"/>
              <a:gd name="T43" fmla="*/ 2147483647 h 1440"/>
              <a:gd name="T44" fmla="*/ 2147483647 w 862"/>
              <a:gd name="T45" fmla="*/ 2147483647 h 1440"/>
              <a:gd name="T46" fmla="*/ 2147483647 w 862"/>
              <a:gd name="T47" fmla="*/ 2147483647 h 1440"/>
              <a:gd name="T48" fmla="*/ 2147483647 w 862"/>
              <a:gd name="T49" fmla="*/ 2147483647 h 1440"/>
              <a:gd name="T50" fmla="*/ 2147483647 w 862"/>
              <a:gd name="T51" fmla="*/ 2147483647 h 1440"/>
              <a:gd name="T52" fmla="*/ 2147483647 w 862"/>
              <a:gd name="T53" fmla="*/ 2147483647 h 1440"/>
              <a:gd name="T54" fmla="*/ 2147483647 w 862"/>
              <a:gd name="T55" fmla="*/ 2147483647 h 1440"/>
              <a:gd name="T56" fmla="*/ 2147483647 w 862"/>
              <a:gd name="T57" fmla="*/ 2147483647 h 1440"/>
              <a:gd name="T58" fmla="*/ 2147483647 w 862"/>
              <a:gd name="T59" fmla="*/ 0 h 14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2"/>
              <a:gd name="T91" fmla="*/ 0 h 1440"/>
              <a:gd name="T92" fmla="*/ 862 w 862"/>
              <a:gd name="T93" fmla="*/ 1440 h 14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2" h="1440">
                <a:moveTo>
                  <a:pt x="290" y="0"/>
                </a:moveTo>
                <a:lnTo>
                  <a:pt x="124" y="48"/>
                </a:lnTo>
                <a:lnTo>
                  <a:pt x="46" y="187"/>
                </a:lnTo>
                <a:lnTo>
                  <a:pt x="40" y="198"/>
                </a:lnTo>
                <a:lnTo>
                  <a:pt x="128" y="324"/>
                </a:lnTo>
                <a:lnTo>
                  <a:pt x="156" y="560"/>
                </a:lnTo>
                <a:lnTo>
                  <a:pt x="25" y="546"/>
                </a:lnTo>
                <a:lnTo>
                  <a:pt x="0" y="675"/>
                </a:lnTo>
                <a:lnTo>
                  <a:pt x="143" y="762"/>
                </a:lnTo>
                <a:lnTo>
                  <a:pt x="74" y="917"/>
                </a:lnTo>
                <a:lnTo>
                  <a:pt x="70" y="926"/>
                </a:lnTo>
                <a:lnTo>
                  <a:pt x="71" y="934"/>
                </a:lnTo>
                <a:lnTo>
                  <a:pt x="92" y="1077"/>
                </a:lnTo>
                <a:lnTo>
                  <a:pt x="94" y="1085"/>
                </a:lnTo>
                <a:lnTo>
                  <a:pt x="229" y="1206"/>
                </a:lnTo>
                <a:lnTo>
                  <a:pt x="266" y="1401"/>
                </a:lnTo>
                <a:lnTo>
                  <a:pt x="315" y="1414"/>
                </a:lnTo>
                <a:lnTo>
                  <a:pt x="403" y="1440"/>
                </a:lnTo>
                <a:lnTo>
                  <a:pt x="658" y="1296"/>
                </a:lnTo>
                <a:lnTo>
                  <a:pt x="658" y="1192"/>
                </a:lnTo>
                <a:lnTo>
                  <a:pt x="666" y="1208"/>
                </a:lnTo>
                <a:lnTo>
                  <a:pt x="754" y="1104"/>
                </a:lnTo>
                <a:lnTo>
                  <a:pt x="762" y="936"/>
                </a:lnTo>
                <a:lnTo>
                  <a:pt x="862" y="868"/>
                </a:lnTo>
                <a:lnTo>
                  <a:pt x="754" y="472"/>
                </a:lnTo>
                <a:lnTo>
                  <a:pt x="562" y="458"/>
                </a:lnTo>
                <a:lnTo>
                  <a:pt x="490" y="552"/>
                </a:lnTo>
                <a:lnTo>
                  <a:pt x="370" y="400"/>
                </a:lnTo>
                <a:lnTo>
                  <a:pt x="484" y="169"/>
                </a:lnTo>
                <a:lnTo>
                  <a:pt x="290" y="0"/>
                </a:lnTo>
                <a:close/>
              </a:path>
            </a:pathLst>
          </a:custGeom>
          <a:solidFill>
            <a:srgbClr val="FF99FF"/>
          </a:solidFill>
          <a:ln w="0">
            <a:solidFill>
              <a:srgbClr val="000000"/>
            </a:solidFill>
            <a:prstDash val="solid"/>
            <a:round/>
            <a:headEnd/>
            <a:tailEnd/>
          </a:ln>
        </p:spPr>
        <p:txBody>
          <a:bodyPr/>
          <a:lstStyle/>
          <a:p>
            <a:endParaRPr lang="fi-FI"/>
          </a:p>
        </p:txBody>
      </p:sp>
      <p:sp>
        <p:nvSpPr>
          <p:cNvPr id="16398" name="Rectangle 14"/>
          <p:cNvSpPr>
            <a:spLocks noChangeArrowheads="1"/>
          </p:cNvSpPr>
          <p:nvPr/>
        </p:nvSpPr>
        <p:spPr bwMode="auto">
          <a:xfrm>
            <a:off x="2627313" y="4292600"/>
            <a:ext cx="495300"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Kotka</a:t>
            </a:r>
            <a:endParaRPr lang="fi-FI" sz="1200" b="1">
              <a:cs typeface="Arial" charset="0"/>
            </a:endParaRPr>
          </a:p>
        </p:txBody>
      </p:sp>
      <p:sp>
        <p:nvSpPr>
          <p:cNvPr id="16399" name="Rectangle 15"/>
          <p:cNvSpPr>
            <a:spLocks noChangeArrowheads="1"/>
          </p:cNvSpPr>
          <p:nvPr/>
        </p:nvSpPr>
        <p:spPr bwMode="auto">
          <a:xfrm>
            <a:off x="1943100" y="4581525"/>
            <a:ext cx="590550"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Pyhtää</a:t>
            </a:r>
            <a:endParaRPr lang="fi-FI" sz="1200" b="1">
              <a:cs typeface="Arial" charset="0"/>
            </a:endParaRPr>
          </a:p>
        </p:txBody>
      </p:sp>
      <p:sp>
        <p:nvSpPr>
          <p:cNvPr id="16400" name="Rectangle 16"/>
          <p:cNvSpPr>
            <a:spLocks noChangeArrowheads="1"/>
          </p:cNvSpPr>
          <p:nvPr/>
        </p:nvSpPr>
        <p:spPr bwMode="auto">
          <a:xfrm>
            <a:off x="2268538" y="1989138"/>
            <a:ext cx="685800" cy="182562"/>
          </a:xfrm>
          <a:prstGeom prst="rect">
            <a:avLst/>
          </a:prstGeom>
          <a:solidFill>
            <a:schemeClr val="bg1"/>
          </a:solid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Kouvola</a:t>
            </a:r>
          </a:p>
        </p:txBody>
      </p:sp>
      <p:sp>
        <p:nvSpPr>
          <p:cNvPr id="16401" name="Rectangle 17"/>
          <p:cNvSpPr>
            <a:spLocks noChangeArrowheads="1"/>
          </p:cNvSpPr>
          <p:nvPr/>
        </p:nvSpPr>
        <p:spPr bwMode="auto">
          <a:xfrm>
            <a:off x="1042988" y="2349500"/>
            <a:ext cx="327025"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Iitti</a:t>
            </a:r>
            <a:endParaRPr lang="fi-FI" sz="1200" b="1">
              <a:cs typeface="Arial" charset="0"/>
            </a:endParaRPr>
          </a:p>
        </p:txBody>
      </p:sp>
      <p:sp>
        <p:nvSpPr>
          <p:cNvPr id="16402" name="Rectangle 18"/>
          <p:cNvSpPr>
            <a:spLocks noChangeArrowheads="1"/>
          </p:cNvSpPr>
          <p:nvPr/>
        </p:nvSpPr>
        <p:spPr bwMode="auto">
          <a:xfrm>
            <a:off x="4716463" y="3357563"/>
            <a:ext cx="917575"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Miehikkälä</a:t>
            </a:r>
            <a:endParaRPr lang="fi-FI" sz="1200" b="1">
              <a:cs typeface="Arial" charset="0"/>
            </a:endParaRPr>
          </a:p>
        </p:txBody>
      </p:sp>
      <p:sp>
        <p:nvSpPr>
          <p:cNvPr id="16403" name="Rectangle 19"/>
          <p:cNvSpPr>
            <a:spLocks noChangeArrowheads="1"/>
          </p:cNvSpPr>
          <p:nvPr/>
        </p:nvSpPr>
        <p:spPr bwMode="auto">
          <a:xfrm>
            <a:off x="4427538" y="4292600"/>
            <a:ext cx="733425"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Virolahti</a:t>
            </a:r>
            <a:endParaRPr lang="fi-FI" sz="1200" b="1">
              <a:cs typeface="Arial" charset="0"/>
            </a:endParaRPr>
          </a:p>
        </p:txBody>
      </p:sp>
      <p:sp>
        <p:nvSpPr>
          <p:cNvPr id="16404" name="Rectangle 20"/>
          <p:cNvSpPr>
            <a:spLocks noChangeArrowheads="1"/>
          </p:cNvSpPr>
          <p:nvPr/>
        </p:nvSpPr>
        <p:spPr bwMode="auto">
          <a:xfrm>
            <a:off x="3563938" y="3789363"/>
            <a:ext cx="652462" cy="182562"/>
          </a:xfrm>
          <a:prstGeom prst="rect">
            <a:avLst/>
          </a:prstGeom>
          <a:noFill/>
          <a:ln w="9525">
            <a:solidFill>
              <a:schemeClr val="accent1"/>
            </a:solidFill>
            <a:miter lim="800000"/>
            <a:headEnd/>
            <a:tailEnd/>
          </a:ln>
        </p:spPr>
        <p:txBody>
          <a:bodyPr wrap="none" lIns="0" tIns="0" rIns="0" bIns="0">
            <a:spAutoFit/>
          </a:bodyPr>
          <a:lstStyle/>
          <a:p>
            <a:r>
              <a:rPr lang="fi-FI" sz="1200" b="1">
                <a:solidFill>
                  <a:srgbClr val="000000"/>
                </a:solidFill>
                <a:latin typeface="Verdana" pitchFamily="34" charset="0"/>
                <a:cs typeface="Arial" charset="0"/>
              </a:rPr>
              <a:t>Hamina</a:t>
            </a:r>
            <a:endParaRPr lang="fi-FI" sz="1200" b="1">
              <a:cs typeface="Arial" charset="0"/>
            </a:endParaRPr>
          </a:p>
        </p:txBody>
      </p:sp>
      <p:sp>
        <p:nvSpPr>
          <p:cNvPr id="43" name="Suorakulmio 42"/>
          <p:cNvSpPr/>
          <p:nvPr/>
        </p:nvSpPr>
        <p:spPr>
          <a:xfrm>
            <a:off x="5003800" y="1125538"/>
            <a:ext cx="288925" cy="287337"/>
          </a:xfrm>
          <a:prstGeom prst="rect">
            <a:avLst/>
          </a:prstGeom>
          <a:solidFill>
            <a:srgbClr val="66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44" name="Suorakulmio 43"/>
          <p:cNvSpPr/>
          <p:nvPr/>
        </p:nvSpPr>
        <p:spPr>
          <a:xfrm>
            <a:off x="5003800" y="1557338"/>
            <a:ext cx="288925" cy="287337"/>
          </a:xfrm>
          <a:prstGeom prst="rect">
            <a:avLst/>
          </a:prstGeom>
          <a:solidFill>
            <a:srgbClr val="FF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6424" name="Tekstikehys 44"/>
          <p:cNvSpPr txBox="1">
            <a:spLocks noChangeArrowheads="1"/>
          </p:cNvSpPr>
          <p:nvPr/>
        </p:nvSpPr>
        <p:spPr bwMode="auto">
          <a:xfrm>
            <a:off x="5435600" y="1052736"/>
            <a:ext cx="2952750" cy="430887"/>
          </a:xfrm>
          <a:prstGeom prst="rect">
            <a:avLst/>
          </a:prstGeom>
          <a:noFill/>
          <a:ln w="9525">
            <a:noFill/>
            <a:miter lim="800000"/>
            <a:headEnd/>
            <a:tailEnd/>
          </a:ln>
        </p:spPr>
        <p:txBody>
          <a:bodyPr>
            <a:spAutoFit/>
          </a:bodyPr>
          <a:lstStyle/>
          <a:p>
            <a:r>
              <a:rPr lang="fi-FI" sz="1100" dirty="0">
                <a:latin typeface="Verdana" pitchFamily="34" charset="0"/>
                <a:ea typeface="Verdana" pitchFamily="34" charset="0"/>
                <a:cs typeface="Verdana" pitchFamily="34" charset="0"/>
              </a:rPr>
              <a:t>Etelä-Kymenlaakson </a:t>
            </a:r>
            <a:r>
              <a:rPr lang="fi-FI" sz="1100" dirty="0" smtClean="0">
                <a:latin typeface="Verdana" pitchFamily="34" charset="0"/>
                <a:ea typeface="Verdana" pitchFamily="34" charset="0"/>
                <a:cs typeface="Verdana" pitchFamily="34" charset="0"/>
              </a:rPr>
              <a:t>selvitys (valmistuu keväällä 2014)</a:t>
            </a:r>
            <a:endParaRPr lang="fi-FI" sz="1100" dirty="0">
              <a:latin typeface="Verdana" pitchFamily="34" charset="0"/>
              <a:ea typeface="Verdana" pitchFamily="34" charset="0"/>
              <a:cs typeface="Verdana" pitchFamily="34" charset="0"/>
            </a:endParaRPr>
          </a:p>
        </p:txBody>
      </p:sp>
      <p:sp>
        <p:nvSpPr>
          <p:cNvPr id="16425" name="Tekstikehys 45"/>
          <p:cNvSpPr txBox="1">
            <a:spLocks noChangeArrowheads="1"/>
          </p:cNvSpPr>
          <p:nvPr/>
        </p:nvSpPr>
        <p:spPr bwMode="auto">
          <a:xfrm>
            <a:off x="5435600" y="1557338"/>
            <a:ext cx="3457575" cy="261610"/>
          </a:xfrm>
          <a:prstGeom prst="rect">
            <a:avLst/>
          </a:prstGeom>
          <a:noFill/>
          <a:ln w="9525">
            <a:noFill/>
            <a:miter lim="800000"/>
            <a:headEnd/>
            <a:tailEnd/>
          </a:ln>
        </p:spPr>
        <p:txBody>
          <a:bodyPr>
            <a:spAutoFit/>
          </a:bodyPr>
          <a:lstStyle/>
          <a:p>
            <a:r>
              <a:rPr lang="fi-FI" sz="1100" dirty="0">
                <a:latin typeface="Verdana" pitchFamily="34" charset="0"/>
                <a:ea typeface="Verdana" pitchFamily="34" charset="0"/>
                <a:cs typeface="Verdana" pitchFamily="34" charset="0"/>
              </a:rPr>
              <a:t>Lahden seudun erityinen </a:t>
            </a:r>
            <a:r>
              <a:rPr lang="fi-FI" sz="1100" dirty="0" smtClean="0">
                <a:latin typeface="Verdana" pitchFamily="34" charset="0"/>
                <a:ea typeface="Verdana" pitchFamily="34" charset="0"/>
                <a:cs typeface="Verdana" pitchFamily="34" charset="0"/>
              </a:rPr>
              <a:t>kuntajakoselvitys</a:t>
            </a:r>
            <a:endParaRPr lang="fi-FI" sz="1100" dirty="0">
              <a:latin typeface="Verdana" pitchFamily="34" charset="0"/>
              <a:ea typeface="Verdana" pitchFamily="34" charset="0"/>
              <a:cs typeface="Verdana" pitchFamily="34" charset="0"/>
            </a:endParaRPr>
          </a:p>
        </p:txBody>
      </p:sp>
      <p:sp>
        <p:nvSpPr>
          <p:cNvPr id="32" name="5-sakarainen tähti 31"/>
          <p:cNvSpPr/>
          <p:nvPr/>
        </p:nvSpPr>
        <p:spPr>
          <a:xfrm>
            <a:off x="5076056" y="1628800"/>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3" name="5-sakarainen tähti 32"/>
          <p:cNvSpPr/>
          <p:nvPr/>
        </p:nvSpPr>
        <p:spPr>
          <a:xfrm>
            <a:off x="1187177" y="2564904"/>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4" name="Suorakulmio 33"/>
          <p:cNvSpPr/>
          <p:nvPr/>
        </p:nvSpPr>
        <p:spPr>
          <a:xfrm>
            <a:off x="5004048" y="1988840"/>
            <a:ext cx="288925" cy="28733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35" name="Tekstikehys 44"/>
          <p:cNvSpPr txBox="1">
            <a:spLocks noChangeArrowheads="1"/>
          </p:cNvSpPr>
          <p:nvPr/>
        </p:nvSpPr>
        <p:spPr bwMode="auto">
          <a:xfrm>
            <a:off x="5436096" y="1988840"/>
            <a:ext cx="3528392"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Kunta ei ole selvitysvelvollinen</a:t>
            </a:r>
            <a:endParaRPr lang="fi-FI" sz="1100" dirty="0">
              <a:latin typeface="Verdana" pitchFamily="34" charset="0"/>
              <a:ea typeface="Verdana" pitchFamily="34" charset="0"/>
              <a:cs typeface="Verdana" pitchFamily="34" charset="0"/>
            </a:endParaRPr>
          </a:p>
        </p:txBody>
      </p:sp>
      <p:sp>
        <p:nvSpPr>
          <p:cNvPr id="30" name="Nuoli oikealle 29"/>
          <p:cNvSpPr/>
          <p:nvPr/>
        </p:nvSpPr>
        <p:spPr>
          <a:xfrm rot="10800000">
            <a:off x="179512" y="2492896"/>
            <a:ext cx="720081" cy="273292"/>
          </a:xfrm>
          <a:prstGeom prst="rightArrow">
            <a:avLst/>
          </a:prstGeom>
          <a:solidFill>
            <a:srgbClr val="FF99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4860528" y="467380"/>
            <a:ext cx="4031952" cy="369332"/>
          </a:xfrm>
          <a:prstGeom prst="rect">
            <a:avLst/>
          </a:prstGeom>
          <a:solidFill>
            <a:schemeClr val="bg1"/>
          </a:solidFill>
          <a:ln w="9525">
            <a:noFill/>
            <a:miter lim="800000"/>
            <a:headEnd/>
            <a:tailEnd/>
          </a:ln>
        </p:spPr>
        <p:txBody>
          <a:bodyPr wrap="square">
            <a:spAutoFit/>
          </a:bodyPr>
          <a:lstStyle/>
          <a:p>
            <a:r>
              <a:rPr lang="fi-FI" b="1" dirty="0">
                <a:cs typeface="Arial" charset="0"/>
              </a:rPr>
              <a:t>Kymenlaakso: </a:t>
            </a:r>
            <a:r>
              <a:rPr lang="fi-FI" b="1" dirty="0" smtClean="0">
                <a:cs typeface="Arial" charset="0"/>
              </a:rPr>
              <a:t>selvitystilanne</a:t>
            </a:r>
            <a:endParaRPr lang="fi-FI" dirty="0">
              <a:cs typeface="Arial" charset="0"/>
            </a:endParaRPr>
          </a:p>
        </p:txBody>
      </p:sp>
      <p:sp>
        <p:nvSpPr>
          <p:cNvPr id="16387" name="Freeform 3"/>
          <p:cNvSpPr>
            <a:spLocks/>
          </p:cNvSpPr>
          <p:nvPr/>
        </p:nvSpPr>
        <p:spPr bwMode="auto">
          <a:xfrm>
            <a:off x="3600450" y="5802313"/>
            <a:ext cx="314325" cy="285750"/>
          </a:xfrm>
          <a:custGeom>
            <a:avLst/>
            <a:gdLst>
              <a:gd name="T0" fmla="*/ 0 w 12"/>
              <a:gd name="T1" fmla="*/ 2147483647 h 12"/>
              <a:gd name="T2" fmla="*/ 0 w 12"/>
              <a:gd name="T3" fmla="*/ 2147483647 h 12"/>
              <a:gd name="T4" fmla="*/ 2147483647 w 12"/>
              <a:gd name="T5" fmla="*/ 2147483647 h 12"/>
              <a:gd name="T6" fmla="*/ 2147483647 w 12"/>
              <a:gd name="T7" fmla="*/ 2147483647 h 12"/>
              <a:gd name="T8" fmla="*/ 2147483647 w 12"/>
              <a:gd name="T9" fmla="*/ 0 h 12"/>
              <a:gd name="T10" fmla="*/ 0 w 12"/>
              <a:gd name="T11" fmla="*/ 0 h 12"/>
              <a:gd name="T12" fmla="*/ 0 w 12"/>
              <a:gd name="T13" fmla="*/ 2147483647 h 12"/>
              <a:gd name="T14" fmla="*/ 0 60000 65536"/>
              <a:gd name="T15" fmla="*/ 0 60000 65536"/>
              <a:gd name="T16" fmla="*/ 0 60000 65536"/>
              <a:gd name="T17" fmla="*/ 0 60000 65536"/>
              <a:gd name="T18" fmla="*/ 0 60000 65536"/>
              <a:gd name="T19" fmla="*/ 0 60000 65536"/>
              <a:gd name="T20" fmla="*/ 0 60000 65536"/>
              <a:gd name="T21" fmla="*/ 0 w 12"/>
              <a:gd name="T22" fmla="*/ 0 h 12"/>
              <a:gd name="T23" fmla="*/ 12 w 1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2">
                <a:moveTo>
                  <a:pt x="0" y="6"/>
                </a:moveTo>
                <a:lnTo>
                  <a:pt x="0" y="12"/>
                </a:lnTo>
                <a:lnTo>
                  <a:pt x="6" y="12"/>
                </a:lnTo>
                <a:lnTo>
                  <a:pt x="12" y="6"/>
                </a:lnTo>
                <a:lnTo>
                  <a:pt x="6" y="0"/>
                </a:lnTo>
                <a:lnTo>
                  <a:pt x="0" y="0"/>
                </a:lnTo>
                <a:lnTo>
                  <a:pt x="0" y="6"/>
                </a:lnTo>
                <a:close/>
              </a:path>
            </a:pathLst>
          </a:custGeom>
          <a:solidFill>
            <a:srgbClr val="66CCFF"/>
          </a:solidFill>
          <a:ln w="12700">
            <a:solidFill>
              <a:srgbClr val="000000"/>
            </a:solidFill>
            <a:prstDash val="solid"/>
            <a:round/>
            <a:headEnd/>
            <a:tailEnd/>
          </a:ln>
        </p:spPr>
        <p:txBody>
          <a:bodyPr/>
          <a:lstStyle/>
          <a:p>
            <a:endParaRPr lang="fi-FI"/>
          </a:p>
        </p:txBody>
      </p:sp>
      <p:sp>
        <p:nvSpPr>
          <p:cNvPr id="16388" name="Freeform 4"/>
          <p:cNvSpPr>
            <a:spLocks/>
          </p:cNvSpPr>
          <p:nvPr/>
        </p:nvSpPr>
        <p:spPr bwMode="auto">
          <a:xfrm>
            <a:off x="4281488" y="3803650"/>
            <a:ext cx="1547812" cy="1184275"/>
          </a:xfrm>
          <a:custGeom>
            <a:avLst/>
            <a:gdLst>
              <a:gd name="T0" fmla="*/ 2147483647 w 60"/>
              <a:gd name="T1" fmla="*/ 2147483647 h 48"/>
              <a:gd name="T2" fmla="*/ 2147483647 w 60"/>
              <a:gd name="T3" fmla="*/ 2147483647 h 48"/>
              <a:gd name="T4" fmla="*/ 2147483647 w 60"/>
              <a:gd name="T5" fmla="*/ 2147483647 h 48"/>
              <a:gd name="T6" fmla="*/ 2147483647 w 60"/>
              <a:gd name="T7" fmla="*/ 2147483647 h 48"/>
              <a:gd name="T8" fmla="*/ 2147483647 w 60"/>
              <a:gd name="T9" fmla="*/ 2147483647 h 48"/>
              <a:gd name="T10" fmla="*/ 2147483647 w 60"/>
              <a:gd name="T11" fmla="*/ 2147483647 h 48"/>
              <a:gd name="T12" fmla="*/ 0 w 60"/>
              <a:gd name="T13" fmla="*/ 2147483647 h 48"/>
              <a:gd name="T14" fmla="*/ 2147483647 w 60"/>
              <a:gd name="T15" fmla="*/ 2147483647 h 48"/>
              <a:gd name="T16" fmla="*/ 2147483647 w 60"/>
              <a:gd name="T17" fmla="*/ 2147483647 h 48"/>
              <a:gd name="T18" fmla="*/ 2147483647 w 60"/>
              <a:gd name="T19" fmla="*/ 0 h 48"/>
              <a:gd name="T20" fmla="*/ 2147483647 w 60"/>
              <a:gd name="T21" fmla="*/ 0 h 48"/>
              <a:gd name="T22" fmla="*/ 2147483647 w 60"/>
              <a:gd name="T23" fmla="*/ 2147483647 h 48"/>
              <a:gd name="T24" fmla="*/ 2147483647 w 60"/>
              <a:gd name="T25" fmla="*/ 0 h 48"/>
              <a:gd name="T26" fmla="*/ 2147483647 w 60"/>
              <a:gd name="T27" fmla="*/ 2147483647 h 48"/>
              <a:gd name="T28" fmla="*/ 2147483647 w 60"/>
              <a:gd name="T29" fmla="*/ 2147483647 h 48"/>
              <a:gd name="T30" fmla="*/ 2147483647 w 60"/>
              <a:gd name="T31" fmla="*/ 2147483647 h 48"/>
              <a:gd name="T32" fmla="*/ 2147483647 w 60"/>
              <a:gd name="T33" fmla="*/ 2147483647 h 48"/>
              <a:gd name="T34" fmla="*/ 2147483647 w 60"/>
              <a:gd name="T35" fmla="*/ 2147483647 h 48"/>
              <a:gd name="T36" fmla="*/ 2147483647 w 60"/>
              <a:gd name="T37" fmla="*/ 2147483647 h 48"/>
              <a:gd name="T38" fmla="*/ 2147483647 w 60"/>
              <a:gd name="T39" fmla="*/ 2147483647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0"/>
              <a:gd name="T61" fmla="*/ 0 h 48"/>
              <a:gd name="T62" fmla="*/ 60 w 60"/>
              <a:gd name="T63" fmla="*/ 48 h 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0" h="48">
                <a:moveTo>
                  <a:pt x="36" y="36"/>
                </a:moveTo>
                <a:lnTo>
                  <a:pt x="36" y="42"/>
                </a:lnTo>
                <a:lnTo>
                  <a:pt x="24" y="42"/>
                </a:lnTo>
                <a:lnTo>
                  <a:pt x="18" y="36"/>
                </a:lnTo>
                <a:lnTo>
                  <a:pt x="12" y="42"/>
                </a:lnTo>
                <a:lnTo>
                  <a:pt x="12" y="48"/>
                </a:lnTo>
                <a:lnTo>
                  <a:pt x="0" y="18"/>
                </a:lnTo>
                <a:lnTo>
                  <a:pt x="12" y="6"/>
                </a:lnTo>
                <a:lnTo>
                  <a:pt x="24" y="12"/>
                </a:lnTo>
                <a:lnTo>
                  <a:pt x="24" y="0"/>
                </a:lnTo>
                <a:lnTo>
                  <a:pt x="30" y="0"/>
                </a:lnTo>
                <a:lnTo>
                  <a:pt x="42" y="6"/>
                </a:lnTo>
                <a:lnTo>
                  <a:pt x="48" y="0"/>
                </a:lnTo>
                <a:lnTo>
                  <a:pt x="60" y="12"/>
                </a:lnTo>
                <a:lnTo>
                  <a:pt x="54" y="18"/>
                </a:lnTo>
                <a:lnTo>
                  <a:pt x="48" y="24"/>
                </a:lnTo>
                <a:lnTo>
                  <a:pt x="48" y="18"/>
                </a:lnTo>
                <a:lnTo>
                  <a:pt x="42" y="18"/>
                </a:lnTo>
                <a:lnTo>
                  <a:pt x="42" y="24"/>
                </a:lnTo>
                <a:lnTo>
                  <a:pt x="36" y="36"/>
                </a:lnTo>
                <a:close/>
              </a:path>
            </a:pathLst>
          </a:custGeom>
          <a:solidFill>
            <a:srgbClr val="66CCFF"/>
          </a:solidFill>
          <a:ln w="9525">
            <a:solidFill>
              <a:srgbClr val="000000"/>
            </a:solidFill>
            <a:prstDash val="solid"/>
            <a:round/>
            <a:headEnd/>
            <a:tailEnd/>
          </a:ln>
        </p:spPr>
        <p:txBody>
          <a:bodyPr/>
          <a:lstStyle/>
          <a:p>
            <a:endParaRPr lang="fi-FI"/>
          </a:p>
        </p:txBody>
      </p:sp>
      <p:sp>
        <p:nvSpPr>
          <p:cNvPr id="16389" name="Freeform 5"/>
          <p:cNvSpPr>
            <a:spLocks/>
          </p:cNvSpPr>
          <p:nvPr/>
        </p:nvSpPr>
        <p:spPr bwMode="auto">
          <a:xfrm>
            <a:off x="1008063" y="404813"/>
            <a:ext cx="3573462" cy="3841750"/>
          </a:xfrm>
          <a:custGeom>
            <a:avLst/>
            <a:gdLst>
              <a:gd name="T0" fmla="*/ 2147483647 w 138"/>
              <a:gd name="T1" fmla="*/ 2147483647 h 155"/>
              <a:gd name="T2" fmla="*/ 2147483647 w 138"/>
              <a:gd name="T3" fmla="*/ 2147483647 h 155"/>
              <a:gd name="T4" fmla="*/ 2147483647 w 138"/>
              <a:gd name="T5" fmla="*/ 2147483647 h 155"/>
              <a:gd name="T6" fmla="*/ 2147483647 w 138"/>
              <a:gd name="T7" fmla="*/ 2147483647 h 155"/>
              <a:gd name="T8" fmla="*/ 2147483647 w 138"/>
              <a:gd name="T9" fmla="*/ 2147483647 h 155"/>
              <a:gd name="T10" fmla="*/ 2147483647 w 138"/>
              <a:gd name="T11" fmla="*/ 2147483647 h 155"/>
              <a:gd name="T12" fmla="*/ 2147483647 w 138"/>
              <a:gd name="T13" fmla="*/ 2147483647 h 155"/>
              <a:gd name="T14" fmla="*/ 2147483647 w 138"/>
              <a:gd name="T15" fmla="*/ 2147483647 h 155"/>
              <a:gd name="T16" fmla="*/ 2147483647 w 138"/>
              <a:gd name="T17" fmla="*/ 2147483647 h 155"/>
              <a:gd name="T18" fmla="*/ 2147483647 w 138"/>
              <a:gd name="T19" fmla="*/ 2147483647 h 155"/>
              <a:gd name="T20" fmla="*/ 2147483647 w 138"/>
              <a:gd name="T21" fmla="*/ 2147483647 h 155"/>
              <a:gd name="T22" fmla="*/ 2147483647 w 138"/>
              <a:gd name="T23" fmla="*/ 2147483647 h 155"/>
              <a:gd name="T24" fmla="*/ 2147483647 w 138"/>
              <a:gd name="T25" fmla="*/ 2147483647 h 155"/>
              <a:gd name="T26" fmla="*/ 2147483647 w 138"/>
              <a:gd name="T27" fmla="*/ 2147483647 h 155"/>
              <a:gd name="T28" fmla="*/ 2147483647 w 138"/>
              <a:gd name="T29" fmla="*/ 2147483647 h 155"/>
              <a:gd name="T30" fmla="*/ 2147483647 w 138"/>
              <a:gd name="T31" fmla="*/ 2147483647 h 155"/>
              <a:gd name="T32" fmla="*/ 2147483647 w 138"/>
              <a:gd name="T33" fmla="*/ 2147483647 h 155"/>
              <a:gd name="T34" fmla="*/ 2147483647 w 138"/>
              <a:gd name="T35" fmla="*/ 2147483647 h 155"/>
              <a:gd name="T36" fmla="*/ 2147483647 w 138"/>
              <a:gd name="T37" fmla="*/ 2147483647 h 155"/>
              <a:gd name="T38" fmla="*/ 2147483647 w 138"/>
              <a:gd name="T39" fmla="*/ 2147483647 h 155"/>
              <a:gd name="T40" fmla="*/ 2147483647 w 138"/>
              <a:gd name="T41" fmla="*/ 2147483647 h 155"/>
              <a:gd name="T42" fmla="*/ 2147483647 w 138"/>
              <a:gd name="T43" fmla="*/ 2147483647 h 155"/>
              <a:gd name="T44" fmla="*/ 2147483647 w 138"/>
              <a:gd name="T45" fmla="*/ 2147483647 h 155"/>
              <a:gd name="T46" fmla="*/ 2147483647 w 138"/>
              <a:gd name="T47" fmla="*/ 2147483647 h 155"/>
              <a:gd name="T48" fmla="*/ 2147483647 w 138"/>
              <a:gd name="T49" fmla="*/ 2147483647 h 155"/>
              <a:gd name="T50" fmla="*/ 2147483647 w 138"/>
              <a:gd name="T51" fmla="*/ 2147483647 h 155"/>
              <a:gd name="T52" fmla="*/ 2147483647 w 138"/>
              <a:gd name="T53" fmla="*/ 2147483647 h 155"/>
              <a:gd name="T54" fmla="*/ 2147483647 w 138"/>
              <a:gd name="T55" fmla="*/ 2147483647 h 155"/>
              <a:gd name="T56" fmla="*/ 2147483647 w 138"/>
              <a:gd name="T57" fmla="*/ 2147483647 h 155"/>
              <a:gd name="T58" fmla="*/ 0 w 138"/>
              <a:gd name="T59" fmla="*/ 2147483647 h 155"/>
              <a:gd name="T60" fmla="*/ 2147483647 w 138"/>
              <a:gd name="T61" fmla="*/ 2147483647 h 155"/>
              <a:gd name="T62" fmla="*/ 2147483647 w 138"/>
              <a:gd name="T63" fmla="*/ 2147483647 h 155"/>
              <a:gd name="T64" fmla="*/ 2147483647 w 138"/>
              <a:gd name="T65" fmla="*/ 2147483647 h 155"/>
              <a:gd name="T66" fmla="*/ 2147483647 w 138"/>
              <a:gd name="T67" fmla="*/ 2147483647 h 155"/>
              <a:gd name="T68" fmla="*/ 2147483647 w 138"/>
              <a:gd name="T69" fmla="*/ 0 h 155"/>
              <a:gd name="T70" fmla="*/ 2147483647 w 138"/>
              <a:gd name="T71" fmla="*/ 2147483647 h 155"/>
              <a:gd name="T72" fmla="*/ 2147483647 w 138"/>
              <a:gd name="T73" fmla="*/ 2147483647 h 155"/>
              <a:gd name="T74" fmla="*/ 2147483647 w 138"/>
              <a:gd name="T75" fmla="*/ 0 h 155"/>
              <a:gd name="T76" fmla="*/ 2147483647 w 138"/>
              <a:gd name="T77" fmla="*/ 0 h 155"/>
              <a:gd name="T78" fmla="*/ 2147483647 w 138"/>
              <a:gd name="T79" fmla="*/ 2147483647 h 155"/>
              <a:gd name="T80" fmla="*/ 2147483647 w 138"/>
              <a:gd name="T81" fmla="*/ 2147483647 h 155"/>
              <a:gd name="T82" fmla="*/ 2147483647 w 138"/>
              <a:gd name="T83" fmla="*/ 2147483647 h 155"/>
              <a:gd name="T84" fmla="*/ 2147483647 w 138"/>
              <a:gd name="T85" fmla="*/ 2147483647 h 155"/>
              <a:gd name="T86" fmla="*/ 2147483647 w 138"/>
              <a:gd name="T87" fmla="*/ 2147483647 h 155"/>
              <a:gd name="T88" fmla="*/ 2147483647 w 138"/>
              <a:gd name="T89" fmla="*/ 2147483647 h 155"/>
              <a:gd name="T90" fmla="*/ 2147483647 w 138"/>
              <a:gd name="T91" fmla="*/ 2147483647 h 155"/>
              <a:gd name="T92" fmla="*/ 2147483647 w 138"/>
              <a:gd name="T93" fmla="*/ 2147483647 h 155"/>
              <a:gd name="T94" fmla="*/ 2147483647 w 138"/>
              <a:gd name="T95" fmla="*/ 2147483647 h 155"/>
              <a:gd name="T96" fmla="*/ 2147483647 w 138"/>
              <a:gd name="T97" fmla="*/ 2147483647 h 155"/>
              <a:gd name="T98" fmla="*/ 2147483647 w 138"/>
              <a:gd name="T99" fmla="*/ 2147483647 h 155"/>
              <a:gd name="T100" fmla="*/ 2147483647 w 138"/>
              <a:gd name="T101" fmla="*/ 2147483647 h 155"/>
              <a:gd name="T102" fmla="*/ 2147483647 w 138"/>
              <a:gd name="T103" fmla="*/ 2147483647 h 155"/>
              <a:gd name="T104" fmla="*/ 2147483647 w 138"/>
              <a:gd name="T105" fmla="*/ 2147483647 h 1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8"/>
              <a:gd name="T160" fmla="*/ 0 h 155"/>
              <a:gd name="T161" fmla="*/ 138 w 138"/>
              <a:gd name="T162" fmla="*/ 155 h 1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8" h="155">
                <a:moveTo>
                  <a:pt x="114" y="119"/>
                </a:moveTo>
                <a:lnTo>
                  <a:pt x="102" y="113"/>
                </a:lnTo>
                <a:lnTo>
                  <a:pt x="102" y="125"/>
                </a:lnTo>
                <a:lnTo>
                  <a:pt x="96" y="131"/>
                </a:lnTo>
                <a:lnTo>
                  <a:pt x="78" y="143"/>
                </a:lnTo>
                <a:lnTo>
                  <a:pt x="72" y="143"/>
                </a:lnTo>
                <a:lnTo>
                  <a:pt x="72" y="137"/>
                </a:lnTo>
                <a:lnTo>
                  <a:pt x="60" y="137"/>
                </a:lnTo>
                <a:lnTo>
                  <a:pt x="60" y="149"/>
                </a:lnTo>
                <a:lnTo>
                  <a:pt x="54" y="155"/>
                </a:lnTo>
                <a:lnTo>
                  <a:pt x="54" y="143"/>
                </a:lnTo>
                <a:lnTo>
                  <a:pt x="48" y="143"/>
                </a:lnTo>
                <a:lnTo>
                  <a:pt x="42" y="143"/>
                </a:lnTo>
                <a:lnTo>
                  <a:pt x="36" y="149"/>
                </a:lnTo>
                <a:lnTo>
                  <a:pt x="30" y="149"/>
                </a:lnTo>
                <a:lnTo>
                  <a:pt x="24" y="137"/>
                </a:lnTo>
                <a:lnTo>
                  <a:pt x="18" y="137"/>
                </a:lnTo>
                <a:lnTo>
                  <a:pt x="12" y="125"/>
                </a:lnTo>
                <a:lnTo>
                  <a:pt x="6" y="119"/>
                </a:lnTo>
                <a:lnTo>
                  <a:pt x="24" y="113"/>
                </a:lnTo>
                <a:lnTo>
                  <a:pt x="24" y="107"/>
                </a:lnTo>
                <a:lnTo>
                  <a:pt x="30" y="101"/>
                </a:lnTo>
                <a:lnTo>
                  <a:pt x="30" y="90"/>
                </a:lnTo>
                <a:lnTo>
                  <a:pt x="36" y="84"/>
                </a:lnTo>
                <a:lnTo>
                  <a:pt x="30" y="60"/>
                </a:lnTo>
                <a:lnTo>
                  <a:pt x="18" y="60"/>
                </a:lnTo>
                <a:lnTo>
                  <a:pt x="12" y="66"/>
                </a:lnTo>
                <a:lnTo>
                  <a:pt x="6" y="54"/>
                </a:lnTo>
                <a:lnTo>
                  <a:pt x="12" y="42"/>
                </a:lnTo>
                <a:lnTo>
                  <a:pt x="0" y="30"/>
                </a:lnTo>
                <a:lnTo>
                  <a:pt x="6" y="30"/>
                </a:lnTo>
                <a:lnTo>
                  <a:pt x="18" y="18"/>
                </a:lnTo>
                <a:lnTo>
                  <a:pt x="24" y="6"/>
                </a:lnTo>
                <a:lnTo>
                  <a:pt x="36" y="6"/>
                </a:lnTo>
                <a:lnTo>
                  <a:pt x="42" y="0"/>
                </a:lnTo>
                <a:lnTo>
                  <a:pt x="54" y="18"/>
                </a:lnTo>
                <a:lnTo>
                  <a:pt x="60" y="12"/>
                </a:lnTo>
                <a:lnTo>
                  <a:pt x="66" y="0"/>
                </a:lnTo>
                <a:lnTo>
                  <a:pt x="78" y="0"/>
                </a:lnTo>
                <a:lnTo>
                  <a:pt x="78" y="18"/>
                </a:lnTo>
                <a:lnTo>
                  <a:pt x="96" y="30"/>
                </a:lnTo>
                <a:lnTo>
                  <a:pt x="108" y="24"/>
                </a:lnTo>
                <a:lnTo>
                  <a:pt x="114" y="42"/>
                </a:lnTo>
                <a:lnTo>
                  <a:pt x="102" y="48"/>
                </a:lnTo>
                <a:lnTo>
                  <a:pt x="102" y="60"/>
                </a:lnTo>
                <a:lnTo>
                  <a:pt x="114" y="72"/>
                </a:lnTo>
                <a:lnTo>
                  <a:pt x="108" y="78"/>
                </a:lnTo>
                <a:lnTo>
                  <a:pt x="102" y="78"/>
                </a:lnTo>
                <a:lnTo>
                  <a:pt x="114" y="84"/>
                </a:lnTo>
                <a:lnTo>
                  <a:pt x="132" y="90"/>
                </a:lnTo>
                <a:lnTo>
                  <a:pt x="138" y="101"/>
                </a:lnTo>
                <a:lnTo>
                  <a:pt x="120" y="101"/>
                </a:lnTo>
                <a:lnTo>
                  <a:pt x="114" y="119"/>
                </a:lnTo>
                <a:close/>
              </a:path>
            </a:pathLst>
          </a:custGeom>
          <a:solidFill>
            <a:schemeClr val="bg1"/>
          </a:solidFill>
          <a:ln w="12700">
            <a:solidFill>
              <a:srgbClr val="000000"/>
            </a:solidFill>
            <a:prstDash val="solid"/>
            <a:round/>
            <a:headEnd/>
            <a:tailEnd/>
          </a:ln>
        </p:spPr>
        <p:txBody>
          <a:bodyPr/>
          <a:lstStyle/>
          <a:p>
            <a:endParaRPr lang="fi-FI"/>
          </a:p>
        </p:txBody>
      </p:sp>
      <p:sp>
        <p:nvSpPr>
          <p:cNvPr id="9222" name="Freeform 6"/>
          <p:cNvSpPr>
            <a:spLocks/>
          </p:cNvSpPr>
          <p:nvPr/>
        </p:nvSpPr>
        <p:spPr bwMode="auto">
          <a:xfrm>
            <a:off x="3022600" y="2903538"/>
            <a:ext cx="1558925" cy="2084387"/>
          </a:xfrm>
          <a:custGeom>
            <a:avLst/>
            <a:gdLst>
              <a:gd name="T0" fmla="*/ 2147483647 w 60"/>
              <a:gd name="T1" fmla="*/ 2147483647 h 84"/>
              <a:gd name="T2" fmla="*/ 2147483647 w 60"/>
              <a:gd name="T3" fmla="*/ 2147483647 h 84"/>
              <a:gd name="T4" fmla="*/ 2147483647 w 60"/>
              <a:gd name="T5" fmla="*/ 2147483647 h 84"/>
              <a:gd name="T6" fmla="*/ 2147483647 w 60"/>
              <a:gd name="T7" fmla="*/ 2147483647 h 84"/>
              <a:gd name="T8" fmla="*/ 0 w 60"/>
              <a:gd name="T9" fmla="*/ 2147483647 h 84"/>
              <a:gd name="T10" fmla="*/ 2147483647 w 60"/>
              <a:gd name="T11" fmla="*/ 2147483647 h 84"/>
              <a:gd name="T12" fmla="*/ 2147483647 w 60"/>
              <a:gd name="T13" fmla="*/ 2147483647 h 84"/>
              <a:gd name="T14" fmla="*/ 2147483647 w 60"/>
              <a:gd name="T15" fmla="*/ 2147483647 h 84"/>
              <a:gd name="T16" fmla="*/ 2147483647 w 60"/>
              <a:gd name="T17" fmla="*/ 2147483647 h 84"/>
              <a:gd name="T18" fmla="*/ 2147483647 w 60"/>
              <a:gd name="T19" fmla="*/ 0 h 84"/>
              <a:gd name="T20" fmla="*/ 2147483647 w 60"/>
              <a:gd name="T21" fmla="*/ 0 h 84"/>
              <a:gd name="T22" fmla="*/ 2147483647 w 60"/>
              <a:gd name="T23" fmla="*/ 2147483647 h 84"/>
              <a:gd name="T24" fmla="*/ 2147483647 w 60"/>
              <a:gd name="T25" fmla="*/ 2147483647 h 84"/>
              <a:gd name="T26" fmla="*/ 2147483647 w 60"/>
              <a:gd name="T27" fmla="*/ 2147483647 h 84"/>
              <a:gd name="T28" fmla="*/ 2147483647 w 60"/>
              <a:gd name="T29" fmla="*/ 2147483647 h 84"/>
              <a:gd name="T30" fmla="*/ 2147483647 w 60"/>
              <a:gd name="T31" fmla="*/ 2147483647 h 84"/>
              <a:gd name="T32" fmla="*/ 2147483647 w 60"/>
              <a:gd name="T33" fmla="*/ 2147483647 h 84"/>
              <a:gd name="T34" fmla="*/ 2147483647 w 60"/>
              <a:gd name="T35" fmla="*/ 2147483647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84"/>
              <a:gd name="T56" fmla="*/ 60 w 60"/>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84">
                <a:moveTo>
                  <a:pt x="24" y="66"/>
                </a:moveTo>
                <a:lnTo>
                  <a:pt x="18" y="60"/>
                </a:lnTo>
                <a:lnTo>
                  <a:pt x="18" y="66"/>
                </a:lnTo>
                <a:lnTo>
                  <a:pt x="12" y="48"/>
                </a:lnTo>
                <a:lnTo>
                  <a:pt x="0" y="42"/>
                </a:lnTo>
                <a:lnTo>
                  <a:pt x="18" y="30"/>
                </a:lnTo>
                <a:lnTo>
                  <a:pt x="24" y="24"/>
                </a:lnTo>
                <a:lnTo>
                  <a:pt x="24" y="12"/>
                </a:lnTo>
                <a:lnTo>
                  <a:pt x="36" y="18"/>
                </a:lnTo>
                <a:lnTo>
                  <a:pt x="42" y="0"/>
                </a:lnTo>
                <a:lnTo>
                  <a:pt x="60" y="0"/>
                </a:lnTo>
                <a:lnTo>
                  <a:pt x="60" y="42"/>
                </a:lnTo>
                <a:lnTo>
                  <a:pt x="48" y="54"/>
                </a:lnTo>
                <a:lnTo>
                  <a:pt x="60" y="84"/>
                </a:lnTo>
                <a:lnTo>
                  <a:pt x="54" y="78"/>
                </a:lnTo>
                <a:lnTo>
                  <a:pt x="48" y="72"/>
                </a:lnTo>
                <a:lnTo>
                  <a:pt x="36" y="72"/>
                </a:lnTo>
                <a:lnTo>
                  <a:pt x="24" y="66"/>
                </a:lnTo>
                <a:close/>
              </a:path>
            </a:pathLst>
          </a:custGeom>
          <a:solidFill>
            <a:srgbClr val="66CCFF"/>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6391" name="Freeform 7"/>
          <p:cNvSpPr>
            <a:spLocks/>
          </p:cNvSpPr>
          <p:nvPr/>
        </p:nvSpPr>
        <p:spPr bwMode="auto">
          <a:xfrm>
            <a:off x="2408238" y="3803650"/>
            <a:ext cx="1085850" cy="1327150"/>
          </a:xfrm>
          <a:custGeom>
            <a:avLst/>
            <a:gdLst>
              <a:gd name="T0" fmla="*/ 2147483647 w 42"/>
              <a:gd name="T1" fmla="*/ 2147483647 h 54"/>
              <a:gd name="T2" fmla="*/ 2147483647 w 42"/>
              <a:gd name="T3" fmla="*/ 2147483647 h 54"/>
              <a:gd name="T4" fmla="*/ 0 w 42"/>
              <a:gd name="T5" fmla="*/ 2147483647 h 54"/>
              <a:gd name="T6" fmla="*/ 2147483647 w 42"/>
              <a:gd name="T7" fmla="*/ 2147483647 h 54"/>
              <a:gd name="T8" fmla="*/ 2147483647 w 42"/>
              <a:gd name="T9" fmla="*/ 0 h 54"/>
              <a:gd name="T10" fmla="*/ 2147483647 w 42"/>
              <a:gd name="T11" fmla="*/ 0 h 54"/>
              <a:gd name="T12" fmla="*/ 2147483647 w 42"/>
              <a:gd name="T13" fmla="*/ 2147483647 h 54"/>
              <a:gd name="T14" fmla="*/ 2147483647 w 42"/>
              <a:gd name="T15" fmla="*/ 2147483647 h 54"/>
              <a:gd name="T16" fmla="*/ 2147483647 w 42"/>
              <a:gd name="T17" fmla="*/ 2147483647 h 54"/>
              <a:gd name="T18" fmla="*/ 2147483647 w 42"/>
              <a:gd name="T19" fmla="*/ 2147483647 h 54"/>
              <a:gd name="T20" fmla="*/ 2147483647 w 42"/>
              <a:gd name="T21" fmla="*/ 2147483647 h 54"/>
              <a:gd name="T22" fmla="*/ 2147483647 w 42"/>
              <a:gd name="T23" fmla="*/ 2147483647 h 54"/>
              <a:gd name="T24" fmla="*/ 2147483647 w 42"/>
              <a:gd name="T25" fmla="*/ 2147483647 h 54"/>
              <a:gd name="T26" fmla="*/ 2147483647 w 42"/>
              <a:gd name="T27" fmla="*/ 2147483647 h 54"/>
              <a:gd name="T28" fmla="*/ 2147483647 w 42"/>
              <a:gd name="T29" fmla="*/ 2147483647 h 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54"/>
              <a:gd name="T47" fmla="*/ 42 w 42"/>
              <a:gd name="T48" fmla="*/ 54 h 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54">
                <a:moveTo>
                  <a:pt x="24" y="54"/>
                </a:moveTo>
                <a:lnTo>
                  <a:pt x="18" y="54"/>
                </a:lnTo>
                <a:lnTo>
                  <a:pt x="0" y="18"/>
                </a:lnTo>
                <a:lnTo>
                  <a:pt x="6" y="12"/>
                </a:lnTo>
                <a:lnTo>
                  <a:pt x="6" y="0"/>
                </a:lnTo>
                <a:lnTo>
                  <a:pt x="18" y="0"/>
                </a:lnTo>
                <a:lnTo>
                  <a:pt x="18" y="6"/>
                </a:lnTo>
                <a:lnTo>
                  <a:pt x="24" y="6"/>
                </a:lnTo>
                <a:lnTo>
                  <a:pt x="36" y="12"/>
                </a:lnTo>
                <a:lnTo>
                  <a:pt x="42" y="30"/>
                </a:lnTo>
                <a:lnTo>
                  <a:pt x="36" y="30"/>
                </a:lnTo>
                <a:lnTo>
                  <a:pt x="30" y="36"/>
                </a:lnTo>
                <a:lnTo>
                  <a:pt x="30" y="42"/>
                </a:lnTo>
                <a:lnTo>
                  <a:pt x="30" y="48"/>
                </a:lnTo>
                <a:lnTo>
                  <a:pt x="24" y="54"/>
                </a:lnTo>
                <a:close/>
              </a:path>
            </a:pathLst>
          </a:custGeom>
          <a:solidFill>
            <a:srgbClr val="66CCFF"/>
          </a:solidFill>
          <a:ln w="12700">
            <a:solidFill>
              <a:srgbClr val="000000"/>
            </a:solidFill>
            <a:prstDash val="solid"/>
            <a:round/>
            <a:headEnd/>
            <a:tailEnd/>
          </a:ln>
        </p:spPr>
        <p:txBody>
          <a:bodyPr/>
          <a:lstStyle/>
          <a:p>
            <a:endParaRPr lang="fi-FI"/>
          </a:p>
        </p:txBody>
      </p:sp>
      <p:sp>
        <p:nvSpPr>
          <p:cNvPr id="16392" name="Freeform 8"/>
          <p:cNvSpPr>
            <a:spLocks/>
          </p:cNvSpPr>
          <p:nvPr/>
        </p:nvSpPr>
        <p:spPr bwMode="auto">
          <a:xfrm>
            <a:off x="3336925" y="4987925"/>
            <a:ext cx="157163" cy="442913"/>
          </a:xfrm>
          <a:custGeom>
            <a:avLst/>
            <a:gdLst>
              <a:gd name="T0" fmla="*/ 0 w 6"/>
              <a:gd name="T1" fmla="*/ 2147483647 h 18"/>
              <a:gd name="T2" fmla="*/ 0 w 6"/>
              <a:gd name="T3" fmla="*/ 0 h 18"/>
              <a:gd name="T4" fmla="*/ 2147483647 w 6"/>
              <a:gd name="T5" fmla="*/ 0 h 18"/>
              <a:gd name="T6" fmla="*/ 2147483647 w 6"/>
              <a:gd name="T7" fmla="*/ 2147483647 h 18"/>
              <a:gd name="T8" fmla="*/ 2147483647 w 6"/>
              <a:gd name="T9" fmla="*/ 2147483647 h 18"/>
              <a:gd name="T10" fmla="*/ 0 w 6"/>
              <a:gd name="T11" fmla="*/ 2147483647 h 18"/>
              <a:gd name="T12" fmla="*/ 0 w 6"/>
              <a:gd name="T13" fmla="*/ 2147483647 h 18"/>
              <a:gd name="T14" fmla="*/ 0 w 6"/>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8"/>
              <a:gd name="T26" fmla="*/ 6 w 6"/>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8">
                <a:moveTo>
                  <a:pt x="0" y="6"/>
                </a:moveTo>
                <a:lnTo>
                  <a:pt x="0" y="0"/>
                </a:lnTo>
                <a:lnTo>
                  <a:pt x="6" y="0"/>
                </a:lnTo>
                <a:lnTo>
                  <a:pt x="6" y="12"/>
                </a:lnTo>
                <a:lnTo>
                  <a:pt x="6" y="18"/>
                </a:lnTo>
                <a:lnTo>
                  <a:pt x="0" y="18"/>
                </a:lnTo>
                <a:lnTo>
                  <a:pt x="0" y="12"/>
                </a:lnTo>
                <a:lnTo>
                  <a:pt x="0" y="6"/>
                </a:lnTo>
                <a:close/>
              </a:path>
            </a:pathLst>
          </a:custGeom>
          <a:solidFill>
            <a:srgbClr val="66CCFF"/>
          </a:solidFill>
          <a:ln w="12700">
            <a:solidFill>
              <a:srgbClr val="000000"/>
            </a:solidFill>
            <a:prstDash val="solid"/>
            <a:round/>
            <a:headEnd/>
            <a:tailEnd/>
          </a:ln>
        </p:spPr>
        <p:txBody>
          <a:bodyPr/>
          <a:lstStyle/>
          <a:p>
            <a:endParaRPr lang="fi-FI"/>
          </a:p>
        </p:txBody>
      </p:sp>
      <p:sp>
        <p:nvSpPr>
          <p:cNvPr id="16393" name="Freeform 9"/>
          <p:cNvSpPr>
            <a:spLocks/>
          </p:cNvSpPr>
          <p:nvPr/>
        </p:nvSpPr>
        <p:spPr bwMode="auto">
          <a:xfrm>
            <a:off x="4581525" y="2903538"/>
            <a:ext cx="1562100" cy="1200150"/>
          </a:xfrm>
          <a:custGeom>
            <a:avLst/>
            <a:gdLst>
              <a:gd name="T0" fmla="*/ 2147483647 w 60"/>
              <a:gd name="T1" fmla="*/ 2147483647 h 48"/>
              <a:gd name="T2" fmla="*/ 2147483647 w 60"/>
              <a:gd name="T3" fmla="*/ 2147483647 h 48"/>
              <a:gd name="T4" fmla="*/ 2147483647 w 60"/>
              <a:gd name="T5" fmla="*/ 2147483647 h 48"/>
              <a:gd name="T6" fmla="*/ 2147483647 w 60"/>
              <a:gd name="T7" fmla="*/ 2147483647 h 48"/>
              <a:gd name="T8" fmla="*/ 2147483647 w 60"/>
              <a:gd name="T9" fmla="*/ 2147483647 h 48"/>
              <a:gd name="T10" fmla="*/ 0 w 60"/>
              <a:gd name="T11" fmla="*/ 0 h 48"/>
              <a:gd name="T12" fmla="*/ 0 w 60"/>
              <a:gd name="T13" fmla="*/ 2147483647 h 48"/>
              <a:gd name="T14" fmla="*/ 2147483647 w 60"/>
              <a:gd name="T15" fmla="*/ 2147483647 h 48"/>
              <a:gd name="T16" fmla="*/ 2147483647 w 60"/>
              <a:gd name="T17" fmla="*/ 2147483647 h 48"/>
              <a:gd name="T18" fmla="*/ 2147483647 w 60"/>
              <a:gd name="T19" fmla="*/ 2147483647 h 48"/>
              <a:gd name="T20" fmla="*/ 2147483647 w 60"/>
              <a:gd name="T21" fmla="*/ 2147483647 h 48"/>
              <a:gd name="T22" fmla="*/ 2147483647 w 60"/>
              <a:gd name="T23" fmla="*/ 2147483647 h 48"/>
              <a:gd name="T24" fmla="*/ 2147483647 w 60"/>
              <a:gd name="T25" fmla="*/ 2147483647 h 48"/>
              <a:gd name="T26" fmla="*/ 2147483647 w 60"/>
              <a:gd name="T27" fmla="*/ 2147483647 h 48"/>
              <a:gd name="T28" fmla="*/ 2147483647 w 60"/>
              <a:gd name="T29" fmla="*/ 2147483647 h 48"/>
              <a:gd name="T30" fmla="*/ 2147483647 w 60"/>
              <a:gd name="T31" fmla="*/ 2147483647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48"/>
              <a:gd name="T50" fmla="*/ 60 w 60"/>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48">
                <a:moveTo>
                  <a:pt x="48" y="30"/>
                </a:moveTo>
                <a:lnTo>
                  <a:pt x="42" y="18"/>
                </a:lnTo>
                <a:lnTo>
                  <a:pt x="30" y="12"/>
                </a:lnTo>
                <a:lnTo>
                  <a:pt x="24" y="6"/>
                </a:lnTo>
                <a:lnTo>
                  <a:pt x="12" y="6"/>
                </a:lnTo>
                <a:lnTo>
                  <a:pt x="0" y="0"/>
                </a:lnTo>
                <a:lnTo>
                  <a:pt x="0" y="42"/>
                </a:lnTo>
                <a:lnTo>
                  <a:pt x="12" y="48"/>
                </a:lnTo>
                <a:lnTo>
                  <a:pt x="12" y="36"/>
                </a:lnTo>
                <a:lnTo>
                  <a:pt x="18" y="36"/>
                </a:lnTo>
                <a:lnTo>
                  <a:pt x="30" y="42"/>
                </a:lnTo>
                <a:lnTo>
                  <a:pt x="36" y="36"/>
                </a:lnTo>
                <a:lnTo>
                  <a:pt x="48" y="48"/>
                </a:lnTo>
                <a:lnTo>
                  <a:pt x="54" y="36"/>
                </a:lnTo>
                <a:lnTo>
                  <a:pt x="60" y="36"/>
                </a:lnTo>
                <a:lnTo>
                  <a:pt x="48" y="30"/>
                </a:lnTo>
                <a:close/>
              </a:path>
            </a:pathLst>
          </a:custGeom>
          <a:solidFill>
            <a:srgbClr val="66CCFF"/>
          </a:solidFill>
          <a:ln w="0">
            <a:solidFill>
              <a:srgbClr val="000000"/>
            </a:solidFill>
            <a:prstDash val="solid"/>
            <a:round/>
            <a:headEnd/>
            <a:tailEnd/>
          </a:ln>
        </p:spPr>
        <p:txBody>
          <a:bodyPr/>
          <a:lstStyle/>
          <a:p>
            <a:endParaRPr lang="fi-FI"/>
          </a:p>
        </p:txBody>
      </p:sp>
      <p:sp>
        <p:nvSpPr>
          <p:cNvPr id="16394" name="Freeform 10"/>
          <p:cNvSpPr>
            <a:spLocks/>
          </p:cNvSpPr>
          <p:nvPr/>
        </p:nvSpPr>
        <p:spPr bwMode="auto">
          <a:xfrm>
            <a:off x="1779588" y="4246563"/>
            <a:ext cx="1100137" cy="884237"/>
          </a:xfrm>
          <a:custGeom>
            <a:avLst/>
            <a:gdLst>
              <a:gd name="T0" fmla="*/ 2147483647 w 42"/>
              <a:gd name="T1" fmla="*/ 2147483647 h 36"/>
              <a:gd name="T2" fmla="*/ 2147483647 w 42"/>
              <a:gd name="T3" fmla="*/ 2147483647 h 36"/>
              <a:gd name="T4" fmla="*/ 2147483647 w 42"/>
              <a:gd name="T5" fmla="*/ 2147483647 h 36"/>
              <a:gd name="T6" fmla="*/ 2147483647 w 42"/>
              <a:gd name="T7" fmla="*/ 2147483647 h 36"/>
              <a:gd name="T8" fmla="*/ 2147483647 w 42"/>
              <a:gd name="T9" fmla="*/ 2147483647 h 36"/>
              <a:gd name="T10" fmla="*/ 0 w 42"/>
              <a:gd name="T11" fmla="*/ 2147483647 h 36"/>
              <a:gd name="T12" fmla="*/ 0 w 42"/>
              <a:gd name="T13" fmla="*/ 2147483647 h 36"/>
              <a:gd name="T14" fmla="*/ 0 w 42"/>
              <a:gd name="T15" fmla="*/ 2147483647 h 36"/>
              <a:gd name="T16" fmla="*/ 2147483647 w 42"/>
              <a:gd name="T17" fmla="*/ 0 h 36"/>
              <a:gd name="T18" fmla="*/ 2147483647 w 42"/>
              <a:gd name="T19" fmla="*/ 0 h 36"/>
              <a:gd name="T20" fmla="*/ 2147483647 w 42"/>
              <a:gd name="T21" fmla="*/ 2147483647 h 36"/>
              <a:gd name="T22" fmla="*/ 2147483647 w 42"/>
              <a:gd name="T23" fmla="*/ 2147483647 h 36"/>
              <a:gd name="T24" fmla="*/ 2147483647 w 42"/>
              <a:gd name="T25" fmla="*/ 2147483647 h 36"/>
              <a:gd name="T26" fmla="*/ 2147483647 w 42"/>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36"/>
              <a:gd name="T44" fmla="*/ 42 w 4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36">
                <a:moveTo>
                  <a:pt x="30" y="30"/>
                </a:moveTo>
                <a:lnTo>
                  <a:pt x="24" y="30"/>
                </a:lnTo>
                <a:lnTo>
                  <a:pt x="18" y="30"/>
                </a:lnTo>
                <a:lnTo>
                  <a:pt x="12" y="30"/>
                </a:lnTo>
                <a:lnTo>
                  <a:pt x="6" y="30"/>
                </a:lnTo>
                <a:lnTo>
                  <a:pt x="0" y="30"/>
                </a:lnTo>
                <a:lnTo>
                  <a:pt x="0" y="24"/>
                </a:lnTo>
                <a:lnTo>
                  <a:pt x="0" y="18"/>
                </a:lnTo>
                <a:lnTo>
                  <a:pt x="18" y="0"/>
                </a:lnTo>
                <a:lnTo>
                  <a:pt x="24" y="0"/>
                </a:lnTo>
                <a:lnTo>
                  <a:pt x="42" y="36"/>
                </a:lnTo>
                <a:lnTo>
                  <a:pt x="36" y="30"/>
                </a:lnTo>
                <a:lnTo>
                  <a:pt x="36" y="24"/>
                </a:lnTo>
                <a:lnTo>
                  <a:pt x="30" y="30"/>
                </a:lnTo>
                <a:close/>
              </a:path>
            </a:pathLst>
          </a:custGeom>
          <a:solidFill>
            <a:srgbClr val="66CCFF"/>
          </a:solidFill>
          <a:ln w="12700">
            <a:solidFill>
              <a:srgbClr val="000000"/>
            </a:solidFill>
            <a:prstDash val="solid"/>
            <a:round/>
            <a:headEnd/>
            <a:tailEnd/>
          </a:ln>
        </p:spPr>
        <p:txBody>
          <a:bodyPr/>
          <a:lstStyle/>
          <a:p>
            <a:endParaRPr lang="fi-FI"/>
          </a:p>
        </p:txBody>
      </p:sp>
      <p:sp>
        <p:nvSpPr>
          <p:cNvPr id="16395" name="Freeform 11"/>
          <p:cNvSpPr>
            <a:spLocks/>
          </p:cNvSpPr>
          <p:nvPr/>
        </p:nvSpPr>
        <p:spPr bwMode="auto">
          <a:xfrm>
            <a:off x="1936750" y="5130800"/>
            <a:ext cx="314325" cy="300038"/>
          </a:xfrm>
          <a:custGeom>
            <a:avLst/>
            <a:gdLst>
              <a:gd name="T0" fmla="*/ 0 w 12"/>
              <a:gd name="T1" fmla="*/ 0 h 12"/>
              <a:gd name="T2" fmla="*/ 0 w 12"/>
              <a:gd name="T3" fmla="*/ 2147483647 h 12"/>
              <a:gd name="T4" fmla="*/ 2147483647 w 12"/>
              <a:gd name="T5" fmla="*/ 2147483647 h 12"/>
              <a:gd name="T6" fmla="*/ 2147483647 w 12"/>
              <a:gd name="T7" fmla="*/ 2147483647 h 12"/>
              <a:gd name="T8" fmla="*/ 2147483647 w 12"/>
              <a:gd name="T9" fmla="*/ 0 h 12"/>
              <a:gd name="T10" fmla="*/ 2147483647 w 12"/>
              <a:gd name="T11" fmla="*/ 0 h 12"/>
              <a:gd name="T12" fmla="*/ 0 w 12"/>
              <a:gd name="T13" fmla="*/ 0 h 12"/>
              <a:gd name="T14" fmla="*/ 0 60000 65536"/>
              <a:gd name="T15" fmla="*/ 0 60000 65536"/>
              <a:gd name="T16" fmla="*/ 0 60000 65536"/>
              <a:gd name="T17" fmla="*/ 0 60000 65536"/>
              <a:gd name="T18" fmla="*/ 0 60000 65536"/>
              <a:gd name="T19" fmla="*/ 0 60000 65536"/>
              <a:gd name="T20" fmla="*/ 0 60000 65536"/>
              <a:gd name="T21" fmla="*/ 0 w 12"/>
              <a:gd name="T22" fmla="*/ 0 h 12"/>
              <a:gd name="T23" fmla="*/ 12 w 1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2">
                <a:moveTo>
                  <a:pt x="0" y="0"/>
                </a:moveTo>
                <a:lnTo>
                  <a:pt x="0" y="6"/>
                </a:lnTo>
                <a:lnTo>
                  <a:pt x="6" y="12"/>
                </a:lnTo>
                <a:lnTo>
                  <a:pt x="6" y="6"/>
                </a:lnTo>
                <a:lnTo>
                  <a:pt x="12" y="0"/>
                </a:lnTo>
                <a:lnTo>
                  <a:pt x="6" y="0"/>
                </a:lnTo>
                <a:lnTo>
                  <a:pt x="0" y="0"/>
                </a:lnTo>
                <a:close/>
              </a:path>
            </a:pathLst>
          </a:custGeom>
          <a:solidFill>
            <a:srgbClr val="66CCFF"/>
          </a:solidFill>
          <a:ln w="0">
            <a:solidFill>
              <a:srgbClr val="000000"/>
            </a:solidFill>
            <a:prstDash val="solid"/>
            <a:round/>
            <a:headEnd/>
            <a:tailEnd/>
          </a:ln>
        </p:spPr>
        <p:txBody>
          <a:bodyPr/>
          <a:lstStyle/>
          <a:p>
            <a:endParaRPr lang="fi-FI"/>
          </a:p>
        </p:txBody>
      </p:sp>
      <p:sp>
        <p:nvSpPr>
          <p:cNvPr id="16396" name="Freeform 12"/>
          <p:cNvSpPr>
            <a:spLocks/>
          </p:cNvSpPr>
          <p:nvPr/>
        </p:nvSpPr>
        <p:spPr bwMode="auto">
          <a:xfrm>
            <a:off x="2408238" y="5430838"/>
            <a:ext cx="314325" cy="142875"/>
          </a:xfrm>
          <a:custGeom>
            <a:avLst/>
            <a:gdLst>
              <a:gd name="T0" fmla="*/ 0 w 12"/>
              <a:gd name="T1" fmla="*/ 0 h 6"/>
              <a:gd name="T2" fmla="*/ 0 w 12"/>
              <a:gd name="T3" fmla="*/ 2147483647 h 6"/>
              <a:gd name="T4" fmla="*/ 2147483647 w 12"/>
              <a:gd name="T5" fmla="*/ 2147483647 h 6"/>
              <a:gd name="T6" fmla="*/ 2147483647 w 12"/>
              <a:gd name="T7" fmla="*/ 2147483647 h 6"/>
              <a:gd name="T8" fmla="*/ 2147483647 w 12"/>
              <a:gd name="T9" fmla="*/ 0 h 6"/>
              <a:gd name="T10" fmla="*/ 2147483647 w 12"/>
              <a:gd name="T11" fmla="*/ 0 h 6"/>
              <a:gd name="T12" fmla="*/ 0 w 12"/>
              <a:gd name="T13" fmla="*/ 0 h 6"/>
              <a:gd name="T14" fmla="*/ 0 60000 65536"/>
              <a:gd name="T15" fmla="*/ 0 60000 65536"/>
              <a:gd name="T16" fmla="*/ 0 60000 65536"/>
              <a:gd name="T17" fmla="*/ 0 60000 65536"/>
              <a:gd name="T18" fmla="*/ 0 60000 65536"/>
              <a:gd name="T19" fmla="*/ 0 60000 65536"/>
              <a:gd name="T20" fmla="*/ 0 60000 65536"/>
              <a:gd name="T21" fmla="*/ 0 w 12"/>
              <a:gd name="T22" fmla="*/ 0 h 6"/>
              <a:gd name="T23" fmla="*/ 12 w 1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6">
                <a:moveTo>
                  <a:pt x="0" y="0"/>
                </a:moveTo>
                <a:lnTo>
                  <a:pt x="0" y="6"/>
                </a:lnTo>
                <a:lnTo>
                  <a:pt x="6" y="6"/>
                </a:lnTo>
                <a:lnTo>
                  <a:pt x="12" y="6"/>
                </a:lnTo>
                <a:lnTo>
                  <a:pt x="12" y="0"/>
                </a:lnTo>
                <a:lnTo>
                  <a:pt x="6" y="0"/>
                </a:lnTo>
                <a:lnTo>
                  <a:pt x="0" y="0"/>
                </a:lnTo>
                <a:close/>
              </a:path>
            </a:pathLst>
          </a:custGeom>
          <a:solidFill>
            <a:srgbClr val="66CCFF"/>
          </a:solidFill>
          <a:ln w="0">
            <a:solidFill>
              <a:srgbClr val="000000"/>
            </a:solidFill>
            <a:prstDash val="solid"/>
            <a:round/>
            <a:headEnd/>
            <a:tailEnd/>
          </a:ln>
        </p:spPr>
        <p:txBody>
          <a:bodyPr/>
          <a:lstStyle/>
          <a:p>
            <a:endParaRPr lang="fi-FI"/>
          </a:p>
        </p:txBody>
      </p:sp>
      <p:sp>
        <p:nvSpPr>
          <p:cNvPr id="16397" name="Freeform 13"/>
          <p:cNvSpPr>
            <a:spLocks/>
          </p:cNvSpPr>
          <p:nvPr/>
        </p:nvSpPr>
        <p:spPr bwMode="auto">
          <a:xfrm>
            <a:off x="574675" y="1143000"/>
            <a:ext cx="1368425" cy="2286000"/>
          </a:xfrm>
          <a:custGeom>
            <a:avLst/>
            <a:gdLst>
              <a:gd name="T0" fmla="*/ 2147483647 w 862"/>
              <a:gd name="T1" fmla="*/ 0 h 1440"/>
              <a:gd name="T2" fmla="*/ 2147483647 w 862"/>
              <a:gd name="T3" fmla="*/ 2147483647 h 1440"/>
              <a:gd name="T4" fmla="*/ 2147483647 w 862"/>
              <a:gd name="T5" fmla="*/ 2147483647 h 1440"/>
              <a:gd name="T6" fmla="*/ 2147483647 w 862"/>
              <a:gd name="T7" fmla="*/ 2147483647 h 1440"/>
              <a:gd name="T8" fmla="*/ 2147483647 w 862"/>
              <a:gd name="T9" fmla="*/ 2147483647 h 1440"/>
              <a:gd name="T10" fmla="*/ 2147483647 w 862"/>
              <a:gd name="T11" fmla="*/ 2147483647 h 1440"/>
              <a:gd name="T12" fmla="*/ 2147483647 w 862"/>
              <a:gd name="T13" fmla="*/ 2147483647 h 1440"/>
              <a:gd name="T14" fmla="*/ 0 w 862"/>
              <a:gd name="T15" fmla="*/ 2147483647 h 1440"/>
              <a:gd name="T16" fmla="*/ 2147483647 w 862"/>
              <a:gd name="T17" fmla="*/ 2147483647 h 1440"/>
              <a:gd name="T18" fmla="*/ 2147483647 w 862"/>
              <a:gd name="T19" fmla="*/ 2147483647 h 1440"/>
              <a:gd name="T20" fmla="*/ 2147483647 w 862"/>
              <a:gd name="T21" fmla="*/ 2147483647 h 1440"/>
              <a:gd name="T22" fmla="*/ 2147483647 w 862"/>
              <a:gd name="T23" fmla="*/ 2147483647 h 1440"/>
              <a:gd name="T24" fmla="*/ 2147483647 w 862"/>
              <a:gd name="T25" fmla="*/ 2147483647 h 1440"/>
              <a:gd name="T26" fmla="*/ 2147483647 w 862"/>
              <a:gd name="T27" fmla="*/ 2147483647 h 1440"/>
              <a:gd name="T28" fmla="*/ 2147483647 w 862"/>
              <a:gd name="T29" fmla="*/ 2147483647 h 1440"/>
              <a:gd name="T30" fmla="*/ 2147483647 w 862"/>
              <a:gd name="T31" fmla="*/ 2147483647 h 1440"/>
              <a:gd name="T32" fmla="*/ 2147483647 w 862"/>
              <a:gd name="T33" fmla="*/ 2147483647 h 1440"/>
              <a:gd name="T34" fmla="*/ 2147483647 w 862"/>
              <a:gd name="T35" fmla="*/ 2147483647 h 1440"/>
              <a:gd name="T36" fmla="*/ 2147483647 w 862"/>
              <a:gd name="T37" fmla="*/ 2147483647 h 1440"/>
              <a:gd name="T38" fmla="*/ 2147483647 w 862"/>
              <a:gd name="T39" fmla="*/ 2147483647 h 1440"/>
              <a:gd name="T40" fmla="*/ 2147483647 w 862"/>
              <a:gd name="T41" fmla="*/ 2147483647 h 1440"/>
              <a:gd name="T42" fmla="*/ 2147483647 w 862"/>
              <a:gd name="T43" fmla="*/ 2147483647 h 1440"/>
              <a:gd name="T44" fmla="*/ 2147483647 w 862"/>
              <a:gd name="T45" fmla="*/ 2147483647 h 1440"/>
              <a:gd name="T46" fmla="*/ 2147483647 w 862"/>
              <a:gd name="T47" fmla="*/ 2147483647 h 1440"/>
              <a:gd name="T48" fmla="*/ 2147483647 w 862"/>
              <a:gd name="T49" fmla="*/ 2147483647 h 1440"/>
              <a:gd name="T50" fmla="*/ 2147483647 w 862"/>
              <a:gd name="T51" fmla="*/ 2147483647 h 1440"/>
              <a:gd name="T52" fmla="*/ 2147483647 w 862"/>
              <a:gd name="T53" fmla="*/ 2147483647 h 1440"/>
              <a:gd name="T54" fmla="*/ 2147483647 w 862"/>
              <a:gd name="T55" fmla="*/ 2147483647 h 1440"/>
              <a:gd name="T56" fmla="*/ 2147483647 w 862"/>
              <a:gd name="T57" fmla="*/ 2147483647 h 1440"/>
              <a:gd name="T58" fmla="*/ 2147483647 w 862"/>
              <a:gd name="T59" fmla="*/ 0 h 14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2"/>
              <a:gd name="T91" fmla="*/ 0 h 1440"/>
              <a:gd name="T92" fmla="*/ 862 w 862"/>
              <a:gd name="T93" fmla="*/ 1440 h 14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2" h="1440">
                <a:moveTo>
                  <a:pt x="290" y="0"/>
                </a:moveTo>
                <a:lnTo>
                  <a:pt x="124" y="48"/>
                </a:lnTo>
                <a:lnTo>
                  <a:pt x="46" y="187"/>
                </a:lnTo>
                <a:lnTo>
                  <a:pt x="40" y="198"/>
                </a:lnTo>
                <a:lnTo>
                  <a:pt x="128" y="324"/>
                </a:lnTo>
                <a:lnTo>
                  <a:pt x="156" y="560"/>
                </a:lnTo>
                <a:lnTo>
                  <a:pt x="25" y="546"/>
                </a:lnTo>
                <a:lnTo>
                  <a:pt x="0" y="675"/>
                </a:lnTo>
                <a:lnTo>
                  <a:pt x="143" y="762"/>
                </a:lnTo>
                <a:lnTo>
                  <a:pt x="74" y="917"/>
                </a:lnTo>
                <a:lnTo>
                  <a:pt x="70" y="926"/>
                </a:lnTo>
                <a:lnTo>
                  <a:pt x="71" y="934"/>
                </a:lnTo>
                <a:lnTo>
                  <a:pt x="92" y="1077"/>
                </a:lnTo>
                <a:lnTo>
                  <a:pt x="94" y="1085"/>
                </a:lnTo>
                <a:lnTo>
                  <a:pt x="229" y="1206"/>
                </a:lnTo>
                <a:lnTo>
                  <a:pt x="266" y="1401"/>
                </a:lnTo>
                <a:lnTo>
                  <a:pt x="315" y="1414"/>
                </a:lnTo>
                <a:lnTo>
                  <a:pt x="403" y="1440"/>
                </a:lnTo>
                <a:lnTo>
                  <a:pt x="658" y="1296"/>
                </a:lnTo>
                <a:lnTo>
                  <a:pt x="658" y="1192"/>
                </a:lnTo>
                <a:lnTo>
                  <a:pt x="666" y="1208"/>
                </a:lnTo>
                <a:lnTo>
                  <a:pt x="754" y="1104"/>
                </a:lnTo>
                <a:lnTo>
                  <a:pt x="762" y="936"/>
                </a:lnTo>
                <a:lnTo>
                  <a:pt x="862" y="868"/>
                </a:lnTo>
                <a:lnTo>
                  <a:pt x="754" y="472"/>
                </a:lnTo>
                <a:lnTo>
                  <a:pt x="562" y="458"/>
                </a:lnTo>
                <a:lnTo>
                  <a:pt x="490" y="552"/>
                </a:lnTo>
                <a:lnTo>
                  <a:pt x="370" y="400"/>
                </a:lnTo>
                <a:lnTo>
                  <a:pt x="484" y="169"/>
                </a:lnTo>
                <a:lnTo>
                  <a:pt x="290" y="0"/>
                </a:lnTo>
                <a:close/>
              </a:path>
            </a:pathLst>
          </a:custGeom>
          <a:solidFill>
            <a:schemeClr val="bg1">
              <a:lumMod val="85000"/>
            </a:schemeClr>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p>
        </p:txBody>
      </p:sp>
      <p:sp>
        <p:nvSpPr>
          <p:cNvPr id="16398" name="Rectangle 14"/>
          <p:cNvSpPr>
            <a:spLocks noChangeArrowheads="1"/>
          </p:cNvSpPr>
          <p:nvPr/>
        </p:nvSpPr>
        <p:spPr bwMode="auto">
          <a:xfrm>
            <a:off x="2627313" y="4292600"/>
            <a:ext cx="495300"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Kotka</a:t>
            </a:r>
            <a:endParaRPr lang="fi-FI" sz="1200" b="1">
              <a:cs typeface="Arial" charset="0"/>
            </a:endParaRPr>
          </a:p>
        </p:txBody>
      </p:sp>
      <p:sp>
        <p:nvSpPr>
          <p:cNvPr id="16399" name="Rectangle 15"/>
          <p:cNvSpPr>
            <a:spLocks noChangeArrowheads="1"/>
          </p:cNvSpPr>
          <p:nvPr/>
        </p:nvSpPr>
        <p:spPr bwMode="auto">
          <a:xfrm>
            <a:off x="1943100" y="4581525"/>
            <a:ext cx="590550"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Pyhtää</a:t>
            </a:r>
            <a:endParaRPr lang="fi-FI" sz="1200" b="1">
              <a:cs typeface="Arial" charset="0"/>
            </a:endParaRPr>
          </a:p>
        </p:txBody>
      </p:sp>
      <p:sp>
        <p:nvSpPr>
          <p:cNvPr id="16400" name="Rectangle 16"/>
          <p:cNvSpPr>
            <a:spLocks noChangeArrowheads="1"/>
          </p:cNvSpPr>
          <p:nvPr/>
        </p:nvSpPr>
        <p:spPr bwMode="auto">
          <a:xfrm>
            <a:off x="2268538" y="1989138"/>
            <a:ext cx="685800" cy="182562"/>
          </a:xfrm>
          <a:prstGeom prst="rect">
            <a:avLst/>
          </a:prstGeom>
          <a:solidFill>
            <a:schemeClr val="bg1"/>
          </a:solid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Kouvola</a:t>
            </a:r>
          </a:p>
        </p:txBody>
      </p:sp>
      <p:sp>
        <p:nvSpPr>
          <p:cNvPr id="16401" name="Rectangle 17"/>
          <p:cNvSpPr>
            <a:spLocks noChangeArrowheads="1"/>
          </p:cNvSpPr>
          <p:nvPr/>
        </p:nvSpPr>
        <p:spPr bwMode="auto">
          <a:xfrm>
            <a:off x="1042988" y="2349500"/>
            <a:ext cx="327025"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Iitti</a:t>
            </a:r>
            <a:endParaRPr lang="fi-FI" sz="1200" b="1">
              <a:cs typeface="Arial" charset="0"/>
            </a:endParaRPr>
          </a:p>
        </p:txBody>
      </p:sp>
      <p:sp>
        <p:nvSpPr>
          <p:cNvPr id="16402" name="Rectangle 18"/>
          <p:cNvSpPr>
            <a:spLocks noChangeArrowheads="1"/>
          </p:cNvSpPr>
          <p:nvPr/>
        </p:nvSpPr>
        <p:spPr bwMode="auto">
          <a:xfrm>
            <a:off x="4716463" y="3357563"/>
            <a:ext cx="917575"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Miehikkälä</a:t>
            </a:r>
            <a:endParaRPr lang="fi-FI" sz="1200" b="1">
              <a:cs typeface="Arial" charset="0"/>
            </a:endParaRPr>
          </a:p>
        </p:txBody>
      </p:sp>
      <p:sp>
        <p:nvSpPr>
          <p:cNvPr id="16403" name="Rectangle 19"/>
          <p:cNvSpPr>
            <a:spLocks noChangeArrowheads="1"/>
          </p:cNvSpPr>
          <p:nvPr/>
        </p:nvSpPr>
        <p:spPr bwMode="auto">
          <a:xfrm>
            <a:off x="4427538" y="4292600"/>
            <a:ext cx="733425"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Virolahti</a:t>
            </a:r>
            <a:endParaRPr lang="fi-FI" sz="1200" b="1">
              <a:cs typeface="Arial" charset="0"/>
            </a:endParaRPr>
          </a:p>
        </p:txBody>
      </p:sp>
      <p:sp>
        <p:nvSpPr>
          <p:cNvPr id="16404" name="Rectangle 20"/>
          <p:cNvSpPr>
            <a:spLocks noChangeArrowheads="1"/>
          </p:cNvSpPr>
          <p:nvPr/>
        </p:nvSpPr>
        <p:spPr bwMode="auto">
          <a:xfrm>
            <a:off x="3563938" y="3789363"/>
            <a:ext cx="652462" cy="182562"/>
          </a:xfrm>
          <a:prstGeom prst="rect">
            <a:avLst/>
          </a:prstGeom>
          <a:noFill/>
          <a:ln w="9525">
            <a:solidFill>
              <a:schemeClr val="accent1"/>
            </a:solidFill>
            <a:miter lim="800000"/>
            <a:headEnd/>
            <a:tailEnd/>
          </a:ln>
        </p:spPr>
        <p:txBody>
          <a:bodyPr wrap="none" lIns="0" tIns="0" rIns="0" bIns="0">
            <a:spAutoFit/>
          </a:bodyPr>
          <a:lstStyle/>
          <a:p>
            <a:r>
              <a:rPr lang="fi-FI" sz="1200" b="1">
                <a:solidFill>
                  <a:srgbClr val="000000"/>
                </a:solidFill>
                <a:latin typeface="Verdana" pitchFamily="34" charset="0"/>
                <a:cs typeface="Arial" charset="0"/>
              </a:rPr>
              <a:t>Hamina</a:t>
            </a:r>
            <a:endParaRPr lang="fi-FI" sz="1200" b="1">
              <a:cs typeface="Arial" charset="0"/>
            </a:endParaRPr>
          </a:p>
        </p:txBody>
      </p:sp>
      <p:sp>
        <p:nvSpPr>
          <p:cNvPr id="43" name="Suorakulmio 42"/>
          <p:cNvSpPr/>
          <p:nvPr/>
        </p:nvSpPr>
        <p:spPr>
          <a:xfrm>
            <a:off x="5003800" y="1125538"/>
            <a:ext cx="288925" cy="287337"/>
          </a:xfrm>
          <a:prstGeom prst="rect">
            <a:avLst/>
          </a:prstGeom>
          <a:solidFill>
            <a:srgbClr val="66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6424" name="Tekstikehys 44"/>
          <p:cNvSpPr txBox="1">
            <a:spLocks noChangeArrowheads="1"/>
          </p:cNvSpPr>
          <p:nvPr/>
        </p:nvSpPr>
        <p:spPr bwMode="auto">
          <a:xfrm>
            <a:off x="5435600" y="1151166"/>
            <a:ext cx="2952750" cy="261610"/>
          </a:xfrm>
          <a:prstGeom prst="rect">
            <a:avLst/>
          </a:prstGeom>
          <a:noFill/>
          <a:ln w="9525">
            <a:noFill/>
            <a:miter lim="800000"/>
            <a:headEnd/>
            <a:tailEnd/>
          </a:ln>
        </p:spPr>
        <p:txBody>
          <a:bodyPr>
            <a:spAutoFit/>
          </a:bodyPr>
          <a:lstStyle/>
          <a:p>
            <a:r>
              <a:rPr lang="fi-FI" sz="1100" dirty="0">
                <a:latin typeface="Verdana" pitchFamily="34" charset="0"/>
                <a:ea typeface="Verdana" pitchFamily="34" charset="0"/>
                <a:cs typeface="Verdana" pitchFamily="34" charset="0"/>
              </a:rPr>
              <a:t>Etelä-Kymenlaakson </a:t>
            </a:r>
            <a:r>
              <a:rPr lang="fi-FI" sz="1100" dirty="0" smtClean="0">
                <a:latin typeface="Verdana" pitchFamily="34" charset="0"/>
                <a:ea typeface="Verdana" pitchFamily="34" charset="0"/>
                <a:cs typeface="Verdana" pitchFamily="34" charset="0"/>
              </a:rPr>
              <a:t>selvitys</a:t>
            </a:r>
            <a:endParaRPr lang="fi-FI" sz="1100" dirty="0">
              <a:latin typeface="Verdana" pitchFamily="34" charset="0"/>
              <a:ea typeface="Verdana" pitchFamily="34" charset="0"/>
              <a:cs typeface="Verdana" pitchFamily="34" charset="0"/>
            </a:endParaRPr>
          </a:p>
        </p:txBody>
      </p:sp>
      <p:sp>
        <p:nvSpPr>
          <p:cNvPr id="34" name="Suorakulmio 33"/>
          <p:cNvSpPr/>
          <p:nvPr/>
        </p:nvSpPr>
        <p:spPr>
          <a:xfrm>
            <a:off x="5004048" y="1988840"/>
            <a:ext cx="288925" cy="28733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35" name="Tekstikehys 44"/>
          <p:cNvSpPr txBox="1">
            <a:spLocks noChangeArrowheads="1"/>
          </p:cNvSpPr>
          <p:nvPr/>
        </p:nvSpPr>
        <p:spPr bwMode="auto">
          <a:xfrm>
            <a:off x="5436096" y="1988840"/>
            <a:ext cx="3528392"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Kunta ei ole mukana selvityksissä</a:t>
            </a:r>
            <a:endParaRPr lang="fi-FI" sz="1100" dirty="0">
              <a:latin typeface="Verdana" pitchFamily="34" charset="0"/>
              <a:ea typeface="Verdana" pitchFamily="34" charset="0"/>
              <a:cs typeface="Verdana" pitchFamily="34" charset="0"/>
            </a:endParaRPr>
          </a:p>
        </p:txBody>
      </p:sp>
      <p:sp>
        <p:nvSpPr>
          <p:cNvPr id="31" name="Suorakulmio 30"/>
          <p:cNvSpPr/>
          <p:nvPr/>
        </p:nvSpPr>
        <p:spPr>
          <a:xfrm>
            <a:off x="5004048" y="1556792"/>
            <a:ext cx="288925" cy="287338"/>
          </a:xfrm>
          <a:prstGeom prst="rect">
            <a:avLst/>
          </a:prstGeom>
          <a:solidFill>
            <a:schemeClr val="bg1">
              <a:lumMod val="85000"/>
            </a:schemeClr>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p>
        </p:txBody>
      </p:sp>
      <p:sp>
        <p:nvSpPr>
          <p:cNvPr id="32" name="Tekstikehys 44"/>
          <p:cNvSpPr txBox="1">
            <a:spLocks noChangeArrowheads="1"/>
          </p:cNvSpPr>
          <p:nvPr/>
        </p:nvSpPr>
        <p:spPr bwMode="auto">
          <a:xfrm>
            <a:off x="5436096" y="1556792"/>
            <a:ext cx="3384376"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Selvitys toteutettu, ei yhdistymistä</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23850" y="620713"/>
            <a:ext cx="4968875" cy="461962"/>
          </a:xfrm>
          <a:prstGeom prst="rect">
            <a:avLst/>
          </a:prstGeom>
          <a:noFill/>
          <a:ln w="9525">
            <a:noFill/>
            <a:miter lim="800000"/>
            <a:headEnd/>
            <a:tailEnd/>
          </a:ln>
        </p:spPr>
        <p:txBody>
          <a:bodyPr>
            <a:spAutoFit/>
          </a:bodyPr>
          <a:lstStyle/>
          <a:p>
            <a:r>
              <a:rPr lang="fi-FI" sz="2400" b="1">
                <a:cs typeface="Arial" charset="0"/>
              </a:rPr>
              <a:t>Etelä-Karjala: selvitysperusteet</a:t>
            </a:r>
            <a:endParaRPr lang="fi-FI">
              <a:cs typeface="Arial" charset="0"/>
            </a:endParaRPr>
          </a:p>
        </p:txBody>
      </p:sp>
      <p:sp>
        <p:nvSpPr>
          <p:cNvPr id="17411" name="Freeform 3"/>
          <p:cNvSpPr>
            <a:spLocks noChangeAspect="1"/>
          </p:cNvSpPr>
          <p:nvPr/>
        </p:nvSpPr>
        <p:spPr bwMode="auto">
          <a:xfrm>
            <a:off x="842963" y="3941763"/>
            <a:ext cx="1865312" cy="1395412"/>
          </a:xfrm>
          <a:custGeom>
            <a:avLst/>
            <a:gdLst>
              <a:gd name="T0" fmla="*/ 2147483647 w 90"/>
              <a:gd name="T1" fmla="*/ 0 h 71"/>
              <a:gd name="T2" fmla="*/ 2147483647 w 90"/>
              <a:gd name="T3" fmla="*/ 2147483647 h 71"/>
              <a:gd name="T4" fmla="*/ 0 w 90"/>
              <a:gd name="T5" fmla="*/ 2147483647 h 71"/>
              <a:gd name="T6" fmla="*/ 0 w 90"/>
              <a:gd name="T7" fmla="*/ 2147483647 h 71"/>
              <a:gd name="T8" fmla="*/ 2147483647 w 90"/>
              <a:gd name="T9" fmla="*/ 2147483647 h 71"/>
              <a:gd name="T10" fmla="*/ 2147483647 w 90"/>
              <a:gd name="T11" fmla="*/ 2147483647 h 71"/>
              <a:gd name="T12" fmla="*/ 0 w 90"/>
              <a:gd name="T13" fmla="*/ 2147483647 h 71"/>
              <a:gd name="T14" fmla="*/ 2147483647 w 90"/>
              <a:gd name="T15" fmla="*/ 2147483647 h 71"/>
              <a:gd name="T16" fmla="*/ 2147483647 w 90"/>
              <a:gd name="T17" fmla="*/ 2147483647 h 71"/>
              <a:gd name="T18" fmla="*/ 2147483647 w 90"/>
              <a:gd name="T19" fmla="*/ 2147483647 h 71"/>
              <a:gd name="T20" fmla="*/ 2147483647 w 90"/>
              <a:gd name="T21" fmla="*/ 2147483647 h 71"/>
              <a:gd name="T22" fmla="*/ 2147483647 w 90"/>
              <a:gd name="T23" fmla="*/ 2147483647 h 71"/>
              <a:gd name="T24" fmla="*/ 2147483647 w 90"/>
              <a:gd name="T25" fmla="*/ 2147483647 h 71"/>
              <a:gd name="T26" fmla="*/ 2147483647 w 90"/>
              <a:gd name="T27" fmla="*/ 2147483647 h 71"/>
              <a:gd name="T28" fmla="*/ 2147483647 w 90"/>
              <a:gd name="T29" fmla="*/ 2147483647 h 71"/>
              <a:gd name="T30" fmla="*/ 2147483647 w 90"/>
              <a:gd name="T31" fmla="*/ 2147483647 h 71"/>
              <a:gd name="T32" fmla="*/ 2147483647 w 90"/>
              <a:gd name="T33" fmla="*/ 2147483647 h 71"/>
              <a:gd name="T34" fmla="*/ 2147483647 w 90"/>
              <a:gd name="T35" fmla="*/ 2147483647 h 71"/>
              <a:gd name="T36" fmla="*/ 2147483647 w 90"/>
              <a:gd name="T37" fmla="*/ 2147483647 h 71"/>
              <a:gd name="T38" fmla="*/ 2147483647 w 90"/>
              <a:gd name="T39" fmla="*/ 2147483647 h 71"/>
              <a:gd name="T40" fmla="*/ 2147483647 w 90"/>
              <a:gd name="T41" fmla="*/ 2147483647 h 71"/>
              <a:gd name="T42" fmla="*/ 2147483647 w 90"/>
              <a:gd name="T43" fmla="*/ 0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0"/>
              <a:gd name="T67" fmla="*/ 0 h 71"/>
              <a:gd name="T68" fmla="*/ 90 w 90"/>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0" h="71">
                <a:moveTo>
                  <a:pt x="24" y="0"/>
                </a:moveTo>
                <a:lnTo>
                  <a:pt x="12" y="6"/>
                </a:lnTo>
                <a:lnTo>
                  <a:pt x="0" y="12"/>
                </a:lnTo>
                <a:lnTo>
                  <a:pt x="0" y="24"/>
                </a:lnTo>
                <a:lnTo>
                  <a:pt x="12" y="36"/>
                </a:lnTo>
                <a:lnTo>
                  <a:pt x="6" y="42"/>
                </a:lnTo>
                <a:lnTo>
                  <a:pt x="0" y="42"/>
                </a:lnTo>
                <a:lnTo>
                  <a:pt x="12" y="48"/>
                </a:lnTo>
                <a:lnTo>
                  <a:pt x="30" y="54"/>
                </a:lnTo>
                <a:lnTo>
                  <a:pt x="36" y="65"/>
                </a:lnTo>
                <a:lnTo>
                  <a:pt x="48" y="71"/>
                </a:lnTo>
                <a:lnTo>
                  <a:pt x="60" y="71"/>
                </a:lnTo>
                <a:lnTo>
                  <a:pt x="66" y="59"/>
                </a:lnTo>
                <a:lnTo>
                  <a:pt x="72" y="65"/>
                </a:lnTo>
                <a:lnTo>
                  <a:pt x="78" y="65"/>
                </a:lnTo>
                <a:lnTo>
                  <a:pt x="90" y="48"/>
                </a:lnTo>
                <a:lnTo>
                  <a:pt x="84" y="30"/>
                </a:lnTo>
                <a:lnTo>
                  <a:pt x="78" y="24"/>
                </a:lnTo>
                <a:lnTo>
                  <a:pt x="48" y="24"/>
                </a:lnTo>
                <a:lnTo>
                  <a:pt x="42" y="24"/>
                </a:lnTo>
                <a:lnTo>
                  <a:pt x="30" y="24"/>
                </a:lnTo>
                <a:lnTo>
                  <a:pt x="24" y="0"/>
                </a:lnTo>
                <a:close/>
              </a:path>
            </a:pathLst>
          </a:custGeom>
          <a:solidFill>
            <a:srgbClr val="00CC99"/>
          </a:solidFill>
          <a:ln w="0">
            <a:solidFill>
              <a:srgbClr val="000000"/>
            </a:solidFill>
            <a:prstDash val="solid"/>
            <a:round/>
            <a:headEnd/>
            <a:tailEnd/>
          </a:ln>
        </p:spPr>
        <p:txBody>
          <a:bodyPr/>
          <a:lstStyle/>
          <a:p>
            <a:endParaRPr lang="fi-FI"/>
          </a:p>
        </p:txBody>
      </p:sp>
      <p:sp>
        <p:nvSpPr>
          <p:cNvPr id="17412" name="Freeform 4"/>
          <p:cNvSpPr>
            <a:spLocks noChangeAspect="1"/>
          </p:cNvSpPr>
          <p:nvPr/>
        </p:nvSpPr>
        <p:spPr bwMode="auto">
          <a:xfrm>
            <a:off x="1712913" y="3700463"/>
            <a:ext cx="1123950" cy="708025"/>
          </a:xfrm>
          <a:custGeom>
            <a:avLst/>
            <a:gdLst>
              <a:gd name="T0" fmla="*/ 2147483647 w 54"/>
              <a:gd name="T1" fmla="*/ 0 h 36"/>
              <a:gd name="T2" fmla="*/ 2147483647 w 54"/>
              <a:gd name="T3" fmla="*/ 0 h 36"/>
              <a:gd name="T4" fmla="*/ 2147483647 w 54"/>
              <a:gd name="T5" fmla="*/ 2147483647 h 36"/>
              <a:gd name="T6" fmla="*/ 2147483647 w 54"/>
              <a:gd name="T7" fmla="*/ 2147483647 h 36"/>
              <a:gd name="T8" fmla="*/ 2147483647 w 54"/>
              <a:gd name="T9" fmla="*/ 2147483647 h 36"/>
              <a:gd name="T10" fmla="*/ 2147483647 w 54"/>
              <a:gd name="T11" fmla="*/ 2147483647 h 36"/>
              <a:gd name="T12" fmla="*/ 0 w 54"/>
              <a:gd name="T13" fmla="*/ 2147483647 h 36"/>
              <a:gd name="T14" fmla="*/ 2147483647 w 54"/>
              <a:gd name="T15" fmla="*/ 2147483647 h 36"/>
              <a:gd name="T16" fmla="*/ 2147483647 w 54"/>
              <a:gd name="T17" fmla="*/ 2147483647 h 36"/>
              <a:gd name="T18" fmla="*/ 2147483647 w 54"/>
              <a:gd name="T19" fmla="*/ 2147483647 h 36"/>
              <a:gd name="T20" fmla="*/ 2147483647 w 54"/>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36"/>
              <a:gd name="T35" fmla="*/ 54 w 54"/>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36">
                <a:moveTo>
                  <a:pt x="36" y="0"/>
                </a:moveTo>
                <a:lnTo>
                  <a:pt x="30" y="0"/>
                </a:lnTo>
                <a:lnTo>
                  <a:pt x="18" y="6"/>
                </a:lnTo>
                <a:lnTo>
                  <a:pt x="18" y="18"/>
                </a:lnTo>
                <a:lnTo>
                  <a:pt x="12" y="18"/>
                </a:lnTo>
                <a:lnTo>
                  <a:pt x="12" y="30"/>
                </a:lnTo>
                <a:lnTo>
                  <a:pt x="0" y="36"/>
                </a:lnTo>
                <a:lnTo>
                  <a:pt x="6" y="36"/>
                </a:lnTo>
                <a:lnTo>
                  <a:pt x="36" y="36"/>
                </a:lnTo>
                <a:lnTo>
                  <a:pt x="54" y="24"/>
                </a:lnTo>
                <a:lnTo>
                  <a:pt x="36" y="0"/>
                </a:lnTo>
                <a:close/>
              </a:path>
            </a:pathLst>
          </a:custGeom>
          <a:gradFill rotWithShape="0">
            <a:gsLst>
              <a:gs pos="0">
                <a:srgbClr val="00CC99"/>
              </a:gs>
              <a:gs pos="49001">
                <a:srgbClr val="00CC99"/>
              </a:gs>
              <a:gs pos="50000">
                <a:srgbClr val="00CC99"/>
              </a:gs>
              <a:gs pos="50999">
                <a:srgbClr val="FFC000"/>
              </a:gs>
              <a:gs pos="100000">
                <a:srgbClr val="FFC000"/>
              </a:gs>
            </a:gsLst>
            <a:lin ang="10800000"/>
          </a:gradFill>
          <a:ln w="12700">
            <a:solidFill>
              <a:srgbClr val="000000"/>
            </a:solidFill>
            <a:prstDash val="solid"/>
            <a:round/>
            <a:headEnd/>
            <a:tailEnd/>
          </a:ln>
        </p:spPr>
        <p:txBody>
          <a:bodyPr/>
          <a:lstStyle/>
          <a:p>
            <a:endParaRPr lang="fi-FI"/>
          </a:p>
        </p:txBody>
      </p:sp>
      <p:sp>
        <p:nvSpPr>
          <p:cNvPr id="17413" name="Freeform 5"/>
          <p:cNvSpPr>
            <a:spLocks noChangeAspect="1"/>
          </p:cNvSpPr>
          <p:nvPr/>
        </p:nvSpPr>
        <p:spPr bwMode="auto">
          <a:xfrm>
            <a:off x="971550" y="2867025"/>
            <a:ext cx="1612900" cy="1541463"/>
          </a:xfrm>
          <a:custGeom>
            <a:avLst/>
            <a:gdLst>
              <a:gd name="T0" fmla="*/ 0 w 78"/>
              <a:gd name="T1" fmla="*/ 2147483647 h 78"/>
              <a:gd name="T2" fmla="*/ 2147483647 w 78"/>
              <a:gd name="T3" fmla="*/ 2147483647 h 78"/>
              <a:gd name="T4" fmla="*/ 2147483647 w 78"/>
              <a:gd name="T5" fmla="*/ 2147483647 h 78"/>
              <a:gd name="T6" fmla="*/ 2147483647 w 78"/>
              <a:gd name="T7" fmla="*/ 2147483647 h 78"/>
              <a:gd name="T8" fmla="*/ 2147483647 w 78"/>
              <a:gd name="T9" fmla="*/ 2147483647 h 78"/>
              <a:gd name="T10" fmla="*/ 2147483647 w 78"/>
              <a:gd name="T11" fmla="*/ 2147483647 h 78"/>
              <a:gd name="T12" fmla="*/ 2147483647 w 78"/>
              <a:gd name="T13" fmla="*/ 0 h 78"/>
              <a:gd name="T14" fmla="*/ 2147483647 w 78"/>
              <a:gd name="T15" fmla="*/ 0 h 78"/>
              <a:gd name="T16" fmla="*/ 2147483647 w 78"/>
              <a:gd name="T17" fmla="*/ 2147483647 h 78"/>
              <a:gd name="T18" fmla="*/ 2147483647 w 78"/>
              <a:gd name="T19" fmla="*/ 2147483647 h 78"/>
              <a:gd name="T20" fmla="*/ 2147483647 w 78"/>
              <a:gd name="T21" fmla="*/ 2147483647 h 78"/>
              <a:gd name="T22" fmla="*/ 2147483647 w 78"/>
              <a:gd name="T23" fmla="*/ 2147483647 h 78"/>
              <a:gd name="T24" fmla="*/ 2147483647 w 78"/>
              <a:gd name="T25" fmla="*/ 2147483647 h 78"/>
              <a:gd name="T26" fmla="*/ 2147483647 w 78"/>
              <a:gd name="T27" fmla="*/ 2147483647 h 78"/>
              <a:gd name="T28" fmla="*/ 2147483647 w 78"/>
              <a:gd name="T29" fmla="*/ 2147483647 h 78"/>
              <a:gd name="T30" fmla="*/ 2147483647 w 78"/>
              <a:gd name="T31" fmla="*/ 2147483647 h 78"/>
              <a:gd name="T32" fmla="*/ 2147483647 w 78"/>
              <a:gd name="T33" fmla="*/ 2147483647 h 78"/>
              <a:gd name="T34" fmla="*/ 2147483647 w 78"/>
              <a:gd name="T35" fmla="*/ 2147483647 h 78"/>
              <a:gd name="T36" fmla="*/ 2147483647 w 78"/>
              <a:gd name="T37" fmla="*/ 2147483647 h 78"/>
              <a:gd name="T38" fmla="*/ 2147483647 w 78"/>
              <a:gd name="T39" fmla="*/ 2147483647 h 78"/>
              <a:gd name="T40" fmla="*/ 2147483647 w 78"/>
              <a:gd name="T41" fmla="*/ 2147483647 h 78"/>
              <a:gd name="T42" fmla="*/ 0 w 78"/>
              <a:gd name="T43" fmla="*/ 2147483647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
              <a:gd name="T67" fmla="*/ 0 h 78"/>
              <a:gd name="T68" fmla="*/ 78 w 78"/>
              <a:gd name="T69" fmla="*/ 78 h 7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 h="78">
                <a:moveTo>
                  <a:pt x="0" y="42"/>
                </a:moveTo>
                <a:lnTo>
                  <a:pt x="18" y="42"/>
                </a:lnTo>
                <a:lnTo>
                  <a:pt x="30" y="24"/>
                </a:lnTo>
                <a:lnTo>
                  <a:pt x="36" y="24"/>
                </a:lnTo>
                <a:lnTo>
                  <a:pt x="42" y="6"/>
                </a:lnTo>
                <a:lnTo>
                  <a:pt x="60" y="6"/>
                </a:lnTo>
                <a:lnTo>
                  <a:pt x="60" y="0"/>
                </a:lnTo>
                <a:lnTo>
                  <a:pt x="78" y="0"/>
                </a:lnTo>
                <a:lnTo>
                  <a:pt x="72" y="12"/>
                </a:lnTo>
                <a:lnTo>
                  <a:pt x="72" y="24"/>
                </a:lnTo>
                <a:lnTo>
                  <a:pt x="60" y="24"/>
                </a:lnTo>
                <a:lnTo>
                  <a:pt x="66" y="36"/>
                </a:lnTo>
                <a:lnTo>
                  <a:pt x="66" y="42"/>
                </a:lnTo>
                <a:lnTo>
                  <a:pt x="54" y="48"/>
                </a:lnTo>
                <a:lnTo>
                  <a:pt x="54" y="60"/>
                </a:lnTo>
                <a:lnTo>
                  <a:pt x="48" y="60"/>
                </a:lnTo>
                <a:lnTo>
                  <a:pt x="48" y="72"/>
                </a:lnTo>
                <a:lnTo>
                  <a:pt x="36" y="78"/>
                </a:lnTo>
                <a:lnTo>
                  <a:pt x="24" y="78"/>
                </a:lnTo>
                <a:lnTo>
                  <a:pt x="18" y="54"/>
                </a:lnTo>
                <a:lnTo>
                  <a:pt x="6" y="60"/>
                </a:lnTo>
                <a:lnTo>
                  <a:pt x="0" y="42"/>
                </a:lnTo>
                <a:close/>
              </a:path>
            </a:pathLst>
          </a:custGeom>
          <a:solidFill>
            <a:srgbClr val="00CC99"/>
          </a:solidFill>
          <a:ln w="0">
            <a:solidFill>
              <a:srgbClr val="000000"/>
            </a:solidFill>
            <a:prstDash val="solid"/>
            <a:round/>
            <a:headEnd/>
            <a:tailEnd/>
          </a:ln>
        </p:spPr>
        <p:txBody>
          <a:bodyPr/>
          <a:lstStyle/>
          <a:p>
            <a:endParaRPr lang="fi-FI"/>
          </a:p>
        </p:txBody>
      </p:sp>
      <p:sp>
        <p:nvSpPr>
          <p:cNvPr id="17414" name="Freeform 7"/>
          <p:cNvSpPr>
            <a:spLocks noChangeAspect="1"/>
          </p:cNvSpPr>
          <p:nvPr/>
        </p:nvSpPr>
        <p:spPr bwMode="auto">
          <a:xfrm>
            <a:off x="2216150" y="2740025"/>
            <a:ext cx="1498600" cy="1439863"/>
          </a:xfrm>
          <a:custGeom>
            <a:avLst/>
            <a:gdLst>
              <a:gd name="T0" fmla="*/ 2147483647 w 72"/>
              <a:gd name="T1" fmla="*/ 2147483647 h 72"/>
              <a:gd name="T2" fmla="*/ 2147483647 w 72"/>
              <a:gd name="T3" fmla="*/ 2147483647 h 72"/>
              <a:gd name="T4" fmla="*/ 2147483647 w 72"/>
              <a:gd name="T5" fmla="*/ 2147483647 h 72"/>
              <a:gd name="T6" fmla="*/ 2147483647 w 72"/>
              <a:gd name="T7" fmla="*/ 2147483647 h 72"/>
              <a:gd name="T8" fmla="*/ 2147483647 w 72"/>
              <a:gd name="T9" fmla="*/ 2147483647 h 72"/>
              <a:gd name="T10" fmla="*/ 0 w 72"/>
              <a:gd name="T11" fmla="*/ 2147483647 h 72"/>
              <a:gd name="T12" fmla="*/ 2147483647 w 72"/>
              <a:gd name="T13" fmla="*/ 2147483647 h 72"/>
              <a:gd name="T14" fmla="*/ 2147483647 w 72"/>
              <a:gd name="T15" fmla="*/ 2147483647 h 72"/>
              <a:gd name="T16" fmla="*/ 2147483647 w 72"/>
              <a:gd name="T17" fmla="*/ 2147483647 h 72"/>
              <a:gd name="T18" fmla="*/ 2147483647 w 72"/>
              <a:gd name="T19" fmla="*/ 0 h 72"/>
              <a:gd name="T20" fmla="*/ 2147483647 w 72"/>
              <a:gd name="T21" fmla="*/ 2147483647 h 72"/>
              <a:gd name="T22" fmla="*/ 2147483647 w 72"/>
              <a:gd name="T23" fmla="*/ 2147483647 h 72"/>
              <a:gd name="T24" fmla="*/ 2147483647 w 72"/>
              <a:gd name="T25" fmla="*/ 2147483647 h 72"/>
              <a:gd name="T26" fmla="*/ 2147483647 w 72"/>
              <a:gd name="T27" fmla="*/ 2147483647 h 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72"/>
              <a:gd name="T44" fmla="*/ 72 w 72"/>
              <a:gd name="T45" fmla="*/ 72 h 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72">
                <a:moveTo>
                  <a:pt x="66" y="54"/>
                </a:moveTo>
                <a:lnTo>
                  <a:pt x="30" y="72"/>
                </a:lnTo>
                <a:lnTo>
                  <a:pt x="12" y="48"/>
                </a:lnTo>
                <a:lnTo>
                  <a:pt x="6" y="48"/>
                </a:lnTo>
                <a:lnTo>
                  <a:pt x="6" y="42"/>
                </a:lnTo>
                <a:lnTo>
                  <a:pt x="0" y="30"/>
                </a:lnTo>
                <a:lnTo>
                  <a:pt x="12" y="30"/>
                </a:lnTo>
                <a:lnTo>
                  <a:pt x="12" y="18"/>
                </a:lnTo>
                <a:lnTo>
                  <a:pt x="18" y="6"/>
                </a:lnTo>
                <a:lnTo>
                  <a:pt x="54" y="0"/>
                </a:lnTo>
                <a:lnTo>
                  <a:pt x="72" y="24"/>
                </a:lnTo>
                <a:lnTo>
                  <a:pt x="60" y="36"/>
                </a:lnTo>
                <a:lnTo>
                  <a:pt x="72" y="42"/>
                </a:lnTo>
                <a:lnTo>
                  <a:pt x="66" y="54"/>
                </a:lnTo>
                <a:close/>
              </a:path>
            </a:pathLst>
          </a:custGeom>
          <a:gradFill rotWithShape="0">
            <a:gsLst>
              <a:gs pos="0">
                <a:srgbClr val="00CC99"/>
              </a:gs>
              <a:gs pos="49001">
                <a:srgbClr val="00CC99"/>
              </a:gs>
              <a:gs pos="50000">
                <a:srgbClr val="00CC99"/>
              </a:gs>
              <a:gs pos="50999">
                <a:srgbClr val="FFC000"/>
              </a:gs>
              <a:gs pos="100000">
                <a:srgbClr val="FFC000"/>
              </a:gs>
            </a:gsLst>
            <a:lin ang="10800000"/>
          </a:gradFill>
          <a:ln w="12700">
            <a:solidFill>
              <a:srgbClr val="000000"/>
            </a:solidFill>
            <a:prstDash val="solid"/>
            <a:round/>
            <a:headEnd/>
            <a:tailEnd/>
          </a:ln>
        </p:spPr>
        <p:txBody>
          <a:bodyPr/>
          <a:lstStyle/>
          <a:p>
            <a:endParaRPr lang="fi-FI"/>
          </a:p>
        </p:txBody>
      </p:sp>
      <p:sp>
        <p:nvSpPr>
          <p:cNvPr id="17415" name="Freeform 8"/>
          <p:cNvSpPr>
            <a:spLocks noChangeAspect="1"/>
          </p:cNvSpPr>
          <p:nvPr/>
        </p:nvSpPr>
        <p:spPr bwMode="auto">
          <a:xfrm>
            <a:off x="4332288" y="3095625"/>
            <a:ext cx="609600" cy="846138"/>
          </a:xfrm>
          <a:custGeom>
            <a:avLst/>
            <a:gdLst>
              <a:gd name="T0" fmla="*/ 2147483647 w 29"/>
              <a:gd name="T1" fmla="*/ 2147483647 h 42"/>
              <a:gd name="T2" fmla="*/ 2147483647 w 29"/>
              <a:gd name="T3" fmla="*/ 2147483647 h 42"/>
              <a:gd name="T4" fmla="*/ 2147483647 w 29"/>
              <a:gd name="T5" fmla="*/ 2147483647 h 42"/>
              <a:gd name="T6" fmla="*/ 0 w 29"/>
              <a:gd name="T7" fmla="*/ 2147483647 h 42"/>
              <a:gd name="T8" fmla="*/ 0 w 29"/>
              <a:gd name="T9" fmla="*/ 2147483647 h 42"/>
              <a:gd name="T10" fmla="*/ 2147483647 w 29"/>
              <a:gd name="T11" fmla="*/ 2147483647 h 42"/>
              <a:gd name="T12" fmla="*/ 2147483647 w 29"/>
              <a:gd name="T13" fmla="*/ 0 h 42"/>
              <a:gd name="T14" fmla="*/ 2147483647 w 29"/>
              <a:gd name="T15" fmla="*/ 0 h 42"/>
              <a:gd name="T16" fmla="*/ 2147483647 w 29"/>
              <a:gd name="T17" fmla="*/ 2147483647 h 42"/>
              <a:gd name="T18" fmla="*/ 2147483647 w 29"/>
              <a:gd name="T19" fmla="*/ 2147483647 h 42"/>
              <a:gd name="T20" fmla="*/ 2147483647 w 29"/>
              <a:gd name="T21" fmla="*/ 2147483647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42"/>
              <a:gd name="T35" fmla="*/ 29 w 2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42">
                <a:moveTo>
                  <a:pt x="29" y="30"/>
                </a:moveTo>
                <a:lnTo>
                  <a:pt x="17" y="36"/>
                </a:lnTo>
                <a:lnTo>
                  <a:pt x="12" y="42"/>
                </a:lnTo>
                <a:lnTo>
                  <a:pt x="0" y="18"/>
                </a:lnTo>
                <a:lnTo>
                  <a:pt x="0" y="12"/>
                </a:lnTo>
                <a:lnTo>
                  <a:pt x="12" y="12"/>
                </a:lnTo>
                <a:lnTo>
                  <a:pt x="17" y="0"/>
                </a:lnTo>
                <a:lnTo>
                  <a:pt x="23" y="0"/>
                </a:lnTo>
                <a:lnTo>
                  <a:pt x="29" y="12"/>
                </a:lnTo>
                <a:lnTo>
                  <a:pt x="23" y="18"/>
                </a:lnTo>
                <a:lnTo>
                  <a:pt x="29" y="30"/>
                </a:lnTo>
                <a:close/>
              </a:path>
            </a:pathLst>
          </a:custGeom>
          <a:solidFill>
            <a:schemeClr val="bg1"/>
          </a:solidFill>
          <a:ln w="0">
            <a:solidFill>
              <a:srgbClr val="000000"/>
            </a:solidFill>
            <a:prstDash val="solid"/>
            <a:round/>
            <a:headEnd/>
            <a:tailEnd/>
          </a:ln>
        </p:spPr>
        <p:txBody>
          <a:bodyPr/>
          <a:lstStyle/>
          <a:p>
            <a:endParaRPr lang="fi-FI"/>
          </a:p>
        </p:txBody>
      </p:sp>
      <p:sp>
        <p:nvSpPr>
          <p:cNvPr id="17416" name="Freeform 9"/>
          <p:cNvSpPr>
            <a:spLocks noChangeAspect="1"/>
          </p:cNvSpPr>
          <p:nvPr/>
        </p:nvSpPr>
        <p:spPr bwMode="auto">
          <a:xfrm>
            <a:off x="5065713" y="2030413"/>
            <a:ext cx="868362" cy="1417637"/>
          </a:xfrm>
          <a:custGeom>
            <a:avLst/>
            <a:gdLst>
              <a:gd name="T0" fmla="*/ 0 w 42"/>
              <a:gd name="T1" fmla="*/ 2147483647 h 72"/>
              <a:gd name="T2" fmla="*/ 2147483647 w 42"/>
              <a:gd name="T3" fmla="*/ 2147483647 h 72"/>
              <a:gd name="T4" fmla="*/ 2147483647 w 42"/>
              <a:gd name="T5" fmla="*/ 2147483647 h 72"/>
              <a:gd name="T6" fmla="*/ 2147483647 w 42"/>
              <a:gd name="T7" fmla="*/ 2147483647 h 72"/>
              <a:gd name="T8" fmla="*/ 2147483647 w 42"/>
              <a:gd name="T9" fmla="*/ 2147483647 h 72"/>
              <a:gd name="T10" fmla="*/ 2147483647 w 42"/>
              <a:gd name="T11" fmla="*/ 0 h 72"/>
              <a:gd name="T12" fmla="*/ 2147483647 w 42"/>
              <a:gd name="T13" fmla="*/ 2147483647 h 72"/>
              <a:gd name="T14" fmla="*/ 2147483647 w 42"/>
              <a:gd name="T15" fmla="*/ 2147483647 h 72"/>
              <a:gd name="T16" fmla="*/ 2147483647 w 42"/>
              <a:gd name="T17" fmla="*/ 2147483647 h 72"/>
              <a:gd name="T18" fmla="*/ 2147483647 w 42"/>
              <a:gd name="T19" fmla="*/ 2147483647 h 72"/>
              <a:gd name="T20" fmla="*/ 0 w 42"/>
              <a:gd name="T21" fmla="*/ 2147483647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72"/>
              <a:gd name="T35" fmla="*/ 42 w 42"/>
              <a:gd name="T36" fmla="*/ 72 h 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72">
                <a:moveTo>
                  <a:pt x="0" y="66"/>
                </a:moveTo>
                <a:lnTo>
                  <a:pt x="6" y="72"/>
                </a:lnTo>
                <a:lnTo>
                  <a:pt x="24" y="60"/>
                </a:lnTo>
                <a:lnTo>
                  <a:pt x="42" y="30"/>
                </a:lnTo>
                <a:lnTo>
                  <a:pt x="42" y="24"/>
                </a:lnTo>
                <a:lnTo>
                  <a:pt x="24" y="0"/>
                </a:lnTo>
                <a:lnTo>
                  <a:pt x="18" y="12"/>
                </a:lnTo>
                <a:lnTo>
                  <a:pt x="12" y="12"/>
                </a:lnTo>
                <a:lnTo>
                  <a:pt x="6" y="18"/>
                </a:lnTo>
                <a:lnTo>
                  <a:pt x="12" y="24"/>
                </a:lnTo>
                <a:lnTo>
                  <a:pt x="0" y="66"/>
                </a:lnTo>
                <a:close/>
              </a:path>
            </a:pathLst>
          </a:custGeom>
          <a:solidFill>
            <a:srgbClr val="00CC99"/>
          </a:solidFill>
          <a:ln w="0">
            <a:solidFill>
              <a:srgbClr val="000000"/>
            </a:solidFill>
            <a:prstDash val="solid"/>
            <a:round/>
            <a:headEnd/>
            <a:tailEnd/>
          </a:ln>
        </p:spPr>
        <p:txBody>
          <a:bodyPr/>
          <a:lstStyle/>
          <a:p>
            <a:endParaRPr lang="fi-FI"/>
          </a:p>
        </p:txBody>
      </p:sp>
      <p:sp>
        <p:nvSpPr>
          <p:cNvPr id="17417" name="Freeform 10"/>
          <p:cNvSpPr>
            <a:spLocks noChangeAspect="1"/>
          </p:cNvSpPr>
          <p:nvPr/>
        </p:nvSpPr>
        <p:spPr bwMode="auto">
          <a:xfrm>
            <a:off x="3348038" y="1916113"/>
            <a:ext cx="2217737" cy="1784350"/>
          </a:xfrm>
          <a:custGeom>
            <a:avLst/>
            <a:gdLst>
              <a:gd name="T0" fmla="*/ 2147483647 w 107"/>
              <a:gd name="T1" fmla="*/ 2147483647 h 90"/>
              <a:gd name="T2" fmla="*/ 2147483647 w 107"/>
              <a:gd name="T3" fmla="*/ 2147483647 h 90"/>
              <a:gd name="T4" fmla="*/ 2147483647 w 107"/>
              <a:gd name="T5" fmla="*/ 2147483647 h 90"/>
              <a:gd name="T6" fmla="*/ 2147483647 w 107"/>
              <a:gd name="T7" fmla="*/ 2147483647 h 90"/>
              <a:gd name="T8" fmla="*/ 2147483647 w 107"/>
              <a:gd name="T9" fmla="*/ 2147483647 h 90"/>
              <a:gd name="T10" fmla="*/ 2147483647 w 107"/>
              <a:gd name="T11" fmla="*/ 2147483647 h 90"/>
              <a:gd name="T12" fmla="*/ 2147483647 w 107"/>
              <a:gd name="T13" fmla="*/ 2147483647 h 90"/>
              <a:gd name="T14" fmla="*/ 2147483647 w 107"/>
              <a:gd name="T15" fmla="*/ 2147483647 h 90"/>
              <a:gd name="T16" fmla="*/ 2147483647 w 107"/>
              <a:gd name="T17" fmla="*/ 2147483647 h 90"/>
              <a:gd name="T18" fmla="*/ 2147483647 w 107"/>
              <a:gd name="T19" fmla="*/ 2147483647 h 90"/>
              <a:gd name="T20" fmla="*/ 2147483647 w 107"/>
              <a:gd name="T21" fmla="*/ 2147483647 h 90"/>
              <a:gd name="T22" fmla="*/ 2147483647 w 107"/>
              <a:gd name="T23" fmla="*/ 2147483647 h 90"/>
              <a:gd name="T24" fmla="*/ 2147483647 w 107"/>
              <a:gd name="T25" fmla="*/ 2147483647 h 90"/>
              <a:gd name="T26" fmla="*/ 0 w 107"/>
              <a:gd name="T27" fmla="*/ 2147483647 h 90"/>
              <a:gd name="T28" fmla="*/ 2147483647 w 107"/>
              <a:gd name="T29" fmla="*/ 2147483647 h 90"/>
              <a:gd name="T30" fmla="*/ 2147483647 w 107"/>
              <a:gd name="T31" fmla="*/ 2147483647 h 90"/>
              <a:gd name="T32" fmla="*/ 2147483647 w 107"/>
              <a:gd name="T33" fmla="*/ 2147483647 h 90"/>
              <a:gd name="T34" fmla="*/ 2147483647 w 107"/>
              <a:gd name="T35" fmla="*/ 2147483647 h 90"/>
              <a:gd name="T36" fmla="*/ 2147483647 w 107"/>
              <a:gd name="T37" fmla="*/ 2147483647 h 90"/>
              <a:gd name="T38" fmla="*/ 2147483647 w 107"/>
              <a:gd name="T39" fmla="*/ 2147483647 h 90"/>
              <a:gd name="T40" fmla="*/ 2147483647 w 107"/>
              <a:gd name="T41" fmla="*/ 2147483647 h 90"/>
              <a:gd name="T42" fmla="*/ 2147483647 w 107"/>
              <a:gd name="T43" fmla="*/ 2147483647 h 90"/>
              <a:gd name="T44" fmla="*/ 2147483647 w 107"/>
              <a:gd name="T45" fmla="*/ 0 h 90"/>
              <a:gd name="T46" fmla="*/ 2147483647 w 107"/>
              <a:gd name="T47" fmla="*/ 2147483647 h 90"/>
              <a:gd name="T48" fmla="*/ 2147483647 w 107"/>
              <a:gd name="T49" fmla="*/ 2147483647 h 90"/>
              <a:gd name="T50" fmla="*/ 2147483647 w 107"/>
              <a:gd name="T51" fmla="*/ 2147483647 h 90"/>
              <a:gd name="T52" fmla="*/ 2147483647 w 107"/>
              <a:gd name="T53" fmla="*/ 2147483647 h 90"/>
              <a:gd name="T54" fmla="*/ 2147483647 w 107"/>
              <a:gd name="T55" fmla="*/ 2147483647 h 90"/>
              <a:gd name="T56" fmla="*/ 2147483647 w 107"/>
              <a:gd name="T57" fmla="*/ 2147483647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
              <a:gd name="T88" fmla="*/ 0 h 90"/>
              <a:gd name="T89" fmla="*/ 107 w 107"/>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 h="90">
                <a:moveTo>
                  <a:pt x="83" y="72"/>
                </a:moveTo>
                <a:lnTo>
                  <a:pt x="89" y="78"/>
                </a:lnTo>
                <a:lnTo>
                  <a:pt x="77" y="90"/>
                </a:lnTo>
                <a:lnTo>
                  <a:pt x="71" y="78"/>
                </a:lnTo>
                <a:lnTo>
                  <a:pt x="77" y="72"/>
                </a:lnTo>
                <a:lnTo>
                  <a:pt x="71" y="60"/>
                </a:lnTo>
                <a:lnTo>
                  <a:pt x="65" y="60"/>
                </a:lnTo>
                <a:lnTo>
                  <a:pt x="60" y="72"/>
                </a:lnTo>
                <a:lnTo>
                  <a:pt x="48" y="72"/>
                </a:lnTo>
                <a:lnTo>
                  <a:pt x="48" y="78"/>
                </a:lnTo>
                <a:lnTo>
                  <a:pt x="36" y="66"/>
                </a:lnTo>
                <a:lnTo>
                  <a:pt x="30" y="72"/>
                </a:lnTo>
                <a:lnTo>
                  <a:pt x="18" y="66"/>
                </a:lnTo>
                <a:lnTo>
                  <a:pt x="0" y="42"/>
                </a:lnTo>
                <a:lnTo>
                  <a:pt x="18" y="24"/>
                </a:lnTo>
                <a:lnTo>
                  <a:pt x="24" y="12"/>
                </a:lnTo>
                <a:lnTo>
                  <a:pt x="36" y="18"/>
                </a:lnTo>
                <a:lnTo>
                  <a:pt x="60" y="18"/>
                </a:lnTo>
                <a:lnTo>
                  <a:pt x="60" y="6"/>
                </a:lnTo>
                <a:lnTo>
                  <a:pt x="65" y="6"/>
                </a:lnTo>
                <a:lnTo>
                  <a:pt x="71" y="6"/>
                </a:lnTo>
                <a:lnTo>
                  <a:pt x="83" y="6"/>
                </a:lnTo>
                <a:lnTo>
                  <a:pt x="107" y="0"/>
                </a:lnTo>
                <a:lnTo>
                  <a:pt x="107" y="6"/>
                </a:lnTo>
                <a:lnTo>
                  <a:pt x="101" y="18"/>
                </a:lnTo>
                <a:lnTo>
                  <a:pt x="95" y="18"/>
                </a:lnTo>
                <a:lnTo>
                  <a:pt x="89" y="24"/>
                </a:lnTo>
                <a:lnTo>
                  <a:pt x="95" y="30"/>
                </a:lnTo>
                <a:lnTo>
                  <a:pt x="83" y="72"/>
                </a:lnTo>
                <a:close/>
              </a:path>
            </a:pathLst>
          </a:custGeom>
          <a:gradFill rotWithShape="0">
            <a:gsLst>
              <a:gs pos="0">
                <a:srgbClr val="00CC99"/>
              </a:gs>
              <a:gs pos="49001">
                <a:srgbClr val="00CC99"/>
              </a:gs>
              <a:gs pos="50000">
                <a:srgbClr val="00CC99"/>
              </a:gs>
              <a:gs pos="50999">
                <a:srgbClr val="FFC000"/>
              </a:gs>
              <a:gs pos="100000">
                <a:srgbClr val="FFC000"/>
              </a:gs>
            </a:gsLst>
            <a:lin ang="10800000"/>
          </a:gradFill>
          <a:ln w="12700">
            <a:solidFill>
              <a:srgbClr val="000000"/>
            </a:solidFill>
            <a:prstDash val="solid"/>
            <a:round/>
            <a:headEnd/>
            <a:tailEnd/>
          </a:ln>
        </p:spPr>
        <p:txBody>
          <a:bodyPr/>
          <a:lstStyle/>
          <a:p>
            <a:endParaRPr lang="fi-FI"/>
          </a:p>
        </p:txBody>
      </p:sp>
      <p:sp>
        <p:nvSpPr>
          <p:cNvPr id="17418" name="Freeform 11"/>
          <p:cNvSpPr>
            <a:spLocks noChangeAspect="1"/>
          </p:cNvSpPr>
          <p:nvPr/>
        </p:nvSpPr>
        <p:spPr bwMode="auto">
          <a:xfrm>
            <a:off x="5559425" y="476250"/>
            <a:ext cx="1865313" cy="2025650"/>
          </a:xfrm>
          <a:custGeom>
            <a:avLst/>
            <a:gdLst>
              <a:gd name="T0" fmla="*/ 2147483647 w 979"/>
              <a:gd name="T1" fmla="*/ 2147483647 h 1063"/>
              <a:gd name="T2" fmla="*/ 2147483647 w 979"/>
              <a:gd name="T3" fmla="*/ 2147483647 h 1063"/>
              <a:gd name="T4" fmla="*/ 2147483647 w 979"/>
              <a:gd name="T5" fmla="*/ 2147483647 h 1063"/>
              <a:gd name="T6" fmla="*/ 2147483647 w 979"/>
              <a:gd name="T7" fmla="*/ 2147483647 h 1063"/>
              <a:gd name="T8" fmla="*/ 2147483647 w 979"/>
              <a:gd name="T9" fmla="*/ 2147483647 h 1063"/>
              <a:gd name="T10" fmla="*/ 2147483647 w 979"/>
              <a:gd name="T11" fmla="*/ 2147483647 h 1063"/>
              <a:gd name="T12" fmla="*/ 2147483647 w 979"/>
              <a:gd name="T13" fmla="*/ 2147483647 h 1063"/>
              <a:gd name="T14" fmla="*/ 2147483647 w 979"/>
              <a:gd name="T15" fmla="*/ 2147483647 h 1063"/>
              <a:gd name="T16" fmla="*/ 0 w 979"/>
              <a:gd name="T17" fmla="*/ 2147483647 h 1063"/>
              <a:gd name="T18" fmla="*/ 0 w 979"/>
              <a:gd name="T19" fmla="*/ 2147483647 h 1063"/>
              <a:gd name="T20" fmla="*/ 2147483647 w 979"/>
              <a:gd name="T21" fmla="*/ 2147483647 h 1063"/>
              <a:gd name="T22" fmla="*/ 2147483647 w 979"/>
              <a:gd name="T23" fmla="*/ 2147483647 h 1063"/>
              <a:gd name="T24" fmla="*/ 2147483647 w 979"/>
              <a:gd name="T25" fmla="*/ 2147483647 h 1063"/>
              <a:gd name="T26" fmla="*/ 2147483647 w 979"/>
              <a:gd name="T27" fmla="*/ 2147483647 h 1063"/>
              <a:gd name="T28" fmla="*/ 2147483647 w 979"/>
              <a:gd name="T29" fmla="*/ 0 h 1063"/>
              <a:gd name="T30" fmla="*/ 2147483647 w 979"/>
              <a:gd name="T31" fmla="*/ 0 h 1063"/>
              <a:gd name="T32" fmla="*/ 2147483647 w 979"/>
              <a:gd name="T33" fmla="*/ 2147483647 h 1063"/>
              <a:gd name="T34" fmla="*/ 2147483647 w 979"/>
              <a:gd name="T35" fmla="*/ 2147483647 h 1063"/>
              <a:gd name="T36" fmla="*/ 2147483647 w 979"/>
              <a:gd name="T37" fmla="*/ 2147483647 h 10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79"/>
              <a:gd name="T58" fmla="*/ 0 h 1063"/>
              <a:gd name="T59" fmla="*/ 979 w 979"/>
              <a:gd name="T60" fmla="*/ 1063 h 10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79" h="1063">
                <a:moveTo>
                  <a:pt x="718" y="438"/>
                </a:moveTo>
                <a:lnTo>
                  <a:pt x="653" y="500"/>
                </a:lnTo>
                <a:lnTo>
                  <a:pt x="522" y="625"/>
                </a:lnTo>
                <a:lnTo>
                  <a:pt x="522" y="750"/>
                </a:lnTo>
                <a:lnTo>
                  <a:pt x="392" y="875"/>
                </a:lnTo>
                <a:lnTo>
                  <a:pt x="326" y="875"/>
                </a:lnTo>
                <a:lnTo>
                  <a:pt x="261" y="1000"/>
                </a:lnTo>
                <a:lnTo>
                  <a:pt x="196" y="1063"/>
                </a:lnTo>
                <a:lnTo>
                  <a:pt x="0" y="813"/>
                </a:lnTo>
                <a:lnTo>
                  <a:pt x="0" y="750"/>
                </a:lnTo>
                <a:lnTo>
                  <a:pt x="131" y="500"/>
                </a:lnTo>
                <a:lnTo>
                  <a:pt x="326" y="438"/>
                </a:lnTo>
                <a:lnTo>
                  <a:pt x="392" y="313"/>
                </a:lnTo>
                <a:lnTo>
                  <a:pt x="522" y="250"/>
                </a:lnTo>
                <a:lnTo>
                  <a:pt x="914" y="0"/>
                </a:lnTo>
                <a:lnTo>
                  <a:pt x="979" y="0"/>
                </a:lnTo>
                <a:lnTo>
                  <a:pt x="914" y="188"/>
                </a:lnTo>
                <a:lnTo>
                  <a:pt x="783" y="313"/>
                </a:lnTo>
                <a:lnTo>
                  <a:pt x="718" y="438"/>
                </a:lnTo>
                <a:close/>
              </a:path>
            </a:pathLst>
          </a:custGeom>
          <a:solidFill>
            <a:srgbClr val="00CC99"/>
          </a:solidFill>
          <a:ln w="0">
            <a:solidFill>
              <a:srgbClr val="000000"/>
            </a:solidFill>
            <a:prstDash val="solid"/>
            <a:round/>
            <a:headEnd/>
            <a:tailEnd/>
          </a:ln>
        </p:spPr>
        <p:txBody>
          <a:bodyPr/>
          <a:lstStyle/>
          <a:p>
            <a:endParaRPr lang="fi-FI"/>
          </a:p>
        </p:txBody>
      </p:sp>
      <p:sp>
        <p:nvSpPr>
          <p:cNvPr id="17419" name="Rectangle 12"/>
          <p:cNvSpPr>
            <a:spLocks noChangeAspect="1" noChangeArrowheads="1"/>
          </p:cNvSpPr>
          <p:nvPr/>
        </p:nvSpPr>
        <p:spPr bwMode="auto">
          <a:xfrm>
            <a:off x="2195513" y="4005263"/>
            <a:ext cx="412750"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Lemi</a:t>
            </a:r>
            <a:endParaRPr lang="fi-FI" sz="1200" b="1">
              <a:cs typeface="Arial" charset="0"/>
            </a:endParaRPr>
          </a:p>
        </p:txBody>
      </p:sp>
      <p:sp>
        <p:nvSpPr>
          <p:cNvPr id="17420" name="Rectangle 13"/>
          <p:cNvSpPr>
            <a:spLocks noChangeAspect="1" noChangeArrowheads="1"/>
          </p:cNvSpPr>
          <p:nvPr/>
        </p:nvSpPr>
        <p:spPr bwMode="auto">
          <a:xfrm>
            <a:off x="1547813" y="4652963"/>
            <a:ext cx="730250"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Luumäki</a:t>
            </a:r>
            <a:endParaRPr lang="fi-FI" sz="1200" b="1">
              <a:cs typeface="Arial" charset="0"/>
            </a:endParaRPr>
          </a:p>
        </p:txBody>
      </p:sp>
      <p:sp>
        <p:nvSpPr>
          <p:cNvPr id="17421" name="Rectangle 14"/>
          <p:cNvSpPr>
            <a:spLocks noChangeAspect="1" noChangeArrowheads="1"/>
          </p:cNvSpPr>
          <p:nvPr/>
        </p:nvSpPr>
        <p:spPr bwMode="auto">
          <a:xfrm>
            <a:off x="5283200" y="2519363"/>
            <a:ext cx="788988"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Rautjärvi</a:t>
            </a:r>
            <a:endParaRPr lang="fi-FI" sz="1200" b="1">
              <a:cs typeface="Arial" charset="0"/>
            </a:endParaRPr>
          </a:p>
        </p:txBody>
      </p:sp>
      <p:sp>
        <p:nvSpPr>
          <p:cNvPr id="17422" name="Rectangle 15"/>
          <p:cNvSpPr>
            <a:spLocks noChangeAspect="1" noChangeArrowheads="1"/>
          </p:cNvSpPr>
          <p:nvPr/>
        </p:nvSpPr>
        <p:spPr bwMode="auto">
          <a:xfrm>
            <a:off x="3779838" y="2636838"/>
            <a:ext cx="922337"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Ruokolahti</a:t>
            </a:r>
            <a:endParaRPr lang="fi-FI" sz="1200" b="1">
              <a:cs typeface="Arial" charset="0"/>
            </a:endParaRPr>
          </a:p>
        </p:txBody>
      </p:sp>
      <p:sp>
        <p:nvSpPr>
          <p:cNvPr id="17423" name="Rectangle 16"/>
          <p:cNvSpPr>
            <a:spLocks noChangeAspect="1" noChangeArrowheads="1"/>
          </p:cNvSpPr>
          <p:nvPr/>
        </p:nvSpPr>
        <p:spPr bwMode="auto">
          <a:xfrm>
            <a:off x="1116013" y="3716338"/>
            <a:ext cx="946150"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Savitaipale</a:t>
            </a:r>
            <a:endParaRPr lang="fi-FI" sz="1200" b="1">
              <a:cs typeface="Arial" charset="0"/>
            </a:endParaRPr>
          </a:p>
        </p:txBody>
      </p:sp>
      <p:sp>
        <p:nvSpPr>
          <p:cNvPr id="17424" name="Rectangle 18"/>
          <p:cNvSpPr>
            <a:spLocks noChangeAspect="1" noChangeArrowheads="1"/>
          </p:cNvSpPr>
          <p:nvPr/>
        </p:nvSpPr>
        <p:spPr bwMode="auto">
          <a:xfrm>
            <a:off x="2484438" y="3357563"/>
            <a:ext cx="939800"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Taipalsaari</a:t>
            </a:r>
            <a:endParaRPr lang="fi-FI" sz="1200" b="1">
              <a:cs typeface="Arial" charset="0"/>
            </a:endParaRPr>
          </a:p>
        </p:txBody>
      </p:sp>
      <p:sp>
        <p:nvSpPr>
          <p:cNvPr id="17425" name="Rectangle 19"/>
          <p:cNvSpPr>
            <a:spLocks noChangeAspect="1" noChangeArrowheads="1"/>
          </p:cNvSpPr>
          <p:nvPr/>
        </p:nvSpPr>
        <p:spPr bwMode="auto">
          <a:xfrm>
            <a:off x="5724525" y="1628775"/>
            <a:ext cx="800100"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Parikkala</a:t>
            </a:r>
            <a:endParaRPr lang="fi-FI" sz="1200" b="1">
              <a:cs typeface="Arial" charset="0"/>
            </a:endParaRPr>
          </a:p>
        </p:txBody>
      </p:sp>
      <p:sp>
        <p:nvSpPr>
          <p:cNvPr id="17426" name="Rectangle 20"/>
          <p:cNvSpPr>
            <a:spLocks noChangeAspect="1" noChangeArrowheads="1"/>
          </p:cNvSpPr>
          <p:nvPr/>
        </p:nvSpPr>
        <p:spPr bwMode="auto">
          <a:xfrm>
            <a:off x="4427538" y="3429000"/>
            <a:ext cx="593725"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Imatra</a:t>
            </a:r>
          </a:p>
        </p:txBody>
      </p:sp>
      <p:sp>
        <p:nvSpPr>
          <p:cNvPr id="17427" name="Freeform 21"/>
          <p:cNvSpPr>
            <a:spLocks noChangeAspect="1"/>
          </p:cNvSpPr>
          <p:nvPr/>
        </p:nvSpPr>
        <p:spPr bwMode="auto">
          <a:xfrm>
            <a:off x="2089150" y="3230563"/>
            <a:ext cx="2498725" cy="2776537"/>
          </a:xfrm>
          <a:custGeom>
            <a:avLst/>
            <a:gdLst>
              <a:gd name="T0" fmla="*/ 2147483647 w 1311"/>
              <a:gd name="T1" fmla="*/ 2147483647 h 1457"/>
              <a:gd name="T2" fmla="*/ 2147483647 w 1311"/>
              <a:gd name="T3" fmla="*/ 2147483647 h 1457"/>
              <a:gd name="T4" fmla="*/ 2147483647 w 1311"/>
              <a:gd name="T5" fmla="*/ 2147483647 h 1457"/>
              <a:gd name="T6" fmla="*/ 2147483647 w 1311"/>
              <a:gd name="T7" fmla="*/ 2147483647 h 1457"/>
              <a:gd name="T8" fmla="*/ 2147483647 w 1311"/>
              <a:gd name="T9" fmla="*/ 2147483647 h 1457"/>
              <a:gd name="T10" fmla="*/ 2147483647 w 1311"/>
              <a:gd name="T11" fmla="*/ 2147483647 h 1457"/>
              <a:gd name="T12" fmla="*/ 2147483647 w 1311"/>
              <a:gd name="T13" fmla="*/ 2147483647 h 1457"/>
              <a:gd name="T14" fmla="*/ 0 w 1311"/>
              <a:gd name="T15" fmla="*/ 2147483647 h 1457"/>
              <a:gd name="T16" fmla="*/ 2147483647 w 1311"/>
              <a:gd name="T17" fmla="*/ 2147483647 h 1457"/>
              <a:gd name="T18" fmla="*/ 2147483647 w 1311"/>
              <a:gd name="T19" fmla="*/ 2147483647 h 1457"/>
              <a:gd name="T20" fmla="*/ 2147483647 w 1311"/>
              <a:gd name="T21" fmla="*/ 2147483647 h 1457"/>
              <a:gd name="T22" fmla="*/ 2147483647 w 1311"/>
              <a:gd name="T23" fmla="*/ 2147483647 h 1457"/>
              <a:gd name="T24" fmla="*/ 2147483647 w 1311"/>
              <a:gd name="T25" fmla="*/ 2147483647 h 1457"/>
              <a:gd name="T26" fmla="*/ 2147483647 w 1311"/>
              <a:gd name="T27" fmla="*/ 2147483647 h 1457"/>
              <a:gd name="T28" fmla="*/ 2147483647 w 1311"/>
              <a:gd name="T29" fmla="*/ 2147483647 h 1457"/>
              <a:gd name="T30" fmla="*/ 2147483647 w 1311"/>
              <a:gd name="T31" fmla="*/ 2147483647 h 1457"/>
              <a:gd name="T32" fmla="*/ 2147483647 w 1311"/>
              <a:gd name="T33" fmla="*/ 2147483647 h 1457"/>
              <a:gd name="T34" fmla="*/ 2147483647 w 1311"/>
              <a:gd name="T35" fmla="*/ 2147483647 h 1457"/>
              <a:gd name="T36" fmla="*/ 2147483647 w 1311"/>
              <a:gd name="T37" fmla="*/ 2147483647 h 1457"/>
              <a:gd name="T38" fmla="*/ 2147483647 w 1311"/>
              <a:gd name="T39" fmla="*/ 0 h 1457"/>
              <a:gd name="T40" fmla="*/ 2147483647 w 1311"/>
              <a:gd name="T41" fmla="*/ 2147483647 h 1457"/>
              <a:gd name="T42" fmla="*/ 2147483647 w 1311"/>
              <a:gd name="T43" fmla="*/ 0 h 1457"/>
              <a:gd name="T44" fmla="*/ 2147483647 w 1311"/>
              <a:gd name="T45" fmla="*/ 2147483647 h 1457"/>
              <a:gd name="T46" fmla="*/ 2147483647 w 1311"/>
              <a:gd name="T47" fmla="*/ 2147483647 h 1457"/>
              <a:gd name="T48" fmla="*/ 2147483647 w 1311"/>
              <a:gd name="T49" fmla="*/ 2147483647 h 1457"/>
              <a:gd name="T50" fmla="*/ 2147483647 w 1311"/>
              <a:gd name="T51" fmla="*/ 2147483647 h 1457"/>
              <a:gd name="T52" fmla="*/ 2147483647 w 1311"/>
              <a:gd name="T53" fmla="*/ 2147483647 h 1457"/>
              <a:gd name="T54" fmla="*/ 2147483647 w 1311"/>
              <a:gd name="T55" fmla="*/ 2147483647 h 1457"/>
              <a:gd name="T56" fmla="*/ 2147483647 w 1311"/>
              <a:gd name="T57" fmla="*/ 2147483647 h 1457"/>
              <a:gd name="T58" fmla="*/ 2147483647 w 1311"/>
              <a:gd name="T59" fmla="*/ 2147483647 h 1457"/>
              <a:gd name="T60" fmla="*/ 2147483647 w 1311"/>
              <a:gd name="T61" fmla="*/ 2147483647 h 1457"/>
              <a:gd name="T62" fmla="*/ 2147483647 w 1311"/>
              <a:gd name="T63" fmla="*/ 2147483647 h 1457"/>
              <a:gd name="T64" fmla="*/ 2147483647 w 1311"/>
              <a:gd name="T65" fmla="*/ 2147483647 h 1457"/>
              <a:gd name="T66" fmla="*/ 2147483647 w 1311"/>
              <a:gd name="T67" fmla="*/ 2147483647 h 14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11"/>
              <a:gd name="T103" fmla="*/ 0 h 1457"/>
              <a:gd name="T104" fmla="*/ 1311 w 1311"/>
              <a:gd name="T105" fmla="*/ 1457 h 14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11" h="1457">
                <a:moveTo>
                  <a:pt x="705" y="1044"/>
                </a:moveTo>
                <a:lnTo>
                  <a:pt x="645" y="1164"/>
                </a:lnTo>
                <a:lnTo>
                  <a:pt x="423" y="1386"/>
                </a:lnTo>
                <a:lnTo>
                  <a:pt x="352" y="1457"/>
                </a:lnTo>
                <a:lnTo>
                  <a:pt x="252" y="1386"/>
                </a:lnTo>
                <a:lnTo>
                  <a:pt x="202" y="1265"/>
                </a:lnTo>
                <a:lnTo>
                  <a:pt x="81" y="1235"/>
                </a:lnTo>
                <a:lnTo>
                  <a:pt x="0" y="1104"/>
                </a:lnTo>
                <a:lnTo>
                  <a:pt x="60" y="981"/>
                </a:lnTo>
                <a:lnTo>
                  <a:pt x="126" y="1041"/>
                </a:lnTo>
                <a:lnTo>
                  <a:pt x="195" y="1044"/>
                </a:lnTo>
                <a:lnTo>
                  <a:pt x="324" y="867"/>
                </a:lnTo>
                <a:lnTo>
                  <a:pt x="261" y="681"/>
                </a:lnTo>
                <a:lnTo>
                  <a:pt x="195" y="621"/>
                </a:lnTo>
                <a:lnTo>
                  <a:pt x="393" y="492"/>
                </a:lnTo>
                <a:lnTo>
                  <a:pt x="796" y="306"/>
                </a:lnTo>
                <a:lnTo>
                  <a:pt x="849" y="186"/>
                </a:lnTo>
                <a:lnTo>
                  <a:pt x="728" y="124"/>
                </a:lnTo>
                <a:lnTo>
                  <a:pt x="726" y="121"/>
                </a:lnTo>
                <a:lnTo>
                  <a:pt x="852" y="0"/>
                </a:lnTo>
                <a:lnTo>
                  <a:pt x="987" y="57"/>
                </a:lnTo>
                <a:lnTo>
                  <a:pt x="1047" y="0"/>
                </a:lnTo>
                <a:lnTo>
                  <a:pt x="1176" y="123"/>
                </a:lnTo>
                <a:lnTo>
                  <a:pt x="1311" y="369"/>
                </a:lnTo>
                <a:lnTo>
                  <a:pt x="1259" y="460"/>
                </a:lnTo>
                <a:lnTo>
                  <a:pt x="1209" y="571"/>
                </a:lnTo>
                <a:lnTo>
                  <a:pt x="1209" y="581"/>
                </a:lnTo>
                <a:lnTo>
                  <a:pt x="1199" y="591"/>
                </a:lnTo>
                <a:lnTo>
                  <a:pt x="1168" y="721"/>
                </a:lnTo>
                <a:lnTo>
                  <a:pt x="1027" y="741"/>
                </a:lnTo>
                <a:lnTo>
                  <a:pt x="867" y="873"/>
                </a:lnTo>
                <a:lnTo>
                  <a:pt x="847" y="893"/>
                </a:lnTo>
                <a:lnTo>
                  <a:pt x="726" y="1024"/>
                </a:lnTo>
                <a:lnTo>
                  <a:pt x="705" y="1044"/>
                </a:lnTo>
                <a:close/>
              </a:path>
            </a:pathLst>
          </a:custGeom>
          <a:solidFill>
            <a:schemeClr val="bg1"/>
          </a:solidFill>
          <a:ln w="12700">
            <a:solidFill>
              <a:srgbClr val="000000"/>
            </a:solidFill>
            <a:prstDash val="solid"/>
            <a:round/>
            <a:headEnd/>
            <a:tailEnd/>
          </a:ln>
        </p:spPr>
        <p:txBody>
          <a:bodyPr/>
          <a:lstStyle/>
          <a:p>
            <a:endParaRPr lang="fi-FI"/>
          </a:p>
        </p:txBody>
      </p:sp>
      <p:sp>
        <p:nvSpPr>
          <p:cNvPr id="17428" name="Rectangle 22"/>
          <p:cNvSpPr>
            <a:spLocks noChangeAspect="1" noChangeArrowheads="1"/>
          </p:cNvSpPr>
          <p:nvPr/>
        </p:nvSpPr>
        <p:spPr bwMode="auto">
          <a:xfrm>
            <a:off x="2800350" y="4278313"/>
            <a:ext cx="1179513" cy="18097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Lappeenranta</a:t>
            </a:r>
            <a:endParaRPr lang="fi-FI" sz="1200" b="1">
              <a:cs typeface="Arial" charset="0"/>
            </a:endParaRPr>
          </a:p>
        </p:txBody>
      </p:sp>
      <p:sp>
        <p:nvSpPr>
          <p:cNvPr id="50" name="5-sakarainen tähti 49"/>
          <p:cNvSpPr/>
          <p:nvPr/>
        </p:nvSpPr>
        <p:spPr>
          <a:xfrm>
            <a:off x="4284663" y="2852738"/>
            <a:ext cx="144462" cy="144462"/>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1" name="5-sakarainen tähti 50"/>
          <p:cNvSpPr/>
          <p:nvPr/>
        </p:nvSpPr>
        <p:spPr>
          <a:xfrm>
            <a:off x="3203575" y="4508500"/>
            <a:ext cx="144463" cy="144463"/>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2" name="5-sakarainen tähti 51"/>
          <p:cNvSpPr/>
          <p:nvPr/>
        </p:nvSpPr>
        <p:spPr>
          <a:xfrm>
            <a:off x="4572000" y="3644900"/>
            <a:ext cx="144463" cy="144463"/>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3" name="5-sakarainen tähti 52"/>
          <p:cNvSpPr/>
          <p:nvPr/>
        </p:nvSpPr>
        <p:spPr>
          <a:xfrm>
            <a:off x="2339975" y="4221163"/>
            <a:ext cx="144463"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4" name="5-sakarainen tähti 53"/>
          <p:cNvSpPr/>
          <p:nvPr/>
        </p:nvSpPr>
        <p:spPr>
          <a:xfrm>
            <a:off x="2987675" y="3573463"/>
            <a:ext cx="144463"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5" name="5-sakarainen tähti 54"/>
          <p:cNvSpPr/>
          <p:nvPr/>
        </p:nvSpPr>
        <p:spPr>
          <a:xfrm>
            <a:off x="4067175" y="2852738"/>
            <a:ext cx="144463"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6" name="Suorakulmio 55"/>
          <p:cNvSpPr/>
          <p:nvPr/>
        </p:nvSpPr>
        <p:spPr>
          <a:xfrm>
            <a:off x="395288" y="1196975"/>
            <a:ext cx="144462" cy="142875"/>
          </a:xfrm>
          <a:prstGeom prst="rect">
            <a:avLst/>
          </a:prstGeom>
          <a:solidFill>
            <a:srgbClr val="00CC9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7459" name="Tekstikehys 97"/>
          <p:cNvSpPr txBox="1">
            <a:spLocks noChangeArrowheads="1"/>
          </p:cNvSpPr>
          <p:nvPr/>
        </p:nvSpPr>
        <p:spPr bwMode="auto">
          <a:xfrm>
            <a:off x="611188" y="1125538"/>
            <a:ext cx="2352675"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Kunnan väestöpohja &lt; 20 000</a:t>
            </a:r>
          </a:p>
        </p:txBody>
      </p:sp>
      <p:sp>
        <p:nvSpPr>
          <p:cNvPr id="58" name="Tasakylkinen kolmio 57"/>
          <p:cNvSpPr/>
          <p:nvPr/>
        </p:nvSpPr>
        <p:spPr>
          <a:xfrm>
            <a:off x="395288" y="2349500"/>
            <a:ext cx="144462" cy="144463"/>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7461" name="Tekstikehys 104"/>
          <p:cNvSpPr txBox="1">
            <a:spLocks noChangeArrowheads="1"/>
          </p:cNvSpPr>
          <p:nvPr/>
        </p:nvSpPr>
        <p:spPr bwMode="auto">
          <a:xfrm>
            <a:off x="611188" y="2276475"/>
            <a:ext cx="935037"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Kriisikunta</a:t>
            </a:r>
          </a:p>
        </p:txBody>
      </p:sp>
      <p:sp>
        <p:nvSpPr>
          <p:cNvPr id="60" name="Tasakylkinen kolmio 59"/>
          <p:cNvSpPr/>
          <p:nvPr/>
        </p:nvSpPr>
        <p:spPr>
          <a:xfrm>
            <a:off x="395288" y="2636838"/>
            <a:ext cx="144462" cy="142875"/>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7463" name="Tekstikehys 106"/>
          <p:cNvSpPr txBox="1">
            <a:spLocks noChangeArrowheads="1"/>
          </p:cNvSpPr>
          <p:nvPr/>
        </p:nvSpPr>
        <p:spPr bwMode="auto">
          <a:xfrm>
            <a:off x="611188" y="2565400"/>
            <a:ext cx="1376362"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Kriisiytyvä kunta</a:t>
            </a:r>
          </a:p>
        </p:txBody>
      </p:sp>
      <p:sp>
        <p:nvSpPr>
          <p:cNvPr id="62" name="5-sakarainen tähti 61"/>
          <p:cNvSpPr/>
          <p:nvPr/>
        </p:nvSpPr>
        <p:spPr>
          <a:xfrm>
            <a:off x="395288" y="1773238"/>
            <a:ext cx="144462" cy="144462"/>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7465" name="Tekstikehys 108"/>
          <p:cNvSpPr txBox="1">
            <a:spLocks noChangeArrowheads="1"/>
          </p:cNvSpPr>
          <p:nvPr/>
        </p:nvSpPr>
        <p:spPr bwMode="auto">
          <a:xfrm>
            <a:off x="611188" y="1700213"/>
            <a:ext cx="2120900"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Yhdyskuntarakenneperuste</a:t>
            </a:r>
          </a:p>
        </p:txBody>
      </p:sp>
      <p:sp>
        <p:nvSpPr>
          <p:cNvPr id="64" name="Suorakulmio 63"/>
          <p:cNvSpPr/>
          <p:nvPr/>
        </p:nvSpPr>
        <p:spPr>
          <a:xfrm>
            <a:off x="395288" y="1484313"/>
            <a:ext cx="144462" cy="142875"/>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7467" name="Tekstikehys 97"/>
          <p:cNvSpPr txBox="1">
            <a:spLocks noChangeArrowheads="1"/>
          </p:cNvSpPr>
          <p:nvPr/>
        </p:nvSpPr>
        <p:spPr bwMode="auto">
          <a:xfrm>
            <a:off x="611188" y="1412875"/>
            <a:ext cx="1643062"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Työssäkäyntiperuste</a:t>
            </a:r>
          </a:p>
        </p:txBody>
      </p:sp>
      <p:sp>
        <p:nvSpPr>
          <p:cNvPr id="66" name="5-sakarainen tähti 65"/>
          <p:cNvSpPr/>
          <p:nvPr/>
        </p:nvSpPr>
        <p:spPr>
          <a:xfrm>
            <a:off x="395288" y="2060575"/>
            <a:ext cx="144462"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7469" name="Tekstikehys 108"/>
          <p:cNvSpPr txBox="1">
            <a:spLocks noChangeArrowheads="1"/>
          </p:cNvSpPr>
          <p:nvPr/>
        </p:nvSpPr>
        <p:spPr bwMode="auto">
          <a:xfrm>
            <a:off x="611188" y="1989138"/>
            <a:ext cx="2425700" cy="261937"/>
          </a:xfrm>
          <a:prstGeom prst="rect">
            <a:avLst/>
          </a:prstGeom>
          <a:noFill/>
          <a:ln w="9525">
            <a:noFill/>
            <a:miter lim="800000"/>
            <a:headEnd/>
            <a:tailEnd/>
          </a:ln>
        </p:spPr>
        <p:txBody>
          <a:bodyPr wrap="none">
            <a:spAutoFit/>
          </a:bodyPr>
          <a:lstStyle/>
          <a:p>
            <a:r>
              <a:rPr lang="fi-FI" sz="1100" dirty="0">
                <a:latin typeface="Verdana" pitchFamily="34" charset="0"/>
                <a:ea typeface="Verdana" pitchFamily="34" charset="0"/>
                <a:cs typeface="Verdana" pitchFamily="34" charset="0"/>
              </a:rPr>
              <a:t>Työpaikkaomavaraisuusperuste</a:t>
            </a:r>
          </a:p>
        </p:txBody>
      </p:sp>
      <p:sp>
        <p:nvSpPr>
          <p:cNvPr id="40" name="Tekstikehys 78"/>
          <p:cNvSpPr txBox="1">
            <a:spLocks noChangeArrowheads="1"/>
          </p:cNvSpPr>
          <p:nvPr/>
        </p:nvSpPr>
        <p:spPr bwMode="auto">
          <a:xfrm>
            <a:off x="6876256" y="3212976"/>
            <a:ext cx="1858201" cy="261610"/>
          </a:xfrm>
          <a:prstGeom prst="rect">
            <a:avLst/>
          </a:prstGeom>
          <a:noFill/>
          <a:ln w="9525">
            <a:noFill/>
            <a:miter lim="800000"/>
            <a:headEnd/>
            <a:tailEnd/>
          </a:ln>
        </p:spPr>
        <p:txBody>
          <a:bodyPr wrap="none">
            <a:spAutoFit/>
          </a:bodyPr>
          <a:lstStyle/>
          <a:p>
            <a:r>
              <a:rPr lang="fi-FI" sz="1100" dirty="0" smtClean="0">
                <a:latin typeface="Verdana" pitchFamily="34" charset="0"/>
                <a:ea typeface="Verdana" pitchFamily="34" charset="0"/>
                <a:cs typeface="Verdana" pitchFamily="34" charset="0"/>
              </a:rPr>
              <a:t>Asukasluku 31.12.2013</a:t>
            </a:r>
            <a:endParaRPr lang="fi-FI" sz="1100" dirty="0">
              <a:latin typeface="Verdana" pitchFamily="34" charset="0"/>
              <a:ea typeface="Verdana" pitchFamily="34" charset="0"/>
              <a:cs typeface="Verdana" pitchFamily="34" charset="0"/>
            </a:endParaRPr>
          </a:p>
        </p:txBody>
      </p:sp>
      <p:graphicFrame>
        <p:nvGraphicFramePr>
          <p:cNvPr id="41" name="Taulukko 40"/>
          <p:cNvGraphicFramePr>
            <a:graphicFrameLocks noGrp="1"/>
          </p:cNvGraphicFramePr>
          <p:nvPr/>
        </p:nvGraphicFramePr>
        <p:xfrm>
          <a:off x="7020272" y="3645024"/>
          <a:ext cx="2035820" cy="1645920"/>
        </p:xfrm>
        <a:graphic>
          <a:graphicData uri="http://schemas.openxmlformats.org/drawingml/2006/table">
            <a:tbl>
              <a:tblPr/>
              <a:tblGrid>
                <a:gridCol w="1369722"/>
                <a:gridCol w="666098"/>
              </a:tblGrid>
              <a:tr h="182880">
                <a:tc>
                  <a:txBody>
                    <a:bodyPr/>
                    <a:lstStyle/>
                    <a:p>
                      <a:pPr algn="l" fontAlgn="b"/>
                      <a:r>
                        <a:rPr lang="fi-FI" sz="1100" b="0" i="0" u="none" strike="noStrike">
                          <a:solidFill>
                            <a:srgbClr val="000000"/>
                          </a:solidFill>
                          <a:latin typeface="Calibri"/>
                        </a:rPr>
                        <a:t>Imatra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28 219</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Lappeenranta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72 658</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Lemi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3 130</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Luumäki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4 992</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Parikkala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5 509</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Rautjärvi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3 682</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Ruokolahti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5 507</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Savitaipale</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3 729</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Taipalsaari</a:t>
                      </a:r>
                    </a:p>
                  </a:txBody>
                  <a:tcPr marL="7620" marR="7620" marT="7620" marB="0" anchor="b">
                    <a:lnL>
                      <a:noFill/>
                    </a:lnL>
                    <a:lnR>
                      <a:noFill/>
                    </a:lnR>
                    <a:lnT>
                      <a:noFill/>
                    </a:lnT>
                    <a:lnB>
                      <a:noFill/>
                    </a:lnB>
                  </a:tcPr>
                </a:tc>
                <a:tc>
                  <a:txBody>
                    <a:bodyPr/>
                    <a:lstStyle/>
                    <a:p>
                      <a:pPr algn="r" fontAlgn="b"/>
                      <a:r>
                        <a:rPr lang="fi-FI" sz="1100" b="0" i="0" u="none" strike="noStrike" dirty="0">
                          <a:solidFill>
                            <a:srgbClr val="000000"/>
                          </a:solidFill>
                          <a:latin typeface="Calibri"/>
                        </a:rPr>
                        <a:t>4 826</a:t>
                      </a:r>
                    </a:p>
                  </a:txBody>
                  <a:tcPr marL="7620" marR="7620" marT="762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79512" y="332656"/>
            <a:ext cx="7128470" cy="369332"/>
          </a:xfrm>
          <a:prstGeom prst="rect">
            <a:avLst/>
          </a:prstGeom>
          <a:noFill/>
          <a:ln w="9525">
            <a:noFill/>
            <a:miter lim="800000"/>
            <a:headEnd/>
            <a:tailEnd/>
          </a:ln>
        </p:spPr>
        <p:txBody>
          <a:bodyPr wrap="square">
            <a:spAutoFit/>
          </a:bodyPr>
          <a:lstStyle/>
          <a:p>
            <a:r>
              <a:rPr lang="fi-FI" b="1" dirty="0">
                <a:cs typeface="Arial" charset="0"/>
              </a:rPr>
              <a:t>Etelä-Karjala: </a:t>
            </a:r>
            <a:r>
              <a:rPr lang="fi-FI" b="1" dirty="0" smtClean="0">
                <a:cs typeface="Arial" charset="0"/>
              </a:rPr>
              <a:t>kuntien ilmoittamat ensisijaiset selvitysalueet</a:t>
            </a:r>
            <a:endParaRPr lang="fi-FI" dirty="0">
              <a:cs typeface="Arial" charset="0"/>
            </a:endParaRPr>
          </a:p>
        </p:txBody>
      </p:sp>
      <p:sp>
        <p:nvSpPr>
          <p:cNvPr id="18435" name="Freeform 3"/>
          <p:cNvSpPr>
            <a:spLocks noChangeAspect="1"/>
          </p:cNvSpPr>
          <p:nvPr/>
        </p:nvSpPr>
        <p:spPr bwMode="auto">
          <a:xfrm>
            <a:off x="842963" y="3941763"/>
            <a:ext cx="1865312" cy="1395412"/>
          </a:xfrm>
          <a:custGeom>
            <a:avLst/>
            <a:gdLst>
              <a:gd name="T0" fmla="*/ 2147483647 w 90"/>
              <a:gd name="T1" fmla="*/ 0 h 71"/>
              <a:gd name="T2" fmla="*/ 2147483647 w 90"/>
              <a:gd name="T3" fmla="*/ 2147483647 h 71"/>
              <a:gd name="T4" fmla="*/ 0 w 90"/>
              <a:gd name="T5" fmla="*/ 2147483647 h 71"/>
              <a:gd name="T6" fmla="*/ 0 w 90"/>
              <a:gd name="T7" fmla="*/ 2147483647 h 71"/>
              <a:gd name="T8" fmla="*/ 2147483647 w 90"/>
              <a:gd name="T9" fmla="*/ 2147483647 h 71"/>
              <a:gd name="T10" fmla="*/ 2147483647 w 90"/>
              <a:gd name="T11" fmla="*/ 2147483647 h 71"/>
              <a:gd name="T12" fmla="*/ 0 w 90"/>
              <a:gd name="T13" fmla="*/ 2147483647 h 71"/>
              <a:gd name="T14" fmla="*/ 2147483647 w 90"/>
              <a:gd name="T15" fmla="*/ 2147483647 h 71"/>
              <a:gd name="T16" fmla="*/ 2147483647 w 90"/>
              <a:gd name="T17" fmla="*/ 2147483647 h 71"/>
              <a:gd name="T18" fmla="*/ 2147483647 w 90"/>
              <a:gd name="T19" fmla="*/ 2147483647 h 71"/>
              <a:gd name="T20" fmla="*/ 2147483647 w 90"/>
              <a:gd name="T21" fmla="*/ 2147483647 h 71"/>
              <a:gd name="T22" fmla="*/ 2147483647 w 90"/>
              <a:gd name="T23" fmla="*/ 2147483647 h 71"/>
              <a:gd name="T24" fmla="*/ 2147483647 w 90"/>
              <a:gd name="T25" fmla="*/ 2147483647 h 71"/>
              <a:gd name="T26" fmla="*/ 2147483647 w 90"/>
              <a:gd name="T27" fmla="*/ 2147483647 h 71"/>
              <a:gd name="T28" fmla="*/ 2147483647 w 90"/>
              <a:gd name="T29" fmla="*/ 2147483647 h 71"/>
              <a:gd name="T30" fmla="*/ 2147483647 w 90"/>
              <a:gd name="T31" fmla="*/ 2147483647 h 71"/>
              <a:gd name="T32" fmla="*/ 2147483647 w 90"/>
              <a:gd name="T33" fmla="*/ 2147483647 h 71"/>
              <a:gd name="T34" fmla="*/ 2147483647 w 90"/>
              <a:gd name="T35" fmla="*/ 2147483647 h 71"/>
              <a:gd name="T36" fmla="*/ 2147483647 w 90"/>
              <a:gd name="T37" fmla="*/ 2147483647 h 71"/>
              <a:gd name="T38" fmla="*/ 2147483647 w 90"/>
              <a:gd name="T39" fmla="*/ 2147483647 h 71"/>
              <a:gd name="T40" fmla="*/ 2147483647 w 90"/>
              <a:gd name="T41" fmla="*/ 2147483647 h 71"/>
              <a:gd name="T42" fmla="*/ 2147483647 w 90"/>
              <a:gd name="T43" fmla="*/ 0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0"/>
              <a:gd name="T67" fmla="*/ 0 h 71"/>
              <a:gd name="T68" fmla="*/ 90 w 90"/>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0" h="71">
                <a:moveTo>
                  <a:pt x="24" y="0"/>
                </a:moveTo>
                <a:lnTo>
                  <a:pt x="12" y="6"/>
                </a:lnTo>
                <a:lnTo>
                  <a:pt x="0" y="12"/>
                </a:lnTo>
                <a:lnTo>
                  <a:pt x="0" y="24"/>
                </a:lnTo>
                <a:lnTo>
                  <a:pt x="12" y="36"/>
                </a:lnTo>
                <a:lnTo>
                  <a:pt x="6" y="42"/>
                </a:lnTo>
                <a:lnTo>
                  <a:pt x="0" y="42"/>
                </a:lnTo>
                <a:lnTo>
                  <a:pt x="12" y="48"/>
                </a:lnTo>
                <a:lnTo>
                  <a:pt x="30" y="54"/>
                </a:lnTo>
                <a:lnTo>
                  <a:pt x="36" y="65"/>
                </a:lnTo>
                <a:lnTo>
                  <a:pt x="48" y="71"/>
                </a:lnTo>
                <a:lnTo>
                  <a:pt x="60" y="71"/>
                </a:lnTo>
                <a:lnTo>
                  <a:pt x="66" y="59"/>
                </a:lnTo>
                <a:lnTo>
                  <a:pt x="72" y="65"/>
                </a:lnTo>
                <a:lnTo>
                  <a:pt x="78" y="65"/>
                </a:lnTo>
                <a:lnTo>
                  <a:pt x="90" y="48"/>
                </a:lnTo>
                <a:lnTo>
                  <a:pt x="84" y="30"/>
                </a:lnTo>
                <a:lnTo>
                  <a:pt x="78" y="24"/>
                </a:lnTo>
                <a:lnTo>
                  <a:pt x="48" y="24"/>
                </a:lnTo>
                <a:lnTo>
                  <a:pt x="42" y="24"/>
                </a:lnTo>
                <a:lnTo>
                  <a:pt x="30" y="24"/>
                </a:lnTo>
                <a:lnTo>
                  <a:pt x="24" y="0"/>
                </a:lnTo>
                <a:close/>
              </a:path>
            </a:pathLst>
          </a:custGeom>
          <a:solidFill>
            <a:srgbClr val="66CCFF"/>
          </a:solidFill>
          <a:ln w="0">
            <a:solidFill>
              <a:srgbClr val="000000"/>
            </a:solidFill>
            <a:prstDash val="solid"/>
            <a:round/>
            <a:headEnd/>
            <a:tailEnd/>
          </a:ln>
        </p:spPr>
        <p:txBody>
          <a:bodyPr/>
          <a:lstStyle/>
          <a:p>
            <a:endParaRPr lang="fi-FI"/>
          </a:p>
        </p:txBody>
      </p:sp>
      <p:sp>
        <p:nvSpPr>
          <p:cNvPr id="18436" name="Freeform 4"/>
          <p:cNvSpPr>
            <a:spLocks noChangeAspect="1"/>
          </p:cNvSpPr>
          <p:nvPr/>
        </p:nvSpPr>
        <p:spPr bwMode="auto">
          <a:xfrm>
            <a:off x="1712913" y="3700463"/>
            <a:ext cx="1123950" cy="708025"/>
          </a:xfrm>
          <a:custGeom>
            <a:avLst/>
            <a:gdLst>
              <a:gd name="T0" fmla="*/ 2147483647 w 54"/>
              <a:gd name="T1" fmla="*/ 0 h 36"/>
              <a:gd name="T2" fmla="*/ 2147483647 w 54"/>
              <a:gd name="T3" fmla="*/ 0 h 36"/>
              <a:gd name="T4" fmla="*/ 2147483647 w 54"/>
              <a:gd name="T5" fmla="*/ 2147483647 h 36"/>
              <a:gd name="T6" fmla="*/ 2147483647 w 54"/>
              <a:gd name="T7" fmla="*/ 2147483647 h 36"/>
              <a:gd name="T8" fmla="*/ 2147483647 w 54"/>
              <a:gd name="T9" fmla="*/ 2147483647 h 36"/>
              <a:gd name="T10" fmla="*/ 2147483647 w 54"/>
              <a:gd name="T11" fmla="*/ 2147483647 h 36"/>
              <a:gd name="T12" fmla="*/ 0 w 54"/>
              <a:gd name="T13" fmla="*/ 2147483647 h 36"/>
              <a:gd name="T14" fmla="*/ 2147483647 w 54"/>
              <a:gd name="T15" fmla="*/ 2147483647 h 36"/>
              <a:gd name="T16" fmla="*/ 2147483647 w 54"/>
              <a:gd name="T17" fmla="*/ 2147483647 h 36"/>
              <a:gd name="T18" fmla="*/ 2147483647 w 54"/>
              <a:gd name="T19" fmla="*/ 2147483647 h 36"/>
              <a:gd name="T20" fmla="*/ 2147483647 w 54"/>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36"/>
              <a:gd name="T35" fmla="*/ 54 w 54"/>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36">
                <a:moveTo>
                  <a:pt x="36" y="0"/>
                </a:moveTo>
                <a:lnTo>
                  <a:pt x="30" y="0"/>
                </a:lnTo>
                <a:lnTo>
                  <a:pt x="18" y="6"/>
                </a:lnTo>
                <a:lnTo>
                  <a:pt x="18" y="18"/>
                </a:lnTo>
                <a:lnTo>
                  <a:pt x="12" y="18"/>
                </a:lnTo>
                <a:lnTo>
                  <a:pt x="12" y="30"/>
                </a:lnTo>
                <a:lnTo>
                  <a:pt x="0" y="36"/>
                </a:lnTo>
                <a:lnTo>
                  <a:pt x="6" y="36"/>
                </a:lnTo>
                <a:lnTo>
                  <a:pt x="36" y="36"/>
                </a:lnTo>
                <a:lnTo>
                  <a:pt x="54" y="24"/>
                </a:lnTo>
                <a:lnTo>
                  <a:pt x="36" y="0"/>
                </a:lnTo>
                <a:close/>
              </a:path>
            </a:pathLst>
          </a:custGeom>
          <a:solidFill>
            <a:srgbClr val="66CCFF"/>
          </a:solidFill>
          <a:ln w="12700">
            <a:solidFill>
              <a:srgbClr val="000000"/>
            </a:solidFill>
            <a:prstDash val="solid"/>
            <a:round/>
            <a:headEnd/>
            <a:tailEnd/>
          </a:ln>
        </p:spPr>
        <p:txBody>
          <a:bodyPr/>
          <a:lstStyle/>
          <a:p>
            <a:endParaRPr lang="fi-FI"/>
          </a:p>
        </p:txBody>
      </p:sp>
      <p:sp>
        <p:nvSpPr>
          <p:cNvPr id="18437" name="Freeform 5"/>
          <p:cNvSpPr>
            <a:spLocks noChangeAspect="1"/>
          </p:cNvSpPr>
          <p:nvPr/>
        </p:nvSpPr>
        <p:spPr bwMode="auto">
          <a:xfrm>
            <a:off x="971550" y="2867025"/>
            <a:ext cx="1612900" cy="1541463"/>
          </a:xfrm>
          <a:custGeom>
            <a:avLst/>
            <a:gdLst>
              <a:gd name="T0" fmla="*/ 0 w 78"/>
              <a:gd name="T1" fmla="*/ 2147483647 h 78"/>
              <a:gd name="T2" fmla="*/ 2147483647 w 78"/>
              <a:gd name="T3" fmla="*/ 2147483647 h 78"/>
              <a:gd name="T4" fmla="*/ 2147483647 w 78"/>
              <a:gd name="T5" fmla="*/ 2147483647 h 78"/>
              <a:gd name="T6" fmla="*/ 2147483647 w 78"/>
              <a:gd name="T7" fmla="*/ 2147483647 h 78"/>
              <a:gd name="T8" fmla="*/ 2147483647 w 78"/>
              <a:gd name="T9" fmla="*/ 2147483647 h 78"/>
              <a:gd name="T10" fmla="*/ 2147483647 w 78"/>
              <a:gd name="T11" fmla="*/ 2147483647 h 78"/>
              <a:gd name="T12" fmla="*/ 2147483647 w 78"/>
              <a:gd name="T13" fmla="*/ 0 h 78"/>
              <a:gd name="T14" fmla="*/ 2147483647 w 78"/>
              <a:gd name="T15" fmla="*/ 0 h 78"/>
              <a:gd name="T16" fmla="*/ 2147483647 w 78"/>
              <a:gd name="T17" fmla="*/ 2147483647 h 78"/>
              <a:gd name="T18" fmla="*/ 2147483647 w 78"/>
              <a:gd name="T19" fmla="*/ 2147483647 h 78"/>
              <a:gd name="T20" fmla="*/ 2147483647 w 78"/>
              <a:gd name="T21" fmla="*/ 2147483647 h 78"/>
              <a:gd name="T22" fmla="*/ 2147483647 w 78"/>
              <a:gd name="T23" fmla="*/ 2147483647 h 78"/>
              <a:gd name="T24" fmla="*/ 2147483647 w 78"/>
              <a:gd name="T25" fmla="*/ 2147483647 h 78"/>
              <a:gd name="T26" fmla="*/ 2147483647 w 78"/>
              <a:gd name="T27" fmla="*/ 2147483647 h 78"/>
              <a:gd name="T28" fmla="*/ 2147483647 w 78"/>
              <a:gd name="T29" fmla="*/ 2147483647 h 78"/>
              <a:gd name="T30" fmla="*/ 2147483647 w 78"/>
              <a:gd name="T31" fmla="*/ 2147483647 h 78"/>
              <a:gd name="T32" fmla="*/ 2147483647 w 78"/>
              <a:gd name="T33" fmla="*/ 2147483647 h 78"/>
              <a:gd name="T34" fmla="*/ 2147483647 w 78"/>
              <a:gd name="T35" fmla="*/ 2147483647 h 78"/>
              <a:gd name="T36" fmla="*/ 2147483647 w 78"/>
              <a:gd name="T37" fmla="*/ 2147483647 h 78"/>
              <a:gd name="T38" fmla="*/ 2147483647 w 78"/>
              <a:gd name="T39" fmla="*/ 2147483647 h 78"/>
              <a:gd name="T40" fmla="*/ 2147483647 w 78"/>
              <a:gd name="T41" fmla="*/ 2147483647 h 78"/>
              <a:gd name="T42" fmla="*/ 0 w 78"/>
              <a:gd name="T43" fmla="*/ 2147483647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
              <a:gd name="T67" fmla="*/ 0 h 78"/>
              <a:gd name="T68" fmla="*/ 78 w 78"/>
              <a:gd name="T69" fmla="*/ 78 h 7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 h="78">
                <a:moveTo>
                  <a:pt x="0" y="42"/>
                </a:moveTo>
                <a:lnTo>
                  <a:pt x="18" y="42"/>
                </a:lnTo>
                <a:lnTo>
                  <a:pt x="30" y="24"/>
                </a:lnTo>
                <a:lnTo>
                  <a:pt x="36" y="24"/>
                </a:lnTo>
                <a:lnTo>
                  <a:pt x="42" y="6"/>
                </a:lnTo>
                <a:lnTo>
                  <a:pt x="60" y="6"/>
                </a:lnTo>
                <a:lnTo>
                  <a:pt x="60" y="0"/>
                </a:lnTo>
                <a:lnTo>
                  <a:pt x="78" y="0"/>
                </a:lnTo>
                <a:lnTo>
                  <a:pt x="72" y="12"/>
                </a:lnTo>
                <a:lnTo>
                  <a:pt x="72" y="24"/>
                </a:lnTo>
                <a:lnTo>
                  <a:pt x="60" y="24"/>
                </a:lnTo>
                <a:lnTo>
                  <a:pt x="66" y="36"/>
                </a:lnTo>
                <a:lnTo>
                  <a:pt x="66" y="42"/>
                </a:lnTo>
                <a:lnTo>
                  <a:pt x="54" y="48"/>
                </a:lnTo>
                <a:lnTo>
                  <a:pt x="54" y="60"/>
                </a:lnTo>
                <a:lnTo>
                  <a:pt x="48" y="60"/>
                </a:lnTo>
                <a:lnTo>
                  <a:pt x="48" y="72"/>
                </a:lnTo>
                <a:lnTo>
                  <a:pt x="36" y="78"/>
                </a:lnTo>
                <a:lnTo>
                  <a:pt x="24" y="78"/>
                </a:lnTo>
                <a:lnTo>
                  <a:pt x="18" y="54"/>
                </a:lnTo>
                <a:lnTo>
                  <a:pt x="6" y="60"/>
                </a:lnTo>
                <a:lnTo>
                  <a:pt x="0" y="42"/>
                </a:lnTo>
                <a:close/>
              </a:path>
            </a:pathLst>
          </a:custGeom>
          <a:solidFill>
            <a:srgbClr val="66CCFF"/>
          </a:solidFill>
          <a:ln w="0">
            <a:solidFill>
              <a:srgbClr val="000000"/>
            </a:solidFill>
            <a:prstDash val="solid"/>
            <a:round/>
            <a:headEnd/>
            <a:tailEnd/>
          </a:ln>
        </p:spPr>
        <p:txBody>
          <a:bodyPr/>
          <a:lstStyle/>
          <a:p>
            <a:endParaRPr lang="fi-FI"/>
          </a:p>
        </p:txBody>
      </p:sp>
      <p:sp>
        <p:nvSpPr>
          <p:cNvPr id="18438" name="Freeform 7"/>
          <p:cNvSpPr>
            <a:spLocks noChangeAspect="1"/>
          </p:cNvSpPr>
          <p:nvPr/>
        </p:nvSpPr>
        <p:spPr bwMode="auto">
          <a:xfrm>
            <a:off x="2216150" y="2740025"/>
            <a:ext cx="1498600" cy="1439863"/>
          </a:xfrm>
          <a:custGeom>
            <a:avLst/>
            <a:gdLst>
              <a:gd name="T0" fmla="*/ 2147483647 w 72"/>
              <a:gd name="T1" fmla="*/ 2147483647 h 72"/>
              <a:gd name="T2" fmla="*/ 2147483647 w 72"/>
              <a:gd name="T3" fmla="*/ 2147483647 h 72"/>
              <a:gd name="T4" fmla="*/ 2147483647 w 72"/>
              <a:gd name="T5" fmla="*/ 2147483647 h 72"/>
              <a:gd name="T6" fmla="*/ 2147483647 w 72"/>
              <a:gd name="T7" fmla="*/ 2147483647 h 72"/>
              <a:gd name="T8" fmla="*/ 2147483647 w 72"/>
              <a:gd name="T9" fmla="*/ 2147483647 h 72"/>
              <a:gd name="T10" fmla="*/ 0 w 72"/>
              <a:gd name="T11" fmla="*/ 2147483647 h 72"/>
              <a:gd name="T12" fmla="*/ 2147483647 w 72"/>
              <a:gd name="T13" fmla="*/ 2147483647 h 72"/>
              <a:gd name="T14" fmla="*/ 2147483647 w 72"/>
              <a:gd name="T15" fmla="*/ 2147483647 h 72"/>
              <a:gd name="T16" fmla="*/ 2147483647 w 72"/>
              <a:gd name="T17" fmla="*/ 2147483647 h 72"/>
              <a:gd name="T18" fmla="*/ 2147483647 w 72"/>
              <a:gd name="T19" fmla="*/ 0 h 72"/>
              <a:gd name="T20" fmla="*/ 2147483647 w 72"/>
              <a:gd name="T21" fmla="*/ 2147483647 h 72"/>
              <a:gd name="T22" fmla="*/ 2147483647 w 72"/>
              <a:gd name="T23" fmla="*/ 2147483647 h 72"/>
              <a:gd name="T24" fmla="*/ 2147483647 w 72"/>
              <a:gd name="T25" fmla="*/ 2147483647 h 72"/>
              <a:gd name="T26" fmla="*/ 2147483647 w 72"/>
              <a:gd name="T27" fmla="*/ 2147483647 h 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72"/>
              <a:gd name="T44" fmla="*/ 72 w 72"/>
              <a:gd name="T45" fmla="*/ 72 h 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72">
                <a:moveTo>
                  <a:pt x="66" y="54"/>
                </a:moveTo>
                <a:lnTo>
                  <a:pt x="30" y="72"/>
                </a:lnTo>
                <a:lnTo>
                  <a:pt x="12" y="48"/>
                </a:lnTo>
                <a:lnTo>
                  <a:pt x="6" y="48"/>
                </a:lnTo>
                <a:lnTo>
                  <a:pt x="6" y="42"/>
                </a:lnTo>
                <a:lnTo>
                  <a:pt x="0" y="30"/>
                </a:lnTo>
                <a:lnTo>
                  <a:pt x="12" y="30"/>
                </a:lnTo>
                <a:lnTo>
                  <a:pt x="12" y="18"/>
                </a:lnTo>
                <a:lnTo>
                  <a:pt x="18" y="6"/>
                </a:lnTo>
                <a:lnTo>
                  <a:pt x="54" y="0"/>
                </a:lnTo>
                <a:lnTo>
                  <a:pt x="72" y="24"/>
                </a:lnTo>
                <a:lnTo>
                  <a:pt x="60" y="36"/>
                </a:lnTo>
                <a:lnTo>
                  <a:pt x="72" y="42"/>
                </a:lnTo>
                <a:lnTo>
                  <a:pt x="66" y="54"/>
                </a:lnTo>
                <a:close/>
              </a:path>
            </a:pathLst>
          </a:custGeom>
          <a:solidFill>
            <a:srgbClr val="66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chemeClr val="lt1"/>
              </a:solidFill>
              <a:latin typeface="+mn-lt"/>
            </a:endParaRPr>
          </a:p>
        </p:txBody>
      </p:sp>
      <p:sp>
        <p:nvSpPr>
          <p:cNvPr id="18439" name="Freeform 8"/>
          <p:cNvSpPr>
            <a:spLocks noChangeAspect="1"/>
          </p:cNvSpPr>
          <p:nvPr/>
        </p:nvSpPr>
        <p:spPr bwMode="auto">
          <a:xfrm>
            <a:off x="4332288" y="3095625"/>
            <a:ext cx="609600" cy="846138"/>
          </a:xfrm>
          <a:custGeom>
            <a:avLst/>
            <a:gdLst>
              <a:gd name="T0" fmla="*/ 2147483647 w 29"/>
              <a:gd name="T1" fmla="*/ 2147483647 h 42"/>
              <a:gd name="T2" fmla="*/ 2147483647 w 29"/>
              <a:gd name="T3" fmla="*/ 2147483647 h 42"/>
              <a:gd name="T4" fmla="*/ 2147483647 w 29"/>
              <a:gd name="T5" fmla="*/ 2147483647 h 42"/>
              <a:gd name="T6" fmla="*/ 0 w 29"/>
              <a:gd name="T7" fmla="*/ 2147483647 h 42"/>
              <a:gd name="T8" fmla="*/ 0 w 29"/>
              <a:gd name="T9" fmla="*/ 2147483647 h 42"/>
              <a:gd name="T10" fmla="*/ 2147483647 w 29"/>
              <a:gd name="T11" fmla="*/ 2147483647 h 42"/>
              <a:gd name="T12" fmla="*/ 2147483647 w 29"/>
              <a:gd name="T13" fmla="*/ 0 h 42"/>
              <a:gd name="T14" fmla="*/ 2147483647 w 29"/>
              <a:gd name="T15" fmla="*/ 0 h 42"/>
              <a:gd name="T16" fmla="*/ 2147483647 w 29"/>
              <a:gd name="T17" fmla="*/ 2147483647 h 42"/>
              <a:gd name="T18" fmla="*/ 2147483647 w 29"/>
              <a:gd name="T19" fmla="*/ 2147483647 h 42"/>
              <a:gd name="T20" fmla="*/ 2147483647 w 29"/>
              <a:gd name="T21" fmla="*/ 2147483647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42"/>
              <a:gd name="T35" fmla="*/ 29 w 2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42">
                <a:moveTo>
                  <a:pt x="29" y="30"/>
                </a:moveTo>
                <a:lnTo>
                  <a:pt x="17" y="36"/>
                </a:lnTo>
                <a:lnTo>
                  <a:pt x="12" y="42"/>
                </a:lnTo>
                <a:lnTo>
                  <a:pt x="0" y="18"/>
                </a:lnTo>
                <a:lnTo>
                  <a:pt x="0" y="12"/>
                </a:lnTo>
                <a:lnTo>
                  <a:pt x="12" y="12"/>
                </a:lnTo>
                <a:lnTo>
                  <a:pt x="17" y="0"/>
                </a:lnTo>
                <a:lnTo>
                  <a:pt x="23" y="0"/>
                </a:lnTo>
                <a:lnTo>
                  <a:pt x="29" y="12"/>
                </a:lnTo>
                <a:lnTo>
                  <a:pt x="23" y="18"/>
                </a:lnTo>
                <a:lnTo>
                  <a:pt x="29" y="30"/>
                </a:lnTo>
                <a:close/>
              </a:path>
            </a:pathLst>
          </a:custGeom>
          <a:solidFill>
            <a:srgbClr val="66CCFF"/>
          </a:solidFill>
          <a:ln w="0">
            <a:solidFill>
              <a:srgbClr val="000000"/>
            </a:solidFill>
            <a:prstDash val="solid"/>
            <a:round/>
            <a:headEnd/>
            <a:tailEnd/>
          </a:ln>
        </p:spPr>
        <p:txBody>
          <a:bodyPr/>
          <a:lstStyle/>
          <a:p>
            <a:endParaRPr lang="fi-FI"/>
          </a:p>
        </p:txBody>
      </p:sp>
      <p:sp>
        <p:nvSpPr>
          <p:cNvPr id="18440" name="Freeform 9"/>
          <p:cNvSpPr>
            <a:spLocks noChangeAspect="1"/>
          </p:cNvSpPr>
          <p:nvPr/>
        </p:nvSpPr>
        <p:spPr bwMode="auto">
          <a:xfrm>
            <a:off x="5065713" y="2030413"/>
            <a:ext cx="868362" cy="1417637"/>
          </a:xfrm>
          <a:custGeom>
            <a:avLst/>
            <a:gdLst>
              <a:gd name="T0" fmla="*/ 0 w 42"/>
              <a:gd name="T1" fmla="*/ 2147483647 h 72"/>
              <a:gd name="T2" fmla="*/ 2147483647 w 42"/>
              <a:gd name="T3" fmla="*/ 2147483647 h 72"/>
              <a:gd name="T4" fmla="*/ 2147483647 w 42"/>
              <a:gd name="T5" fmla="*/ 2147483647 h 72"/>
              <a:gd name="T6" fmla="*/ 2147483647 w 42"/>
              <a:gd name="T7" fmla="*/ 2147483647 h 72"/>
              <a:gd name="T8" fmla="*/ 2147483647 w 42"/>
              <a:gd name="T9" fmla="*/ 2147483647 h 72"/>
              <a:gd name="T10" fmla="*/ 2147483647 w 42"/>
              <a:gd name="T11" fmla="*/ 0 h 72"/>
              <a:gd name="T12" fmla="*/ 2147483647 w 42"/>
              <a:gd name="T13" fmla="*/ 2147483647 h 72"/>
              <a:gd name="T14" fmla="*/ 2147483647 w 42"/>
              <a:gd name="T15" fmla="*/ 2147483647 h 72"/>
              <a:gd name="T16" fmla="*/ 2147483647 w 42"/>
              <a:gd name="T17" fmla="*/ 2147483647 h 72"/>
              <a:gd name="T18" fmla="*/ 2147483647 w 42"/>
              <a:gd name="T19" fmla="*/ 2147483647 h 72"/>
              <a:gd name="T20" fmla="*/ 0 w 42"/>
              <a:gd name="T21" fmla="*/ 2147483647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72"/>
              <a:gd name="T35" fmla="*/ 42 w 42"/>
              <a:gd name="T36" fmla="*/ 72 h 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72">
                <a:moveTo>
                  <a:pt x="0" y="66"/>
                </a:moveTo>
                <a:lnTo>
                  <a:pt x="6" y="72"/>
                </a:lnTo>
                <a:lnTo>
                  <a:pt x="24" y="60"/>
                </a:lnTo>
                <a:lnTo>
                  <a:pt x="42" y="30"/>
                </a:lnTo>
                <a:lnTo>
                  <a:pt x="42" y="24"/>
                </a:lnTo>
                <a:lnTo>
                  <a:pt x="24" y="0"/>
                </a:lnTo>
                <a:lnTo>
                  <a:pt x="18" y="12"/>
                </a:lnTo>
                <a:lnTo>
                  <a:pt x="12" y="12"/>
                </a:lnTo>
                <a:lnTo>
                  <a:pt x="6" y="18"/>
                </a:lnTo>
                <a:lnTo>
                  <a:pt x="12" y="24"/>
                </a:lnTo>
                <a:lnTo>
                  <a:pt x="0" y="66"/>
                </a:lnTo>
                <a:close/>
              </a:path>
            </a:pathLst>
          </a:custGeom>
          <a:solidFill>
            <a:srgbClr val="66CCFF"/>
          </a:solidFill>
          <a:ln w="0">
            <a:solidFill>
              <a:srgbClr val="000000"/>
            </a:solidFill>
            <a:prstDash val="solid"/>
            <a:round/>
            <a:headEnd/>
            <a:tailEnd/>
          </a:ln>
        </p:spPr>
        <p:txBody>
          <a:bodyPr/>
          <a:lstStyle/>
          <a:p>
            <a:endParaRPr lang="fi-FI"/>
          </a:p>
        </p:txBody>
      </p:sp>
      <p:sp>
        <p:nvSpPr>
          <p:cNvPr id="18441" name="Freeform 10"/>
          <p:cNvSpPr>
            <a:spLocks noChangeAspect="1"/>
          </p:cNvSpPr>
          <p:nvPr/>
        </p:nvSpPr>
        <p:spPr bwMode="auto">
          <a:xfrm>
            <a:off x="3348038" y="1916113"/>
            <a:ext cx="2217737" cy="1784350"/>
          </a:xfrm>
          <a:custGeom>
            <a:avLst/>
            <a:gdLst>
              <a:gd name="T0" fmla="*/ 2147483647 w 107"/>
              <a:gd name="T1" fmla="*/ 2147483647 h 90"/>
              <a:gd name="T2" fmla="*/ 2147483647 w 107"/>
              <a:gd name="T3" fmla="*/ 2147483647 h 90"/>
              <a:gd name="T4" fmla="*/ 2147483647 w 107"/>
              <a:gd name="T5" fmla="*/ 2147483647 h 90"/>
              <a:gd name="T6" fmla="*/ 2147483647 w 107"/>
              <a:gd name="T7" fmla="*/ 2147483647 h 90"/>
              <a:gd name="T8" fmla="*/ 2147483647 w 107"/>
              <a:gd name="T9" fmla="*/ 2147483647 h 90"/>
              <a:gd name="T10" fmla="*/ 2147483647 w 107"/>
              <a:gd name="T11" fmla="*/ 2147483647 h 90"/>
              <a:gd name="T12" fmla="*/ 2147483647 w 107"/>
              <a:gd name="T13" fmla="*/ 2147483647 h 90"/>
              <a:gd name="T14" fmla="*/ 2147483647 w 107"/>
              <a:gd name="T15" fmla="*/ 2147483647 h 90"/>
              <a:gd name="T16" fmla="*/ 2147483647 w 107"/>
              <a:gd name="T17" fmla="*/ 2147483647 h 90"/>
              <a:gd name="T18" fmla="*/ 2147483647 w 107"/>
              <a:gd name="T19" fmla="*/ 2147483647 h 90"/>
              <a:gd name="T20" fmla="*/ 2147483647 w 107"/>
              <a:gd name="T21" fmla="*/ 2147483647 h 90"/>
              <a:gd name="T22" fmla="*/ 2147483647 w 107"/>
              <a:gd name="T23" fmla="*/ 2147483647 h 90"/>
              <a:gd name="T24" fmla="*/ 2147483647 w 107"/>
              <a:gd name="T25" fmla="*/ 2147483647 h 90"/>
              <a:gd name="T26" fmla="*/ 0 w 107"/>
              <a:gd name="T27" fmla="*/ 2147483647 h 90"/>
              <a:gd name="T28" fmla="*/ 2147483647 w 107"/>
              <a:gd name="T29" fmla="*/ 2147483647 h 90"/>
              <a:gd name="T30" fmla="*/ 2147483647 w 107"/>
              <a:gd name="T31" fmla="*/ 2147483647 h 90"/>
              <a:gd name="T32" fmla="*/ 2147483647 w 107"/>
              <a:gd name="T33" fmla="*/ 2147483647 h 90"/>
              <a:gd name="T34" fmla="*/ 2147483647 w 107"/>
              <a:gd name="T35" fmla="*/ 2147483647 h 90"/>
              <a:gd name="T36" fmla="*/ 2147483647 w 107"/>
              <a:gd name="T37" fmla="*/ 2147483647 h 90"/>
              <a:gd name="T38" fmla="*/ 2147483647 w 107"/>
              <a:gd name="T39" fmla="*/ 2147483647 h 90"/>
              <a:gd name="T40" fmla="*/ 2147483647 w 107"/>
              <a:gd name="T41" fmla="*/ 2147483647 h 90"/>
              <a:gd name="T42" fmla="*/ 2147483647 w 107"/>
              <a:gd name="T43" fmla="*/ 2147483647 h 90"/>
              <a:gd name="T44" fmla="*/ 2147483647 w 107"/>
              <a:gd name="T45" fmla="*/ 0 h 90"/>
              <a:gd name="T46" fmla="*/ 2147483647 w 107"/>
              <a:gd name="T47" fmla="*/ 2147483647 h 90"/>
              <a:gd name="T48" fmla="*/ 2147483647 w 107"/>
              <a:gd name="T49" fmla="*/ 2147483647 h 90"/>
              <a:gd name="T50" fmla="*/ 2147483647 w 107"/>
              <a:gd name="T51" fmla="*/ 2147483647 h 90"/>
              <a:gd name="T52" fmla="*/ 2147483647 w 107"/>
              <a:gd name="T53" fmla="*/ 2147483647 h 90"/>
              <a:gd name="T54" fmla="*/ 2147483647 w 107"/>
              <a:gd name="T55" fmla="*/ 2147483647 h 90"/>
              <a:gd name="T56" fmla="*/ 2147483647 w 107"/>
              <a:gd name="T57" fmla="*/ 2147483647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
              <a:gd name="T88" fmla="*/ 0 h 90"/>
              <a:gd name="T89" fmla="*/ 107 w 107"/>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 h="90">
                <a:moveTo>
                  <a:pt x="83" y="72"/>
                </a:moveTo>
                <a:lnTo>
                  <a:pt x="89" y="78"/>
                </a:lnTo>
                <a:lnTo>
                  <a:pt x="77" y="90"/>
                </a:lnTo>
                <a:lnTo>
                  <a:pt x="71" y="78"/>
                </a:lnTo>
                <a:lnTo>
                  <a:pt x="77" y="72"/>
                </a:lnTo>
                <a:lnTo>
                  <a:pt x="71" y="60"/>
                </a:lnTo>
                <a:lnTo>
                  <a:pt x="65" y="60"/>
                </a:lnTo>
                <a:lnTo>
                  <a:pt x="60" y="72"/>
                </a:lnTo>
                <a:lnTo>
                  <a:pt x="48" y="72"/>
                </a:lnTo>
                <a:lnTo>
                  <a:pt x="48" y="78"/>
                </a:lnTo>
                <a:lnTo>
                  <a:pt x="36" y="66"/>
                </a:lnTo>
                <a:lnTo>
                  <a:pt x="30" y="72"/>
                </a:lnTo>
                <a:lnTo>
                  <a:pt x="18" y="66"/>
                </a:lnTo>
                <a:lnTo>
                  <a:pt x="0" y="42"/>
                </a:lnTo>
                <a:lnTo>
                  <a:pt x="18" y="24"/>
                </a:lnTo>
                <a:lnTo>
                  <a:pt x="24" y="12"/>
                </a:lnTo>
                <a:lnTo>
                  <a:pt x="36" y="18"/>
                </a:lnTo>
                <a:lnTo>
                  <a:pt x="60" y="18"/>
                </a:lnTo>
                <a:lnTo>
                  <a:pt x="60" y="6"/>
                </a:lnTo>
                <a:lnTo>
                  <a:pt x="65" y="6"/>
                </a:lnTo>
                <a:lnTo>
                  <a:pt x="71" y="6"/>
                </a:lnTo>
                <a:lnTo>
                  <a:pt x="83" y="6"/>
                </a:lnTo>
                <a:lnTo>
                  <a:pt x="107" y="0"/>
                </a:lnTo>
                <a:lnTo>
                  <a:pt x="107" y="6"/>
                </a:lnTo>
                <a:lnTo>
                  <a:pt x="101" y="18"/>
                </a:lnTo>
                <a:lnTo>
                  <a:pt x="95" y="18"/>
                </a:lnTo>
                <a:lnTo>
                  <a:pt x="89" y="24"/>
                </a:lnTo>
                <a:lnTo>
                  <a:pt x="95" y="30"/>
                </a:lnTo>
                <a:lnTo>
                  <a:pt x="83" y="72"/>
                </a:lnTo>
                <a:close/>
              </a:path>
            </a:pathLst>
          </a:custGeom>
          <a:solidFill>
            <a:srgbClr val="66CCFF"/>
          </a:solidFill>
          <a:ln w="12700">
            <a:solidFill>
              <a:srgbClr val="000000"/>
            </a:solidFill>
            <a:prstDash val="solid"/>
            <a:round/>
            <a:headEnd/>
            <a:tailEnd/>
          </a:ln>
        </p:spPr>
        <p:txBody>
          <a:bodyPr/>
          <a:lstStyle/>
          <a:p>
            <a:endParaRPr lang="fi-FI"/>
          </a:p>
        </p:txBody>
      </p:sp>
      <p:sp>
        <p:nvSpPr>
          <p:cNvPr id="18442" name="Freeform 11"/>
          <p:cNvSpPr>
            <a:spLocks noChangeAspect="1"/>
          </p:cNvSpPr>
          <p:nvPr/>
        </p:nvSpPr>
        <p:spPr bwMode="auto">
          <a:xfrm>
            <a:off x="5559425" y="476250"/>
            <a:ext cx="1865313" cy="2025650"/>
          </a:xfrm>
          <a:custGeom>
            <a:avLst/>
            <a:gdLst>
              <a:gd name="T0" fmla="*/ 2147483647 w 979"/>
              <a:gd name="T1" fmla="*/ 2147483647 h 1063"/>
              <a:gd name="T2" fmla="*/ 2147483647 w 979"/>
              <a:gd name="T3" fmla="*/ 2147483647 h 1063"/>
              <a:gd name="T4" fmla="*/ 2147483647 w 979"/>
              <a:gd name="T5" fmla="*/ 2147483647 h 1063"/>
              <a:gd name="T6" fmla="*/ 2147483647 w 979"/>
              <a:gd name="T7" fmla="*/ 2147483647 h 1063"/>
              <a:gd name="T8" fmla="*/ 2147483647 w 979"/>
              <a:gd name="T9" fmla="*/ 2147483647 h 1063"/>
              <a:gd name="T10" fmla="*/ 2147483647 w 979"/>
              <a:gd name="T11" fmla="*/ 2147483647 h 1063"/>
              <a:gd name="T12" fmla="*/ 2147483647 w 979"/>
              <a:gd name="T13" fmla="*/ 2147483647 h 1063"/>
              <a:gd name="T14" fmla="*/ 2147483647 w 979"/>
              <a:gd name="T15" fmla="*/ 2147483647 h 1063"/>
              <a:gd name="T16" fmla="*/ 0 w 979"/>
              <a:gd name="T17" fmla="*/ 2147483647 h 1063"/>
              <a:gd name="T18" fmla="*/ 0 w 979"/>
              <a:gd name="T19" fmla="*/ 2147483647 h 1063"/>
              <a:gd name="T20" fmla="*/ 2147483647 w 979"/>
              <a:gd name="T21" fmla="*/ 2147483647 h 1063"/>
              <a:gd name="T22" fmla="*/ 2147483647 w 979"/>
              <a:gd name="T23" fmla="*/ 2147483647 h 1063"/>
              <a:gd name="T24" fmla="*/ 2147483647 w 979"/>
              <a:gd name="T25" fmla="*/ 2147483647 h 1063"/>
              <a:gd name="T26" fmla="*/ 2147483647 w 979"/>
              <a:gd name="T27" fmla="*/ 2147483647 h 1063"/>
              <a:gd name="T28" fmla="*/ 2147483647 w 979"/>
              <a:gd name="T29" fmla="*/ 0 h 1063"/>
              <a:gd name="T30" fmla="*/ 2147483647 w 979"/>
              <a:gd name="T31" fmla="*/ 0 h 1063"/>
              <a:gd name="T32" fmla="*/ 2147483647 w 979"/>
              <a:gd name="T33" fmla="*/ 2147483647 h 1063"/>
              <a:gd name="T34" fmla="*/ 2147483647 w 979"/>
              <a:gd name="T35" fmla="*/ 2147483647 h 1063"/>
              <a:gd name="T36" fmla="*/ 2147483647 w 979"/>
              <a:gd name="T37" fmla="*/ 2147483647 h 10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79"/>
              <a:gd name="T58" fmla="*/ 0 h 1063"/>
              <a:gd name="T59" fmla="*/ 979 w 979"/>
              <a:gd name="T60" fmla="*/ 1063 h 10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79" h="1063">
                <a:moveTo>
                  <a:pt x="718" y="438"/>
                </a:moveTo>
                <a:lnTo>
                  <a:pt x="653" y="500"/>
                </a:lnTo>
                <a:lnTo>
                  <a:pt x="522" y="625"/>
                </a:lnTo>
                <a:lnTo>
                  <a:pt x="522" y="750"/>
                </a:lnTo>
                <a:lnTo>
                  <a:pt x="392" y="875"/>
                </a:lnTo>
                <a:lnTo>
                  <a:pt x="326" y="875"/>
                </a:lnTo>
                <a:lnTo>
                  <a:pt x="261" y="1000"/>
                </a:lnTo>
                <a:lnTo>
                  <a:pt x="196" y="1063"/>
                </a:lnTo>
                <a:lnTo>
                  <a:pt x="0" y="813"/>
                </a:lnTo>
                <a:lnTo>
                  <a:pt x="0" y="750"/>
                </a:lnTo>
                <a:lnTo>
                  <a:pt x="131" y="500"/>
                </a:lnTo>
                <a:lnTo>
                  <a:pt x="326" y="438"/>
                </a:lnTo>
                <a:lnTo>
                  <a:pt x="392" y="313"/>
                </a:lnTo>
                <a:lnTo>
                  <a:pt x="522" y="250"/>
                </a:lnTo>
                <a:lnTo>
                  <a:pt x="914" y="0"/>
                </a:lnTo>
                <a:lnTo>
                  <a:pt x="979" y="0"/>
                </a:lnTo>
                <a:lnTo>
                  <a:pt x="914" y="188"/>
                </a:lnTo>
                <a:lnTo>
                  <a:pt x="783" y="313"/>
                </a:lnTo>
                <a:lnTo>
                  <a:pt x="718" y="438"/>
                </a:lnTo>
                <a:close/>
              </a:path>
            </a:pathLst>
          </a:custGeom>
          <a:solidFill>
            <a:srgbClr val="66CCFF"/>
          </a:solidFill>
          <a:ln w="0">
            <a:solidFill>
              <a:srgbClr val="000000"/>
            </a:solidFill>
            <a:prstDash val="solid"/>
            <a:round/>
            <a:headEnd/>
            <a:tailEnd/>
          </a:ln>
        </p:spPr>
        <p:txBody>
          <a:bodyPr/>
          <a:lstStyle/>
          <a:p>
            <a:endParaRPr lang="fi-FI"/>
          </a:p>
        </p:txBody>
      </p:sp>
      <p:sp>
        <p:nvSpPr>
          <p:cNvPr id="18443" name="Rectangle 12"/>
          <p:cNvSpPr>
            <a:spLocks noChangeAspect="1" noChangeArrowheads="1"/>
          </p:cNvSpPr>
          <p:nvPr/>
        </p:nvSpPr>
        <p:spPr bwMode="auto">
          <a:xfrm>
            <a:off x="2195513" y="4005263"/>
            <a:ext cx="412750"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Lemi</a:t>
            </a:r>
            <a:endParaRPr lang="fi-FI" sz="1200" b="1">
              <a:cs typeface="Arial" charset="0"/>
            </a:endParaRPr>
          </a:p>
        </p:txBody>
      </p:sp>
      <p:sp>
        <p:nvSpPr>
          <p:cNvPr id="18444" name="Rectangle 13"/>
          <p:cNvSpPr>
            <a:spLocks noChangeAspect="1" noChangeArrowheads="1"/>
          </p:cNvSpPr>
          <p:nvPr/>
        </p:nvSpPr>
        <p:spPr bwMode="auto">
          <a:xfrm>
            <a:off x="1547813" y="4652963"/>
            <a:ext cx="730250"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Luumäki</a:t>
            </a:r>
            <a:endParaRPr lang="fi-FI" sz="1200" b="1">
              <a:cs typeface="Arial" charset="0"/>
            </a:endParaRPr>
          </a:p>
        </p:txBody>
      </p:sp>
      <p:sp>
        <p:nvSpPr>
          <p:cNvPr id="18445" name="Rectangle 14"/>
          <p:cNvSpPr>
            <a:spLocks noChangeAspect="1" noChangeArrowheads="1"/>
          </p:cNvSpPr>
          <p:nvPr/>
        </p:nvSpPr>
        <p:spPr bwMode="auto">
          <a:xfrm>
            <a:off x="5283200" y="2519363"/>
            <a:ext cx="788988"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Rautjärvi</a:t>
            </a:r>
            <a:endParaRPr lang="fi-FI" sz="1200" b="1">
              <a:cs typeface="Arial" charset="0"/>
            </a:endParaRPr>
          </a:p>
        </p:txBody>
      </p:sp>
      <p:sp>
        <p:nvSpPr>
          <p:cNvPr id="18446" name="Rectangle 15"/>
          <p:cNvSpPr>
            <a:spLocks noChangeAspect="1" noChangeArrowheads="1"/>
          </p:cNvSpPr>
          <p:nvPr/>
        </p:nvSpPr>
        <p:spPr bwMode="auto">
          <a:xfrm>
            <a:off x="3779838" y="2636838"/>
            <a:ext cx="922337"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Ruokolahti</a:t>
            </a:r>
            <a:endParaRPr lang="fi-FI" sz="1200" b="1">
              <a:cs typeface="Arial" charset="0"/>
            </a:endParaRPr>
          </a:p>
        </p:txBody>
      </p:sp>
      <p:sp>
        <p:nvSpPr>
          <p:cNvPr id="18447" name="Rectangle 16"/>
          <p:cNvSpPr>
            <a:spLocks noChangeAspect="1" noChangeArrowheads="1"/>
          </p:cNvSpPr>
          <p:nvPr/>
        </p:nvSpPr>
        <p:spPr bwMode="auto">
          <a:xfrm>
            <a:off x="1116013" y="3716338"/>
            <a:ext cx="946150"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Savitaipale</a:t>
            </a:r>
            <a:endParaRPr lang="fi-FI" sz="1200" b="1">
              <a:cs typeface="Arial" charset="0"/>
            </a:endParaRPr>
          </a:p>
        </p:txBody>
      </p:sp>
      <p:sp>
        <p:nvSpPr>
          <p:cNvPr id="18448" name="Rectangle 18"/>
          <p:cNvSpPr>
            <a:spLocks noChangeAspect="1" noChangeArrowheads="1"/>
          </p:cNvSpPr>
          <p:nvPr/>
        </p:nvSpPr>
        <p:spPr bwMode="auto">
          <a:xfrm>
            <a:off x="2484438" y="3357563"/>
            <a:ext cx="939800"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Taipalsaari</a:t>
            </a:r>
            <a:endParaRPr lang="fi-FI" sz="1200" b="1">
              <a:cs typeface="Arial" charset="0"/>
            </a:endParaRPr>
          </a:p>
        </p:txBody>
      </p:sp>
      <p:sp>
        <p:nvSpPr>
          <p:cNvPr id="18449" name="Rectangle 19"/>
          <p:cNvSpPr>
            <a:spLocks noChangeAspect="1" noChangeArrowheads="1"/>
          </p:cNvSpPr>
          <p:nvPr/>
        </p:nvSpPr>
        <p:spPr bwMode="auto">
          <a:xfrm>
            <a:off x="5724525" y="1628775"/>
            <a:ext cx="800100"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Parikkala</a:t>
            </a:r>
            <a:endParaRPr lang="fi-FI" sz="1200" b="1">
              <a:cs typeface="Arial" charset="0"/>
            </a:endParaRPr>
          </a:p>
        </p:txBody>
      </p:sp>
      <p:sp>
        <p:nvSpPr>
          <p:cNvPr id="18450" name="Rectangle 20"/>
          <p:cNvSpPr>
            <a:spLocks noChangeAspect="1" noChangeArrowheads="1"/>
          </p:cNvSpPr>
          <p:nvPr/>
        </p:nvSpPr>
        <p:spPr bwMode="auto">
          <a:xfrm>
            <a:off x="4427538" y="3429000"/>
            <a:ext cx="593725"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Imatra</a:t>
            </a:r>
          </a:p>
        </p:txBody>
      </p:sp>
      <p:sp>
        <p:nvSpPr>
          <p:cNvPr id="18451" name="Freeform 21"/>
          <p:cNvSpPr>
            <a:spLocks noChangeAspect="1"/>
          </p:cNvSpPr>
          <p:nvPr/>
        </p:nvSpPr>
        <p:spPr bwMode="auto">
          <a:xfrm>
            <a:off x="2089150" y="3230563"/>
            <a:ext cx="2498725" cy="2776537"/>
          </a:xfrm>
          <a:custGeom>
            <a:avLst/>
            <a:gdLst>
              <a:gd name="T0" fmla="*/ 2147483647 w 1311"/>
              <a:gd name="T1" fmla="*/ 2147483647 h 1457"/>
              <a:gd name="T2" fmla="*/ 2147483647 w 1311"/>
              <a:gd name="T3" fmla="*/ 2147483647 h 1457"/>
              <a:gd name="T4" fmla="*/ 2147483647 w 1311"/>
              <a:gd name="T5" fmla="*/ 2147483647 h 1457"/>
              <a:gd name="T6" fmla="*/ 2147483647 w 1311"/>
              <a:gd name="T7" fmla="*/ 2147483647 h 1457"/>
              <a:gd name="T8" fmla="*/ 2147483647 w 1311"/>
              <a:gd name="T9" fmla="*/ 2147483647 h 1457"/>
              <a:gd name="T10" fmla="*/ 2147483647 w 1311"/>
              <a:gd name="T11" fmla="*/ 2147483647 h 1457"/>
              <a:gd name="T12" fmla="*/ 2147483647 w 1311"/>
              <a:gd name="T13" fmla="*/ 2147483647 h 1457"/>
              <a:gd name="T14" fmla="*/ 0 w 1311"/>
              <a:gd name="T15" fmla="*/ 2147483647 h 1457"/>
              <a:gd name="T16" fmla="*/ 2147483647 w 1311"/>
              <a:gd name="T17" fmla="*/ 2147483647 h 1457"/>
              <a:gd name="T18" fmla="*/ 2147483647 w 1311"/>
              <a:gd name="T19" fmla="*/ 2147483647 h 1457"/>
              <a:gd name="T20" fmla="*/ 2147483647 w 1311"/>
              <a:gd name="T21" fmla="*/ 2147483647 h 1457"/>
              <a:gd name="T22" fmla="*/ 2147483647 w 1311"/>
              <a:gd name="T23" fmla="*/ 2147483647 h 1457"/>
              <a:gd name="T24" fmla="*/ 2147483647 w 1311"/>
              <a:gd name="T25" fmla="*/ 2147483647 h 1457"/>
              <a:gd name="T26" fmla="*/ 2147483647 w 1311"/>
              <a:gd name="T27" fmla="*/ 2147483647 h 1457"/>
              <a:gd name="T28" fmla="*/ 2147483647 w 1311"/>
              <a:gd name="T29" fmla="*/ 2147483647 h 1457"/>
              <a:gd name="T30" fmla="*/ 2147483647 w 1311"/>
              <a:gd name="T31" fmla="*/ 2147483647 h 1457"/>
              <a:gd name="T32" fmla="*/ 2147483647 w 1311"/>
              <a:gd name="T33" fmla="*/ 2147483647 h 1457"/>
              <a:gd name="T34" fmla="*/ 2147483647 w 1311"/>
              <a:gd name="T35" fmla="*/ 2147483647 h 1457"/>
              <a:gd name="T36" fmla="*/ 2147483647 w 1311"/>
              <a:gd name="T37" fmla="*/ 2147483647 h 1457"/>
              <a:gd name="T38" fmla="*/ 2147483647 w 1311"/>
              <a:gd name="T39" fmla="*/ 0 h 1457"/>
              <a:gd name="T40" fmla="*/ 2147483647 w 1311"/>
              <a:gd name="T41" fmla="*/ 2147483647 h 1457"/>
              <a:gd name="T42" fmla="*/ 2147483647 w 1311"/>
              <a:gd name="T43" fmla="*/ 0 h 1457"/>
              <a:gd name="T44" fmla="*/ 2147483647 w 1311"/>
              <a:gd name="T45" fmla="*/ 2147483647 h 1457"/>
              <a:gd name="T46" fmla="*/ 2147483647 w 1311"/>
              <a:gd name="T47" fmla="*/ 2147483647 h 1457"/>
              <a:gd name="T48" fmla="*/ 2147483647 w 1311"/>
              <a:gd name="T49" fmla="*/ 2147483647 h 1457"/>
              <a:gd name="T50" fmla="*/ 2147483647 w 1311"/>
              <a:gd name="T51" fmla="*/ 2147483647 h 1457"/>
              <a:gd name="T52" fmla="*/ 2147483647 w 1311"/>
              <a:gd name="T53" fmla="*/ 2147483647 h 1457"/>
              <a:gd name="T54" fmla="*/ 2147483647 w 1311"/>
              <a:gd name="T55" fmla="*/ 2147483647 h 1457"/>
              <a:gd name="T56" fmla="*/ 2147483647 w 1311"/>
              <a:gd name="T57" fmla="*/ 2147483647 h 1457"/>
              <a:gd name="T58" fmla="*/ 2147483647 w 1311"/>
              <a:gd name="T59" fmla="*/ 2147483647 h 1457"/>
              <a:gd name="T60" fmla="*/ 2147483647 w 1311"/>
              <a:gd name="T61" fmla="*/ 2147483647 h 1457"/>
              <a:gd name="T62" fmla="*/ 2147483647 w 1311"/>
              <a:gd name="T63" fmla="*/ 2147483647 h 1457"/>
              <a:gd name="T64" fmla="*/ 2147483647 w 1311"/>
              <a:gd name="T65" fmla="*/ 2147483647 h 1457"/>
              <a:gd name="T66" fmla="*/ 2147483647 w 1311"/>
              <a:gd name="T67" fmla="*/ 2147483647 h 14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11"/>
              <a:gd name="T103" fmla="*/ 0 h 1457"/>
              <a:gd name="T104" fmla="*/ 1311 w 1311"/>
              <a:gd name="T105" fmla="*/ 1457 h 14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11" h="1457">
                <a:moveTo>
                  <a:pt x="705" y="1044"/>
                </a:moveTo>
                <a:lnTo>
                  <a:pt x="645" y="1164"/>
                </a:lnTo>
                <a:lnTo>
                  <a:pt x="423" y="1386"/>
                </a:lnTo>
                <a:lnTo>
                  <a:pt x="352" y="1457"/>
                </a:lnTo>
                <a:lnTo>
                  <a:pt x="252" y="1386"/>
                </a:lnTo>
                <a:lnTo>
                  <a:pt x="202" y="1265"/>
                </a:lnTo>
                <a:lnTo>
                  <a:pt x="81" y="1235"/>
                </a:lnTo>
                <a:lnTo>
                  <a:pt x="0" y="1104"/>
                </a:lnTo>
                <a:lnTo>
                  <a:pt x="60" y="981"/>
                </a:lnTo>
                <a:lnTo>
                  <a:pt x="126" y="1041"/>
                </a:lnTo>
                <a:lnTo>
                  <a:pt x="195" y="1044"/>
                </a:lnTo>
                <a:lnTo>
                  <a:pt x="324" y="867"/>
                </a:lnTo>
                <a:lnTo>
                  <a:pt x="261" y="681"/>
                </a:lnTo>
                <a:lnTo>
                  <a:pt x="195" y="621"/>
                </a:lnTo>
                <a:lnTo>
                  <a:pt x="393" y="492"/>
                </a:lnTo>
                <a:lnTo>
                  <a:pt x="796" y="306"/>
                </a:lnTo>
                <a:lnTo>
                  <a:pt x="849" y="186"/>
                </a:lnTo>
                <a:lnTo>
                  <a:pt x="728" y="124"/>
                </a:lnTo>
                <a:lnTo>
                  <a:pt x="726" y="121"/>
                </a:lnTo>
                <a:lnTo>
                  <a:pt x="852" y="0"/>
                </a:lnTo>
                <a:lnTo>
                  <a:pt x="987" y="57"/>
                </a:lnTo>
                <a:lnTo>
                  <a:pt x="1047" y="0"/>
                </a:lnTo>
                <a:lnTo>
                  <a:pt x="1176" y="123"/>
                </a:lnTo>
                <a:lnTo>
                  <a:pt x="1311" y="369"/>
                </a:lnTo>
                <a:lnTo>
                  <a:pt x="1259" y="460"/>
                </a:lnTo>
                <a:lnTo>
                  <a:pt x="1209" y="571"/>
                </a:lnTo>
                <a:lnTo>
                  <a:pt x="1209" y="581"/>
                </a:lnTo>
                <a:lnTo>
                  <a:pt x="1199" y="591"/>
                </a:lnTo>
                <a:lnTo>
                  <a:pt x="1168" y="721"/>
                </a:lnTo>
                <a:lnTo>
                  <a:pt x="1027" y="741"/>
                </a:lnTo>
                <a:lnTo>
                  <a:pt x="867" y="873"/>
                </a:lnTo>
                <a:lnTo>
                  <a:pt x="847" y="893"/>
                </a:lnTo>
                <a:lnTo>
                  <a:pt x="726" y="1024"/>
                </a:lnTo>
                <a:lnTo>
                  <a:pt x="705" y="1044"/>
                </a:lnTo>
                <a:close/>
              </a:path>
            </a:pathLst>
          </a:custGeom>
          <a:solidFill>
            <a:srgbClr val="66CCFF"/>
          </a:solidFill>
          <a:ln w="12700">
            <a:solidFill>
              <a:srgbClr val="000000"/>
            </a:solidFill>
            <a:prstDash val="solid"/>
            <a:round/>
            <a:headEnd/>
            <a:tailEnd/>
          </a:ln>
        </p:spPr>
        <p:txBody>
          <a:bodyPr/>
          <a:lstStyle/>
          <a:p>
            <a:endParaRPr lang="fi-FI"/>
          </a:p>
        </p:txBody>
      </p:sp>
      <p:sp>
        <p:nvSpPr>
          <p:cNvPr id="18452" name="Rectangle 22"/>
          <p:cNvSpPr>
            <a:spLocks noChangeAspect="1" noChangeArrowheads="1"/>
          </p:cNvSpPr>
          <p:nvPr/>
        </p:nvSpPr>
        <p:spPr bwMode="auto">
          <a:xfrm>
            <a:off x="2800350" y="4278313"/>
            <a:ext cx="1179513" cy="18097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Lappeenranta</a:t>
            </a:r>
            <a:endParaRPr lang="fi-FI" sz="1200" b="1">
              <a:cs typeface="Arial" charset="0"/>
            </a:endParaRPr>
          </a:p>
        </p:txBody>
      </p:sp>
      <p:sp>
        <p:nvSpPr>
          <p:cNvPr id="40" name="Suorakulmio 39"/>
          <p:cNvSpPr/>
          <p:nvPr/>
        </p:nvSpPr>
        <p:spPr>
          <a:xfrm>
            <a:off x="323850" y="1341438"/>
            <a:ext cx="288925" cy="287337"/>
          </a:xfrm>
          <a:prstGeom prst="rect">
            <a:avLst/>
          </a:prstGeom>
          <a:solidFill>
            <a:srgbClr val="66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8478" name="Tekstikehys 44"/>
          <p:cNvSpPr txBox="1">
            <a:spLocks noChangeArrowheads="1"/>
          </p:cNvSpPr>
          <p:nvPr/>
        </p:nvSpPr>
        <p:spPr bwMode="auto">
          <a:xfrm>
            <a:off x="755650" y="1341438"/>
            <a:ext cx="4248398" cy="430887"/>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Etelä-Karjalan erityinen kuntajakoselvitys 1.12.2013-30.9.2014</a:t>
            </a:r>
            <a:endParaRPr lang="fi-FI" sz="11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51520" y="467380"/>
            <a:ext cx="4104456" cy="369332"/>
          </a:xfrm>
          <a:prstGeom prst="rect">
            <a:avLst/>
          </a:prstGeom>
          <a:noFill/>
          <a:ln w="9525">
            <a:noFill/>
            <a:miter lim="800000"/>
            <a:headEnd/>
            <a:tailEnd/>
          </a:ln>
        </p:spPr>
        <p:txBody>
          <a:bodyPr wrap="square">
            <a:spAutoFit/>
          </a:bodyPr>
          <a:lstStyle/>
          <a:p>
            <a:r>
              <a:rPr lang="fi-FI" b="1" dirty="0">
                <a:cs typeface="Arial" charset="0"/>
              </a:rPr>
              <a:t>Etelä-Karjala: </a:t>
            </a:r>
            <a:r>
              <a:rPr lang="fi-FI" b="1" dirty="0" smtClean="0">
                <a:cs typeface="Arial" charset="0"/>
              </a:rPr>
              <a:t>selvitystilanne</a:t>
            </a:r>
            <a:endParaRPr lang="fi-FI" dirty="0">
              <a:cs typeface="Arial" charset="0"/>
            </a:endParaRPr>
          </a:p>
        </p:txBody>
      </p:sp>
      <p:sp>
        <p:nvSpPr>
          <p:cNvPr id="18435" name="Freeform 3"/>
          <p:cNvSpPr>
            <a:spLocks noChangeAspect="1"/>
          </p:cNvSpPr>
          <p:nvPr/>
        </p:nvSpPr>
        <p:spPr bwMode="auto">
          <a:xfrm>
            <a:off x="842963" y="3941763"/>
            <a:ext cx="1865312" cy="1395412"/>
          </a:xfrm>
          <a:custGeom>
            <a:avLst/>
            <a:gdLst>
              <a:gd name="T0" fmla="*/ 2147483647 w 90"/>
              <a:gd name="T1" fmla="*/ 0 h 71"/>
              <a:gd name="T2" fmla="*/ 2147483647 w 90"/>
              <a:gd name="T3" fmla="*/ 2147483647 h 71"/>
              <a:gd name="T4" fmla="*/ 0 w 90"/>
              <a:gd name="T5" fmla="*/ 2147483647 h 71"/>
              <a:gd name="T6" fmla="*/ 0 w 90"/>
              <a:gd name="T7" fmla="*/ 2147483647 h 71"/>
              <a:gd name="T8" fmla="*/ 2147483647 w 90"/>
              <a:gd name="T9" fmla="*/ 2147483647 h 71"/>
              <a:gd name="T10" fmla="*/ 2147483647 w 90"/>
              <a:gd name="T11" fmla="*/ 2147483647 h 71"/>
              <a:gd name="T12" fmla="*/ 0 w 90"/>
              <a:gd name="T13" fmla="*/ 2147483647 h 71"/>
              <a:gd name="T14" fmla="*/ 2147483647 w 90"/>
              <a:gd name="T15" fmla="*/ 2147483647 h 71"/>
              <a:gd name="T16" fmla="*/ 2147483647 w 90"/>
              <a:gd name="T17" fmla="*/ 2147483647 h 71"/>
              <a:gd name="T18" fmla="*/ 2147483647 w 90"/>
              <a:gd name="T19" fmla="*/ 2147483647 h 71"/>
              <a:gd name="T20" fmla="*/ 2147483647 w 90"/>
              <a:gd name="T21" fmla="*/ 2147483647 h 71"/>
              <a:gd name="T22" fmla="*/ 2147483647 w 90"/>
              <a:gd name="T23" fmla="*/ 2147483647 h 71"/>
              <a:gd name="T24" fmla="*/ 2147483647 w 90"/>
              <a:gd name="T25" fmla="*/ 2147483647 h 71"/>
              <a:gd name="T26" fmla="*/ 2147483647 w 90"/>
              <a:gd name="T27" fmla="*/ 2147483647 h 71"/>
              <a:gd name="T28" fmla="*/ 2147483647 w 90"/>
              <a:gd name="T29" fmla="*/ 2147483647 h 71"/>
              <a:gd name="T30" fmla="*/ 2147483647 w 90"/>
              <a:gd name="T31" fmla="*/ 2147483647 h 71"/>
              <a:gd name="T32" fmla="*/ 2147483647 w 90"/>
              <a:gd name="T33" fmla="*/ 2147483647 h 71"/>
              <a:gd name="T34" fmla="*/ 2147483647 w 90"/>
              <a:gd name="T35" fmla="*/ 2147483647 h 71"/>
              <a:gd name="T36" fmla="*/ 2147483647 w 90"/>
              <a:gd name="T37" fmla="*/ 2147483647 h 71"/>
              <a:gd name="T38" fmla="*/ 2147483647 w 90"/>
              <a:gd name="T39" fmla="*/ 2147483647 h 71"/>
              <a:gd name="T40" fmla="*/ 2147483647 w 90"/>
              <a:gd name="T41" fmla="*/ 2147483647 h 71"/>
              <a:gd name="T42" fmla="*/ 2147483647 w 90"/>
              <a:gd name="T43" fmla="*/ 0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0"/>
              <a:gd name="T67" fmla="*/ 0 h 71"/>
              <a:gd name="T68" fmla="*/ 90 w 90"/>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0" h="71">
                <a:moveTo>
                  <a:pt x="24" y="0"/>
                </a:moveTo>
                <a:lnTo>
                  <a:pt x="12" y="6"/>
                </a:lnTo>
                <a:lnTo>
                  <a:pt x="0" y="12"/>
                </a:lnTo>
                <a:lnTo>
                  <a:pt x="0" y="24"/>
                </a:lnTo>
                <a:lnTo>
                  <a:pt x="12" y="36"/>
                </a:lnTo>
                <a:lnTo>
                  <a:pt x="6" y="42"/>
                </a:lnTo>
                <a:lnTo>
                  <a:pt x="0" y="42"/>
                </a:lnTo>
                <a:lnTo>
                  <a:pt x="12" y="48"/>
                </a:lnTo>
                <a:lnTo>
                  <a:pt x="30" y="54"/>
                </a:lnTo>
                <a:lnTo>
                  <a:pt x="36" y="65"/>
                </a:lnTo>
                <a:lnTo>
                  <a:pt x="48" y="71"/>
                </a:lnTo>
                <a:lnTo>
                  <a:pt x="60" y="71"/>
                </a:lnTo>
                <a:lnTo>
                  <a:pt x="66" y="59"/>
                </a:lnTo>
                <a:lnTo>
                  <a:pt x="72" y="65"/>
                </a:lnTo>
                <a:lnTo>
                  <a:pt x="78" y="65"/>
                </a:lnTo>
                <a:lnTo>
                  <a:pt x="90" y="48"/>
                </a:lnTo>
                <a:lnTo>
                  <a:pt x="84" y="30"/>
                </a:lnTo>
                <a:lnTo>
                  <a:pt x="78" y="24"/>
                </a:lnTo>
                <a:lnTo>
                  <a:pt x="48" y="24"/>
                </a:lnTo>
                <a:lnTo>
                  <a:pt x="42" y="24"/>
                </a:lnTo>
                <a:lnTo>
                  <a:pt x="30" y="24"/>
                </a:lnTo>
                <a:lnTo>
                  <a:pt x="24" y="0"/>
                </a:lnTo>
                <a:close/>
              </a:path>
            </a:pathLst>
          </a:custGeom>
          <a:solidFill>
            <a:schemeClr val="bg1">
              <a:lumMod val="85000"/>
            </a:schemeClr>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p>
        </p:txBody>
      </p:sp>
      <p:sp>
        <p:nvSpPr>
          <p:cNvPr id="18436" name="Freeform 4"/>
          <p:cNvSpPr>
            <a:spLocks noChangeAspect="1"/>
          </p:cNvSpPr>
          <p:nvPr/>
        </p:nvSpPr>
        <p:spPr bwMode="auto">
          <a:xfrm>
            <a:off x="1712913" y="3700463"/>
            <a:ext cx="1123950" cy="708025"/>
          </a:xfrm>
          <a:custGeom>
            <a:avLst/>
            <a:gdLst>
              <a:gd name="T0" fmla="*/ 2147483647 w 54"/>
              <a:gd name="T1" fmla="*/ 0 h 36"/>
              <a:gd name="T2" fmla="*/ 2147483647 w 54"/>
              <a:gd name="T3" fmla="*/ 0 h 36"/>
              <a:gd name="T4" fmla="*/ 2147483647 w 54"/>
              <a:gd name="T5" fmla="*/ 2147483647 h 36"/>
              <a:gd name="T6" fmla="*/ 2147483647 w 54"/>
              <a:gd name="T7" fmla="*/ 2147483647 h 36"/>
              <a:gd name="T8" fmla="*/ 2147483647 w 54"/>
              <a:gd name="T9" fmla="*/ 2147483647 h 36"/>
              <a:gd name="T10" fmla="*/ 2147483647 w 54"/>
              <a:gd name="T11" fmla="*/ 2147483647 h 36"/>
              <a:gd name="T12" fmla="*/ 0 w 54"/>
              <a:gd name="T13" fmla="*/ 2147483647 h 36"/>
              <a:gd name="T14" fmla="*/ 2147483647 w 54"/>
              <a:gd name="T15" fmla="*/ 2147483647 h 36"/>
              <a:gd name="T16" fmla="*/ 2147483647 w 54"/>
              <a:gd name="T17" fmla="*/ 2147483647 h 36"/>
              <a:gd name="T18" fmla="*/ 2147483647 w 54"/>
              <a:gd name="T19" fmla="*/ 2147483647 h 36"/>
              <a:gd name="T20" fmla="*/ 2147483647 w 54"/>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36"/>
              <a:gd name="T35" fmla="*/ 54 w 54"/>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36">
                <a:moveTo>
                  <a:pt x="36" y="0"/>
                </a:moveTo>
                <a:lnTo>
                  <a:pt x="30" y="0"/>
                </a:lnTo>
                <a:lnTo>
                  <a:pt x="18" y="6"/>
                </a:lnTo>
                <a:lnTo>
                  <a:pt x="18" y="18"/>
                </a:lnTo>
                <a:lnTo>
                  <a:pt x="12" y="18"/>
                </a:lnTo>
                <a:lnTo>
                  <a:pt x="12" y="30"/>
                </a:lnTo>
                <a:lnTo>
                  <a:pt x="0" y="36"/>
                </a:lnTo>
                <a:lnTo>
                  <a:pt x="6" y="36"/>
                </a:lnTo>
                <a:lnTo>
                  <a:pt x="36" y="36"/>
                </a:lnTo>
                <a:lnTo>
                  <a:pt x="54" y="24"/>
                </a:lnTo>
                <a:lnTo>
                  <a:pt x="36" y="0"/>
                </a:lnTo>
                <a:close/>
              </a:path>
            </a:pathLst>
          </a:custGeom>
          <a:solidFill>
            <a:schemeClr val="bg1">
              <a:lumMod val="85000"/>
            </a:schemeClr>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p>
        </p:txBody>
      </p:sp>
      <p:sp>
        <p:nvSpPr>
          <p:cNvPr id="18437" name="Freeform 5"/>
          <p:cNvSpPr>
            <a:spLocks noChangeAspect="1"/>
          </p:cNvSpPr>
          <p:nvPr/>
        </p:nvSpPr>
        <p:spPr bwMode="auto">
          <a:xfrm>
            <a:off x="971550" y="2867025"/>
            <a:ext cx="1612900" cy="1541463"/>
          </a:xfrm>
          <a:custGeom>
            <a:avLst/>
            <a:gdLst>
              <a:gd name="T0" fmla="*/ 0 w 78"/>
              <a:gd name="T1" fmla="*/ 2147483647 h 78"/>
              <a:gd name="T2" fmla="*/ 2147483647 w 78"/>
              <a:gd name="T3" fmla="*/ 2147483647 h 78"/>
              <a:gd name="T4" fmla="*/ 2147483647 w 78"/>
              <a:gd name="T5" fmla="*/ 2147483647 h 78"/>
              <a:gd name="T6" fmla="*/ 2147483647 w 78"/>
              <a:gd name="T7" fmla="*/ 2147483647 h 78"/>
              <a:gd name="T8" fmla="*/ 2147483647 w 78"/>
              <a:gd name="T9" fmla="*/ 2147483647 h 78"/>
              <a:gd name="T10" fmla="*/ 2147483647 w 78"/>
              <a:gd name="T11" fmla="*/ 2147483647 h 78"/>
              <a:gd name="T12" fmla="*/ 2147483647 w 78"/>
              <a:gd name="T13" fmla="*/ 0 h 78"/>
              <a:gd name="T14" fmla="*/ 2147483647 w 78"/>
              <a:gd name="T15" fmla="*/ 0 h 78"/>
              <a:gd name="T16" fmla="*/ 2147483647 w 78"/>
              <a:gd name="T17" fmla="*/ 2147483647 h 78"/>
              <a:gd name="T18" fmla="*/ 2147483647 w 78"/>
              <a:gd name="T19" fmla="*/ 2147483647 h 78"/>
              <a:gd name="T20" fmla="*/ 2147483647 w 78"/>
              <a:gd name="T21" fmla="*/ 2147483647 h 78"/>
              <a:gd name="T22" fmla="*/ 2147483647 w 78"/>
              <a:gd name="T23" fmla="*/ 2147483647 h 78"/>
              <a:gd name="T24" fmla="*/ 2147483647 w 78"/>
              <a:gd name="T25" fmla="*/ 2147483647 h 78"/>
              <a:gd name="T26" fmla="*/ 2147483647 w 78"/>
              <a:gd name="T27" fmla="*/ 2147483647 h 78"/>
              <a:gd name="T28" fmla="*/ 2147483647 w 78"/>
              <a:gd name="T29" fmla="*/ 2147483647 h 78"/>
              <a:gd name="T30" fmla="*/ 2147483647 w 78"/>
              <a:gd name="T31" fmla="*/ 2147483647 h 78"/>
              <a:gd name="T32" fmla="*/ 2147483647 w 78"/>
              <a:gd name="T33" fmla="*/ 2147483647 h 78"/>
              <a:gd name="T34" fmla="*/ 2147483647 w 78"/>
              <a:gd name="T35" fmla="*/ 2147483647 h 78"/>
              <a:gd name="T36" fmla="*/ 2147483647 w 78"/>
              <a:gd name="T37" fmla="*/ 2147483647 h 78"/>
              <a:gd name="T38" fmla="*/ 2147483647 w 78"/>
              <a:gd name="T39" fmla="*/ 2147483647 h 78"/>
              <a:gd name="T40" fmla="*/ 2147483647 w 78"/>
              <a:gd name="T41" fmla="*/ 2147483647 h 78"/>
              <a:gd name="T42" fmla="*/ 0 w 78"/>
              <a:gd name="T43" fmla="*/ 2147483647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
              <a:gd name="T67" fmla="*/ 0 h 78"/>
              <a:gd name="T68" fmla="*/ 78 w 78"/>
              <a:gd name="T69" fmla="*/ 78 h 7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 h="78">
                <a:moveTo>
                  <a:pt x="0" y="42"/>
                </a:moveTo>
                <a:lnTo>
                  <a:pt x="18" y="42"/>
                </a:lnTo>
                <a:lnTo>
                  <a:pt x="30" y="24"/>
                </a:lnTo>
                <a:lnTo>
                  <a:pt x="36" y="24"/>
                </a:lnTo>
                <a:lnTo>
                  <a:pt x="42" y="6"/>
                </a:lnTo>
                <a:lnTo>
                  <a:pt x="60" y="6"/>
                </a:lnTo>
                <a:lnTo>
                  <a:pt x="60" y="0"/>
                </a:lnTo>
                <a:lnTo>
                  <a:pt x="78" y="0"/>
                </a:lnTo>
                <a:lnTo>
                  <a:pt x="72" y="12"/>
                </a:lnTo>
                <a:lnTo>
                  <a:pt x="72" y="24"/>
                </a:lnTo>
                <a:lnTo>
                  <a:pt x="60" y="24"/>
                </a:lnTo>
                <a:lnTo>
                  <a:pt x="66" y="36"/>
                </a:lnTo>
                <a:lnTo>
                  <a:pt x="66" y="42"/>
                </a:lnTo>
                <a:lnTo>
                  <a:pt x="54" y="48"/>
                </a:lnTo>
                <a:lnTo>
                  <a:pt x="54" y="60"/>
                </a:lnTo>
                <a:lnTo>
                  <a:pt x="48" y="60"/>
                </a:lnTo>
                <a:lnTo>
                  <a:pt x="48" y="72"/>
                </a:lnTo>
                <a:lnTo>
                  <a:pt x="36" y="78"/>
                </a:lnTo>
                <a:lnTo>
                  <a:pt x="24" y="78"/>
                </a:lnTo>
                <a:lnTo>
                  <a:pt x="18" y="54"/>
                </a:lnTo>
                <a:lnTo>
                  <a:pt x="6" y="60"/>
                </a:lnTo>
                <a:lnTo>
                  <a:pt x="0" y="42"/>
                </a:lnTo>
                <a:close/>
              </a:path>
            </a:pathLst>
          </a:custGeom>
          <a:solidFill>
            <a:schemeClr val="bg1">
              <a:lumMod val="85000"/>
            </a:schemeClr>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p>
        </p:txBody>
      </p:sp>
      <p:sp>
        <p:nvSpPr>
          <p:cNvPr id="18438" name="Freeform 7"/>
          <p:cNvSpPr>
            <a:spLocks noChangeAspect="1"/>
          </p:cNvSpPr>
          <p:nvPr/>
        </p:nvSpPr>
        <p:spPr bwMode="auto">
          <a:xfrm>
            <a:off x="2216150" y="2740025"/>
            <a:ext cx="1498600" cy="1439863"/>
          </a:xfrm>
          <a:custGeom>
            <a:avLst/>
            <a:gdLst>
              <a:gd name="T0" fmla="*/ 2147483647 w 72"/>
              <a:gd name="T1" fmla="*/ 2147483647 h 72"/>
              <a:gd name="T2" fmla="*/ 2147483647 w 72"/>
              <a:gd name="T3" fmla="*/ 2147483647 h 72"/>
              <a:gd name="T4" fmla="*/ 2147483647 w 72"/>
              <a:gd name="T5" fmla="*/ 2147483647 h 72"/>
              <a:gd name="T6" fmla="*/ 2147483647 w 72"/>
              <a:gd name="T7" fmla="*/ 2147483647 h 72"/>
              <a:gd name="T8" fmla="*/ 2147483647 w 72"/>
              <a:gd name="T9" fmla="*/ 2147483647 h 72"/>
              <a:gd name="T10" fmla="*/ 0 w 72"/>
              <a:gd name="T11" fmla="*/ 2147483647 h 72"/>
              <a:gd name="T12" fmla="*/ 2147483647 w 72"/>
              <a:gd name="T13" fmla="*/ 2147483647 h 72"/>
              <a:gd name="T14" fmla="*/ 2147483647 w 72"/>
              <a:gd name="T15" fmla="*/ 2147483647 h 72"/>
              <a:gd name="T16" fmla="*/ 2147483647 w 72"/>
              <a:gd name="T17" fmla="*/ 2147483647 h 72"/>
              <a:gd name="T18" fmla="*/ 2147483647 w 72"/>
              <a:gd name="T19" fmla="*/ 0 h 72"/>
              <a:gd name="T20" fmla="*/ 2147483647 w 72"/>
              <a:gd name="T21" fmla="*/ 2147483647 h 72"/>
              <a:gd name="T22" fmla="*/ 2147483647 w 72"/>
              <a:gd name="T23" fmla="*/ 2147483647 h 72"/>
              <a:gd name="T24" fmla="*/ 2147483647 w 72"/>
              <a:gd name="T25" fmla="*/ 2147483647 h 72"/>
              <a:gd name="T26" fmla="*/ 2147483647 w 72"/>
              <a:gd name="T27" fmla="*/ 2147483647 h 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72"/>
              <a:gd name="T44" fmla="*/ 72 w 72"/>
              <a:gd name="T45" fmla="*/ 72 h 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72">
                <a:moveTo>
                  <a:pt x="66" y="54"/>
                </a:moveTo>
                <a:lnTo>
                  <a:pt x="30" y="72"/>
                </a:lnTo>
                <a:lnTo>
                  <a:pt x="12" y="48"/>
                </a:lnTo>
                <a:lnTo>
                  <a:pt x="6" y="48"/>
                </a:lnTo>
                <a:lnTo>
                  <a:pt x="6" y="42"/>
                </a:lnTo>
                <a:lnTo>
                  <a:pt x="0" y="30"/>
                </a:lnTo>
                <a:lnTo>
                  <a:pt x="12" y="30"/>
                </a:lnTo>
                <a:lnTo>
                  <a:pt x="12" y="18"/>
                </a:lnTo>
                <a:lnTo>
                  <a:pt x="18" y="6"/>
                </a:lnTo>
                <a:lnTo>
                  <a:pt x="54" y="0"/>
                </a:lnTo>
                <a:lnTo>
                  <a:pt x="72" y="24"/>
                </a:lnTo>
                <a:lnTo>
                  <a:pt x="60" y="36"/>
                </a:lnTo>
                <a:lnTo>
                  <a:pt x="72" y="42"/>
                </a:lnTo>
                <a:lnTo>
                  <a:pt x="66" y="54"/>
                </a:lnTo>
                <a:close/>
              </a:path>
            </a:pathLst>
          </a:custGeom>
          <a:solidFill>
            <a:schemeClr val="bg1">
              <a:lumMod val="85000"/>
            </a:schemeClr>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solidFill>
                <a:schemeClr val="tx1"/>
              </a:solidFill>
              <a:latin typeface="Arial" charset="0"/>
            </a:endParaRPr>
          </a:p>
        </p:txBody>
      </p:sp>
      <p:sp>
        <p:nvSpPr>
          <p:cNvPr id="18439" name="Freeform 8"/>
          <p:cNvSpPr>
            <a:spLocks noChangeAspect="1"/>
          </p:cNvSpPr>
          <p:nvPr/>
        </p:nvSpPr>
        <p:spPr bwMode="auto">
          <a:xfrm>
            <a:off x="4332288" y="3095625"/>
            <a:ext cx="609600" cy="846138"/>
          </a:xfrm>
          <a:custGeom>
            <a:avLst/>
            <a:gdLst>
              <a:gd name="T0" fmla="*/ 2147483647 w 29"/>
              <a:gd name="T1" fmla="*/ 2147483647 h 42"/>
              <a:gd name="T2" fmla="*/ 2147483647 w 29"/>
              <a:gd name="T3" fmla="*/ 2147483647 h 42"/>
              <a:gd name="T4" fmla="*/ 2147483647 w 29"/>
              <a:gd name="T5" fmla="*/ 2147483647 h 42"/>
              <a:gd name="T6" fmla="*/ 0 w 29"/>
              <a:gd name="T7" fmla="*/ 2147483647 h 42"/>
              <a:gd name="T8" fmla="*/ 0 w 29"/>
              <a:gd name="T9" fmla="*/ 2147483647 h 42"/>
              <a:gd name="T10" fmla="*/ 2147483647 w 29"/>
              <a:gd name="T11" fmla="*/ 2147483647 h 42"/>
              <a:gd name="T12" fmla="*/ 2147483647 w 29"/>
              <a:gd name="T13" fmla="*/ 0 h 42"/>
              <a:gd name="T14" fmla="*/ 2147483647 w 29"/>
              <a:gd name="T15" fmla="*/ 0 h 42"/>
              <a:gd name="T16" fmla="*/ 2147483647 w 29"/>
              <a:gd name="T17" fmla="*/ 2147483647 h 42"/>
              <a:gd name="T18" fmla="*/ 2147483647 w 29"/>
              <a:gd name="T19" fmla="*/ 2147483647 h 42"/>
              <a:gd name="T20" fmla="*/ 2147483647 w 29"/>
              <a:gd name="T21" fmla="*/ 2147483647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42"/>
              <a:gd name="T35" fmla="*/ 29 w 2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42">
                <a:moveTo>
                  <a:pt x="29" y="30"/>
                </a:moveTo>
                <a:lnTo>
                  <a:pt x="17" y="36"/>
                </a:lnTo>
                <a:lnTo>
                  <a:pt x="12" y="42"/>
                </a:lnTo>
                <a:lnTo>
                  <a:pt x="0" y="18"/>
                </a:lnTo>
                <a:lnTo>
                  <a:pt x="0" y="12"/>
                </a:lnTo>
                <a:lnTo>
                  <a:pt x="12" y="12"/>
                </a:lnTo>
                <a:lnTo>
                  <a:pt x="17" y="0"/>
                </a:lnTo>
                <a:lnTo>
                  <a:pt x="23" y="0"/>
                </a:lnTo>
                <a:lnTo>
                  <a:pt x="29" y="12"/>
                </a:lnTo>
                <a:lnTo>
                  <a:pt x="23" y="18"/>
                </a:lnTo>
                <a:lnTo>
                  <a:pt x="29" y="30"/>
                </a:lnTo>
                <a:close/>
              </a:path>
            </a:pathLst>
          </a:custGeom>
          <a:solidFill>
            <a:schemeClr val="bg1">
              <a:lumMod val="85000"/>
            </a:schemeClr>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p>
        </p:txBody>
      </p:sp>
      <p:sp>
        <p:nvSpPr>
          <p:cNvPr id="18440" name="Freeform 9"/>
          <p:cNvSpPr>
            <a:spLocks noChangeAspect="1"/>
          </p:cNvSpPr>
          <p:nvPr/>
        </p:nvSpPr>
        <p:spPr bwMode="auto">
          <a:xfrm>
            <a:off x="5065713" y="2030413"/>
            <a:ext cx="868362" cy="1417637"/>
          </a:xfrm>
          <a:custGeom>
            <a:avLst/>
            <a:gdLst>
              <a:gd name="T0" fmla="*/ 0 w 42"/>
              <a:gd name="T1" fmla="*/ 2147483647 h 72"/>
              <a:gd name="T2" fmla="*/ 2147483647 w 42"/>
              <a:gd name="T3" fmla="*/ 2147483647 h 72"/>
              <a:gd name="T4" fmla="*/ 2147483647 w 42"/>
              <a:gd name="T5" fmla="*/ 2147483647 h 72"/>
              <a:gd name="T6" fmla="*/ 2147483647 w 42"/>
              <a:gd name="T7" fmla="*/ 2147483647 h 72"/>
              <a:gd name="T8" fmla="*/ 2147483647 w 42"/>
              <a:gd name="T9" fmla="*/ 2147483647 h 72"/>
              <a:gd name="T10" fmla="*/ 2147483647 w 42"/>
              <a:gd name="T11" fmla="*/ 0 h 72"/>
              <a:gd name="T12" fmla="*/ 2147483647 w 42"/>
              <a:gd name="T13" fmla="*/ 2147483647 h 72"/>
              <a:gd name="T14" fmla="*/ 2147483647 w 42"/>
              <a:gd name="T15" fmla="*/ 2147483647 h 72"/>
              <a:gd name="T16" fmla="*/ 2147483647 w 42"/>
              <a:gd name="T17" fmla="*/ 2147483647 h 72"/>
              <a:gd name="T18" fmla="*/ 2147483647 w 42"/>
              <a:gd name="T19" fmla="*/ 2147483647 h 72"/>
              <a:gd name="T20" fmla="*/ 0 w 42"/>
              <a:gd name="T21" fmla="*/ 2147483647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72"/>
              <a:gd name="T35" fmla="*/ 42 w 42"/>
              <a:gd name="T36" fmla="*/ 72 h 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72">
                <a:moveTo>
                  <a:pt x="0" y="66"/>
                </a:moveTo>
                <a:lnTo>
                  <a:pt x="6" y="72"/>
                </a:lnTo>
                <a:lnTo>
                  <a:pt x="24" y="60"/>
                </a:lnTo>
                <a:lnTo>
                  <a:pt x="42" y="30"/>
                </a:lnTo>
                <a:lnTo>
                  <a:pt x="42" y="24"/>
                </a:lnTo>
                <a:lnTo>
                  <a:pt x="24" y="0"/>
                </a:lnTo>
                <a:lnTo>
                  <a:pt x="18" y="12"/>
                </a:lnTo>
                <a:lnTo>
                  <a:pt x="12" y="12"/>
                </a:lnTo>
                <a:lnTo>
                  <a:pt x="6" y="18"/>
                </a:lnTo>
                <a:lnTo>
                  <a:pt x="12" y="24"/>
                </a:lnTo>
                <a:lnTo>
                  <a:pt x="0" y="66"/>
                </a:lnTo>
                <a:close/>
              </a:path>
            </a:pathLst>
          </a:custGeom>
          <a:solidFill>
            <a:schemeClr val="bg1">
              <a:lumMod val="85000"/>
            </a:schemeClr>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p>
        </p:txBody>
      </p:sp>
      <p:sp>
        <p:nvSpPr>
          <p:cNvPr id="18441" name="Freeform 10"/>
          <p:cNvSpPr>
            <a:spLocks noChangeAspect="1"/>
          </p:cNvSpPr>
          <p:nvPr/>
        </p:nvSpPr>
        <p:spPr bwMode="auto">
          <a:xfrm>
            <a:off x="3348038" y="1916113"/>
            <a:ext cx="2217737" cy="1784350"/>
          </a:xfrm>
          <a:custGeom>
            <a:avLst/>
            <a:gdLst>
              <a:gd name="T0" fmla="*/ 2147483647 w 107"/>
              <a:gd name="T1" fmla="*/ 2147483647 h 90"/>
              <a:gd name="T2" fmla="*/ 2147483647 w 107"/>
              <a:gd name="T3" fmla="*/ 2147483647 h 90"/>
              <a:gd name="T4" fmla="*/ 2147483647 w 107"/>
              <a:gd name="T5" fmla="*/ 2147483647 h 90"/>
              <a:gd name="T6" fmla="*/ 2147483647 w 107"/>
              <a:gd name="T7" fmla="*/ 2147483647 h 90"/>
              <a:gd name="T8" fmla="*/ 2147483647 w 107"/>
              <a:gd name="T9" fmla="*/ 2147483647 h 90"/>
              <a:gd name="T10" fmla="*/ 2147483647 w 107"/>
              <a:gd name="T11" fmla="*/ 2147483647 h 90"/>
              <a:gd name="T12" fmla="*/ 2147483647 w 107"/>
              <a:gd name="T13" fmla="*/ 2147483647 h 90"/>
              <a:gd name="T14" fmla="*/ 2147483647 w 107"/>
              <a:gd name="T15" fmla="*/ 2147483647 h 90"/>
              <a:gd name="T16" fmla="*/ 2147483647 w 107"/>
              <a:gd name="T17" fmla="*/ 2147483647 h 90"/>
              <a:gd name="T18" fmla="*/ 2147483647 w 107"/>
              <a:gd name="T19" fmla="*/ 2147483647 h 90"/>
              <a:gd name="T20" fmla="*/ 2147483647 w 107"/>
              <a:gd name="T21" fmla="*/ 2147483647 h 90"/>
              <a:gd name="T22" fmla="*/ 2147483647 w 107"/>
              <a:gd name="T23" fmla="*/ 2147483647 h 90"/>
              <a:gd name="T24" fmla="*/ 2147483647 w 107"/>
              <a:gd name="T25" fmla="*/ 2147483647 h 90"/>
              <a:gd name="T26" fmla="*/ 0 w 107"/>
              <a:gd name="T27" fmla="*/ 2147483647 h 90"/>
              <a:gd name="T28" fmla="*/ 2147483647 w 107"/>
              <a:gd name="T29" fmla="*/ 2147483647 h 90"/>
              <a:gd name="T30" fmla="*/ 2147483647 w 107"/>
              <a:gd name="T31" fmla="*/ 2147483647 h 90"/>
              <a:gd name="T32" fmla="*/ 2147483647 w 107"/>
              <a:gd name="T33" fmla="*/ 2147483647 h 90"/>
              <a:gd name="T34" fmla="*/ 2147483647 w 107"/>
              <a:gd name="T35" fmla="*/ 2147483647 h 90"/>
              <a:gd name="T36" fmla="*/ 2147483647 w 107"/>
              <a:gd name="T37" fmla="*/ 2147483647 h 90"/>
              <a:gd name="T38" fmla="*/ 2147483647 w 107"/>
              <a:gd name="T39" fmla="*/ 2147483647 h 90"/>
              <a:gd name="T40" fmla="*/ 2147483647 w 107"/>
              <a:gd name="T41" fmla="*/ 2147483647 h 90"/>
              <a:gd name="T42" fmla="*/ 2147483647 w 107"/>
              <a:gd name="T43" fmla="*/ 2147483647 h 90"/>
              <a:gd name="T44" fmla="*/ 2147483647 w 107"/>
              <a:gd name="T45" fmla="*/ 0 h 90"/>
              <a:gd name="T46" fmla="*/ 2147483647 w 107"/>
              <a:gd name="T47" fmla="*/ 2147483647 h 90"/>
              <a:gd name="T48" fmla="*/ 2147483647 w 107"/>
              <a:gd name="T49" fmla="*/ 2147483647 h 90"/>
              <a:gd name="T50" fmla="*/ 2147483647 w 107"/>
              <a:gd name="T51" fmla="*/ 2147483647 h 90"/>
              <a:gd name="T52" fmla="*/ 2147483647 w 107"/>
              <a:gd name="T53" fmla="*/ 2147483647 h 90"/>
              <a:gd name="T54" fmla="*/ 2147483647 w 107"/>
              <a:gd name="T55" fmla="*/ 2147483647 h 90"/>
              <a:gd name="T56" fmla="*/ 2147483647 w 107"/>
              <a:gd name="T57" fmla="*/ 2147483647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
              <a:gd name="T88" fmla="*/ 0 h 90"/>
              <a:gd name="T89" fmla="*/ 107 w 107"/>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 h="90">
                <a:moveTo>
                  <a:pt x="83" y="72"/>
                </a:moveTo>
                <a:lnTo>
                  <a:pt x="89" y="78"/>
                </a:lnTo>
                <a:lnTo>
                  <a:pt x="77" y="90"/>
                </a:lnTo>
                <a:lnTo>
                  <a:pt x="71" y="78"/>
                </a:lnTo>
                <a:lnTo>
                  <a:pt x="77" y="72"/>
                </a:lnTo>
                <a:lnTo>
                  <a:pt x="71" y="60"/>
                </a:lnTo>
                <a:lnTo>
                  <a:pt x="65" y="60"/>
                </a:lnTo>
                <a:lnTo>
                  <a:pt x="60" y="72"/>
                </a:lnTo>
                <a:lnTo>
                  <a:pt x="48" y="72"/>
                </a:lnTo>
                <a:lnTo>
                  <a:pt x="48" y="78"/>
                </a:lnTo>
                <a:lnTo>
                  <a:pt x="36" y="66"/>
                </a:lnTo>
                <a:lnTo>
                  <a:pt x="30" y="72"/>
                </a:lnTo>
                <a:lnTo>
                  <a:pt x="18" y="66"/>
                </a:lnTo>
                <a:lnTo>
                  <a:pt x="0" y="42"/>
                </a:lnTo>
                <a:lnTo>
                  <a:pt x="18" y="24"/>
                </a:lnTo>
                <a:lnTo>
                  <a:pt x="24" y="12"/>
                </a:lnTo>
                <a:lnTo>
                  <a:pt x="36" y="18"/>
                </a:lnTo>
                <a:lnTo>
                  <a:pt x="60" y="18"/>
                </a:lnTo>
                <a:lnTo>
                  <a:pt x="60" y="6"/>
                </a:lnTo>
                <a:lnTo>
                  <a:pt x="65" y="6"/>
                </a:lnTo>
                <a:lnTo>
                  <a:pt x="71" y="6"/>
                </a:lnTo>
                <a:lnTo>
                  <a:pt x="83" y="6"/>
                </a:lnTo>
                <a:lnTo>
                  <a:pt x="107" y="0"/>
                </a:lnTo>
                <a:lnTo>
                  <a:pt x="107" y="6"/>
                </a:lnTo>
                <a:lnTo>
                  <a:pt x="101" y="18"/>
                </a:lnTo>
                <a:lnTo>
                  <a:pt x="95" y="18"/>
                </a:lnTo>
                <a:lnTo>
                  <a:pt x="89" y="24"/>
                </a:lnTo>
                <a:lnTo>
                  <a:pt x="95" y="30"/>
                </a:lnTo>
                <a:lnTo>
                  <a:pt x="83" y="72"/>
                </a:lnTo>
                <a:close/>
              </a:path>
            </a:pathLst>
          </a:custGeom>
          <a:solidFill>
            <a:schemeClr val="bg1">
              <a:lumMod val="85000"/>
            </a:schemeClr>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p>
        </p:txBody>
      </p:sp>
      <p:sp>
        <p:nvSpPr>
          <p:cNvPr id="18442" name="Freeform 11"/>
          <p:cNvSpPr>
            <a:spLocks noChangeAspect="1"/>
          </p:cNvSpPr>
          <p:nvPr/>
        </p:nvSpPr>
        <p:spPr bwMode="auto">
          <a:xfrm>
            <a:off x="5559425" y="476250"/>
            <a:ext cx="1865313" cy="2025650"/>
          </a:xfrm>
          <a:custGeom>
            <a:avLst/>
            <a:gdLst>
              <a:gd name="T0" fmla="*/ 2147483647 w 979"/>
              <a:gd name="T1" fmla="*/ 2147483647 h 1063"/>
              <a:gd name="T2" fmla="*/ 2147483647 w 979"/>
              <a:gd name="T3" fmla="*/ 2147483647 h 1063"/>
              <a:gd name="T4" fmla="*/ 2147483647 w 979"/>
              <a:gd name="T5" fmla="*/ 2147483647 h 1063"/>
              <a:gd name="T6" fmla="*/ 2147483647 w 979"/>
              <a:gd name="T7" fmla="*/ 2147483647 h 1063"/>
              <a:gd name="T8" fmla="*/ 2147483647 w 979"/>
              <a:gd name="T9" fmla="*/ 2147483647 h 1063"/>
              <a:gd name="T10" fmla="*/ 2147483647 w 979"/>
              <a:gd name="T11" fmla="*/ 2147483647 h 1063"/>
              <a:gd name="T12" fmla="*/ 2147483647 w 979"/>
              <a:gd name="T13" fmla="*/ 2147483647 h 1063"/>
              <a:gd name="T14" fmla="*/ 2147483647 w 979"/>
              <a:gd name="T15" fmla="*/ 2147483647 h 1063"/>
              <a:gd name="T16" fmla="*/ 0 w 979"/>
              <a:gd name="T17" fmla="*/ 2147483647 h 1063"/>
              <a:gd name="T18" fmla="*/ 0 w 979"/>
              <a:gd name="T19" fmla="*/ 2147483647 h 1063"/>
              <a:gd name="T20" fmla="*/ 2147483647 w 979"/>
              <a:gd name="T21" fmla="*/ 2147483647 h 1063"/>
              <a:gd name="T22" fmla="*/ 2147483647 w 979"/>
              <a:gd name="T23" fmla="*/ 2147483647 h 1063"/>
              <a:gd name="T24" fmla="*/ 2147483647 w 979"/>
              <a:gd name="T25" fmla="*/ 2147483647 h 1063"/>
              <a:gd name="T26" fmla="*/ 2147483647 w 979"/>
              <a:gd name="T27" fmla="*/ 2147483647 h 1063"/>
              <a:gd name="T28" fmla="*/ 2147483647 w 979"/>
              <a:gd name="T29" fmla="*/ 0 h 1063"/>
              <a:gd name="T30" fmla="*/ 2147483647 w 979"/>
              <a:gd name="T31" fmla="*/ 0 h 1063"/>
              <a:gd name="T32" fmla="*/ 2147483647 w 979"/>
              <a:gd name="T33" fmla="*/ 2147483647 h 1063"/>
              <a:gd name="T34" fmla="*/ 2147483647 w 979"/>
              <a:gd name="T35" fmla="*/ 2147483647 h 1063"/>
              <a:gd name="T36" fmla="*/ 2147483647 w 979"/>
              <a:gd name="T37" fmla="*/ 2147483647 h 10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79"/>
              <a:gd name="T58" fmla="*/ 0 h 1063"/>
              <a:gd name="T59" fmla="*/ 979 w 979"/>
              <a:gd name="T60" fmla="*/ 1063 h 10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79" h="1063">
                <a:moveTo>
                  <a:pt x="718" y="438"/>
                </a:moveTo>
                <a:lnTo>
                  <a:pt x="653" y="500"/>
                </a:lnTo>
                <a:lnTo>
                  <a:pt x="522" y="625"/>
                </a:lnTo>
                <a:lnTo>
                  <a:pt x="522" y="750"/>
                </a:lnTo>
                <a:lnTo>
                  <a:pt x="392" y="875"/>
                </a:lnTo>
                <a:lnTo>
                  <a:pt x="326" y="875"/>
                </a:lnTo>
                <a:lnTo>
                  <a:pt x="261" y="1000"/>
                </a:lnTo>
                <a:lnTo>
                  <a:pt x="196" y="1063"/>
                </a:lnTo>
                <a:lnTo>
                  <a:pt x="0" y="813"/>
                </a:lnTo>
                <a:lnTo>
                  <a:pt x="0" y="750"/>
                </a:lnTo>
                <a:lnTo>
                  <a:pt x="131" y="500"/>
                </a:lnTo>
                <a:lnTo>
                  <a:pt x="326" y="438"/>
                </a:lnTo>
                <a:lnTo>
                  <a:pt x="392" y="313"/>
                </a:lnTo>
                <a:lnTo>
                  <a:pt x="522" y="250"/>
                </a:lnTo>
                <a:lnTo>
                  <a:pt x="914" y="0"/>
                </a:lnTo>
                <a:lnTo>
                  <a:pt x="979" y="0"/>
                </a:lnTo>
                <a:lnTo>
                  <a:pt x="914" y="188"/>
                </a:lnTo>
                <a:lnTo>
                  <a:pt x="783" y="313"/>
                </a:lnTo>
                <a:lnTo>
                  <a:pt x="718" y="438"/>
                </a:lnTo>
                <a:close/>
              </a:path>
            </a:pathLst>
          </a:custGeom>
          <a:solidFill>
            <a:schemeClr val="bg1">
              <a:lumMod val="85000"/>
            </a:schemeClr>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p>
        </p:txBody>
      </p:sp>
      <p:sp>
        <p:nvSpPr>
          <p:cNvPr id="18443" name="Rectangle 12"/>
          <p:cNvSpPr>
            <a:spLocks noChangeAspect="1" noChangeArrowheads="1"/>
          </p:cNvSpPr>
          <p:nvPr/>
        </p:nvSpPr>
        <p:spPr bwMode="auto">
          <a:xfrm>
            <a:off x="2195513" y="4005263"/>
            <a:ext cx="412750"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Lemi</a:t>
            </a:r>
            <a:endParaRPr lang="fi-FI" sz="1200" b="1">
              <a:cs typeface="Arial" charset="0"/>
            </a:endParaRPr>
          </a:p>
        </p:txBody>
      </p:sp>
      <p:sp>
        <p:nvSpPr>
          <p:cNvPr id="18444" name="Rectangle 13"/>
          <p:cNvSpPr>
            <a:spLocks noChangeAspect="1" noChangeArrowheads="1"/>
          </p:cNvSpPr>
          <p:nvPr/>
        </p:nvSpPr>
        <p:spPr bwMode="auto">
          <a:xfrm>
            <a:off x="1547813" y="4652963"/>
            <a:ext cx="730250"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Luumäki</a:t>
            </a:r>
            <a:endParaRPr lang="fi-FI" sz="1200" b="1">
              <a:cs typeface="Arial" charset="0"/>
            </a:endParaRPr>
          </a:p>
        </p:txBody>
      </p:sp>
      <p:sp>
        <p:nvSpPr>
          <p:cNvPr id="18445" name="Rectangle 14"/>
          <p:cNvSpPr>
            <a:spLocks noChangeAspect="1" noChangeArrowheads="1"/>
          </p:cNvSpPr>
          <p:nvPr/>
        </p:nvSpPr>
        <p:spPr bwMode="auto">
          <a:xfrm>
            <a:off x="5283200" y="2519363"/>
            <a:ext cx="788988"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Rautjärvi</a:t>
            </a:r>
            <a:endParaRPr lang="fi-FI" sz="1200" b="1">
              <a:cs typeface="Arial" charset="0"/>
            </a:endParaRPr>
          </a:p>
        </p:txBody>
      </p:sp>
      <p:sp>
        <p:nvSpPr>
          <p:cNvPr id="18446" name="Rectangle 15"/>
          <p:cNvSpPr>
            <a:spLocks noChangeAspect="1" noChangeArrowheads="1"/>
          </p:cNvSpPr>
          <p:nvPr/>
        </p:nvSpPr>
        <p:spPr bwMode="auto">
          <a:xfrm>
            <a:off x="3779838" y="2636838"/>
            <a:ext cx="922337"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Ruokolahti</a:t>
            </a:r>
            <a:endParaRPr lang="fi-FI" sz="1200" b="1">
              <a:cs typeface="Arial" charset="0"/>
            </a:endParaRPr>
          </a:p>
        </p:txBody>
      </p:sp>
      <p:sp>
        <p:nvSpPr>
          <p:cNvPr id="18447" name="Rectangle 16"/>
          <p:cNvSpPr>
            <a:spLocks noChangeAspect="1" noChangeArrowheads="1"/>
          </p:cNvSpPr>
          <p:nvPr/>
        </p:nvSpPr>
        <p:spPr bwMode="auto">
          <a:xfrm>
            <a:off x="1116013" y="3716338"/>
            <a:ext cx="946150"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Savitaipale</a:t>
            </a:r>
            <a:endParaRPr lang="fi-FI" sz="1200" b="1">
              <a:cs typeface="Arial" charset="0"/>
            </a:endParaRPr>
          </a:p>
        </p:txBody>
      </p:sp>
      <p:sp>
        <p:nvSpPr>
          <p:cNvPr id="18448" name="Rectangle 18"/>
          <p:cNvSpPr>
            <a:spLocks noChangeAspect="1" noChangeArrowheads="1"/>
          </p:cNvSpPr>
          <p:nvPr/>
        </p:nvSpPr>
        <p:spPr bwMode="auto">
          <a:xfrm>
            <a:off x="2484438" y="3357563"/>
            <a:ext cx="939800"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Taipalsaari</a:t>
            </a:r>
            <a:endParaRPr lang="fi-FI" sz="1200" b="1">
              <a:cs typeface="Arial" charset="0"/>
            </a:endParaRPr>
          </a:p>
        </p:txBody>
      </p:sp>
      <p:sp>
        <p:nvSpPr>
          <p:cNvPr id="18449" name="Rectangle 19"/>
          <p:cNvSpPr>
            <a:spLocks noChangeAspect="1" noChangeArrowheads="1"/>
          </p:cNvSpPr>
          <p:nvPr/>
        </p:nvSpPr>
        <p:spPr bwMode="auto">
          <a:xfrm>
            <a:off x="5724525" y="1628775"/>
            <a:ext cx="800100"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Parikkala</a:t>
            </a:r>
            <a:endParaRPr lang="fi-FI" sz="1200" b="1">
              <a:cs typeface="Arial" charset="0"/>
            </a:endParaRPr>
          </a:p>
        </p:txBody>
      </p:sp>
      <p:sp>
        <p:nvSpPr>
          <p:cNvPr id="18450" name="Rectangle 20"/>
          <p:cNvSpPr>
            <a:spLocks noChangeAspect="1" noChangeArrowheads="1"/>
          </p:cNvSpPr>
          <p:nvPr/>
        </p:nvSpPr>
        <p:spPr bwMode="auto">
          <a:xfrm>
            <a:off x="4427538" y="3429000"/>
            <a:ext cx="593725"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Imatra</a:t>
            </a:r>
          </a:p>
        </p:txBody>
      </p:sp>
      <p:sp>
        <p:nvSpPr>
          <p:cNvPr id="18451" name="Freeform 21"/>
          <p:cNvSpPr>
            <a:spLocks noChangeAspect="1"/>
          </p:cNvSpPr>
          <p:nvPr/>
        </p:nvSpPr>
        <p:spPr bwMode="auto">
          <a:xfrm>
            <a:off x="2089150" y="3230563"/>
            <a:ext cx="2498725" cy="2776537"/>
          </a:xfrm>
          <a:custGeom>
            <a:avLst/>
            <a:gdLst>
              <a:gd name="T0" fmla="*/ 2147483647 w 1311"/>
              <a:gd name="T1" fmla="*/ 2147483647 h 1457"/>
              <a:gd name="T2" fmla="*/ 2147483647 w 1311"/>
              <a:gd name="T3" fmla="*/ 2147483647 h 1457"/>
              <a:gd name="T4" fmla="*/ 2147483647 w 1311"/>
              <a:gd name="T5" fmla="*/ 2147483647 h 1457"/>
              <a:gd name="T6" fmla="*/ 2147483647 w 1311"/>
              <a:gd name="T7" fmla="*/ 2147483647 h 1457"/>
              <a:gd name="T8" fmla="*/ 2147483647 w 1311"/>
              <a:gd name="T9" fmla="*/ 2147483647 h 1457"/>
              <a:gd name="T10" fmla="*/ 2147483647 w 1311"/>
              <a:gd name="T11" fmla="*/ 2147483647 h 1457"/>
              <a:gd name="T12" fmla="*/ 2147483647 w 1311"/>
              <a:gd name="T13" fmla="*/ 2147483647 h 1457"/>
              <a:gd name="T14" fmla="*/ 0 w 1311"/>
              <a:gd name="T15" fmla="*/ 2147483647 h 1457"/>
              <a:gd name="T16" fmla="*/ 2147483647 w 1311"/>
              <a:gd name="T17" fmla="*/ 2147483647 h 1457"/>
              <a:gd name="T18" fmla="*/ 2147483647 w 1311"/>
              <a:gd name="T19" fmla="*/ 2147483647 h 1457"/>
              <a:gd name="T20" fmla="*/ 2147483647 w 1311"/>
              <a:gd name="T21" fmla="*/ 2147483647 h 1457"/>
              <a:gd name="T22" fmla="*/ 2147483647 w 1311"/>
              <a:gd name="T23" fmla="*/ 2147483647 h 1457"/>
              <a:gd name="T24" fmla="*/ 2147483647 w 1311"/>
              <a:gd name="T25" fmla="*/ 2147483647 h 1457"/>
              <a:gd name="T26" fmla="*/ 2147483647 w 1311"/>
              <a:gd name="T27" fmla="*/ 2147483647 h 1457"/>
              <a:gd name="T28" fmla="*/ 2147483647 w 1311"/>
              <a:gd name="T29" fmla="*/ 2147483647 h 1457"/>
              <a:gd name="T30" fmla="*/ 2147483647 w 1311"/>
              <a:gd name="T31" fmla="*/ 2147483647 h 1457"/>
              <a:gd name="T32" fmla="*/ 2147483647 w 1311"/>
              <a:gd name="T33" fmla="*/ 2147483647 h 1457"/>
              <a:gd name="T34" fmla="*/ 2147483647 w 1311"/>
              <a:gd name="T35" fmla="*/ 2147483647 h 1457"/>
              <a:gd name="T36" fmla="*/ 2147483647 w 1311"/>
              <a:gd name="T37" fmla="*/ 2147483647 h 1457"/>
              <a:gd name="T38" fmla="*/ 2147483647 w 1311"/>
              <a:gd name="T39" fmla="*/ 0 h 1457"/>
              <a:gd name="T40" fmla="*/ 2147483647 w 1311"/>
              <a:gd name="T41" fmla="*/ 2147483647 h 1457"/>
              <a:gd name="T42" fmla="*/ 2147483647 w 1311"/>
              <a:gd name="T43" fmla="*/ 0 h 1457"/>
              <a:gd name="T44" fmla="*/ 2147483647 w 1311"/>
              <a:gd name="T45" fmla="*/ 2147483647 h 1457"/>
              <a:gd name="T46" fmla="*/ 2147483647 w 1311"/>
              <a:gd name="T47" fmla="*/ 2147483647 h 1457"/>
              <a:gd name="T48" fmla="*/ 2147483647 w 1311"/>
              <a:gd name="T49" fmla="*/ 2147483647 h 1457"/>
              <a:gd name="T50" fmla="*/ 2147483647 w 1311"/>
              <a:gd name="T51" fmla="*/ 2147483647 h 1457"/>
              <a:gd name="T52" fmla="*/ 2147483647 w 1311"/>
              <a:gd name="T53" fmla="*/ 2147483647 h 1457"/>
              <a:gd name="T54" fmla="*/ 2147483647 w 1311"/>
              <a:gd name="T55" fmla="*/ 2147483647 h 1457"/>
              <a:gd name="T56" fmla="*/ 2147483647 w 1311"/>
              <a:gd name="T57" fmla="*/ 2147483647 h 1457"/>
              <a:gd name="T58" fmla="*/ 2147483647 w 1311"/>
              <a:gd name="T59" fmla="*/ 2147483647 h 1457"/>
              <a:gd name="T60" fmla="*/ 2147483647 w 1311"/>
              <a:gd name="T61" fmla="*/ 2147483647 h 1457"/>
              <a:gd name="T62" fmla="*/ 2147483647 w 1311"/>
              <a:gd name="T63" fmla="*/ 2147483647 h 1457"/>
              <a:gd name="T64" fmla="*/ 2147483647 w 1311"/>
              <a:gd name="T65" fmla="*/ 2147483647 h 1457"/>
              <a:gd name="T66" fmla="*/ 2147483647 w 1311"/>
              <a:gd name="T67" fmla="*/ 2147483647 h 14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11"/>
              <a:gd name="T103" fmla="*/ 0 h 1457"/>
              <a:gd name="T104" fmla="*/ 1311 w 1311"/>
              <a:gd name="T105" fmla="*/ 1457 h 14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11" h="1457">
                <a:moveTo>
                  <a:pt x="705" y="1044"/>
                </a:moveTo>
                <a:lnTo>
                  <a:pt x="645" y="1164"/>
                </a:lnTo>
                <a:lnTo>
                  <a:pt x="423" y="1386"/>
                </a:lnTo>
                <a:lnTo>
                  <a:pt x="352" y="1457"/>
                </a:lnTo>
                <a:lnTo>
                  <a:pt x="252" y="1386"/>
                </a:lnTo>
                <a:lnTo>
                  <a:pt x="202" y="1265"/>
                </a:lnTo>
                <a:lnTo>
                  <a:pt x="81" y="1235"/>
                </a:lnTo>
                <a:lnTo>
                  <a:pt x="0" y="1104"/>
                </a:lnTo>
                <a:lnTo>
                  <a:pt x="60" y="981"/>
                </a:lnTo>
                <a:lnTo>
                  <a:pt x="126" y="1041"/>
                </a:lnTo>
                <a:lnTo>
                  <a:pt x="195" y="1044"/>
                </a:lnTo>
                <a:lnTo>
                  <a:pt x="324" y="867"/>
                </a:lnTo>
                <a:lnTo>
                  <a:pt x="261" y="681"/>
                </a:lnTo>
                <a:lnTo>
                  <a:pt x="195" y="621"/>
                </a:lnTo>
                <a:lnTo>
                  <a:pt x="393" y="492"/>
                </a:lnTo>
                <a:lnTo>
                  <a:pt x="796" y="306"/>
                </a:lnTo>
                <a:lnTo>
                  <a:pt x="849" y="186"/>
                </a:lnTo>
                <a:lnTo>
                  <a:pt x="728" y="124"/>
                </a:lnTo>
                <a:lnTo>
                  <a:pt x="726" y="121"/>
                </a:lnTo>
                <a:lnTo>
                  <a:pt x="852" y="0"/>
                </a:lnTo>
                <a:lnTo>
                  <a:pt x="987" y="57"/>
                </a:lnTo>
                <a:lnTo>
                  <a:pt x="1047" y="0"/>
                </a:lnTo>
                <a:lnTo>
                  <a:pt x="1176" y="123"/>
                </a:lnTo>
                <a:lnTo>
                  <a:pt x="1311" y="369"/>
                </a:lnTo>
                <a:lnTo>
                  <a:pt x="1259" y="460"/>
                </a:lnTo>
                <a:lnTo>
                  <a:pt x="1209" y="571"/>
                </a:lnTo>
                <a:lnTo>
                  <a:pt x="1209" y="581"/>
                </a:lnTo>
                <a:lnTo>
                  <a:pt x="1199" y="591"/>
                </a:lnTo>
                <a:lnTo>
                  <a:pt x="1168" y="721"/>
                </a:lnTo>
                <a:lnTo>
                  <a:pt x="1027" y="741"/>
                </a:lnTo>
                <a:lnTo>
                  <a:pt x="867" y="873"/>
                </a:lnTo>
                <a:lnTo>
                  <a:pt x="847" y="893"/>
                </a:lnTo>
                <a:lnTo>
                  <a:pt x="726" y="1024"/>
                </a:lnTo>
                <a:lnTo>
                  <a:pt x="705" y="1044"/>
                </a:lnTo>
                <a:close/>
              </a:path>
            </a:pathLst>
          </a:custGeom>
          <a:solidFill>
            <a:schemeClr val="bg1">
              <a:lumMod val="85000"/>
            </a:schemeClr>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p>
        </p:txBody>
      </p:sp>
      <p:sp>
        <p:nvSpPr>
          <p:cNvPr id="18452" name="Rectangle 22"/>
          <p:cNvSpPr>
            <a:spLocks noChangeAspect="1" noChangeArrowheads="1"/>
          </p:cNvSpPr>
          <p:nvPr/>
        </p:nvSpPr>
        <p:spPr bwMode="auto">
          <a:xfrm>
            <a:off x="2800350" y="4278313"/>
            <a:ext cx="1179513" cy="18097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Lappeenranta</a:t>
            </a:r>
            <a:endParaRPr lang="fi-FI" sz="1200" b="1">
              <a:cs typeface="Arial" charset="0"/>
            </a:endParaRPr>
          </a:p>
        </p:txBody>
      </p:sp>
      <p:sp>
        <p:nvSpPr>
          <p:cNvPr id="33" name="Suorakulmio 32"/>
          <p:cNvSpPr/>
          <p:nvPr/>
        </p:nvSpPr>
        <p:spPr>
          <a:xfrm>
            <a:off x="251520" y="1268760"/>
            <a:ext cx="288925" cy="287338"/>
          </a:xfrm>
          <a:prstGeom prst="rect">
            <a:avLst/>
          </a:prstGeom>
          <a:solidFill>
            <a:schemeClr val="bg1">
              <a:lumMod val="85000"/>
            </a:schemeClr>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p>
        </p:txBody>
      </p:sp>
      <p:sp>
        <p:nvSpPr>
          <p:cNvPr id="34" name="Tekstikehys 44"/>
          <p:cNvSpPr txBox="1">
            <a:spLocks noChangeArrowheads="1"/>
          </p:cNvSpPr>
          <p:nvPr/>
        </p:nvSpPr>
        <p:spPr bwMode="auto">
          <a:xfrm>
            <a:off x="683568" y="1268760"/>
            <a:ext cx="3384376"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Selvitys toteutettu, ei yhdistymistä</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5435600" y="188913"/>
            <a:ext cx="3889375" cy="400050"/>
          </a:xfrm>
          <a:prstGeom prst="rect">
            <a:avLst/>
          </a:prstGeom>
          <a:noFill/>
          <a:ln w="9525">
            <a:noFill/>
            <a:miter lim="800000"/>
            <a:headEnd/>
            <a:tailEnd/>
          </a:ln>
        </p:spPr>
        <p:txBody>
          <a:bodyPr>
            <a:spAutoFit/>
          </a:bodyPr>
          <a:lstStyle/>
          <a:p>
            <a:r>
              <a:rPr lang="fi-FI" sz="2000" b="1">
                <a:cs typeface="Arial" charset="0"/>
              </a:rPr>
              <a:t>Etelä-Savo: selvitysperusteet</a:t>
            </a:r>
            <a:endParaRPr lang="fi-FI" sz="2000">
              <a:cs typeface="Arial" charset="0"/>
            </a:endParaRPr>
          </a:p>
        </p:txBody>
      </p:sp>
      <p:sp>
        <p:nvSpPr>
          <p:cNvPr id="19459" name="Freeform 3"/>
          <p:cNvSpPr>
            <a:spLocks noChangeAspect="1"/>
          </p:cNvSpPr>
          <p:nvPr/>
        </p:nvSpPr>
        <p:spPr bwMode="auto">
          <a:xfrm>
            <a:off x="773113" y="4246563"/>
            <a:ext cx="1889125" cy="1593850"/>
          </a:xfrm>
          <a:custGeom>
            <a:avLst/>
            <a:gdLst>
              <a:gd name="T0" fmla="*/ 2147483647 w 108"/>
              <a:gd name="T1" fmla="*/ 2147483647 h 96"/>
              <a:gd name="T2" fmla="*/ 2147483647 w 108"/>
              <a:gd name="T3" fmla="*/ 2147483647 h 96"/>
              <a:gd name="T4" fmla="*/ 2147483647 w 108"/>
              <a:gd name="T5" fmla="*/ 2147483647 h 96"/>
              <a:gd name="T6" fmla="*/ 2147483647 w 108"/>
              <a:gd name="T7" fmla="*/ 2147483647 h 96"/>
              <a:gd name="T8" fmla="*/ 2147483647 w 108"/>
              <a:gd name="T9" fmla="*/ 2147483647 h 96"/>
              <a:gd name="T10" fmla="*/ 2147483647 w 108"/>
              <a:gd name="T11" fmla="*/ 2147483647 h 96"/>
              <a:gd name="T12" fmla="*/ 2147483647 w 108"/>
              <a:gd name="T13" fmla="*/ 2147483647 h 96"/>
              <a:gd name="T14" fmla="*/ 2147483647 w 108"/>
              <a:gd name="T15" fmla="*/ 2147483647 h 96"/>
              <a:gd name="T16" fmla="*/ 2147483647 w 108"/>
              <a:gd name="T17" fmla="*/ 2147483647 h 96"/>
              <a:gd name="T18" fmla="*/ 2147483647 w 108"/>
              <a:gd name="T19" fmla="*/ 2147483647 h 96"/>
              <a:gd name="T20" fmla="*/ 2147483647 w 108"/>
              <a:gd name="T21" fmla="*/ 2147483647 h 96"/>
              <a:gd name="T22" fmla="*/ 0 w 108"/>
              <a:gd name="T23" fmla="*/ 2147483647 h 96"/>
              <a:gd name="T24" fmla="*/ 2147483647 w 108"/>
              <a:gd name="T25" fmla="*/ 2147483647 h 96"/>
              <a:gd name="T26" fmla="*/ 2147483647 w 108"/>
              <a:gd name="T27" fmla="*/ 2147483647 h 96"/>
              <a:gd name="T28" fmla="*/ 2147483647 w 108"/>
              <a:gd name="T29" fmla="*/ 2147483647 h 96"/>
              <a:gd name="T30" fmla="*/ 2147483647 w 108"/>
              <a:gd name="T31" fmla="*/ 2147483647 h 96"/>
              <a:gd name="T32" fmla="*/ 2147483647 w 108"/>
              <a:gd name="T33" fmla="*/ 2147483647 h 96"/>
              <a:gd name="T34" fmla="*/ 2147483647 w 108"/>
              <a:gd name="T35" fmla="*/ 0 h 96"/>
              <a:gd name="T36" fmla="*/ 2147483647 w 108"/>
              <a:gd name="T37" fmla="*/ 0 h 96"/>
              <a:gd name="T38" fmla="*/ 2147483647 w 108"/>
              <a:gd name="T39" fmla="*/ 2147483647 h 96"/>
              <a:gd name="T40" fmla="*/ 2147483647 w 108"/>
              <a:gd name="T41" fmla="*/ 2147483647 h 96"/>
              <a:gd name="T42" fmla="*/ 2147483647 w 108"/>
              <a:gd name="T43" fmla="*/ 2147483647 h 96"/>
              <a:gd name="T44" fmla="*/ 2147483647 w 108"/>
              <a:gd name="T45" fmla="*/ 2147483647 h 96"/>
              <a:gd name="T46" fmla="*/ 2147483647 w 108"/>
              <a:gd name="T47" fmla="*/ 2147483647 h 96"/>
              <a:gd name="T48" fmla="*/ 2147483647 w 108"/>
              <a:gd name="T49" fmla="*/ 2147483647 h 96"/>
              <a:gd name="T50" fmla="*/ 2147483647 w 108"/>
              <a:gd name="T51" fmla="*/ 2147483647 h 96"/>
              <a:gd name="T52" fmla="*/ 2147483647 w 108"/>
              <a:gd name="T53" fmla="*/ 2147483647 h 96"/>
              <a:gd name="T54" fmla="*/ 2147483647 w 108"/>
              <a:gd name="T55" fmla="*/ 2147483647 h 96"/>
              <a:gd name="T56" fmla="*/ 2147483647 w 108"/>
              <a:gd name="T57" fmla="*/ 2147483647 h 96"/>
              <a:gd name="T58" fmla="*/ 2147483647 w 108"/>
              <a:gd name="T59" fmla="*/ 2147483647 h 96"/>
              <a:gd name="T60" fmla="*/ 2147483647 w 108"/>
              <a:gd name="T61" fmla="*/ 2147483647 h 96"/>
              <a:gd name="T62" fmla="*/ 2147483647 w 108"/>
              <a:gd name="T63" fmla="*/ 2147483647 h 96"/>
              <a:gd name="T64" fmla="*/ 2147483647 w 108"/>
              <a:gd name="T65" fmla="*/ 2147483647 h 96"/>
              <a:gd name="T66" fmla="*/ 2147483647 w 108"/>
              <a:gd name="T67" fmla="*/ 2147483647 h 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8"/>
              <a:gd name="T103" fmla="*/ 0 h 96"/>
              <a:gd name="T104" fmla="*/ 108 w 108"/>
              <a:gd name="T105" fmla="*/ 96 h 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8" h="96">
                <a:moveTo>
                  <a:pt x="90" y="90"/>
                </a:moveTo>
                <a:lnTo>
                  <a:pt x="78" y="96"/>
                </a:lnTo>
                <a:lnTo>
                  <a:pt x="60" y="84"/>
                </a:lnTo>
                <a:lnTo>
                  <a:pt x="60" y="66"/>
                </a:lnTo>
                <a:lnTo>
                  <a:pt x="48" y="66"/>
                </a:lnTo>
                <a:lnTo>
                  <a:pt x="42" y="78"/>
                </a:lnTo>
                <a:lnTo>
                  <a:pt x="36" y="84"/>
                </a:lnTo>
                <a:lnTo>
                  <a:pt x="24" y="66"/>
                </a:lnTo>
                <a:lnTo>
                  <a:pt x="18" y="72"/>
                </a:lnTo>
                <a:lnTo>
                  <a:pt x="12" y="54"/>
                </a:lnTo>
                <a:lnTo>
                  <a:pt x="6" y="54"/>
                </a:lnTo>
                <a:lnTo>
                  <a:pt x="0" y="48"/>
                </a:lnTo>
                <a:lnTo>
                  <a:pt x="24" y="48"/>
                </a:lnTo>
                <a:lnTo>
                  <a:pt x="24" y="36"/>
                </a:lnTo>
                <a:lnTo>
                  <a:pt x="18" y="24"/>
                </a:lnTo>
                <a:lnTo>
                  <a:pt x="30" y="18"/>
                </a:lnTo>
                <a:lnTo>
                  <a:pt x="30" y="6"/>
                </a:lnTo>
                <a:lnTo>
                  <a:pt x="36" y="0"/>
                </a:lnTo>
                <a:lnTo>
                  <a:pt x="48" y="0"/>
                </a:lnTo>
                <a:lnTo>
                  <a:pt x="54" y="12"/>
                </a:lnTo>
                <a:lnTo>
                  <a:pt x="66" y="12"/>
                </a:lnTo>
                <a:lnTo>
                  <a:pt x="66" y="18"/>
                </a:lnTo>
                <a:lnTo>
                  <a:pt x="72" y="18"/>
                </a:lnTo>
                <a:lnTo>
                  <a:pt x="78" y="24"/>
                </a:lnTo>
                <a:lnTo>
                  <a:pt x="78" y="30"/>
                </a:lnTo>
                <a:lnTo>
                  <a:pt x="84" y="42"/>
                </a:lnTo>
                <a:lnTo>
                  <a:pt x="72" y="42"/>
                </a:lnTo>
                <a:lnTo>
                  <a:pt x="66" y="48"/>
                </a:lnTo>
                <a:lnTo>
                  <a:pt x="78" y="60"/>
                </a:lnTo>
                <a:lnTo>
                  <a:pt x="90" y="54"/>
                </a:lnTo>
                <a:lnTo>
                  <a:pt x="108" y="72"/>
                </a:lnTo>
                <a:lnTo>
                  <a:pt x="102" y="78"/>
                </a:lnTo>
                <a:lnTo>
                  <a:pt x="108" y="90"/>
                </a:lnTo>
                <a:lnTo>
                  <a:pt x="90" y="90"/>
                </a:lnTo>
                <a:close/>
              </a:path>
            </a:pathLst>
          </a:custGeom>
          <a:solidFill>
            <a:srgbClr val="00CC99"/>
          </a:solidFill>
          <a:ln w="0">
            <a:solidFill>
              <a:srgbClr val="000000"/>
            </a:solidFill>
            <a:prstDash val="solid"/>
            <a:round/>
            <a:headEnd/>
            <a:tailEnd/>
          </a:ln>
        </p:spPr>
        <p:txBody>
          <a:bodyPr/>
          <a:lstStyle/>
          <a:p>
            <a:endParaRPr lang="fi-FI"/>
          </a:p>
        </p:txBody>
      </p:sp>
      <p:sp>
        <p:nvSpPr>
          <p:cNvPr id="19460" name="Freeform 5"/>
          <p:cNvSpPr>
            <a:spLocks noChangeAspect="1"/>
          </p:cNvSpPr>
          <p:nvPr/>
        </p:nvSpPr>
        <p:spPr bwMode="auto">
          <a:xfrm>
            <a:off x="4932363" y="1547813"/>
            <a:ext cx="947737" cy="1093787"/>
          </a:xfrm>
          <a:custGeom>
            <a:avLst/>
            <a:gdLst>
              <a:gd name="T0" fmla="*/ 2147483647 w 543"/>
              <a:gd name="T1" fmla="*/ 0 h 627"/>
              <a:gd name="T2" fmla="*/ 2147483647 w 543"/>
              <a:gd name="T3" fmla="*/ 2147483647 h 627"/>
              <a:gd name="T4" fmla="*/ 2147483647 w 543"/>
              <a:gd name="T5" fmla="*/ 2147483647 h 627"/>
              <a:gd name="T6" fmla="*/ 2147483647 w 543"/>
              <a:gd name="T7" fmla="*/ 2147483647 h 627"/>
              <a:gd name="T8" fmla="*/ 2147483647 w 543"/>
              <a:gd name="T9" fmla="*/ 2147483647 h 627"/>
              <a:gd name="T10" fmla="*/ 2147483647 w 543"/>
              <a:gd name="T11" fmla="*/ 2147483647 h 627"/>
              <a:gd name="T12" fmla="*/ 0 w 543"/>
              <a:gd name="T13" fmla="*/ 2147483647 h 627"/>
              <a:gd name="T14" fmla="*/ 2147483647 w 543"/>
              <a:gd name="T15" fmla="*/ 2147483647 h 627"/>
              <a:gd name="T16" fmla="*/ 2147483647 w 543"/>
              <a:gd name="T17" fmla="*/ 2147483647 h 627"/>
              <a:gd name="T18" fmla="*/ 2147483647 w 543"/>
              <a:gd name="T19" fmla="*/ 2147483647 h 627"/>
              <a:gd name="T20" fmla="*/ 2147483647 w 543"/>
              <a:gd name="T21" fmla="*/ 2147483647 h 627"/>
              <a:gd name="T22" fmla="*/ 2147483647 w 543"/>
              <a:gd name="T23" fmla="*/ 2147483647 h 627"/>
              <a:gd name="T24" fmla="*/ 2147483647 w 543"/>
              <a:gd name="T25" fmla="*/ 2147483647 h 627"/>
              <a:gd name="T26" fmla="*/ 2147483647 w 543"/>
              <a:gd name="T27" fmla="*/ 2147483647 h 627"/>
              <a:gd name="T28" fmla="*/ 2147483647 w 543"/>
              <a:gd name="T29" fmla="*/ 2147483647 h 627"/>
              <a:gd name="T30" fmla="*/ 2147483647 w 543"/>
              <a:gd name="T31" fmla="*/ 2147483647 h 627"/>
              <a:gd name="T32" fmla="*/ 2147483647 w 543"/>
              <a:gd name="T33" fmla="*/ 2147483647 h 627"/>
              <a:gd name="T34" fmla="*/ 2147483647 w 543"/>
              <a:gd name="T35" fmla="*/ 2147483647 h 627"/>
              <a:gd name="T36" fmla="*/ 2147483647 w 543"/>
              <a:gd name="T37" fmla="*/ 0 h 6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3"/>
              <a:gd name="T58" fmla="*/ 0 h 627"/>
              <a:gd name="T59" fmla="*/ 543 w 543"/>
              <a:gd name="T60" fmla="*/ 627 h 6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3" h="627">
                <a:moveTo>
                  <a:pt x="194" y="0"/>
                </a:moveTo>
                <a:lnTo>
                  <a:pt x="135" y="57"/>
                </a:lnTo>
                <a:lnTo>
                  <a:pt x="194" y="170"/>
                </a:lnTo>
                <a:lnTo>
                  <a:pt x="135" y="170"/>
                </a:lnTo>
                <a:lnTo>
                  <a:pt x="75" y="170"/>
                </a:lnTo>
                <a:lnTo>
                  <a:pt x="75" y="113"/>
                </a:lnTo>
                <a:lnTo>
                  <a:pt x="0" y="270"/>
                </a:lnTo>
                <a:lnTo>
                  <a:pt x="15" y="284"/>
                </a:lnTo>
                <a:lnTo>
                  <a:pt x="135" y="340"/>
                </a:lnTo>
                <a:lnTo>
                  <a:pt x="254" y="454"/>
                </a:lnTo>
                <a:lnTo>
                  <a:pt x="194" y="510"/>
                </a:lnTo>
                <a:lnTo>
                  <a:pt x="315" y="627"/>
                </a:lnTo>
                <a:lnTo>
                  <a:pt x="498" y="570"/>
                </a:lnTo>
                <a:lnTo>
                  <a:pt x="543" y="397"/>
                </a:lnTo>
                <a:lnTo>
                  <a:pt x="483" y="397"/>
                </a:lnTo>
                <a:lnTo>
                  <a:pt x="304" y="113"/>
                </a:lnTo>
                <a:lnTo>
                  <a:pt x="304" y="57"/>
                </a:lnTo>
                <a:lnTo>
                  <a:pt x="254" y="57"/>
                </a:lnTo>
                <a:lnTo>
                  <a:pt x="194" y="0"/>
                </a:lnTo>
                <a:close/>
              </a:path>
            </a:pathLst>
          </a:custGeom>
          <a:gradFill rotWithShape="0">
            <a:gsLst>
              <a:gs pos="0">
                <a:srgbClr val="00CC99"/>
              </a:gs>
              <a:gs pos="49001">
                <a:srgbClr val="00CC99"/>
              </a:gs>
              <a:gs pos="50000">
                <a:srgbClr val="00CC99"/>
              </a:gs>
              <a:gs pos="50999">
                <a:srgbClr val="FFC000"/>
              </a:gs>
              <a:gs pos="100000">
                <a:srgbClr val="FFC000"/>
              </a:gs>
            </a:gsLst>
            <a:lin ang="10800000"/>
          </a:gradFill>
          <a:ln w="0">
            <a:solidFill>
              <a:srgbClr val="000000"/>
            </a:solidFill>
            <a:prstDash val="solid"/>
            <a:round/>
            <a:headEnd/>
            <a:tailEnd/>
          </a:ln>
        </p:spPr>
        <p:txBody>
          <a:bodyPr/>
          <a:lstStyle/>
          <a:p>
            <a:endParaRPr lang="fi-FI"/>
          </a:p>
        </p:txBody>
      </p:sp>
      <p:sp>
        <p:nvSpPr>
          <p:cNvPr id="19461" name="Freeform 6"/>
          <p:cNvSpPr>
            <a:spLocks noChangeAspect="1"/>
          </p:cNvSpPr>
          <p:nvPr/>
        </p:nvSpPr>
        <p:spPr bwMode="auto">
          <a:xfrm>
            <a:off x="5468938" y="1941513"/>
            <a:ext cx="1352550" cy="1401762"/>
          </a:xfrm>
          <a:custGeom>
            <a:avLst/>
            <a:gdLst>
              <a:gd name="T0" fmla="*/ 2147483647 w 78"/>
              <a:gd name="T1" fmla="*/ 2147483647 h 84"/>
              <a:gd name="T2" fmla="*/ 2147483647 w 78"/>
              <a:gd name="T3" fmla="*/ 2147483647 h 84"/>
              <a:gd name="T4" fmla="*/ 2147483647 w 78"/>
              <a:gd name="T5" fmla="*/ 2147483647 h 84"/>
              <a:gd name="T6" fmla="*/ 2147483647 w 78"/>
              <a:gd name="T7" fmla="*/ 2147483647 h 84"/>
              <a:gd name="T8" fmla="*/ 0 w 78"/>
              <a:gd name="T9" fmla="*/ 2147483647 h 84"/>
              <a:gd name="T10" fmla="*/ 2147483647 w 78"/>
              <a:gd name="T11" fmla="*/ 2147483647 h 84"/>
              <a:gd name="T12" fmla="*/ 2147483647 w 78"/>
              <a:gd name="T13" fmla="*/ 2147483647 h 84"/>
              <a:gd name="T14" fmla="*/ 2147483647 w 78"/>
              <a:gd name="T15" fmla="*/ 2147483647 h 84"/>
              <a:gd name="T16" fmla="*/ 2147483647 w 78"/>
              <a:gd name="T17" fmla="*/ 2147483647 h 84"/>
              <a:gd name="T18" fmla="*/ 2147483647 w 78"/>
              <a:gd name="T19" fmla="*/ 0 h 84"/>
              <a:gd name="T20" fmla="*/ 2147483647 w 78"/>
              <a:gd name="T21" fmla="*/ 2147483647 h 84"/>
              <a:gd name="T22" fmla="*/ 2147483647 w 78"/>
              <a:gd name="T23" fmla="*/ 2147483647 h 84"/>
              <a:gd name="T24" fmla="*/ 2147483647 w 78"/>
              <a:gd name="T25" fmla="*/ 2147483647 h 84"/>
              <a:gd name="T26" fmla="*/ 2147483647 w 78"/>
              <a:gd name="T27" fmla="*/ 2147483647 h 84"/>
              <a:gd name="T28" fmla="*/ 2147483647 w 78"/>
              <a:gd name="T29" fmla="*/ 2147483647 h 84"/>
              <a:gd name="T30" fmla="*/ 2147483647 w 78"/>
              <a:gd name="T31" fmla="*/ 2147483647 h 84"/>
              <a:gd name="T32" fmla="*/ 2147483647 w 78"/>
              <a:gd name="T33" fmla="*/ 2147483647 h 84"/>
              <a:gd name="T34" fmla="*/ 2147483647 w 78"/>
              <a:gd name="T35" fmla="*/ 2147483647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8"/>
              <a:gd name="T55" fmla="*/ 0 h 84"/>
              <a:gd name="T56" fmla="*/ 78 w 78"/>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8" h="84">
                <a:moveTo>
                  <a:pt x="42" y="72"/>
                </a:moveTo>
                <a:lnTo>
                  <a:pt x="36" y="72"/>
                </a:lnTo>
                <a:lnTo>
                  <a:pt x="24" y="84"/>
                </a:lnTo>
                <a:lnTo>
                  <a:pt x="12" y="48"/>
                </a:lnTo>
                <a:lnTo>
                  <a:pt x="0" y="42"/>
                </a:lnTo>
                <a:lnTo>
                  <a:pt x="18" y="36"/>
                </a:lnTo>
                <a:lnTo>
                  <a:pt x="24" y="18"/>
                </a:lnTo>
                <a:lnTo>
                  <a:pt x="42" y="12"/>
                </a:lnTo>
                <a:lnTo>
                  <a:pt x="42" y="6"/>
                </a:lnTo>
                <a:lnTo>
                  <a:pt x="54" y="0"/>
                </a:lnTo>
                <a:lnTo>
                  <a:pt x="60" y="12"/>
                </a:lnTo>
                <a:lnTo>
                  <a:pt x="60" y="30"/>
                </a:lnTo>
                <a:lnTo>
                  <a:pt x="78" y="36"/>
                </a:lnTo>
                <a:lnTo>
                  <a:pt x="78" y="48"/>
                </a:lnTo>
                <a:lnTo>
                  <a:pt x="78" y="54"/>
                </a:lnTo>
                <a:lnTo>
                  <a:pt x="66" y="60"/>
                </a:lnTo>
                <a:lnTo>
                  <a:pt x="54" y="84"/>
                </a:lnTo>
                <a:lnTo>
                  <a:pt x="42" y="72"/>
                </a:lnTo>
                <a:close/>
              </a:path>
            </a:pathLst>
          </a:custGeom>
          <a:gradFill rotWithShape="0">
            <a:gsLst>
              <a:gs pos="0">
                <a:srgbClr val="FF0000"/>
              </a:gs>
              <a:gs pos="42000">
                <a:srgbClr val="FF0000"/>
              </a:gs>
              <a:gs pos="49001">
                <a:srgbClr val="00B050"/>
              </a:gs>
              <a:gs pos="67999">
                <a:srgbClr val="00B050"/>
              </a:gs>
              <a:gs pos="100000">
                <a:srgbClr val="00B050"/>
              </a:gs>
            </a:gsLst>
            <a:lin ang="12600000"/>
          </a:gradFill>
          <a:ln w="0">
            <a:solidFill>
              <a:srgbClr val="000000"/>
            </a:solidFill>
            <a:prstDash val="solid"/>
            <a:round/>
            <a:headEnd/>
            <a:tailEnd/>
          </a:ln>
        </p:spPr>
        <p:txBody>
          <a:bodyPr/>
          <a:lstStyle/>
          <a:p>
            <a:endParaRPr lang="fi-FI"/>
          </a:p>
        </p:txBody>
      </p:sp>
      <p:sp>
        <p:nvSpPr>
          <p:cNvPr id="19462" name="Freeform 7"/>
          <p:cNvSpPr>
            <a:spLocks noChangeAspect="1"/>
          </p:cNvSpPr>
          <p:nvPr/>
        </p:nvSpPr>
        <p:spPr bwMode="auto">
          <a:xfrm>
            <a:off x="4548188" y="1047750"/>
            <a:ext cx="2327275" cy="3317875"/>
          </a:xfrm>
          <a:custGeom>
            <a:avLst/>
            <a:gdLst>
              <a:gd name="T0" fmla="*/ 2147483647 w 12502"/>
              <a:gd name="T1" fmla="*/ 2147483647 h 10727"/>
              <a:gd name="T2" fmla="*/ 2147483647 w 12502"/>
              <a:gd name="T3" fmla="*/ 2147483647 h 10727"/>
              <a:gd name="T4" fmla="*/ 2147483647 w 12502"/>
              <a:gd name="T5" fmla="*/ 2147483647 h 10727"/>
              <a:gd name="T6" fmla="*/ 2147483647 w 12502"/>
              <a:gd name="T7" fmla="*/ 2147483647 h 10727"/>
              <a:gd name="T8" fmla="*/ 2147483647 w 12502"/>
              <a:gd name="T9" fmla="*/ 2147483647 h 10727"/>
              <a:gd name="T10" fmla="*/ 2147483647 w 12502"/>
              <a:gd name="T11" fmla="*/ 2147483647 h 10727"/>
              <a:gd name="T12" fmla="*/ 2147483647 w 12502"/>
              <a:gd name="T13" fmla="*/ 2147483647 h 10727"/>
              <a:gd name="T14" fmla="*/ 2147483647 w 12502"/>
              <a:gd name="T15" fmla="*/ 2147483647 h 10727"/>
              <a:gd name="T16" fmla="*/ 2147483647 w 12502"/>
              <a:gd name="T17" fmla="*/ 2147483647 h 10727"/>
              <a:gd name="T18" fmla="*/ 2147483647 w 12502"/>
              <a:gd name="T19" fmla="*/ 2147483647 h 10727"/>
              <a:gd name="T20" fmla="*/ 2147483647 w 12502"/>
              <a:gd name="T21" fmla="*/ 2147483647 h 10727"/>
              <a:gd name="T22" fmla="*/ 2147483647 w 12502"/>
              <a:gd name="T23" fmla="*/ 0 h 10727"/>
              <a:gd name="T24" fmla="*/ 2147483647 w 12502"/>
              <a:gd name="T25" fmla="*/ 2147483647 h 10727"/>
              <a:gd name="T26" fmla="*/ 2147483647 w 12502"/>
              <a:gd name="T27" fmla="*/ 2147483647 h 10727"/>
              <a:gd name="T28" fmla="*/ 2147483647 w 12502"/>
              <a:gd name="T29" fmla="*/ 2147483647 h 10727"/>
              <a:gd name="T30" fmla="*/ 2147483647 w 12502"/>
              <a:gd name="T31" fmla="*/ 2147483647 h 10727"/>
              <a:gd name="T32" fmla="*/ 2147483647 w 12502"/>
              <a:gd name="T33" fmla="*/ 2147483647 h 10727"/>
              <a:gd name="T34" fmla="*/ 2147483647 w 12502"/>
              <a:gd name="T35" fmla="*/ 2147483647 h 10727"/>
              <a:gd name="T36" fmla="*/ 2147483647 w 12502"/>
              <a:gd name="T37" fmla="*/ 2147483647 h 10727"/>
              <a:gd name="T38" fmla="*/ 2147483647 w 12502"/>
              <a:gd name="T39" fmla="*/ 2147483647 h 10727"/>
              <a:gd name="T40" fmla="*/ 2147483647 w 12502"/>
              <a:gd name="T41" fmla="*/ 2147483647 h 10727"/>
              <a:gd name="T42" fmla="*/ 2147483647 w 12502"/>
              <a:gd name="T43" fmla="*/ 2147483647 h 10727"/>
              <a:gd name="T44" fmla="*/ 2147483647 w 12502"/>
              <a:gd name="T45" fmla="*/ 2147483647 h 10727"/>
              <a:gd name="T46" fmla="*/ 2147483647 w 12502"/>
              <a:gd name="T47" fmla="*/ 2147483647 h 10727"/>
              <a:gd name="T48" fmla="*/ 2147483647 w 12502"/>
              <a:gd name="T49" fmla="*/ 2147483647 h 10727"/>
              <a:gd name="T50" fmla="*/ 2147483647 w 12502"/>
              <a:gd name="T51" fmla="*/ 2147483647 h 10727"/>
              <a:gd name="T52" fmla="*/ 2147483647 w 12502"/>
              <a:gd name="T53" fmla="*/ 2147483647 h 10727"/>
              <a:gd name="T54" fmla="*/ 0 w 12502"/>
              <a:gd name="T55" fmla="*/ 2147483647 h 10727"/>
              <a:gd name="T56" fmla="*/ 2147483647 w 12502"/>
              <a:gd name="T57" fmla="*/ 2147483647 h 10727"/>
              <a:gd name="T58" fmla="*/ 2147483647 w 12502"/>
              <a:gd name="T59" fmla="*/ 2147483647 h 10727"/>
              <a:gd name="T60" fmla="*/ 2147483647 w 12502"/>
              <a:gd name="T61" fmla="*/ 2147483647 h 10727"/>
              <a:gd name="T62" fmla="*/ 2147483647 w 12502"/>
              <a:gd name="T63" fmla="*/ 2147483647 h 10727"/>
              <a:gd name="T64" fmla="*/ 2147483647 w 12502"/>
              <a:gd name="T65" fmla="*/ 2147483647 h 107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502"/>
              <a:gd name="T100" fmla="*/ 0 h 10727"/>
              <a:gd name="T101" fmla="*/ 12502 w 12502"/>
              <a:gd name="T102" fmla="*/ 10727 h 107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502" h="10727">
                <a:moveTo>
                  <a:pt x="4986" y="5172"/>
                </a:moveTo>
                <a:lnTo>
                  <a:pt x="6315" y="4906"/>
                </a:lnTo>
                <a:lnTo>
                  <a:pt x="7198" y="3874"/>
                </a:lnTo>
                <a:lnTo>
                  <a:pt x="6635" y="3874"/>
                </a:lnTo>
                <a:lnTo>
                  <a:pt x="4958" y="2259"/>
                </a:lnTo>
                <a:lnTo>
                  <a:pt x="4958" y="2072"/>
                </a:lnTo>
                <a:lnTo>
                  <a:pt x="4396" y="2021"/>
                </a:lnTo>
                <a:lnTo>
                  <a:pt x="3918" y="1733"/>
                </a:lnTo>
                <a:lnTo>
                  <a:pt x="3552" y="1937"/>
                </a:lnTo>
                <a:lnTo>
                  <a:pt x="4142" y="2597"/>
                </a:lnTo>
                <a:lnTo>
                  <a:pt x="2624" y="2733"/>
                </a:lnTo>
                <a:lnTo>
                  <a:pt x="2793" y="2564"/>
                </a:lnTo>
                <a:lnTo>
                  <a:pt x="3833" y="2547"/>
                </a:lnTo>
                <a:lnTo>
                  <a:pt x="3271" y="1920"/>
                </a:lnTo>
                <a:lnTo>
                  <a:pt x="3889" y="1581"/>
                </a:lnTo>
                <a:lnTo>
                  <a:pt x="4452" y="1937"/>
                </a:lnTo>
                <a:lnTo>
                  <a:pt x="4958" y="1937"/>
                </a:lnTo>
                <a:lnTo>
                  <a:pt x="5511" y="1615"/>
                </a:lnTo>
                <a:lnTo>
                  <a:pt x="4958" y="966"/>
                </a:lnTo>
                <a:lnTo>
                  <a:pt x="6073" y="966"/>
                </a:lnTo>
                <a:lnTo>
                  <a:pt x="6635" y="966"/>
                </a:lnTo>
                <a:lnTo>
                  <a:pt x="7760" y="966"/>
                </a:lnTo>
                <a:lnTo>
                  <a:pt x="7198" y="0"/>
                </a:lnTo>
                <a:lnTo>
                  <a:pt x="8322" y="0"/>
                </a:lnTo>
                <a:lnTo>
                  <a:pt x="8875" y="322"/>
                </a:lnTo>
                <a:lnTo>
                  <a:pt x="8875" y="966"/>
                </a:lnTo>
                <a:lnTo>
                  <a:pt x="10000" y="2259"/>
                </a:lnTo>
                <a:lnTo>
                  <a:pt x="10000" y="2902"/>
                </a:lnTo>
                <a:lnTo>
                  <a:pt x="10569" y="3509"/>
                </a:lnTo>
                <a:lnTo>
                  <a:pt x="10569" y="4440"/>
                </a:lnTo>
                <a:lnTo>
                  <a:pt x="12115" y="4906"/>
                </a:lnTo>
                <a:lnTo>
                  <a:pt x="12115" y="5837"/>
                </a:lnTo>
                <a:lnTo>
                  <a:pt x="12502" y="6769"/>
                </a:lnTo>
                <a:lnTo>
                  <a:pt x="12115" y="7933"/>
                </a:lnTo>
                <a:lnTo>
                  <a:pt x="11729" y="8864"/>
                </a:lnTo>
                <a:lnTo>
                  <a:pt x="9795" y="9097"/>
                </a:lnTo>
                <a:lnTo>
                  <a:pt x="9022" y="10262"/>
                </a:lnTo>
                <a:lnTo>
                  <a:pt x="6702" y="10727"/>
                </a:lnTo>
                <a:lnTo>
                  <a:pt x="5542" y="10727"/>
                </a:lnTo>
                <a:lnTo>
                  <a:pt x="4958" y="10000"/>
                </a:lnTo>
                <a:lnTo>
                  <a:pt x="2240" y="9356"/>
                </a:lnTo>
                <a:lnTo>
                  <a:pt x="2802" y="8707"/>
                </a:lnTo>
                <a:lnTo>
                  <a:pt x="2240" y="8385"/>
                </a:lnTo>
                <a:lnTo>
                  <a:pt x="2240" y="8063"/>
                </a:lnTo>
                <a:lnTo>
                  <a:pt x="1678" y="7098"/>
                </a:lnTo>
                <a:lnTo>
                  <a:pt x="562" y="6776"/>
                </a:lnTo>
                <a:lnTo>
                  <a:pt x="562" y="6454"/>
                </a:lnTo>
                <a:lnTo>
                  <a:pt x="1678" y="5805"/>
                </a:lnTo>
                <a:lnTo>
                  <a:pt x="2802" y="5805"/>
                </a:lnTo>
                <a:lnTo>
                  <a:pt x="3365" y="5483"/>
                </a:lnTo>
                <a:lnTo>
                  <a:pt x="2802" y="4195"/>
                </a:lnTo>
                <a:lnTo>
                  <a:pt x="2240" y="3874"/>
                </a:lnTo>
                <a:lnTo>
                  <a:pt x="1125" y="3546"/>
                </a:lnTo>
                <a:lnTo>
                  <a:pt x="562" y="3546"/>
                </a:lnTo>
                <a:lnTo>
                  <a:pt x="0" y="3224"/>
                </a:lnTo>
                <a:lnTo>
                  <a:pt x="0" y="2580"/>
                </a:lnTo>
                <a:lnTo>
                  <a:pt x="1678" y="2902"/>
                </a:lnTo>
                <a:lnTo>
                  <a:pt x="2006" y="3106"/>
                </a:lnTo>
                <a:lnTo>
                  <a:pt x="2737" y="2242"/>
                </a:lnTo>
                <a:cubicBezTo>
                  <a:pt x="2756" y="2355"/>
                  <a:pt x="2774" y="2467"/>
                  <a:pt x="2793" y="2580"/>
                </a:cubicBezTo>
                <a:lnTo>
                  <a:pt x="2624" y="2733"/>
                </a:lnTo>
                <a:lnTo>
                  <a:pt x="2231" y="3173"/>
                </a:lnTo>
                <a:lnTo>
                  <a:pt x="3365" y="3546"/>
                </a:lnTo>
                <a:lnTo>
                  <a:pt x="4489" y="4195"/>
                </a:lnTo>
                <a:lnTo>
                  <a:pt x="3927" y="4517"/>
                </a:lnTo>
                <a:lnTo>
                  <a:pt x="4768" y="5139"/>
                </a:lnTo>
              </a:path>
            </a:pathLst>
          </a:custGeom>
          <a:solidFill>
            <a:srgbClr val="FFC000"/>
          </a:solidFill>
          <a:ln w="12700">
            <a:solidFill>
              <a:srgbClr val="000000"/>
            </a:solidFill>
            <a:prstDash val="solid"/>
            <a:round/>
            <a:headEnd/>
            <a:tailEnd/>
          </a:ln>
        </p:spPr>
        <p:txBody>
          <a:bodyPr/>
          <a:lstStyle/>
          <a:p>
            <a:endParaRPr lang="fi-FI"/>
          </a:p>
        </p:txBody>
      </p:sp>
      <p:sp>
        <p:nvSpPr>
          <p:cNvPr id="19463" name="Freeform 8"/>
          <p:cNvSpPr>
            <a:spLocks noChangeAspect="1"/>
          </p:cNvSpPr>
          <p:nvPr/>
        </p:nvSpPr>
        <p:spPr bwMode="auto">
          <a:xfrm>
            <a:off x="568325" y="1443038"/>
            <a:ext cx="1671638" cy="1900237"/>
          </a:xfrm>
          <a:custGeom>
            <a:avLst/>
            <a:gdLst>
              <a:gd name="T0" fmla="*/ 2147483647 w 96"/>
              <a:gd name="T1" fmla="*/ 2147483647 h 114"/>
              <a:gd name="T2" fmla="*/ 2147483647 w 96"/>
              <a:gd name="T3" fmla="*/ 2147483647 h 114"/>
              <a:gd name="T4" fmla="*/ 0 w 96"/>
              <a:gd name="T5" fmla="*/ 2147483647 h 114"/>
              <a:gd name="T6" fmla="*/ 2147483647 w 96"/>
              <a:gd name="T7" fmla="*/ 2147483647 h 114"/>
              <a:gd name="T8" fmla="*/ 2147483647 w 96"/>
              <a:gd name="T9" fmla="*/ 2147483647 h 114"/>
              <a:gd name="T10" fmla="*/ 2147483647 w 96"/>
              <a:gd name="T11" fmla="*/ 2147483647 h 114"/>
              <a:gd name="T12" fmla="*/ 2147483647 w 96"/>
              <a:gd name="T13" fmla="*/ 2147483647 h 114"/>
              <a:gd name="T14" fmla="*/ 2147483647 w 96"/>
              <a:gd name="T15" fmla="*/ 2147483647 h 114"/>
              <a:gd name="T16" fmla="*/ 2147483647 w 96"/>
              <a:gd name="T17" fmla="*/ 2147483647 h 114"/>
              <a:gd name="T18" fmla="*/ 2147483647 w 96"/>
              <a:gd name="T19" fmla="*/ 2147483647 h 114"/>
              <a:gd name="T20" fmla="*/ 2147483647 w 96"/>
              <a:gd name="T21" fmla="*/ 2147483647 h 114"/>
              <a:gd name="T22" fmla="*/ 2147483647 w 96"/>
              <a:gd name="T23" fmla="*/ 2147483647 h 114"/>
              <a:gd name="T24" fmla="*/ 2147483647 w 96"/>
              <a:gd name="T25" fmla="*/ 2147483647 h 114"/>
              <a:gd name="T26" fmla="*/ 2147483647 w 96"/>
              <a:gd name="T27" fmla="*/ 2147483647 h 114"/>
              <a:gd name="T28" fmla="*/ 2147483647 w 96"/>
              <a:gd name="T29" fmla="*/ 2147483647 h 114"/>
              <a:gd name="T30" fmla="*/ 2147483647 w 96"/>
              <a:gd name="T31" fmla="*/ 2147483647 h 114"/>
              <a:gd name="T32" fmla="*/ 2147483647 w 96"/>
              <a:gd name="T33" fmla="*/ 0 h 114"/>
              <a:gd name="T34" fmla="*/ 2147483647 w 96"/>
              <a:gd name="T35" fmla="*/ 2147483647 h 114"/>
              <a:gd name="T36" fmla="*/ 2147483647 w 96"/>
              <a:gd name="T37" fmla="*/ 2147483647 h 114"/>
              <a:gd name="T38" fmla="*/ 2147483647 w 96"/>
              <a:gd name="T39" fmla="*/ 2147483647 h 1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14"/>
              <a:gd name="T62" fmla="*/ 96 w 96"/>
              <a:gd name="T63" fmla="*/ 114 h 1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14">
                <a:moveTo>
                  <a:pt x="12" y="24"/>
                </a:moveTo>
                <a:lnTo>
                  <a:pt x="12" y="30"/>
                </a:lnTo>
                <a:lnTo>
                  <a:pt x="0" y="48"/>
                </a:lnTo>
                <a:lnTo>
                  <a:pt x="6" y="60"/>
                </a:lnTo>
                <a:lnTo>
                  <a:pt x="18" y="78"/>
                </a:lnTo>
                <a:lnTo>
                  <a:pt x="12" y="84"/>
                </a:lnTo>
                <a:lnTo>
                  <a:pt x="12" y="108"/>
                </a:lnTo>
                <a:lnTo>
                  <a:pt x="36" y="102"/>
                </a:lnTo>
                <a:lnTo>
                  <a:pt x="48" y="114"/>
                </a:lnTo>
                <a:lnTo>
                  <a:pt x="60" y="108"/>
                </a:lnTo>
                <a:lnTo>
                  <a:pt x="66" y="108"/>
                </a:lnTo>
                <a:lnTo>
                  <a:pt x="72" y="96"/>
                </a:lnTo>
                <a:lnTo>
                  <a:pt x="96" y="84"/>
                </a:lnTo>
                <a:lnTo>
                  <a:pt x="66" y="54"/>
                </a:lnTo>
                <a:lnTo>
                  <a:pt x="66" y="42"/>
                </a:lnTo>
                <a:lnTo>
                  <a:pt x="66" y="48"/>
                </a:lnTo>
                <a:lnTo>
                  <a:pt x="48" y="0"/>
                </a:lnTo>
                <a:lnTo>
                  <a:pt x="42" y="24"/>
                </a:lnTo>
                <a:lnTo>
                  <a:pt x="30" y="18"/>
                </a:lnTo>
                <a:lnTo>
                  <a:pt x="12" y="24"/>
                </a:lnTo>
                <a:close/>
              </a:path>
            </a:pathLst>
          </a:custGeom>
          <a:solidFill>
            <a:srgbClr val="00CC99"/>
          </a:solidFill>
          <a:ln w="0">
            <a:solidFill>
              <a:srgbClr val="000000"/>
            </a:solidFill>
            <a:prstDash val="solid"/>
            <a:round/>
            <a:headEnd/>
            <a:tailEnd/>
          </a:ln>
        </p:spPr>
        <p:txBody>
          <a:bodyPr/>
          <a:lstStyle/>
          <a:p>
            <a:endParaRPr lang="fi-FI"/>
          </a:p>
        </p:txBody>
      </p:sp>
      <p:sp>
        <p:nvSpPr>
          <p:cNvPr id="19464" name="Freeform 10"/>
          <p:cNvSpPr>
            <a:spLocks noChangeAspect="1"/>
          </p:cNvSpPr>
          <p:nvPr/>
        </p:nvSpPr>
        <p:spPr bwMode="auto">
          <a:xfrm>
            <a:off x="1406525" y="739775"/>
            <a:ext cx="1882775" cy="1901825"/>
          </a:xfrm>
          <a:custGeom>
            <a:avLst/>
            <a:gdLst>
              <a:gd name="T0" fmla="*/ 2147483647 w 108"/>
              <a:gd name="T1" fmla="*/ 2147483647 h 114"/>
              <a:gd name="T2" fmla="*/ 2147483647 w 108"/>
              <a:gd name="T3" fmla="*/ 2147483647 h 114"/>
              <a:gd name="T4" fmla="*/ 2147483647 w 108"/>
              <a:gd name="T5" fmla="*/ 2147483647 h 114"/>
              <a:gd name="T6" fmla="*/ 2147483647 w 108"/>
              <a:gd name="T7" fmla="*/ 2147483647 h 114"/>
              <a:gd name="T8" fmla="*/ 2147483647 w 108"/>
              <a:gd name="T9" fmla="*/ 2147483647 h 114"/>
              <a:gd name="T10" fmla="*/ 2147483647 w 108"/>
              <a:gd name="T11" fmla="*/ 2147483647 h 114"/>
              <a:gd name="T12" fmla="*/ 2147483647 w 108"/>
              <a:gd name="T13" fmla="*/ 2147483647 h 114"/>
              <a:gd name="T14" fmla="*/ 2147483647 w 108"/>
              <a:gd name="T15" fmla="*/ 2147483647 h 114"/>
              <a:gd name="T16" fmla="*/ 2147483647 w 108"/>
              <a:gd name="T17" fmla="*/ 2147483647 h 114"/>
              <a:gd name="T18" fmla="*/ 2147483647 w 108"/>
              <a:gd name="T19" fmla="*/ 2147483647 h 114"/>
              <a:gd name="T20" fmla="*/ 2147483647 w 108"/>
              <a:gd name="T21" fmla="*/ 2147483647 h 114"/>
              <a:gd name="T22" fmla="*/ 2147483647 w 108"/>
              <a:gd name="T23" fmla="*/ 2147483647 h 114"/>
              <a:gd name="T24" fmla="*/ 2147483647 w 108"/>
              <a:gd name="T25" fmla="*/ 2147483647 h 114"/>
              <a:gd name="T26" fmla="*/ 0 w 108"/>
              <a:gd name="T27" fmla="*/ 2147483647 h 114"/>
              <a:gd name="T28" fmla="*/ 2147483647 w 108"/>
              <a:gd name="T29" fmla="*/ 2147483647 h 114"/>
              <a:gd name="T30" fmla="*/ 0 w 108"/>
              <a:gd name="T31" fmla="*/ 2147483647 h 114"/>
              <a:gd name="T32" fmla="*/ 2147483647 w 108"/>
              <a:gd name="T33" fmla="*/ 2147483647 h 114"/>
              <a:gd name="T34" fmla="*/ 2147483647 w 108"/>
              <a:gd name="T35" fmla="*/ 2147483647 h 114"/>
              <a:gd name="T36" fmla="*/ 2147483647 w 108"/>
              <a:gd name="T37" fmla="*/ 2147483647 h 114"/>
              <a:gd name="T38" fmla="*/ 2147483647 w 108"/>
              <a:gd name="T39" fmla="*/ 2147483647 h 114"/>
              <a:gd name="T40" fmla="*/ 2147483647 w 108"/>
              <a:gd name="T41" fmla="*/ 2147483647 h 114"/>
              <a:gd name="T42" fmla="*/ 2147483647 w 108"/>
              <a:gd name="T43" fmla="*/ 2147483647 h 114"/>
              <a:gd name="T44" fmla="*/ 2147483647 w 108"/>
              <a:gd name="T45" fmla="*/ 0 h 114"/>
              <a:gd name="T46" fmla="*/ 2147483647 w 108"/>
              <a:gd name="T47" fmla="*/ 2147483647 h 114"/>
              <a:gd name="T48" fmla="*/ 2147483647 w 108"/>
              <a:gd name="T49" fmla="*/ 2147483647 h 114"/>
              <a:gd name="T50" fmla="*/ 2147483647 w 108"/>
              <a:gd name="T51" fmla="*/ 2147483647 h 114"/>
              <a:gd name="T52" fmla="*/ 2147483647 w 108"/>
              <a:gd name="T53" fmla="*/ 2147483647 h 114"/>
              <a:gd name="T54" fmla="*/ 2147483647 w 108"/>
              <a:gd name="T55" fmla="*/ 2147483647 h 1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8"/>
              <a:gd name="T85" fmla="*/ 0 h 114"/>
              <a:gd name="T86" fmla="*/ 108 w 108"/>
              <a:gd name="T87" fmla="*/ 114 h 11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8" h="114">
                <a:moveTo>
                  <a:pt x="90" y="72"/>
                </a:moveTo>
                <a:lnTo>
                  <a:pt x="90" y="78"/>
                </a:lnTo>
                <a:lnTo>
                  <a:pt x="102" y="78"/>
                </a:lnTo>
                <a:lnTo>
                  <a:pt x="102" y="102"/>
                </a:lnTo>
                <a:lnTo>
                  <a:pt x="84" y="108"/>
                </a:lnTo>
                <a:lnTo>
                  <a:pt x="78" y="102"/>
                </a:lnTo>
                <a:lnTo>
                  <a:pt x="72" y="114"/>
                </a:lnTo>
                <a:lnTo>
                  <a:pt x="48" y="72"/>
                </a:lnTo>
                <a:lnTo>
                  <a:pt x="36" y="78"/>
                </a:lnTo>
                <a:lnTo>
                  <a:pt x="30" y="78"/>
                </a:lnTo>
                <a:lnTo>
                  <a:pt x="30" y="84"/>
                </a:lnTo>
                <a:lnTo>
                  <a:pt x="18" y="84"/>
                </a:lnTo>
                <a:lnTo>
                  <a:pt x="18" y="90"/>
                </a:lnTo>
                <a:lnTo>
                  <a:pt x="0" y="42"/>
                </a:lnTo>
                <a:lnTo>
                  <a:pt x="12" y="36"/>
                </a:lnTo>
                <a:lnTo>
                  <a:pt x="0" y="24"/>
                </a:lnTo>
                <a:lnTo>
                  <a:pt x="6" y="18"/>
                </a:lnTo>
                <a:lnTo>
                  <a:pt x="18" y="12"/>
                </a:lnTo>
                <a:lnTo>
                  <a:pt x="24" y="12"/>
                </a:lnTo>
                <a:lnTo>
                  <a:pt x="30" y="6"/>
                </a:lnTo>
                <a:lnTo>
                  <a:pt x="48" y="6"/>
                </a:lnTo>
                <a:lnTo>
                  <a:pt x="54" y="12"/>
                </a:lnTo>
                <a:lnTo>
                  <a:pt x="72" y="0"/>
                </a:lnTo>
                <a:lnTo>
                  <a:pt x="108" y="36"/>
                </a:lnTo>
                <a:lnTo>
                  <a:pt x="102" y="48"/>
                </a:lnTo>
                <a:lnTo>
                  <a:pt x="84" y="48"/>
                </a:lnTo>
                <a:lnTo>
                  <a:pt x="84" y="54"/>
                </a:lnTo>
                <a:lnTo>
                  <a:pt x="90" y="72"/>
                </a:lnTo>
                <a:close/>
              </a:path>
            </a:pathLst>
          </a:custGeom>
          <a:solidFill>
            <a:srgbClr val="00CC99"/>
          </a:solidFill>
          <a:ln w="0">
            <a:solidFill>
              <a:srgbClr val="000000"/>
            </a:solidFill>
            <a:prstDash val="solid"/>
            <a:round/>
            <a:headEnd/>
            <a:tailEnd/>
          </a:ln>
        </p:spPr>
        <p:txBody>
          <a:bodyPr/>
          <a:lstStyle/>
          <a:p>
            <a:endParaRPr lang="fi-FI"/>
          </a:p>
        </p:txBody>
      </p:sp>
      <p:sp>
        <p:nvSpPr>
          <p:cNvPr id="19465" name="Freeform 11"/>
          <p:cNvSpPr>
            <a:spLocks noChangeAspect="1"/>
          </p:cNvSpPr>
          <p:nvPr/>
        </p:nvSpPr>
        <p:spPr bwMode="auto">
          <a:xfrm>
            <a:off x="3289300" y="3746500"/>
            <a:ext cx="2090738" cy="1300163"/>
          </a:xfrm>
          <a:custGeom>
            <a:avLst/>
            <a:gdLst>
              <a:gd name="T0" fmla="*/ 0 w 120"/>
              <a:gd name="T1" fmla="*/ 2147483647 h 78"/>
              <a:gd name="T2" fmla="*/ 0 w 120"/>
              <a:gd name="T3" fmla="*/ 2147483647 h 78"/>
              <a:gd name="T4" fmla="*/ 2147483647 w 120"/>
              <a:gd name="T5" fmla="*/ 2147483647 h 78"/>
              <a:gd name="T6" fmla="*/ 2147483647 w 120"/>
              <a:gd name="T7" fmla="*/ 2147483647 h 78"/>
              <a:gd name="T8" fmla="*/ 2147483647 w 120"/>
              <a:gd name="T9" fmla="*/ 2147483647 h 78"/>
              <a:gd name="T10" fmla="*/ 2147483647 w 120"/>
              <a:gd name="T11" fmla="*/ 2147483647 h 78"/>
              <a:gd name="T12" fmla="*/ 2147483647 w 120"/>
              <a:gd name="T13" fmla="*/ 2147483647 h 78"/>
              <a:gd name="T14" fmla="*/ 2147483647 w 120"/>
              <a:gd name="T15" fmla="*/ 2147483647 h 78"/>
              <a:gd name="T16" fmla="*/ 2147483647 w 120"/>
              <a:gd name="T17" fmla="*/ 2147483647 h 78"/>
              <a:gd name="T18" fmla="*/ 2147483647 w 120"/>
              <a:gd name="T19" fmla="*/ 2147483647 h 78"/>
              <a:gd name="T20" fmla="*/ 2147483647 w 120"/>
              <a:gd name="T21" fmla="*/ 2147483647 h 78"/>
              <a:gd name="T22" fmla="*/ 2147483647 w 120"/>
              <a:gd name="T23" fmla="*/ 0 h 78"/>
              <a:gd name="T24" fmla="*/ 2147483647 w 120"/>
              <a:gd name="T25" fmla="*/ 2147483647 h 78"/>
              <a:gd name="T26" fmla="*/ 2147483647 w 120"/>
              <a:gd name="T27" fmla="*/ 2147483647 h 78"/>
              <a:gd name="T28" fmla="*/ 2147483647 w 120"/>
              <a:gd name="T29" fmla="*/ 2147483647 h 78"/>
              <a:gd name="T30" fmla="*/ 2147483647 w 120"/>
              <a:gd name="T31" fmla="*/ 2147483647 h 78"/>
              <a:gd name="T32" fmla="*/ 2147483647 w 120"/>
              <a:gd name="T33" fmla="*/ 2147483647 h 78"/>
              <a:gd name="T34" fmla="*/ 2147483647 w 120"/>
              <a:gd name="T35" fmla="*/ 2147483647 h 78"/>
              <a:gd name="T36" fmla="*/ 2147483647 w 120"/>
              <a:gd name="T37" fmla="*/ 2147483647 h 78"/>
              <a:gd name="T38" fmla="*/ 2147483647 w 120"/>
              <a:gd name="T39" fmla="*/ 2147483647 h 78"/>
              <a:gd name="T40" fmla="*/ 2147483647 w 120"/>
              <a:gd name="T41" fmla="*/ 2147483647 h 78"/>
              <a:gd name="T42" fmla="*/ 2147483647 w 120"/>
              <a:gd name="T43" fmla="*/ 2147483647 h 78"/>
              <a:gd name="T44" fmla="*/ 0 w 120"/>
              <a:gd name="T45" fmla="*/ 2147483647 h 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0"/>
              <a:gd name="T70" fmla="*/ 0 h 78"/>
              <a:gd name="T71" fmla="*/ 120 w 120"/>
              <a:gd name="T72" fmla="*/ 78 h 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0" h="78">
                <a:moveTo>
                  <a:pt x="0" y="78"/>
                </a:moveTo>
                <a:lnTo>
                  <a:pt x="0" y="66"/>
                </a:lnTo>
                <a:lnTo>
                  <a:pt x="6" y="60"/>
                </a:lnTo>
                <a:lnTo>
                  <a:pt x="6" y="54"/>
                </a:lnTo>
                <a:lnTo>
                  <a:pt x="18" y="36"/>
                </a:lnTo>
                <a:lnTo>
                  <a:pt x="24" y="36"/>
                </a:lnTo>
                <a:lnTo>
                  <a:pt x="30" y="30"/>
                </a:lnTo>
                <a:lnTo>
                  <a:pt x="30" y="18"/>
                </a:lnTo>
                <a:lnTo>
                  <a:pt x="30" y="12"/>
                </a:lnTo>
                <a:lnTo>
                  <a:pt x="36" y="12"/>
                </a:lnTo>
                <a:lnTo>
                  <a:pt x="42" y="18"/>
                </a:lnTo>
                <a:lnTo>
                  <a:pt x="54" y="0"/>
                </a:lnTo>
                <a:lnTo>
                  <a:pt x="78" y="12"/>
                </a:lnTo>
                <a:lnTo>
                  <a:pt x="84" y="24"/>
                </a:lnTo>
                <a:lnTo>
                  <a:pt x="120" y="36"/>
                </a:lnTo>
                <a:lnTo>
                  <a:pt x="120" y="48"/>
                </a:lnTo>
                <a:lnTo>
                  <a:pt x="96" y="48"/>
                </a:lnTo>
                <a:lnTo>
                  <a:pt x="84" y="42"/>
                </a:lnTo>
                <a:lnTo>
                  <a:pt x="78" y="54"/>
                </a:lnTo>
                <a:lnTo>
                  <a:pt x="60" y="72"/>
                </a:lnTo>
                <a:lnTo>
                  <a:pt x="24" y="78"/>
                </a:lnTo>
                <a:lnTo>
                  <a:pt x="6" y="78"/>
                </a:lnTo>
                <a:lnTo>
                  <a:pt x="0" y="78"/>
                </a:lnTo>
                <a:close/>
              </a:path>
            </a:pathLst>
          </a:custGeom>
          <a:solidFill>
            <a:srgbClr val="00CC99"/>
          </a:solidFill>
          <a:ln w="0">
            <a:solidFill>
              <a:srgbClr val="000000"/>
            </a:solidFill>
            <a:prstDash val="solid"/>
            <a:round/>
            <a:headEnd/>
            <a:tailEnd/>
          </a:ln>
        </p:spPr>
        <p:txBody>
          <a:bodyPr/>
          <a:lstStyle/>
          <a:p>
            <a:endParaRPr lang="fi-FI"/>
          </a:p>
        </p:txBody>
      </p:sp>
      <p:sp>
        <p:nvSpPr>
          <p:cNvPr id="19466" name="Freeform 12"/>
          <p:cNvSpPr>
            <a:spLocks noChangeAspect="1"/>
          </p:cNvSpPr>
          <p:nvPr/>
        </p:nvSpPr>
        <p:spPr bwMode="auto">
          <a:xfrm>
            <a:off x="3500438" y="1739900"/>
            <a:ext cx="1668462" cy="1296988"/>
          </a:xfrm>
          <a:custGeom>
            <a:avLst/>
            <a:gdLst>
              <a:gd name="T0" fmla="*/ 2147483647 w 96"/>
              <a:gd name="T1" fmla="*/ 2147483647 h 78"/>
              <a:gd name="T2" fmla="*/ 2147483647 w 96"/>
              <a:gd name="T3" fmla="*/ 2147483647 h 78"/>
              <a:gd name="T4" fmla="*/ 2147483647 w 96"/>
              <a:gd name="T5" fmla="*/ 2147483647 h 78"/>
              <a:gd name="T6" fmla="*/ 2147483647 w 96"/>
              <a:gd name="T7" fmla="*/ 2147483647 h 78"/>
              <a:gd name="T8" fmla="*/ 2147483647 w 96"/>
              <a:gd name="T9" fmla="*/ 2147483647 h 78"/>
              <a:gd name="T10" fmla="*/ 2147483647 w 96"/>
              <a:gd name="T11" fmla="*/ 2147483647 h 78"/>
              <a:gd name="T12" fmla="*/ 2147483647 w 96"/>
              <a:gd name="T13" fmla="*/ 2147483647 h 78"/>
              <a:gd name="T14" fmla="*/ 2147483647 w 96"/>
              <a:gd name="T15" fmla="*/ 2147483647 h 78"/>
              <a:gd name="T16" fmla="*/ 2147483647 w 96"/>
              <a:gd name="T17" fmla="*/ 2147483647 h 78"/>
              <a:gd name="T18" fmla="*/ 2147483647 w 96"/>
              <a:gd name="T19" fmla="*/ 2147483647 h 78"/>
              <a:gd name="T20" fmla="*/ 2147483647 w 96"/>
              <a:gd name="T21" fmla="*/ 2147483647 h 78"/>
              <a:gd name="T22" fmla="*/ 2147483647 w 96"/>
              <a:gd name="T23" fmla="*/ 2147483647 h 78"/>
              <a:gd name="T24" fmla="*/ 0 w 96"/>
              <a:gd name="T25" fmla="*/ 2147483647 h 78"/>
              <a:gd name="T26" fmla="*/ 0 w 96"/>
              <a:gd name="T27" fmla="*/ 2147483647 h 78"/>
              <a:gd name="T28" fmla="*/ 2147483647 w 96"/>
              <a:gd name="T29" fmla="*/ 2147483647 h 78"/>
              <a:gd name="T30" fmla="*/ 2147483647 w 96"/>
              <a:gd name="T31" fmla="*/ 2147483647 h 78"/>
              <a:gd name="T32" fmla="*/ 2147483647 w 96"/>
              <a:gd name="T33" fmla="*/ 2147483647 h 78"/>
              <a:gd name="T34" fmla="*/ 2147483647 w 96"/>
              <a:gd name="T35" fmla="*/ 2147483647 h 78"/>
              <a:gd name="T36" fmla="*/ 2147483647 w 96"/>
              <a:gd name="T37" fmla="*/ 0 h 78"/>
              <a:gd name="T38" fmla="*/ 2147483647 w 96"/>
              <a:gd name="T39" fmla="*/ 2147483647 h 78"/>
              <a:gd name="T40" fmla="*/ 2147483647 w 96"/>
              <a:gd name="T41" fmla="*/ 2147483647 h 78"/>
              <a:gd name="T42" fmla="*/ 2147483647 w 96"/>
              <a:gd name="T43" fmla="*/ 2147483647 h 78"/>
              <a:gd name="T44" fmla="*/ 2147483647 w 96"/>
              <a:gd name="T45" fmla="*/ 2147483647 h 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78"/>
              <a:gd name="T71" fmla="*/ 96 w 96"/>
              <a:gd name="T72" fmla="*/ 78 h 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78">
                <a:moveTo>
                  <a:pt x="60" y="18"/>
                </a:moveTo>
                <a:lnTo>
                  <a:pt x="66" y="24"/>
                </a:lnTo>
                <a:lnTo>
                  <a:pt x="72" y="24"/>
                </a:lnTo>
                <a:lnTo>
                  <a:pt x="84" y="30"/>
                </a:lnTo>
                <a:lnTo>
                  <a:pt x="90" y="36"/>
                </a:lnTo>
                <a:lnTo>
                  <a:pt x="96" y="60"/>
                </a:lnTo>
                <a:lnTo>
                  <a:pt x="90" y="66"/>
                </a:lnTo>
                <a:lnTo>
                  <a:pt x="78" y="66"/>
                </a:lnTo>
                <a:lnTo>
                  <a:pt x="66" y="78"/>
                </a:lnTo>
                <a:lnTo>
                  <a:pt x="42" y="60"/>
                </a:lnTo>
                <a:lnTo>
                  <a:pt x="30" y="54"/>
                </a:lnTo>
                <a:lnTo>
                  <a:pt x="24" y="66"/>
                </a:lnTo>
                <a:lnTo>
                  <a:pt x="0" y="54"/>
                </a:lnTo>
                <a:lnTo>
                  <a:pt x="0" y="42"/>
                </a:lnTo>
                <a:lnTo>
                  <a:pt x="12" y="36"/>
                </a:lnTo>
                <a:lnTo>
                  <a:pt x="24" y="30"/>
                </a:lnTo>
                <a:lnTo>
                  <a:pt x="30" y="24"/>
                </a:lnTo>
                <a:lnTo>
                  <a:pt x="24" y="12"/>
                </a:lnTo>
                <a:lnTo>
                  <a:pt x="24" y="0"/>
                </a:lnTo>
                <a:lnTo>
                  <a:pt x="30" y="6"/>
                </a:lnTo>
                <a:lnTo>
                  <a:pt x="48" y="6"/>
                </a:lnTo>
                <a:lnTo>
                  <a:pt x="60" y="6"/>
                </a:lnTo>
                <a:lnTo>
                  <a:pt x="60" y="18"/>
                </a:lnTo>
                <a:close/>
              </a:path>
            </a:pathLst>
          </a:custGeom>
          <a:solidFill>
            <a:srgbClr val="00CC99"/>
          </a:solidFill>
          <a:ln w="0">
            <a:solidFill>
              <a:srgbClr val="000000"/>
            </a:solidFill>
            <a:prstDash val="solid"/>
            <a:round/>
            <a:headEnd/>
            <a:tailEnd/>
          </a:ln>
        </p:spPr>
        <p:txBody>
          <a:bodyPr/>
          <a:lstStyle/>
          <a:p>
            <a:endParaRPr lang="fi-FI"/>
          </a:p>
        </p:txBody>
      </p:sp>
      <p:sp>
        <p:nvSpPr>
          <p:cNvPr id="19467" name="Freeform 13"/>
          <p:cNvSpPr>
            <a:spLocks noChangeAspect="1"/>
          </p:cNvSpPr>
          <p:nvPr/>
        </p:nvSpPr>
        <p:spPr bwMode="auto">
          <a:xfrm>
            <a:off x="4016375" y="2738438"/>
            <a:ext cx="1555750" cy="1603375"/>
          </a:xfrm>
          <a:custGeom>
            <a:avLst/>
            <a:gdLst>
              <a:gd name="T0" fmla="*/ 2147483647 w 89"/>
              <a:gd name="T1" fmla="*/ 2147483647 h 96"/>
              <a:gd name="T2" fmla="*/ 2147483647 w 89"/>
              <a:gd name="T3" fmla="*/ 2147483647 h 96"/>
              <a:gd name="T4" fmla="*/ 2147483647 w 89"/>
              <a:gd name="T5" fmla="*/ 0 h 96"/>
              <a:gd name="T6" fmla="*/ 0 w 89"/>
              <a:gd name="T7" fmla="*/ 2147483647 h 96"/>
              <a:gd name="T8" fmla="*/ 2147483647 w 89"/>
              <a:gd name="T9" fmla="*/ 2147483647 h 96"/>
              <a:gd name="T10" fmla="*/ 2147483647 w 89"/>
              <a:gd name="T11" fmla="*/ 2147483647 h 96"/>
              <a:gd name="T12" fmla="*/ 0 w 89"/>
              <a:gd name="T13" fmla="*/ 2147483647 h 96"/>
              <a:gd name="T14" fmla="*/ 2147483647 w 89"/>
              <a:gd name="T15" fmla="*/ 2147483647 h 96"/>
              <a:gd name="T16" fmla="*/ 0 w 89"/>
              <a:gd name="T17" fmla="*/ 2147483647 h 96"/>
              <a:gd name="T18" fmla="*/ 2147483647 w 89"/>
              <a:gd name="T19" fmla="*/ 2147483647 h 96"/>
              <a:gd name="T20" fmla="*/ 2147483647 w 89"/>
              <a:gd name="T21" fmla="*/ 2147483647 h 96"/>
              <a:gd name="T22" fmla="*/ 2147483647 w 89"/>
              <a:gd name="T23" fmla="*/ 2147483647 h 96"/>
              <a:gd name="T24" fmla="*/ 2147483647 w 89"/>
              <a:gd name="T25" fmla="*/ 2147483647 h 96"/>
              <a:gd name="T26" fmla="*/ 2147483647 w 89"/>
              <a:gd name="T27" fmla="*/ 2147483647 h 96"/>
              <a:gd name="T28" fmla="*/ 2147483647 w 89"/>
              <a:gd name="T29" fmla="*/ 2147483647 h 96"/>
              <a:gd name="T30" fmla="*/ 2147483647 w 89"/>
              <a:gd name="T31" fmla="*/ 2147483647 h 96"/>
              <a:gd name="T32" fmla="*/ 2147483647 w 89"/>
              <a:gd name="T33" fmla="*/ 2147483647 h 96"/>
              <a:gd name="T34" fmla="*/ 2147483647 w 89"/>
              <a:gd name="T35" fmla="*/ 2147483647 h 96"/>
              <a:gd name="T36" fmla="*/ 2147483647 w 89"/>
              <a:gd name="T37" fmla="*/ 2147483647 h 96"/>
              <a:gd name="T38" fmla="*/ 2147483647 w 89"/>
              <a:gd name="T39" fmla="*/ 2147483647 h 96"/>
              <a:gd name="T40" fmla="*/ 2147483647 w 89"/>
              <a:gd name="T41" fmla="*/ 2147483647 h 96"/>
              <a:gd name="T42" fmla="*/ 2147483647 w 89"/>
              <a:gd name="T43" fmla="*/ 2147483647 h 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
              <a:gd name="T67" fmla="*/ 0 h 96"/>
              <a:gd name="T68" fmla="*/ 89 w 89"/>
              <a:gd name="T69" fmla="*/ 96 h 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 h="96">
                <a:moveTo>
                  <a:pt x="36" y="24"/>
                </a:moveTo>
                <a:lnTo>
                  <a:pt x="36" y="18"/>
                </a:lnTo>
                <a:lnTo>
                  <a:pt x="12" y="0"/>
                </a:lnTo>
                <a:lnTo>
                  <a:pt x="0" y="18"/>
                </a:lnTo>
                <a:lnTo>
                  <a:pt x="6" y="24"/>
                </a:lnTo>
                <a:lnTo>
                  <a:pt x="6" y="30"/>
                </a:lnTo>
                <a:lnTo>
                  <a:pt x="0" y="36"/>
                </a:lnTo>
                <a:lnTo>
                  <a:pt x="12" y="48"/>
                </a:lnTo>
                <a:lnTo>
                  <a:pt x="0" y="48"/>
                </a:lnTo>
                <a:lnTo>
                  <a:pt x="12" y="60"/>
                </a:lnTo>
                <a:lnTo>
                  <a:pt x="36" y="72"/>
                </a:lnTo>
                <a:lnTo>
                  <a:pt x="42" y="84"/>
                </a:lnTo>
                <a:lnTo>
                  <a:pt x="78" y="96"/>
                </a:lnTo>
                <a:lnTo>
                  <a:pt x="83" y="96"/>
                </a:lnTo>
                <a:lnTo>
                  <a:pt x="89" y="96"/>
                </a:lnTo>
                <a:lnTo>
                  <a:pt x="83" y="84"/>
                </a:lnTo>
                <a:lnTo>
                  <a:pt x="54" y="72"/>
                </a:lnTo>
                <a:lnTo>
                  <a:pt x="60" y="60"/>
                </a:lnTo>
                <a:lnTo>
                  <a:pt x="54" y="54"/>
                </a:lnTo>
                <a:lnTo>
                  <a:pt x="54" y="48"/>
                </a:lnTo>
                <a:lnTo>
                  <a:pt x="48" y="30"/>
                </a:lnTo>
                <a:lnTo>
                  <a:pt x="36" y="24"/>
                </a:lnTo>
                <a:close/>
              </a:path>
            </a:pathLst>
          </a:custGeom>
          <a:solidFill>
            <a:srgbClr val="00CC99"/>
          </a:solidFill>
          <a:ln w="0">
            <a:solidFill>
              <a:srgbClr val="000000"/>
            </a:solidFill>
            <a:prstDash val="solid"/>
            <a:round/>
            <a:headEnd/>
            <a:tailEnd/>
          </a:ln>
        </p:spPr>
        <p:txBody>
          <a:bodyPr/>
          <a:lstStyle/>
          <a:p>
            <a:endParaRPr lang="fi-FI"/>
          </a:p>
        </p:txBody>
      </p:sp>
      <p:sp>
        <p:nvSpPr>
          <p:cNvPr id="19468" name="Freeform 14"/>
          <p:cNvSpPr>
            <a:spLocks noChangeAspect="1"/>
          </p:cNvSpPr>
          <p:nvPr/>
        </p:nvSpPr>
        <p:spPr bwMode="auto">
          <a:xfrm>
            <a:off x="1617663" y="1941513"/>
            <a:ext cx="2017712" cy="3790950"/>
          </a:xfrm>
          <a:custGeom>
            <a:avLst/>
            <a:gdLst>
              <a:gd name="T0" fmla="*/ 2147483647 w 10162"/>
              <a:gd name="T1" fmla="*/ 2147483647 h 14058"/>
              <a:gd name="T2" fmla="*/ 2147483647 w 10162"/>
              <a:gd name="T3" fmla="*/ 2147483647 h 14058"/>
              <a:gd name="T4" fmla="*/ 2147483647 w 10162"/>
              <a:gd name="T5" fmla="*/ 2147483647 h 14058"/>
              <a:gd name="T6" fmla="*/ 2147483647 w 10162"/>
              <a:gd name="T7" fmla="*/ 2147483647 h 14058"/>
              <a:gd name="T8" fmla="*/ 2147483647 w 10162"/>
              <a:gd name="T9" fmla="*/ 2147483647 h 14058"/>
              <a:gd name="T10" fmla="*/ 0 w 10162"/>
              <a:gd name="T11" fmla="*/ 2147483647 h 14058"/>
              <a:gd name="T12" fmla="*/ 2147483647 w 10162"/>
              <a:gd name="T13" fmla="*/ 2147483647 h 14058"/>
              <a:gd name="T14" fmla="*/ 2147483647 w 10162"/>
              <a:gd name="T15" fmla="*/ 2147483647 h 14058"/>
              <a:gd name="T16" fmla="*/ 2147483647 w 10162"/>
              <a:gd name="T17" fmla="*/ 2147483647 h 14058"/>
              <a:gd name="T18" fmla="*/ 2147483647 w 10162"/>
              <a:gd name="T19" fmla="*/ 2147483647 h 14058"/>
              <a:gd name="T20" fmla="*/ 2147483647 w 10162"/>
              <a:gd name="T21" fmla="*/ 2147483647 h 14058"/>
              <a:gd name="T22" fmla="*/ 2147483647 w 10162"/>
              <a:gd name="T23" fmla="*/ 2147483647 h 14058"/>
              <a:gd name="T24" fmla="*/ 2147483647 w 10162"/>
              <a:gd name="T25" fmla="*/ 2147483647 h 14058"/>
              <a:gd name="T26" fmla="*/ 2147483647 w 10162"/>
              <a:gd name="T27" fmla="*/ 2147483647 h 14058"/>
              <a:gd name="T28" fmla="*/ 2147483647 w 10162"/>
              <a:gd name="T29" fmla="*/ 0 h 14058"/>
              <a:gd name="T30" fmla="*/ 2147483647 w 10162"/>
              <a:gd name="T31" fmla="*/ 2147483647 h 14058"/>
              <a:gd name="T32" fmla="*/ 2147483647 w 10162"/>
              <a:gd name="T33" fmla="*/ 2147483647 h 14058"/>
              <a:gd name="T34" fmla="*/ 2147483647 w 10162"/>
              <a:gd name="T35" fmla="*/ 2147483647 h 14058"/>
              <a:gd name="T36" fmla="*/ 2147483647 w 10162"/>
              <a:gd name="T37" fmla="*/ 2147483647 h 14058"/>
              <a:gd name="T38" fmla="*/ 2147483647 w 10162"/>
              <a:gd name="T39" fmla="*/ 2147483647 h 14058"/>
              <a:gd name="T40" fmla="*/ 2147483647 w 10162"/>
              <a:gd name="T41" fmla="*/ 2147483647 h 14058"/>
              <a:gd name="T42" fmla="*/ 2147483647 w 10162"/>
              <a:gd name="T43" fmla="*/ 2147483647 h 14058"/>
              <a:gd name="T44" fmla="*/ 2147483647 w 10162"/>
              <a:gd name="T45" fmla="*/ 2147483647 h 14058"/>
              <a:gd name="T46" fmla="*/ 2147483647 w 10162"/>
              <a:gd name="T47" fmla="*/ 2147483647 h 14058"/>
              <a:gd name="T48" fmla="*/ 2147483647 w 10162"/>
              <a:gd name="T49" fmla="*/ 2147483647 h 14058"/>
              <a:gd name="T50" fmla="*/ 2147483647 w 10162"/>
              <a:gd name="T51" fmla="*/ 2147483647 h 14058"/>
              <a:gd name="T52" fmla="*/ 2147483647 w 10162"/>
              <a:gd name="T53" fmla="*/ 2147483647 h 14058"/>
              <a:gd name="T54" fmla="*/ 2147483647 w 10162"/>
              <a:gd name="T55" fmla="*/ 2147483647 h 14058"/>
              <a:gd name="T56" fmla="*/ 2147483647 w 10162"/>
              <a:gd name="T57" fmla="*/ 2147483647 h 14058"/>
              <a:gd name="T58" fmla="*/ 2147483647 w 10162"/>
              <a:gd name="T59" fmla="*/ 2147483647 h 14058"/>
              <a:gd name="T60" fmla="*/ 2147483647 w 10162"/>
              <a:gd name="T61" fmla="*/ 2147483647 h 14058"/>
              <a:gd name="T62" fmla="*/ 2147483647 w 10162"/>
              <a:gd name="T63" fmla="*/ 2147483647 h 14058"/>
              <a:gd name="T64" fmla="*/ 2147483647 w 10162"/>
              <a:gd name="T65" fmla="*/ 2147483647 h 14058"/>
              <a:gd name="T66" fmla="*/ 2147483647 w 10162"/>
              <a:gd name="T67" fmla="*/ 2147483647 h 14058"/>
              <a:gd name="T68" fmla="*/ 2147483647 w 10162"/>
              <a:gd name="T69" fmla="*/ 2147483647 h 14058"/>
              <a:gd name="T70" fmla="*/ 2147483647 w 10162"/>
              <a:gd name="T71" fmla="*/ 2147483647 h 14058"/>
              <a:gd name="T72" fmla="*/ 2147483647 w 10162"/>
              <a:gd name="T73" fmla="*/ 2147483647 h 14058"/>
              <a:gd name="T74" fmla="*/ 2147483647 w 10162"/>
              <a:gd name="T75" fmla="*/ 2147483647 h 14058"/>
              <a:gd name="T76" fmla="*/ 2147483647 w 10162"/>
              <a:gd name="T77" fmla="*/ 2147483647 h 14058"/>
              <a:gd name="T78" fmla="*/ 2147483647 w 10162"/>
              <a:gd name="T79" fmla="*/ 2147483647 h 14058"/>
              <a:gd name="T80" fmla="*/ 2147483647 w 10162"/>
              <a:gd name="T81" fmla="*/ 2147483647 h 14058"/>
              <a:gd name="T82" fmla="*/ 2147483647 w 10162"/>
              <a:gd name="T83" fmla="*/ 2147483647 h 14058"/>
              <a:gd name="T84" fmla="*/ 2147483647 w 10162"/>
              <a:gd name="T85" fmla="*/ 2147483647 h 14058"/>
              <a:gd name="T86" fmla="*/ 2147483647 w 10162"/>
              <a:gd name="T87" fmla="*/ 2147483647 h 14058"/>
              <a:gd name="T88" fmla="*/ 2147483647 w 10162"/>
              <a:gd name="T89" fmla="*/ 2147483647 h 14058"/>
              <a:gd name="T90" fmla="*/ 2147483647 w 10162"/>
              <a:gd name="T91" fmla="*/ 2147483647 h 14058"/>
              <a:gd name="T92" fmla="*/ 2147483647 w 10162"/>
              <a:gd name="T93" fmla="*/ 2147483647 h 14058"/>
              <a:gd name="T94" fmla="*/ 2147483647 w 10162"/>
              <a:gd name="T95" fmla="*/ 2147483647 h 14058"/>
              <a:gd name="T96" fmla="*/ 2147483647 w 10162"/>
              <a:gd name="T97" fmla="*/ 2147483647 h 140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162"/>
              <a:gd name="T148" fmla="*/ 0 h 14058"/>
              <a:gd name="T149" fmla="*/ 10162 w 10162"/>
              <a:gd name="T150" fmla="*/ 14058 h 140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162" h="14058">
                <a:moveTo>
                  <a:pt x="1460" y="9787"/>
                </a:moveTo>
                <a:lnTo>
                  <a:pt x="1460" y="9253"/>
                </a:lnTo>
                <a:lnTo>
                  <a:pt x="2105" y="8889"/>
                </a:lnTo>
                <a:lnTo>
                  <a:pt x="1579" y="7407"/>
                </a:lnTo>
                <a:lnTo>
                  <a:pt x="526" y="5926"/>
                </a:lnTo>
                <a:lnTo>
                  <a:pt x="0" y="4815"/>
                </a:lnTo>
                <a:lnTo>
                  <a:pt x="526" y="4815"/>
                </a:lnTo>
                <a:lnTo>
                  <a:pt x="1053" y="4074"/>
                </a:lnTo>
                <a:lnTo>
                  <a:pt x="3158" y="3333"/>
                </a:lnTo>
                <a:lnTo>
                  <a:pt x="526" y="1481"/>
                </a:lnTo>
                <a:lnTo>
                  <a:pt x="526" y="741"/>
                </a:lnTo>
                <a:lnTo>
                  <a:pt x="1579" y="741"/>
                </a:lnTo>
                <a:lnTo>
                  <a:pt x="1579" y="370"/>
                </a:lnTo>
                <a:lnTo>
                  <a:pt x="2105" y="370"/>
                </a:lnTo>
                <a:lnTo>
                  <a:pt x="3158" y="0"/>
                </a:lnTo>
                <a:lnTo>
                  <a:pt x="5263" y="2593"/>
                </a:lnTo>
                <a:lnTo>
                  <a:pt x="6316" y="3333"/>
                </a:lnTo>
                <a:lnTo>
                  <a:pt x="6316" y="3704"/>
                </a:lnTo>
                <a:lnTo>
                  <a:pt x="5789" y="4444"/>
                </a:lnTo>
                <a:lnTo>
                  <a:pt x="5789" y="4815"/>
                </a:lnTo>
                <a:lnTo>
                  <a:pt x="7368" y="6667"/>
                </a:lnTo>
                <a:lnTo>
                  <a:pt x="8947" y="7037"/>
                </a:lnTo>
                <a:lnTo>
                  <a:pt x="10000" y="7407"/>
                </a:lnTo>
                <a:lnTo>
                  <a:pt x="10000" y="8519"/>
                </a:lnTo>
                <a:lnTo>
                  <a:pt x="10000" y="8889"/>
                </a:lnTo>
                <a:lnTo>
                  <a:pt x="8947" y="10000"/>
                </a:lnTo>
                <a:cubicBezTo>
                  <a:pt x="8869" y="10107"/>
                  <a:pt x="8994" y="10516"/>
                  <a:pt x="8712" y="10321"/>
                </a:cubicBezTo>
                <a:lnTo>
                  <a:pt x="8350" y="10855"/>
                </a:lnTo>
                <a:lnTo>
                  <a:pt x="8350" y="11388"/>
                </a:lnTo>
                <a:lnTo>
                  <a:pt x="9437" y="11655"/>
                </a:lnTo>
                <a:lnTo>
                  <a:pt x="10162" y="11655"/>
                </a:lnTo>
                <a:lnTo>
                  <a:pt x="10162" y="11922"/>
                </a:lnTo>
                <a:lnTo>
                  <a:pt x="8350" y="11922"/>
                </a:lnTo>
                <a:lnTo>
                  <a:pt x="7624" y="13257"/>
                </a:lnTo>
                <a:cubicBezTo>
                  <a:pt x="7382" y="13524"/>
                  <a:pt x="7201" y="13435"/>
                  <a:pt x="6899" y="13524"/>
                </a:cubicBezTo>
                <a:cubicBezTo>
                  <a:pt x="6597" y="13613"/>
                  <a:pt x="6115" y="13743"/>
                  <a:pt x="5811" y="13791"/>
                </a:cubicBezTo>
                <a:cubicBezTo>
                  <a:pt x="5448" y="13880"/>
                  <a:pt x="5230" y="14041"/>
                  <a:pt x="5086" y="14058"/>
                </a:cubicBezTo>
                <a:cubicBezTo>
                  <a:pt x="5176" y="13836"/>
                  <a:pt x="4634" y="13479"/>
                  <a:pt x="4724" y="13257"/>
                </a:cubicBezTo>
                <a:lnTo>
                  <a:pt x="5449" y="12990"/>
                </a:lnTo>
                <a:lnTo>
                  <a:pt x="3636" y="11922"/>
                </a:lnTo>
                <a:lnTo>
                  <a:pt x="2548" y="12189"/>
                </a:lnTo>
                <a:lnTo>
                  <a:pt x="1460" y="11655"/>
                </a:lnTo>
                <a:lnTo>
                  <a:pt x="2186" y="11122"/>
                </a:lnTo>
                <a:lnTo>
                  <a:pt x="3273" y="11122"/>
                </a:lnTo>
                <a:lnTo>
                  <a:pt x="2548" y="10321"/>
                </a:lnTo>
                <a:lnTo>
                  <a:pt x="2548" y="10054"/>
                </a:lnTo>
                <a:lnTo>
                  <a:pt x="2186" y="9520"/>
                </a:lnTo>
                <a:cubicBezTo>
                  <a:pt x="1944" y="9609"/>
                  <a:pt x="1920" y="10126"/>
                  <a:pt x="1920" y="10126"/>
                </a:cubicBezTo>
              </a:path>
            </a:pathLst>
          </a:custGeom>
          <a:solidFill>
            <a:srgbClr val="FFC000"/>
          </a:solidFill>
          <a:ln w="12700">
            <a:solidFill>
              <a:srgbClr val="000000"/>
            </a:solidFill>
            <a:prstDash val="solid"/>
            <a:round/>
            <a:headEnd/>
            <a:tailEnd/>
          </a:ln>
        </p:spPr>
        <p:txBody>
          <a:bodyPr/>
          <a:lstStyle/>
          <a:p>
            <a:endParaRPr lang="fi-FI"/>
          </a:p>
        </p:txBody>
      </p:sp>
      <p:sp>
        <p:nvSpPr>
          <p:cNvPr id="19469" name="Freeform 15"/>
          <p:cNvSpPr>
            <a:spLocks noChangeAspect="1"/>
          </p:cNvSpPr>
          <p:nvPr/>
        </p:nvSpPr>
        <p:spPr bwMode="auto">
          <a:xfrm>
            <a:off x="773113" y="3141663"/>
            <a:ext cx="1255712" cy="1296987"/>
          </a:xfrm>
          <a:custGeom>
            <a:avLst/>
            <a:gdLst>
              <a:gd name="T0" fmla="*/ 2147483647 w 72"/>
              <a:gd name="T1" fmla="*/ 2147483647 h 78"/>
              <a:gd name="T2" fmla="*/ 2147483647 w 72"/>
              <a:gd name="T3" fmla="*/ 2147483647 h 78"/>
              <a:gd name="T4" fmla="*/ 2147483647 w 72"/>
              <a:gd name="T5" fmla="*/ 2147483647 h 78"/>
              <a:gd name="T6" fmla="*/ 2147483647 w 72"/>
              <a:gd name="T7" fmla="*/ 2147483647 h 78"/>
              <a:gd name="T8" fmla="*/ 2147483647 w 72"/>
              <a:gd name="T9" fmla="*/ 2147483647 h 78"/>
              <a:gd name="T10" fmla="*/ 2147483647 w 72"/>
              <a:gd name="T11" fmla="*/ 2147483647 h 78"/>
              <a:gd name="T12" fmla="*/ 2147483647 w 72"/>
              <a:gd name="T13" fmla="*/ 2147483647 h 78"/>
              <a:gd name="T14" fmla="*/ 2147483647 w 72"/>
              <a:gd name="T15" fmla="*/ 2147483647 h 78"/>
              <a:gd name="T16" fmla="*/ 2147483647 w 72"/>
              <a:gd name="T17" fmla="*/ 2147483647 h 78"/>
              <a:gd name="T18" fmla="*/ 2147483647 w 72"/>
              <a:gd name="T19" fmla="*/ 2147483647 h 78"/>
              <a:gd name="T20" fmla="*/ 2147483647 w 72"/>
              <a:gd name="T21" fmla="*/ 2147483647 h 78"/>
              <a:gd name="T22" fmla="*/ 2147483647 w 72"/>
              <a:gd name="T23" fmla="*/ 2147483647 h 78"/>
              <a:gd name="T24" fmla="*/ 2147483647 w 72"/>
              <a:gd name="T25" fmla="*/ 2147483647 h 78"/>
              <a:gd name="T26" fmla="*/ 2147483647 w 72"/>
              <a:gd name="T27" fmla="*/ 2147483647 h 78"/>
              <a:gd name="T28" fmla="*/ 2147483647 w 72"/>
              <a:gd name="T29" fmla="*/ 0 h 78"/>
              <a:gd name="T30" fmla="*/ 0 w 72"/>
              <a:gd name="T31" fmla="*/ 2147483647 h 78"/>
              <a:gd name="T32" fmla="*/ 2147483647 w 72"/>
              <a:gd name="T33" fmla="*/ 2147483647 h 78"/>
              <a:gd name="T34" fmla="*/ 2147483647 w 72"/>
              <a:gd name="T35" fmla="*/ 2147483647 h 78"/>
              <a:gd name="T36" fmla="*/ 2147483647 w 72"/>
              <a:gd name="T37" fmla="*/ 2147483647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78"/>
              <a:gd name="T59" fmla="*/ 72 w 72"/>
              <a:gd name="T60" fmla="*/ 78 h 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78">
                <a:moveTo>
                  <a:pt x="18" y="54"/>
                </a:moveTo>
                <a:lnTo>
                  <a:pt x="12" y="54"/>
                </a:lnTo>
                <a:lnTo>
                  <a:pt x="18" y="72"/>
                </a:lnTo>
                <a:lnTo>
                  <a:pt x="24" y="72"/>
                </a:lnTo>
                <a:lnTo>
                  <a:pt x="30" y="72"/>
                </a:lnTo>
                <a:lnTo>
                  <a:pt x="36" y="66"/>
                </a:lnTo>
                <a:lnTo>
                  <a:pt x="48" y="66"/>
                </a:lnTo>
                <a:lnTo>
                  <a:pt x="54" y="78"/>
                </a:lnTo>
                <a:lnTo>
                  <a:pt x="66" y="78"/>
                </a:lnTo>
                <a:lnTo>
                  <a:pt x="72" y="72"/>
                </a:lnTo>
                <a:lnTo>
                  <a:pt x="66" y="48"/>
                </a:lnTo>
                <a:lnTo>
                  <a:pt x="54" y="24"/>
                </a:lnTo>
                <a:lnTo>
                  <a:pt x="48" y="6"/>
                </a:lnTo>
                <a:lnTo>
                  <a:pt x="36" y="12"/>
                </a:lnTo>
                <a:lnTo>
                  <a:pt x="24" y="0"/>
                </a:lnTo>
                <a:lnTo>
                  <a:pt x="0" y="6"/>
                </a:lnTo>
                <a:lnTo>
                  <a:pt x="6" y="18"/>
                </a:lnTo>
                <a:lnTo>
                  <a:pt x="18" y="42"/>
                </a:lnTo>
                <a:lnTo>
                  <a:pt x="18" y="54"/>
                </a:lnTo>
                <a:close/>
              </a:path>
            </a:pathLst>
          </a:custGeom>
          <a:gradFill rotWithShape="0">
            <a:gsLst>
              <a:gs pos="0">
                <a:srgbClr val="00CC99"/>
              </a:gs>
              <a:gs pos="49001">
                <a:srgbClr val="00CC99"/>
              </a:gs>
              <a:gs pos="50000">
                <a:srgbClr val="00CC99"/>
              </a:gs>
              <a:gs pos="50999">
                <a:srgbClr val="FFC000"/>
              </a:gs>
              <a:gs pos="100000">
                <a:srgbClr val="FFC000"/>
              </a:gs>
            </a:gsLst>
            <a:lin ang="10800000"/>
          </a:gradFill>
          <a:ln w="0">
            <a:solidFill>
              <a:srgbClr val="000000"/>
            </a:solidFill>
            <a:prstDash val="solid"/>
            <a:round/>
            <a:headEnd/>
            <a:tailEnd/>
          </a:ln>
        </p:spPr>
        <p:txBody>
          <a:bodyPr/>
          <a:lstStyle/>
          <a:p>
            <a:endParaRPr lang="fi-FI"/>
          </a:p>
        </p:txBody>
      </p:sp>
      <p:sp>
        <p:nvSpPr>
          <p:cNvPr id="19470" name="Freeform 16"/>
          <p:cNvSpPr>
            <a:spLocks noChangeAspect="1"/>
          </p:cNvSpPr>
          <p:nvPr/>
        </p:nvSpPr>
        <p:spPr bwMode="auto">
          <a:xfrm>
            <a:off x="4211638" y="260350"/>
            <a:ext cx="1760537" cy="1585913"/>
          </a:xfrm>
          <a:custGeom>
            <a:avLst/>
            <a:gdLst>
              <a:gd name="T0" fmla="*/ 0 w 1008"/>
              <a:gd name="T1" fmla="*/ 2147483647 h 908"/>
              <a:gd name="T2" fmla="*/ 2147483647 w 1008"/>
              <a:gd name="T3" fmla="*/ 2147483647 h 908"/>
              <a:gd name="T4" fmla="*/ 2147483647 w 1008"/>
              <a:gd name="T5" fmla="*/ 2147483647 h 908"/>
              <a:gd name="T6" fmla="*/ 2147483647 w 1008"/>
              <a:gd name="T7" fmla="*/ 2147483647 h 908"/>
              <a:gd name="T8" fmla="*/ 2147483647 w 1008"/>
              <a:gd name="T9" fmla="*/ 2147483647 h 908"/>
              <a:gd name="T10" fmla="*/ 2147483647 w 1008"/>
              <a:gd name="T11" fmla="*/ 2147483647 h 908"/>
              <a:gd name="T12" fmla="*/ 2147483647 w 1008"/>
              <a:gd name="T13" fmla="*/ 2147483647 h 908"/>
              <a:gd name="T14" fmla="*/ 2147483647 w 1008"/>
              <a:gd name="T15" fmla="*/ 2147483647 h 908"/>
              <a:gd name="T16" fmla="*/ 2147483647 w 1008"/>
              <a:gd name="T17" fmla="*/ 2147483647 h 908"/>
              <a:gd name="T18" fmla="*/ 2147483647 w 1008"/>
              <a:gd name="T19" fmla="*/ 2147483647 h 908"/>
              <a:gd name="T20" fmla="*/ 2147483647 w 1008"/>
              <a:gd name="T21" fmla="*/ 2147483647 h 908"/>
              <a:gd name="T22" fmla="*/ 2147483647 w 1008"/>
              <a:gd name="T23" fmla="*/ 2147483647 h 908"/>
              <a:gd name="T24" fmla="*/ 2147483647 w 1008"/>
              <a:gd name="T25" fmla="*/ 2147483647 h 908"/>
              <a:gd name="T26" fmla="*/ 2147483647 w 1008"/>
              <a:gd name="T27" fmla="*/ 2147483647 h 908"/>
              <a:gd name="T28" fmla="*/ 2147483647 w 1008"/>
              <a:gd name="T29" fmla="*/ 2147483647 h 908"/>
              <a:gd name="T30" fmla="*/ 2147483647 w 1008"/>
              <a:gd name="T31" fmla="*/ 2147483647 h 908"/>
              <a:gd name="T32" fmla="*/ 2147483647 w 1008"/>
              <a:gd name="T33" fmla="*/ 2147483647 h 908"/>
              <a:gd name="T34" fmla="*/ 2147483647 w 1008"/>
              <a:gd name="T35" fmla="*/ 2147483647 h 908"/>
              <a:gd name="T36" fmla="*/ 2147483647 w 1008"/>
              <a:gd name="T37" fmla="*/ 2147483647 h 908"/>
              <a:gd name="T38" fmla="*/ 2147483647 w 1008"/>
              <a:gd name="T39" fmla="*/ 2147483647 h 908"/>
              <a:gd name="T40" fmla="*/ 2147483647 w 1008"/>
              <a:gd name="T41" fmla="*/ 2147483647 h 908"/>
              <a:gd name="T42" fmla="*/ 2147483647 w 1008"/>
              <a:gd name="T43" fmla="*/ 2147483647 h 908"/>
              <a:gd name="T44" fmla="*/ 2147483647 w 1008"/>
              <a:gd name="T45" fmla="*/ 2147483647 h 908"/>
              <a:gd name="T46" fmla="*/ 2147483647 w 1008"/>
              <a:gd name="T47" fmla="*/ 2147483647 h 908"/>
              <a:gd name="T48" fmla="*/ 2147483647 w 1008"/>
              <a:gd name="T49" fmla="*/ 2147483647 h 908"/>
              <a:gd name="T50" fmla="*/ 2147483647 w 1008"/>
              <a:gd name="T51" fmla="*/ 2147483647 h 908"/>
              <a:gd name="T52" fmla="*/ 2147483647 w 1008"/>
              <a:gd name="T53" fmla="*/ 2147483647 h 908"/>
              <a:gd name="T54" fmla="*/ 2147483647 w 1008"/>
              <a:gd name="T55" fmla="*/ 0 h 908"/>
              <a:gd name="T56" fmla="*/ 2147483647 w 1008"/>
              <a:gd name="T57" fmla="*/ 0 h 908"/>
              <a:gd name="T58" fmla="*/ 2147483647 w 1008"/>
              <a:gd name="T59" fmla="*/ 0 h 908"/>
              <a:gd name="T60" fmla="*/ 2147483647 w 1008"/>
              <a:gd name="T61" fmla="*/ 2147483647 h 908"/>
              <a:gd name="T62" fmla="*/ 2147483647 w 1008"/>
              <a:gd name="T63" fmla="*/ 2147483647 h 908"/>
              <a:gd name="T64" fmla="*/ 2147483647 w 1008"/>
              <a:gd name="T65" fmla="*/ 2147483647 h 908"/>
              <a:gd name="T66" fmla="*/ 2147483647 w 1008"/>
              <a:gd name="T67" fmla="*/ 2147483647 h 908"/>
              <a:gd name="T68" fmla="*/ 2147483647 w 1008"/>
              <a:gd name="T69" fmla="*/ 2147483647 h 908"/>
              <a:gd name="T70" fmla="*/ 0 w 1008"/>
              <a:gd name="T71" fmla="*/ 2147483647 h 9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08"/>
              <a:gd name="T109" fmla="*/ 0 h 908"/>
              <a:gd name="T110" fmla="*/ 1008 w 1008"/>
              <a:gd name="T111" fmla="*/ 908 h 9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08" h="908">
                <a:moveTo>
                  <a:pt x="0" y="449"/>
                </a:moveTo>
                <a:lnTo>
                  <a:pt x="120" y="507"/>
                </a:lnTo>
                <a:lnTo>
                  <a:pt x="60" y="621"/>
                </a:lnTo>
                <a:lnTo>
                  <a:pt x="180" y="621"/>
                </a:lnTo>
                <a:lnTo>
                  <a:pt x="180" y="679"/>
                </a:lnTo>
                <a:lnTo>
                  <a:pt x="299" y="679"/>
                </a:lnTo>
                <a:lnTo>
                  <a:pt x="419" y="851"/>
                </a:lnTo>
                <a:lnTo>
                  <a:pt x="479" y="851"/>
                </a:lnTo>
                <a:lnTo>
                  <a:pt x="479" y="908"/>
                </a:lnTo>
                <a:lnTo>
                  <a:pt x="539" y="908"/>
                </a:lnTo>
                <a:lnTo>
                  <a:pt x="599" y="908"/>
                </a:lnTo>
                <a:lnTo>
                  <a:pt x="539" y="793"/>
                </a:lnTo>
                <a:lnTo>
                  <a:pt x="599" y="736"/>
                </a:lnTo>
                <a:lnTo>
                  <a:pt x="659" y="793"/>
                </a:lnTo>
                <a:lnTo>
                  <a:pt x="709" y="793"/>
                </a:lnTo>
                <a:lnTo>
                  <a:pt x="768" y="736"/>
                </a:lnTo>
                <a:lnTo>
                  <a:pt x="709" y="621"/>
                </a:lnTo>
                <a:lnTo>
                  <a:pt x="828" y="621"/>
                </a:lnTo>
                <a:lnTo>
                  <a:pt x="888" y="621"/>
                </a:lnTo>
                <a:lnTo>
                  <a:pt x="1008" y="621"/>
                </a:lnTo>
                <a:lnTo>
                  <a:pt x="948" y="449"/>
                </a:lnTo>
                <a:lnTo>
                  <a:pt x="948" y="507"/>
                </a:lnTo>
                <a:lnTo>
                  <a:pt x="888" y="449"/>
                </a:lnTo>
                <a:lnTo>
                  <a:pt x="888" y="335"/>
                </a:lnTo>
                <a:lnTo>
                  <a:pt x="768" y="229"/>
                </a:lnTo>
                <a:lnTo>
                  <a:pt x="768" y="172"/>
                </a:lnTo>
                <a:lnTo>
                  <a:pt x="709" y="115"/>
                </a:lnTo>
                <a:lnTo>
                  <a:pt x="599" y="0"/>
                </a:lnTo>
                <a:lnTo>
                  <a:pt x="539" y="0"/>
                </a:lnTo>
                <a:lnTo>
                  <a:pt x="419" y="0"/>
                </a:lnTo>
                <a:lnTo>
                  <a:pt x="299" y="115"/>
                </a:lnTo>
                <a:lnTo>
                  <a:pt x="240" y="172"/>
                </a:lnTo>
                <a:lnTo>
                  <a:pt x="180" y="172"/>
                </a:lnTo>
                <a:lnTo>
                  <a:pt x="180" y="392"/>
                </a:lnTo>
                <a:lnTo>
                  <a:pt x="60" y="392"/>
                </a:lnTo>
                <a:lnTo>
                  <a:pt x="0" y="449"/>
                </a:lnTo>
                <a:close/>
              </a:path>
            </a:pathLst>
          </a:custGeom>
          <a:solidFill>
            <a:srgbClr val="00CC99"/>
          </a:solidFill>
          <a:ln w="0">
            <a:solidFill>
              <a:srgbClr val="000000"/>
            </a:solidFill>
            <a:prstDash val="solid"/>
            <a:round/>
            <a:headEnd/>
            <a:tailEnd/>
          </a:ln>
        </p:spPr>
        <p:txBody>
          <a:bodyPr/>
          <a:lstStyle/>
          <a:p>
            <a:endParaRPr lang="fi-FI"/>
          </a:p>
        </p:txBody>
      </p:sp>
      <p:sp>
        <p:nvSpPr>
          <p:cNvPr id="19471" name="Freeform 17"/>
          <p:cNvSpPr>
            <a:spLocks noChangeAspect="1"/>
          </p:cNvSpPr>
          <p:nvPr/>
        </p:nvSpPr>
        <p:spPr bwMode="auto">
          <a:xfrm>
            <a:off x="2867025" y="1346200"/>
            <a:ext cx="1149350" cy="1392238"/>
          </a:xfrm>
          <a:custGeom>
            <a:avLst/>
            <a:gdLst>
              <a:gd name="T0" fmla="*/ 0 w 66"/>
              <a:gd name="T1" fmla="*/ 2147483647 h 84"/>
              <a:gd name="T2" fmla="*/ 2147483647 w 66"/>
              <a:gd name="T3" fmla="*/ 2147483647 h 84"/>
              <a:gd name="T4" fmla="*/ 2147483647 w 66"/>
              <a:gd name="T5" fmla="*/ 2147483647 h 84"/>
              <a:gd name="T6" fmla="*/ 2147483647 w 66"/>
              <a:gd name="T7" fmla="*/ 2147483647 h 84"/>
              <a:gd name="T8" fmla="*/ 2147483647 w 66"/>
              <a:gd name="T9" fmla="*/ 2147483647 h 84"/>
              <a:gd name="T10" fmla="*/ 2147483647 w 66"/>
              <a:gd name="T11" fmla="*/ 2147483647 h 84"/>
              <a:gd name="T12" fmla="*/ 2147483647 w 66"/>
              <a:gd name="T13" fmla="*/ 2147483647 h 84"/>
              <a:gd name="T14" fmla="*/ 2147483647 w 66"/>
              <a:gd name="T15" fmla="*/ 2147483647 h 84"/>
              <a:gd name="T16" fmla="*/ 2147483647 w 66"/>
              <a:gd name="T17" fmla="*/ 2147483647 h 84"/>
              <a:gd name="T18" fmla="*/ 2147483647 w 66"/>
              <a:gd name="T19" fmla="*/ 2147483647 h 84"/>
              <a:gd name="T20" fmla="*/ 2147483647 w 66"/>
              <a:gd name="T21" fmla="*/ 2147483647 h 84"/>
              <a:gd name="T22" fmla="*/ 2147483647 w 66"/>
              <a:gd name="T23" fmla="*/ 2147483647 h 84"/>
              <a:gd name="T24" fmla="*/ 2147483647 w 66"/>
              <a:gd name="T25" fmla="*/ 2147483647 h 84"/>
              <a:gd name="T26" fmla="*/ 2147483647 w 66"/>
              <a:gd name="T27" fmla="*/ 2147483647 h 84"/>
              <a:gd name="T28" fmla="*/ 2147483647 w 66"/>
              <a:gd name="T29" fmla="*/ 2147483647 h 84"/>
              <a:gd name="T30" fmla="*/ 2147483647 w 66"/>
              <a:gd name="T31" fmla="*/ 2147483647 h 84"/>
              <a:gd name="T32" fmla="*/ 2147483647 w 66"/>
              <a:gd name="T33" fmla="*/ 0 h 84"/>
              <a:gd name="T34" fmla="*/ 2147483647 w 66"/>
              <a:gd name="T35" fmla="*/ 2147483647 h 84"/>
              <a:gd name="T36" fmla="*/ 0 w 66"/>
              <a:gd name="T37" fmla="*/ 2147483647 h 84"/>
              <a:gd name="T38" fmla="*/ 0 w 66"/>
              <a:gd name="T39" fmla="*/ 2147483647 h 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6"/>
              <a:gd name="T61" fmla="*/ 0 h 84"/>
              <a:gd name="T62" fmla="*/ 66 w 66"/>
              <a:gd name="T63" fmla="*/ 84 h 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6" h="84">
                <a:moveTo>
                  <a:pt x="0" y="18"/>
                </a:moveTo>
                <a:lnTo>
                  <a:pt x="6" y="36"/>
                </a:lnTo>
                <a:lnTo>
                  <a:pt x="6" y="42"/>
                </a:lnTo>
                <a:lnTo>
                  <a:pt x="18" y="42"/>
                </a:lnTo>
                <a:lnTo>
                  <a:pt x="18" y="66"/>
                </a:lnTo>
                <a:lnTo>
                  <a:pt x="18" y="72"/>
                </a:lnTo>
                <a:lnTo>
                  <a:pt x="36" y="84"/>
                </a:lnTo>
                <a:lnTo>
                  <a:pt x="36" y="78"/>
                </a:lnTo>
                <a:lnTo>
                  <a:pt x="36" y="66"/>
                </a:lnTo>
                <a:lnTo>
                  <a:pt x="48" y="60"/>
                </a:lnTo>
                <a:lnTo>
                  <a:pt x="60" y="54"/>
                </a:lnTo>
                <a:lnTo>
                  <a:pt x="66" y="48"/>
                </a:lnTo>
                <a:lnTo>
                  <a:pt x="60" y="36"/>
                </a:lnTo>
                <a:lnTo>
                  <a:pt x="60" y="24"/>
                </a:lnTo>
                <a:lnTo>
                  <a:pt x="54" y="18"/>
                </a:lnTo>
                <a:lnTo>
                  <a:pt x="30" y="12"/>
                </a:lnTo>
                <a:lnTo>
                  <a:pt x="24" y="0"/>
                </a:lnTo>
                <a:lnTo>
                  <a:pt x="18" y="12"/>
                </a:lnTo>
                <a:lnTo>
                  <a:pt x="0" y="12"/>
                </a:lnTo>
                <a:lnTo>
                  <a:pt x="0" y="18"/>
                </a:lnTo>
                <a:close/>
              </a:path>
            </a:pathLst>
          </a:custGeom>
          <a:gradFill rotWithShape="0">
            <a:gsLst>
              <a:gs pos="0">
                <a:srgbClr val="00CC99"/>
              </a:gs>
              <a:gs pos="49001">
                <a:srgbClr val="00CC99"/>
              </a:gs>
              <a:gs pos="50000">
                <a:srgbClr val="00CC99"/>
              </a:gs>
              <a:gs pos="50999">
                <a:srgbClr val="FFC000"/>
              </a:gs>
              <a:gs pos="100000">
                <a:srgbClr val="FFC000"/>
              </a:gs>
            </a:gsLst>
            <a:lin ang="10800000"/>
          </a:gradFill>
          <a:ln w="12700">
            <a:solidFill>
              <a:srgbClr val="000000"/>
            </a:solidFill>
            <a:prstDash val="solid"/>
            <a:round/>
            <a:headEnd/>
            <a:tailEnd/>
          </a:ln>
        </p:spPr>
        <p:txBody>
          <a:bodyPr/>
          <a:lstStyle/>
          <a:p>
            <a:endParaRPr lang="fi-FI"/>
          </a:p>
        </p:txBody>
      </p:sp>
      <p:sp>
        <p:nvSpPr>
          <p:cNvPr id="19472" name="Freeform 18"/>
          <p:cNvSpPr>
            <a:spLocks noChangeAspect="1"/>
          </p:cNvSpPr>
          <p:nvPr/>
        </p:nvSpPr>
        <p:spPr bwMode="auto">
          <a:xfrm>
            <a:off x="2662238" y="2441575"/>
            <a:ext cx="1565275" cy="1900238"/>
          </a:xfrm>
          <a:custGeom>
            <a:avLst/>
            <a:gdLst>
              <a:gd name="T0" fmla="*/ 2147483647 w 90"/>
              <a:gd name="T1" fmla="*/ 2147483647 h 114"/>
              <a:gd name="T2" fmla="*/ 2147483647 w 90"/>
              <a:gd name="T3" fmla="*/ 2147483647 h 114"/>
              <a:gd name="T4" fmla="*/ 2147483647 w 90"/>
              <a:gd name="T5" fmla="*/ 2147483647 h 114"/>
              <a:gd name="T6" fmla="*/ 2147483647 w 90"/>
              <a:gd name="T7" fmla="*/ 2147483647 h 114"/>
              <a:gd name="T8" fmla="*/ 2147483647 w 90"/>
              <a:gd name="T9" fmla="*/ 2147483647 h 114"/>
              <a:gd name="T10" fmla="*/ 0 w 90"/>
              <a:gd name="T11" fmla="*/ 2147483647 h 114"/>
              <a:gd name="T12" fmla="*/ 2147483647 w 90"/>
              <a:gd name="T13" fmla="*/ 0 h 114"/>
              <a:gd name="T14" fmla="*/ 2147483647 w 90"/>
              <a:gd name="T15" fmla="*/ 2147483647 h 114"/>
              <a:gd name="T16" fmla="*/ 2147483647 w 90"/>
              <a:gd name="T17" fmla="*/ 0 h 114"/>
              <a:gd name="T18" fmla="*/ 2147483647 w 90"/>
              <a:gd name="T19" fmla="*/ 2147483647 h 114"/>
              <a:gd name="T20" fmla="*/ 2147483647 w 90"/>
              <a:gd name="T21" fmla="*/ 2147483647 h 114"/>
              <a:gd name="T22" fmla="*/ 2147483647 w 90"/>
              <a:gd name="T23" fmla="*/ 2147483647 h 114"/>
              <a:gd name="T24" fmla="*/ 2147483647 w 90"/>
              <a:gd name="T25" fmla="*/ 2147483647 h 114"/>
              <a:gd name="T26" fmla="*/ 2147483647 w 90"/>
              <a:gd name="T27" fmla="*/ 2147483647 h 114"/>
              <a:gd name="T28" fmla="*/ 2147483647 w 90"/>
              <a:gd name="T29" fmla="*/ 2147483647 h 114"/>
              <a:gd name="T30" fmla="*/ 2147483647 w 90"/>
              <a:gd name="T31" fmla="*/ 2147483647 h 114"/>
              <a:gd name="T32" fmla="*/ 2147483647 w 90"/>
              <a:gd name="T33" fmla="*/ 2147483647 h 114"/>
              <a:gd name="T34" fmla="*/ 2147483647 w 90"/>
              <a:gd name="T35" fmla="*/ 2147483647 h 114"/>
              <a:gd name="T36" fmla="*/ 2147483647 w 90"/>
              <a:gd name="T37" fmla="*/ 2147483647 h 114"/>
              <a:gd name="T38" fmla="*/ 2147483647 w 90"/>
              <a:gd name="T39" fmla="*/ 2147483647 h 114"/>
              <a:gd name="T40" fmla="*/ 2147483647 w 90"/>
              <a:gd name="T41" fmla="*/ 2147483647 h 114"/>
              <a:gd name="T42" fmla="*/ 2147483647 w 90"/>
              <a:gd name="T43" fmla="*/ 2147483647 h 114"/>
              <a:gd name="T44" fmla="*/ 2147483647 w 90"/>
              <a:gd name="T45" fmla="*/ 2147483647 h 114"/>
              <a:gd name="T46" fmla="*/ 2147483647 w 90"/>
              <a:gd name="T47" fmla="*/ 2147483647 h 114"/>
              <a:gd name="T48" fmla="*/ 2147483647 w 90"/>
              <a:gd name="T49" fmla="*/ 2147483647 h 114"/>
              <a:gd name="T50" fmla="*/ 2147483647 w 90"/>
              <a:gd name="T51" fmla="*/ 2147483647 h 114"/>
              <a:gd name="T52" fmla="*/ 2147483647 w 90"/>
              <a:gd name="T53" fmla="*/ 2147483647 h 114"/>
              <a:gd name="T54" fmla="*/ 2147483647 w 90"/>
              <a:gd name="T55" fmla="*/ 2147483647 h 114"/>
              <a:gd name="T56" fmla="*/ 2147483647 w 90"/>
              <a:gd name="T57" fmla="*/ 2147483647 h 114"/>
              <a:gd name="T58" fmla="*/ 2147483647 w 90"/>
              <a:gd name="T59" fmla="*/ 2147483647 h 114"/>
              <a:gd name="T60" fmla="*/ 2147483647 w 90"/>
              <a:gd name="T61" fmla="*/ 2147483647 h 114"/>
              <a:gd name="T62" fmla="*/ 2147483647 w 90"/>
              <a:gd name="T63" fmla="*/ 2147483647 h 114"/>
              <a:gd name="T64" fmla="*/ 2147483647 w 90"/>
              <a:gd name="T65" fmla="*/ 2147483647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14"/>
              <a:gd name="T101" fmla="*/ 90 w 90"/>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14">
                <a:moveTo>
                  <a:pt x="24" y="78"/>
                </a:moveTo>
                <a:lnTo>
                  <a:pt x="6" y="48"/>
                </a:lnTo>
                <a:lnTo>
                  <a:pt x="6" y="42"/>
                </a:lnTo>
                <a:lnTo>
                  <a:pt x="12" y="30"/>
                </a:lnTo>
                <a:lnTo>
                  <a:pt x="12" y="24"/>
                </a:lnTo>
                <a:lnTo>
                  <a:pt x="0" y="12"/>
                </a:lnTo>
                <a:lnTo>
                  <a:pt x="6" y="0"/>
                </a:lnTo>
                <a:lnTo>
                  <a:pt x="12" y="6"/>
                </a:lnTo>
                <a:lnTo>
                  <a:pt x="30" y="0"/>
                </a:lnTo>
                <a:lnTo>
                  <a:pt x="30" y="6"/>
                </a:lnTo>
                <a:lnTo>
                  <a:pt x="48" y="18"/>
                </a:lnTo>
                <a:lnTo>
                  <a:pt x="48" y="12"/>
                </a:lnTo>
                <a:lnTo>
                  <a:pt x="72" y="24"/>
                </a:lnTo>
                <a:lnTo>
                  <a:pt x="78" y="12"/>
                </a:lnTo>
                <a:lnTo>
                  <a:pt x="90" y="18"/>
                </a:lnTo>
                <a:lnTo>
                  <a:pt x="78" y="36"/>
                </a:lnTo>
                <a:lnTo>
                  <a:pt x="84" y="42"/>
                </a:lnTo>
                <a:lnTo>
                  <a:pt x="84" y="48"/>
                </a:lnTo>
                <a:lnTo>
                  <a:pt x="78" y="54"/>
                </a:lnTo>
                <a:lnTo>
                  <a:pt x="90" y="66"/>
                </a:lnTo>
                <a:lnTo>
                  <a:pt x="78" y="66"/>
                </a:lnTo>
                <a:lnTo>
                  <a:pt x="90" y="78"/>
                </a:lnTo>
                <a:lnTo>
                  <a:pt x="78" y="96"/>
                </a:lnTo>
                <a:lnTo>
                  <a:pt x="72" y="90"/>
                </a:lnTo>
                <a:lnTo>
                  <a:pt x="66" y="90"/>
                </a:lnTo>
                <a:lnTo>
                  <a:pt x="66" y="96"/>
                </a:lnTo>
                <a:lnTo>
                  <a:pt x="66" y="108"/>
                </a:lnTo>
                <a:lnTo>
                  <a:pt x="60" y="114"/>
                </a:lnTo>
                <a:lnTo>
                  <a:pt x="54" y="114"/>
                </a:lnTo>
                <a:lnTo>
                  <a:pt x="54" y="108"/>
                </a:lnTo>
                <a:lnTo>
                  <a:pt x="54" y="90"/>
                </a:lnTo>
                <a:lnTo>
                  <a:pt x="42" y="84"/>
                </a:lnTo>
                <a:lnTo>
                  <a:pt x="24" y="78"/>
                </a:lnTo>
                <a:close/>
              </a:path>
            </a:pathLst>
          </a:custGeom>
          <a:solidFill>
            <a:srgbClr val="00CC99"/>
          </a:solidFill>
          <a:ln w="0">
            <a:solidFill>
              <a:srgbClr val="000000"/>
            </a:solidFill>
            <a:prstDash val="solid"/>
            <a:round/>
            <a:headEnd/>
            <a:tailEnd/>
          </a:ln>
        </p:spPr>
        <p:txBody>
          <a:bodyPr/>
          <a:lstStyle/>
          <a:p>
            <a:endParaRPr lang="fi-FI"/>
          </a:p>
        </p:txBody>
      </p:sp>
      <p:sp>
        <p:nvSpPr>
          <p:cNvPr id="19473" name="Freeform 19"/>
          <p:cNvSpPr>
            <a:spLocks noChangeAspect="1"/>
          </p:cNvSpPr>
          <p:nvPr/>
        </p:nvSpPr>
        <p:spPr bwMode="auto">
          <a:xfrm>
            <a:off x="568325" y="4043363"/>
            <a:ext cx="730250" cy="1003300"/>
          </a:xfrm>
          <a:custGeom>
            <a:avLst/>
            <a:gdLst>
              <a:gd name="T0" fmla="*/ 2147483647 w 42"/>
              <a:gd name="T1" fmla="*/ 0 h 60"/>
              <a:gd name="T2" fmla="*/ 2147483647 w 42"/>
              <a:gd name="T3" fmla="*/ 0 h 60"/>
              <a:gd name="T4" fmla="*/ 2147483647 w 42"/>
              <a:gd name="T5" fmla="*/ 2147483647 h 60"/>
              <a:gd name="T6" fmla="*/ 0 w 42"/>
              <a:gd name="T7" fmla="*/ 2147483647 h 60"/>
              <a:gd name="T8" fmla="*/ 0 w 42"/>
              <a:gd name="T9" fmla="*/ 2147483647 h 60"/>
              <a:gd name="T10" fmla="*/ 0 w 42"/>
              <a:gd name="T11" fmla="*/ 2147483647 h 60"/>
              <a:gd name="T12" fmla="*/ 2147483647 w 42"/>
              <a:gd name="T13" fmla="*/ 2147483647 h 60"/>
              <a:gd name="T14" fmla="*/ 2147483647 w 42"/>
              <a:gd name="T15" fmla="*/ 2147483647 h 60"/>
              <a:gd name="T16" fmla="*/ 2147483647 w 42"/>
              <a:gd name="T17" fmla="*/ 2147483647 h 60"/>
              <a:gd name="T18" fmla="*/ 2147483647 w 42"/>
              <a:gd name="T19" fmla="*/ 2147483647 h 60"/>
              <a:gd name="T20" fmla="*/ 2147483647 w 42"/>
              <a:gd name="T21" fmla="*/ 2147483647 h 60"/>
              <a:gd name="T22" fmla="*/ 2147483647 w 42"/>
              <a:gd name="T23" fmla="*/ 2147483647 h 60"/>
              <a:gd name="T24" fmla="*/ 2147483647 w 42"/>
              <a:gd name="T25" fmla="*/ 2147483647 h 60"/>
              <a:gd name="T26" fmla="*/ 2147483647 w 42"/>
              <a:gd name="T27" fmla="*/ 2147483647 h 60"/>
              <a:gd name="T28" fmla="*/ 2147483647 w 42"/>
              <a:gd name="T29" fmla="*/ 2147483647 h 60"/>
              <a:gd name="T30" fmla="*/ 2147483647 w 42"/>
              <a:gd name="T31" fmla="*/ 0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60"/>
              <a:gd name="T50" fmla="*/ 42 w 42"/>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60">
                <a:moveTo>
                  <a:pt x="24" y="0"/>
                </a:moveTo>
                <a:lnTo>
                  <a:pt x="12" y="0"/>
                </a:lnTo>
                <a:lnTo>
                  <a:pt x="12" y="6"/>
                </a:lnTo>
                <a:lnTo>
                  <a:pt x="0" y="24"/>
                </a:lnTo>
                <a:lnTo>
                  <a:pt x="0" y="42"/>
                </a:lnTo>
                <a:lnTo>
                  <a:pt x="0" y="48"/>
                </a:lnTo>
                <a:lnTo>
                  <a:pt x="6" y="48"/>
                </a:lnTo>
                <a:lnTo>
                  <a:pt x="12" y="60"/>
                </a:lnTo>
                <a:lnTo>
                  <a:pt x="36" y="60"/>
                </a:lnTo>
                <a:lnTo>
                  <a:pt x="36" y="48"/>
                </a:lnTo>
                <a:lnTo>
                  <a:pt x="30" y="36"/>
                </a:lnTo>
                <a:lnTo>
                  <a:pt x="42" y="30"/>
                </a:lnTo>
                <a:lnTo>
                  <a:pt x="42" y="18"/>
                </a:lnTo>
                <a:lnTo>
                  <a:pt x="36" y="18"/>
                </a:lnTo>
                <a:lnTo>
                  <a:pt x="30" y="18"/>
                </a:lnTo>
                <a:lnTo>
                  <a:pt x="24" y="0"/>
                </a:lnTo>
                <a:close/>
              </a:path>
            </a:pathLst>
          </a:custGeom>
          <a:solidFill>
            <a:srgbClr val="00CC99"/>
          </a:solidFill>
          <a:ln w="0">
            <a:solidFill>
              <a:srgbClr val="000000"/>
            </a:solidFill>
            <a:prstDash val="solid"/>
            <a:round/>
            <a:headEnd/>
            <a:tailEnd/>
          </a:ln>
        </p:spPr>
        <p:txBody>
          <a:bodyPr/>
          <a:lstStyle/>
          <a:p>
            <a:endParaRPr lang="fi-FI"/>
          </a:p>
        </p:txBody>
      </p:sp>
      <p:sp>
        <p:nvSpPr>
          <p:cNvPr id="19474" name="Rectangle 20"/>
          <p:cNvSpPr>
            <a:spLocks noChangeAspect="1" noChangeArrowheads="1"/>
          </p:cNvSpPr>
          <p:nvPr/>
        </p:nvSpPr>
        <p:spPr bwMode="auto">
          <a:xfrm>
            <a:off x="4716463" y="836613"/>
            <a:ext cx="833437" cy="184150"/>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Heinävesi</a:t>
            </a:r>
            <a:endParaRPr lang="fi-FI" sz="1200" b="1">
              <a:cs typeface="Arial" charset="0"/>
            </a:endParaRPr>
          </a:p>
        </p:txBody>
      </p:sp>
      <p:sp>
        <p:nvSpPr>
          <p:cNvPr id="19475" name="Rectangle 23"/>
          <p:cNvSpPr>
            <a:spLocks noChangeAspect="1" noChangeArrowheads="1"/>
          </p:cNvSpPr>
          <p:nvPr/>
        </p:nvSpPr>
        <p:spPr bwMode="auto">
          <a:xfrm>
            <a:off x="3924300" y="2349500"/>
            <a:ext cx="958850"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Rantasalmi</a:t>
            </a:r>
            <a:endParaRPr lang="fi-FI" sz="1200" b="1">
              <a:cs typeface="Arial" charset="0"/>
            </a:endParaRPr>
          </a:p>
        </p:txBody>
      </p:sp>
      <p:sp>
        <p:nvSpPr>
          <p:cNvPr id="19476" name="Rectangle 24"/>
          <p:cNvSpPr>
            <a:spLocks noChangeAspect="1" noChangeArrowheads="1"/>
          </p:cNvSpPr>
          <p:nvPr/>
        </p:nvSpPr>
        <p:spPr bwMode="auto">
          <a:xfrm>
            <a:off x="5148263" y="3068638"/>
            <a:ext cx="952500" cy="184150"/>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Savonlinna</a:t>
            </a:r>
          </a:p>
        </p:txBody>
      </p:sp>
      <p:sp>
        <p:nvSpPr>
          <p:cNvPr id="19477" name="Rectangle 25"/>
          <p:cNvSpPr>
            <a:spLocks noChangeAspect="1" noChangeArrowheads="1"/>
          </p:cNvSpPr>
          <p:nvPr/>
        </p:nvSpPr>
        <p:spPr bwMode="auto">
          <a:xfrm>
            <a:off x="4210050" y="3349625"/>
            <a:ext cx="673100"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Sulkava</a:t>
            </a:r>
            <a:endParaRPr lang="fi-FI" sz="1200" b="1">
              <a:cs typeface="Arial" charset="0"/>
            </a:endParaRPr>
          </a:p>
        </p:txBody>
      </p:sp>
      <p:sp>
        <p:nvSpPr>
          <p:cNvPr id="19478" name="Rectangle 26"/>
          <p:cNvSpPr>
            <a:spLocks noChangeAspect="1" noChangeArrowheads="1"/>
          </p:cNvSpPr>
          <p:nvPr/>
        </p:nvSpPr>
        <p:spPr bwMode="auto">
          <a:xfrm>
            <a:off x="1763713" y="1557338"/>
            <a:ext cx="976312"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Pieksämäki</a:t>
            </a:r>
          </a:p>
        </p:txBody>
      </p:sp>
      <p:sp>
        <p:nvSpPr>
          <p:cNvPr id="19479" name="Rectangle 27"/>
          <p:cNvSpPr>
            <a:spLocks noChangeAspect="1" noChangeArrowheads="1"/>
          </p:cNvSpPr>
          <p:nvPr/>
        </p:nvSpPr>
        <p:spPr bwMode="auto">
          <a:xfrm>
            <a:off x="5219700" y="1989138"/>
            <a:ext cx="876300"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Enonkoski</a:t>
            </a:r>
            <a:endParaRPr lang="fi-FI" sz="1200" b="1">
              <a:cs typeface="Arial" charset="0"/>
            </a:endParaRPr>
          </a:p>
        </p:txBody>
      </p:sp>
      <p:sp>
        <p:nvSpPr>
          <p:cNvPr id="19480" name="Rectangle 28"/>
          <p:cNvSpPr>
            <a:spLocks noChangeAspect="1" noChangeArrowheads="1"/>
          </p:cNvSpPr>
          <p:nvPr/>
        </p:nvSpPr>
        <p:spPr bwMode="auto">
          <a:xfrm>
            <a:off x="884238" y="3744913"/>
            <a:ext cx="1022350"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Hirvensalmi</a:t>
            </a:r>
            <a:endParaRPr lang="fi-FI" sz="1200" b="1">
              <a:cs typeface="Arial" charset="0"/>
            </a:endParaRPr>
          </a:p>
        </p:txBody>
      </p:sp>
      <p:sp>
        <p:nvSpPr>
          <p:cNvPr id="19481" name="Rectangle 29"/>
          <p:cNvSpPr>
            <a:spLocks noChangeAspect="1" noChangeArrowheads="1"/>
          </p:cNvSpPr>
          <p:nvPr/>
        </p:nvSpPr>
        <p:spPr bwMode="auto">
          <a:xfrm>
            <a:off x="3101975" y="1844675"/>
            <a:ext cx="738188"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Joroinen</a:t>
            </a:r>
            <a:endParaRPr lang="fi-FI" sz="1200" b="1">
              <a:cs typeface="Arial" charset="0"/>
            </a:endParaRPr>
          </a:p>
        </p:txBody>
      </p:sp>
      <p:sp>
        <p:nvSpPr>
          <p:cNvPr id="19482" name="Rectangle 30"/>
          <p:cNvSpPr>
            <a:spLocks noChangeAspect="1" noChangeArrowheads="1"/>
          </p:cNvSpPr>
          <p:nvPr/>
        </p:nvSpPr>
        <p:spPr bwMode="auto">
          <a:xfrm>
            <a:off x="3203575" y="3213100"/>
            <a:ext cx="390525"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Juva</a:t>
            </a:r>
            <a:endParaRPr lang="fi-FI" sz="1200" b="1">
              <a:cs typeface="Arial" charset="0"/>
            </a:endParaRPr>
          </a:p>
        </p:txBody>
      </p:sp>
      <p:sp>
        <p:nvSpPr>
          <p:cNvPr id="19483" name="Rectangle 31"/>
          <p:cNvSpPr>
            <a:spLocks noChangeAspect="1" noChangeArrowheads="1"/>
          </p:cNvSpPr>
          <p:nvPr/>
        </p:nvSpPr>
        <p:spPr bwMode="auto">
          <a:xfrm>
            <a:off x="900113" y="2636838"/>
            <a:ext cx="1101725"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Kangasniemi</a:t>
            </a:r>
            <a:endParaRPr lang="fi-FI" sz="1200" b="1">
              <a:cs typeface="Arial" charset="0"/>
            </a:endParaRPr>
          </a:p>
        </p:txBody>
      </p:sp>
      <p:sp>
        <p:nvSpPr>
          <p:cNvPr id="19484" name="Rectangle 32"/>
          <p:cNvSpPr>
            <a:spLocks noChangeAspect="1" noChangeArrowheads="1"/>
          </p:cNvSpPr>
          <p:nvPr/>
        </p:nvSpPr>
        <p:spPr bwMode="auto">
          <a:xfrm>
            <a:off x="1203325" y="4695825"/>
            <a:ext cx="976313"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Mäntyharju</a:t>
            </a:r>
            <a:endParaRPr lang="fi-FI" sz="1200" b="1">
              <a:cs typeface="Arial" charset="0"/>
            </a:endParaRPr>
          </a:p>
        </p:txBody>
      </p:sp>
      <p:sp>
        <p:nvSpPr>
          <p:cNvPr id="19485" name="Rectangle 33"/>
          <p:cNvSpPr>
            <a:spLocks noChangeAspect="1" noChangeArrowheads="1"/>
          </p:cNvSpPr>
          <p:nvPr/>
        </p:nvSpPr>
        <p:spPr bwMode="auto">
          <a:xfrm>
            <a:off x="179388" y="4437063"/>
            <a:ext cx="939800"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Pertunmaa</a:t>
            </a:r>
            <a:endParaRPr lang="fi-FI" sz="1200" b="1">
              <a:cs typeface="Arial" charset="0"/>
            </a:endParaRPr>
          </a:p>
        </p:txBody>
      </p:sp>
      <p:sp>
        <p:nvSpPr>
          <p:cNvPr id="19486" name="Rectangle 34"/>
          <p:cNvSpPr>
            <a:spLocks noChangeAspect="1" noChangeArrowheads="1"/>
          </p:cNvSpPr>
          <p:nvPr/>
        </p:nvSpPr>
        <p:spPr bwMode="auto">
          <a:xfrm>
            <a:off x="3779838" y="4365625"/>
            <a:ext cx="744537"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Puumala</a:t>
            </a:r>
            <a:endParaRPr lang="fi-FI" sz="1200" b="1">
              <a:cs typeface="Arial" charset="0"/>
            </a:endParaRPr>
          </a:p>
        </p:txBody>
      </p:sp>
      <p:sp>
        <p:nvSpPr>
          <p:cNvPr id="19487" name="Rectangle 36"/>
          <p:cNvSpPr>
            <a:spLocks noChangeAspect="1" noChangeArrowheads="1"/>
          </p:cNvSpPr>
          <p:nvPr/>
        </p:nvSpPr>
        <p:spPr bwMode="auto">
          <a:xfrm>
            <a:off x="2195513" y="4005263"/>
            <a:ext cx="612775" cy="184150"/>
          </a:xfrm>
          <a:prstGeom prst="rect">
            <a:avLst/>
          </a:prstGeom>
          <a:noFill/>
          <a:ln w="9525">
            <a:noFill/>
            <a:miter lim="800000"/>
            <a:headEnd/>
            <a:tailEnd/>
          </a:ln>
        </p:spPr>
        <p:txBody>
          <a:bodyPr wrap="none" lIns="0" tIns="0" rIns="0" bIns="0">
            <a:spAutoFit/>
          </a:bodyPr>
          <a:lstStyle/>
          <a:p>
            <a:r>
              <a:rPr lang="fi-FI" sz="1200" b="1" dirty="0">
                <a:solidFill>
                  <a:srgbClr val="000000"/>
                </a:solidFill>
                <a:latin typeface="Verdana" pitchFamily="34" charset="0"/>
                <a:cs typeface="Arial" charset="0"/>
              </a:rPr>
              <a:t>Mikkeli</a:t>
            </a:r>
          </a:p>
        </p:txBody>
      </p:sp>
      <p:cxnSp>
        <p:nvCxnSpPr>
          <p:cNvPr id="51" name="Suora nuoliyhdysviiva 50"/>
          <p:cNvCxnSpPr/>
          <p:nvPr/>
        </p:nvCxnSpPr>
        <p:spPr>
          <a:xfrm rot="5400000" flipH="1" flipV="1">
            <a:off x="3204369" y="1269207"/>
            <a:ext cx="503237" cy="2159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9489" name="Tekstikehys 53"/>
          <p:cNvSpPr txBox="1">
            <a:spLocks noChangeArrowheads="1"/>
          </p:cNvSpPr>
          <p:nvPr/>
        </p:nvSpPr>
        <p:spPr bwMode="auto">
          <a:xfrm>
            <a:off x="3203575" y="765175"/>
            <a:ext cx="887413" cy="276225"/>
          </a:xfrm>
          <a:prstGeom prst="rect">
            <a:avLst/>
          </a:prstGeom>
          <a:noFill/>
          <a:ln w="9525">
            <a:noFill/>
            <a:miter lim="800000"/>
            <a:headEnd/>
            <a:tailEnd/>
          </a:ln>
        </p:spPr>
        <p:txBody>
          <a:bodyPr wrap="none">
            <a:spAutoFit/>
          </a:bodyPr>
          <a:lstStyle/>
          <a:p>
            <a:r>
              <a:rPr lang="fi-FI" sz="1200" b="1">
                <a:latin typeface="Verdana" pitchFamily="34" charset="0"/>
                <a:ea typeface="Verdana" pitchFamily="34" charset="0"/>
                <a:cs typeface="Verdana" pitchFamily="34" charset="0"/>
              </a:rPr>
              <a:t>Varkaus</a:t>
            </a:r>
          </a:p>
        </p:txBody>
      </p:sp>
      <p:sp>
        <p:nvSpPr>
          <p:cNvPr id="58" name="Tasakylkinen kolmio 57"/>
          <p:cNvSpPr/>
          <p:nvPr/>
        </p:nvSpPr>
        <p:spPr>
          <a:xfrm>
            <a:off x="3924300" y="4581525"/>
            <a:ext cx="142875" cy="142875"/>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4" name="5-sakarainen tähti 63"/>
          <p:cNvSpPr/>
          <p:nvPr/>
        </p:nvSpPr>
        <p:spPr>
          <a:xfrm>
            <a:off x="3276600" y="1700213"/>
            <a:ext cx="144463" cy="144462"/>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5" name="5-sakarainen tähti 64"/>
          <p:cNvSpPr/>
          <p:nvPr/>
        </p:nvSpPr>
        <p:spPr>
          <a:xfrm>
            <a:off x="3419475" y="1700213"/>
            <a:ext cx="144463"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6" name="5-sakarainen tähti 65"/>
          <p:cNvSpPr/>
          <p:nvPr/>
        </p:nvSpPr>
        <p:spPr>
          <a:xfrm>
            <a:off x="5435600" y="2205038"/>
            <a:ext cx="144463"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7" name="Suorakulmio 66"/>
          <p:cNvSpPr/>
          <p:nvPr/>
        </p:nvSpPr>
        <p:spPr>
          <a:xfrm>
            <a:off x="6659563" y="765175"/>
            <a:ext cx="144462" cy="142875"/>
          </a:xfrm>
          <a:prstGeom prst="rect">
            <a:avLst/>
          </a:prstGeom>
          <a:solidFill>
            <a:srgbClr val="00CC9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9526" name="Tekstikehys 97"/>
          <p:cNvSpPr txBox="1">
            <a:spLocks noChangeArrowheads="1"/>
          </p:cNvSpPr>
          <p:nvPr/>
        </p:nvSpPr>
        <p:spPr bwMode="auto">
          <a:xfrm>
            <a:off x="6875463" y="692150"/>
            <a:ext cx="2352675"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Kunnan väestöpohja &lt; 20 000</a:t>
            </a:r>
          </a:p>
        </p:txBody>
      </p:sp>
      <p:sp>
        <p:nvSpPr>
          <p:cNvPr id="69" name="Tasakylkinen kolmio 68"/>
          <p:cNvSpPr/>
          <p:nvPr/>
        </p:nvSpPr>
        <p:spPr>
          <a:xfrm>
            <a:off x="6659563" y="2060575"/>
            <a:ext cx="144462" cy="144463"/>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9528" name="Tekstikehys 104"/>
          <p:cNvSpPr txBox="1">
            <a:spLocks noChangeArrowheads="1"/>
          </p:cNvSpPr>
          <p:nvPr/>
        </p:nvSpPr>
        <p:spPr bwMode="auto">
          <a:xfrm>
            <a:off x="6875463" y="1989138"/>
            <a:ext cx="935037"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Kriisikunta</a:t>
            </a:r>
          </a:p>
        </p:txBody>
      </p:sp>
      <p:sp>
        <p:nvSpPr>
          <p:cNvPr id="71" name="Tasakylkinen kolmio 70"/>
          <p:cNvSpPr/>
          <p:nvPr/>
        </p:nvSpPr>
        <p:spPr>
          <a:xfrm>
            <a:off x="6659563" y="2349500"/>
            <a:ext cx="144462" cy="142875"/>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9530" name="Tekstikehys 106"/>
          <p:cNvSpPr txBox="1">
            <a:spLocks noChangeArrowheads="1"/>
          </p:cNvSpPr>
          <p:nvPr/>
        </p:nvSpPr>
        <p:spPr bwMode="auto">
          <a:xfrm>
            <a:off x="6875463" y="2276475"/>
            <a:ext cx="1376362"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Kriisiytyvä kunta</a:t>
            </a:r>
          </a:p>
        </p:txBody>
      </p:sp>
      <p:sp>
        <p:nvSpPr>
          <p:cNvPr id="73" name="5-sakarainen tähti 72"/>
          <p:cNvSpPr/>
          <p:nvPr/>
        </p:nvSpPr>
        <p:spPr>
          <a:xfrm>
            <a:off x="6659563" y="1341438"/>
            <a:ext cx="144462" cy="144462"/>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9532" name="Tekstikehys 108"/>
          <p:cNvSpPr txBox="1">
            <a:spLocks noChangeArrowheads="1"/>
          </p:cNvSpPr>
          <p:nvPr/>
        </p:nvSpPr>
        <p:spPr bwMode="auto">
          <a:xfrm>
            <a:off x="6875463" y="1268413"/>
            <a:ext cx="2120900"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Yhdyskuntarakenneperuste</a:t>
            </a:r>
          </a:p>
        </p:txBody>
      </p:sp>
      <p:sp>
        <p:nvSpPr>
          <p:cNvPr id="75" name="Suorakulmio 74"/>
          <p:cNvSpPr/>
          <p:nvPr/>
        </p:nvSpPr>
        <p:spPr>
          <a:xfrm>
            <a:off x="6659563" y="1052513"/>
            <a:ext cx="144462" cy="142875"/>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9534" name="Tekstikehys 97"/>
          <p:cNvSpPr txBox="1">
            <a:spLocks noChangeArrowheads="1"/>
          </p:cNvSpPr>
          <p:nvPr/>
        </p:nvSpPr>
        <p:spPr bwMode="auto">
          <a:xfrm>
            <a:off x="6875463" y="981075"/>
            <a:ext cx="1643062"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Työssäkäyntiperuste</a:t>
            </a:r>
          </a:p>
        </p:txBody>
      </p:sp>
      <p:sp>
        <p:nvSpPr>
          <p:cNvPr id="77" name="5-sakarainen tähti 76"/>
          <p:cNvSpPr/>
          <p:nvPr/>
        </p:nvSpPr>
        <p:spPr>
          <a:xfrm>
            <a:off x="6659563" y="1628775"/>
            <a:ext cx="144462"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9536" name="Tekstikehys 108"/>
          <p:cNvSpPr txBox="1">
            <a:spLocks noChangeArrowheads="1"/>
          </p:cNvSpPr>
          <p:nvPr/>
        </p:nvSpPr>
        <p:spPr bwMode="auto">
          <a:xfrm>
            <a:off x="6875463" y="1557338"/>
            <a:ext cx="1954212" cy="430212"/>
          </a:xfrm>
          <a:prstGeom prst="rect">
            <a:avLst/>
          </a:prstGeom>
          <a:noFill/>
          <a:ln w="9525">
            <a:noFill/>
            <a:miter lim="800000"/>
            <a:headEnd/>
            <a:tailEnd/>
          </a:ln>
        </p:spPr>
        <p:txBody>
          <a:bodyPr wrap="none">
            <a:spAutoFit/>
          </a:bodyPr>
          <a:lstStyle/>
          <a:p>
            <a:r>
              <a:rPr lang="fi-FI" sz="1100" dirty="0">
                <a:latin typeface="Verdana" pitchFamily="34" charset="0"/>
                <a:ea typeface="Verdana" pitchFamily="34" charset="0"/>
                <a:cs typeface="Verdana" pitchFamily="34" charset="0"/>
              </a:rPr>
              <a:t>Työpaikkaomavaraisuus-</a:t>
            </a:r>
            <a:br>
              <a:rPr lang="fi-FI" sz="1100" dirty="0">
                <a:latin typeface="Verdana" pitchFamily="34" charset="0"/>
                <a:ea typeface="Verdana" pitchFamily="34" charset="0"/>
                <a:cs typeface="Verdana" pitchFamily="34" charset="0"/>
              </a:rPr>
            </a:br>
            <a:r>
              <a:rPr lang="fi-FI" sz="1100" dirty="0">
                <a:latin typeface="Verdana" pitchFamily="34" charset="0"/>
                <a:ea typeface="Verdana" pitchFamily="34" charset="0"/>
                <a:cs typeface="Verdana" pitchFamily="34" charset="0"/>
              </a:rPr>
              <a:t>peruste</a:t>
            </a:r>
          </a:p>
        </p:txBody>
      </p:sp>
      <p:sp>
        <p:nvSpPr>
          <p:cNvPr id="52" name="Tekstikehys 78"/>
          <p:cNvSpPr txBox="1">
            <a:spLocks noChangeArrowheads="1"/>
          </p:cNvSpPr>
          <p:nvPr/>
        </p:nvSpPr>
        <p:spPr bwMode="auto">
          <a:xfrm>
            <a:off x="7092280" y="3068960"/>
            <a:ext cx="1858201" cy="261610"/>
          </a:xfrm>
          <a:prstGeom prst="rect">
            <a:avLst/>
          </a:prstGeom>
          <a:noFill/>
          <a:ln w="9525">
            <a:noFill/>
            <a:miter lim="800000"/>
            <a:headEnd/>
            <a:tailEnd/>
          </a:ln>
        </p:spPr>
        <p:txBody>
          <a:bodyPr wrap="none">
            <a:spAutoFit/>
          </a:bodyPr>
          <a:lstStyle/>
          <a:p>
            <a:r>
              <a:rPr lang="fi-FI" sz="1100" dirty="0" smtClean="0">
                <a:latin typeface="Verdana" pitchFamily="34" charset="0"/>
                <a:ea typeface="Verdana" pitchFamily="34" charset="0"/>
                <a:cs typeface="Verdana" pitchFamily="34" charset="0"/>
              </a:rPr>
              <a:t>Asukasluku 31.12.2013</a:t>
            </a:r>
            <a:endParaRPr lang="fi-FI" sz="1100" dirty="0">
              <a:latin typeface="Verdana" pitchFamily="34" charset="0"/>
              <a:ea typeface="Verdana" pitchFamily="34" charset="0"/>
              <a:cs typeface="Verdana" pitchFamily="34" charset="0"/>
            </a:endParaRPr>
          </a:p>
        </p:txBody>
      </p:sp>
      <p:graphicFrame>
        <p:nvGraphicFramePr>
          <p:cNvPr id="53" name="Taulukko 52"/>
          <p:cNvGraphicFramePr>
            <a:graphicFrameLocks noGrp="1"/>
          </p:cNvGraphicFramePr>
          <p:nvPr/>
        </p:nvGraphicFramePr>
        <p:xfrm>
          <a:off x="7092280" y="3356992"/>
          <a:ext cx="1954014" cy="2560320"/>
        </p:xfrm>
        <a:graphic>
          <a:graphicData uri="http://schemas.openxmlformats.org/drawingml/2006/table">
            <a:tbl>
              <a:tblPr/>
              <a:tblGrid>
                <a:gridCol w="1314682"/>
                <a:gridCol w="639332"/>
              </a:tblGrid>
              <a:tr h="182880">
                <a:tc>
                  <a:txBody>
                    <a:bodyPr/>
                    <a:lstStyle/>
                    <a:p>
                      <a:pPr algn="l" fontAlgn="b"/>
                      <a:r>
                        <a:rPr lang="fi-FI" sz="1100" b="0" i="0" u="none" strike="noStrike" dirty="0">
                          <a:solidFill>
                            <a:srgbClr val="000000"/>
                          </a:solidFill>
                          <a:latin typeface="Calibri"/>
                        </a:rPr>
                        <a:t>Enonkoski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1 522</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Heinävesi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3 667</a:t>
                      </a:r>
                    </a:p>
                  </a:txBody>
                  <a:tcPr marL="7620" marR="7620" marT="7620" marB="0" anchor="b">
                    <a:lnL>
                      <a:noFill/>
                    </a:lnL>
                    <a:lnR>
                      <a:noFill/>
                    </a:lnR>
                    <a:lnT>
                      <a:noFill/>
                    </a:lnT>
                    <a:lnB>
                      <a:noFill/>
                    </a:lnB>
                  </a:tcPr>
                </a:tc>
              </a:tr>
              <a:tr h="182880">
                <a:tc>
                  <a:txBody>
                    <a:bodyPr/>
                    <a:lstStyle/>
                    <a:p>
                      <a:pPr algn="l" fontAlgn="b"/>
                      <a:r>
                        <a:rPr lang="fi-FI" sz="1100" b="0" i="0" u="none" strike="noStrike" dirty="0">
                          <a:solidFill>
                            <a:srgbClr val="000000"/>
                          </a:solidFill>
                          <a:latin typeface="Calibri"/>
                        </a:rPr>
                        <a:t>Hirvensalmi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2 338</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Joroinen</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5 213</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Juva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6 684</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Kangasniemi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5 801</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Mikkeli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54 635</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Mäntyharju</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6 287</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Pertunmaa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1 842</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Pieksämäki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19 288</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Puumala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2 319</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Rantasalmi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3 872</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Savonlinna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36 256</a:t>
                      </a:r>
                    </a:p>
                  </a:txBody>
                  <a:tcPr marL="7620" marR="7620" marT="7620" marB="0" anchor="b">
                    <a:lnL>
                      <a:noFill/>
                    </a:lnL>
                    <a:lnR>
                      <a:noFill/>
                    </a:lnR>
                    <a:lnT>
                      <a:noFill/>
                    </a:lnT>
                    <a:lnB>
                      <a:noFill/>
                    </a:lnB>
                  </a:tcPr>
                </a:tc>
              </a:tr>
              <a:tr h="182880">
                <a:tc>
                  <a:txBody>
                    <a:bodyPr/>
                    <a:lstStyle/>
                    <a:p>
                      <a:pPr algn="l" fontAlgn="b"/>
                      <a:r>
                        <a:rPr lang="fi-FI" sz="1100" b="0" i="0" u="none" strike="noStrike" dirty="0">
                          <a:solidFill>
                            <a:srgbClr val="000000"/>
                          </a:solidFill>
                          <a:latin typeface="Calibri"/>
                        </a:rPr>
                        <a:t>Sulkava</a:t>
                      </a:r>
                    </a:p>
                  </a:txBody>
                  <a:tcPr marL="7620" marR="7620" marT="7620" marB="0" anchor="b">
                    <a:lnL>
                      <a:noFill/>
                    </a:lnL>
                    <a:lnR>
                      <a:noFill/>
                    </a:lnR>
                    <a:lnT>
                      <a:noFill/>
                    </a:lnT>
                    <a:lnB>
                      <a:noFill/>
                    </a:lnB>
                  </a:tcPr>
                </a:tc>
                <a:tc>
                  <a:txBody>
                    <a:bodyPr/>
                    <a:lstStyle/>
                    <a:p>
                      <a:pPr algn="r" fontAlgn="b"/>
                      <a:r>
                        <a:rPr lang="fi-FI" sz="1100" b="0" i="0" u="none" strike="noStrike" dirty="0">
                          <a:solidFill>
                            <a:srgbClr val="000000"/>
                          </a:solidFill>
                          <a:latin typeface="Calibri"/>
                        </a:rPr>
                        <a:t>2 794</a:t>
                      </a:r>
                    </a:p>
                  </a:txBody>
                  <a:tcPr marL="7620" marR="7620" marT="762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7"/>
          <p:cNvSpPr>
            <a:spLocks noChangeAspect="1"/>
          </p:cNvSpPr>
          <p:nvPr/>
        </p:nvSpPr>
        <p:spPr bwMode="auto">
          <a:xfrm>
            <a:off x="4548981" y="1052736"/>
            <a:ext cx="2327275" cy="3317875"/>
          </a:xfrm>
          <a:custGeom>
            <a:avLst/>
            <a:gdLst>
              <a:gd name="T0" fmla="*/ 2147483647 w 12502"/>
              <a:gd name="T1" fmla="*/ 2147483647 h 10727"/>
              <a:gd name="T2" fmla="*/ 2147483647 w 12502"/>
              <a:gd name="T3" fmla="*/ 2147483647 h 10727"/>
              <a:gd name="T4" fmla="*/ 2147483647 w 12502"/>
              <a:gd name="T5" fmla="*/ 2147483647 h 10727"/>
              <a:gd name="T6" fmla="*/ 2147483647 w 12502"/>
              <a:gd name="T7" fmla="*/ 2147483647 h 10727"/>
              <a:gd name="T8" fmla="*/ 2147483647 w 12502"/>
              <a:gd name="T9" fmla="*/ 2147483647 h 10727"/>
              <a:gd name="T10" fmla="*/ 2147483647 w 12502"/>
              <a:gd name="T11" fmla="*/ 2147483647 h 10727"/>
              <a:gd name="T12" fmla="*/ 2147483647 w 12502"/>
              <a:gd name="T13" fmla="*/ 2147483647 h 10727"/>
              <a:gd name="T14" fmla="*/ 2147483647 w 12502"/>
              <a:gd name="T15" fmla="*/ 2147483647 h 10727"/>
              <a:gd name="T16" fmla="*/ 2147483647 w 12502"/>
              <a:gd name="T17" fmla="*/ 2147483647 h 10727"/>
              <a:gd name="T18" fmla="*/ 2147483647 w 12502"/>
              <a:gd name="T19" fmla="*/ 2147483647 h 10727"/>
              <a:gd name="T20" fmla="*/ 2147483647 w 12502"/>
              <a:gd name="T21" fmla="*/ 2147483647 h 10727"/>
              <a:gd name="T22" fmla="*/ 2147483647 w 12502"/>
              <a:gd name="T23" fmla="*/ 0 h 10727"/>
              <a:gd name="T24" fmla="*/ 2147483647 w 12502"/>
              <a:gd name="T25" fmla="*/ 2147483647 h 10727"/>
              <a:gd name="T26" fmla="*/ 2147483647 w 12502"/>
              <a:gd name="T27" fmla="*/ 2147483647 h 10727"/>
              <a:gd name="T28" fmla="*/ 2147483647 w 12502"/>
              <a:gd name="T29" fmla="*/ 2147483647 h 10727"/>
              <a:gd name="T30" fmla="*/ 2147483647 w 12502"/>
              <a:gd name="T31" fmla="*/ 2147483647 h 10727"/>
              <a:gd name="T32" fmla="*/ 2147483647 w 12502"/>
              <a:gd name="T33" fmla="*/ 2147483647 h 10727"/>
              <a:gd name="T34" fmla="*/ 2147483647 w 12502"/>
              <a:gd name="T35" fmla="*/ 2147483647 h 10727"/>
              <a:gd name="T36" fmla="*/ 2147483647 w 12502"/>
              <a:gd name="T37" fmla="*/ 2147483647 h 10727"/>
              <a:gd name="T38" fmla="*/ 2147483647 w 12502"/>
              <a:gd name="T39" fmla="*/ 2147483647 h 10727"/>
              <a:gd name="T40" fmla="*/ 2147483647 w 12502"/>
              <a:gd name="T41" fmla="*/ 2147483647 h 10727"/>
              <a:gd name="T42" fmla="*/ 2147483647 w 12502"/>
              <a:gd name="T43" fmla="*/ 2147483647 h 10727"/>
              <a:gd name="T44" fmla="*/ 2147483647 w 12502"/>
              <a:gd name="T45" fmla="*/ 2147483647 h 10727"/>
              <a:gd name="T46" fmla="*/ 2147483647 w 12502"/>
              <a:gd name="T47" fmla="*/ 2147483647 h 10727"/>
              <a:gd name="T48" fmla="*/ 2147483647 w 12502"/>
              <a:gd name="T49" fmla="*/ 2147483647 h 10727"/>
              <a:gd name="T50" fmla="*/ 2147483647 w 12502"/>
              <a:gd name="T51" fmla="*/ 2147483647 h 10727"/>
              <a:gd name="T52" fmla="*/ 2147483647 w 12502"/>
              <a:gd name="T53" fmla="*/ 2147483647 h 10727"/>
              <a:gd name="T54" fmla="*/ 0 w 12502"/>
              <a:gd name="T55" fmla="*/ 2147483647 h 10727"/>
              <a:gd name="T56" fmla="*/ 2147483647 w 12502"/>
              <a:gd name="T57" fmla="*/ 2147483647 h 10727"/>
              <a:gd name="T58" fmla="*/ 2147483647 w 12502"/>
              <a:gd name="T59" fmla="*/ 2147483647 h 10727"/>
              <a:gd name="T60" fmla="*/ 2147483647 w 12502"/>
              <a:gd name="T61" fmla="*/ 2147483647 h 10727"/>
              <a:gd name="T62" fmla="*/ 2147483647 w 12502"/>
              <a:gd name="T63" fmla="*/ 2147483647 h 10727"/>
              <a:gd name="T64" fmla="*/ 2147483647 w 12502"/>
              <a:gd name="T65" fmla="*/ 2147483647 h 107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502"/>
              <a:gd name="T100" fmla="*/ 0 h 10727"/>
              <a:gd name="T101" fmla="*/ 12502 w 12502"/>
              <a:gd name="T102" fmla="*/ 10727 h 107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502" h="10727">
                <a:moveTo>
                  <a:pt x="4986" y="5172"/>
                </a:moveTo>
                <a:lnTo>
                  <a:pt x="6315" y="4906"/>
                </a:lnTo>
                <a:lnTo>
                  <a:pt x="7198" y="3874"/>
                </a:lnTo>
                <a:lnTo>
                  <a:pt x="6635" y="3874"/>
                </a:lnTo>
                <a:lnTo>
                  <a:pt x="4958" y="2259"/>
                </a:lnTo>
                <a:lnTo>
                  <a:pt x="4958" y="2072"/>
                </a:lnTo>
                <a:lnTo>
                  <a:pt x="4396" y="2021"/>
                </a:lnTo>
                <a:lnTo>
                  <a:pt x="3918" y="1733"/>
                </a:lnTo>
                <a:lnTo>
                  <a:pt x="3552" y="1937"/>
                </a:lnTo>
                <a:lnTo>
                  <a:pt x="4142" y="2597"/>
                </a:lnTo>
                <a:lnTo>
                  <a:pt x="2624" y="2733"/>
                </a:lnTo>
                <a:lnTo>
                  <a:pt x="2793" y="2564"/>
                </a:lnTo>
                <a:lnTo>
                  <a:pt x="3833" y="2547"/>
                </a:lnTo>
                <a:lnTo>
                  <a:pt x="3271" y="1920"/>
                </a:lnTo>
                <a:lnTo>
                  <a:pt x="3889" y="1581"/>
                </a:lnTo>
                <a:lnTo>
                  <a:pt x="4452" y="1937"/>
                </a:lnTo>
                <a:lnTo>
                  <a:pt x="4958" y="1937"/>
                </a:lnTo>
                <a:lnTo>
                  <a:pt x="5511" y="1615"/>
                </a:lnTo>
                <a:lnTo>
                  <a:pt x="4958" y="966"/>
                </a:lnTo>
                <a:lnTo>
                  <a:pt x="6073" y="966"/>
                </a:lnTo>
                <a:lnTo>
                  <a:pt x="6635" y="966"/>
                </a:lnTo>
                <a:lnTo>
                  <a:pt x="7760" y="966"/>
                </a:lnTo>
                <a:lnTo>
                  <a:pt x="7198" y="0"/>
                </a:lnTo>
                <a:lnTo>
                  <a:pt x="8322" y="0"/>
                </a:lnTo>
                <a:lnTo>
                  <a:pt x="8875" y="322"/>
                </a:lnTo>
                <a:lnTo>
                  <a:pt x="8875" y="966"/>
                </a:lnTo>
                <a:lnTo>
                  <a:pt x="10000" y="2259"/>
                </a:lnTo>
                <a:lnTo>
                  <a:pt x="10000" y="2902"/>
                </a:lnTo>
                <a:lnTo>
                  <a:pt x="10569" y="3509"/>
                </a:lnTo>
                <a:lnTo>
                  <a:pt x="10569" y="4440"/>
                </a:lnTo>
                <a:lnTo>
                  <a:pt x="12115" y="4906"/>
                </a:lnTo>
                <a:lnTo>
                  <a:pt x="12115" y="5837"/>
                </a:lnTo>
                <a:lnTo>
                  <a:pt x="12502" y="6769"/>
                </a:lnTo>
                <a:lnTo>
                  <a:pt x="12115" y="7933"/>
                </a:lnTo>
                <a:lnTo>
                  <a:pt x="11729" y="8864"/>
                </a:lnTo>
                <a:lnTo>
                  <a:pt x="9795" y="9097"/>
                </a:lnTo>
                <a:lnTo>
                  <a:pt x="9022" y="10262"/>
                </a:lnTo>
                <a:lnTo>
                  <a:pt x="6702" y="10727"/>
                </a:lnTo>
                <a:lnTo>
                  <a:pt x="5542" y="10727"/>
                </a:lnTo>
                <a:lnTo>
                  <a:pt x="4958" y="10000"/>
                </a:lnTo>
                <a:lnTo>
                  <a:pt x="2240" y="9356"/>
                </a:lnTo>
                <a:lnTo>
                  <a:pt x="2802" y="8707"/>
                </a:lnTo>
                <a:lnTo>
                  <a:pt x="2240" y="8385"/>
                </a:lnTo>
                <a:lnTo>
                  <a:pt x="2240" y="8063"/>
                </a:lnTo>
                <a:lnTo>
                  <a:pt x="1678" y="7098"/>
                </a:lnTo>
                <a:lnTo>
                  <a:pt x="562" y="6776"/>
                </a:lnTo>
                <a:lnTo>
                  <a:pt x="562" y="6454"/>
                </a:lnTo>
                <a:lnTo>
                  <a:pt x="1678" y="5805"/>
                </a:lnTo>
                <a:lnTo>
                  <a:pt x="2802" y="5805"/>
                </a:lnTo>
                <a:lnTo>
                  <a:pt x="3365" y="5483"/>
                </a:lnTo>
                <a:lnTo>
                  <a:pt x="2802" y="4195"/>
                </a:lnTo>
                <a:lnTo>
                  <a:pt x="2240" y="3874"/>
                </a:lnTo>
                <a:lnTo>
                  <a:pt x="1125" y="3546"/>
                </a:lnTo>
                <a:lnTo>
                  <a:pt x="562" y="3546"/>
                </a:lnTo>
                <a:lnTo>
                  <a:pt x="0" y="3224"/>
                </a:lnTo>
                <a:lnTo>
                  <a:pt x="0" y="2580"/>
                </a:lnTo>
                <a:lnTo>
                  <a:pt x="1678" y="2902"/>
                </a:lnTo>
                <a:lnTo>
                  <a:pt x="2006" y="3106"/>
                </a:lnTo>
                <a:lnTo>
                  <a:pt x="2737" y="2242"/>
                </a:lnTo>
                <a:cubicBezTo>
                  <a:pt x="2756" y="2355"/>
                  <a:pt x="2774" y="2467"/>
                  <a:pt x="2793" y="2580"/>
                </a:cubicBezTo>
                <a:lnTo>
                  <a:pt x="2624" y="2733"/>
                </a:lnTo>
                <a:lnTo>
                  <a:pt x="2231" y="3173"/>
                </a:lnTo>
                <a:lnTo>
                  <a:pt x="3365" y="3546"/>
                </a:lnTo>
                <a:lnTo>
                  <a:pt x="4489" y="4195"/>
                </a:lnTo>
                <a:lnTo>
                  <a:pt x="3927" y="4517"/>
                </a:lnTo>
                <a:lnTo>
                  <a:pt x="4768" y="5139"/>
                </a:lnTo>
              </a:path>
            </a:pathLst>
          </a:custGeom>
          <a:solidFill>
            <a:schemeClr val="bg1"/>
          </a:solidFill>
          <a:ln w="12700">
            <a:solidFill>
              <a:srgbClr val="000000"/>
            </a:solidFill>
            <a:prstDash val="solid"/>
            <a:round/>
            <a:headEnd/>
            <a:tailEnd/>
          </a:ln>
        </p:spPr>
        <p:txBody>
          <a:bodyPr/>
          <a:lstStyle/>
          <a:p>
            <a:endParaRPr lang="fi-FI"/>
          </a:p>
        </p:txBody>
      </p:sp>
      <p:sp>
        <p:nvSpPr>
          <p:cNvPr id="20482" name="Text Box 2"/>
          <p:cNvSpPr txBox="1">
            <a:spLocks noChangeArrowheads="1"/>
          </p:cNvSpPr>
          <p:nvPr/>
        </p:nvSpPr>
        <p:spPr bwMode="auto">
          <a:xfrm>
            <a:off x="5652120" y="44624"/>
            <a:ext cx="3456384" cy="584775"/>
          </a:xfrm>
          <a:prstGeom prst="rect">
            <a:avLst/>
          </a:prstGeom>
          <a:noFill/>
          <a:ln w="9525">
            <a:noFill/>
            <a:miter lim="800000"/>
            <a:headEnd/>
            <a:tailEnd/>
          </a:ln>
        </p:spPr>
        <p:txBody>
          <a:bodyPr wrap="square">
            <a:spAutoFit/>
          </a:bodyPr>
          <a:lstStyle/>
          <a:p>
            <a:r>
              <a:rPr lang="fi-FI" sz="1600" b="1" dirty="0">
                <a:cs typeface="Arial" charset="0"/>
              </a:rPr>
              <a:t>Etelä-Savo: </a:t>
            </a:r>
            <a:r>
              <a:rPr lang="fi-FI" sz="1600" b="1" dirty="0" smtClean="0">
                <a:cs typeface="Arial" charset="0"/>
              </a:rPr>
              <a:t>kuntien ilmoittamat ensisijaiset selvitysalueet</a:t>
            </a:r>
            <a:endParaRPr lang="fi-FI" sz="1600" dirty="0">
              <a:cs typeface="Arial" charset="0"/>
            </a:endParaRPr>
          </a:p>
        </p:txBody>
      </p:sp>
      <p:sp>
        <p:nvSpPr>
          <p:cNvPr id="20484" name="Freeform 5"/>
          <p:cNvSpPr>
            <a:spLocks noChangeAspect="1"/>
          </p:cNvSpPr>
          <p:nvPr/>
        </p:nvSpPr>
        <p:spPr bwMode="auto">
          <a:xfrm>
            <a:off x="4927736" y="1484784"/>
            <a:ext cx="940408" cy="1152128"/>
          </a:xfrm>
          <a:custGeom>
            <a:avLst/>
            <a:gdLst>
              <a:gd name="T0" fmla="*/ 2147483647 w 543"/>
              <a:gd name="T1" fmla="*/ 0 h 627"/>
              <a:gd name="T2" fmla="*/ 2147483647 w 543"/>
              <a:gd name="T3" fmla="*/ 2147483647 h 627"/>
              <a:gd name="T4" fmla="*/ 2147483647 w 543"/>
              <a:gd name="T5" fmla="*/ 2147483647 h 627"/>
              <a:gd name="T6" fmla="*/ 2147483647 w 543"/>
              <a:gd name="T7" fmla="*/ 2147483647 h 627"/>
              <a:gd name="T8" fmla="*/ 2147483647 w 543"/>
              <a:gd name="T9" fmla="*/ 2147483647 h 627"/>
              <a:gd name="T10" fmla="*/ 2147483647 w 543"/>
              <a:gd name="T11" fmla="*/ 2147483647 h 627"/>
              <a:gd name="T12" fmla="*/ 0 w 543"/>
              <a:gd name="T13" fmla="*/ 2147483647 h 627"/>
              <a:gd name="T14" fmla="*/ 2147483647 w 543"/>
              <a:gd name="T15" fmla="*/ 2147483647 h 627"/>
              <a:gd name="T16" fmla="*/ 2147483647 w 543"/>
              <a:gd name="T17" fmla="*/ 2147483647 h 627"/>
              <a:gd name="T18" fmla="*/ 2147483647 w 543"/>
              <a:gd name="T19" fmla="*/ 2147483647 h 627"/>
              <a:gd name="T20" fmla="*/ 2147483647 w 543"/>
              <a:gd name="T21" fmla="*/ 2147483647 h 627"/>
              <a:gd name="T22" fmla="*/ 2147483647 w 543"/>
              <a:gd name="T23" fmla="*/ 2147483647 h 627"/>
              <a:gd name="T24" fmla="*/ 2147483647 w 543"/>
              <a:gd name="T25" fmla="*/ 2147483647 h 627"/>
              <a:gd name="T26" fmla="*/ 2147483647 w 543"/>
              <a:gd name="T27" fmla="*/ 2147483647 h 627"/>
              <a:gd name="T28" fmla="*/ 2147483647 w 543"/>
              <a:gd name="T29" fmla="*/ 2147483647 h 627"/>
              <a:gd name="T30" fmla="*/ 2147483647 w 543"/>
              <a:gd name="T31" fmla="*/ 2147483647 h 627"/>
              <a:gd name="T32" fmla="*/ 2147483647 w 543"/>
              <a:gd name="T33" fmla="*/ 2147483647 h 627"/>
              <a:gd name="T34" fmla="*/ 2147483647 w 543"/>
              <a:gd name="T35" fmla="*/ 2147483647 h 627"/>
              <a:gd name="T36" fmla="*/ 2147483647 w 543"/>
              <a:gd name="T37" fmla="*/ 0 h 6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3"/>
              <a:gd name="T58" fmla="*/ 0 h 627"/>
              <a:gd name="T59" fmla="*/ 543 w 543"/>
              <a:gd name="T60" fmla="*/ 627 h 6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3" h="627">
                <a:moveTo>
                  <a:pt x="194" y="0"/>
                </a:moveTo>
                <a:lnTo>
                  <a:pt x="135" y="57"/>
                </a:lnTo>
                <a:lnTo>
                  <a:pt x="194" y="170"/>
                </a:lnTo>
                <a:lnTo>
                  <a:pt x="135" y="170"/>
                </a:lnTo>
                <a:lnTo>
                  <a:pt x="75" y="170"/>
                </a:lnTo>
                <a:lnTo>
                  <a:pt x="75" y="113"/>
                </a:lnTo>
                <a:lnTo>
                  <a:pt x="0" y="270"/>
                </a:lnTo>
                <a:lnTo>
                  <a:pt x="15" y="284"/>
                </a:lnTo>
                <a:lnTo>
                  <a:pt x="135" y="340"/>
                </a:lnTo>
                <a:lnTo>
                  <a:pt x="254" y="454"/>
                </a:lnTo>
                <a:lnTo>
                  <a:pt x="194" y="510"/>
                </a:lnTo>
                <a:lnTo>
                  <a:pt x="315" y="627"/>
                </a:lnTo>
                <a:lnTo>
                  <a:pt x="498" y="570"/>
                </a:lnTo>
                <a:lnTo>
                  <a:pt x="543" y="397"/>
                </a:lnTo>
                <a:lnTo>
                  <a:pt x="483" y="397"/>
                </a:lnTo>
                <a:lnTo>
                  <a:pt x="304" y="113"/>
                </a:lnTo>
                <a:lnTo>
                  <a:pt x="304" y="57"/>
                </a:lnTo>
                <a:lnTo>
                  <a:pt x="254" y="57"/>
                </a:lnTo>
                <a:lnTo>
                  <a:pt x="194" y="0"/>
                </a:lnTo>
                <a:close/>
              </a:path>
            </a:pathLst>
          </a:custGeom>
          <a:solidFill>
            <a:srgbClr val="FF0000"/>
          </a:solidFill>
          <a:ln w="0">
            <a:solidFill>
              <a:srgbClr val="000000"/>
            </a:solidFill>
            <a:prstDash val="solid"/>
            <a:round/>
            <a:headEnd/>
            <a:tailEnd/>
          </a:ln>
        </p:spPr>
        <p:txBody>
          <a:bodyPr/>
          <a:lstStyle/>
          <a:p>
            <a:endParaRPr lang="fi-FI"/>
          </a:p>
        </p:txBody>
      </p:sp>
      <p:sp>
        <p:nvSpPr>
          <p:cNvPr id="20483" name="Freeform 3"/>
          <p:cNvSpPr>
            <a:spLocks noChangeAspect="1"/>
          </p:cNvSpPr>
          <p:nvPr/>
        </p:nvSpPr>
        <p:spPr bwMode="auto">
          <a:xfrm>
            <a:off x="773113" y="4246563"/>
            <a:ext cx="1889125" cy="1593850"/>
          </a:xfrm>
          <a:custGeom>
            <a:avLst/>
            <a:gdLst>
              <a:gd name="T0" fmla="*/ 2147483647 w 108"/>
              <a:gd name="T1" fmla="*/ 2147483647 h 96"/>
              <a:gd name="T2" fmla="*/ 2147483647 w 108"/>
              <a:gd name="T3" fmla="*/ 2147483647 h 96"/>
              <a:gd name="T4" fmla="*/ 2147483647 w 108"/>
              <a:gd name="T5" fmla="*/ 2147483647 h 96"/>
              <a:gd name="T6" fmla="*/ 2147483647 w 108"/>
              <a:gd name="T7" fmla="*/ 2147483647 h 96"/>
              <a:gd name="T8" fmla="*/ 2147483647 w 108"/>
              <a:gd name="T9" fmla="*/ 2147483647 h 96"/>
              <a:gd name="T10" fmla="*/ 2147483647 w 108"/>
              <a:gd name="T11" fmla="*/ 2147483647 h 96"/>
              <a:gd name="T12" fmla="*/ 2147483647 w 108"/>
              <a:gd name="T13" fmla="*/ 2147483647 h 96"/>
              <a:gd name="T14" fmla="*/ 2147483647 w 108"/>
              <a:gd name="T15" fmla="*/ 2147483647 h 96"/>
              <a:gd name="T16" fmla="*/ 2147483647 w 108"/>
              <a:gd name="T17" fmla="*/ 2147483647 h 96"/>
              <a:gd name="T18" fmla="*/ 2147483647 w 108"/>
              <a:gd name="T19" fmla="*/ 2147483647 h 96"/>
              <a:gd name="T20" fmla="*/ 2147483647 w 108"/>
              <a:gd name="T21" fmla="*/ 2147483647 h 96"/>
              <a:gd name="T22" fmla="*/ 0 w 108"/>
              <a:gd name="T23" fmla="*/ 2147483647 h 96"/>
              <a:gd name="T24" fmla="*/ 2147483647 w 108"/>
              <a:gd name="T25" fmla="*/ 2147483647 h 96"/>
              <a:gd name="T26" fmla="*/ 2147483647 w 108"/>
              <a:gd name="T27" fmla="*/ 2147483647 h 96"/>
              <a:gd name="T28" fmla="*/ 2147483647 w 108"/>
              <a:gd name="T29" fmla="*/ 2147483647 h 96"/>
              <a:gd name="T30" fmla="*/ 2147483647 w 108"/>
              <a:gd name="T31" fmla="*/ 2147483647 h 96"/>
              <a:gd name="T32" fmla="*/ 2147483647 w 108"/>
              <a:gd name="T33" fmla="*/ 2147483647 h 96"/>
              <a:gd name="T34" fmla="*/ 2147483647 w 108"/>
              <a:gd name="T35" fmla="*/ 0 h 96"/>
              <a:gd name="T36" fmla="*/ 2147483647 w 108"/>
              <a:gd name="T37" fmla="*/ 0 h 96"/>
              <a:gd name="T38" fmla="*/ 2147483647 w 108"/>
              <a:gd name="T39" fmla="*/ 2147483647 h 96"/>
              <a:gd name="T40" fmla="*/ 2147483647 w 108"/>
              <a:gd name="T41" fmla="*/ 2147483647 h 96"/>
              <a:gd name="T42" fmla="*/ 2147483647 w 108"/>
              <a:gd name="T43" fmla="*/ 2147483647 h 96"/>
              <a:gd name="T44" fmla="*/ 2147483647 w 108"/>
              <a:gd name="T45" fmla="*/ 2147483647 h 96"/>
              <a:gd name="T46" fmla="*/ 2147483647 w 108"/>
              <a:gd name="T47" fmla="*/ 2147483647 h 96"/>
              <a:gd name="T48" fmla="*/ 2147483647 w 108"/>
              <a:gd name="T49" fmla="*/ 2147483647 h 96"/>
              <a:gd name="T50" fmla="*/ 2147483647 w 108"/>
              <a:gd name="T51" fmla="*/ 2147483647 h 96"/>
              <a:gd name="T52" fmla="*/ 2147483647 w 108"/>
              <a:gd name="T53" fmla="*/ 2147483647 h 96"/>
              <a:gd name="T54" fmla="*/ 2147483647 w 108"/>
              <a:gd name="T55" fmla="*/ 2147483647 h 96"/>
              <a:gd name="T56" fmla="*/ 2147483647 w 108"/>
              <a:gd name="T57" fmla="*/ 2147483647 h 96"/>
              <a:gd name="T58" fmla="*/ 2147483647 w 108"/>
              <a:gd name="T59" fmla="*/ 2147483647 h 96"/>
              <a:gd name="T60" fmla="*/ 2147483647 w 108"/>
              <a:gd name="T61" fmla="*/ 2147483647 h 96"/>
              <a:gd name="T62" fmla="*/ 2147483647 w 108"/>
              <a:gd name="T63" fmla="*/ 2147483647 h 96"/>
              <a:gd name="T64" fmla="*/ 2147483647 w 108"/>
              <a:gd name="T65" fmla="*/ 2147483647 h 96"/>
              <a:gd name="T66" fmla="*/ 2147483647 w 108"/>
              <a:gd name="T67" fmla="*/ 2147483647 h 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8"/>
              <a:gd name="T103" fmla="*/ 0 h 96"/>
              <a:gd name="T104" fmla="*/ 108 w 108"/>
              <a:gd name="T105" fmla="*/ 96 h 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8" h="96">
                <a:moveTo>
                  <a:pt x="90" y="90"/>
                </a:moveTo>
                <a:lnTo>
                  <a:pt x="78" y="96"/>
                </a:lnTo>
                <a:lnTo>
                  <a:pt x="60" y="84"/>
                </a:lnTo>
                <a:lnTo>
                  <a:pt x="60" y="66"/>
                </a:lnTo>
                <a:lnTo>
                  <a:pt x="48" y="66"/>
                </a:lnTo>
                <a:lnTo>
                  <a:pt x="42" y="78"/>
                </a:lnTo>
                <a:lnTo>
                  <a:pt x="36" y="84"/>
                </a:lnTo>
                <a:lnTo>
                  <a:pt x="24" y="66"/>
                </a:lnTo>
                <a:lnTo>
                  <a:pt x="18" y="72"/>
                </a:lnTo>
                <a:lnTo>
                  <a:pt x="12" y="54"/>
                </a:lnTo>
                <a:lnTo>
                  <a:pt x="6" y="54"/>
                </a:lnTo>
                <a:lnTo>
                  <a:pt x="0" y="48"/>
                </a:lnTo>
                <a:lnTo>
                  <a:pt x="24" y="48"/>
                </a:lnTo>
                <a:lnTo>
                  <a:pt x="24" y="36"/>
                </a:lnTo>
                <a:lnTo>
                  <a:pt x="18" y="24"/>
                </a:lnTo>
                <a:lnTo>
                  <a:pt x="30" y="18"/>
                </a:lnTo>
                <a:lnTo>
                  <a:pt x="30" y="6"/>
                </a:lnTo>
                <a:lnTo>
                  <a:pt x="36" y="0"/>
                </a:lnTo>
                <a:lnTo>
                  <a:pt x="48" y="0"/>
                </a:lnTo>
                <a:lnTo>
                  <a:pt x="54" y="12"/>
                </a:lnTo>
                <a:lnTo>
                  <a:pt x="66" y="12"/>
                </a:lnTo>
                <a:lnTo>
                  <a:pt x="66" y="18"/>
                </a:lnTo>
                <a:lnTo>
                  <a:pt x="72" y="18"/>
                </a:lnTo>
                <a:lnTo>
                  <a:pt x="78" y="24"/>
                </a:lnTo>
                <a:lnTo>
                  <a:pt x="78" y="30"/>
                </a:lnTo>
                <a:lnTo>
                  <a:pt x="84" y="42"/>
                </a:lnTo>
                <a:lnTo>
                  <a:pt x="72" y="42"/>
                </a:lnTo>
                <a:lnTo>
                  <a:pt x="66" y="48"/>
                </a:lnTo>
                <a:lnTo>
                  <a:pt x="78" y="60"/>
                </a:lnTo>
                <a:lnTo>
                  <a:pt x="90" y="54"/>
                </a:lnTo>
                <a:lnTo>
                  <a:pt x="108" y="72"/>
                </a:lnTo>
                <a:lnTo>
                  <a:pt x="102" y="78"/>
                </a:lnTo>
                <a:lnTo>
                  <a:pt x="108" y="90"/>
                </a:lnTo>
                <a:lnTo>
                  <a:pt x="90" y="90"/>
                </a:lnTo>
                <a:close/>
              </a:path>
            </a:pathLst>
          </a:custGeom>
          <a:solidFill>
            <a:schemeClr val="bg1">
              <a:lumMod val="85000"/>
            </a:schemeClr>
          </a:solidFill>
          <a:ln w="0">
            <a:solidFill>
              <a:srgbClr val="000000"/>
            </a:solidFill>
            <a:prstDash val="solid"/>
            <a:round/>
            <a:headEnd/>
            <a:tailEnd/>
          </a:ln>
        </p:spPr>
        <p:txBody>
          <a:bodyPr/>
          <a:lstStyle/>
          <a:p>
            <a:endParaRPr lang="fi-FI"/>
          </a:p>
        </p:txBody>
      </p:sp>
      <p:sp>
        <p:nvSpPr>
          <p:cNvPr id="20487" name="Freeform 8"/>
          <p:cNvSpPr>
            <a:spLocks noChangeAspect="1"/>
          </p:cNvSpPr>
          <p:nvPr/>
        </p:nvSpPr>
        <p:spPr bwMode="auto">
          <a:xfrm>
            <a:off x="568325" y="1443038"/>
            <a:ext cx="1671638" cy="1900237"/>
          </a:xfrm>
          <a:custGeom>
            <a:avLst/>
            <a:gdLst>
              <a:gd name="T0" fmla="*/ 2147483647 w 96"/>
              <a:gd name="T1" fmla="*/ 2147483647 h 114"/>
              <a:gd name="T2" fmla="*/ 2147483647 w 96"/>
              <a:gd name="T3" fmla="*/ 2147483647 h 114"/>
              <a:gd name="T4" fmla="*/ 0 w 96"/>
              <a:gd name="T5" fmla="*/ 2147483647 h 114"/>
              <a:gd name="T6" fmla="*/ 2147483647 w 96"/>
              <a:gd name="T7" fmla="*/ 2147483647 h 114"/>
              <a:gd name="T8" fmla="*/ 2147483647 w 96"/>
              <a:gd name="T9" fmla="*/ 2147483647 h 114"/>
              <a:gd name="T10" fmla="*/ 2147483647 w 96"/>
              <a:gd name="T11" fmla="*/ 2147483647 h 114"/>
              <a:gd name="T12" fmla="*/ 2147483647 w 96"/>
              <a:gd name="T13" fmla="*/ 2147483647 h 114"/>
              <a:gd name="T14" fmla="*/ 2147483647 w 96"/>
              <a:gd name="T15" fmla="*/ 2147483647 h 114"/>
              <a:gd name="T16" fmla="*/ 2147483647 w 96"/>
              <a:gd name="T17" fmla="*/ 2147483647 h 114"/>
              <a:gd name="T18" fmla="*/ 2147483647 w 96"/>
              <a:gd name="T19" fmla="*/ 2147483647 h 114"/>
              <a:gd name="T20" fmla="*/ 2147483647 w 96"/>
              <a:gd name="T21" fmla="*/ 2147483647 h 114"/>
              <a:gd name="T22" fmla="*/ 2147483647 w 96"/>
              <a:gd name="T23" fmla="*/ 2147483647 h 114"/>
              <a:gd name="T24" fmla="*/ 2147483647 w 96"/>
              <a:gd name="T25" fmla="*/ 2147483647 h 114"/>
              <a:gd name="T26" fmla="*/ 2147483647 w 96"/>
              <a:gd name="T27" fmla="*/ 2147483647 h 114"/>
              <a:gd name="T28" fmla="*/ 2147483647 w 96"/>
              <a:gd name="T29" fmla="*/ 2147483647 h 114"/>
              <a:gd name="T30" fmla="*/ 2147483647 w 96"/>
              <a:gd name="T31" fmla="*/ 2147483647 h 114"/>
              <a:gd name="T32" fmla="*/ 2147483647 w 96"/>
              <a:gd name="T33" fmla="*/ 0 h 114"/>
              <a:gd name="T34" fmla="*/ 2147483647 w 96"/>
              <a:gd name="T35" fmla="*/ 2147483647 h 114"/>
              <a:gd name="T36" fmla="*/ 2147483647 w 96"/>
              <a:gd name="T37" fmla="*/ 2147483647 h 114"/>
              <a:gd name="T38" fmla="*/ 2147483647 w 96"/>
              <a:gd name="T39" fmla="*/ 2147483647 h 1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14"/>
              <a:gd name="T62" fmla="*/ 96 w 96"/>
              <a:gd name="T63" fmla="*/ 114 h 1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14">
                <a:moveTo>
                  <a:pt x="12" y="24"/>
                </a:moveTo>
                <a:lnTo>
                  <a:pt x="12" y="30"/>
                </a:lnTo>
                <a:lnTo>
                  <a:pt x="0" y="48"/>
                </a:lnTo>
                <a:lnTo>
                  <a:pt x="6" y="60"/>
                </a:lnTo>
                <a:lnTo>
                  <a:pt x="18" y="78"/>
                </a:lnTo>
                <a:lnTo>
                  <a:pt x="12" y="84"/>
                </a:lnTo>
                <a:lnTo>
                  <a:pt x="12" y="108"/>
                </a:lnTo>
                <a:lnTo>
                  <a:pt x="36" y="102"/>
                </a:lnTo>
                <a:lnTo>
                  <a:pt x="48" y="114"/>
                </a:lnTo>
                <a:lnTo>
                  <a:pt x="60" y="108"/>
                </a:lnTo>
                <a:lnTo>
                  <a:pt x="66" y="108"/>
                </a:lnTo>
                <a:lnTo>
                  <a:pt x="72" y="96"/>
                </a:lnTo>
                <a:lnTo>
                  <a:pt x="96" y="84"/>
                </a:lnTo>
                <a:lnTo>
                  <a:pt x="66" y="54"/>
                </a:lnTo>
                <a:lnTo>
                  <a:pt x="66" y="42"/>
                </a:lnTo>
                <a:lnTo>
                  <a:pt x="66" y="48"/>
                </a:lnTo>
                <a:lnTo>
                  <a:pt x="48" y="0"/>
                </a:lnTo>
                <a:lnTo>
                  <a:pt x="42" y="24"/>
                </a:lnTo>
                <a:lnTo>
                  <a:pt x="30" y="18"/>
                </a:lnTo>
                <a:lnTo>
                  <a:pt x="12" y="24"/>
                </a:lnTo>
                <a:close/>
              </a:path>
            </a:pathLst>
          </a:custGeom>
          <a:solidFill>
            <a:schemeClr val="bg1">
              <a:lumMod val="85000"/>
            </a:schemeClr>
          </a:solidFill>
          <a:ln w="0">
            <a:solidFill>
              <a:srgbClr val="000000"/>
            </a:solidFill>
            <a:prstDash val="solid"/>
            <a:round/>
            <a:headEnd/>
            <a:tailEnd/>
          </a:ln>
        </p:spPr>
        <p:txBody>
          <a:bodyPr/>
          <a:lstStyle/>
          <a:p>
            <a:endParaRPr lang="fi-FI"/>
          </a:p>
        </p:txBody>
      </p:sp>
      <p:sp>
        <p:nvSpPr>
          <p:cNvPr id="20488" name="Freeform 10"/>
          <p:cNvSpPr>
            <a:spLocks noChangeAspect="1"/>
          </p:cNvSpPr>
          <p:nvPr/>
        </p:nvSpPr>
        <p:spPr bwMode="auto">
          <a:xfrm>
            <a:off x="1406525" y="739775"/>
            <a:ext cx="1882775" cy="1901825"/>
          </a:xfrm>
          <a:custGeom>
            <a:avLst/>
            <a:gdLst>
              <a:gd name="T0" fmla="*/ 2147483647 w 108"/>
              <a:gd name="T1" fmla="*/ 2147483647 h 114"/>
              <a:gd name="T2" fmla="*/ 2147483647 w 108"/>
              <a:gd name="T3" fmla="*/ 2147483647 h 114"/>
              <a:gd name="T4" fmla="*/ 2147483647 w 108"/>
              <a:gd name="T5" fmla="*/ 2147483647 h 114"/>
              <a:gd name="T6" fmla="*/ 2147483647 w 108"/>
              <a:gd name="T7" fmla="*/ 2147483647 h 114"/>
              <a:gd name="T8" fmla="*/ 2147483647 w 108"/>
              <a:gd name="T9" fmla="*/ 2147483647 h 114"/>
              <a:gd name="T10" fmla="*/ 2147483647 w 108"/>
              <a:gd name="T11" fmla="*/ 2147483647 h 114"/>
              <a:gd name="T12" fmla="*/ 2147483647 w 108"/>
              <a:gd name="T13" fmla="*/ 2147483647 h 114"/>
              <a:gd name="T14" fmla="*/ 2147483647 w 108"/>
              <a:gd name="T15" fmla="*/ 2147483647 h 114"/>
              <a:gd name="T16" fmla="*/ 2147483647 w 108"/>
              <a:gd name="T17" fmla="*/ 2147483647 h 114"/>
              <a:gd name="T18" fmla="*/ 2147483647 w 108"/>
              <a:gd name="T19" fmla="*/ 2147483647 h 114"/>
              <a:gd name="T20" fmla="*/ 2147483647 w 108"/>
              <a:gd name="T21" fmla="*/ 2147483647 h 114"/>
              <a:gd name="T22" fmla="*/ 2147483647 w 108"/>
              <a:gd name="T23" fmla="*/ 2147483647 h 114"/>
              <a:gd name="T24" fmla="*/ 2147483647 w 108"/>
              <a:gd name="T25" fmla="*/ 2147483647 h 114"/>
              <a:gd name="T26" fmla="*/ 0 w 108"/>
              <a:gd name="T27" fmla="*/ 2147483647 h 114"/>
              <a:gd name="T28" fmla="*/ 2147483647 w 108"/>
              <a:gd name="T29" fmla="*/ 2147483647 h 114"/>
              <a:gd name="T30" fmla="*/ 0 w 108"/>
              <a:gd name="T31" fmla="*/ 2147483647 h 114"/>
              <a:gd name="T32" fmla="*/ 2147483647 w 108"/>
              <a:gd name="T33" fmla="*/ 2147483647 h 114"/>
              <a:gd name="T34" fmla="*/ 2147483647 w 108"/>
              <a:gd name="T35" fmla="*/ 2147483647 h 114"/>
              <a:gd name="T36" fmla="*/ 2147483647 w 108"/>
              <a:gd name="T37" fmla="*/ 2147483647 h 114"/>
              <a:gd name="T38" fmla="*/ 2147483647 w 108"/>
              <a:gd name="T39" fmla="*/ 2147483647 h 114"/>
              <a:gd name="T40" fmla="*/ 2147483647 w 108"/>
              <a:gd name="T41" fmla="*/ 2147483647 h 114"/>
              <a:gd name="T42" fmla="*/ 2147483647 w 108"/>
              <a:gd name="T43" fmla="*/ 2147483647 h 114"/>
              <a:gd name="T44" fmla="*/ 2147483647 w 108"/>
              <a:gd name="T45" fmla="*/ 0 h 114"/>
              <a:gd name="T46" fmla="*/ 2147483647 w 108"/>
              <a:gd name="T47" fmla="*/ 2147483647 h 114"/>
              <a:gd name="T48" fmla="*/ 2147483647 w 108"/>
              <a:gd name="T49" fmla="*/ 2147483647 h 114"/>
              <a:gd name="T50" fmla="*/ 2147483647 w 108"/>
              <a:gd name="T51" fmla="*/ 2147483647 h 114"/>
              <a:gd name="T52" fmla="*/ 2147483647 w 108"/>
              <a:gd name="T53" fmla="*/ 2147483647 h 114"/>
              <a:gd name="T54" fmla="*/ 2147483647 w 108"/>
              <a:gd name="T55" fmla="*/ 2147483647 h 1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8"/>
              <a:gd name="T85" fmla="*/ 0 h 114"/>
              <a:gd name="T86" fmla="*/ 108 w 108"/>
              <a:gd name="T87" fmla="*/ 114 h 11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8" h="114">
                <a:moveTo>
                  <a:pt x="90" y="72"/>
                </a:moveTo>
                <a:lnTo>
                  <a:pt x="90" y="78"/>
                </a:lnTo>
                <a:lnTo>
                  <a:pt x="102" y="78"/>
                </a:lnTo>
                <a:lnTo>
                  <a:pt x="102" y="102"/>
                </a:lnTo>
                <a:lnTo>
                  <a:pt x="84" y="108"/>
                </a:lnTo>
                <a:lnTo>
                  <a:pt x="78" y="102"/>
                </a:lnTo>
                <a:lnTo>
                  <a:pt x="72" y="114"/>
                </a:lnTo>
                <a:lnTo>
                  <a:pt x="48" y="72"/>
                </a:lnTo>
                <a:lnTo>
                  <a:pt x="36" y="78"/>
                </a:lnTo>
                <a:lnTo>
                  <a:pt x="30" y="78"/>
                </a:lnTo>
                <a:lnTo>
                  <a:pt x="30" y="84"/>
                </a:lnTo>
                <a:lnTo>
                  <a:pt x="18" y="84"/>
                </a:lnTo>
                <a:lnTo>
                  <a:pt x="18" y="90"/>
                </a:lnTo>
                <a:lnTo>
                  <a:pt x="0" y="42"/>
                </a:lnTo>
                <a:lnTo>
                  <a:pt x="12" y="36"/>
                </a:lnTo>
                <a:lnTo>
                  <a:pt x="0" y="24"/>
                </a:lnTo>
                <a:lnTo>
                  <a:pt x="6" y="18"/>
                </a:lnTo>
                <a:lnTo>
                  <a:pt x="18" y="12"/>
                </a:lnTo>
                <a:lnTo>
                  <a:pt x="24" y="12"/>
                </a:lnTo>
                <a:lnTo>
                  <a:pt x="30" y="6"/>
                </a:lnTo>
                <a:lnTo>
                  <a:pt x="48" y="6"/>
                </a:lnTo>
                <a:lnTo>
                  <a:pt x="54" y="12"/>
                </a:lnTo>
                <a:lnTo>
                  <a:pt x="72" y="0"/>
                </a:lnTo>
                <a:lnTo>
                  <a:pt x="108" y="36"/>
                </a:lnTo>
                <a:lnTo>
                  <a:pt x="102" y="48"/>
                </a:lnTo>
                <a:lnTo>
                  <a:pt x="84" y="48"/>
                </a:lnTo>
                <a:lnTo>
                  <a:pt x="84" y="54"/>
                </a:lnTo>
                <a:lnTo>
                  <a:pt x="90" y="72"/>
                </a:lnTo>
                <a:close/>
              </a:path>
            </a:pathLst>
          </a:custGeom>
          <a:solidFill>
            <a:srgbClr val="FFFF00"/>
          </a:solidFill>
          <a:ln w="0">
            <a:solidFill>
              <a:srgbClr val="000000"/>
            </a:solidFill>
            <a:prstDash val="solid"/>
            <a:round/>
            <a:headEnd/>
            <a:tailEnd/>
          </a:ln>
        </p:spPr>
        <p:txBody>
          <a:bodyPr/>
          <a:lstStyle/>
          <a:p>
            <a:endParaRPr lang="fi-FI"/>
          </a:p>
        </p:txBody>
      </p:sp>
      <p:sp>
        <p:nvSpPr>
          <p:cNvPr id="20489" name="Freeform 11"/>
          <p:cNvSpPr>
            <a:spLocks noChangeAspect="1"/>
          </p:cNvSpPr>
          <p:nvPr/>
        </p:nvSpPr>
        <p:spPr bwMode="auto">
          <a:xfrm>
            <a:off x="3289300" y="3746500"/>
            <a:ext cx="2090738" cy="1300163"/>
          </a:xfrm>
          <a:custGeom>
            <a:avLst/>
            <a:gdLst>
              <a:gd name="T0" fmla="*/ 0 w 120"/>
              <a:gd name="T1" fmla="*/ 2147483647 h 78"/>
              <a:gd name="T2" fmla="*/ 0 w 120"/>
              <a:gd name="T3" fmla="*/ 2147483647 h 78"/>
              <a:gd name="T4" fmla="*/ 2147483647 w 120"/>
              <a:gd name="T5" fmla="*/ 2147483647 h 78"/>
              <a:gd name="T6" fmla="*/ 2147483647 w 120"/>
              <a:gd name="T7" fmla="*/ 2147483647 h 78"/>
              <a:gd name="T8" fmla="*/ 2147483647 w 120"/>
              <a:gd name="T9" fmla="*/ 2147483647 h 78"/>
              <a:gd name="T10" fmla="*/ 2147483647 w 120"/>
              <a:gd name="T11" fmla="*/ 2147483647 h 78"/>
              <a:gd name="T12" fmla="*/ 2147483647 w 120"/>
              <a:gd name="T13" fmla="*/ 2147483647 h 78"/>
              <a:gd name="T14" fmla="*/ 2147483647 w 120"/>
              <a:gd name="T15" fmla="*/ 2147483647 h 78"/>
              <a:gd name="T16" fmla="*/ 2147483647 w 120"/>
              <a:gd name="T17" fmla="*/ 2147483647 h 78"/>
              <a:gd name="T18" fmla="*/ 2147483647 w 120"/>
              <a:gd name="T19" fmla="*/ 2147483647 h 78"/>
              <a:gd name="T20" fmla="*/ 2147483647 w 120"/>
              <a:gd name="T21" fmla="*/ 2147483647 h 78"/>
              <a:gd name="T22" fmla="*/ 2147483647 w 120"/>
              <a:gd name="T23" fmla="*/ 0 h 78"/>
              <a:gd name="T24" fmla="*/ 2147483647 w 120"/>
              <a:gd name="T25" fmla="*/ 2147483647 h 78"/>
              <a:gd name="T26" fmla="*/ 2147483647 w 120"/>
              <a:gd name="T27" fmla="*/ 2147483647 h 78"/>
              <a:gd name="T28" fmla="*/ 2147483647 w 120"/>
              <a:gd name="T29" fmla="*/ 2147483647 h 78"/>
              <a:gd name="T30" fmla="*/ 2147483647 w 120"/>
              <a:gd name="T31" fmla="*/ 2147483647 h 78"/>
              <a:gd name="T32" fmla="*/ 2147483647 w 120"/>
              <a:gd name="T33" fmla="*/ 2147483647 h 78"/>
              <a:gd name="T34" fmla="*/ 2147483647 w 120"/>
              <a:gd name="T35" fmla="*/ 2147483647 h 78"/>
              <a:gd name="T36" fmla="*/ 2147483647 w 120"/>
              <a:gd name="T37" fmla="*/ 2147483647 h 78"/>
              <a:gd name="T38" fmla="*/ 2147483647 w 120"/>
              <a:gd name="T39" fmla="*/ 2147483647 h 78"/>
              <a:gd name="T40" fmla="*/ 2147483647 w 120"/>
              <a:gd name="T41" fmla="*/ 2147483647 h 78"/>
              <a:gd name="T42" fmla="*/ 2147483647 w 120"/>
              <a:gd name="T43" fmla="*/ 2147483647 h 78"/>
              <a:gd name="T44" fmla="*/ 0 w 120"/>
              <a:gd name="T45" fmla="*/ 2147483647 h 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0"/>
              <a:gd name="T70" fmla="*/ 0 h 78"/>
              <a:gd name="T71" fmla="*/ 120 w 120"/>
              <a:gd name="T72" fmla="*/ 78 h 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0" h="78">
                <a:moveTo>
                  <a:pt x="0" y="78"/>
                </a:moveTo>
                <a:lnTo>
                  <a:pt x="0" y="66"/>
                </a:lnTo>
                <a:lnTo>
                  <a:pt x="6" y="60"/>
                </a:lnTo>
                <a:lnTo>
                  <a:pt x="6" y="54"/>
                </a:lnTo>
                <a:lnTo>
                  <a:pt x="18" y="36"/>
                </a:lnTo>
                <a:lnTo>
                  <a:pt x="24" y="36"/>
                </a:lnTo>
                <a:lnTo>
                  <a:pt x="30" y="30"/>
                </a:lnTo>
                <a:lnTo>
                  <a:pt x="30" y="18"/>
                </a:lnTo>
                <a:lnTo>
                  <a:pt x="30" y="12"/>
                </a:lnTo>
                <a:lnTo>
                  <a:pt x="36" y="12"/>
                </a:lnTo>
                <a:lnTo>
                  <a:pt x="42" y="18"/>
                </a:lnTo>
                <a:lnTo>
                  <a:pt x="54" y="0"/>
                </a:lnTo>
                <a:lnTo>
                  <a:pt x="78" y="12"/>
                </a:lnTo>
                <a:lnTo>
                  <a:pt x="84" y="24"/>
                </a:lnTo>
                <a:lnTo>
                  <a:pt x="120" y="36"/>
                </a:lnTo>
                <a:lnTo>
                  <a:pt x="120" y="48"/>
                </a:lnTo>
                <a:lnTo>
                  <a:pt x="96" y="48"/>
                </a:lnTo>
                <a:lnTo>
                  <a:pt x="84" y="42"/>
                </a:lnTo>
                <a:lnTo>
                  <a:pt x="78" y="54"/>
                </a:lnTo>
                <a:lnTo>
                  <a:pt x="60" y="72"/>
                </a:lnTo>
                <a:lnTo>
                  <a:pt x="24" y="78"/>
                </a:lnTo>
                <a:lnTo>
                  <a:pt x="6" y="78"/>
                </a:lnTo>
                <a:lnTo>
                  <a:pt x="0" y="78"/>
                </a:lnTo>
                <a:close/>
              </a:path>
            </a:pathLst>
          </a:custGeom>
          <a:solidFill>
            <a:schemeClr val="bg1">
              <a:lumMod val="85000"/>
            </a:schemeClr>
          </a:solidFill>
          <a:ln w="0">
            <a:solidFill>
              <a:srgbClr val="000000"/>
            </a:solidFill>
            <a:prstDash val="solid"/>
            <a:round/>
            <a:headEnd/>
            <a:tailEnd/>
          </a:ln>
        </p:spPr>
        <p:txBody>
          <a:bodyPr/>
          <a:lstStyle/>
          <a:p>
            <a:endParaRPr lang="fi-FI"/>
          </a:p>
        </p:txBody>
      </p:sp>
      <p:sp>
        <p:nvSpPr>
          <p:cNvPr id="20490" name="Freeform 12"/>
          <p:cNvSpPr>
            <a:spLocks noChangeAspect="1"/>
          </p:cNvSpPr>
          <p:nvPr/>
        </p:nvSpPr>
        <p:spPr bwMode="auto">
          <a:xfrm>
            <a:off x="3500438" y="1739900"/>
            <a:ext cx="1668462" cy="1296988"/>
          </a:xfrm>
          <a:custGeom>
            <a:avLst/>
            <a:gdLst>
              <a:gd name="T0" fmla="*/ 2147483647 w 96"/>
              <a:gd name="T1" fmla="*/ 2147483647 h 78"/>
              <a:gd name="T2" fmla="*/ 2147483647 w 96"/>
              <a:gd name="T3" fmla="*/ 2147483647 h 78"/>
              <a:gd name="T4" fmla="*/ 2147483647 w 96"/>
              <a:gd name="T5" fmla="*/ 2147483647 h 78"/>
              <a:gd name="T6" fmla="*/ 2147483647 w 96"/>
              <a:gd name="T7" fmla="*/ 2147483647 h 78"/>
              <a:gd name="T8" fmla="*/ 2147483647 w 96"/>
              <a:gd name="T9" fmla="*/ 2147483647 h 78"/>
              <a:gd name="T10" fmla="*/ 2147483647 w 96"/>
              <a:gd name="T11" fmla="*/ 2147483647 h 78"/>
              <a:gd name="T12" fmla="*/ 2147483647 w 96"/>
              <a:gd name="T13" fmla="*/ 2147483647 h 78"/>
              <a:gd name="T14" fmla="*/ 2147483647 w 96"/>
              <a:gd name="T15" fmla="*/ 2147483647 h 78"/>
              <a:gd name="T16" fmla="*/ 2147483647 w 96"/>
              <a:gd name="T17" fmla="*/ 2147483647 h 78"/>
              <a:gd name="T18" fmla="*/ 2147483647 w 96"/>
              <a:gd name="T19" fmla="*/ 2147483647 h 78"/>
              <a:gd name="T20" fmla="*/ 2147483647 w 96"/>
              <a:gd name="T21" fmla="*/ 2147483647 h 78"/>
              <a:gd name="T22" fmla="*/ 2147483647 w 96"/>
              <a:gd name="T23" fmla="*/ 2147483647 h 78"/>
              <a:gd name="T24" fmla="*/ 0 w 96"/>
              <a:gd name="T25" fmla="*/ 2147483647 h 78"/>
              <a:gd name="T26" fmla="*/ 0 w 96"/>
              <a:gd name="T27" fmla="*/ 2147483647 h 78"/>
              <a:gd name="T28" fmla="*/ 2147483647 w 96"/>
              <a:gd name="T29" fmla="*/ 2147483647 h 78"/>
              <a:gd name="T30" fmla="*/ 2147483647 w 96"/>
              <a:gd name="T31" fmla="*/ 2147483647 h 78"/>
              <a:gd name="T32" fmla="*/ 2147483647 w 96"/>
              <a:gd name="T33" fmla="*/ 2147483647 h 78"/>
              <a:gd name="T34" fmla="*/ 2147483647 w 96"/>
              <a:gd name="T35" fmla="*/ 2147483647 h 78"/>
              <a:gd name="T36" fmla="*/ 2147483647 w 96"/>
              <a:gd name="T37" fmla="*/ 0 h 78"/>
              <a:gd name="T38" fmla="*/ 2147483647 w 96"/>
              <a:gd name="T39" fmla="*/ 2147483647 h 78"/>
              <a:gd name="T40" fmla="*/ 2147483647 w 96"/>
              <a:gd name="T41" fmla="*/ 2147483647 h 78"/>
              <a:gd name="T42" fmla="*/ 2147483647 w 96"/>
              <a:gd name="T43" fmla="*/ 2147483647 h 78"/>
              <a:gd name="T44" fmla="*/ 2147483647 w 96"/>
              <a:gd name="T45" fmla="*/ 2147483647 h 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78"/>
              <a:gd name="T71" fmla="*/ 96 w 96"/>
              <a:gd name="T72" fmla="*/ 78 h 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78">
                <a:moveTo>
                  <a:pt x="60" y="18"/>
                </a:moveTo>
                <a:lnTo>
                  <a:pt x="66" y="24"/>
                </a:lnTo>
                <a:lnTo>
                  <a:pt x="72" y="24"/>
                </a:lnTo>
                <a:lnTo>
                  <a:pt x="84" y="30"/>
                </a:lnTo>
                <a:lnTo>
                  <a:pt x="90" y="36"/>
                </a:lnTo>
                <a:lnTo>
                  <a:pt x="96" y="60"/>
                </a:lnTo>
                <a:lnTo>
                  <a:pt x="90" y="66"/>
                </a:lnTo>
                <a:lnTo>
                  <a:pt x="78" y="66"/>
                </a:lnTo>
                <a:lnTo>
                  <a:pt x="66" y="78"/>
                </a:lnTo>
                <a:lnTo>
                  <a:pt x="42" y="60"/>
                </a:lnTo>
                <a:lnTo>
                  <a:pt x="30" y="54"/>
                </a:lnTo>
                <a:lnTo>
                  <a:pt x="24" y="66"/>
                </a:lnTo>
                <a:lnTo>
                  <a:pt x="0" y="54"/>
                </a:lnTo>
                <a:lnTo>
                  <a:pt x="0" y="42"/>
                </a:lnTo>
                <a:lnTo>
                  <a:pt x="12" y="36"/>
                </a:lnTo>
                <a:lnTo>
                  <a:pt x="24" y="30"/>
                </a:lnTo>
                <a:lnTo>
                  <a:pt x="30" y="24"/>
                </a:lnTo>
                <a:lnTo>
                  <a:pt x="24" y="12"/>
                </a:lnTo>
                <a:lnTo>
                  <a:pt x="24" y="0"/>
                </a:lnTo>
                <a:lnTo>
                  <a:pt x="30" y="6"/>
                </a:lnTo>
                <a:lnTo>
                  <a:pt x="48" y="6"/>
                </a:lnTo>
                <a:lnTo>
                  <a:pt x="60" y="6"/>
                </a:lnTo>
                <a:lnTo>
                  <a:pt x="60" y="18"/>
                </a:lnTo>
                <a:close/>
              </a:path>
            </a:pathLst>
          </a:custGeom>
          <a:solidFill>
            <a:srgbClr val="00B0F0"/>
          </a:solidFill>
          <a:ln w="0">
            <a:solidFill>
              <a:srgbClr val="000000"/>
            </a:solidFill>
            <a:prstDash val="solid"/>
            <a:round/>
            <a:headEnd/>
            <a:tailEnd/>
          </a:ln>
        </p:spPr>
        <p:txBody>
          <a:bodyPr/>
          <a:lstStyle/>
          <a:p>
            <a:endParaRPr lang="fi-FI"/>
          </a:p>
        </p:txBody>
      </p:sp>
      <p:sp>
        <p:nvSpPr>
          <p:cNvPr id="20491" name="Freeform 13"/>
          <p:cNvSpPr>
            <a:spLocks noChangeAspect="1"/>
          </p:cNvSpPr>
          <p:nvPr/>
        </p:nvSpPr>
        <p:spPr bwMode="auto">
          <a:xfrm>
            <a:off x="4016375" y="2738438"/>
            <a:ext cx="1555750" cy="1603375"/>
          </a:xfrm>
          <a:custGeom>
            <a:avLst/>
            <a:gdLst>
              <a:gd name="T0" fmla="*/ 2147483647 w 89"/>
              <a:gd name="T1" fmla="*/ 2147483647 h 96"/>
              <a:gd name="T2" fmla="*/ 2147483647 w 89"/>
              <a:gd name="T3" fmla="*/ 2147483647 h 96"/>
              <a:gd name="T4" fmla="*/ 2147483647 w 89"/>
              <a:gd name="T5" fmla="*/ 0 h 96"/>
              <a:gd name="T6" fmla="*/ 0 w 89"/>
              <a:gd name="T7" fmla="*/ 2147483647 h 96"/>
              <a:gd name="T8" fmla="*/ 2147483647 w 89"/>
              <a:gd name="T9" fmla="*/ 2147483647 h 96"/>
              <a:gd name="T10" fmla="*/ 2147483647 w 89"/>
              <a:gd name="T11" fmla="*/ 2147483647 h 96"/>
              <a:gd name="T12" fmla="*/ 0 w 89"/>
              <a:gd name="T13" fmla="*/ 2147483647 h 96"/>
              <a:gd name="T14" fmla="*/ 2147483647 w 89"/>
              <a:gd name="T15" fmla="*/ 2147483647 h 96"/>
              <a:gd name="T16" fmla="*/ 0 w 89"/>
              <a:gd name="T17" fmla="*/ 2147483647 h 96"/>
              <a:gd name="T18" fmla="*/ 2147483647 w 89"/>
              <a:gd name="T19" fmla="*/ 2147483647 h 96"/>
              <a:gd name="T20" fmla="*/ 2147483647 w 89"/>
              <a:gd name="T21" fmla="*/ 2147483647 h 96"/>
              <a:gd name="T22" fmla="*/ 2147483647 w 89"/>
              <a:gd name="T23" fmla="*/ 2147483647 h 96"/>
              <a:gd name="T24" fmla="*/ 2147483647 w 89"/>
              <a:gd name="T25" fmla="*/ 2147483647 h 96"/>
              <a:gd name="T26" fmla="*/ 2147483647 w 89"/>
              <a:gd name="T27" fmla="*/ 2147483647 h 96"/>
              <a:gd name="T28" fmla="*/ 2147483647 w 89"/>
              <a:gd name="T29" fmla="*/ 2147483647 h 96"/>
              <a:gd name="T30" fmla="*/ 2147483647 w 89"/>
              <a:gd name="T31" fmla="*/ 2147483647 h 96"/>
              <a:gd name="T32" fmla="*/ 2147483647 w 89"/>
              <a:gd name="T33" fmla="*/ 2147483647 h 96"/>
              <a:gd name="T34" fmla="*/ 2147483647 w 89"/>
              <a:gd name="T35" fmla="*/ 2147483647 h 96"/>
              <a:gd name="T36" fmla="*/ 2147483647 w 89"/>
              <a:gd name="T37" fmla="*/ 2147483647 h 96"/>
              <a:gd name="T38" fmla="*/ 2147483647 w 89"/>
              <a:gd name="T39" fmla="*/ 2147483647 h 96"/>
              <a:gd name="T40" fmla="*/ 2147483647 w 89"/>
              <a:gd name="T41" fmla="*/ 2147483647 h 96"/>
              <a:gd name="T42" fmla="*/ 2147483647 w 89"/>
              <a:gd name="T43" fmla="*/ 2147483647 h 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
              <a:gd name="T67" fmla="*/ 0 h 96"/>
              <a:gd name="T68" fmla="*/ 89 w 89"/>
              <a:gd name="T69" fmla="*/ 96 h 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 h="96">
                <a:moveTo>
                  <a:pt x="36" y="24"/>
                </a:moveTo>
                <a:lnTo>
                  <a:pt x="36" y="18"/>
                </a:lnTo>
                <a:lnTo>
                  <a:pt x="12" y="0"/>
                </a:lnTo>
                <a:lnTo>
                  <a:pt x="0" y="18"/>
                </a:lnTo>
                <a:lnTo>
                  <a:pt x="6" y="24"/>
                </a:lnTo>
                <a:lnTo>
                  <a:pt x="6" y="30"/>
                </a:lnTo>
                <a:lnTo>
                  <a:pt x="0" y="36"/>
                </a:lnTo>
                <a:lnTo>
                  <a:pt x="12" y="48"/>
                </a:lnTo>
                <a:lnTo>
                  <a:pt x="0" y="48"/>
                </a:lnTo>
                <a:lnTo>
                  <a:pt x="12" y="60"/>
                </a:lnTo>
                <a:lnTo>
                  <a:pt x="36" y="72"/>
                </a:lnTo>
                <a:lnTo>
                  <a:pt x="42" y="84"/>
                </a:lnTo>
                <a:lnTo>
                  <a:pt x="78" y="96"/>
                </a:lnTo>
                <a:lnTo>
                  <a:pt x="83" y="96"/>
                </a:lnTo>
                <a:lnTo>
                  <a:pt x="89" y="96"/>
                </a:lnTo>
                <a:lnTo>
                  <a:pt x="83" y="84"/>
                </a:lnTo>
                <a:lnTo>
                  <a:pt x="54" y="72"/>
                </a:lnTo>
                <a:lnTo>
                  <a:pt x="60" y="60"/>
                </a:lnTo>
                <a:lnTo>
                  <a:pt x="54" y="54"/>
                </a:lnTo>
                <a:lnTo>
                  <a:pt x="54" y="48"/>
                </a:lnTo>
                <a:lnTo>
                  <a:pt x="48" y="30"/>
                </a:lnTo>
                <a:lnTo>
                  <a:pt x="36" y="24"/>
                </a:lnTo>
                <a:close/>
              </a:path>
            </a:pathLst>
          </a:custGeom>
          <a:solidFill>
            <a:schemeClr val="bg1">
              <a:lumMod val="85000"/>
            </a:schemeClr>
          </a:solidFill>
          <a:ln w="0">
            <a:solidFill>
              <a:srgbClr val="000000"/>
            </a:solidFill>
            <a:prstDash val="solid"/>
            <a:round/>
            <a:headEnd/>
            <a:tailEnd/>
          </a:ln>
        </p:spPr>
        <p:txBody>
          <a:bodyPr/>
          <a:lstStyle/>
          <a:p>
            <a:endParaRPr lang="fi-FI"/>
          </a:p>
        </p:txBody>
      </p:sp>
      <p:sp>
        <p:nvSpPr>
          <p:cNvPr id="20492" name="Freeform 14"/>
          <p:cNvSpPr>
            <a:spLocks noChangeAspect="1"/>
          </p:cNvSpPr>
          <p:nvPr/>
        </p:nvSpPr>
        <p:spPr bwMode="auto">
          <a:xfrm>
            <a:off x="1617663" y="1941513"/>
            <a:ext cx="2017712" cy="3790950"/>
          </a:xfrm>
          <a:custGeom>
            <a:avLst/>
            <a:gdLst>
              <a:gd name="T0" fmla="*/ 2147483647 w 10162"/>
              <a:gd name="T1" fmla="*/ 2147483647 h 14058"/>
              <a:gd name="T2" fmla="*/ 2147483647 w 10162"/>
              <a:gd name="T3" fmla="*/ 2147483647 h 14058"/>
              <a:gd name="T4" fmla="*/ 2147483647 w 10162"/>
              <a:gd name="T5" fmla="*/ 2147483647 h 14058"/>
              <a:gd name="T6" fmla="*/ 2147483647 w 10162"/>
              <a:gd name="T7" fmla="*/ 2147483647 h 14058"/>
              <a:gd name="T8" fmla="*/ 2147483647 w 10162"/>
              <a:gd name="T9" fmla="*/ 2147483647 h 14058"/>
              <a:gd name="T10" fmla="*/ 0 w 10162"/>
              <a:gd name="T11" fmla="*/ 2147483647 h 14058"/>
              <a:gd name="T12" fmla="*/ 2147483647 w 10162"/>
              <a:gd name="T13" fmla="*/ 2147483647 h 14058"/>
              <a:gd name="T14" fmla="*/ 2147483647 w 10162"/>
              <a:gd name="T15" fmla="*/ 2147483647 h 14058"/>
              <a:gd name="T16" fmla="*/ 2147483647 w 10162"/>
              <a:gd name="T17" fmla="*/ 2147483647 h 14058"/>
              <a:gd name="T18" fmla="*/ 2147483647 w 10162"/>
              <a:gd name="T19" fmla="*/ 2147483647 h 14058"/>
              <a:gd name="T20" fmla="*/ 2147483647 w 10162"/>
              <a:gd name="T21" fmla="*/ 2147483647 h 14058"/>
              <a:gd name="T22" fmla="*/ 2147483647 w 10162"/>
              <a:gd name="T23" fmla="*/ 2147483647 h 14058"/>
              <a:gd name="T24" fmla="*/ 2147483647 w 10162"/>
              <a:gd name="T25" fmla="*/ 2147483647 h 14058"/>
              <a:gd name="T26" fmla="*/ 2147483647 w 10162"/>
              <a:gd name="T27" fmla="*/ 2147483647 h 14058"/>
              <a:gd name="T28" fmla="*/ 2147483647 w 10162"/>
              <a:gd name="T29" fmla="*/ 0 h 14058"/>
              <a:gd name="T30" fmla="*/ 2147483647 w 10162"/>
              <a:gd name="T31" fmla="*/ 2147483647 h 14058"/>
              <a:gd name="T32" fmla="*/ 2147483647 w 10162"/>
              <a:gd name="T33" fmla="*/ 2147483647 h 14058"/>
              <a:gd name="T34" fmla="*/ 2147483647 w 10162"/>
              <a:gd name="T35" fmla="*/ 2147483647 h 14058"/>
              <a:gd name="T36" fmla="*/ 2147483647 w 10162"/>
              <a:gd name="T37" fmla="*/ 2147483647 h 14058"/>
              <a:gd name="T38" fmla="*/ 2147483647 w 10162"/>
              <a:gd name="T39" fmla="*/ 2147483647 h 14058"/>
              <a:gd name="T40" fmla="*/ 2147483647 w 10162"/>
              <a:gd name="T41" fmla="*/ 2147483647 h 14058"/>
              <a:gd name="T42" fmla="*/ 2147483647 w 10162"/>
              <a:gd name="T43" fmla="*/ 2147483647 h 14058"/>
              <a:gd name="T44" fmla="*/ 2147483647 w 10162"/>
              <a:gd name="T45" fmla="*/ 2147483647 h 14058"/>
              <a:gd name="T46" fmla="*/ 2147483647 w 10162"/>
              <a:gd name="T47" fmla="*/ 2147483647 h 14058"/>
              <a:gd name="T48" fmla="*/ 2147483647 w 10162"/>
              <a:gd name="T49" fmla="*/ 2147483647 h 14058"/>
              <a:gd name="T50" fmla="*/ 2147483647 w 10162"/>
              <a:gd name="T51" fmla="*/ 2147483647 h 14058"/>
              <a:gd name="T52" fmla="*/ 2147483647 w 10162"/>
              <a:gd name="T53" fmla="*/ 2147483647 h 14058"/>
              <a:gd name="T54" fmla="*/ 2147483647 w 10162"/>
              <a:gd name="T55" fmla="*/ 2147483647 h 14058"/>
              <a:gd name="T56" fmla="*/ 2147483647 w 10162"/>
              <a:gd name="T57" fmla="*/ 2147483647 h 14058"/>
              <a:gd name="T58" fmla="*/ 2147483647 w 10162"/>
              <a:gd name="T59" fmla="*/ 2147483647 h 14058"/>
              <a:gd name="T60" fmla="*/ 2147483647 w 10162"/>
              <a:gd name="T61" fmla="*/ 2147483647 h 14058"/>
              <a:gd name="T62" fmla="*/ 2147483647 w 10162"/>
              <a:gd name="T63" fmla="*/ 2147483647 h 14058"/>
              <a:gd name="T64" fmla="*/ 2147483647 w 10162"/>
              <a:gd name="T65" fmla="*/ 2147483647 h 14058"/>
              <a:gd name="T66" fmla="*/ 2147483647 w 10162"/>
              <a:gd name="T67" fmla="*/ 2147483647 h 14058"/>
              <a:gd name="T68" fmla="*/ 2147483647 w 10162"/>
              <a:gd name="T69" fmla="*/ 2147483647 h 14058"/>
              <a:gd name="T70" fmla="*/ 2147483647 w 10162"/>
              <a:gd name="T71" fmla="*/ 2147483647 h 14058"/>
              <a:gd name="T72" fmla="*/ 2147483647 w 10162"/>
              <a:gd name="T73" fmla="*/ 2147483647 h 14058"/>
              <a:gd name="T74" fmla="*/ 2147483647 w 10162"/>
              <a:gd name="T75" fmla="*/ 2147483647 h 14058"/>
              <a:gd name="T76" fmla="*/ 2147483647 w 10162"/>
              <a:gd name="T77" fmla="*/ 2147483647 h 14058"/>
              <a:gd name="T78" fmla="*/ 2147483647 w 10162"/>
              <a:gd name="T79" fmla="*/ 2147483647 h 14058"/>
              <a:gd name="T80" fmla="*/ 2147483647 w 10162"/>
              <a:gd name="T81" fmla="*/ 2147483647 h 14058"/>
              <a:gd name="T82" fmla="*/ 2147483647 w 10162"/>
              <a:gd name="T83" fmla="*/ 2147483647 h 14058"/>
              <a:gd name="T84" fmla="*/ 2147483647 w 10162"/>
              <a:gd name="T85" fmla="*/ 2147483647 h 14058"/>
              <a:gd name="T86" fmla="*/ 2147483647 w 10162"/>
              <a:gd name="T87" fmla="*/ 2147483647 h 14058"/>
              <a:gd name="T88" fmla="*/ 2147483647 w 10162"/>
              <a:gd name="T89" fmla="*/ 2147483647 h 14058"/>
              <a:gd name="T90" fmla="*/ 2147483647 w 10162"/>
              <a:gd name="T91" fmla="*/ 2147483647 h 14058"/>
              <a:gd name="T92" fmla="*/ 2147483647 w 10162"/>
              <a:gd name="T93" fmla="*/ 2147483647 h 14058"/>
              <a:gd name="T94" fmla="*/ 2147483647 w 10162"/>
              <a:gd name="T95" fmla="*/ 2147483647 h 14058"/>
              <a:gd name="T96" fmla="*/ 2147483647 w 10162"/>
              <a:gd name="T97" fmla="*/ 2147483647 h 140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162"/>
              <a:gd name="T148" fmla="*/ 0 h 14058"/>
              <a:gd name="T149" fmla="*/ 10162 w 10162"/>
              <a:gd name="T150" fmla="*/ 14058 h 140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162" h="14058">
                <a:moveTo>
                  <a:pt x="1460" y="9787"/>
                </a:moveTo>
                <a:lnTo>
                  <a:pt x="1460" y="9253"/>
                </a:lnTo>
                <a:lnTo>
                  <a:pt x="2105" y="8889"/>
                </a:lnTo>
                <a:lnTo>
                  <a:pt x="1579" y="7407"/>
                </a:lnTo>
                <a:lnTo>
                  <a:pt x="526" y="5926"/>
                </a:lnTo>
                <a:lnTo>
                  <a:pt x="0" y="4815"/>
                </a:lnTo>
                <a:lnTo>
                  <a:pt x="526" y="4815"/>
                </a:lnTo>
                <a:lnTo>
                  <a:pt x="1053" y="4074"/>
                </a:lnTo>
                <a:lnTo>
                  <a:pt x="3158" y="3333"/>
                </a:lnTo>
                <a:lnTo>
                  <a:pt x="526" y="1481"/>
                </a:lnTo>
                <a:lnTo>
                  <a:pt x="526" y="741"/>
                </a:lnTo>
                <a:lnTo>
                  <a:pt x="1579" y="741"/>
                </a:lnTo>
                <a:lnTo>
                  <a:pt x="1579" y="370"/>
                </a:lnTo>
                <a:lnTo>
                  <a:pt x="2105" y="370"/>
                </a:lnTo>
                <a:lnTo>
                  <a:pt x="3158" y="0"/>
                </a:lnTo>
                <a:lnTo>
                  <a:pt x="5263" y="2593"/>
                </a:lnTo>
                <a:lnTo>
                  <a:pt x="6316" y="3333"/>
                </a:lnTo>
                <a:lnTo>
                  <a:pt x="6316" y="3704"/>
                </a:lnTo>
                <a:lnTo>
                  <a:pt x="5789" y="4444"/>
                </a:lnTo>
                <a:lnTo>
                  <a:pt x="5789" y="4815"/>
                </a:lnTo>
                <a:lnTo>
                  <a:pt x="7368" y="6667"/>
                </a:lnTo>
                <a:lnTo>
                  <a:pt x="8947" y="7037"/>
                </a:lnTo>
                <a:lnTo>
                  <a:pt x="10000" y="7407"/>
                </a:lnTo>
                <a:lnTo>
                  <a:pt x="10000" y="8519"/>
                </a:lnTo>
                <a:lnTo>
                  <a:pt x="10000" y="8889"/>
                </a:lnTo>
                <a:lnTo>
                  <a:pt x="8947" y="10000"/>
                </a:lnTo>
                <a:cubicBezTo>
                  <a:pt x="8869" y="10107"/>
                  <a:pt x="8994" y="10516"/>
                  <a:pt x="8712" y="10321"/>
                </a:cubicBezTo>
                <a:lnTo>
                  <a:pt x="8350" y="10855"/>
                </a:lnTo>
                <a:lnTo>
                  <a:pt x="8350" y="11388"/>
                </a:lnTo>
                <a:lnTo>
                  <a:pt x="9437" y="11655"/>
                </a:lnTo>
                <a:lnTo>
                  <a:pt x="10162" y="11655"/>
                </a:lnTo>
                <a:lnTo>
                  <a:pt x="10162" y="11922"/>
                </a:lnTo>
                <a:lnTo>
                  <a:pt x="8350" y="11922"/>
                </a:lnTo>
                <a:lnTo>
                  <a:pt x="7624" y="13257"/>
                </a:lnTo>
                <a:cubicBezTo>
                  <a:pt x="7382" y="13524"/>
                  <a:pt x="7201" y="13435"/>
                  <a:pt x="6899" y="13524"/>
                </a:cubicBezTo>
                <a:cubicBezTo>
                  <a:pt x="6597" y="13613"/>
                  <a:pt x="6115" y="13743"/>
                  <a:pt x="5811" y="13791"/>
                </a:cubicBezTo>
                <a:cubicBezTo>
                  <a:pt x="5448" y="13880"/>
                  <a:pt x="5230" y="14041"/>
                  <a:pt x="5086" y="14058"/>
                </a:cubicBezTo>
                <a:cubicBezTo>
                  <a:pt x="5176" y="13836"/>
                  <a:pt x="4634" y="13479"/>
                  <a:pt x="4724" y="13257"/>
                </a:cubicBezTo>
                <a:lnTo>
                  <a:pt x="5449" y="12990"/>
                </a:lnTo>
                <a:lnTo>
                  <a:pt x="3636" y="11922"/>
                </a:lnTo>
                <a:lnTo>
                  <a:pt x="2548" y="12189"/>
                </a:lnTo>
                <a:lnTo>
                  <a:pt x="1460" y="11655"/>
                </a:lnTo>
                <a:lnTo>
                  <a:pt x="2186" y="11122"/>
                </a:lnTo>
                <a:lnTo>
                  <a:pt x="3273" y="11122"/>
                </a:lnTo>
                <a:lnTo>
                  <a:pt x="2548" y="10321"/>
                </a:lnTo>
                <a:lnTo>
                  <a:pt x="2548" y="10054"/>
                </a:lnTo>
                <a:lnTo>
                  <a:pt x="2186" y="9520"/>
                </a:lnTo>
                <a:cubicBezTo>
                  <a:pt x="1944" y="9609"/>
                  <a:pt x="1920" y="10126"/>
                  <a:pt x="1920" y="10126"/>
                </a:cubicBezTo>
              </a:path>
            </a:pathLst>
          </a:custGeom>
          <a:solidFill>
            <a:schemeClr val="bg1">
              <a:lumMod val="85000"/>
            </a:schemeClr>
          </a:solidFill>
          <a:ln w="12700">
            <a:solidFill>
              <a:srgbClr val="000000"/>
            </a:solidFill>
            <a:prstDash val="solid"/>
            <a:round/>
            <a:headEnd/>
            <a:tailEnd/>
          </a:ln>
        </p:spPr>
        <p:txBody>
          <a:bodyPr/>
          <a:lstStyle/>
          <a:p>
            <a:endParaRPr lang="fi-FI"/>
          </a:p>
        </p:txBody>
      </p:sp>
      <p:sp>
        <p:nvSpPr>
          <p:cNvPr id="20493" name="Freeform 15"/>
          <p:cNvSpPr>
            <a:spLocks noChangeAspect="1"/>
          </p:cNvSpPr>
          <p:nvPr/>
        </p:nvSpPr>
        <p:spPr bwMode="auto">
          <a:xfrm>
            <a:off x="773113" y="3141663"/>
            <a:ext cx="1255712" cy="1296987"/>
          </a:xfrm>
          <a:custGeom>
            <a:avLst/>
            <a:gdLst>
              <a:gd name="T0" fmla="*/ 2147483647 w 72"/>
              <a:gd name="T1" fmla="*/ 2147483647 h 78"/>
              <a:gd name="T2" fmla="*/ 2147483647 w 72"/>
              <a:gd name="T3" fmla="*/ 2147483647 h 78"/>
              <a:gd name="T4" fmla="*/ 2147483647 w 72"/>
              <a:gd name="T5" fmla="*/ 2147483647 h 78"/>
              <a:gd name="T6" fmla="*/ 2147483647 w 72"/>
              <a:gd name="T7" fmla="*/ 2147483647 h 78"/>
              <a:gd name="T8" fmla="*/ 2147483647 w 72"/>
              <a:gd name="T9" fmla="*/ 2147483647 h 78"/>
              <a:gd name="T10" fmla="*/ 2147483647 w 72"/>
              <a:gd name="T11" fmla="*/ 2147483647 h 78"/>
              <a:gd name="T12" fmla="*/ 2147483647 w 72"/>
              <a:gd name="T13" fmla="*/ 2147483647 h 78"/>
              <a:gd name="T14" fmla="*/ 2147483647 w 72"/>
              <a:gd name="T15" fmla="*/ 2147483647 h 78"/>
              <a:gd name="T16" fmla="*/ 2147483647 w 72"/>
              <a:gd name="T17" fmla="*/ 2147483647 h 78"/>
              <a:gd name="T18" fmla="*/ 2147483647 w 72"/>
              <a:gd name="T19" fmla="*/ 2147483647 h 78"/>
              <a:gd name="T20" fmla="*/ 2147483647 w 72"/>
              <a:gd name="T21" fmla="*/ 2147483647 h 78"/>
              <a:gd name="T22" fmla="*/ 2147483647 w 72"/>
              <a:gd name="T23" fmla="*/ 2147483647 h 78"/>
              <a:gd name="T24" fmla="*/ 2147483647 w 72"/>
              <a:gd name="T25" fmla="*/ 2147483647 h 78"/>
              <a:gd name="T26" fmla="*/ 2147483647 w 72"/>
              <a:gd name="T27" fmla="*/ 2147483647 h 78"/>
              <a:gd name="T28" fmla="*/ 2147483647 w 72"/>
              <a:gd name="T29" fmla="*/ 0 h 78"/>
              <a:gd name="T30" fmla="*/ 0 w 72"/>
              <a:gd name="T31" fmla="*/ 2147483647 h 78"/>
              <a:gd name="T32" fmla="*/ 2147483647 w 72"/>
              <a:gd name="T33" fmla="*/ 2147483647 h 78"/>
              <a:gd name="T34" fmla="*/ 2147483647 w 72"/>
              <a:gd name="T35" fmla="*/ 2147483647 h 78"/>
              <a:gd name="T36" fmla="*/ 2147483647 w 72"/>
              <a:gd name="T37" fmla="*/ 2147483647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78"/>
              <a:gd name="T59" fmla="*/ 72 w 72"/>
              <a:gd name="T60" fmla="*/ 78 h 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78">
                <a:moveTo>
                  <a:pt x="18" y="54"/>
                </a:moveTo>
                <a:lnTo>
                  <a:pt x="12" y="54"/>
                </a:lnTo>
                <a:lnTo>
                  <a:pt x="18" y="72"/>
                </a:lnTo>
                <a:lnTo>
                  <a:pt x="24" y="72"/>
                </a:lnTo>
                <a:lnTo>
                  <a:pt x="30" y="72"/>
                </a:lnTo>
                <a:lnTo>
                  <a:pt x="36" y="66"/>
                </a:lnTo>
                <a:lnTo>
                  <a:pt x="48" y="66"/>
                </a:lnTo>
                <a:lnTo>
                  <a:pt x="54" y="78"/>
                </a:lnTo>
                <a:lnTo>
                  <a:pt x="66" y="78"/>
                </a:lnTo>
                <a:lnTo>
                  <a:pt x="72" y="72"/>
                </a:lnTo>
                <a:lnTo>
                  <a:pt x="66" y="48"/>
                </a:lnTo>
                <a:lnTo>
                  <a:pt x="54" y="24"/>
                </a:lnTo>
                <a:lnTo>
                  <a:pt x="48" y="6"/>
                </a:lnTo>
                <a:lnTo>
                  <a:pt x="36" y="12"/>
                </a:lnTo>
                <a:lnTo>
                  <a:pt x="24" y="0"/>
                </a:lnTo>
                <a:lnTo>
                  <a:pt x="0" y="6"/>
                </a:lnTo>
                <a:lnTo>
                  <a:pt x="6" y="18"/>
                </a:lnTo>
                <a:lnTo>
                  <a:pt x="18" y="42"/>
                </a:lnTo>
                <a:lnTo>
                  <a:pt x="18" y="54"/>
                </a:lnTo>
                <a:close/>
              </a:path>
            </a:pathLst>
          </a:custGeom>
          <a:solidFill>
            <a:schemeClr val="bg1">
              <a:lumMod val="85000"/>
            </a:schemeClr>
          </a:solidFill>
          <a:ln w="0">
            <a:solidFill>
              <a:srgbClr val="000000"/>
            </a:solidFill>
            <a:prstDash val="solid"/>
            <a:round/>
            <a:headEnd/>
            <a:tailEnd/>
          </a:ln>
        </p:spPr>
        <p:txBody>
          <a:bodyPr/>
          <a:lstStyle/>
          <a:p>
            <a:endParaRPr lang="fi-FI"/>
          </a:p>
        </p:txBody>
      </p:sp>
      <p:sp>
        <p:nvSpPr>
          <p:cNvPr id="20494" name="Freeform 16"/>
          <p:cNvSpPr>
            <a:spLocks noChangeAspect="1"/>
          </p:cNvSpPr>
          <p:nvPr/>
        </p:nvSpPr>
        <p:spPr bwMode="auto">
          <a:xfrm>
            <a:off x="4251623" y="260350"/>
            <a:ext cx="1760537" cy="1585913"/>
          </a:xfrm>
          <a:custGeom>
            <a:avLst/>
            <a:gdLst>
              <a:gd name="T0" fmla="*/ 0 w 1008"/>
              <a:gd name="T1" fmla="*/ 2147483647 h 908"/>
              <a:gd name="T2" fmla="*/ 2147483647 w 1008"/>
              <a:gd name="T3" fmla="*/ 2147483647 h 908"/>
              <a:gd name="T4" fmla="*/ 2147483647 w 1008"/>
              <a:gd name="T5" fmla="*/ 2147483647 h 908"/>
              <a:gd name="T6" fmla="*/ 2147483647 w 1008"/>
              <a:gd name="T7" fmla="*/ 2147483647 h 908"/>
              <a:gd name="T8" fmla="*/ 2147483647 w 1008"/>
              <a:gd name="T9" fmla="*/ 2147483647 h 908"/>
              <a:gd name="T10" fmla="*/ 2147483647 w 1008"/>
              <a:gd name="T11" fmla="*/ 2147483647 h 908"/>
              <a:gd name="T12" fmla="*/ 2147483647 w 1008"/>
              <a:gd name="T13" fmla="*/ 2147483647 h 908"/>
              <a:gd name="T14" fmla="*/ 2147483647 w 1008"/>
              <a:gd name="T15" fmla="*/ 2147483647 h 908"/>
              <a:gd name="T16" fmla="*/ 2147483647 w 1008"/>
              <a:gd name="T17" fmla="*/ 2147483647 h 908"/>
              <a:gd name="T18" fmla="*/ 2147483647 w 1008"/>
              <a:gd name="T19" fmla="*/ 2147483647 h 908"/>
              <a:gd name="T20" fmla="*/ 2147483647 w 1008"/>
              <a:gd name="T21" fmla="*/ 2147483647 h 908"/>
              <a:gd name="T22" fmla="*/ 2147483647 w 1008"/>
              <a:gd name="T23" fmla="*/ 2147483647 h 908"/>
              <a:gd name="T24" fmla="*/ 2147483647 w 1008"/>
              <a:gd name="T25" fmla="*/ 2147483647 h 908"/>
              <a:gd name="T26" fmla="*/ 2147483647 w 1008"/>
              <a:gd name="T27" fmla="*/ 2147483647 h 908"/>
              <a:gd name="T28" fmla="*/ 2147483647 w 1008"/>
              <a:gd name="T29" fmla="*/ 2147483647 h 908"/>
              <a:gd name="T30" fmla="*/ 2147483647 w 1008"/>
              <a:gd name="T31" fmla="*/ 2147483647 h 908"/>
              <a:gd name="T32" fmla="*/ 2147483647 w 1008"/>
              <a:gd name="T33" fmla="*/ 2147483647 h 908"/>
              <a:gd name="T34" fmla="*/ 2147483647 w 1008"/>
              <a:gd name="T35" fmla="*/ 2147483647 h 908"/>
              <a:gd name="T36" fmla="*/ 2147483647 w 1008"/>
              <a:gd name="T37" fmla="*/ 2147483647 h 908"/>
              <a:gd name="T38" fmla="*/ 2147483647 w 1008"/>
              <a:gd name="T39" fmla="*/ 2147483647 h 908"/>
              <a:gd name="T40" fmla="*/ 2147483647 w 1008"/>
              <a:gd name="T41" fmla="*/ 2147483647 h 908"/>
              <a:gd name="T42" fmla="*/ 2147483647 w 1008"/>
              <a:gd name="T43" fmla="*/ 2147483647 h 908"/>
              <a:gd name="T44" fmla="*/ 2147483647 w 1008"/>
              <a:gd name="T45" fmla="*/ 2147483647 h 908"/>
              <a:gd name="T46" fmla="*/ 2147483647 w 1008"/>
              <a:gd name="T47" fmla="*/ 2147483647 h 908"/>
              <a:gd name="T48" fmla="*/ 2147483647 w 1008"/>
              <a:gd name="T49" fmla="*/ 2147483647 h 908"/>
              <a:gd name="T50" fmla="*/ 2147483647 w 1008"/>
              <a:gd name="T51" fmla="*/ 2147483647 h 908"/>
              <a:gd name="T52" fmla="*/ 2147483647 w 1008"/>
              <a:gd name="T53" fmla="*/ 2147483647 h 908"/>
              <a:gd name="T54" fmla="*/ 2147483647 w 1008"/>
              <a:gd name="T55" fmla="*/ 0 h 908"/>
              <a:gd name="T56" fmla="*/ 2147483647 w 1008"/>
              <a:gd name="T57" fmla="*/ 0 h 908"/>
              <a:gd name="T58" fmla="*/ 2147483647 w 1008"/>
              <a:gd name="T59" fmla="*/ 0 h 908"/>
              <a:gd name="T60" fmla="*/ 2147483647 w 1008"/>
              <a:gd name="T61" fmla="*/ 2147483647 h 908"/>
              <a:gd name="T62" fmla="*/ 2147483647 w 1008"/>
              <a:gd name="T63" fmla="*/ 2147483647 h 908"/>
              <a:gd name="T64" fmla="*/ 2147483647 w 1008"/>
              <a:gd name="T65" fmla="*/ 2147483647 h 908"/>
              <a:gd name="T66" fmla="*/ 2147483647 w 1008"/>
              <a:gd name="T67" fmla="*/ 2147483647 h 908"/>
              <a:gd name="T68" fmla="*/ 2147483647 w 1008"/>
              <a:gd name="T69" fmla="*/ 2147483647 h 908"/>
              <a:gd name="T70" fmla="*/ 0 w 1008"/>
              <a:gd name="T71" fmla="*/ 2147483647 h 9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08"/>
              <a:gd name="T109" fmla="*/ 0 h 908"/>
              <a:gd name="T110" fmla="*/ 1008 w 1008"/>
              <a:gd name="T111" fmla="*/ 908 h 9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08" h="908">
                <a:moveTo>
                  <a:pt x="0" y="449"/>
                </a:moveTo>
                <a:lnTo>
                  <a:pt x="120" y="507"/>
                </a:lnTo>
                <a:lnTo>
                  <a:pt x="60" y="621"/>
                </a:lnTo>
                <a:lnTo>
                  <a:pt x="180" y="621"/>
                </a:lnTo>
                <a:lnTo>
                  <a:pt x="180" y="679"/>
                </a:lnTo>
                <a:lnTo>
                  <a:pt x="299" y="679"/>
                </a:lnTo>
                <a:lnTo>
                  <a:pt x="419" y="851"/>
                </a:lnTo>
                <a:lnTo>
                  <a:pt x="479" y="851"/>
                </a:lnTo>
                <a:lnTo>
                  <a:pt x="479" y="908"/>
                </a:lnTo>
                <a:lnTo>
                  <a:pt x="539" y="908"/>
                </a:lnTo>
                <a:lnTo>
                  <a:pt x="599" y="908"/>
                </a:lnTo>
                <a:lnTo>
                  <a:pt x="539" y="793"/>
                </a:lnTo>
                <a:lnTo>
                  <a:pt x="599" y="736"/>
                </a:lnTo>
                <a:lnTo>
                  <a:pt x="659" y="793"/>
                </a:lnTo>
                <a:lnTo>
                  <a:pt x="709" y="793"/>
                </a:lnTo>
                <a:lnTo>
                  <a:pt x="768" y="736"/>
                </a:lnTo>
                <a:lnTo>
                  <a:pt x="709" y="621"/>
                </a:lnTo>
                <a:lnTo>
                  <a:pt x="828" y="621"/>
                </a:lnTo>
                <a:lnTo>
                  <a:pt x="888" y="621"/>
                </a:lnTo>
                <a:lnTo>
                  <a:pt x="1008" y="621"/>
                </a:lnTo>
                <a:lnTo>
                  <a:pt x="948" y="449"/>
                </a:lnTo>
                <a:lnTo>
                  <a:pt x="948" y="507"/>
                </a:lnTo>
                <a:lnTo>
                  <a:pt x="888" y="449"/>
                </a:lnTo>
                <a:lnTo>
                  <a:pt x="888" y="335"/>
                </a:lnTo>
                <a:lnTo>
                  <a:pt x="768" y="229"/>
                </a:lnTo>
                <a:lnTo>
                  <a:pt x="768" y="172"/>
                </a:lnTo>
                <a:lnTo>
                  <a:pt x="709" y="115"/>
                </a:lnTo>
                <a:lnTo>
                  <a:pt x="599" y="0"/>
                </a:lnTo>
                <a:lnTo>
                  <a:pt x="539" y="0"/>
                </a:lnTo>
                <a:lnTo>
                  <a:pt x="419" y="0"/>
                </a:lnTo>
                <a:lnTo>
                  <a:pt x="299" y="115"/>
                </a:lnTo>
                <a:lnTo>
                  <a:pt x="240" y="172"/>
                </a:lnTo>
                <a:lnTo>
                  <a:pt x="180" y="172"/>
                </a:lnTo>
                <a:lnTo>
                  <a:pt x="180" y="392"/>
                </a:lnTo>
                <a:lnTo>
                  <a:pt x="60" y="392"/>
                </a:lnTo>
                <a:lnTo>
                  <a:pt x="0" y="449"/>
                </a:lnTo>
                <a:close/>
              </a:path>
            </a:pathLst>
          </a:custGeom>
          <a:solidFill>
            <a:srgbClr val="92D050"/>
          </a:solidFill>
          <a:ln w="0">
            <a:solidFill>
              <a:srgbClr val="000000"/>
            </a:solidFill>
            <a:prstDash val="solid"/>
            <a:round/>
            <a:headEnd/>
            <a:tailEnd/>
          </a:ln>
        </p:spPr>
        <p:txBody>
          <a:bodyPr/>
          <a:lstStyle/>
          <a:p>
            <a:endParaRPr lang="fi-FI"/>
          </a:p>
        </p:txBody>
      </p:sp>
      <p:sp>
        <p:nvSpPr>
          <p:cNvPr id="20495" name="Freeform 17"/>
          <p:cNvSpPr>
            <a:spLocks noChangeAspect="1"/>
          </p:cNvSpPr>
          <p:nvPr/>
        </p:nvSpPr>
        <p:spPr bwMode="auto">
          <a:xfrm>
            <a:off x="2867025" y="1346200"/>
            <a:ext cx="1149350" cy="1392238"/>
          </a:xfrm>
          <a:custGeom>
            <a:avLst/>
            <a:gdLst>
              <a:gd name="T0" fmla="*/ 0 w 66"/>
              <a:gd name="T1" fmla="*/ 2147483647 h 84"/>
              <a:gd name="T2" fmla="*/ 2147483647 w 66"/>
              <a:gd name="T3" fmla="*/ 2147483647 h 84"/>
              <a:gd name="T4" fmla="*/ 2147483647 w 66"/>
              <a:gd name="T5" fmla="*/ 2147483647 h 84"/>
              <a:gd name="T6" fmla="*/ 2147483647 w 66"/>
              <a:gd name="T7" fmla="*/ 2147483647 h 84"/>
              <a:gd name="T8" fmla="*/ 2147483647 w 66"/>
              <a:gd name="T9" fmla="*/ 2147483647 h 84"/>
              <a:gd name="T10" fmla="*/ 2147483647 w 66"/>
              <a:gd name="T11" fmla="*/ 2147483647 h 84"/>
              <a:gd name="T12" fmla="*/ 2147483647 w 66"/>
              <a:gd name="T13" fmla="*/ 2147483647 h 84"/>
              <a:gd name="T14" fmla="*/ 2147483647 w 66"/>
              <a:gd name="T15" fmla="*/ 2147483647 h 84"/>
              <a:gd name="T16" fmla="*/ 2147483647 w 66"/>
              <a:gd name="T17" fmla="*/ 2147483647 h 84"/>
              <a:gd name="T18" fmla="*/ 2147483647 w 66"/>
              <a:gd name="T19" fmla="*/ 2147483647 h 84"/>
              <a:gd name="T20" fmla="*/ 2147483647 w 66"/>
              <a:gd name="T21" fmla="*/ 2147483647 h 84"/>
              <a:gd name="T22" fmla="*/ 2147483647 w 66"/>
              <a:gd name="T23" fmla="*/ 2147483647 h 84"/>
              <a:gd name="T24" fmla="*/ 2147483647 w 66"/>
              <a:gd name="T25" fmla="*/ 2147483647 h 84"/>
              <a:gd name="T26" fmla="*/ 2147483647 w 66"/>
              <a:gd name="T27" fmla="*/ 2147483647 h 84"/>
              <a:gd name="T28" fmla="*/ 2147483647 w 66"/>
              <a:gd name="T29" fmla="*/ 2147483647 h 84"/>
              <a:gd name="T30" fmla="*/ 2147483647 w 66"/>
              <a:gd name="T31" fmla="*/ 2147483647 h 84"/>
              <a:gd name="T32" fmla="*/ 2147483647 w 66"/>
              <a:gd name="T33" fmla="*/ 0 h 84"/>
              <a:gd name="T34" fmla="*/ 2147483647 w 66"/>
              <a:gd name="T35" fmla="*/ 2147483647 h 84"/>
              <a:gd name="T36" fmla="*/ 0 w 66"/>
              <a:gd name="T37" fmla="*/ 2147483647 h 84"/>
              <a:gd name="T38" fmla="*/ 0 w 66"/>
              <a:gd name="T39" fmla="*/ 2147483647 h 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6"/>
              <a:gd name="T61" fmla="*/ 0 h 84"/>
              <a:gd name="T62" fmla="*/ 66 w 66"/>
              <a:gd name="T63" fmla="*/ 84 h 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6" h="84">
                <a:moveTo>
                  <a:pt x="0" y="18"/>
                </a:moveTo>
                <a:lnTo>
                  <a:pt x="6" y="36"/>
                </a:lnTo>
                <a:lnTo>
                  <a:pt x="6" y="42"/>
                </a:lnTo>
                <a:lnTo>
                  <a:pt x="18" y="42"/>
                </a:lnTo>
                <a:lnTo>
                  <a:pt x="18" y="66"/>
                </a:lnTo>
                <a:lnTo>
                  <a:pt x="18" y="72"/>
                </a:lnTo>
                <a:lnTo>
                  <a:pt x="36" y="84"/>
                </a:lnTo>
                <a:lnTo>
                  <a:pt x="36" y="78"/>
                </a:lnTo>
                <a:lnTo>
                  <a:pt x="36" y="66"/>
                </a:lnTo>
                <a:lnTo>
                  <a:pt x="48" y="60"/>
                </a:lnTo>
                <a:lnTo>
                  <a:pt x="60" y="54"/>
                </a:lnTo>
                <a:lnTo>
                  <a:pt x="66" y="48"/>
                </a:lnTo>
                <a:lnTo>
                  <a:pt x="60" y="36"/>
                </a:lnTo>
                <a:lnTo>
                  <a:pt x="60" y="24"/>
                </a:lnTo>
                <a:lnTo>
                  <a:pt x="54" y="18"/>
                </a:lnTo>
                <a:lnTo>
                  <a:pt x="30" y="12"/>
                </a:lnTo>
                <a:lnTo>
                  <a:pt x="24" y="0"/>
                </a:lnTo>
                <a:lnTo>
                  <a:pt x="18" y="12"/>
                </a:lnTo>
                <a:lnTo>
                  <a:pt x="0" y="12"/>
                </a:lnTo>
                <a:lnTo>
                  <a:pt x="0" y="18"/>
                </a:lnTo>
                <a:close/>
              </a:path>
            </a:pathLst>
          </a:custGeom>
          <a:solidFill>
            <a:srgbClr val="92D050"/>
          </a:solidFill>
          <a:ln w="12700">
            <a:solidFill>
              <a:srgbClr val="000000"/>
            </a:solidFill>
            <a:prstDash val="solid"/>
            <a:round/>
            <a:headEnd/>
            <a:tailEnd/>
          </a:ln>
        </p:spPr>
        <p:txBody>
          <a:bodyPr/>
          <a:lstStyle/>
          <a:p>
            <a:endParaRPr lang="fi-FI"/>
          </a:p>
        </p:txBody>
      </p:sp>
      <p:sp>
        <p:nvSpPr>
          <p:cNvPr id="20496" name="Freeform 18"/>
          <p:cNvSpPr>
            <a:spLocks noChangeAspect="1"/>
          </p:cNvSpPr>
          <p:nvPr/>
        </p:nvSpPr>
        <p:spPr bwMode="auto">
          <a:xfrm>
            <a:off x="2662238" y="2441575"/>
            <a:ext cx="1565275" cy="1900238"/>
          </a:xfrm>
          <a:custGeom>
            <a:avLst/>
            <a:gdLst>
              <a:gd name="T0" fmla="*/ 2147483647 w 90"/>
              <a:gd name="T1" fmla="*/ 2147483647 h 114"/>
              <a:gd name="T2" fmla="*/ 2147483647 w 90"/>
              <a:gd name="T3" fmla="*/ 2147483647 h 114"/>
              <a:gd name="T4" fmla="*/ 2147483647 w 90"/>
              <a:gd name="T5" fmla="*/ 2147483647 h 114"/>
              <a:gd name="T6" fmla="*/ 2147483647 w 90"/>
              <a:gd name="T7" fmla="*/ 2147483647 h 114"/>
              <a:gd name="T8" fmla="*/ 2147483647 w 90"/>
              <a:gd name="T9" fmla="*/ 2147483647 h 114"/>
              <a:gd name="T10" fmla="*/ 0 w 90"/>
              <a:gd name="T11" fmla="*/ 2147483647 h 114"/>
              <a:gd name="T12" fmla="*/ 2147483647 w 90"/>
              <a:gd name="T13" fmla="*/ 0 h 114"/>
              <a:gd name="T14" fmla="*/ 2147483647 w 90"/>
              <a:gd name="T15" fmla="*/ 2147483647 h 114"/>
              <a:gd name="T16" fmla="*/ 2147483647 w 90"/>
              <a:gd name="T17" fmla="*/ 0 h 114"/>
              <a:gd name="T18" fmla="*/ 2147483647 w 90"/>
              <a:gd name="T19" fmla="*/ 2147483647 h 114"/>
              <a:gd name="T20" fmla="*/ 2147483647 w 90"/>
              <a:gd name="T21" fmla="*/ 2147483647 h 114"/>
              <a:gd name="T22" fmla="*/ 2147483647 w 90"/>
              <a:gd name="T23" fmla="*/ 2147483647 h 114"/>
              <a:gd name="T24" fmla="*/ 2147483647 w 90"/>
              <a:gd name="T25" fmla="*/ 2147483647 h 114"/>
              <a:gd name="T26" fmla="*/ 2147483647 w 90"/>
              <a:gd name="T27" fmla="*/ 2147483647 h 114"/>
              <a:gd name="T28" fmla="*/ 2147483647 w 90"/>
              <a:gd name="T29" fmla="*/ 2147483647 h 114"/>
              <a:gd name="T30" fmla="*/ 2147483647 w 90"/>
              <a:gd name="T31" fmla="*/ 2147483647 h 114"/>
              <a:gd name="T32" fmla="*/ 2147483647 w 90"/>
              <a:gd name="T33" fmla="*/ 2147483647 h 114"/>
              <a:gd name="T34" fmla="*/ 2147483647 w 90"/>
              <a:gd name="T35" fmla="*/ 2147483647 h 114"/>
              <a:gd name="T36" fmla="*/ 2147483647 w 90"/>
              <a:gd name="T37" fmla="*/ 2147483647 h 114"/>
              <a:gd name="T38" fmla="*/ 2147483647 w 90"/>
              <a:gd name="T39" fmla="*/ 2147483647 h 114"/>
              <a:gd name="T40" fmla="*/ 2147483647 w 90"/>
              <a:gd name="T41" fmla="*/ 2147483647 h 114"/>
              <a:gd name="T42" fmla="*/ 2147483647 w 90"/>
              <a:gd name="T43" fmla="*/ 2147483647 h 114"/>
              <a:gd name="T44" fmla="*/ 2147483647 w 90"/>
              <a:gd name="T45" fmla="*/ 2147483647 h 114"/>
              <a:gd name="T46" fmla="*/ 2147483647 w 90"/>
              <a:gd name="T47" fmla="*/ 2147483647 h 114"/>
              <a:gd name="T48" fmla="*/ 2147483647 w 90"/>
              <a:gd name="T49" fmla="*/ 2147483647 h 114"/>
              <a:gd name="T50" fmla="*/ 2147483647 w 90"/>
              <a:gd name="T51" fmla="*/ 2147483647 h 114"/>
              <a:gd name="T52" fmla="*/ 2147483647 w 90"/>
              <a:gd name="T53" fmla="*/ 2147483647 h 114"/>
              <a:gd name="T54" fmla="*/ 2147483647 w 90"/>
              <a:gd name="T55" fmla="*/ 2147483647 h 114"/>
              <a:gd name="T56" fmla="*/ 2147483647 w 90"/>
              <a:gd name="T57" fmla="*/ 2147483647 h 114"/>
              <a:gd name="T58" fmla="*/ 2147483647 w 90"/>
              <a:gd name="T59" fmla="*/ 2147483647 h 114"/>
              <a:gd name="T60" fmla="*/ 2147483647 w 90"/>
              <a:gd name="T61" fmla="*/ 2147483647 h 114"/>
              <a:gd name="T62" fmla="*/ 2147483647 w 90"/>
              <a:gd name="T63" fmla="*/ 2147483647 h 114"/>
              <a:gd name="T64" fmla="*/ 2147483647 w 90"/>
              <a:gd name="T65" fmla="*/ 2147483647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14"/>
              <a:gd name="T101" fmla="*/ 90 w 90"/>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14">
                <a:moveTo>
                  <a:pt x="24" y="78"/>
                </a:moveTo>
                <a:lnTo>
                  <a:pt x="6" y="48"/>
                </a:lnTo>
                <a:lnTo>
                  <a:pt x="6" y="42"/>
                </a:lnTo>
                <a:lnTo>
                  <a:pt x="12" y="30"/>
                </a:lnTo>
                <a:lnTo>
                  <a:pt x="12" y="24"/>
                </a:lnTo>
                <a:lnTo>
                  <a:pt x="0" y="12"/>
                </a:lnTo>
                <a:lnTo>
                  <a:pt x="6" y="0"/>
                </a:lnTo>
                <a:lnTo>
                  <a:pt x="12" y="6"/>
                </a:lnTo>
                <a:lnTo>
                  <a:pt x="30" y="0"/>
                </a:lnTo>
                <a:lnTo>
                  <a:pt x="30" y="6"/>
                </a:lnTo>
                <a:lnTo>
                  <a:pt x="48" y="18"/>
                </a:lnTo>
                <a:lnTo>
                  <a:pt x="48" y="12"/>
                </a:lnTo>
                <a:lnTo>
                  <a:pt x="72" y="24"/>
                </a:lnTo>
                <a:lnTo>
                  <a:pt x="78" y="12"/>
                </a:lnTo>
                <a:lnTo>
                  <a:pt x="90" y="18"/>
                </a:lnTo>
                <a:lnTo>
                  <a:pt x="78" y="36"/>
                </a:lnTo>
                <a:lnTo>
                  <a:pt x="84" y="42"/>
                </a:lnTo>
                <a:lnTo>
                  <a:pt x="84" y="48"/>
                </a:lnTo>
                <a:lnTo>
                  <a:pt x="78" y="54"/>
                </a:lnTo>
                <a:lnTo>
                  <a:pt x="90" y="66"/>
                </a:lnTo>
                <a:lnTo>
                  <a:pt x="78" y="66"/>
                </a:lnTo>
                <a:lnTo>
                  <a:pt x="90" y="78"/>
                </a:lnTo>
                <a:lnTo>
                  <a:pt x="78" y="96"/>
                </a:lnTo>
                <a:lnTo>
                  <a:pt x="72" y="90"/>
                </a:lnTo>
                <a:lnTo>
                  <a:pt x="66" y="90"/>
                </a:lnTo>
                <a:lnTo>
                  <a:pt x="66" y="96"/>
                </a:lnTo>
                <a:lnTo>
                  <a:pt x="66" y="108"/>
                </a:lnTo>
                <a:lnTo>
                  <a:pt x="60" y="114"/>
                </a:lnTo>
                <a:lnTo>
                  <a:pt x="54" y="114"/>
                </a:lnTo>
                <a:lnTo>
                  <a:pt x="54" y="108"/>
                </a:lnTo>
                <a:lnTo>
                  <a:pt x="54" y="90"/>
                </a:lnTo>
                <a:lnTo>
                  <a:pt x="42" y="84"/>
                </a:lnTo>
                <a:lnTo>
                  <a:pt x="24" y="78"/>
                </a:lnTo>
                <a:close/>
              </a:path>
            </a:pathLst>
          </a:custGeom>
          <a:solidFill>
            <a:schemeClr val="bg1">
              <a:lumMod val="85000"/>
            </a:schemeClr>
          </a:solidFill>
          <a:ln w="0">
            <a:solidFill>
              <a:srgbClr val="000000"/>
            </a:solidFill>
            <a:prstDash val="solid"/>
            <a:round/>
            <a:headEnd/>
            <a:tailEnd/>
          </a:ln>
        </p:spPr>
        <p:txBody>
          <a:bodyPr/>
          <a:lstStyle/>
          <a:p>
            <a:endParaRPr lang="fi-FI"/>
          </a:p>
        </p:txBody>
      </p:sp>
      <p:sp>
        <p:nvSpPr>
          <p:cNvPr id="20497" name="Freeform 19"/>
          <p:cNvSpPr>
            <a:spLocks noChangeAspect="1"/>
          </p:cNvSpPr>
          <p:nvPr/>
        </p:nvSpPr>
        <p:spPr bwMode="auto">
          <a:xfrm>
            <a:off x="568325" y="4043363"/>
            <a:ext cx="730250" cy="1003300"/>
          </a:xfrm>
          <a:custGeom>
            <a:avLst/>
            <a:gdLst>
              <a:gd name="T0" fmla="*/ 2147483647 w 42"/>
              <a:gd name="T1" fmla="*/ 0 h 60"/>
              <a:gd name="T2" fmla="*/ 2147483647 w 42"/>
              <a:gd name="T3" fmla="*/ 0 h 60"/>
              <a:gd name="T4" fmla="*/ 2147483647 w 42"/>
              <a:gd name="T5" fmla="*/ 2147483647 h 60"/>
              <a:gd name="T6" fmla="*/ 0 w 42"/>
              <a:gd name="T7" fmla="*/ 2147483647 h 60"/>
              <a:gd name="T8" fmla="*/ 0 w 42"/>
              <a:gd name="T9" fmla="*/ 2147483647 h 60"/>
              <a:gd name="T10" fmla="*/ 0 w 42"/>
              <a:gd name="T11" fmla="*/ 2147483647 h 60"/>
              <a:gd name="T12" fmla="*/ 2147483647 w 42"/>
              <a:gd name="T13" fmla="*/ 2147483647 h 60"/>
              <a:gd name="T14" fmla="*/ 2147483647 w 42"/>
              <a:gd name="T15" fmla="*/ 2147483647 h 60"/>
              <a:gd name="T16" fmla="*/ 2147483647 w 42"/>
              <a:gd name="T17" fmla="*/ 2147483647 h 60"/>
              <a:gd name="T18" fmla="*/ 2147483647 w 42"/>
              <a:gd name="T19" fmla="*/ 2147483647 h 60"/>
              <a:gd name="T20" fmla="*/ 2147483647 w 42"/>
              <a:gd name="T21" fmla="*/ 2147483647 h 60"/>
              <a:gd name="T22" fmla="*/ 2147483647 w 42"/>
              <a:gd name="T23" fmla="*/ 2147483647 h 60"/>
              <a:gd name="T24" fmla="*/ 2147483647 w 42"/>
              <a:gd name="T25" fmla="*/ 2147483647 h 60"/>
              <a:gd name="T26" fmla="*/ 2147483647 w 42"/>
              <a:gd name="T27" fmla="*/ 2147483647 h 60"/>
              <a:gd name="T28" fmla="*/ 2147483647 w 42"/>
              <a:gd name="T29" fmla="*/ 2147483647 h 60"/>
              <a:gd name="T30" fmla="*/ 2147483647 w 42"/>
              <a:gd name="T31" fmla="*/ 0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60"/>
              <a:gd name="T50" fmla="*/ 42 w 42"/>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60">
                <a:moveTo>
                  <a:pt x="24" y="0"/>
                </a:moveTo>
                <a:lnTo>
                  <a:pt x="12" y="0"/>
                </a:lnTo>
                <a:lnTo>
                  <a:pt x="12" y="6"/>
                </a:lnTo>
                <a:lnTo>
                  <a:pt x="0" y="24"/>
                </a:lnTo>
                <a:lnTo>
                  <a:pt x="0" y="42"/>
                </a:lnTo>
                <a:lnTo>
                  <a:pt x="0" y="48"/>
                </a:lnTo>
                <a:lnTo>
                  <a:pt x="6" y="48"/>
                </a:lnTo>
                <a:lnTo>
                  <a:pt x="12" y="60"/>
                </a:lnTo>
                <a:lnTo>
                  <a:pt x="36" y="60"/>
                </a:lnTo>
                <a:lnTo>
                  <a:pt x="36" y="48"/>
                </a:lnTo>
                <a:lnTo>
                  <a:pt x="30" y="36"/>
                </a:lnTo>
                <a:lnTo>
                  <a:pt x="42" y="30"/>
                </a:lnTo>
                <a:lnTo>
                  <a:pt x="42" y="18"/>
                </a:lnTo>
                <a:lnTo>
                  <a:pt x="36" y="18"/>
                </a:lnTo>
                <a:lnTo>
                  <a:pt x="30" y="18"/>
                </a:lnTo>
                <a:lnTo>
                  <a:pt x="24" y="0"/>
                </a:lnTo>
                <a:close/>
              </a:path>
            </a:pathLst>
          </a:custGeom>
          <a:solidFill>
            <a:schemeClr val="bg1">
              <a:lumMod val="85000"/>
            </a:schemeClr>
          </a:solidFill>
          <a:ln w="0">
            <a:solidFill>
              <a:srgbClr val="000000"/>
            </a:solidFill>
            <a:prstDash val="solid"/>
            <a:round/>
            <a:headEnd/>
            <a:tailEnd/>
          </a:ln>
        </p:spPr>
        <p:txBody>
          <a:bodyPr/>
          <a:lstStyle/>
          <a:p>
            <a:endParaRPr lang="fi-FI"/>
          </a:p>
        </p:txBody>
      </p:sp>
      <p:sp>
        <p:nvSpPr>
          <p:cNvPr id="20498" name="Rectangle 20"/>
          <p:cNvSpPr>
            <a:spLocks noChangeAspect="1" noChangeArrowheads="1"/>
          </p:cNvSpPr>
          <p:nvPr/>
        </p:nvSpPr>
        <p:spPr bwMode="auto">
          <a:xfrm>
            <a:off x="4716463" y="836613"/>
            <a:ext cx="833437" cy="184150"/>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Heinävesi</a:t>
            </a:r>
            <a:endParaRPr lang="fi-FI" sz="1200" b="1">
              <a:cs typeface="Arial" charset="0"/>
            </a:endParaRPr>
          </a:p>
        </p:txBody>
      </p:sp>
      <p:sp>
        <p:nvSpPr>
          <p:cNvPr id="20499" name="Rectangle 23"/>
          <p:cNvSpPr>
            <a:spLocks noChangeAspect="1" noChangeArrowheads="1"/>
          </p:cNvSpPr>
          <p:nvPr/>
        </p:nvSpPr>
        <p:spPr bwMode="auto">
          <a:xfrm>
            <a:off x="3923928" y="2204864"/>
            <a:ext cx="968214" cy="369332"/>
          </a:xfrm>
          <a:prstGeom prst="rect">
            <a:avLst/>
          </a:prstGeom>
          <a:noFill/>
          <a:ln w="9525">
            <a:noFill/>
            <a:miter lim="800000"/>
            <a:headEnd/>
            <a:tailEnd/>
          </a:ln>
        </p:spPr>
        <p:txBody>
          <a:bodyPr wrap="none" lIns="0" tIns="0" rIns="0" bIns="0">
            <a:spAutoFit/>
          </a:bodyPr>
          <a:lstStyle/>
          <a:p>
            <a:pPr algn="ctr"/>
            <a:r>
              <a:rPr lang="fi-FI" sz="1200" b="1" dirty="0" smtClean="0">
                <a:solidFill>
                  <a:srgbClr val="000000"/>
                </a:solidFill>
                <a:latin typeface="Verdana" pitchFamily="34" charset="0"/>
                <a:cs typeface="Arial" charset="0"/>
              </a:rPr>
              <a:t>Rantasalmi</a:t>
            </a:r>
            <a:br>
              <a:rPr lang="fi-FI" sz="1200" b="1" dirty="0" smtClean="0">
                <a:solidFill>
                  <a:srgbClr val="000000"/>
                </a:solidFill>
                <a:latin typeface="Verdana" pitchFamily="34" charset="0"/>
                <a:cs typeface="Arial" charset="0"/>
              </a:rPr>
            </a:br>
            <a:r>
              <a:rPr lang="fi-FI" sz="1200" b="1" dirty="0" smtClean="0">
                <a:solidFill>
                  <a:srgbClr val="000000"/>
                </a:solidFill>
                <a:latin typeface="Verdana" pitchFamily="34" charset="0"/>
                <a:cs typeface="Arial" charset="0"/>
              </a:rPr>
              <a:t>(***)</a:t>
            </a:r>
            <a:endParaRPr lang="fi-FI" sz="1200" b="1" dirty="0">
              <a:cs typeface="Arial" charset="0"/>
            </a:endParaRPr>
          </a:p>
        </p:txBody>
      </p:sp>
      <p:sp>
        <p:nvSpPr>
          <p:cNvPr id="20500" name="Rectangle 24"/>
          <p:cNvSpPr>
            <a:spLocks noChangeAspect="1" noChangeArrowheads="1"/>
          </p:cNvSpPr>
          <p:nvPr/>
        </p:nvSpPr>
        <p:spPr bwMode="auto">
          <a:xfrm>
            <a:off x="5148263" y="3068638"/>
            <a:ext cx="952500" cy="184150"/>
          </a:xfrm>
          <a:prstGeom prst="rect">
            <a:avLst/>
          </a:prstGeom>
          <a:noFill/>
          <a:ln w="9525">
            <a:noFill/>
            <a:miter lim="800000"/>
            <a:headEnd/>
            <a:tailEnd/>
          </a:ln>
        </p:spPr>
        <p:txBody>
          <a:bodyPr wrap="none" lIns="0" tIns="0" rIns="0" bIns="0">
            <a:spAutoFit/>
          </a:bodyPr>
          <a:lstStyle/>
          <a:p>
            <a:r>
              <a:rPr lang="fi-FI" sz="1200" b="1" dirty="0">
                <a:solidFill>
                  <a:srgbClr val="000000"/>
                </a:solidFill>
                <a:latin typeface="Verdana" pitchFamily="34" charset="0"/>
                <a:cs typeface="Arial" charset="0"/>
              </a:rPr>
              <a:t>Savonlinna</a:t>
            </a:r>
          </a:p>
        </p:txBody>
      </p:sp>
      <p:sp>
        <p:nvSpPr>
          <p:cNvPr id="20501" name="Rectangle 25"/>
          <p:cNvSpPr>
            <a:spLocks noChangeAspect="1" noChangeArrowheads="1"/>
          </p:cNvSpPr>
          <p:nvPr/>
        </p:nvSpPr>
        <p:spPr bwMode="auto">
          <a:xfrm>
            <a:off x="4210050" y="3349625"/>
            <a:ext cx="678071" cy="369332"/>
          </a:xfrm>
          <a:prstGeom prst="rect">
            <a:avLst/>
          </a:prstGeom>
          <a:noFill/>
          <a:ln w="9525">
            <a:noFill/>
            <a:miter lim="800000"/>
            <a:headEnd/>
            <a:tailEnd/>
          </a:ln>
        </p:spPr>
        <p:txBody>
          <a:bodyPr wrap="none" lIns="0" tIns="0" rIns="0" bIns="0">
            <a:spAutoFit/>
          </a:bodyPr>
          <a:lstStyle/>
          <a:p>
            <a:pPr algn="ctr"/>
            <a:r>
              <a:rPr lang="fi-FI" sz="1200" b="1" dirty="0" smtClean="0">
                <a:solidFill>
                  <a:srgbClr val="000000"/>
                </a:solidFill>
                <a:latin typeface="Verdana" pitchFamily="34" charset="0"/>
                <a:cs typeface="Arial" charset="0"/>
              </a:rPr>
              <a:t>Sulkava</a:t>
            </a:r>
          </a:p>
          <a:p>
            <a:pPr algn="ctr"/>
            <a:r>
              <a:rPr lang="fi-FI" sz="1200" b="1" dirty="0" smtClean="0">
                <a:solidFill>
                  <a:srgbClr val="000000"/>
                </a:solidFill>
                <a:latin typeface="Verdana" pitchFamily="34" charset="0"/>
                <a:cs typeface="Arial" charset="0"/>
              </a:rPr>
              <a:t>(**)</a:t>
            </a:r>
            <a:endParaRPr lang="fi-FI" sz="1200" b="1" dirty="0">
              <a:cs typeface="Arial" charset="0"/>
            </a:endParaRPr>
          </a:p>
        </p:txBody>
      </p:sp>
      <p:sp>
        <p:nvSpPr>
          <p:cNvPr id="20502" name="Rectangle 26"/>
          <p:cNvSpPr>
            <a:spLocks noChangeAspect="1" noChangeArrowheads="1"/>
          </p:cNvSpPr>
          <p:nvPr/>
        </p:nvSpPr>
        <p:spPr bwMode="auto">
          <a:xfrm>
            <a:off x="1763713" y="1557338"/>
            <a:ext cx="976312"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Pieksämäki</a:t>
            </a:r>
          </a:p>
        </p:txBody>
      </p:sp>
      <p:sp>
        <p:nvSpPr>
          <p:cNvPr id="20503" name="Rectangle 27"/>
          <p:cNvSpPr>
            <a:spLocks noChangeAspect="1" noChangeArrowheads="1"/>
          </p:cNvSpPr>
          <p:nvPr/>
        </p:nvSpPr>
        <p:spPr bwMode="auto">
          <a:xfrm>
            <a:off x="5219700" y="1989138"/>
            <a:ext cx="876300" cy="182562"/>
          </a:xfrm>
          <a:prstGeom prst="rect">
            <a:avLst/>
          </a:prstGeom>
          <a:noFill/>
          <a:ln w="9525">
            <a:noFill/>
            <a:miter lim="800000"/>
            <a:headEnd/>
            <a:tailEnd/>
          </a:ln>
        </p:spPr>
        <p:txBody>
          <a:bodyPr wrap="none" lIns="0" tIns="0" rIns="0" bIns="0">
            <a:spAutoFit/>
          </a:bodyPr>
          <a:lstStyle/>
          <a:p>
            <a:r>
              <a:rPr lang="fi-FI" sz="1200" b="1" dirty="0">
                <a:solidFill>
                  <a:srgbClr val="000000"/>
                </a:solidFill>
                <a:latin typeface="Verdana" pitchFamily="34" charset="0"/>
                <a:cs typeface="Arial" charset="0"/>
              </a:rPr>
              <a:t>Enonkoski</a:t>
            </a:r>
            <a:endParaRPr lang="fi-FI" sz="1200" b="1" dirty="0">
              <a:cs typeface="Arial" charset="0"/>
            </a:endParaRPr>
          </a:p>
        </p:txBody>
      </p:sp>
      <p:sp>
        <p:nvSpPr>
          <p:cNvPr id="20504" name="Rectangle 28"/>
          <p:cNvSpPr>
            <a:spLocks noChangeAspect="1" noChangeArrowheads="1"/>
          </p:cNvSpPr>
          <p:nvPr/>
        </p:nvSpPr>
        <p:spPr bwMode="auto">
          <a:xfrm>
            <a:off x="884238" y="3501008"/>
            <a:ext cx="1032334" cy="369332"/>
          </a:xfrm>
          <a:prstGeom prst="rect">
            <a:avLst/>
          </a:prstGeom>
          <a:noFill/>
          <a:ln w="9525">
            <a:noFill/>
            <a:miter lim="800000"/>
            <a:headEnd/>
            <a:tailEnd/>
          </a:ln>
        </p:spPr>
        <p:txBody>
          <a:bodyPr wrap="none" lIns="0" tIns="0" rIns="0" bIns="0">
            <a:spAutoFit/>
          </a:bodyPr>
          <a:lstStyle/>
          <a:p>
            <a:pPr algn="ctr"/>
            <a:r>
              <a:rPr lang="fi-FI" sz="1200" b="1" dirty="0" smtClean="0">
                <a:solidFill>
                  <a:srgbClr val="000000"/>
                </a:solidFill>
                <a:latin typeface="Verdana" pitchFamily="34" charset="0"/>
                <a:cs typeface="Arial" charset="0"/>
              </a:rPr>
              <a:t>Hirvensalmi</a:t>
            </a:r>
            <a:br>
              <a:rPr lang="fi-FI" sz="1200" b="1" dirty="0" smtClean="0">
                <a:solidFill>
                  <a:srgbClr val="000000"/>
                </a:solidFill>
                <a:latin typeface="Verdana" pitchFamily="34" charset="0"/>
                <a:cs typeface="Arial" charset="0"/>
              </a:rPr>
            </a:br>
            <a:r>
              <a:rPr lang="fi-FI" sz="1200" b="1" dirty="0" smtClean="0">
                <a:solidFill>
                  <a:srgbClr val="000000"/>
                </a:solidFill>
                <a:latin typeface="Verdana" pitchFamily="34" charset="0"/>
                <a:cs typeface="Arial" charset="0"/>
              </a:rPr>
              <a:t>(**)</a:t>
            </a:r>
            <a:endParaRPr lang="fi-FI" sz="1200" b="1" dirty="0">
              <a:cs typeface="Arial" charset="0"/>
            </a:endParaRPr>
          </a:p>
        </p:txBody>
      </p:sp>
      <p:sp>
        <p:nvSpPr>
          <p:cNvPr id="20505" name="Rectangle 29"/>
          <p:cNvSpPr>
            <a:spLocks noChangeAspect="1" noChangeArrowheads="1"/>
          </p:cNvSpPr>
          <p:nvPr/>
        </p:nvSpPr>
        <p:spPr bwMode="auto">
          <a:xfrm>
            <a:off x="3101975" y="1844675"/>
            <a:ext cx="746999" cy="369332"/>
          </a:xfrm>
          <a:prstGeom prst="rect">
            <a:avLst/>
          </a:prstGeom>
          <a:noFill/>
          <a:ln w="9525">
            <a:noFill/>
            <a:miter lim="800000"/>
            <a:headEnd/>
            <a:tailEnd/>
          </a:ln>
        </p:spPr>
        <p:txBody>
          <a:bodyPr wrap="none" lIns="0" tIns="0" rIns="0" bIns="0">
            <a:spAutoFit/>
          </a:bodyPr>
          <a:lstStyle/>
          <a:p>
            <a:pPr algn="ctr"/>
            <a:r>
              <a:rPr lang="fi-FI" sz="1200" b="1" dirty="0" smtClean="0">
                <a:solidFill>
                  <a:srgbClr val="000000"/>
                </a:solidFill>
                <a:latin typeface="Verdana" pitchFamily="34" charset="0"/>
                <a:cs typeface="Arial" charset="0"/>
              </a:rPr>
              <a:t>Joroinen</a:t>
            </a:r>
            <a:br>
              <a:rPr lang="fi-FI" sz="1200" b="1" dirty="0" smtClean="0">
                <a:solidFill>
                  <a:srgbClr val="000000"/>
                </a:solidFill>
                <a:latin typeface="Verdana" pitchFamily="34" charset="0"/>
                <a:cs typeface="Arial" charset="0"/>
              </a:rPr>
            </a:br>
            <a:endParaRPr lang="fi-FI" sz="1200" b="1" dirty="0">
              <a:cs typeface="Arial" charset="0"/>
            </a:endParaRPr>
          </a:p>
        </p:txBody>
      </p:sp>
      <p:sp>
        <p:nvSpPr>
          <p:cNvPr id="20506" name="Rectangle 30"/>
          <p:cNvSpPr>
            <a:spLocks noChangeAspect="1" noChangeArrowheads="1"/>
          </p:cNvSpPr>
          <p:nvPr/>
        </p:nvSpPr>
        <p:spPr bwMode="auto">
          <a:xfrm>
            <a:off x="3203848" y="2924944"/>
            <a:ext cx="448841" cy="369332"/>
          </a:xfrm>
          <a:prstGeom prst="rect">
            <a:avLst/>
          </a:prstGeom>
          <a:noFill/>
          <a:ln w="9525">
            <a:noFill/>
            <a:miter lim="800000"/>
            <a:headEnd/>
            <a:tailEnd/>
          </a:ln>
        </p:spPr>
        <p:txBody>
          <a:bodyPr wrap="none" lIns="0" tIns="0" rIns="0" bIns="0">
            <a:spAutoFit/>
          </a:bodyPr>
          <a:lstStyle/>
          <a:p>
            <a:pPr algn="ctr"/>
            <a:r>
              <a:rPr lang="fi-FI" sz="1200" b="1" dirty="0" smtClean="0">
                <a:solidFill>
                  <a:srgbClr val="000000"/>
                </a:solidFill>
                <a:latin typeface="Verdana" pitchFamily="34" charset="0"/>
                <a:cs typeface="Arial" charset="0"/>
              </a:rPr>
              <a:t>Juva </a:t>
            </a:r>
            <a:br>
              <a:rPr lang="fi-FI" sz="1200" b="1" dirty="0" smtClean="0">
                <a:solidFill>
                  <a:srgbClr val="000000"/>
                </a:solidFill>
                <a:latin typeface="Verdana" pitchFamily="34" charset="0"/>
                <a:cs typeface="Arial" charset="0"/>
              </a:rPr>
            </a:br>
            <a:r>
              <a:rPr lang="fi-FI" sz="1200" b="1" dirty="0" smtClean="0">
                <a:solidFill>
                  <a:srgbClr val="000000"/>
                </a:solidFill>
                <a:latin typeface="Verdana" pitchFamily="34" charset="0"/>
                <a:cs typeface="Arial" charset="0"/>
              </a:rPr>
              <a:t>(**)</a:t>
            </a:r>
            <a:endParaRPr lang="fi-FI" sz="1200" b="1" dirty="0">
              <a:cs typeface="Arial" charset="0"/>
            </a:endParaRPr>
          </a:p>
        </p:txBody>
      </p:sp>
      <p:sp>
        <p:nvSpPr>
          <p:cNvPr id="20507" name="Rectangle 31"/>
          <p:cNvSpPr>
            <a:spLocks noChangeAspect="1" noChangeArrowheads="1"/>
          </p:cNvSpPr>
          <p:nvPr/>
        </p:nvSpPr>
        <p:spPr bwMode="auto">
          <a:xfrm>
            <a:off x="827584" y="2492896"/>
            <a:ext cx="1112484" cy="369332"/>
          </a:xfrm>
          <a:prstGeom prst="rect">
            <a:avLst/>
          </a:prstGeom>
          <a:noFill/>
          <a:ln w="9525">
            <a:noFill/>
            <a:miter lim="800000"/>
            <a:headEnd/>
            <a:tailEnd/>
          </a:ln>
        </p:spPr>
        <p:txBody>
          <a:bodyPr wrap="none" lIns="0" tIns="0" rIns="0" bIns="0">
            <a:spAutoFit/>
          </a:bodyPr>
          <a:lstStyle/>
          <a:p>
            <a:pPr algn="ctr"/>
            <a:r>
              <a:rPr lang="fi-FI" sz="1200" b="1" dirty="0" smtClean="0">
                <a:solidFill>
                  <a:srgbClr val="000000"/>
                </a:solidFill>
                <a:latin typeface="Verdana" pitchFamily="34" charset="0"/>
                <a:cs typeface="Arial" charset="0"/>
              </a:rPr>
              <a:t>Kangasniemi</a:t>
            </a:r>
            <a:br>
              <a:rPr lang="fi-FI" sz="1200" b="1" dirty="0" smtClean="0">
                <a:solidFill>
                  <a:srgbClr val="000000"/>
                </a:solidFill>
                <a:latin typeface="Verdana" pitchFamily="34" charset="0"/>
                <a:cs typeface="Arial" charset="0"/>
              </a:rPr>
            </a:br>
            <a:r>
              <a:rPr lang="fi-FI" sz="1200" b="1" dirty="0" smtClean="0">
                <a:solidFill>
                  <a:srgbClr val="000000"/>
                </a:solidFill>
                <a:latin typeface="Verdana" pitchFamily="34" charset="0"/>
                <a:cs typeface="Arial" charset="0"/>
              </a:rPr>
              <a:t>(**)</a:t>
            </a:r>
            <a:endParaRPr lang="fi-FI" sz="1200" b="1" dirty="0">
              <a:cs typeface="Arial" charset="0"/>
            </a:endParaRPr>
          </a:p>
        </p:txBody>
      </p:sp>
      <p:sp>
        <p:nvSpPr>
          <p:cNvPr id="20508" name="Rectangle 32"/>
          <p:cNvSpPr>
            <a:spLocks noChangeAspect="1" noChangeArrowheads="1"/>
          </p:cNvSpPr>
          <p:nvPr/>
        </p:nvSpPr>
        <p:spPr bwMode="auto">
          <a:xfrm>
            <a:off x="1203325" y="4581128"/>
            <a:ext cx="987450" cy="369332"/>
          </a:xfrm>
          <a:prstGeom prst="rect">
            <a:avLst/>
          </a:prstGeom>
          <a:noFill/>
          <a:ln w="9525">
            <a:noFill/>
            <a:miter lim="800000"/>
            <a:headEnd/>
            <a:tailEnd/>
          </a:ln>
        </p:spPr>
        <p:txBody>
          <a:bodyPr wrap="none" lIns="0" tIns="0" rIns="0" bIns="0">
            <a:spAutoFit/>
          </a:bodyPr>
          <a:lstStyle/>
          <a:p>
            <a:pPr algn="ctr"/>
            <a:r>
              <a:rPr lang="fi-FI" sz="1200" b="1" dirty="0" smtClean="0">
                <a:solidFill>
                  <a:srgbClr val="000000"/>
                </a:solidFill>
                <a:latin typeface="Verdana" pitchFamily="34" charset="0"/>
                <a:cs typeface="Arial" charset="0"/>
              </a:rPr>
              <a:t>Mäntyharju</a:t>
            </a:r>
            <a:br>
              <a:rPr lang="fi-FI" sz="1200" b="1" dirty="0" smtClean="0">
                <a:solidFill>
                  <a:srgbClr val="000000"/>
                </a:solidFill>
                <a:latin typeface="Verdana" pitchFamily="34" charset="0"/>
                <a:cs typeface="Arial" charset="0"/>
              </a:rPr>
            </a:br>
            <a:r>
              <a:rPr lang="fi-FI" sz="1200" b="1" dirty="0" smtClean="0">
                <a:solidFill>
                  <a:srgbClr val="000000"/>
                </a:solidFill>
                <a:latin typeface="Verdana" pitchFamily="34" charset="0"/>
                <a:cs typeface="Arial" charset="0"/>
              </a:rPr>
              <a:t>(**)</a:t>
            </a:r>
            <a:endParaRPr lang="fi-FI" sz="1200" b="1" dirty="0">
              <a:cs typeface="Arial" charset="0"/>
            </a:endParaRPr>
          </a:p>
        </p:txBody>
      </p:sp>
      <p:sp>
        <p:nvSpPr>
          <p:cNvPr id="20509" name="Rectangle 33"/>
          <p:cNvSpPr>
            <a:spLocks noChangeAspect="1" noChangeArrowheads="1"/>
          </p:cNvSpPr>
          <p:nvPr/>
        </p:nvSpPr>
        <p:spPr bwMode="auto">
          <a:xfrm>
            <a:off x="179388" y="4293096"/>
            <a:ext cx="948978" cy="369332"/>
          </a:xfrm>
          <a:prstGeom prst="rect">
            <a:avLst/>
          </a:prstGeom>
          <a:noFill/>
          <a:ln w="9525">
            <a:noFill/>
            <a:miter lim="800000"/>
            <a:headEnd/>
            <a:tailEnd/>
          </a:ln>
        </p:spPr>
        <p:txBody>
          <a:bodyPr wrap="none" lIns="0" tIns="0" rIns="0" bIns="0">
            <a:spAutoFit/>
          </a:bodyPr>
          <a:lstStyle/>
          <a:p>
            <a:pPr algn="ctr"/>
            <a:r>
              <a:rPr lang="fi-FI" sz="1200" b="1" dirty="0" smtClean="0">
                <a:solidFill>
                  <a:srgbClr val="000000"/>
                </a:solidFill>
                <a:latin typeface="Verdana" pitchFamily="34" charset="0"/>
                <a:cs typeface="Arial" charset="0"/>
              </a:rPr>
              <a:t>Pertunmaa</a:t>
            </a:r>
          </a:p>
          <a:p>
            <a:pPr algn="ctr"/>
            <a:r>
              <a:rPr lang="fi-FI" sz="1200" b="1" dirty="0" smtClean="0">
                <a:solidFill>
                  <a:srgbClr val="000000"/>
                </a:solidFill>
                <a:latin typeface="Verdana" pitchFamily="34" charset="0"/>
                <a:cs typeface="Arial" charset="0"/>
              </a:rPr>
              <a:t>(**)</a:t>
            </a:r>
            <a:endParaRPr lang="fi-FI" sz="1200" b="1" dirty="0">
              <a:cs typeface="Arial" charset="0"/>
            </a:endParaRPr>
          </a:p>
        </p:txBody>
      </p:sp>
      <p:sp>
        <p:nvSpPr>
          <p:cNvPr id="20510" name="Rectangle 34"/>
          <p:cNvSpPr>
            <a:spLocks noChangeAspect="1" noChangeArrowheads="1"/>
          </p:cNvSpPr>
          <p:nvPr/>
        </p:nvSpPr>
        <p:spPr bwMode="auto">
          <a:xfrm>
            <a:off x="3779838" y="4365625"/>
            <a:ext cx="751809" cy="369332"/>
          </a:xfrm>
          <a:prstGeom prst="rect">
            <a:avLst/>
          </a:prstGeom>
          <a:noFill/>
          <a:ln w="9525">
            <a:noFill/>
            <a:miter lim="800000"/>
            <a:headEnd/>
            <a:tailEnd/>
          </a:ln>
        </p:spPr>
        <p:txBody>
          <a:bodyPr wrap="none" lIns="0" tIns="0" rIns="0" bIns="0">
            <a:spAutoFit/>
          </a:bodyPr>
          <a:lstStyle/>
          <a:p>
            <a:pPr algn="ctr"/>
            <a:r>
              <a:rPr lang="fi-FI" sz="1200" b="1" dirty="0" smtClean="0">
                <a:solidFill>
                  <a:srgbClr val="000000"/>
                </a:solidFill>
                <a:latin typeface="Verdana" pitchFamily="34" charset="0"/>
                <a:cs typeface="Arial" charset="0"/>
              </a:rPr>
              <a:t>Puumala</a:t>
            </a:r>
          </a:p>
          <a:p>
            <a:pPr algn="ctr"/>
            <a:r>
              <a:rPr lang="fi-FI" sz="1200" b="1" dirty="0" smtClean="0">
                <a:solidFill>
                  <a:srgbClr val="000000"/>
                </a:solidFill>
                <a:latin typeface="Verdana" pitchFamily="34" charset="0"/>
                <a:cs typeface="Arial" charset="0"/>
              </a:rPr>
              <a:t>(**)</a:t>
            </a:r>
            <a:endParaRPr lang="fi-FI" sz="1200" b="1" dirty="0">
              <a:cs typeface="Arial" charset="0"/>
            </a:endParaRPr>
          </a:p>
        </p:txBody>
      </p:sp>
      <p:sp>
        <p:nvSpPr>
          <p:cNvPr id="20511" name="Rectangle 36"/>
          <p:cNvSpPr>
            <a:spLocks noChangeAspect="1" noChangeArrowheads="1"/>
          </p:cNvSpPr>
          <p:nvPr/>
        </p:nvSpPr>
        <p:spPr bwMode="auto">
          <a:xfrm>
            <a:off x="2195513" y="4005263"/>
            <a:ext cx="612347" cy="369332"/>
          </a:xfrm>
          <a:prstGeom prst="rect">
            <a:avLst/>
          </a:prstGeom>
          <a:noFill/>
          <a:ln w="9525">
            <a:noFill/>
            <a:miter lim="800000"/>
            <a:headEnd/>
            <a:tailEnd/>
          </a:ln>
        </p:spPr>
        <p:txBody>
          <a:bodyPr wrap="none" lIns="0" tIns="0" rIns="0" bIns="0">
            <a:spAutoFit/>
          </a:bodyPr>
          <a:lstStyle/>
          <a:p>
            <a:pPr algn="ctr"/>
            <a:r>
              <a:rPr lang="fi-FI" sz="1200" b="1" dirty="0" smtClean="0">
                <a:solidFill>
                  <a:srgbClr val="000000"/>
                </a:solidFill>
                <a:latin typeface="Verdana" pitchFamily="34" charset="0"/>
                <a:cs typeface="Arial" charset="0"/>
              </a:rPr>
              <a:t>Mikkeli</a:t>
            </a:r>
            <a:br>
              <a:rPr lang="fi-FI" sz="1200" b="1" dirty="0" smtClean="0">
                <a:solidFill>
                  <a:srgbClr val="000000"/>
                </a:solidFill>
                <a:latin typeface="Verdana" pitchFamily="34" charset="0"/>
                <a:cs typeface="Arial" charset="0"/>
              </a:rPr>
            </a:br>
            <a:r>
              <a:rPr lang="fi-FI" sz="1200" b="1" dirty="0" smtClean="0">
                <a:solidFill>
                  <a:srgbClr val="000000"/>
                </a:solidFill>
                <a:latin typeface="Verdana" pitchFamily="34" charset="0"/>
                <a:cs typeface="Arial" charset="0"/>
              </a:rPr>
              <a:t>(**)</a:t>
            </a:r>
            <a:endParaRPr lang="fi-FI" sz="1200" b="1" dirty="0">
              <a:solidFill>
                <a:srgbClr val="000000"/>
              </a:solidFill>
              <a:latin typeface="Verdana" pitchFamily="34" charset="0"/>
              <a:cs typeface="Arial" charset="0"/>
            </a:endParaRPr>
          </a:p>
        </p:txBody>
      </p:sp>
      <p:sp>
        <p:nvSpPr>
          <p:cNvPr id="56" name="Suorakulmio 55"/>
          <p:cNvSpPr/>
          <p:nvPr/>
        </p:nvSpPr>
        <p:spPr>
          <a:xfrm>
            <a:off x="6731347" y="764704"/>
            <a:ext cx="288925" cy="287338"/>
          </a:xfrm>
          <a:prstGeom prst="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20550" name="Tekstikehys 44"/>
          <p:cNvSpPr txBox="1">
            <a:spLocks noChangeArrowheads="1"/>
          </p:cNvSpPr>
          <p:nvPr/>
        </p:nvSpPr>
        <p:spPr bwMode="auto">
          <a:xfrm>
            <a:off x="7164139" y="692696"/>
            <a:ext cx="1872357" cy="1631216"/>
          </a:xfrm>
          <a:prstGeom prst="rect">
            <a:avLst/>
          </a:prstGeom>
          <a:noFill/>
          <a:ln w="9525">
            <a:noFill/>
            <a:miter lim="800000"/>
            <a:headEnd/>
            <a:tailEnd/>
          </a:ln>
        </p:spPr>
        <p:txBody>
          <a:bodyPr wrap="square">
            <a:spAutoFit/>
          </a:bodyPr>
          <a:lstStyle/>
          <a:p>
            <a:r>
              <a:rPr lang="fi-FI" sz="1000" dirty="0" smtClean="0">
                <a:latin typeface="Verdana" pitchFamily="34" charset="0"/>
                <a:ea typeface="Verdana" pitchFamily="34" charset="0"/>
                <a:cs typeface="Verdana" pitchFamily="34" charset="0"/>
              </a:rPr>
              <a:t>Pieksämäen esittämä selvitysalue: Pieksämäki, Hirvensalmi, Joroinen, Juva, Kangasniemi, Mikkeli, Mäntyharju, Pertunmaa, Puumala . Myös Hankasalmi, Leppävirta, Rautalampi, Suonenjoki ja Varkaus voivat kuulua.</a:t>
            </a:r>
            <a:endParaRPr lang="fi-FI" sz="1000" dirty="0">
              <a:latin typeface="Verdana" pitchFamily="34" charset="0"/>
              <a:ea typeface="Verdana" pitchFamily="34" charset="0"/>
              <a:cs typeface="Verdana" pitchFamily="34" charset="0"/>
            </a:endParaRPr>
          </a:p>
        </p:txBody>
      </p:sp>
      <p:sp>
        <p:nvSpPr>
          <p:cNvPr id="41" name="Tekstikehys 44"/>
          <p:cNvSpPr txBox="1">
            <a:spLocks noChangeArrowheads="1"/>
          </p:cNvSpPr>
          <p:nvPr/>
        </p:nvSpPr>
        <p:spPr bwMode="auto">
          <a:xfrm>
            <a:off x="7200800" y="3933056"/>
            <a:ext cx="1979712" cy="400110"/>
          </a:xfrm>
          <a:prstGeom prst="rect">
            <a:avLst/>
          </a:prstGeom>
          <a:noFill/>
          <a:ln w="9525">
            <a:noFill/>
            <a:miter lim="800000"/>
            <a:headEnd/>
            <a:tailEnd/>
          </a:ln>
        </p:spPr>
        <p:txBody>
          <a:bodyPr wrap="square">
            <a:spAutoFit/>
          </a:bodyPr>
          <a:lstStyle/>
          <a:p>
            <a:r>
              <a:rPr lang="fi-FI" sz="1000" dirty="0" smtClean="0">
                <a:latin typeface="Verdana" pitchFamily="34" charset="0"/>
                <a:ea typeface="Verdana" pitchFamily="34" charset="0"/>
                <a:cs typeface="Verdana" pitchFamily="34" charset="0"/>
              </a:rPr>
              <a:t>Kunta ei aio osallistua</a:t>
            </a:r>
          </a:p>
          <a:p>
            <a:r>
              <a:rPr lang="fi-FI" sz="1000" dirty="0" smtClean="0">
                <a:latin typeface="Verdana" pitchFamily="34" charset="0"/>
                <a:ea typeface="Verdana" pitchFamily="34" charset="0"/>
                <a:cs typeface="Verdana" pitchFamily="34" charset="0"/>
              </a:rPr>
              <a:t>selvityksiin</a:t>
            </a:r>
            <a:endParaRPr lang="fi-FI" sz="1000" dirty="0">
              <a:latin typeface="Verdana" pitchFamily="34" charset="0"/>
              <a:ea typeface="Verdana" pitchFamily="34" charset="0"/>
              <a:cs typeface="Verdana" pitchFamily="34" charset="0"/>
            </a:endParaRPr>
          </a:p>
        </p:txBody>
      </p:sp>
      <p:sp>
        <p:nvSpPr>
          <p:cNvPr id="42" name="Suorakulmio 41"/>
          <p:cNvSpPr/>
          <p:nvPr/>
        </p:nvSpPr>
        <p:spPr>
          <a:xfrm>
            <a:off x="6731347" y="4005759"/>
            <a:ext cx="288925" cy="287337"/>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700"/>
          </a:p>
        </p:txBody>
      </p:sp>
      <p:sp>
        <p:nvSpPr>
          <p:cNvPr id="43" name="5-sakarainen tähti 42"/>
          <p:cNvSpPr/>
          <p:nvPr/>
        </p:nvSpPr>
        <p:spPr>
          <a:xfrm>
            <a:off x="6804248" y="5013176"/>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700" dirty="0"/>
          </a:p>
        </p:txBody>
      </p:sp>
      <p:sp>
        <p:nvSpPr>
          <p:cNvPr id="44" name="Tekstikehys 44"/>
          <p:cNvSpPr txBox="1">
            <a:spLocks noChangeArrowheads="1"/>
          </p:cNvSpPr>
          <p:nvPr/>
        </p:nvSpPr>
        <p:spPr bwMode="auto">
          <a:xfrm>
            <a:off x="7236271" y="4941168"/>
            <a:ext cx="1800225" cy="400110"/>
          </a:xfrm>
          <a:prstGeom prst="rect">
            <a:avLst/>
          </a:prstGeom>
          <a:noFill/>
          <a:ln w="9525">
            <a:noFill/>
            <a:miter lim="800000"/>
            <a:headEnd/>
            <a:tailEnd/>
          </a:ln>
        </p:spPr>
        <p:txBody>
          <a:bodyPr>
            <a:spAutoFit/>
          </a:bodyPr>
          <a:lstStyle/>
          <a:p>
            <a:r>
              <a:rPr lang="fi-FI" sz="1000" dirty="0" smtClean="0">
                <a:latin typeface="Verdana" pitchFamily="34" charset="0"/>
                <a:ea typeface="Verdana" pitchFamily="34" charset="0"/>
                <a:cs typeface="Verdana" pitchFamily="34" charset="0"/>
              </a:rPr>
              <a:t>Ei yhtenäisiä päätöksiä selvitysalueesta</a:t>
            </a:r>
            <a:endParaRPr lang="fi-FI" sz="1000" dirty="0">
              <a:latin typeface="Verdana" pitchFamily="34" charset="0"/>
              <a:ea typeface="Verdana" pitchFamily="34" charset="0"/>
              <a:cs typeface="Verdana" pitchFamily="34" charset="0"/>
            </a:endParaRPr>
          </a:p>
        </p:txBody>
      </p:sp>
      <p:sp>
        <p:nvSpPr>
          <p:cNvPr id="45" name="Suorakulmio 44"/>
          <p:cNvSpPr/>
          <p:nvPr/>
        </p:nvSpPr>
        <p:spPr>
          <a:xfrm>
            <a:off x="6732240" y="2348880"/>
            <a:ext cx="288925" cy="287338"/>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700"/>
          </a:p>
        </p:txBody>
      </p:sp>
      <p:sp>
        <p:nvSpPr>
          <p:cNvPr id="47" name="Tekstikehys 44"/>
          <p:cNvSpPr txBox="1">
            <a:spLocks noChangeArrowheads="1"/>
          </p:cNvSpPr>
          <p:nvPr/>
        </p:nvSpPr>
        <p:spPr bwMode="auto">
          <a:xfrm>
            <a:off x="7164288" y="2289066"/>
            <a:ext cx="1800349" cy="707886"/>
          </a:xfrm>
          <a:prstGeom prst="rect">
            <a:avLst/>
          </a:prstGeom>
          <a:noFill/>
          <a:ln w="9525">
            <a:noFill/>
            <a:miter lim="800000"/>
            <a:headEnd/>
            <a:tailEnd/>
          </a:ln>
        </p:spPr>
        <p:txBody>
          <a:bodyPr wrap="square">
            <a:spAutoFit/>
          </a:bodyPr>
          <a:lstStyle/>
          <a:p>
            <a:r>
              <a:rPr lang="fi-FI" sz="1000" dirty="0" smtClean="0">
                <a:latin typeface="Verdana" pitchFamily="34" charset="0"/>
                <a:ea typeface="Verdana" pitchFamily="34" charset="0"/>
                <a:cs typeface="Verdana" pitchFamily="34" charset="0"/>
              </a:rPr>
              <a:t>Heinävesi, Joroinen, Leppävirta, Pieksämäki ja Varkaus (Heinäveden ja Joroisten esitys)</a:t>
            </a:r>
            <a:endParaRPr lang="fi-FI" sz="1000" dirty="0">
              <a:latin typeface="Verdana" pitchFamily="34" charset="0"/>
              <a:ea typeface="Verdana" pitchFamily="34" charset="0"/>
              <a:cs typeface="Verdana" pitchFamily="34" charset="0"/>
            </a:endParaRPr>
          </a:p>
        </p:txBody>
      </p:sp>
      <p:sp>
        <p:nvSpPr>
          <p:cNvPr id="49" name="Tekstikehys 44"/>
          <p:cNvSpPr txBox="1">
            <a:spLocks noChangeArrowheads="1"/>
          </p:cNvSpPr>
          <p:nvPr/>
        </p:nvSpPr>
        <p:spPr bwMode="auto">
          <a:xfrm>
            <a:off x="7200800" y="3501008"/>
            <a:ext cx="1979712" cy="400110"/>
          </a:xfrm>
          <a:prstGeom prst="rect">
            <a:avLst/>
          </a:prstGeom>
          <a:noFill/>
          <a:ln w="9525">
            <a:noFill/>
            <a:miter lim="800000"/>
            <a:headEnd/>
            <a:tailEnd/>
          </a:ln>
        </p:spPr>
        <p:txBody>
          <a:bodyPr wrap="square">
            <a:spAutoFit/>
          </a:bodyPr>
          <a:lstStyle/>
          <a:p>
            <a:r>
              <a:rPr lang="fi-FI" sz="1000" dirty="0" smtClean="0">
                <a:latin typeface="Verdana" pitchFamily="34" charset="0"/>
                <a:ea typeface="Verdana" pitchFamily="34" charset="0"/>
                <a:cs typeface="Verdana" pitchFamily="34" charset="0"/>
              </a:rPr>
              <a:t>Kunta ei ole löytänyt selvityskumppania</a:t>
            </a:r>
            <a:endParaRPr lang="fi-FI" sz="1000" dirty="0">
              <a:latin typeface="Verdana" pitchFamily="34" charset="0"/>
              <a:ea typeface="Verdana" pitchFamily="34" charset="0"/>
              <a:cs typeface="Verdana" pitchFamily="34" charset="0"/>
            </a:endParaRPr>
          </a:p>
        </p:txBody>
      </p:sp>
      <p:sp>
        <p:nvSpPr>
          <p:cNvPr id="50" name="Suorakulmio 49"/>
          <p:cNvSpPr/>
          <p:nvPr/>
        </p:nvSpPr>
        <p:spPr>
          <a:xfrm>
            <a:off x="6732240" y="3573711"/>
            <a:ext cx="288925" cy="287337"/>
          </a:xfrm>
          <a:prstGeom prst="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700"/>
          </a:p>
        </p:txBody>
      </p:sp>
      <p:sp>
        <p:nvSpPr>
          <p:cNvPr id="55" name="5-sakarainen tähti 54"/>
          <p:cNvSpPr/>
          <p:nvPr/>
        </p:nvSpPr>
        <p:spPr>
          <a:xfrm>
            <a:off x="6804248" y="836712"/>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2" name="Tekstikehys 44"/>
          <p:cNvSpPr txBox="1">
            <a:spLocks noChangeArrowheads="1"/>
          </p:cNvSpPr>
          <p:nvPr/>
        </p:nvSpPr>
        <p:spPr bwMode="auto">
          <a:xfrm>
            <a:off x="107504" y="5879013"/>
            <a:ext cx="4176464" cy="861774"/>
          </a:xfrm>
          <a:prstGeom prst="rect">
            <a:avLst/>
          </a:prstGeom>
          <a:noFill/>
          <a:ln w="9525">
            <a:noFill/>
            <a:miter lim="800000"/>
            <a:headEnd/>
            <a:tailEnd/>
          </a:ln>
        </p:spPr>
        <p:txBody>
          <a:bodyPr wrap="square">
            <a:spAutoFit/>
          </a:bodyPr>
          <a:lstStyle/>
          <a:p>
            <a:r>
              <a:rPr lang="fi-FI" sz="1000" dirty="0" smtClean="0">
                <a:latin typeface="Verdana" pitchFamily="34" charset="0"/>
                <a:ea typeface="Verdana" pitchFamily="34" charset="0"/>
                <a:cs typeface="Verdana" pitchFamily="34" charset="0"/>
              </a:rPr>
              <a:t>(**)</a:t>
            </a:r>
            <a:r>
              <a:rPr lang="fi-FI" sz="1000" b="1" dirty="0" smtClean="0">
                <a:latin typeface="Verdana" pitchFamily="34" charset="0"/>
                <a:ea typeface="Verdana" pitchFamily="34" charset="0"/>
                <a:cs typeface="Verdana" pitchFamily="34" charset="0"/>
              </a:rPr>
              <a:t> </a:t>
            </a:r>
            <a:r>
              <a:rPr lang="fi-FI" sz="1000" dirty="0" smtClean="0">
                <a:latin typeface="Verdana" pitchFamily="34" charset="0"/>
                <a:ea typeface="Verdana" pitchFamily="34" charset="0"/>
                <a:cs typeface="Verdana" pitchFamily="34" charset="0"/>
              </a:rPr>
              <a:t>Kunta esittää </a:t>
            </a:r>
            <a:r>
              <a:rPr lang="fi-FI" sz="1000" dirty="0" err="1" smtClean="0">
                <a:latin typeface="Verdana" pitchFamily="34" charset="0"/>
                <a:ea typeface="Verdana" pitchFamily="34" charset="0"/>
                <a:cs typeface="Verdana" pitchFamily="34" charset="0"/>
              </a:rPr>
              <a:t>SHP-laajuista</a:t>
            </a:r>
            <a:r>
              <a:rPr lang="fi-FI" sz="1000" dirty="0" smtClean="0">
                <a:latin typeface="Verdana" pitchFamily="34" charset="0"/>
                <a:ea typeface="Verdana" pitchFamily="34" charset="0"/>
                <a:cs typeface="Verdana" pitchFamily="34" charset="0"/>
              </a:rPr>
              <a:t> / SHP + Sulkava ja Rantasalmi / maakunnan laajuista </a:t>
            </a:r>
            <a:r>
              <a:rPr lang="fi-FI" sz="1000" dirty="0" err="1" smtClean="0">
                <a:latin typeface="Verdana" pitchFamily="34" charset="0"/>
                <a:ea typeface="Verdana" pitchFamily="34" charset="0"/>
                <a:cs typeface="Verdana" pitchFamily="34" charset="0"/>
              </a:rPr>
              <a:t>SOTE-alueselvitystä</a:t>
            </a:r>
            <a:r>
              <a:rPr lang="fi-FI" sz="1000" dirty="0" smtClean="0">
                <a:latin typeface="Verdana" pitchFamily="34" charset="0"/>
                <a:ea typeface="Verdana" pitchFamily="34" charset="0"/>
                <a:cs typeface="Verdana" pitchFamily="34" charset="0"/>
              </a:rPr>
              <a:t>.  Osa kunnista toteaa, että selvitys on kuntarakennelain mukainen selvitys; osa on puolestaan päättänyt, että kuntarakenneselvitystä ei tehdä.</a:t>
            </a:r>
            <a:endParaRPr lang="fi-FI" sz="1000" dirty="0">
              <a:latin typeface="Verdana" pitchFamily="34" charset="0"/>
              <a:ea typeface="Verdana" pitchFamily="34" charset="0"/>
              <a:cs typeface="Verdana" pitchFamily="34" charset="0"/>
            </a:endParaRPr>
          </a:p>
        </p:txBody>
      </p:sp>
      <p:cxnSp>
        <p:nvCxnSpPr>
          <p:cNvPr id="77" name="Suora nuoliyhdysviiva 76"/>
          <p:cNvCxnSpPr/>
          <p:nvPr/>
        </p:nvCxnSpPr>
        <p:spPr>
          <a:xfrm flipH="1">
            <a:off x="3995936" y="836712"/>
            <a:ext cx="504056" cy="7200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78" name="Tekstikehys 65"/>
          <p:cNvSpPr txBox="1">
            <a:spLocks noChangeArrowheads="1"/>
          </p:cNvSpPr>
          <p:nvPr/>
        </p:nvSpPr>
        <p:spPr bwMode="auto">
          <a:xfrm>
            <a:off x="2987824" y="764704"/>
            <a:ext cx="1219895" cy="369332"/>
          </a:xfrm>
          <a:prstGeom prst="rect">
            <a:avLst/>
          </a:prstGeom>
          <a:noFill/>
          <a:ln w="9525">
            <a:noFill/>
            <a:miter lim="800000"/>
            <a:headEnd/>
            <a:tailEnd/>
          </a:ln>
        </p:spPr>
        <p:txBody>
          <a:bodyPr wrap="square">
            <a:spAutoFit/>
          </a:bodyPr>
          <a:lstStyle/>
          <a:p>
            <a:pPr algn="ctr"/>
            <a:r>
              <a:rPr lang="fi-FI" sz="900" b="1" dirty="0" smtClean="0">
                <a:latin typeface="Verdana" pitchFamily="34" charset="0"/>
                <a:ea typeface="Verdana" pitchFamily="34" charset="0"/>
                <a:cs typeface="Verdana" pitchFamily="34" charset="0"/>
              </a:rPr>
              <a:t>Varkaus ja Leppävirta</a:t>
            </a:r>
            <a:endParaRPr lang="fi-FI" sz="900" b="1" dirty="0">
              <a:latin typeface="Verdana" pitchFamily="34" charset="0"/>
              <a:ea typeface="Verdana" pitchFamily="34" charset="0"/>
              <a:cs typeface="Verdana" pitchFamily="34" charset="0"/>
            </a:endParaRPr>
          </a:p>
        </p:txBody>
      </p:sp>
      <p:sp>
        <p:nvSpPr>
          <p:cNvPr id="90" name="5-sakarainen tähti 89"/>
          <p:cNvSpPr/>
          <p:nvPr/>
        </p:nvSpPr>
        <p:spPr>
          <a:xfrm>
            <a:off x="6804248" y="2420888"/>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700" dirty="0"/>
          </a:p>
        </p:txBody>
      </p:sp>
      <p:cxnSp>
        <p:nvCxnSpPr>
          <p:cNvPr id="75" name="Suora nuoliyhdysviiva 74"/>
          <p:cNvCxnSpPr/>
          <p:nvPr/>
        </p:nvCxnSpPr>
        <p:spPr>
          <a:xfrm flipV="1">
            <a:off x="3563888" y="1196752"/>
            <a:ext cx="0" cy="36004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0" name="Nuoli vasemmalle 99"/>
          <p:cNvSpPr/>
          <p:nvPr/>
        </p:nvSpPr>
        <p:spPr>
          <a:xfrm>
            <a:off x="2627784" y="1844824"/>
            <a:ext cx="360040" cy="144016"/>
          </a:xfrm>
          <a:prstGeom prst="leftArrow">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8" name="Tekstikehys 44"/>
          <p:cNvSpPr txBox="1">
            <a:spLocks noChangeArrowheads="1"/>
          </p:cNvSpPr>
          <p:nvPr/>
        </p:nvSpPr>
        <p:spPr bwMode="auto">
          <a:xfrm>
            <a:off x="7201693" y="4366845"/>
            <a:ext cx="1942307" cy="553998"/>
          </a:xfrm>
          <a:prstGeom prst="rect">
            <a:avLst/>
          </a:prstGeom>
          <a:solidFill>
            <a:schemeClr val="bg1"/>
          </a:solidFill>
          <a:ln w="9525">
            <a:noFill/>
            <a:miter lim="800000"/>
            <a:headEnd/>
            <a:tailEnd/>
          </a:ln>
        </p:spPr>
        <p:txBody>
          <a:bodyPr wrap="square">
            <a:spAutoFit/>
          </a:bodyPr>
          <a:lstStyle/>
          <a:p>
            <a:r>
              <a:rPr lang="fi-FI" sz="1000" dirty="0" smtClean="0">
                <a:latin typeface="Verdana" pitchFamily="34" charset="0"/>
                <a:ea typeface="Verdana" pitchFamily="34" charset="0"/>
                <a:cs typeface="Verdana" pitchFamily="34" charset="0"/>
              </a:rPr>
              <a:t>Kunta ei ole selvitys-velvollinen (ilmoitus ei ole vielä tullut)</a:t>
            </a:r>
          </a:p>
        </p:txBody>
      </p:sp>
      <p:sp>
        <p:nvSpPr>
          <p:cNvPr id="51" name="Suorakulmio 50"/>
          <p:cNvSpPr/>
          <p:nvPr/>
        </p:nvSpPr>
        <p:spPr>
          <a:xfrm>
            <a:off x="6732240" y="4437112"/>
            <a:ext cx="288925" cy="28733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700"/>
          </a:p>
        </p:txBody>
      </p:sp>
      <p:sp>
        <p:nvSpPr>
          <p:cNvPr id="52" name="5-sakarainen tähti 51"/>
          <p:cNvSpPr/>
          <p:nvPr/>
        </p:nvSpPr>
        <p:spPr>
          <a:xfrm>
            <a:off x="3635896" y="2060401"/>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4" name="5-sakarainen tähti 53"/>
          <p:cNvSpPr/>
          <p:nvPr/>
        </p:nvSpPr>
        <p:spPr>
          <a:xfrm>
            <a:off x="5364088" y="1052736"/>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7" name="5-sakarainen tähti 56"/>
          <p:cNvSpPr/>
          <p:nvPr/>
        </p:nvSpPr>
        <p:spPr>
          <a:xfrm>
            <a:off x="2627784" y="1412776"/>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8" name="Suorakulmio 57"/>
          <p:cNvSpPr/>
          <p:nvPr/>
        </p:nvSpPr>
        <p:spPr>
          <a:xfrm>
            <a:off x="6732240" y="3140968"/>
            <a:ext cx="288925" cy="287337"/>
          </a:xfrm>
          <a:prstGeom prst="rect">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700"/>
          </a:p>
        </p:txBody>
      </p:sp>
      <p:sp>
        <p:nvSpPr>
          <p:cNvPr id="59" name="Tekstikehys 44"/>
          <p:cNvSpPr txBox="1">
            <a:spLocks noChangeArrowheads="1"/>
          </p:cNvSpPr>
          <p:nvPr/>
        </p:nvSpPr>
        <p:spPr bwMode="auto">
          <a:xfrm>
            <a:off x="7200800" y="3140968"/>
            <a:ext cx="1979712" cy="246221"/>
          </a:xfrm>
          <a:prstGeom prst="rect">
            <a:avLst/>
          </a:prstGeom>
          <a:noFill/>
          <a:ln w="9525">
            <a:noFill/>
            <a:miter lim="800000"/>
            <a:headEnd/>
            <a:tailEnd/>
          </a:ln>
        </p:spPr>
        <p:txBody>
          <a:bodyPr wrap="square">
            <a:spAutoFit/>
          </a:bodyPr>
          <a:lstStyle/>
          <a:p>
            <a:r>
              <a:rPr lang="fi-FI" sz="1000" dirty="0" smtClean="0">
                <a:latin typeface="Verdana" pitchFamily="34" charset="0"/>
                <a:ea typeface="Verdana" pitchFamily="34" charset="0"/>
                <a:cs typeface="Verdana" pitchFamily="34" charset="0"/>
              </a:rPr>
              <a:t>Rantasalmi ym. (***)</a:t>
            </a:r>
            <a:endParaRPr lang="fi-FI" sz="1000" dirty="0">
              <a:latin typeface="Verdana" pitchFamily="34" charset="0"/>
              <a:ea typeface="Verdana" pitchFamily="34" charset="0"/>
              <a:cs typeface="Verdana" pitchFamily="34" charset="0"/>
            </a:endParaRPr>
          </a:p>
        </p:txBody>
      </p:sp>
      <p:sp>
        <p:nvSpPr>
          <p:cNvPr id="60" name="Tekstikehys 44"/>
          <p:cNvSpPr txBox="1">
            <a:spLocks noChangeArrowheads="1"/>
          </p:cNvSpPr>
          <p:nvPr/>
        </p:nvSpPr>
        <p:spPr bwMode="auto">
          <a:xfrm>
            <a:off x="4499992" y="5873497"/>
            <a:ext cx="4320480" cy="707886"/>
          </a:xfrm>
          <a:prstGeom prst="rect">
            <a:avLst/>
          </a:prstGeom>
          <a:noFill/>
          <a:ln w="9525">
            <a:noFill/>
            <a:miter lim="800000"/>
            <a:headEnd/>
            <a:tailEnd/>
          </a:ln>
        </p:spPr>
        <p:txBody>
          <a:bodyPr wrap="square">
            <a:spAutoFit/>
          </a:bodyPr>
          <a:lstStyle/>
          <a:p>
            <a:r>
              <a:rPr lang="fi-FI" sz="1000" dirty="0" smtClean="0">
                <a:latin typeface="Verdana" pitchFamily="34" charset="0"/>
                <a:ea typeface="Verdana" pitchFamily="34" charset="0"/>
                <a:cs typeface="Verdana" pitchFamily="34" charset="0"/>
              </a:rPr>
              <a:t>(***) Rantasalmen esittämä selvitysalue: Pieksämäki, Puumala, Rantasalmi, Savonlinna, Enonkoski, Sulkava, Heinävesi, Hirvensalmi, Joroinen, Juva, Kangasniemi, Mikkeli, Mäntyharju, Pertunmaa</a:t>
            </a:r>
            <a:endParaRPr lang="fi-FI" sz="1000" dirty="0">
              <a:latin typeface="Verdana" pitchFamily="34" charset="0"/>
              <a:ea typeface="Verdana" pitchFamily="34" charset="0"/>
              <a:cs typeface="Verdana" pitchFamily="34" charset="0"/>
            </a:endParaRPr>
          </a:p>
        </p:txBody>
      </p:sp>
      <p:sp>
        <p:nvSpPr>
          <p:cNvPr id="61" name="5-sakarainen tähti 60"/>
          <p:cNvSpPr/>
          <p:nvPr/>
        </p:nvSpPr>
        <p:spPr>
          <a:xfrm>
            <a:off x="4283968" y="2060401"/>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2" name="5-sakarainen tähti 61"/>
          <p:cNvSpPr/>
          <p:nvPr/>
        </p:nvSpPr>
        <p:spPr>
          <a:xfrm>
            <a:off x="6804248" y="3212529"/>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7"/>
          <p:cNvSpPr>
            <a:spLocks noChangeAspect="1"/>
          </p:cNvSpPr>
          <p:nvPr/>
        </p:nvSpPr>
        <p:spPr bwMode="auto">
          <a:xfrm>
            <a:off x="4548981" y="1052736"/>
            <a:ext cx="2327275" cy="3317875"/>
          </a:xfrm>
          <a:custGeom>
            <a:avLst/>
            <a:gdLst>
              <a:gd name="T0" fmla="*/ 2147483647 w 12502"/>
              <a:gd name="T1" fmla="*/ 2147483647 h 10727"/>
              <a:gd name="T2" fmla="*/ 2147483647 w 12502"/>
              <a:gd name="T3" fmla="*/ 2147483647 h 10727"/>
              <a:gd name="T4" fmla="*/ 2147483647 w 12502"/>
              <a:gd name="T5" fmla="*/ 2147483647 h 10727"/>
              <a:gd name="T6" fmla="*/ 2147483647 w 12502"/>
              <a:gd name="T7" fmla="*/ 2147483647 h 10727"/>
              <a:gd name="T8" fmla="*/ 2147483647 w 12502"/>
              <a:gd name="T9" fmla="*/ 2147483647 h 10727"/>
              <a:gd name="T10" fmla="*/ 2147483647 w 12502"/>
              <a:gd name="T11" fmla="*/ 2147483647 h 10727"/>
              <a:gd name="T12" fmla="*/ 2147483647 w 12502"/>
              <a:gd name="T13" fmla="*/ 2147483647 h 10727"/>
              <a:gd name="T14" fmla="*/ 2147483647 w 12502"/>
              <a:gd name="T15" fmla="*/ 2147483647 h 10727"/>
              <a:gd name="T16" fmla="*/ 2147483647 w 12502"/>
              <a:gd name="T17" fmla="*/ 2147483647 h 10727"/>
              <a:gd name="T18" fmla="*/ 2147483647 w 12502"/>
              <a:gd name="T19" fmla="*/ 2147483647 h 10727"/>
              <a:gd name="T20" fmla="*/ 2147483647 w 12502"/>
              <a:gd name="T21" fmla="*/ 2147483647 h 10727"/>
              <a:gd name="T22" fmla="*/ 2147483647 w 12502"/>
              <a:gd name="T23" fmla="*/ 0 h 10727"/>
              <a:gd name="T24" fmla="*/ 2147483647 w 12502"/>
              <a:gd name="T25" fmla="*/ 2147483647 h 10727"/>
              <a:gd name="T26" fmla="*/ 2147483647 w 12502"/>
              <a:gd name="T27" fmla="*/ 2147483647 h 10727"/>
              <a:gd name="T28" fmla="*/ 2147483647 w 12502"/>
              <a:gd name="T29" fmla="*/ 2147483647 h 10727"/>
              <a:gd name="T30" fmla="*/ 2147483647 w 12502"/>
              <a:gd name="T31" fmla="*/ 2147483647 h 10727"/>
              <a:gd name="T32" fmla="*/ 2147483647 w 12502"/>
              <a:gd name="T33" fmla="*/ 2147483647 h 10727"/>
              <a:gd name="T34" fmla="*/ 2147483647 w 12502"/>
              <a:gd name="T35" fmla="*/ 2147483647 h 10727"/>
              <a:gd name="T36" fmla="*/ 2147483647 w 12502"/>
              <a:gd name="T37" fmla="*/ 2147483647 h 10727"/>
              <a:gd name="T38" fmla="*/ 2147483647 w 12502"/>
              <a:gd name="T39" fmla="*/ 2147483647 h 10727"/>
              <a:gd name="T40" fmla="*/ 2147483647 w 12502"/>
              <a:gd name="T41" fmla="*/ 2147483647 h 10727"/>
              <a:gd name="T42" fmla="*/ 2147483647 w 12502"/>
              <a:gd name="T43" fmla="*/ 2147483647 h 10727"/>
              <a:gd name="T44" fmla="*/ 2147483647 w 12502"/>
              <a:gd name="T45" fmla="*/ 2147483647 h 10727"/>
              <a:gd name="T46" fmla="*/ 2147483647 w 12502"/>
              <a:gd name="T47" fmla="*/ 2147483647 h 10727"/>
              <a:gd name="T48" fmla="*/ 2147483647 w 12502"/>
              <a:gd name="T49" fmla="*/ 2147483647 h 10727"/>
              <a:gd name="T50" fmla="*/ 2147483647 w 12502"/>
              <a:gd name="T51" fmla="*/ 2147483647 h 10727"/>
              <a:gd name="T52" fmla="*/ 2147483647 w 12502"/>
              <a:gd name="T53" fmla="*/ 2147483647 h 10727"/>
              <a:gd name="T54" fmla="*/ 0 w 12502"/>
              <a:gd name="T55" fmla="*/ 2147483647 h 10727"/>
              <a:gd name="T56" fmla="*/ 2147483647 w 12502"/>
              <a:gd name="T57" fmla="*/ 2147483647 h 10727"/>
              <a:gd name="T58" fmla="*/ 2147483647 w 12502"/>
              <a:gd name="T59" fmla="*/ 2147483647 h 10727"/>
              <a:gd name="T60" fmla="*/ 2147483647 w 12502"/>
              <a:gd name="T61" fmla="*/ 2147483647 h 10727"/>
              <a:gd name="T62" fmla="*/ 2147483647 w 12502"/>
              <a:gd name="T63" fmla="*/ 2147483647 h 10727"/>
              <a:gd name="T64" fmla="*/ 2147483647 w 12502"/>
              <a:gd name="T65" fmla="*/ 2147483647 h 107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502"/>
              <a:gd name="T100" fmla="*/ 0 h 10727"/>
              <a:gd name="T101" fmla="*/ 12502 w 12502"/>
              <a:gd name="T102" fmla="*/ 10727 h 107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502" h="10727">
                <a:moveTo>
                  <a:pt x="4986" y="5172"/>
                </a:moveTo>
                <a:lnTo>
                  <a:pt x="6315" y="4906"/>
                </a:lnTo>
                <a:lnTo>
                  <a:pt x="7198" y="3874"/>
                </a:lnTo>
                <a:lnTo>
                  <a:pt x="6635" y="3874"/>
                </a:lnTo>
                <a:lnTo>
                  <a:pt x="4958" y="2259"/>
                </a:lnTo>
                <a:lnTo>
                  <a:pt x="4958" y="2072"/>
                </a:lnTo>
                <a:lnTo>
                  <a:pt x="4396" y="2021"/>
                </a:lnTo>
                <a:lnTo>
                  <a:pt x="3918" y="1733"/>
                </a:lnTo>
                <a:lnTo>
                  <a:pt x="3552" y="1937"/>
                </a:lnTo>
                <a:lnTo>
                  <a:pt x="4142" y="2597"/>
                </a:lnTo>
                <a:lnTo>
                  <a:pt x="2624" y="2733"/>
                </a:lnTo>
                <a:lnTo>
                  <a:pt x="2793" y="2564"/>
                </a:lnTo>
                <a:lnTo>
                  <a:pt x="3833" y="2547"/>
                </a:lnTo>
                <a:lnTo>
                  <a:pt x="3271" y="1920"/>
                </a:lnTo>
                <a:lnTo>
                  <a:pt x="3889" y="1581"/>
                </a:lnTo>
                <a:lnTo>
                  <a:pt x="4452" y="1937"/>
                </a:lnTo>
                <a:lnTo>
                  <a:pt x="4958" y="1937"/>
                </a:lnTo>
                <a:lnTo>
                  <a:pt x="5511" y="1615"/>
                </a:lnTo>
                <a:lnTo>
                  <a:pt x="4958" y="966"/>
                </a:lnTo>
                <a:lnTo>
                  <a:pt x="6073" y="966"/>
                </a:lnTo>
                <a:lnTo>
                  <a:pt x="6635" y="966"/>
                </a:lnTo>
                <a:lnTo>
                  <a:pt x="7760" y="966"/>
                </a:lnTo>
                <a:lnTo>
                  <a:pt x="7198" y="0"/>
                </a:lnTo>
                <a:lnTo>
                  <a:pt x="8322" y="0"/>
                </a:lnTo>
                <a:lnTo>
                  <a:pt x="8875" y="322"/>
                </a:lnTo>
                <a:lnTo>
                  <a:pt x="8875" y="966"/>
                </a:lnTo>
                <a:lnTo>
                  <a:pt x="10000" y="2259"/>
                </a:lnTo>
                <a:lnTo>
                  <a:pt x="10000" y="2902"/>
                </a:lnTo>
                <a:lnTo>
                  <a:pt x="10569" y="3509"/>
                </a:lnTo>
                <a:lnTo>
                  <a:pt x="10569" y="4440"/>
                </a:lnTo>
                <a:lnTo>
                  <a:pt x="12115" y="4906"/>
                </a:lnTo>
                <a:lnTo>
                  <a:pt x="12115" y="5837"/>
                </a:lnTo>
                <a:lnTo>
                  <a:pt x="12502" y="6769"/>
                </a:lnTo>
                <a:lnTo>
                  <a:pt x="12115" y="7933"/>
                </a:lnTo>
                <a:lnTo>
                  <a:pt x="11729" y="8864"/>
                </a:lnTo>
                <a:lnTo>
                  <a:pt x="9795" y="9097"/>
                </a:lnTo>
                <a:lnTo>
                  <a:pt x="9022" y="10262"/>
                </a:lnTo>
                <a:lnTo>
                  <a:pt x="6702" y="10727"/>
                </a:lnTo>
                <a:lnTo>
                  <a:pt x="5542" y="10727"/>
                </a:lnTo>
                <a:lnTo>
                  <a:pt x="4958" y="10000"/>
                </a:lnTo>
                <a:lnTo>
                  <a:pt x="2240" y="9356"/>
                </a:lnTo>
                <a:lnTo>
                  <a:pt x="2802" y="8707"/>
                </a:lnTo>
                <a:lnTo>
                  <a:pt x="2240" y="8385"/>
                </a:lnTo>
                <a:lnTo>
                  <a:pt x="2240" y="8063"/>
                </a:lnTo>
                <a:lnTo>
                  <a:pt x="1678" y="7098"/>
                </a:lnTo>
                <a:lnTo>
                  <a:pt x="562" y="6776"/>
                </a:lnTo>
                <a:lnTo>
                  <a:pt x="562" y="6454"/>
                </a:lnTo>
                <a:lnTo>
                  <a:pt x="1678" y="5805"/>
                </a:lnTo>
                <a:lnTo>
                  <a:pt x="2802" y="5805"/>
                </a:lnTo>
                <a:lnTo>
                  <a:pt x="3365" y="5483"/>
                </a:lnTo>
                <a:lnTo>
                  <a:pt x="2802" y="4195"/>
                </a:lnTo>
                <a:lnTo>
                  <a:pt x="2240" y="3874"/>
                </a:lnTo>
                <a:lnTo>
                  <a:pt x="1125" y="3546"/>
                </a:lnTo>
                <a:lnTo>
                  <a:pt x="562" y="3546"/>
                </a:lnTo>
                <a:lnTo>
                  <a:pt x="0" y="3224"/>
                </a:lnTo>
                <a:lnTo>
                  <a:pt x="0" y="2580"/>
                </a:lnTo>
                <a:lnTo>
                  <a:pt x="1678" y="2902"/>
                </a:lnTo>
                <a:lnTo>
                  <a:pt x="2006" y="3106"/>
                </a:lnTo>
                <a:lnTo>
                  <a:pt x="2737" y="2242"/>
                </a:lnTo>
                <a:cubicBezTo>
                  <a:pt x="2756" y="2355"/>
                  <a:pt x="2774" y="2467"/>
                  <a:pt x="2793" y="2580"/>
                </a:cubicBezTo>
                <a:lnTo>
                  <a:pt x="2624" y="2733"/>
                </a:lnTo>
                <a:lnTo>
                  <a:pt x="2231" y="3173"/>
                </a:lnTo>
                <a:lnTo>
                  <a:pt x="3365" y="3546"/>
                </a:lnTo>
                <a:lnTo>
                  <a:pt x="4489" y="4195"/>
                </a:lnTo>
                <a:lnTo>
                  <a:pt x="3927" y="4517"/>
                </a:lnTo>
                <a:lnTo>
                  <a:pt x="4768" y="5139"/>
                </a:lnTo>
              </a:path>
            </a:pathLst>
          </a:custGeom>
          <a:solidFill>
            <a:schemeClr val="bg1"/>
          </a:solidFill>
          <a:ln w="12700">
            <a:solidFill>
              <a:srgbClr val="000000"/>
            </a:solidFill>
            <a:prstDash val="solid"/>
            <a:round/>
            <a:headEnd/>
            <a:tailEnd/>
          </a:ln>
        </p:spPr>
        <p:txBody>
          <a:bodyPr/>
          <a:lstStyle/>
          <a:p>
            <a:endParaRPr lang="fi-FI"/>
          </a:p>
        </p:txBody>
      </p:sp>
      <p:sp>
        <p:nvSpPr>
          <p:cNvPr id="20482" name="Text Box 2"/>
          <p:cNvSpPr txBox="1">
            <a:spLocks noChangeArrowheads="1"/>
          </p:cNvSpPr>
          <p:nvPr/>
        </p:nvSpPr>
        <p:spPr bwMode="auto">
          <a:xfrm>
            <a:off x="6156176" y="210126"/>
            <a:ext cx="2808312" cy="338554"/>
          </a:xfrm>
          <a:prstGeom prst="rect">
            <a:avLst/>
          </a:prstGeom>
          <a:noFill/>
          <a:ln w="9525">
            <a:noFill/>
            <a:miter lim="800000"/>
            <a:headEnd/>
            <a:tailEnd/>
          </a:ln>
        </p:spPr>
        <p:txBody>
          <a:bodyPr wrap="square">
            <a:spAutoFit/>
          </a:bodyPr>
          <a:lstStyle/>
          <a:p>
            <a:r>
              <a:rPr lang="fi-FI" sz="1600" b="1" dirty="0">
                <a:cs typeface="Arial" charset="0"/>
              </a:rPr>
              <a:t>Etelä-Savo: </a:t>
            </a:r>
            <a:r>
              <a:rPr lang="fi-FI" sz="1600" b="1" dirty="0" smtClean="0">
                <a:cs typeface="Arial" charset="0"/>
              </a:rPr>
              <a:t>selvitystilanne</a:t>
            </a:r>
            <a:endParaRPr lang="fi-FI" sz="1600" dirty="0">
              <a:cs typeface="Arial" charset="0"/>
            </a:endParaRPr>
          </a:p>
        </p:txBody>
      </p:sp>
      <p:sp>
        <p:nvSpPr>
          <p:cNvPr id="20483" name="Freeform 3"/>
          <p:cNvSpPr>
            <a:spLocks noChangeAspect="1"/>
          </p:cNvSpPr>
          <p:nvPr/>
        </p:nvSpPr>
        <p:spPr bwMode="auto">
          <a:xfrm>
            <a:off x="773113" y="4246563"/>
            <a:ext cx="1889125" cy="1593850"/>
          </a:xfrm>
          <a:custGeom>
            <a:avLst/>
            <a:gdLst>
              <a:gd name="T0" fmla="*/ 2147483647 w 108"/>
              <a:gd name="T1" fmla="*/ 2147483647 h 96"/>
              <a:gd name="T2" fmla="*/ 2147483647 w 108"/>
              <a:gd name="T3" fmla="*/ 2147483647 h 96"/>
              <a:gd name="T4" fmla="*/ 2147483647 w 108"/>
              <a:gd name="T5" fmla="*/ 2147483647 h 96"/>
              <a:gd name="T6" fmla="*/ 2147483647 w 108"/>
              <a:gd name="T7" fmla="*/ 2147483647 h 96"/>
              <a:gd name="T8" fmla="*/ 2147483647 w 108"/>
              <a:gd name="T9" fmla="*/ 2147483647 h 96"/>
              <a:gd name="T10" fmla="*/ 2147483647 w 108"/>
              <a:gd name="T11" fmla="*/ 2147483647 h 96"/>
              <a:gd name="T12" fmla="*/ 2147483647 w 108"/>
              <a:gd name="T13" fmla="*/ 2147483647 h 96"/>
              <a:gd name="T14" fmla="*/ 2147483647 w 108"/>
              <a:gd name="T15" fmla="*/ 2147483647 h 96"/>
              <a:gd name="T16" fmla="*/ 2147483647 w 108"/>
              <a:gd name="T17" fmla="*/ 2147483647 h 96"/>
              <a:gd name="T18" fmla="*/ 2147483647 w 108"/>
              <a:gd name="T19" fmla="*/ 2147483647 h 96"/>
              <a:gd name="T20" fmla="*/ 2147483647 w 108"/>
              <a:gd name="T21" fmla="*/ 2147483647 h 96"/>
              <a:gd name="T22" fmla="*/ 0 w 108"/>
              <a:gd name="T23" fmla="*/ 2147483647 h 96"/>
              <a:gd name="T24" fmla="*/ 2147483647 w 108"/>
              <a:gd name="T25" fmla="*/ 2147483647 h 96"/>
              <a:gd name="T26" fmla="*/ 2147483647 w 108"/>
              <a:gd name="T27" fmla="*/ 2147483647 h 96"/>
              <a:gd name="T28" fmla="*/ 2147483647 w 108"/>
              <a:gd name="T29" fmla="*/ 2147483647 h 96"/>
              <a:gd name="T30" fmla="*/ 2147483647 w 108"/>
              <a:gd name="T31" fmla="*/ 2147483647 h 96"/>
              <a:gd name="T32" fmla="*/ 2147483647 w 108"/>
              <a:gd name="T33" fmla="*/ 2147483647 h 96"/>
              <a:gd name="T34" fmla="*/ 2147483647 w 108"/>
              <a:gd name="T35" fmla="*/ 0 h 96"/>
              <a:gd name="T36" fmla="*/ 2147483647 w 108"/>
              <a:gd name="T37" fmla="*/ 0 h 96"/>
              <a:gd name="T38" fmla="*/ 2147483647 w 108"/>
              <a:gd name="T39" fmla="*/ 2147483647 h 96"/>
              <a:gd name="T40" fmla="*/ 2147483647 w 108"/>
              <a:gd name="T41" fmla="*/ 2147483647 h 96"/>
              <a:gd name="T42" fmla="*/ 2147483647 w 108"/>
              <a:gd name="T43" fmla="*/ 2147483647 h 96"/>
              <a:gd name="T44" fmla="*/ 2147483647 w 108"/>
              <a:gd name="T45" fmla="*/ 2147483647 h 96"/>
              <a:gd name="T46" fmla="*/ 2147483647 w 108"/>
              <a:gd name="T47" fmla="*/ 2147483647 h 96"/>
              <a:gd name="T48" fmla="*/ 2147483647 w 108"/>
              <a:gd name="T49" fmla="*/ 2147483647 h 96"/>
              <a:gd name="T50" fmla="*/ 2147483647 w 108"/>
              <a:gd name="T51" fmla="*/ 2147483647 h 96"/>
              <a:gd name="T52" fmla="*/ 2147483647 w 108"/>
              <a:gd name="T53" fmla="*/ 2147483647 h 96"/>
              <a:gd name="T54" fmla="*/ 2147483647 w 108"/>
              <a:gd name="T55" fmla="*/ 2147483647 h 96"/>
              <a:gd name="T56" fmla="*/ 2147483647 w 108"/>
              <a:gd name="T57" fmla="*/ 2147483647 h 96"/>
              <a:gd name="T58" fmla="*/ 2147483647 w 108"/>
              <a:gd name="T59" fmla="*/ 2147483647 h 96"/>
              <a:gd name="T60" fmla="*/ 2147483647 w 108"/>
              <a:gd name="T61" fmla="*/ 2147483647 h 96"/>
              <a:gd name="T62" fmla="*/ 2147483647 w 108"/>
              <a:gd name="T63" fmla="*/ 2147483647 h 96"/>
              <a:gd name="T64" fmla="*/ 2147483647 w 108"/>
              <a:gd name="T65" fmla="*/ 2147483647 h 96"/>
              <a:gd name="T66" fmla="*/ 2147483647 w 108"/>
              <a:gd name="T67" fmla="*/ 2147483647 h 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8"/>
              <a:gd name="T103" fmla="*/ 0 h 96"/>
              <a:gd name="T104" fmla="*/ 108 w 108"/>
              <a:gd name="T105" fmla="*/ 96 h 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8" h="96">
                <a:moveTo>
                  <a:pt x="90" y="90"/>
                </a:moveTo>
                <a:lnTo>
                  <a:pt x="78" y="96"/>
                </a:lnTo>
                <a:lnTo>
                  <a:pt x="60" y="84"/>
                </a:lnTo>
                <a:lnTo>
                  <a:pt x="60" y="66"/>
                </a:lnTo>
                <a:lnTo>
                  <a:pt x="48" y="66"/>
                </a:lnTo>
                <a:lnTo>
                  <a:pt x="42" y="78"/>
                </a:lnTo>
                <a:lnTo>
                  <a:pt x="36" y="84"/>
                </a:lnTo>
                <a:lnTo>
                  <a:pt x="24" y="66"/>
                </a:lnTo>
                <a:lnTo>
                  <a:pt x="18" y="72"/>
                </a:lnTo>
                <a:lnTo>
                  <a:pt x="12" y="54"/>
                </a:lnTo>
                <a:lnTo>
                  <a:pt x="6" y="54"/>
                </a:lnTo>
                <a:lnTo>
                  <a:pt x="0" y="48"/>
                </a:lnTo>
                <a:lnTo>
                  <a:pt x="24" y="48"/>
                </a:lnTo>
                <a:lnTo>
                  <a:pt x="24" y="36"/>
                </a:lnTo>
                <a:lnTo>
                  <a:pt x="18" y="24"/>
                </a:lnTo>
                <a:lnTo>
                  <a:pt x="30" y="18"/>
                </a:lnTo>
                <a:lnTo>
                  <a:pt x="30" y="6"/>
                </a:lnTo>
                <a:lnTo>
                  <a:pt x="36" y="0"/>
                </a:lnTo>
                <a:lnTo>
                  <a:pt x="48" y="0"/>
                </a:lnTo>
                <a:lnTo>
                  <a:pt x="54" y="12"/>
                </a:lnTo>
                <a:lnTo>
                  <a:pt x="66" y="12"/>
                </a:lnTo>
                <a:lnTo>
                  <a:pt x="66" y="18"/>
                </a:lnTo>
                <a:lnTo>
                  <a:pt x="72" y="18"/>
                </a:lnTo>
                <a:lnTo>
                  <a:pt x="78" y="24"/>
                </a:lnTo>
                <a:lnTo>
                  <a:pt x="78" y="30"/>
                </a:lnTo>
                <a:lnTo>
                  <a:pt x="84" y="42"/>
                </a:lnTo>
                <a:lnTo>
                  <a:pt x="72" y="42"/>
                </a:lnTo>
                <a:lnTo>
                  <a:pt x="66" y="48"/>
                </a:lnTo>
                <a:lnTo>
                  <a:pt x="78" y="60"/>
                </a:lnTo>
                <a:lnTo>
                  <a:pt x="90" y="54"/>
                </a:lnTo>
                <a:lnTo>
                  <a:pt x="108" y="72"/>
                </a:lnTo>
                <a:lnTo>
                  <a:pt x="102" y="78"/>
                </a:lnTo>
                <a:lnTo>
                  <a:pt x="108" y="90"/>
                </a:lnTo>
                <a:lnTo>
                  <a:pt x="90" y="90"/>
                </a:lnTo>
                <a:close/>
              </a:path>
            </a:pathLst>
          </a:custGeom>
          <a:noFill/>
          <a:ln w="0">
            <a:solidFill>
              <a:srgbClr val="000000"/>
            </a:solidFill>
            <a:prstDash val="solid"/>
            <a:round/>
            <a:headEnd/>
            <a:tailEnd/>
          </a:ln>
        </p:spPr>
        <p:txBody>
          <a:bodyPr/>
          <a:lstStyle/>
          <a:p>
            <a:endParaRPr lang="fi-FI"/>
          </a:p>
        </p:txBody>
      </p:sp>
      <p:sp>
        <p:nvSpPr>
          <p:cNvPr id="20487" name="Freeform 8"/>
          <p:cNvSpPr>
            <a:spLocks noChangeAspect="1"/>
          </p:cNvSpPr>
          <p:nvPr/>
        </p:nvSpPr>
        <p:spPr bwMode="auto">
          <a:xfrm>
            <a:off x="568325" y="1443038"/>
            <a:ext cx="1671638" cy="1900237"/>
          </a:xfrm>
          <a:custGeom>
            <a:avLst/>
            <a:gdLst>
              <a:gd name="T0" fmla="*/ 2147483647 w 96"/>
              <a:gd name="T1" fmla="*/ 2147483647 h 114"/>
              <a:gd name="T2" fmla="*/ 2147483647 w 96"/>
              <a:gd name="T3" fmla="*/ 2147483647 h 114"/>
              <a:gd name="T4" fmla="*/ 0 w 96"/>
              <a:gd name="T5" fmla="*/ 2147483647 h 114"/>
              <a:gd name="T6" fmla="*/ 2147483647 w 96"/>
              <a:gd name="T7" fmla="*/ 2147483647 h 114"/>
              <a:gd name="T8" fmla="*/ 2147483647 w 96"/>
              <a:gd name="T9" fmla="*/ 2147483647 h 114"/>
              <a:gd name="T10" fmla="*/ 2147483647 w 96"/>
              <a:gd name="T11" fmla="*/ 2147483647 h 114"/>
              <a:gd name="T12" fmla="*/ 2147483647 w 96"/>
              <a:gd name="T13" fmla="*/ 2147483647 h 114"/>
              <a:gd name="T14" fmla="*/ 2147483647 w 96"/>
              <a:gd name="T15" fmla="*/ 2147483647 h 114"/>
              <a:gd name="T16" fmla="*/ 2147483647 w 96"/>
              <a:gd name="T17" fmla="*/ 2147483647 h 114"/>
              <a:gd name="T18" fmla="*/ 2147483647 w 96"/>
              <a:gd name="T19" fmla="*/ 2147483647 h 114"/>
              <a:gd name="T20" fmla="*/ 2147483647 w 96"/>
              <a:gd name="T21" fmla="*/ 2147483647 h 114"/>
              <a:gd name="T22" fmla="*/ 2147483647 w 96"/>
              <a:gd name="T23" fmla="*/ 2147483647 h 114"/>
              <a:gd name="T24" fmla="*/ 2147483647 w 96"/>
              <a:gd name="T25" fmla="*/ 2147483647 h 114"/>
              <a:gd name="T26" fmla="*/ 2147483647 w 96"/>
              <a:gd name="T27" fmla="*/ 2147483647 h 114"/>
              <a:gd name="T28" fmla="*/ 2147483647 w 96"/>
              <a:gd name="T29" fmla="*/ 2147483647 h 114"/>
              <a:gd name="T30" fmla="*/ 2147483647 w 96"/>
              <a:gd name="T31" fmla="*/ 2147483647 h 114"/>
              <a:gd name="T32" fmla="*/ 2147483647 w 96"/>
              <a:gd name="T33" fmla="*/ 0 h 114"/>
              <a:gd name="T34" fmla="*/ 2147483647 w 96"/>
              <a:gd name="T35" fmla="*/ 2147483647 h 114"/>
              <a:gd name="T36" fmla="*/ 2147483647 w 96"/>
              <a:gd name="T37" fmla="*/ 2147483647 h 114"/>
              <a:gd name="T38" fmla="*/ 2147483647 w 96"/>
              <a:gd name="T39" fmla="*/ 2147483647 h 1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14"/>
              <a:gd name="T62" fmla="*/ 96 w 96"/>
              <a:gd name="T63" fmla="*/ 114 h 1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14">
                <a:moveTo>
                  <a:pt x="12" y="24"/>
                </a:moveTo>
                <a:lnTo>
                  <a:pt x="12" y="30"/>
                </a:lnTo>
                <a:lnTo>
                  <a:pt x="0" y="48"/>
                </a:lnTo>
                <a:lnTo>
                  <a:pt x="6" y="60"/>
                </a:lnTo>
                <a:lnTo>
                  <a:pt x="18" y="78"/>
                </a:lnTo>
                <a:lnTo>
                  <a:pt x="12" y="84"/>
                </a:lnTo>
                <a:lnTo>
                  <a:pt x="12" y="108"/>
                </a:lnTo>
                <a:lnTo>
                  <a:pt x="36" y="102"/>
                </a:lnTo>
                <a:lnTo>
                  <a:pt x="48" y="114"/>
                </a:lnTo>
                <a:lnTo>
                  <a:pt x="60" y="108"/>
                </a:lnTo>
                <a:lnTo>
                  <a:pt x="66" y="108"/>
                </a:lnTo>
                <a:lnTo>
                  <a:pt x="72" y="96"/>
                </a:lnTo>
                <a:lnTo>
                  <a:pt x="96" y="84"/>
                </a:lnTo>
                <a:lnTo>
                  <a:pt x="66" y="54"/>
                </a:lnTo>
                <a:lnTo>
                  <a:pt x="66" y="42"/>
                </a:lnTo>
                <a:lnTo>
                  <a:pt x="66" y="48"/>
                </a:lnTo>
                <a:lnTo>
                  <a:pt x="48" y="0"/>
                </a:lnTo>
                <a:lnTo>
                  <a:pt x="42" y="24"/>
                </a:lnTo>
                <a:lnTo>
                  <a:pt x="30" y="18"/>
                </a:lnTo>
                <a:lnTo>
                  <a:pt x="12" y="24"/>
                </a:lnTo>
                <a:close/>
              </a:path>
            </a:pathLst>
          </a:custGeom>
          <a:noFill/>
          <a:ln w="0">
            <a:solidFill>
              <a:srgbClr val="000000"/>
            </a:solidFill>
            <a:prstDash val="solid"/>
            <a:round/>
            <a:headEnd/>
            <a:tailEnd/>
          </a:ln>
        </p:spPr>
        <p:txBody>
          <a:bodyPr/>
          <a:lstStyle/>
          <a:p>
            <a:endParaRPr lang="fi-FI"/>
          </a:p>
        </p:txBody>
      </p:sp>
      <p:sp>
        <p:nvSpPr>
          <p:cNvPr id="20488" name="Freeform 10"/>
          <p:cNvSpPr>
            <a:spLocks noChangeAspect="1"/>
          </p:cNvSpPr>
          <p:nvPr/>
        </p:nvSpPr>
        <p:spPr bwMode="auto">
          <a:xfrm>
            <a:off x="1406525" y="739775"/>
            <a:ext cx="1882775" cy="1901825"/>
          </a:xfrm>
          <a:custGeom>
            <a:avLst/>
            <a:gdLst>
              <a:gd name="T0" fmla="*/ 2147483647 w 108"/>
              <a:gd name="T1" fmla="*/ 2147483647 h 114"/>
              <a:gd name="T2" fmla="*/ 2147483647 w 108"/>
              <a:gd name="T3" fmla="*/ 2147483647 h 114"/>
              <a:gd name="T4" fmla="*/ 2147483647 w 108"/>
              <a:gd name="T5" fmla="*/ 2147483647 h 114"/>
              <a:gd name="T6" fmla="*/ 2147483647 w 108"/>
              <a:gd name="T7" fmla="*/ 2147483647 h 114"/>
              <a:gd name="T8" fmla="*/ 2147483647 w 108"/>
              <a:gd name="T9" fmla="*/ 2147483647 h 114"/>
              <a:gd name="T10" fmla="*/ 2147483647 w 108"/>
              <a:gd name="T11" fmla="*/ 2147483647 h 114"/>
              <a:gd name="T12" fmla="*/ 2147483647 w 108"/>
              <a:gd name="T13" fmla="*/ 2147483647 h 114"/>
              <a:gd name="T14" fmla="*/ 2147483647 w 108"/>
              <a:gd name="T15" fmla="*/ 2147483647 h 114"/>
              <a:gd name="T16" fmla="*/ 2147483647 w 108"/>
              <a:gd name="T17" fmla="*/ 2147483647 h 114"/>
              <a:gd name="T18" fmla="*/ 2147483647 w 108"/>
              <a:gd name="T19" fmla="*/ 2147483647 h 114"/>
              <a:gd name="T20" fmla="*/ 2147483647 w 108"/>
              <a:gd name="T21" fmla="*/ 2147483647 h 114"/>
              <a:gd name="T22" fmla="*/ 2147483647 w 108"/>
              <a:gd name="T23" fmla="*/ 2147483647 h 114"/>
              <a:gd name="T24" fmla="*/ 2147483647 w 108"/>
              <a:gd name="T25" fmla="*/ 2147483647 h 114"/>
              <a:gd name="T26" fmla="*/ 0 w 108"/>
              <a:gd name="T27" fmla="*/ 2147483647 h 114"/>
              <a:gd name="T28" fmla="*/ 2147483647 w 108"/>
              <a:gd name="T29" fmla="*/ 2147483647 h 114"/>
              <a:gd name="T30" fmla="*/ 0 w 108"/>
              <a:gd name="T31" fmla="*/ 2147483647 h 114"/>
              <a:gd name="T32" fmla="*/ 2147483647 w 108"/>
              <a:gd name="T33" fmla="*/ 2147483647 h 114"/>
              <a:gd name="T34" fmla="*/ 2147483647 w 108"/>
              <a:gd name="T35" fmla="*/ 2147483647 h 114"/>
              <a:gd name="T36" fmla="*/ 2147483647 w 108"/>
              <a:gd name="T37" fmla="*/ 2147483647 h 114"/>
              <a:gd name="T38" fmla="*/ 2147483647 w 108"/>
              <a:gd name="T39" fmla="*/ 2147483647 h 114"/>
              <a:gd name="T40" fmla="*/ 2147483647 w 108"/>
              <a:gd name="T41" fmla="*/ 2147483647 h 114"/>
              <a:gd name="T42" fmla="*/ 2147483647 w 108"/>
              <a:gd name="T43" fmla="*/ 2147483647 h 114"/>
              <a:gd name="T44" fmla="*/ 2147483647 w 108"/>
              <a:gd name="T45" fmla="*/ 0 h 114"/>
              <a:gd name="T46" fmla="*/ 2147483647 w 108"/>
              <a:gd name="T47" fmla="*/ 2147483647 h 114"/>
              <a:gd name="T48" fmla="*/ 2147483647 w 108"/>
              <a:gd name="T49" fmla="*/ 2147483647 h 114"/>
              <a:gd name="T50" fmla="*/ 2147483647 w 108"/>
              <a:gd name="T51" fmla="*/ 2147483647 h 114"/>
              <a:gd name="T52" fmla="*/ 2147483647 w 108"/>
              <a:gd name="T53" fmla="*/ 2147483647 h 114"/>
              <a:gd name="T54" fmla="*/ 2147483647 w 108"/>
              <a:gd name="T55" fmla="*/ 2147483647 h 1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8"/>
              <a:gd name="T85" fmla="*/ 0 h 114"/>
              <a:gd name="T86" fmla="*/ 108 w 108"/>
              <a:gd name="T87" fmla="*/ 114 h 11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8" h="114">
                <a:moveTo>
                  <a:pt x="90" y="72"/>
                </a:moveTo>
                <a:lnTo>
                  <a:pt x="90" y="78"/>
                </a:lnTo>
                <a:lnTo>
                  <a:pt x="102" y="78"/>
                </a:lnTo>
                <a:lnTo>
                  <a:pt x="102" y="102"/>
                </a:lnTo>
                <a:lnTo>
                  <a:pt x="84" y="108"/>
                </a:lnTo>
                <a:lnTo>
                  <a:pt x="78" y="102"/>
                </a:lnTo>
                <a:lnTo>
                  <a:pt x="72" y="114"/>
                </a:lnTo>
                <a:lnTo>
                  <a:pt x="48" y="72"/>
                </a:lnTo>
                <a:lnTo>
                  <a:pt x="36" y="78"/>
                </a:lnTo>
                <a:lnTo>
                  <a:pt x="30" y="78"/>
                </a:lnTo>
                <a:lnTo>
                  <a:pt x="30" y="84"/>
                </a:lnTo>
                <a:lnTo>
                  <a:pt x="18" y="84"/>
                </a:lnTo>
                <a:lnTo>
                  <a:pt x="18" y="90"/>
                </a:lnTo>
                <a:lnTo>
                  <a:pt x="0" y="42"/>
                </a:lnTo>
                <a:lnTo>
                  <a:pt x="12" y="36"/>
                </a:lnTo>
                <a:lnTo>
                  <a:pt x="0" y="24"/>
                </a:lnTo>
                <a:lnTo>
                  <a:pt x="6" y="18"/>
                </a:lnTo>
                <a:lnTo>
                  <a:pt x="18" y="12"/>
                </a:lnTo>
                <a:lnTo>
                  <a:pt x="24" y="12"/>
                </a:lnTo>
                <a:lnTo>
                  <a:pt x="30" y="6"/>
                </a:lnTo>
                <a:lnTo>
                  <a:pt x="48" y="6"/>
                </a:lnTo>
                <a:lnTo>
                  <a:pt x="54" y="12"/>
                </a:lnTo>
                <a:lnTo>
                  <a:pt x="72" y="0"/>
                </a:lnTo>
                <a:lnTo>
                  <a:pt x="108" y="36"/>
                </a:lnTo>
                <a:lnTo>
                  <a:pt x="102" y="48"/>
                </a:lnTo>
                <a:lnTo>
                  <a:pt x="84" y="48"/>
                </a:lnTo>
                <a:lnTo>
                  <a:pt x="84" y="54"/>
                </a:lnTo>
                <a:lnTo>
                  <a:pt x="90" y="72"/>
                </a:lnTo>
                <a:close/>
              </a:path>
            </a:pathLst>
          </a:custGeom>
          <a:noFill/>
          <a:ln w="0">
            <a:solidFill>
              <a:srgbClr val="000000"/>
            </a:solidFill>
            <a:prstDash val="solid"/>
            <a:round/>
            <a:headEnd/>
            <a:tailEnd/>
          </a:ln>
        </p:spPr>
        <p:txBody>
          <a:bodyPr/>
          <a:lstStyle/>
          <a:p>
            <a:endParaRPr lang="fi-FI"/>
          </a:p>
        </p:txBody>
      </p:sp>
      <p:sp>
        <p:nvSpPr>
          <p:cNvPr id="20489" name="Freeform 11"/>
          <p:cNvSpPr>
            <a:spLocks noChangeAspect="1"/>
          </p:cNvSpPr>
          <p:nvPr/>
        </p:nvSpPr>
        <p:spPr bwMode="auto">
          <a:xfrm>
            <a:off x="3289300" y="3746500"/>
            <a:ext cx="2090738" cy="1300163"/>
          </a:xfrm>
          <a:custGeom>
            <a:avLst/>
            <a:gdLst>
              <a:gd name="T0" fmla="*/ 0 w 120"/>
              <a:gd name="T1" fmla="*/ 2147483647 h 78"/>
              <a:gd name="T2" fmla="*/ 0 w 120"/>
              <a:gd name="T3" fmla="*/ 2147483647 h 78"/>
              <a:gd name="T4" fmla="*/ 2147483647 w 120"/>
              <a:gd name="T5" fmla="*/ 2147483647 h 78"/>
              <a:gd name="T6" fmla="*/ 2147483647 w 120"/>
              <a:gd name="T7" fmla="*/ 2147483647 h 78"/>
              <a:gd name="T8" fmla="*/ 2147483647 w 120"/>
              <a:gd name="T9" fmla="*/ 2147483647 h 78"/>
              <a:gd name="T10" fmla="*/ 2147483647 w 120"/>
              <a:gd name="T11" fmla="*/ 2147483647 h 78"/>
              <a:gd name="T12" fmla="*/ 2147483647 w 120"/>
              <a:gd name="T13" fmla="*/ 2147483647 h 78"/>
              <a:gd name="T14" fmla="*/ 2147483647 w 120"/>
              <a:gd name="T15" fmla="*/ 2147483647 h 78"/>
              <a:gd name="T16" fmla="*/ 2147483647 w 120"/>
              <a:gd name="T17" fmla="*/ 2147483647 h 78"/>
              <a:gd name="T18" fmla="*/ 2147483647 w 120"/>
              <a:gd name="T19" fmla="*/ 2147483647 h 78"/>
              <a:gd name="T20" fmla="*/ 2147483647 w 120"/>
              <a:gd name="T21" fmla="*/ 2147483647 h 78"/>
              <a:gd name="T22" fmla="*/ 2147483647 w 120"/>
              <a:gd name="T23" fmla="*/ 0 h 78"/>
              <a:gd name="T24" fmla="*/ 2147483647 w 120"/>
              <a:gd name="T25" fmla="*/ 2147483647 h 78"/>
              <a:gd name="T26" fmla="*/ 2147483647 w 120"/>
              <a:gd name="T27" fmla="*/ 2147483647 h 78"/>
              <a:gd name="T28" fmla="*/ 2147483647 w 120"/>
              <a:gd name="T29" fmla="*/ 2147483647 h 78"/>
              <a:gd name="T30" fmla="*/ 2147483647 w 120"/>
              <a:gd name="T31" fmla="*/ 2147483647 h 78"/>
              <a:gd name="T32" fmla="*/ 2147483647 w 120"/>
              <a:gd name="T33" fmla="*/ 2147483647 h 78"/>
              <a:gd name="T34" fmla="*/ 2147483647 w 120"/>
              <a:gd name="T35" fmla="*/ 2147483647 h 78"/>
              <a:gd name="T36" fmla="*/ 2147483647 w 120"/>
              <a:gd name="T37" fmla="*/ 2147483647 h 78"/>
              <a:gd name="T38" fmla="*/ 2147483647 w 120"/>
              <a:gd name="T39" fmla="*/ 2147483647 h 78"/>
              <a:gd name="T40" fmla="*/ 2147483647 w 120"/>
              <a:gd name="T41" fmla="*/ 2147483647 h 78"/>
              <a:gd name="T42" fmla="*/ 2147483647 w 120"/>
              <a:gd name="T43" fmla="*/ 2147483647 h 78"/>
              <a:gd name="T44" fmla="*/ 0 w 120"/>
              <a:gd name="T45" fmla="*/ 2147483647 h 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0"/>
              <a:gd name="T70" fmla="*/ 0 h 78"/>
              <a:gd name="T71" fmla="*/ 120 w 120"/>
              <a:gd name="T72" fmla="*/ 78 h 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0" h="78">
                <a:moveTo>
                  <a:pt x="0" y="78"/>
                </a:moveTo>
                <a:lnTo>
                  <a:pt x="0" y="66"/>
                </a:lnTo>
                <a:lnTo>
                  <a:pt x="6" y="60"/>
                </a:lnTo>
                <a:lnTo>
                  <a:pt x="6" y="54"/>
                </a:lnTo>
                <a:lnTo>
                  <a:pt x="18" y="36"/>
                </a:lnTo>
                <a:lnTo>
                  <a:pt x="24" y="36"/>
                </a:lnTo>
                <a:lnTo>
                  <a:pt x="30" y="30"/>
                </a:lnTo>
                <a:lnTo>
                  <a:pt x="30" y="18"/>
                </a:lnTo>
                <a:lnTo>
                  <a:pt x="30" y="12"/>
                </a:lnTo>
                <a:lnTo>
                  <a:pt x="36" y="12"/>
                </a:lnTo>
                <a:lnTo>
                  <a:pt x="42" y="18"/>
                </a:lnTo>
                <a:lnTo>
                  <a:pt x="54" y="0"/>
                </a:lnTo>
                <a:lnTo>
                  <a:pt x="78" y="12"/>
                </a:lnTo>
                <a:lnTo>
                  <a:pt x="84" y="24"/>
                </a:lnTo>
                <a:lnTo>
                  <a:pt x="120" y="36"/>
                </a:lnTo>
                <a:lnTo>
                  <a:pt x="120" y="48"/>
                </a:lnTo>
                <a:lnTo>
                  <a:pt x="96" y="48"/>
                </a:lnTo>
                <a:lnTo>
                  <a:pt x="84" y="42"/>
                </a:lnTo>
                <a:lnTo>
                  <a:pt x="78" y="54"/>
                </a:lnTo>
                <a:lnTo>
                  <a:pt x="60" y="72"/>
                </a:lnTo>
                <a:lnTo>
                  <a:pt x="24" y="78"/>
                </a:lnTo>
                <a:lnTo>
                  <a:pt x="6" y="78"/>
                </a:lnTo>
                <a:lnTo>
                  <a:pt x="0" y="78"/>
                </a:lnTo>
                <a:close/>
              </a:path>
            </a:pathLst>
          </a:custGeom>
          <a:noFill/>
          <a:ln w="0">
            <a:solidFill>
              <a:srgbClr val="000000"/>
            </a:solidFill>
            <a:prstDash val="solid"/>
            <a:round/>
            <a:headEnd/>
            <a:tailEnd/>
          </a:ln>
        </p:spPr>
        <p:txBody>
          <a:bodyPr/>
          <a:lstStyle/>
          <a:p>
            <a:endParaRPr lang="fi-FI"/>
          </a:p>
        </p:txBody>
      </p:sp>
      <p:sp>
        <p:nvSpPr>
          <p:cNvPr id="20490" name="Freeform 12"/>
          <p:cNvSpPr>
            <a:spLocks noChangeAspect="1"/>
          </p:cNvSpPr>
          <p:nvPr/>
        </p:nvSpPr>
        <p:spPr bwMode="auto">
          <a:xfrm>
            <a:off x="3500438" y="1739900"/>
            <a:ext cx="1668462" cy="1296988"/>
          </a:xfrm>
          <a:custGeom>
            <a:avLst/>
            <a:gdLst>
              <a:gd name="T0" fmla="*/ 2147483647 w 96"/>
              <a:gd name="T1" fmla="*/ 2147483647 h 78"/>
              <a:gd name="T2" fmla="*/ 2147483647 w 96"/>
              <a:gd name="T3" fmla="*/ 2147483647 h 78"/>
              <a:gd name="T4" fmla="*/ 2147483647 w 96"/>
              <a:gd name="T5" fmla="*/ 2147483647 h 78"/>
              <a:gd name="T6" fmla="*/ 2147483647 w 96"/>
              <a:gd name="T7" fmla="*/ 2147483647 h 78"/>
              <a:gd name="T8" fmla="*/ 2147483647 w 96"/>
              <a:gd name="T9" fmla="*/ 2147483647 h 78"/>
              <a:gd name="T10" fmla="*/ 2147483647 w 96"/>
              <a:gd name="T11" fmla="*/ 2147483647 h 78"/>
              <a:gd name="T12" fmla="*/ 2147483647 w 96"/>
              <a:gd name="T13" fmla="*/ 2147483647 h 78"/>
              <a:gd name="T14" fmla="*/ 2147483647 w 96"/>
              <a:gd name="T15" fmla="*/ 2147483647 h 78"/>
              <a:gd name="T16" fmla="*/ 2147483647 w 96"/>
              <a:gd name="T17" fmla="*/ 2147483647 h 78"/>
              <a:gd name="T18" fmla="*/ 2147483647 w 96"/>
              <a:gd name="T19" fmla="*/ 2147483647 h 78"/>
              <a:gd name="T20" fmla="*/ 2147483647 w 96"/>
              <a:gd name="T21" fmla="*/ 2147483647 h 78"/>
              <a:gd name="T22" fmla="*/ 2147483647 w 96"/>
              <a:gd name="T23" fmla="*/ 2147483647 h 78"/>
              <a:gd name="T24" fmla="*/ 0 w 96"/>
              <a:gd name="T25" fmla="*/ 2147483647 h 78"/>
              <a:gd name="T26" fmla="*/ 0 w 96"/>
              <a:gd name="T27" fmla="*/ 2147483647 h 78"/>
              <a:gd name="T28" fmla="*/ 2147483647 w 96"/>
              <a:gd name="T29" fmla="*/ 2147483647 h 78"/>
              <a:gd name="T30" fmla="*/ 2147483647 w 96"/>
              <a:gd name="T31" fmla="*/ 2147483647 h 78"/>
              <a:gd name="T32" fmla="*/ 2147483647 w 96"/>
              <a:gd name="T33" fmla="*/ 2147483647 h 78"/>
              <a:gd name="T34" fmla="*/ 2147483647 w 96"/>
              <a:gd name="T35" fmla="*/ 2147483647 h 78"/>
              <a:gd name="T36" fmla="*/ 2147483647 w 96"/>
              <a:gd name="T37" fmla="*/ 0 h 78"/>
              <a:gd name="T38" fmla="*/ 2147483647 w 96"/>
              <a:gd name="T39" fmla="*/ 2147483647 h 78"/>
              <a:gd name="T40" fmla="*/ 2147483647 w 96"/>
              <a:gd name="T41" fmla="*/ 2147483647 h 78"/>
              <a:gd name="T42" fmla="*/ 2147483647 w 96"/>
              <a:gd name="T43" fmla="*/ 2147483647 h 78"/>
              <a:gd name="T44" fmla="*/ 2147483647 w 96"/>
              <a:gd name="T45" fmla="*/ 2147483647 h 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78"/>
              <a:gd name="T71" fmla="*/ 96 w 96"/>
              <a:gd name="T72" fmla="*/ 78 h 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78">
                <a:moveTo>
                  <a:pt x="60" y="18"/>
                </a:moveTo>
                <a:lnTo>
                  <a:pt x="66" y="24"/>
                </a:lnTo>
                <a:lnTo>
                  <a:pt x="72" y="24"/>
                </a:lnTo>
                <a:lnTo>
                  <a:pt x="84" y="30"/>
                </a:lnTo>
                <a:lnTo>
                  <a:pt x="90" y="36"/>
                </a:lnTo>
                <a:lnTo>
                  <a:pt x="96" y="60"/>
                </a:lnTo>
                <a:lnTo>
                  <a:pt x="90" y="66"/>
                </a:lnTo>
                <a:lnTo>
                  <a:pt x="78" y="66"/>
                </a:lnTo>
                <a:lnTo>
                  <a:pt x="66" y="78"/>
                </a:lnTo>
                <a:lnTo>
                  <a:pt x="42" y="60"/>
                </a:lnTo>
                <a:lnTo>
                  <a:pt x="30" y="54"/>
                </a:lnTo>
                <a:lnTo>
                  <a:pt x="24" y="66"/>
                </a:lnTo>
                <a:lnTo>
                  <a:pt x="0" y="54"/>
                </a:lnTo>
                <a:lnTo>
                  <a:pt x="0" y="42"/>
                </a:lnTo>
                <a:lnTo>
                  <a:pt x="12" y="36"/>
                </a:lnTo>
                <a:lnTo>
                  <a:pt x="24" y="30"/>
                </a:lnTo>
                <a:lnTo>
                  <a:pt x="30" y="24"/>
                </a:lnTo>
                <a:lnTo>
                  <a:pt x="24" y="12"/>
                </a:lnTo>
                <a:lnTo>
                  <a:pt x="24" y="0"/>
                </a:lnTo>
                <a:lnTo>
                  <a:pt x="30" y="6"/>
                </a:lnTo>
                <a:lnTo>
                  <a:pt x="48" y="6"/>
                </a:lnTo>
                <a:lnTo>
                  <a:pt x="60" y="6"/>
                </a:lnTo>
                <a:lnTo>
                  <a:pt x="60" y="18"/>
                </a:lnTo>
                <a:close/>
              </a:path>
            </a:pathLst>
          </a:custGeom>
          <a:noFill/>
          <a:ln w="0">
            <a:solidFill>
              <a:srgbClr val="000000"/>
            </a:solidFill>
            <a:prstDash val="solid"/>
            <a:round/>
            <a:headEnd/>
            <a:tailEnd/>
          </a:ln>
        </p:spPr>
        <p:txBody>
          <a:bodyPr/>
          <a:lstStyle/>
          <a:p>
            <a:endParaRPr lang="fi-FI"/>
          </a:p>
        </p:txBody>
      </p:sp>
      <p:sp>
        <p:nvSpPr>
          <p:cNvPr id="20491" name="Freeform 13"/>
          <p:cNvSpPr>
            <a:spLocks noChangeAspect="1"/>
          </p:cNvSpPr>
          <p:nvPr/>
        </p:nvSpPr>
        <p:spPr bwMode="auto">
          <a:xfrm>
            <a:off x="4016375" y="2738438"/>
            <a:ext cx="1555750" cy="1603375"/>
          </a:xfrm>
          <a:custGeom>
            <a:avLst/>
            <a:gdLst>
              <a:gd name="T0" fmla="*/ 2147483647 w 89"/>
              <a:gd name="T1" fmla="*/ 2147483647 h 96"/>
              <a:gd name="T2" fmla="*/ 2147483647 w 89"/>
              <a:gd name="T3" fmla="*/ 2147483647 h 96"/>
              <a:gd name="T4" fmla="*/ 2147483647 w 89"/>
              <a:gd name="T5" fmla="*/ 0 h 96"/>
              <a:gd name="T6" fmla="*/ 0 w 89"/>
              <a:gd name="T7" fmla="*/ 2147483647 h 96"/>
              <a:gd name="T8" fmla="*/ 2147483647 w 89"/>
              <a:gd name="T9" fmla="*/ 2147483647 h 96"/>
              <a:gd name="T10" fmla="*/ 2147483647 w 89"/>
              <a:gd name="T11" fmla="*/ 2147483647 h 96"/>
              <a:gd name="T12" fmla="*/ 0 w 89"/>
              <a:gd name="T13" fmla="*/ 2147483647 h 96"/>
              <a:gd name="T14" fmla="*/ 2147483647 w 89"/>
              <a:gd name="T15" fmla="*/ 2147483647 h 96"/>
              <a:gd name="T16" fmla="*/ 0 w 89"/>
              <a:gd name="T17" fmla="*/ 2147483647 h 96"/>
              <a:gd name="T18" fmla="*/ 2147483647 w 89"/>
              <a:gd name="T19" fmla="*/ 2147483647 h 96"/>
              <a:gd name="T20" fmla="*/ 2147483647 w 89"/>
              <a:gd name="T21" fmla="*/ 2147483647 h 96"/>
              <a:gd name="T22" fmla="*/ 2147483647 w 89"/>
              <a:gd name="T23" fmla="*/ 2147483647 h 96"/>
              <a:gd name="T24" fmla="*/ 2147483647 w 89"/>
              <a:gd name="T25" fmla="*/ 2147483647 h 96"/>
              <a:gd name="T26" fmla="*/ 2147483647 w 89"/>
              <a:gd name="T27" fmla="*/ 2147483647 h 96"/>
              <a:gd name="T28" fmla="*/ 2147483647 w 89"/>
              <a:gd name="T29" fmla="*/ 2147483647 h 96"/>
              <a:gd name="T30" fmla="*/ 2147483647 w 89"/>
              <a:gd name="T31" fmla="*/ 2147483647 h 96"/>
              <a:gd name="T32" fmla="*/ 2147483647 w 89"/>
              <a:gd name="T33" fmla="*/ 2147483647 h 96"/>
              <a:gd name="T34" fmla="*/ 2147483647 w 89"/>
              <a:gd name="T35" fmla="*/ 2147483647 h 96"/>
              <a:gd name="T36" fmla="*/ 2147483647 w 89"/>
              <a:gd name="T37" fmla="*/ 2147483647 h 96"/>
              <a:gd name="T38" fmla="*/ 2147483647 w 89"/>
              <a:gd name="T39" fmla="*/ 2147483647 h 96"/>
              <a:gd name="T40" fmla="*/ 2147483647 w 89"/>
              <a:gd name="T41" fmla="*/ 2147483647 h 96"/>
              <a:gd name="T42" fmla="*/ 2147483647 w 89"/>
              <a:gd name="T43" fmla="*/ 2147483647 h 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
              <a:gd name="T67" fmla="*/ 0 h 96"/>
              <a:gd name="T68" fmla="*/ 89 w 89"/>
              <a:gd name="T69" fmla="*/ 96 h 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 h="96">
                <a:moveTo>
                  <a:pt x="36" y="24"/>
                </a:moveTo>
                <a:lnTo>
                  <a:pt x="36" y="18"/>
                </a:lnTo>
                <a:lnTo>
                  <a:pt x="12" y="0"/>
                </a:lnTo>
                <a:lnTo>
                  <a:pt x="0" y="18"/>
                </a:lnTo>
                <a:lnTo>
                  <a:pt x="6" y="24"/>
                </a:lnTo>
                <a:lnTo>
                  <a:pt x="6" y="30"/>
                </a:lnTo>
                <a:lnTo>
                  <a:pt x="0" y="36"/>
                </a:lnTo>
                <a:lnTo>
                  <a:pt x="12" y="48"/>
                </a:lnTo>
                <a:lnTo>
                  <a:pt x="0" y="48"/>
                </a:lnTo>
                <a:lnTo>
                  <a:pt x="12" y="60"/>
                </a:lnTo>
                <a:lnTo>
                  <a:pt x="36" y="72"/>
                </a:lnTo>
                <a:lnTo>
                  <a:pt x="42" y="84"/>
                </a:lnTo>
                <a:lnTo>
                  <a:pt x="78" y="96"/>
                </a:lnTo>
                <a:lnTo>
                  <a:pt x="83" y="96"/>
                </a:lnTo>
                <a:lnTo>
                  <a:pt x="89" y="96"/>
                </a:lnTo>
                <a:lnTo>
                  <a:pt x="83" y="84"/>
                </a:lnTo>
                <a:lnTo>
                  <a:pt x="54" y="72"/>
                </a:lnTo>
                <a:lnTo>
                  <a:pt x="60" y="60"/>
                </a:lnTo>
                <a:lnTo>
                  <a:pt x="54" y="54"/>
                </a:lnTo>
                <a:lnTo>
                  <a:pt x="54" y="48"/>
                </a:lnTo>
                <a:lnTo>
                  <a:pt x="48" y="30"/>
                </a:lnTo>
                <a:lnTo>
                  <a:pt x="36" y="24"/>
                </a:lnTo>
                <a:close/>
              </a:path>
            </a:pathLst>
          </a:custGeom>
          <a:noFill/>
          <a:ln w="0">
            <a:solidFill>
              <a:srgbClr val="000000"/>
            </a:solidFill>
            <a:prstDash val="solid"/>
            <a:round/>
            <a:headEnd/>
            <a:tailEnd/>
          </a:ln>
        </p:spPr>
        <p:txBody>
          <a:bodyPr/>
          <a:lstStyle/>
          <a:p>
            <a:endParaRPr lang="fi-FI"/>
          </a:p>
        </p:txBody>
      </p:sp>
      <p:sp>
        <p:nvSpPr>
          <p:cNvPr id="20492" name="Freeform 14"/>
          <p:cNvSpPr>
            <a:spLocks noChangeAspect="1"/>
          </p:cNvSpPr>
          <p:nvPr/>
        </p:nvSpPr>
        <p:spPr bwMode="auto">
          <a:xfrm>
            <a:off x="1617663" y="1941513"/>
            <a:ext cx="2017712" cy="3790950"/>
          </a:xfrm>
          <a:custGeom>
            <a:avLst/>
            <a:gdLst>
              <a:gd name="T0" fmla="*/ 2147483647 w 10162"/>
              <a:gd name="T1" fmla="*/ 2147483647 h 14058"/>
              <a:gd name="T2" fmla="*/ 2147483647 w 10162"/>
              <a:gd name="T3" fmla="*/ 2147483647 h 14058"/>
              <a:gd name="T4" fmla="*/ 2147483647 w 10162"/>
              <a:gd name="T5" fmla="*/ 2147483647 h 14058"/>
              <a:gd name="T6" fmla="*/ 2147483647 w 10162"/>
              <a:gd name="T7" fmla="*/ 2147483647 h 14058"/>
              <a:gd name="T8" fmla="*/ 2147483647 w 10162"/>
              <a:gd name="T9" fmla="*/ 2147483647 h 14058"/>
              <a:gd name="T10" fmla="*/ 0 w 10162"/>
              <a:gd name="T11" fmla="*/ 2147483647 h 14058"/>
              <a:gd name="T12" fmla="*/ 2147483647 w 10162"/>
              <a:gd name="T13" fmla="*/ 2147483647 h 14058"/>
              <a:gd name="T14" fmla="*/ 2147483647 w 10162"/>
              <a:gd name="T15" fmla="*/ 2147483647 h 14058"/>
              <a:gd name="T16" fmla="*/ 2147483647 w 10162"/>
              <a:gd name="T17" fmla="*/ 2147483647 h 14058"/>
              <a:gd name="T18" fmla="*/ 2147483647 w 10162"/>
              <a:gd name="T19" fmla="*/ 2147483647 h 14058"/>
              <a:gd name="T20" fmla="*/ 2147483647 w 10162"/>
              <a:gd name="T21" fmla="*/ 2147483647 h 14058"/>
              <a:gd name="T22" fmla="*/ 2147483647 w 10162"/>
              <a:gd name="T23" fmla="*/ 2147483647 h 14058"/>
              <a:gd name="T24" fmla="*/ 2147483647 w 10162"/>
              <a:gd name="T25" fmla="*/ 2147483647 h 14058"/>
              <a:gd name="T26" fmla="*/ 2147483647 w 10162"/>
              <a:gd name="T27" fmla="*/ 2147483647 h 14058"/>
              <a:gd name="T28" fmla="*/ 2147483647 w 10162"/>
              <a:gd name="T29" fmla="*/ 0 h 14058"/>
              <a:gd name="T30" fmla="*/ 2147483647 w 10162"/>
              <a:gd name="T31" fmla="*/ 2147483647 h 14058"/>
              <a:gd name="T32" fmla="*/ 2147483647 w 10162"/>
              <a:gd name="T33" fmla="*/ 2147483647 h 14058"/>
              <a:gd name="T34" fmla="*/ 2147483647 w 10162"/>
              <a:gd name="T35" fmla="*/ 2147483647 h 14058"/>
              <a:gd name="T36" fmla="*/ 2147483647 w 10162"/>
              <a:gd name="T37" fmla="*/ 2147483647 h 14058"/>
              <a:gd name="T38" fmla="*/ 2147483647 w 10162"/>
              <a:gd name="T39" fmla="*/ 2147483647 h 14058"/>
              <a:gd name="T40" fmla="*/ 2147483647 w 10162"/>
              <a:gd name="T41" fmla="*/ 2147483647 h 14058"/>
              <a:gd name="T42" fmla="*/ 2147483647 w 10162"/>
              <a:gd name="T43" fmla="*/ 2147483647 h 14058"/>
              <a:gd name="T44" fmla="*/ 2147483647 w 10162"/>
              <a:gd name="T45" fmla="*/ 2147483647 h 14058"/>
              <a:gd name="T46" fmla="*/ 2147483647 w 10162"/>
              <a:gd name="T47" fmla="*/ 2147483647 h 14058"/>
              <a:gd name="T48" fmla="*/ 2147483647 w 10162"/>
              <a:gd name="T49" fmla="*/ 2147483647 h 14058"/>
              <a:gd name="T50" fmla="*/ 2147483647 w 10162"/>
              <a:gd name="T51" fmla="*/ 2147483647 h 14058"/>
              <a:gd name="T52" fmla="*/ 2147483647 w 10162"/>
              <a:gd name="T53" fmla="*/ 2147483647 h 14058"/>
              <a:gd name="T54" fmla="*/ 2147483647 w 10162"/>
              <a:gd name="T55" fmla="*/ 2147483647 h 14058"/>
              <a:gd name="T56" fmla="*/ 2147483647 w 10162"/>
              <a:gd name="T57" fmla="*/ 2147483647 h 14058"/>
              <a:gd name="T58" fmla="*/ 2147483647 w 10162"/>
              <a:gd name="T59" fmla="*/ 2147483647 h 14058"/>
              <a:gd name="T60" fmla="*/ 2147483647 w 10162"/>
              <a:gd name="T61" fmla="*/ 2147483647 h 14058"/>
              <a:gd name="T62" fmla="*/ 2147483647 w 10162"/>
              <a:gd name="T63" fmla="*/ 2147483647 h 14058"/>
              <a:gd name="T64" fmla="*/ 2147483647 w 10162"/>
              <a:gd name="T65" fmla="*/ 2147483647 h 14058"/>
              <a:gd name="T66" fmla="*/ 2147483647 w 10162"/>
              <a:gd name="T67" fmla="*/ 2147483647 h 14058"/>
              <a:gd name="T68" fmla="*/ 2147483647 w 10162"/>
              <a:gd name="T69" fmla="*/ 2147483647 h 14058"/>
              <a:gd name="T70" fmla="*/ 2147483647 w 10162"/>
              <a:gd name="T71" fmla="*/ 2147483647 h 14058"/>
              <a:gd name="T72" fmla="*/ 2147483647 w 10162"/>
              <a:gd name="T73" fmla="*/ 2147483647 h 14058"/>
              <a:gd name="T74" fmla="*/ 2147483647 w 10162"/>
              <a:gd name="T75" fmla="*/ 2147483647 h 14058"/>
              <a:gd name="T76" fmla="*/ 2147483647 w 10162"/>
              <a:gd name="T77" fmla="*/ 2147483647 h 14058"/>
              <a:gd name="T78" fmla="*/ 2147483647 w 10162"/>
              <a:gd name="T79" fmla="*/ 2147483647 h 14058"/>
              <a:gd name="T80" fmla="*/ 2147483647 w 10162"/>
              <a:gd name="T81" fmla="*/ 2147483647 h 14058"/>
              <a:gd name="T82" fmla="*/ 2147483647 w 10162"/>
              <a:gd name="T83" fmla="*/ 2147483647 h 14058"/>
              <a:gd name="T84" fmla="*/ 2147483647 w 10162"/>
              <a:gd name="T85" fmla="*/ 2147483647 h 14058"/>
              <a:gd name="T86" fmla="*/ 2147483647 w 10162"/>
              <a:gd name="T87" fmla="*/ 2147483647 h 14058"/>
              <a:gd name="T88" fmla="*/ 2147483647 w 10162"/>
              <a:gd name="T89" fmla="*/ 2147483647 h 14058"/>
              <a:gd name="T90" fmla="*/ 2147483647 w 10162"/>
              <a:gd name="T91" fmla="*/ 2147483647 h 14058"/>
              <a:gd name="T92" fmla="*/ 2147483647 w 10162"/>
              <a:gd name="T93" fmla="*/ 2147483647 h 14058"/>
              <a:gd name="T94" fmla="*/ 2147483647 w 10162"/>
              <a:gd name="T95" fmla="*/ 2147483647 h 14058"/>
              <a:gd name="T96" fmla="*/ 2147483647 w 10162"/>
              <a:gd name="T97" fmla="*/ 2147483647 h 140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162"/>
              <a:gd name="T148" fmla="*/ 0 h 14058"/>
              <a:gd name="T149" fmla="*/ 10162 w 10162"/>
              <a:gd name="T150" fmla="*/ 14058 h 140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162" h="14058">
                <a:moveTo>
                  <a:pt x="1460" y="9787"/>
                </a:moveTo>
                <a:lnTo>
                  <a:pt x="1460" y="9253"/>
                </a:lnTo>
                <a:lnTo>
                  <a:pt x="2105" y="8889"/>
                </a:lnTo>
                <a:lnTo>
                  <a:pt x="1579" y="7407"/>
                </a:lnTo>
                <a:lnTo>
                  <a:pt x="526" y="5926"/>
                </a:lnTo>
                <a:lnTo>
                  <a:pt x="0" y="4815"/>
                </a:lnTo>
                <a:lnTo>
                  <a:pt x="526" y="4815"/>
                </a:lnTo>
                <a:lnTo>
                  <a:pt x="1053" y="4074"/>
                </a:lnTo>
                <a:lnTo>
                  <a:pt x="3158" y="3333"/>
                </a:lnTo>
                <a:lnTo>
                  <a:pt x="526" y="1481"/>
                </a:lnTo>
                <a:lnTo>
                  <a:pt x="526" y="741"/>
                </a:lnTo>
                <a:lnTo>
                  <a:pt x="1579" y="741"/>
                </a:lnTo>
                <a:lnTo>
                  <a:pt x="1579" y="370"/>
                </a:lnTo>
                <a:lnTo>
                  <a:pt x="2105" y="370"/>
                </a:lnTo>
                <a:lnTo>
                  <a:pt x="3158" y="0"/>
                </a:lnTo>
                <a:lnTo>
                  <a:pt x="5263" y="2593"/>
                </a:lnTo>
                <a:lnTo>
                  <a:pt x="6316" y="3333"/>
                </a:lnTo>
                <a:lnTo>
                  <a:pt x="6316" y="3704"/>
                </a:lnTo>
                <a:lnTo>
                  <a:pt x="5789" y="4444"/>
                </a:lnTo>
                <a:lnTo>
                  <a:pt x="5789" y="4815"/>
                </a:lnTo>
                <a:lnTo>
                  <a:pt x="7368" y="6667"/>
                </a:lnTo>
                <a:lnTo>
                  <a:pt x="8947" y="7037"/>
                </a:lnTo>
                <a:lnTo>
                  <a:pt x="10000" y="7407"/>
                </a:lnTo>
                <a:lnTo>
                  <a:pt x="10000" y="8519"/>
                </a:lnTo>
                <a:lnTo>
                  <a:pt x="10000" y="8889"/>
                </a:lnTo>
                <a:lnTo>
                  <a:pt x="8947" y="10000"/>
                </a:lnTo>
                <a:cubicBezTo>
                  <a:pt x="8869" y="10107"/>
                  <a:pt x="8994" y="10516"/>
                  <a:pt x="8712" y="10321"/>
                </a:cubicBezTo>
                <a:lnTo>
                  <a:pt x="8350" y="10855"/>
                </a:lnTo>
                <a:lnTo>
                  <a:pt x="8350" y="11388"/>
                </a:lnTo>
                <a:lnTo>
                  <a:pt x="9437" y="11655"/>
                </a:lnTo>
                <a:lnTo>
                  <a:pt x="10162" y="11655"/>
                </a:lnTo>
                <a:lnTo>
                  <a:pt x="10162" y="11922"/>
                </a:lnTo>
                <a:lnTo>
                  <a:pt x="8350" y="11922"/>
                </a:lnTo>
                <a:lnTo>
                  <a:pt x="7624" y="13257"/>
                </a:lnTo>
                <a:cubicBezTo>
                  <a:pt x="7382" y="13524"/>
                  <a:pt x="7201" y="13435"/>
                  <a:pt x="6899" y="13524"/>
                </a:cubicBezTo>
                <a:cubicBezTo>
                  <a:pt x="6597" y="13613"/>
                  <a:pt x="6115" y="13743"/>
                  <a:pt x="5811" y="13791"/>
                </a:cubicBezTo>
                <a:cubicBezTo>
                  <a:pt x="5448" y="13880"/>
                  <a:pt x="5230" y="14041"/>
                  <a:pt x="5086" y="14058"/>
                </a:cubicBezTo>
                <a:cubicBezTo>
                  <a:pt x="5176" y="13836"/>
                  <a:pt x="4634" y="13479"/>
                  <a:pt x="4724" y="13257"/>
                </a:cubicBezTo>
                <a:lnTo>
                  <a:pt x="5449" y="12990"/>
                </a:lnTo>
                <a:lnTo>
                  <a:pt x="3636" y="11922"/>
                </a:lnTo>
                <a:lnTo>
                  <a:pt x="2548" y="12189"/>
                </a:lnTo>
                <a:lnTo>
                  <a:pt x="1460" y="11655"/>
                </a:lnTo>
                <a:lnTo>
                  <a:pt x="2186" y="11122"/>
                </a:lnTo>
                <a:lnTo>
                  <a:pt x="3273" y="11122"/>
                </a:lnTo>
                <a:lnTo>
                  <a:pt x="2548" y="10321"/>
                </a:lnTo>
                <a:lnTo>
                  <a:pt x="2548" y="10054"/>
                </a:lnTo>
                <a:lnTo>
                  <a:pt x="2186" y="9520"/>
                </a:lnTo>
                <a:cubicBezTo>
                  <a:pt x="1944" y="9609"/>
                  <a:pt x="1920" y="10126"/>
                  <a:pt x="1920" y="10126"/>
                </a:cubicBezTo>
              </a:path>
            </a:pathLst>
          </a:custGeom>
          <a:noFill/>
          <a:ln w="12700">
            <a:solidFill>
              <a:srgbClr val="000000"/>
            </a:solidFill>
            <a:prstDash val="solid"/>
            <a:round/>
            <a:headEnd/>
            <a:tailEnd/>
          </a:ln>
        </p:spPr>
        <p:txBody>
          <a:bodyPr/>
          <a:lstStyle/>
          <a:p>
            <a:endParaRPr lang="fi-FI"/>
          </a:p>
        </p:txBody>
      </p:sp>
      <p:sp>
        <p:nvSpPr>
          <p:cNvPr id="20493" name="Freeform 15"/>
          <p:cNvSpPr>
            <a:spLocks noChangeAspect="1"/>
          </p:cNvSpPr>
          <p:nvPr/>
        </p:nvSpPr>
        <p:spPr bwMode="auto">
          <a:xfrm>
            <a:off x="773113" y="3141663"/>
            <a:ext cx="1255712" cy="1296987"/>
          </a:xfrm>
          <a:custGeom>
            <a:avLst/>
            <a:gdLst>
              <a:gd name="T0" fmla="*/ 2147483647 w 72"/>
              <a:gd name="T1" fmla="*/ 2147483647 h 78"/>
              <a:gd name="T2" fmla="*/ 2147483647 w 72"/>
              <a:gd name="T3" fmla="*/ 2147483647 h 78"/>
              <a:gd name="T4" fmla="*/ 2147483647 w 72"/>
              <a:gd name="T5" fmla="*/ 2147483647 h 78"/>
              <a:gd name="T6" fmla="*/ 2147483647 w 72"/>
              <a:gd name="T7" fmla="*/ 2147483647 h 78"/>
              <a:gd name="T8" fmla="*/ 2147483647 w 72"/>
              <a:gd name="T9" fmla="*/ 2147483647 h 78"/>
              <a:gd name="T10" fmla="*/ 2147483647 w 72"/>
              <a:gd name="T11" fmla="*/ 2147483647 h 78"/>
              <a:gd name="T12" fmla="*/ 2147483647 w 72"/>
              <a:gd name="T13" fmla="*/ 2147483647 h 78"/>
              <a:gd name="T14" fmla="*/ 2147483647 w 72"/>
              <a:gd name="T15" fmla="*/ 2147483647 h 78"/>
              <a:gd name="T16" fmla="*/ 2147483647 w 72"/>
              <a:gd name="T17" fmla="*/ 2147483647 h 78"/>
              <a:gd name="T18" fmla="*/ 2147483647 w 72"/>
              <a:gd name="T19" fmla="*/ 2147483647 h 78"/>
              <a:gd name="T20" fmla="*/ 2147483647 w 72"/>
              <a:gd name="T21" fmla="*/ 2147483647 h 78"/>
              <a:gd name="T22" fmla="*/ 2147483647 w 72"/>
              <a:gd name="T23" fmla="*/ 2147483647 h 78"/>
              <a:gd name="T24" fmla="*/ 2147483647 w 72"/>
              <a:gd name="T25" fmla="*/ 2147483647 h 78"/>
              <a:gd name="T26" fmla="*/ 2147483647 w 72"/>
              <a:gd name="T27" fmla="*/ 2147483647 h 78"/>
              <a:gd name="T28" fmla="*/ 2147483647 w 72"/>
              <a:gd name="T29" fmla="*/ 0 h 78"/>
              <a:gd name="T30" fmla="*/ 0 w 72"/>
              <a:gd name="T31" fmla="*/ 2147483647 h 78"/>
              <a:gd name="T32" fmla="*/ 2147483647 w 72"/>
              <a:gd name="T33" fmla="*/ 2147483647 h 78"/>
              <a:gd name="T34" fmla="*/ 2147483647 w 72"/>
              <a:gd name="T35" fmla="*/ 2147483647 h 78"/>
              <a:gd name="T36" fmla="*/ 2147483647 w 72"/>
              <a:gd name="T37" fmla="*/ 2147483647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78"/>
              <a:gd name="T59" fmla="*/ 72 w 72"/>
              <a:gd name="T60" fmla="*/ 78 h 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78">
                <a:moveTo>
                  <a:pt x="18" y="54"/>
                </a:moveTo>
                <a:lnTo>
                  <a:pt x="12" y="54"/>
                </a:lnTo>
                <a:lnTo>
                  <a:pt x="18" y="72"/>
                </a:lnTo>
                <a:lnTo>
                  <a:pt x="24" y="72"/>
                </a:lnTo>
                <a:lnTo>
                  <a:pt x="30" y="72"/>
                </a:lnTo>
                <a:lnTo>
                  <a:pt x="36" y="66"/>
                </a:lnTo>
                <a:lnTo>
                  <a:pt x="48" y="66"/>
                </a:lnTo>
                <a:lnTo>
                  <a:pt x="54" y="78"/>
                </a:lnTo>
                <a:lnTo>
                  <a:pt x="66" y="78"/>
                </a:lnTo>
                <a:lnTo>
                  <a:pt x="72" y="72"/>
                </a:lnTo>
                <a:lnTo>
                  <a:pt x="66" y="48"/>
                </a:lnTo>
                <a:lnTo>
                  <a:pt x="54" y="24"/>
                </a:lnTo>
                <a:lnTo>
                  <a:pt x="48" y="6"/>
                </a:lnTo>
                <a:lnTo>
                  <a:pt x="36" y="12"/>
                </a:lnTo>
                <a:lnTo>
                  <a:pt x="24" y="0"/>
                </a:lnTo>
                <a:lnTo>
                  <a:pt x="0" y="6"/>
                </a:lnTo>
                <a:lnTo>
                  <a:pt x="6" y="18"/>
                </a:lnTo>
                <a:lnTo>
                  <a:pt x="18" y="42"/>
                </a:lnTo>
                <a:lnTo>
                  <a:pt x="18" y="54"/>
                </a:lnTo>
                <a:close/>
              </a:path>
            </a:pathLst>
          </a:custGeom>
          <a:noFill/>
          <a:ln w="0">
            <a:solidFill>
              <a:srgbClr val="000000"/>
            </a:solidFill>
            <a:prstDash val="solid"/>
            <a:round/>
            <a:headEnd/>
            <a:tailEnd/>
          </a:ln>
        </p:spPr>
        <p:txBody>
          <a:bodyPr/>
          <a:lstStyle/>
          <a:p>
            <a:endParaRPr lang="fi-FI"/>
          </a:p>
        </p:txBody>
      </p:sp>
      <p:sp>
        <p:nvSpPr>
          <p:cNvPr id="20494" name="Freeform 16"/>
          <p:cNvSpPr>
            <a:spLocks noChangeAspect="1"/>
          </p:cNvSpPr>
          <p:nvPr/>
        </p:nvSpPr>
        <p:spPr bwMode="auto">
          <a:xfrm>
            <a:off x="4251623" y="260350"/>
            <a:ext cx="1760537" cy="1585913"/>
          </a:xfrm>
          <a:custGeom>
            <a:avLst/>
            <a:gdLst>
              <a:gd name="T0" fmla="*/ 0 w 1008"/>
              <a:gd name="T1" fmla="*/ 2147483647 h 908"/>
              <a:gd name="T2" fmla="*/ 2147483647 w 1008"/>
              <a:gd name="T3" fmla="*/ 2147483647 h 908"/>
              <a:gd name="T4" fmla="*/ 2147483647 w 1008"/>
              <a:gd name="T5" fmla="*/ 2147483647 h 908"/>
              <a:gd name="T6" fmla="*/ 2147483647 w 1008"/>
              <a:gd name="T7" fmla="*/ 2147483647 h 908"/>
              <a:gd name="T8" fmla="*/ 2147483647 w 1008"/>
              <a:gd name="T9" fmla="*/ 2147483647 h 908"/>
              <a:gd name="T10" fmla="*/ 2147483647 w 1008"/>
              <a:gd name="T11" fmla="*/ 2147483647 h 908"/>
              <a:gd name="T12" fmla="*/ 2147483647 w 1008"/>
              <a:gd name="T13" fmla="*/ 2147483647 h 908"/>
              <a:gd name="T14" fmla="*/ 2147483647 w 1008"/>
              <a:gd name="T15" fmla="*/ 2147483647 h 908"/>
              <a:gd name="T16" fmla="*/ 2147483647 w 1008"/>
              <a:gd name="T17" fmla="*/ 2147483647 h 908"/>
              <a:gd name="T18" fmla="*/ 2147483647 w 1008"/>
              <a:gd name="T19" fmla="*/ 2147483647 h 908"/>
              <a:gd name="T20" fmla="*/ 2147483647 w 1008"/>
              <a:gd name="T21" fmla="*/ 2147483647 h 908"/>
              <a:gd name="T22" fmla="*/ 2147483647 w 1008"/>
              <a:gd name="T23" fmla="*/ 2147483647 h 908"/>
              <a:gd name="T24" fmla="*/ 2147483647 w 1008"/>
              <a:gd name="T25" fmla="*/ 2147483647 h 908"/>
              <a:gd name="T26" fmla="*/ 2147483647 w 1008"/>
              <a:gd name="T27" fmla="*/ 2147483647 h 908"/>
              <a:gd name="T28" fmla="*/ 2147483647 w 1008"/>
              <a:gd name="T29" fmla="*/ 2147483647 h 908"/>
              <a:gd name="T30" fmla="*/ 2147483647 w 1008"/>
              <a:gd name="T31" fmla="*/ 2147483647 h 908"/>
              <a:gd name="T32" fmla="*/ 2147483647 w 1008"/>
              <a:gd name="T33" fmla="*/ 2147483647 h 908"/>
              <a:gd name="T34" fmla="*/ 2147483647 w 1008"/>
              <a:gd name="T35" fmla="*/ 2147483647 h 908"/>
              <a:gd name="T36" fmla="*/ 2147483647 w 1008"/>
              <a:gd name="T37" fmla="*/ 2147483647 h 908"/>
              <a:gd name="T38" fmla="*/ 2147483647 w 1008"/>
              <a:gd name="T39" fmla="*/ 2147483647 h 908"/>
              <a:gd name="T40" fmla="*/ 2147483647 w 1008"/>
              <a:gd name="T41" fmla="*/ 2147483647 h 908"/>
              <a:gd name="T42" fmla="*/ 2147483647 w 1008"/>
              <a:gd name="T43" fmla="*/ 2147483647 h 908"/>
              <a:gd name="T44" fmla="*/ 2147483647 w 1008"/>
              <a:gd name="T45" fmla="*/ 2147483647 h 908"/>
              <a:gd name="T46" fmla="*/ 2147483647 w 1008"/>
              <a:gd name="T47" fmla="*/ 2147483647 h 908"/>
              <a:gd name="T48" fmla="*/ 2147483647 w 1008"/>
              <a:gd name="T49" fmla="*/ 2147483647 h 908"/>
              <a:gd name="T50" fmla="*/ 2147483647 w 1008"/>
              <a:gd name="T51" fmla="*/ 2147483647 h 908"/>
              <a:gd name="T52" fmla="*/ 2147483647 w 1008"/>
              <a:gd name="T53" fmla="*/ 2147483647 h 908"/>
              <a:gd name="T54" fmla="*/ 2147483647 w 1008"/>
              <a:gd name="T55" fmla="*/ 0 h 908"/>
              <a:gd name="T56" fmla="*/ 2147483647 w 1008"/>
              <a:gd name="T57" fmla="*/ 0 h 908"/>
              <a:gd name="T58" fmla="*/ 2147483647 w 1008"/>
              <a:gd name="T59" fmla="*/ 0 h 908"/>
              <a:gd name="T60" fmla="*/ 2147483647 w 1008"/>
              <a:gd name="T61" fmla="*/ 2147483647 h 908"/>
              <a:gd name="T62" fmla="*/ 2147483647 w 1008"/>
              <a:gd name="T63" fmla="*/ 2147483647 h 908"/>
              <a:gd name="T64" fmla="*/ 2147483647 w 1008"/>
              <a:gd name="T65" fmla="*/ 2147483647 h 908"/>
              <a:gd name="T66" fmla="*/ 2147483647 w 1008"/>
              <a:gd name="T67" fmla="*/ 2147483647 h 908"/>
              <a:gd name="T68" fmla="*/ 2147483647 w 1008"/>
              <a:gd name="T69" fmla="*/ 2147483647 h 908"/>
              <a:gd name="T70" fmla="*/ 0 w 1008"/>
              <a:gd name="T71" fmla="*/ 2147483647 h 9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08"/>
              <a:gd name="T109" fmla="*/ 0 h 908"/>
              <a:gd name="T110" fmla="*/ 1008 w 1008"/>
              <a:gd name="T111" fmla="*/ 908 h 9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08" h="908">
                <a:moveTo>
                  <a:pt x="0" y="449"/>
                </a:moveTo>
                <a:lnTo>
                  <a:pt x="120" y="507"/>
                </a:lnTo>
                <a:lnTo>
                  <a:pt x="60" y="621"/>
                </a:lnTo>
                <a:lnTo>
                  <a:pt x="180" y="621"/>
                </a:lnTo>
                <a:lnTo>
                  <a:pt x="180" y="679"/>
                </a:lnTo>
                <a:lnTo>
                  <a:pt x="299" y="679"/>
                </a:lnTo>
                <a:lnTo>
                  <a:pt x="419" y="851"/>
                </a:lnTo>
                <a:lnTo>
                  <a:pt x="479" y="851"/>
                </a:lnTo>
                <a:lnTo>
                  <a:pt x="479" y="908"/>
                </a:lnTo>
                <a:lnTo>
                  <a:pt x="539" y="908"/>
                </a:lnTo>
                <a:lnTo>
                  <a:pt x="599" y="908"/>
                </a:lnTo>
                <a:lnTo>
                  <a:pt x="539" y="793"/>
                </a:lnTo>
                <a:lnTo>
                  <a:pt x="599" y="736"/>
                </a:lnTo>
                <a:lnTo>
                  <a:pt x="659" y="793"/>
                </a:lnTo>
                <a:lnTo>
                  <a:pt x="709" y="793"/>
                </a:lnTo>
                <a:lnTo>
                  <a:pt x="768" y="736"/>
                </a:lnTo>
                <a:lnTo>
                  <a:pt x="709" y="621"/>
                </a:lnTo>
                <a:lnTo>
                  <a:pt x="828" y="621"/>
                </a:lnTo>
                <a:lnTo>
                  <a:pt x="888" y="621"/>
                </a:lnTo>
                <a:lnTo>
                  <a:pt x="1008" y="621"/>
                </a:lnTo>
                <a:lnTo>
                  <a:pt x="948" y="449"/>
                </a:lnTo>
                <a:lnTo>
                  <a:pt x="948" y="507"/>
                </a:lnTo>
                <a:lnTo>
                  <a:pt x="888" y="449"/>
                </a:lnTo>
                <a:lnTo>
                  <a:pt x="888" y="335"/>
                </a:lnTo>
                <a:lnTo>
                  <a:pt x="768" y="229"/>
                </a:lnTo>
                <a:lnTo>
                  <a:pt x="768" y="172"/>
                </a:lnTo>
                <a:lnTo>
                  <a:pt x="709" y="115"/>
                </a:lnTo>
                <a:lnTo>
                  <a:pt x="599" y="0"/>
                </a:lnTo>
                <a:lnTo>
                  <a:pt x="539" y="0"/>
                </a:lnTo>
                <a:lnTo>
                  <a:pt x="419" y="0"/>
                </a:lnTo>
                <a:lnTo>
                  <a:pt x="299" y="115"/>
                </a:lnTo>
                <a:lnTo>
                  <a:pt x="240" y="172"/>
                </a:lnTo>
                <a:lnTo>
                  <a:pt x="180" y="172"/>
                </a:lnTo>
                <a:lnTo>
                  <a:pt x="180" y="392"/>
                </a:lnTo>
                <a:lnTo>
                  <a:pt x="60" y="392"/>
                </a:lnTo>
                <a:lnTo>
                  <a:pt x="0" y="449"/>
                </a:lnTo>
                <a:close/>
              </a:path>
            </a:pathLst>
          </a:custGeom>
          <a:solidFill>
            <a:schemeClr val="bg1">
              <a:lumMod val="85000"/>
            </a:schemeClr>
          </a:solidFill>
          <a:ln w="0">
            <a:solidFill>
              <a:srgbClr val="000000"/>
            </a:solidFill>
            <a:prstDash val="solid"/>
            <a:round/>
            <a:headEnd/>
            <a:tailEnd/>
          </a:ln>
        </p:spPr>
        <p:txBody>
          <a:bodyPr/>
          <a:lstStyle/>
          <a:p>
            <a:endParaRPr lang="fi-FI"/>
          </a:p>
        </p:txBody>
      </p:sp>
      <p:sp>
        <p:nvSpPr>
          <p:cNvPr id="20495" name="Freeform 17"/>
          <p:cNvSpPr>
            <a:spLocks noChangeAspect="1"/>
          </p:cNvSpPr>
          <p:nvPr/>
        </p:nvSpPr>
        <p:spPr bwMode="auto">
          <a:xfrm>
            <a:off x="2867025" y="1346200"/>
            <a:ext cx="1149350" cy="1392238"/>
          </a:xfrm>
          <a:custGeom>
            <a:avLst/>
            <a:gdLst>
              <a:gd name="T0" fmla="*/ 0 w 66"/>
              <a:gd name="T1" fmla="*/ 2147483647 h 84"/>
              <a:gd name="T2" fmla="*/ 2147483647 w 66"/>
              <a:gd name="T3" fmla="*/ 2147483647 h 84"/>
              <a:gd name="T4" fmla="*/ 2147483647 w 66"/>
              <a:gd name="T5" fmla="*/ 2147483647 h 84"/>
              <a:gd name="T6" fmla="*/ 2147483647 w 66"/>
              <a:gd name="T7" fmla="*/ 2147483647 h 84"/>
              <a:gd name="T8" fmla="*/ 2147483647 w 66"/>
              <a:gd name="T9" fmla="*/ 2147483647 h 84"/>
              <a:gd name="T10" fmla="*/ 2147483647 w 66"/>
              <a:gd name="T11" fmla="*/ 2147483647 h 84"/>
              <a:gd name="T12" fmla="*/ 2147483647 w 66"/>
              <a:gd name="T13" fmla="*/ 2147483647 h 84"/>
              <a:gd name="T14" fmla="*/ 2147483647 w 66"/>
              <a:gd name="T15" fmla="*/ 2147483647 h 84"/>
              <a:gd name="T16" fmla="*/ 2147483647 w 66"/>
              <a:gd name="T17" fmla="*/ 2147483647 h 84"/>
              <a:gd name="T18" fmla="*/ 2147483647 w 66"/>
              <a:gd name="T19" fmla="*/ 2147483647 h 84"/>
              <a:gd name="T20" fmla="*/ 2147483647 w 66"/>
              <a:gd name="T21" fmla="*/ 2147483647 h 84"/>
              <a:gd name="T22" fmla="*/ 2147483647 w 66"/>
              <a:gd name="T23" fmla="*/ 2147483647 h 84"/>
              <a:gd name="T24" fmla="*/ 2147483647 w 66"/>
              <a:gd name="T25" fmla="*/ 2147483647 h 84"/>
              <a:gd name="T26" fmla="*/ 2147483647 w 66"/>
              <a:gd name="T27" fmla="*/ 2147483647 h 84"/>
              <a:gd name="T28" fmla="*/ 2147483647 w 66"/>
              <a:gd name="T29" fmla="*/ 2147483647 h 84"/>
              <a:gd name="T30" fmla="*/ 2147483647 w 66"/>
              <a:gd name="T31" fmla="*/ 2147483647 h 84"/>
              <a:gd name="T32" fmla="*/ 2147483647 w 66"/>
              <a:gd name="T33" fmla="*/ 0 h 84"/>
              <a:gd name="T34" fmla="*/ 2147483647 w 66"/>
              <a:gd name="T35" fmla="*/ 2147483647 h 84"/>
              <a:gd name="T36" fmla="*/ 0 w 66"/>
              <a:gd name="T37" fmla="*/ 2147483647 h 84"/>
              <a:gd name="T38" fmla="*/ 0 w 66"/>
              <a:gd name="T39" fmla="*/ 2147483647 h 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6"/>
              <a:gd name="T61" fmla="*/ 0 h 84"/>
              <a:gd name="T62" fmla="*/ 66 w 66"/>
              <a:gd name="T63" fmla="*/ 84 h 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6" h="84">
                <a:moveTo>
                  <a:pt x="0" y="18"/>
                </a:moveTo>
                <a:lnTo>
                  <a:pt x="6" y="36"/>
                </a:lnTo>
                <a:lnTo>
                  <a:pt x="6" y="42"/>
                </a:lnTo>
                <a:lnTo>
                  <a:pt x="18" y="42"/>
                </a:lnTo>
                <a:lnTo>
                  <a:pt x="18" y="66"/>
                </a:lnTo>
                <a:lnTo>
                  <a:pt x="18" y="72"/>
                </a:lnTo>
                <a:lnTo>
                  <a:pt x="36" y="84"/>
                </a:lnTo>
                <a:lnTo>
                  <a:pt x="36" y="78"/>
                </a:lnTo>
                <a:lnTo>
                  <a:pt x="36" y="66"/>
                </a:lnTo>
                <a:lnTo>
                  <a:pt x="48" y="60"/>
                </a:lnTo>
                <a:lnTo>
                  <a:pt x="60" y="54"/>
                </a:lnTo>
                <a:lnTo>
                  <a:pt x="66" y="48"/>
                </a:lnTo>
                <a:lnTo>
                  <a:pt x="60" y="36"/>
                </a:lnTo>
                <a:lnTo>
                  <a:pt x="60" y="24"/>
                </a:lnTo>
                <a:lnTo>
                  <a:pt x="54" y="18"/>
                </a:lnTo>
                <a:lnTo>
                  <a:pt x="30" y="12"/>
                </a:lnTo>
                <a:lnTo>
                  <a:pt x="24" y="0"/>
                </a:lnTo>
                <a:lnTo>
                  <a:pt x="18" y="12"/>
                </a:lnTo>
                <a:lnTo>
                  <a:pt x="0" y="12"/>
                </a:lnTo>
                <a:lnTo>
                  <a:pt x="0" y="18"/>
                </a:lnTo>
                <a:close/>
              </a:path>
            </a:pathLst>
          </a:custGeom>
          <a:solidFill>
            <a:schemeClr val="bg1">
              <a:lumMod val="85000"/>
            </a:schemeClr>
          </a:solidFill>
          <a:ln w="12700">
            <a:solidFill>
              <a:srgbClr val="000000"/>
            </a:solidFill>
            <a:prstDash val="solid"/>
            <a:round/>
            <a:headEnd/>
            <a:tailEnd/>
          </a:ln>
        </p:spPr>
        <p:txBody>
          <a:bodyPr/>
          <a:lstStyle/>
          <a:p>
            <a:endParaRPr lang="fi-FI"/>
          </a:p>
        </p:txBody>
      </p:sp>
      <p:sp>
        <p:nvSpPr>
          <p:cNvPr id="20496" name="Freeform 18"/>
          <p:cNvSpPr>
            <a:spLocks noChangeAspect="1"/>
          </p:cNvSpPr>
          <p:nvPr/>
        </p:nvSpPr>
        <p:spPr bwMode="auto">
          <a:xfrm>
            <a:off x="2662238" y="2441575"/>
            <a:ext cx="1565275" cy="1900238"/>
          </a:xfrm>
          <a:custGeom>
            <a:avLst/>
            <a:gdLst>
              <a:gd name="T0" fmla="*/ 2147483647 w 90"/>
              <a:gd name="T1" fmla="*/ 2147483647 h 114"/>
              <a:gd name="T2" fmla="*/ 2147483647 w 90"/>
              <a:gd name="T3" fmla="*/ 2147483647 h 114"/>
              <a:gd name="T4" fmla="*/ 2147483647 w 90"/>
              <a:gd name="T5" fmla="*/ 2147483647 h 114"/>
              <a:gd name="T6" fmla="*/ 2147483647 w 90"/>
              <a:gd name="T7" fmla="*/ 2147483647 h 114"/>
              <a:gd name="T8" fmla="*/ 2147483647 w 90"/>
              <a:gd name="T9" fmla="*/ 2147483647 h 114"/>
              <a:gd name="T10" fmla="*/ 0 w 90"/>
              <a:gd name="T11" fmla="*/ 2147483647 h 114"/>
              <a:gd name="T12" fmla="*/ 2147483647 w 90"/>
              <a:gd name="T13" fmla="*/ 0 h 114"/>
              <a:gd name="T14" fmla="*/ 2147483647 w 90"/>
              <a:gd name="T15" fmla="*/ 2147483647 h 114"/>
              <a:gd name="T16" fmla="*/ 2147483647 w 90"/>
              <a:gd name="T17" fmla="*/ 0 h 114"/>
              <a:gd name="T18" fmla="*/ 2147483647 w 90"/>
              <a:gd name="T19" fmla="*/ 2147483647 h 114"/>
              <a:gd name="T20" fmla="*/ 2147483647 w 90"/>
              <a:gd name="T21" fmla="*/ 2147483647 h 114"/>
              <a:gd name="T22" fmla="*/ 2147483647 w 90"/>
              <a:gd name="T23" fmla="*/ 2147483647 h 114"/>
              <a:gd name="T24" fmla="*/ 2147483647 w 90"/>
              <a:gd name="T25" fmla="*/ 2147483647 h 114"/>
              <a:gd name="T26" fmla="*/ 2147483647 w 90"/>
              <a:gd name="T27" fmla="*/ 2147483647 h 114"/>
              <a:gd name="T28" fmla="*/ 2147483647 w 90"/>
              <a:gd name="T29" fmla="*/ 2147483647 h 114"/>
              <a:gd name="T30" fmla="*/ 2147483647 w 90"/>
              <a:gd name="T31" fmla="*/ 2147483647 h 114"/>
              <a:gd name="T32" fmla="*/ 2147483647 w 90"/>
              <a:gd name="T33" fmla="*/ 2147483647 h 114"/>
              <a:gd name="T34" fmla="*/ 2147483647 w 90"/>
              <a:gd name="T35" fmla="*/ 2147483647 h 114"/>
              <a:gd name="T36" fmla="*/ 2147483647 w 90"/>
              <a:gd name="T37" fmla="*/ 2147483647 h 114"/>
              <a:gd name="T38" fmla="*/ 2147483647 w 90"/>
              <a:gd name="T39" fmla="*/ 2147483647 h 114"/>
              <a:gd name="T40" fmla="*/ 2147483647 w 90"/>
              <a:gd name="T41" fmla="*/ 2147483647 h 114"/>
              <a:gd name="T42" fmla="*/ 2147483647 w 90"/>
              <a:gd name="T43" fmla="*/ 2147483647 h 114"/>
              <a:gd name="T44" fmla="*/ 2147483647 w 90"/>
              <a:gd name="T45" fmla="*/ 2147483647 h 114"/>
              <a:gd name="T46" fmla="*/ 2147483647 w 90"/>
              <a:gd name="T47" fmla="*/ 2147483647 h 114"/>
              <a:gd name="T48" fmla="*/ 2147483647 w 90"/>
              <a:gd name="T49" fmla="*/ 2147483647 h 114"/>
              <a:gd name="T50" fmla="*/ 2147483647 w 90"/>
              <a:gd name="T51" fmla="*/ 2147483647 h 114"/>
              <a:gd name="T52" fmla="*/ 2147483647 w 90"/>
              <a:gd name="T53" fmla="*/ 2147483647 h 114"/>
              <a:gd name="T54" fmla="*/ 2147483647 w 90"/>
              <a:gd name="T55" fmla="*/ 2147483647 h 114"/>
              <a:gd name="T56" fmla="*/ 2147483647 w 90"/>
              <a:gd name="T57" fmla="*/ 2147483647 h 114"/>
              <a:gd name="T58" fmla="*/ 2147483647 w 90"/>
              <a:gd name="T59" fmla="*/ 2147483647 h 114"/>
              <a:gd name="T60" fmla="*/ 2147483647 w 90"/>
              <a:gd name="T61" fmla="*/ 2147483647 h 114"/>
              <a:gd name="T62" fmla="*/ 2147483647 w 90"/>
              <a:gd name="T63" fmla="*/ 2147483647 h 114"/>
              <a:gd name="T64" fmla="*/ 2147483647 w 90"/>
              <a:gd name="T65" fmla="*/ 2147483647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14"/>
              <a:gd name="T101" fmla="*/ 90 w 90"/>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14">
                <a:moveTo>
                  <a:pt x="24" y="78"/>
                </a:moveTo>
                <a:lnTo>
                  <a:pt x="6" y="48"/>
                </a:lnTo>
                <a:lnTo>
                  <a:pt x="6" y="42"/>
                </a:lnTo>
                <a:lnTo>
                  <a:pt x="12" y="30"/>
                </a:lnTo>
                <a:lnTo>
                  <a:pt x="12" y="24"/>
                </a:lnTo>
                <a:lnTo>
                  <a:pt x="0" y="12"/>
                </a:lnTo>
                <a:lnTo>
                  <a:pt x="6" y="0"/>
                </a:lnTo>
                <a:lnTo>
                  <a:pt x="12" y="6"/>
                </a:lnTo>
                <a:lnTo>
                  <a:pt x="30" y="0"/>
                </a:lnTo>
                <a:lnTo>
                  <a:pt x="30" y="6"/>
                </a:lnTo>
                <a:lnTo>
                  <a:pt x="48" y="18"/>
                </a:lnTo>
                <a:lnTo>
                  <a:pt x="48" y="12"/>
                </a:lnTo>
                <a:lnTo>
                  <a:pt x="72" y="24"/>
                </a:lnTo>
                <a:lnTo>
                  <a:pt x="78" y="12"/>
                </a:lnTo>
                <a:lnTo>
                  <a:pt x="90" y="18"/>
                </a:lnTo>
                <a:lnTo>
                  <a:pt x="78" y="36"/>
                </a:lnTo>
                <a:lnTo>
                  <a:pt x="84" y="42"/>
                </a:lnTo>
                <a:lnTo>
                  <a:pt x="84" y="48"/>
                </a:lnTo>
                <a:lnTo>
                  <a:pt x="78" y="54"/>
                </a:lnTo>
                <a:lnTo>
                  <a:pt x="90" y="66"/>
                </a:lnTo>
                <a:lnTo>
                  <a:pt x="78" y="66"/>
                </a:lnTo>
                <a:lnTo>
                  <a:pt x="90" y="78"/>
                </a:lnTo>
                <a:lnTo>
                  <a:pt x="78" y="96"/>
                </a:lnTo>
                <a:lnTo>
                  <a:pt x="72" y="90"/>
                </a:lnTo>
                <a:lnTo>
                  <a:pt x="66" y="90"/>
                </a:lnTo>
                <a:lnTo>
                  <a:pt x="66" y="96"/>
                </a:lnTo>
                <a:lnTo>
                  <a:pt x="66" y="108"/>
                </a:lnTo>
                <a:lnTo>
                  <a:pt x="60" y="114"/>
                </a:lnTo>
                <a:lnTo>
                  <a:pt x="54" y="114"/>
                </a:lnTo>
                <a:lnTo>
                  <a:pt x="54" y="108"/>
                </a:lnTo>
                <a:lnTo>
                  <a:pt x="54" y="90"/>
                </a:lnTo>
                <a:lnTo>
                  <a:pt x="42" y="84"/>
                </a:lnTo>
                <a:lnTo>
                  <a:pt x="24" y="78"/>
                </a:lnTo>
                <a:close/>
              </a:path>
            </a:pathLst>
          </a:custGeom>
          <a:noFill/>
          <a:ln w="0">
            <a:solidFill>
              <a:srgbClr val="000000"/>
            </a:solidFill>
            <a:prstDash val="solid"/>
            <a:round/>
            <a:headEnd/>
            <a:tailEnd/>
          </a:ln>
        </p:spPr>
        <p:txBody>
          <a:bodyPr/>
          <a:lstStyle/>
          <a:p>
            <a:endParaRPr lang="fi-FI"/>
          </a:p>
        </p:txBody>
      </p:sp>
      <p:sp>
        <p:nvSpPr>
          <p:cNvPr id="20497" name="Freeform 19"/>
          <p:cNvSpPr>
            <a:spLocks noChangeAspect="1"/>
          </p:cNvSpPr>
          <p:nvPr/>
        </p:nvSpPr>
        <p:spPr bwMode="auto">
          <a:xfrm>
            <a:off x="568325" y="4043363"/>
            <a:ext cx="730250" cy="1003300"/>
          </a:xfrm>
          <a:custGeom>
            <a:avLst/>
            <a:gdLst>
              <a:gd name="T0" fmla="*/ 2147483647 w 42"/>
              <a:gd name="T1" fmla="*/ 0 h 60"/>
              <a:gd name="T2" fmla="*/ 2147483647 w 42"/>
              <a:gd name="T3" fmla="*/ 0 h 60"/>
              <a:gd name="T4" fmla="*/ 2147483647 w 42"/>
              <a:gd name="T5" fmla="*/ 2147483647 h 60"/>
              <a:gd name="T6" fmla="*/ 0 w 42"/>
              <a:gd name="T7" fmla="*/ 2147483647 h 60"/>
              <a:gd name="T8" fmla="*/ 0 w 42"/>
              <a:gd name="T9" fmla="*/ 2147483647 h 60"/>
              <a:gd name="T10" fmla="*/ 0 w 42"/>
              <a:gd name="T11" fmla="*/ 2147483647 h 60"/>
              <a:gd name="T12" fmla="*/ 2147483647 w 42"/>
              <a:gd name="T13" fmla="*/ 2147483647 h 60"/>
              <a:gd name="T14" fmla="*/ 2147483647 w 42"/>
              <a:gd name="T15" fmla="*/ 2147483647 h 60"/>
              <a:gd name="T16" fmla="*/ 2147483647 w 42"/>
              <a:gd name="T17" fmla="*/ 2147483647 h 60"/>
              <a:gd name="T18" fmla="*/ 2147483647 w 42"/>
              <a:gd name="T19" fmla="*/ 2147483647 h 60"/>
              <a:gd name="T20" fmla="*/ 2147483647 w 42"/>
              <a:gd name="T21" fmla="*/ 2147483647 h 60"/>
              <a:gd name="T22" fmla="*/ 2147483647 w 42"/>
              <a:gd name="T23" fmla="*/ 2147483647 h 60"/>
              <a:gd name="T24" fmla="*/ 2147483647 w 42"/>
              <a:gd name="T25" fmla="*/ 2147483647 h 60"/>
              <a:gd name="T26" fmla="*/ 2147483647 w 42"/>
              <a:gd name="T27" fmla="*/ 2147483647 h 60"/>
              <a:gd name="T28" fmla="*/ 2147483647 w 42"/>
              <a:gd name="T29" fmla="*/ 2147483647 h 60"/>
              <a:gd name="T30" fmla="*/ 2147483647 w 42"/>
              <a:gd name="T31" fmla="*/ 0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60"/>
              <a:gd name="T50" fmla="*/ 42 w 42"/>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60">
                <a:moveTo>
                  <a:pt x="24" y="0"/>
                </a:moveTo>
                <a:lnTo>
                  <a:pt x="12" y="0"/>
                </a:lnTo>
                <a:lnTo>
                  <a:pt x="12" y="6"/>
                </a:lnTo>
                <a:lnTo>
                  <a:pt x="0" y="24"/>
                </a:lnTo>
                <a:lnTo>
                  <a:pt x="0" y="42"/>
                </a:lnTo>
                <a:lnTo>
                  <a:pt x="0" y="48"/>
                </a:lnTo>
                <a:lnTo>
                  <a:pt x="6" y="48"/>
                </a:lnTo>
                <a:lnTo>
                  <a:pt x="12" y="60"/>
                </a:lnTo>
                <a:lnTo>
                  <a:pt x="36" y="60"/>
                </a:lnTo>
                <a:lnTo>
                  <a:pt x="36" y="48"/>
                </a:lnTo>
                <a:lnTo>
                  <a:pt x="30" y="36"/>
                </a:lnTo>
                <a:lnTo>
                  <a:pt x="42" y="30"/>
                </a:lnTo>
                <a:lnTo>
                  <a:pt x="42" y="18"/>
                </a:lnTo>
                <a:lnTo>
                  <a:pt x="36" y="18"/>
                </a:lnTo>
                <a:lnTo>
                  <a:pt x="30" y="18"/>
                </a:lnTo>
                <a:lnTo>
                  <a:pt x="24" y="0"/>
                </a:lnTo>
                <a:close/>
              </a:path>
            </a:pathLst>
          </a:custGeom>
          <a:noFill/>
          <a:ln w="0">
            <a:solidFill>
              <a:srgbClr val="000000"/>
            </a:solidFill>
            <a:prstDash val="solid"/>
            <a:round/>
            <a:headEnd/>
            <a:tailEnd/>
          </a:ln>
        </p:spPr>
        <p:txBody>
          <a:bodyPr/>
          <a:lstStyle/>
          <a:p>
            <a:endParaRPr lang="fi-FI"/>
          </a:p>
        </p:txBody>
      </p:sp>
      <p:sp>
        <p:nvSpPr>
          <p:cNvPr id="20498" name="Rectangle 20"/>
          <p:cNvSpPr>
            <a:spLocks noChangeAspect="1" noChangeArrowheads="1"/>
          </p:cNvSpPr>
          <p:nvPr/>
        </p:nvSpPr>
        <p:spPr bwMode="auto">
          <a:xfrm>
            <a:off x="4716463" y="836613"/>
            <a:ext cx="833437" cy="184150"/>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Heinävesi</a:t>
            </a:r>
            <a:endParaRPr lang="fi-FI" sz="1200" b="1">
              <a:cs typeface="Arial" charset="0"/>
            </a:endParaRPr>
          </a:p>
        </p:txBody>
      </p:sp>
      <p:sp>
        <p:nvSpPr>
          <p:cNvPr id="20499" name="Rectangle 23"/>
          <p:cNvSpPr>
            <a:spLocks noChangeAspect="1" noChangeArrowheads="1"/>
          </p:cNvSpPr>
          <p:nvPr/>
        </p:nvSpPr>
        <p:spPr bwMode="auto">
          <a:xfrm>
            <a:off x="3842977" y="2204864"/>
            <a:ext cx="1130118" cy="369332"/>
          </a:xfrm>
          <a:prstGeom prst="rect">
            <a:avLst/>
          </a:prstGeom>
          <a:noFill/>
          <a:ln w="9525">
            <a:noFill/>
            <a:miter lim="800000"/>
            <a:headEnd/>
            <a:tailEnd/>
          </a:ln>
        </p:spPr>
        <p:txBody>
          <a:bodyPr wrap="none" lIns="0" tIns="0" rIns="0" bIns="0">
            <a:spAutoFit/>
          </a:bodyPr>
          <a:lstStyle/>
          <a:p>
            <a:pPr algn="ctr"/>
            <a:r>
              <a:rPr lang="fi-FI" sz="1200" b="1" dirty="0" smtClean="0">
                <a:solidFill>
                  <a:srgbClr val="000000"/>
                </a:solidFill>
                <a:latin typeface="Verdana" pitchFamily="34" charset="0"/>
                <a:cs typeface="Arial" charset="0"/>
              </a:rPr>
              <a:t>Rantasalmi *</a:t>
            </a:r>
            <a:br>
              <a:rPr lang="fi-FI" sz="1200" b="1" dirty="0" smtClean="0">
                <a:solidFill>
                  <a:srgbClr val="000000"/>
                </a:solidFill>
                <a:latin typeface="Verdana" pitchFamily="34" charset="0"/>
                <a:cs typeface="Arial" charset="0"/>
              </a:rPr>
            </a:br>
            <a:endParaRPr lang="fi-FI" sz="1200" b="1" dirty="0">
              <a:cs typeface="Arial" charset="0"/>
            </a:endParaRPr>
          </a:p>
        </p:txBody>
      </p:sp>
      <p:sp>
        <p:nvSpPr>
          <p:cNvPr id="20500" name="Rectangle 24"/>
          <p:cNvSpPr>
            <a:spLocks noChangeAspect="1" noChangeArrowheads="1"/>
          </p:cNvSpPr>
          <p:nvPr/>
        </p:nvSpPr>
        <p:spPr bwMode="auto">
          <a:xfrm>
            <a:off x="5148263" y="3068638"/>
            <a:ext cx="952500" cy="184150"/>
          </a:xfrm>
          <a:prstGeom prst="rect">
            <a:avLst/>
          </a:prstGeom>
          <a:noFill/>
          <a:ln w="9525">
            <a:noFill/>
            <a:miter lim="800000"/>
            <a:headEnd/>
            <a:tailEnd/>
          </a:ln>
        </p:spPr>
        <p:txBody>
          <a:bodyPr wrap="none" lIns="0" tIns="0" rIns="0" bIns="0">
            <a:spAutoFit/>
          </a:bodyPr>
          <a:lstStyle/>
          <a:p>
            <a:r>
              <a:rPr lang="fi-FI" sz="1200" b="1" dirty="0">
                <a:solidFill>
                  <a:srgbClr val="000000"/>
                </a:solidFill>
                <a:latin typeface="Verdana" pitchFamily="34" charset="0"/>
                <a:cs typeface="Arial" charset="0"/>
              </a:rPr>
              <a:t>Savonlinna</a:t>
            </a:r>
          </a:p>
        </p:txBody>
      </p:sp>
      <p:sp>
        <p:nvSpPr>
          <p:cNvPr id="20501" name="Rectangle 25"/>
          <p:cNvSpPr>
            <a:spLocks noChangeAspect="1" noChangeArrowheads="1"/>
          </p:cNvSpPr>
          <p:nvPr/>
        </p:nvSpPr>
        <p:spPr bwMode="auto">
          <a:xfrm>
            <a:off x="4129099" y="3349625"/>
            <a:ext cx="839974" cy="369332"/>
          </a:xfrm>
          <a:prstGeom prst="rect">
            <a:avLst/>
          </a:prstGeom>
          <a:noFill/>
          <a:ln w="9525">
            <a:noFill/>
            <a:miter lim="800000"/>
            <a:headEnd/>
            <a:tailEnd/>
          </a:ln>
        </p:spPr>
        <p:txBody>
          <a:bodyPr wrap="none" lIns="0" tIns="0" rIns="0" bIns="0">
            <a:spAutoFit/>
          </a:bodyPr>
          <a:lstStyle/>
          <a:p>
            <a:pPr algn="ctr"/>
            <a:r>
              <a:rPr lang="fi-FI" sz="1200" b="1" dirty="0" smtClean="0">
                <a:solidFill>
                  <a:srgbClr val="000000"/>
                </a:solidFill>
                <a:latin typeface="Verdana" pitchFamily="34" charset="0"/>
                <a:cs typeface="Arial" charset="0"/>
              </a:rPr>
              <a:t>Sulkava *</a:t>
            </a:r>
          </a:p>
          <a:p>
            <a:pPr algn="ctr"/>
            <a:endParaRPr lang="fi-FI" sz="1200" b="1" dirty="0">
              <a:cs typeface="Arial" charset="0"/>
            </a:endParaRPr>
          </a:p>
        </p:txBody>
      </p:sp>
      <p:sp>
        <p:nvSpPr>
          <p:cNvPr id="20502" name="Rectangle 26"/>
          <p:cNvSpPr>
            <a:spLocks noChangeAspect="1" noChangeArrowheads="1"/>
          </p:cNvSpPr>
          <p:nvPr/>
        </p:nvSpPr>
        <p:spPr bwMode="auto">
          <a:xfrm>
            <a:off x="1763713" y="1557338"/>
            <a:ext cx="1147750" cy="184666"/>
          </a:xfrm>
          <a:prstGeom prst="rect">
            <a:avLst/>
          </a:prstGeom>
          <a:noFill/>
          <a:ln w="9525">
            <a:noFill/>
            <a:miter lim="800000"/>
            <a:headEnd/>
            <a:tailEnd/>
          </a:ln>
        </p:spPr>
        <p:txBody>
          <a:bodyPr wrap="none" lIns="0" tIns="0" rIns="0" bIns="0">
            <a:spAutoFit/>
          </a:bodyPr>
          <a:lstStyle/>
          <a:p>
            <a:r>
              <a:rPr lang="fi-FI" sz="1200" b="1" dirty="0" smtClean="0">
                <a:solidFill>
                  <a:srgbClr val="000000"/>
                </a:solidFill>
                <a:latin typeface="Verdana" pitchFamily="34" charset="0"/>
                <a:cs typeface="Arial" charset="0"/>
              </a:rPr>
              <a:t>Pieksämäki *</a:t>
            </a:r>
            <a:endParaRPr lang="fi-FI" sz="1200" b="1" dirty="0">
              <a:solidFill>
                <a:srgbClr val="000000"/>
              </a:solidFill>
              <a:latin typeface="Verdana" pitchFamily="34" charset="0"/>
              <a:cs typeface="Arial" charset="0"/>
            </a:endParaRPr>
          </a:p>
        </p:txBody>
      </p:sp>
      <p:sp>
        <p:nvSpPr>
          <p:cNvPr id="20503" name="Rectangle 27"/>
          <p:cNvSpPr>
            <a:spLocks noChangeAspect="1" noChangeArrowheads="1"/>
          </p:cNvSpPr>
          <p:nvPr/>
        </p:nvSpPr>
        <p:spPr bwMode="auto">
          <a:xfrm>
            <a:off x="5219700" y="1989138"/>
            <a:ext cx="876300" cy="182562"/>
          </a:xfrm>
          <a:prstGeom prst="rect">
            <a:avLst/>
          </a:prstGeom>
          <a:noFill/>
          <a:ln w="9525">
            <a:noFill/>
            <a:miter lim="800000"/>
            <a:headEnd/>
            <a:tailEnd/>
          </a:ln>
        </p:spPr>
        <p:txBody>
          <a:bodyPr wrap="none" lIns="0" tIns="0" rIns="0" bIns="0">
            <a:spAutoFit/>
          </a:bodyPr>
          <a:lstStyle/>
          <a:p>
            <a:r>
              <a:rPr lang="fi-FI" sz="1200" b="1" dirty="0">
                <a:solidFill>
                  <a:srgbClr val="000000"/>
                </a:solidFill>
                <a:latin typeface="Verdana" pitchFamily="34" charset="0"/>
                <a:cs typeface="Arial" charset="0"/>
              </a:rPr>
              <a:t>Enonkoski</a:t>
            </a:r>
            <a:endParaRPr lang="fi-FI" sz="1200" b="1" dirty="0">
              <a:cs typeface="Arial" charset="0"/>
            </a:endParaRPr>
          </a:p>
        </p:txBody>
      </p:sp>
      <p:sp>
        <p:nvSpPr>
          <p:cNvPr id="20504" name="Rectangle 28"/>
          <p:cNvSpPr>
            <a:spLocks noChangeAspect="1" noChangeArrowheads="1"/>
          </p:cNvSpPr>
          <p:nvPr/>
        </p:nvSpPr>
        <p:spPr bwMode="auto">
          <a:xfrm>
            <a:off x="803287" y="3501008"/>
            <a:ext cx="1194238" cy="369332"/>
          </a:xfrm>
          <a:prstGeom prst="rect">
            <a:avLst/>
          </a:prstGeom>
          <a:noFill/>
          <a:ln w="9525">
            <a:noFill/>
            <a:miter lim="800000"/>
            <a:headEnd/>
            <a:tailEnd/>
          </a:ln>
        </p:spPr>
        <p:txBody>
          <a:bodyPr wrap="none" lIns="0" tIns="0" rIns="0" bIns="0">
            <a:spAutoFit/>
          </a:bodyPr>
          <a:lstStyle/>
          <a:p>
            <a:pPr algn="ctr"/>
            <a:r>
              <a:rPr lang="fi-FI" sz="1200" b="1" dirty="0" smtClean="0">
                <a:solidFill>
                  <a:srgbClr val="000000"/>
                </a:solidFill>
                <a:latin typeface="Verdana" pitchFamily="34" charset="0"/>
                <a:cs typeface="Arial" charset="0"/>
              </a:rPr>
              <a:t>Hirvensalmi *</a:t>
            </a:r>
            <a:br>
              <a:rPr lang="fi-FI" sz="1200" b="1" dirty="0" smtClean="0">
                <a:solidFill>
                  <a:srgbClr val="000000"/>
                </a:solidFill>
                <a:latin typeface="Verdana" pitchFamily="34" charset="0"/>
                <a:cs typeface="Arial" charset="0"/>
              </a:rPr>
            </a:br>
            <a:endParaRPr lang="fi-FI" sz="1200" b="1" dirty="0">
              <a:cs typeface="Arial" charset="0"/>
            </a:endParaRPr>
          </a:p>
        </p:txBody>
      </p:sp>
      <p:sp>
        <p:nvSpPr>
          <p:cNvPr id="20505" name="Rectangle 29"/>
          <p:cNvSpPr>
            <a:spLocks noChangeAspect="1" noChangeArrowheads="1"/>
          </p:cNvSpPr>
          <p:nvPr/>
        </p:nvSpPr>
        <p:spPr bwMode="auto">
          <a:xfrm>
            <a:off x="3101975" y="1844675"/>
            <a:ext cx="746999" cy="369332"/>
          </a:xfrm>
          <a:prstGeom prst="rect">
            <a:avLst/>
          </a:prstGeom>
          <a:noFill/>
          <a:ln w="9525">
            <a:noFill/>
            <a:miter lim="800000"/>
            <a:headEnd/>
            <a:tailEnd/>
          </a:ln>
        </p:spPr>
        <p:txBody>
          <a:bodyPr wrap="none" lIns="0" tIns="0" rIns="0" bIns="0">
            <a:spAutoFit/>
          </a:bodyPr>
          <a:lstStyle/>
          <a:p>
            <a:pPr algn="ctr"/>
            <a:r>
              <a:rPr lang="fi-FI" sz="1200" b="1" dirty="0" smtClean="0">
                <a:solidFill>
                  <a:srgbClr val="000000"/>
                </a:solidFill>
                <a:latin typeface="Verdana" pitchFamily="34" charset="0"/>
                <a:cs typeface="Arial" charset="0"/>
              </a:rPr>
              <a:t>Joroinen</a:t>
            </a:r>
            <a:br>
              <a:rPr lang="fi-FI" sz="1200" b="1" dirty="0" smtClean="0">
                <a:solidFill>
                  <a:srgbClr val="000000"/>
                </a:solidFill>
                <a:latin typeface="Verdana" pitchFamily="34" charset="0"/>
                <a:cs typeface="Arial" charset="0"/>
              </a:rPr>
            </a:br>
            <a:endParaRPr lang="fi-FI" sz="1200" b="1" dirty="0">
              <a:cs typeface="Arial" charset="0"/>
            </a:endParaRPr>
          </a:p>
        </p:txBody>
      </p:sp>
      <p:sp>
        <p:nvSpPr>
          <p:cNvPr id="20506" name="Rectangle 30"/>
          <p:cNvSpPr>
            <a:spLocks noChangeAspect="1" noChangeArrowheads="1"/>
          </p:cNvSpPr>
          <p:nvPr/>
        </p:nvSpPr>
        <p:spPr bwMode="auto">
          <a:xfrm>
            <a:off x="3122897" y="2924944"/>
            <a:ext cx="610745" cy="369332"/>
          </a:xfrm>
          <a:prstGeom prst="rect">
            <a:avLst/>
          </a:prstGeom>
          <a:noFill/>
          <a:ln w="9525">
            <a:noFill/>
            <a:miter lim="800000"/>
            <a:headEnd/>
            <a:tailEnd/>
          </a:ln>
        </p:spPr>
        <p:txBody>
          <a:bodyPr wrap="none" lIns="0" tIns="0" rIns="0" bIns="0">
            <a:spAutoFit/>
          </a:bodyPr>
          <a:lstStyle/>
          <a:p>
            <a:pPr algn="ctr"/>
            <a:r>
              <a:rPr lang="fi-FI" sz="1200" b="1" dirty="0" smtClean="0">
                <a:solidFill>
                  <a:srgbClr val="000000"/>
                </a:solidFill>
                <a:latin typeface="Verdana" pitchFamily="34" charset="0"/>
                <a:cs typeface="Arial" charset="0"/>
              </a:rPr>
              <a:t>Juva * </a:t>
            </a:r>
            <a:br>
              <a:rPr lang="fi-FI" sz="1200" b="1" dirty="0" smtClean="0">
                <a:solidFill>
                  <a:srgbClr val="000000"/>
                </a:solidFill>
                <a:latin typeface="Verdana" pitchFamily="34" charset="0"/>
                <a:cs typeface="Arial" charset="0"/>
              </a:rPr>
            </a:br>
            <a:endParaRPr lang="fi-FI" sz="1200" b="1" dirty="0">
              <a:cs typeface="Arial" charset="0"/>
            </a:endParaRPr>
          </a:p>
        </p:txBody>
      </p:sp>
      <p:sp>
        <p:nvSpPr>
          <p:cNvPr id="20507" name="Rectangle 31"/>
          <p:cNvSpPr>
            <a:spLocks noChangeAspect="1" noChangeArrowheads="1"/>
          </p:cNvSpPr>
          <p:nvPr/>
        </p:nvSpPr>
        <p:spPr bwMode="auto">
          <a:xfrm>
            <a:off x="746632" y="2492896"/>
            <a:ext cx="1274388" cy="369332"/>
          </a:xfrm>
          <a:prstGeom prst="rect">
            <a:avLst/>
          </a:prstGeom>
          <a:noFill/>
          <a:ln w="9525">
            <a:noFill/>
            <a:miter lim="800000"/>
            <a:headEnd/>
            <a:tailEnd/>
          </a:ln>
        </p:spPr>
        <p:txBody>
          <a:bodyPr wrap="none" lIns="0" tIns="0" rIns="0" bIns="0">
            <a:spAutoFit/>
          </a:bodyPr>
          <a:lstStyle/>
          <a:p>
            <a:pPr algn="ctr"/>
            <a:r>
              <a:rPr lang="fi-FI" sz="1200" b="1" dirty="0" smtClean="0">
                <a:solidFill>
                  <a:srgbClr val="000000"/>
                </a:solidFill>
                <a:latin typeface="Verdana" pitchFamily="34" charset="0"/>
                <a:cs typeface="Arial" charset="0"/>
              </a:rPr>
              <a:t>Kangasniemi *</a:t>
            </a:r>
            <a:br>
              <a:rPr lang="fi-FI" sz="1200" b="1" dirty="0" smtClean="0">
                <a:solidFill>
                  <a:srgbClr val="000000"/>
                </a:solidFill>
                <a:latin typeface="Verdana" pitchFamily="34" charset="0"/>
                <a:cs typeface="Arial" charset="0"/>
              </a:rPr>
            </a:br>
            <a:endParaRPr lang="fi-FI" sz="1200" b="1" dirty="0">
              <a:cs typeface="Arial" charset="0"/>
            </a:endParaRPr>
          </a:p>
        </p:txBody>
      </p:sp>
      <p:sp>
        <p:nvSpPr>
          <p:cNvPr id="20508" name="Rectangle 32"/>
          <p:cNvSpPr>
            <a:spLocks noChangeAspect="1" noChangeArrowheads="1"/>
          </p:cNvSpPr>
          <p:nvPr/>
        </p:nvSpPr>
        <p:spPr bwMode="auto">
          <a:xfrm>
            <a:off x="1122374" y="4581128"/>
            <a:ext cx="1149354" cy="369332"/>
          </a:xfrm>
          <a:prstGeom prst="rect">
            <a:avLst/>
          </a:prstGeom>
          <a:noFill/>
          <a:ln w="9525">
            <a:noFill/>
            <a:miter lim="800000"/>
            <a:headEnd/>
            <a:tailEnd/>
          </a:ln>
        </p:spPr>
        <p:txBody>
          <a:bodyPr wrap="none" lIns="0" tIns="0" rIns="0" bIns="0">
            <a:spAutoFit/>
          </a:bodyPr>
          <a:lstStyle/>
          <a:p>
            <a:pPr algn="ctr"/>
            <a:r>
              <a:rPr lang="fi-FI" sz="1200" b="1" dirty="0" smtClean="0">
                <a:solidFill>
                  <a:srgbClr val="000000"/>
                </a:solidFill>
                <a:latin typeface="Verdana" pitchFamily="34" charset="0"/>
                <a:cs typeface="Arial" charset="0"/>
              </a:rPr>
              <a:t>Mäntyharju *</a:t>
            </a:r>
            <a:br>
              <a:rPr lang="fi-FI" sz="1200" b="1" dirty="0" smtClean="0">
                <a:solidFill>
                  <a:srgbClr val="000000"/>
                </a:solidFill>
                <a:latin typeface="Verdana" pitchFamily="34" charset="0"/>
                <a:cs typeface="Arial" charset="0"/>
              </a:rPr>
            </a:br>
            <a:endParaRPr lang="fi-FI" sz="1200" b="1" dirty="0">
              <a:cs typeface="Arial" charset="0"/>
            </a:endParaRPr>
          </a:p>
        </p:txBody>
      </p:sp>
      <p:sp>
        <p:nvSpPr>
          <p:cNvPr id="20509" name="Rectangle 33"/>
          <p:cNvSpPr>
            <a:spLocks noChangeAspect="1" noChangeArrowheads="1"/>
          </p:cNvSpPr>
          <p:nvPr/>
        </p:nvSpPr>
        <p:spPr bwMode="auto">
          <a:xfrm>
            <a:off x="98437" y="4293096"/>
            <a:ext cx="1110882" cy="369332"/>
          </a:xfrm>
          <a:prstGeom prst="rect">
            <a:avLst/>
          </a:prstGeom>
          <a:noFill/>
          <a:ln w="9525">
            <a:noFill/>
            <a:miter lim="800000"/>
            <a:headEnd/>
            <a:tailEnd/>
          </a:ln>
        </p:spPr>
        <p:txBody>
          <a:bodyPr wrap="none" lIns="0" tIns="0" rIns="0" bIns="0">
            <a:spAutoFit/>
          </a:bodyPr>
          <a:lstStyle/>
          <a:p>
            <a:pPr algn="ctr"/>
            <a:r>
              <a:rPr lang="fi-FI" sz="1200" b="1" dirty="0" smtClean="0">
                <a:solidFill>
                  <a:srgbClr val="000000"/>
                </a:solidFill>
                <a:latin typeface="Verdana" pitchFamily="34" charset="0"/>
                <a:cs typeface="Arial" charset="0"/>
              </a:rPr>
              <a:t>Pertunmaa *</a:t>
            </a:r>
          </a:p>
          <a:p>
            <a:pPr algn="ctr"/>
            <a:endParaRPr lang="fi-FI" sz="1200" b="1" dirty="0">
              <a:cs typeface="Arial" charset="0"/>
            </a:endParaRPr>
          </a:p>
        </p:txBody>
      </p:sp>
      <p:sp>
        <p:nvSpPr>
          <p:cNvPr id="20510" name="Rectangle 34"/>
          <p:cNvSpPr>
            <a:spLocks noChangeAspect="1" noChangeArrowheads="1"/>
          </p:cNvSpPr>
          <p:nvPr/>
        </p:nvSpPr>
        <p:spPr bwMode="auto">
          <a:xfrm>
            <a:off x="3698887" y="4365625"/>
            <a:ext cx="913712" cy="369332"/>
          </a:xfrm>
          <a:prstGeom prst="rect">
            <a:avLst/>
          </a:prstGeom>
          <a:noFill/>
          <a:ln w="9525">
            <a:noFill/>
            <a:miter lim="800000"/>
            <a:headEnd/>
            <a:tailEnd/>
          </a:ln>
        </p:spPr>
        <p:txBody>
          <a:bodyPr wrap="none" lIns="0" tIns="0" rIns="0" bIns="0">
            <a:spAutoFit/>
          </a:bodyPr>
          <a:lstStyle/>
          <a:p>
            <a:pPr algn="ctr"/>
            <a:r>
              <a:rPr lang="fi-FI" sz="1200" b="1" dirty="0" smtClean="0">
                <a:solidFill>
                  <a:srgbClr val="000000"/>
                </a:solidFill>
                <a:latin typeface="Verdana" pitchFamily="34" charset="0"/>
                <a:cs typeface="Arial" charset="0"/>
              </a:rPr>
              <a:t>Puumala *</a:t>
            </a:r>
          </a:p>
          <a:p>
            <a:pPr algn="ctr"/>
            <a:endParaRPr lang="fi-FI" sz="1200" b="1" dirty="0">
              <a:cs typeface="Arial" charset="0"/>
            </a:endParaRPr>
          </a:p>
        </p:txBody>
      </p:sp>
      <p:sp>
        <p:nvSpPr>
          <p:cNvPr id="20511" name="Rectangle 36"/>
          <p:cNvSpPr>
            <a:spLocks noChangeAspect="1" noChangeArrowheads="1"/>
          </p:cNvSpPr>
          <p:nvPr/>
        </p:nvSpPr>
        <p:spPr bwMode="auto">
          <a:xfrm>
            <a:off x="2114561" y="4005263"/>
            <a:ext cx="774251" cy="369332"/>
          </a:xfrm>
          <a:prstGeom prst="rect">
            <a:avLst/>
          </a:prstGeom>
          <a:noFill/>
          <a:ln w="9525">
            <a:noFill/>
            <a:miter lim="800000"/>
            <a:headEnd/>
            <a:tailEnd/>
          </a:ln>
        </p:spPr>
        <p:txBody>
          <a:bodyPr wrap="none" lIns="0" tIns="0" rIns="0" bIns="0">
            <a:spAutoFit/>
          </a:bodyPr>
          <a:lstStyle/>
          <a:p>
            <a:pPr algn="ctr"/>
            <a:r>
              <a:rPr lang="fi-FI" sz="1200" b="1" dirty="0" smtClean="0">
                <a:solidFill>
                  <a:srgbClr val="000000"/>
                </a:solidFill>
                <a:latin typeface="Verdana" pitchFamily="34" charset="0"/>
                <a:cs typeface="Arial" charset="0"/>
              </a:rPr>
              <a:t>Mikkeli *</a:t>
            </a:r>
            <a:br>
              <a:rPr lang="fi-FI" sz="1200" b="1" dirty="0" smtClean="0">
                <a:solidFill>
                  <a:srgbClr val="000000"/>
                </a:solidFill>
                <a:latin typeface="Verdana" pitchFamily="34" charset="0"/>
                <a:cs typeface="Arial" charset="0"/>
              </a:rPr>
            </a:br>
            <a:endParaRPr lang="fi-FI" sz="1200" b="1" dirty="0">
              <a:solidFill>
                <a:srgbClr val="000000"/>
              </a:solidFill>
              <a:latin typeface="Verdana" pitchFamily="34" charset="0"/>
              <a:cs typeface="Arial" charset="0"/>
            </a:endParaRPr>
          </a:p>
        </p:txBody>
      </p:sp>
      <p:sp>
        <p:nvSpPr>
          <p:cNvPr id="45" name="Suorakulmio 44"/>
          <p:cNvSpPr/>
          <p:nvPr/>
        </p:nvSpPr>
        <p:spPr>
          <a:xfrm>
            <a:off x="6732240" y="836712"/>
            <a:ext cx="288925" cy="287338"/>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700"/>
          </a:p>
        </p:txBody>
      </p:sp>
      <p:sp>
        <p:nvSpPr>
          <p:cNvPr id="47" name="Tekstikehys 44"/>
          <p:cNvSpPr txBox="1">
            <a:spLocks noChangeArrowheads="1"/>
          </p:cNvSpPr>
          <p:nvPr/>
        </p:nvSpPr>
        <p:spPr bwMode="auto">
          <a:xfrm>
            <a:off x="7164288" y="764704"/>
            <a:ext cx="1800349" cy="400110"/>
          </a:xfrm>
          <a:prstGeom prst="rect">
            <a:avLst/>
          </a:prstGeom>
          <a:noFill/>
          <a:ln w="9525">
            <a:noFill/>
            <a:miter lim="800000"/>
            <a:headEnd/>
            <a:tailEnd/>
          </a:ln>
        </p:spPr>
        <p:txBody>
          <a:bodyPr wrap="square">
            <a:spAutoFit/>
          </a:bodyPr>
          <a:lstStyle/>
          <a:p>
            <a:r>
              <a:rPr lang="fi-FI" sz="1000" dirty="0" smtClean="0">
                <a:latin typeface="Verdana" pitchFamily="34" charset="0"/>
                <a:ea typeface="Verdana" pitchFamily="34" charset="0"/>
                <a:cs typeface="Verdana" pitchFamily="34" charset="0"/>
              </a:rPr>
              <a:t>Selvitys toteutettu, ei yhdistymistä</a:t>
            </a:r>
            <a:endParaRPr lang="fi-FI" sz="1000" dirty="0">
              <a:latin typeface="Verdana" pitchFamily="34" charset="0"/>
              <a:ea typeface="Verdana" pitchFamily="34" charset="0"/>
              <a:cs typeface="Verdana" pitchFamily="34" charset="0"/>
            </a:endParaRPr>
          </a:p>
        </p:txBody>
      </p:sp>
      <p:cxnSp>
        <p:nvCxnSpPr>
          <p:cNvPr id="77" name="Suora nuoliyhdysviiva 76"/>
          <p:cNvCxnSpPr/>
          <p:nvPr/>
        </p:nvCxnSpPr>
        <p:spPr>
          <a:xfrm flipH="1">
            <a:off x="3995936" y="836712"/>
            <a:ext cx="504056" cy="7200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78" name="Tekstikehys 65"/>
          <p:cNvSpPr txBox="1">
            <a:spLocks noChangeArrowheads="1"/>
          </p:cNvSpPr>
          <p:nvPr/>
        </p:nvSpPr>
        <p:spPr bwMode="auto">
          <a:xfrm>
            <a:off x="2987824" y="764704"/>
            <a:ext cx="1219895" cy="369332"/>
          </a:xfrm>
          <a:prstGeom prst="rect">
            <a:avLst/>
          </a:prstGeom>
          <a:noFill/>
          <a:ln w="9525">
            <a:noFill/>
            <a:miter lim="800000"/>
            <a:headEnd/>
            <a:tailEnd/>
          </a:ln>
        </p:spPr>
        <p:txBody>
          <a:bodyPr wrap="square">
            <a:spAutoFit/>
          </a:bodyPr>
          <a:lstStyle/>
          <a:p>
            <a:pPr algn="ctr"/>
            <a:r>
              <a:rPr lang="fi-FI" sz="900" b="1" dirty="0" smtClean="0">
                <a:latin typeface="Verdana" pitchFamily="34" charset="0"/>
                <a:ea typeface="Verdana" pitchFamily="34" charset="0"/>
                <a:cs typeface="Verdana" pitchFamily="34" charset="0"/>
              </a:rPr>
              <a:t>Varkaus ja Leppävirta</a:t>
            </a:r>
            <a:endParaRPr lang="fi-FI" sz="900" b="1" dirty="0">
              <a:latin typeface="Verdana" pitchFamily="34" charset="0"/>
              <a:ea typeface="Verdana" pitchFamily="34" charset="0"/>
              <a:cs typeface="Verdana" pitchFamily="34" charset="0"/>
            </a:endParaRPr>
          </a:p>
        </p:txBody>
      </p:sp>
      <p:cxnSp>
        <p:nvCxnSpPr>
          <p:cNvPr id="75" name="Suora nuoliyhdysviiva 74"/>
          <p:cNvCxnSpPr/>
          <p:nvPr/>
        </p:nvCxnSpPr>
        <p:spPr>
          <a:xfrm flipV="1">
            <a:off x="3563888" y="1196752"/>
            <a:ext cx="0" cy="36004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8" name="Tekstikehys 44"/>
          <p:cNvSpPr txBox="1">
            <a:spLocks noChangeArrowheads="1"/>
          </p:cNvSpPr>
          <p:nvPr/>
        </p:nvSpPr>
        <p:spPr bwMode="auto">
          <a:xfrm>
            <a:off x="7201693" y="1412776"/>
            <a:ext cx="1942307" cy="400110"/>
          </a:xfrm>
          <a:prstGeom prst="rect">
            <a:avLst/>
          </a:prstGeom>
          <a:solidFill>
            <a:schemeClr val="bg1"/>
          </a:solidFill>
          <a:ln w="9525">
            <a:noFill/>
            <a:miter lim="800000"/>
            <a:headEnd/>
            <a:tailEnd/>
          </a:ln>
        </p:spPr>
        <p:txBody>
          <a:bodyPr wrap="square">
            <a:spAutoFit/>
          </a:bodyPr>
          <a:lstStyle/>
          <a:p>
            <a:r>
              <a:rPr lang="fi-FI" sz="1000" dirty="0" smtClean="0">
                <a:latin typeface="Verdana" pitchFamily="34" charset="0"/>
                <a:ea typeface="Verdana" pitchFamily="34" charset="0"/>
                <a:cs typeface="Verdana" pitchFamily="34" charset="0"/>
              </a:rPr>
              <a:t>Kunta ei ole mukana selvityksissä</a:t>
            </a:r>
            <a:endParaRPr lang="fi-FI" sz="1000" dirty="0">
              <a:latin typeface="Verdana" pitchFamily="34" charset="0"/>
              <a:ea typeface="Verdana" pitchFamily="34" charset="0"/>
              <a:cs typeface="Verdana" pitchFamily="34" charset="0"/>
            </a:endParaRPr>
          </a:p>
        </p:txBody>
      </p:sp>
      <p:sp>
        <p:nvSpPr>
          <p:cNvPr id="51" name="Suorakulmio 50"/>
          <p:cNvSpPr/>
          <p:nvPr/>
        </p:nvSpPr>
        <p:spPr>
          <a:xfrm>
            <a:off x="6732240" y="1484784"/>
            <a:ext cx="288925" cy="28733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700"/>
          </a:p>
        </p:txBody>
      </p:sp>
      <p:sp>
        <p:nvSpPr>
          <p:cNvPr id="38" name="Suorakulmio 37"/>
          <p:cNvSpPr/>
          <p:nvPr/>
        </p:nvSpPr>
        <p:spPr>
          <a:xfrm>
            <a:off x="3779912" y="5589240"/>
            <a:ext cx="4752528" cy="415498"/>
          </a:xfrm>
          <a:prstGeom prst="rect">
            <a:avLst/>
          </a:prstGeom>
        </p:spPr>
        <p:txBody>
          <a:bodyPr wrap="square">
            <a:spAutoFit/>
          </a:bodyPr>
          <a:lstStyle/>
          <a:p>
            <a:r>
              <a:rPr lang="fi-FI" sz="1000" dirty="0" smtClean="0">
                <a:latin typeface="Verdana" pitchFamily="34" charset="0"/>
                <a:ea typeface="Verdana" pitchFamily="34" charset="0"/>
                <a:cs typeface="Verdana" pitchFamily="34" charset="0"/>
              </a:rPr>
              <a:t>(*)</a:t>
            </a:r>
            <a:r>
              <a:rPr lang="fi-FI" sz="1000" b="1" dirty="0" smtClean="0">
                <a:latin typeface="Verdana" pitchFamily="34" charset="0"/>
                <a:ea typeface="Verdana" pitchFamily="34" charset="0"/>
                <a:cs typeface="Verdana" pitchFamily="34" charset="0"/>
              </a:rPr>
              <a:t> </a:t>
            </a:r>
            <a:r>
              <a:rPr lang="fi-FI" sz="1000" dirty="0" err="1" smtClean="0">
                <a:latin typeface="Verdana" pitchFamily="34" charset="0"/>
                <a:ea typeface="Verdana" pitchFamily="34" charset="0"/>
                <a:cs typeface="Verdana" pitchFamily="34" charset="0"/>
              </a:rPr>
              <a:t>SOTE-alueselvitys</a:t>
            </a:r>
            <a:r>
              <a:rPr lang="fi-FI" sz="1000" dirty="0" smtClean="0">
                <a:latin typeface="Verdana" pitchFamily="34" charset="0"/>
                <a:ea typeface="Verdana" pitchFamily="34" charset="0"/>
                <a:cs typeface="Verdana" pitchFamily="34" charset="0"/>
              </a:rPr>
              <a:t>. Hallituksen </a:t>
            </a:r>
            <a:r>
              <a:rPr lang="fi-FI" sz="1000" dirty="0" err="1" smtClean="0">
                <a:latin typeface="Verdana" pitchFamily="34" charset="0"/>
                <a:ea typeface="Verdana" pitchFamily="34" charset="0"/>
                <a:cs typeface="Verdana" pitchFamily="34" charset="0"/>
              </a:rPr>
              <a:t>sote-linjausten</a:t>
            </a:r>
            <a:r>
              <a:rPr lang="fi-FI" sz="1000" dirty="0" smtClean="0">
                <a:latin typeface="Verdana" pitchFamily="34" charset="0"/>
                <a:ea typeface="Verdana" pitchFamily="34" charset="0"/>
                <a:cs typeface="Verdana" pitchFamily="34" charset="0"/>
              </a:rPr>
              <a:t> takia työ on toistaiseksi keskeytetty.</a:t>
            </a:r>
            <a:endParaRPr lang="fi-FI" sz="10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Puolivapaa piirto 70"/>
          <p:cNvSpPr/>
          <p:nvPr/>
        </p:nvSpPr>
        <p:spPr>
          <a:xfrm>
            <a:off x="1835150" y="2198688"/>
            <a:ext cx="2535238" cy="2973387"/>
          </a:xfrm>
          <a:custGeom>
            <a:avLst/>
            <a:gdLst>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409516 w 2535637"/>
              <a:gd name="connsiteY41" fmla="*/ 1486601 h 2973202"/>
              <a:gd name="connsiteX42" fmla="*/ 173904 w 2535637"/>
              <a:gd name="connsiteY42" fmla="*/ 1649286 h 2973202"/>
              <a:gd name="connsiteX43" fmla="*/ 84147 w 2535637"/>
              <a:gd name="connsiteY43" fmla="*/ 1570748 h 2973202"/>
              <a:gd name="connsiteX44" fmla="*/ 0 w 2535637"/>
              <a:gd name="connsiteY44" fmla="*/ 1632456 h 2973202"/>
              <a:gd name="connsiteX45" fmla="*/ 84147 w 2535637"/>
              <a:gd name="connsiteY45" fmla="*/ 1957826 h 2973202"/>
              <a:gd name="connsiteX46" fmla="*/ 33659 w 2535637"/>
              <a:gd name="connsiteY46" fmla="*/ 2126120 h 2973202"/>
              <a:gd name="connsiteX47" fmla="*/ 140245 w 2535637"/>
              <a:gd name="connsiteY47" fmla="*/ 2210267 h 2973202"/>
              <a:gd name="connsiteX48" fmla="*/ 112196 w 2535637"/>
              <a:gd name="connsiteY48" fmla="*/ 2401001 h 2973202"/>
              <a:gd name="connsiteX49" fmla="*/ 246832 w 2535637"/>
              <a:gd name="connsiteY49" fmla="*/ 2462709 h 2973202"/>
              <a:gd name="connsiteX50" fmla="*/ 336589 w 2535637"/>
              <a:gd name="connsiteY50" fmla="*/ 2389781 h 2973202"/>
              <a:gd name="connsiteX51" fmla="*/ 661958 w 2535637"/>
              <a:gd name="connsiteY51" fmla="*/ 2574905 h 2973202"/>
              <a:gd name="connsiteX52" fmla="*/ 1234159 w 2535637"/>
              <a:gd name="connsiteY52" fmla="*/ 2591735 h 297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535637" h="2973202">
                <a:moveTo>
                  <a:pt x="1234159" y="2591735"/>
                </a:moveTo>
                <a:lnTo>
                  <a:pt x="1537089" y="2776859"/>
                </a:lnTo>
                <a:lnTo>
                  <a:pt x="1727823" y="2636613"/>
                </a:lnTo>
                <a:lnTo>
                  <a:pt x="2182218" y="2804908"/>
                </a:lnTo>
                <a:lnTo>
                  <a:pt x="2255146" y="2973202"/>
                </a:lnTo>
                <a:lnTo>
                  <a:pt x="2445880" y="2911494"/>
                </a:lnTo>
                <a:lnTo>
                  <a:pt x="2356123" y="2154169"/>
                </a:lnTo>
                <a:lnTo>
                  <a:pt x="2283195" y="2154169"/>
                </a:lnTo>
                <a:lnTo>
                  <a:pt x="2187828" y="1969045"/>
                </a:lnTo>
                <a:lnTo>
                  <a:pt x="2322464" y="1935386"/>
                </a:lnTo>
                <a:lnTo>
                  <a:pt x="2328073" y="1666115"/>
                </a:lnTo>
                <a:lnTo>
                  <a:pt x="2047583" y="1621237"/>
                </a:lnTo>
                <a:lnTo>
                  <a:pt x="1940996" y="1408064"/>
                </a:lnTo>
                <a:lnTo>
                  <a:pt x="1817580" y="1340746"/>
                </a:lnTo>
                <a:lnTo>
                  <a:pt x="1806361" y="1189281"/>
                </a:lnTo>
                <a:lnTo>
                  <a:pt x="2030753" y="1161232"/>
                </a:lnTo>
                <a:lnTo>
                  <a:pt x="2170999" y="948059"/>
                </a:lnTo>
                <a:lnTo>
                  <a:pt x="2333683" y="1032206"/>
                </a:lnTo>
                <a:lnTo>
                  <a:pt x="2445880" y="959278"/>
                </a:lnTo>
                <a:lnTo>
                  <a:pt x="2401001" y="656348"/>
                </a:lnTo>
                <a:lnTo>
                  <a:pt x="2535637" y="499273"/>
                </a:lnTo>
                <a:lnTo>
                  <a:pt x="2490758" y="162685"/>
                </a:lnTo>
                <a:lnTo>
                  <a:pt x="2417830" y="162685"/>
                </a:lnTo>
                <a:lnTo>
                  <a:pt x="2372952" y="336589"/>
                </a:lnTo>
                <a:lnTo>
                  <a:pt x="2277585" y="319759"/>
                </a:lnTo>
                <a:lnTo>
                  <a:pt x="2255146" y="196343"/>
                </a:lnTo>
                <a:lnTo>
                  <a:pt x="1946606" y="33659"/>
                </a:lnTo>
                <a:lnTo>
                  <a:pt x="1946606" y="0"/>
                </a:lnTo>
                <a:lnTo>
                  <a:pt x="1795141" y="274881"/>
                </a:lnTo>
                <a:lnTo>
                  <a:pt x="1542699" y="544152"/>
                </a:lnTo>
                <a:lnTo>
                  <a:pt x="1273428" y="617080"/>
                </a:lnTo>
                <a:lnTo>
                  <a:pt x="1559529" y="925619"/>
                </a:lnTo>
                <a:lnTo>
                  <a:pt x="1576358" y="1166842"/>
                </a:lnTo>
                <a:lnTo>
                  <a:pt x="1503430" y="1357575"/>
                </a:lnTo>
                <a:lnTo>
                  <a:pt x="1716603" y="1475381"/>
                </a:lnTo>
                <a:lnTo>
                  <a:pt x="1626846" y="1514650"/>
                </a:lnTo>
                <a:lnTo>
                  <a:pt x="1559529" y="1682945"/>
                </a:lnTo>
                <a:lnTo>
                  <a:pt x="1408064" y="1643676"/>
                </a:lnTo>
                <a:lnTo>
                  <a:pt x="1093914" y="1654896"/>
                </a:lnTo>
                <a:lnTo>
                  <a:pt x="948059" y="1570748"/>
                </a:lnTo>
                <a:lnTo>
                  <a:pt x="847082" y="1408064"/>
                </a:lnTo>
                <a:lnTo>
                  <a:pt x="409516" y="1486601"/>
                </a:lnTo>
                <a:lnTo>
                  <a:pt x="173904" y="1649286"/>
                </a:lnTo>
                <a:lnTo>
                  <a:pt x="84147" y="1570748"/>
                </a:lnTo>
                <a:lnTo>
                  <a:pt x="0" y="1632456"/>
                </a:lnTo>
                <a:lnTo>
                  <a:pt x="84147" y="1957826"/>
                </a:lnTo>
                <a:lnTo>
                  <a:pt x="33659" y="2126120"/>
                </a:lnTo>
                <a:lnTo>
                  <a:pt x="140245" y="2210267"/>
                </a:lnTo>
                <a:lnTo>
                  <a:pt x="112196" y="2401001"/>
                </a:lnTo>
                <a:lnTo>
                  <a:pt x="246832" y="2462709"/>
                </a:lnTo>
                <a:lnTo>
                  <a:pt x="336589" y="2389781"/>
                </a:lnTo>
                <a:lnTo>
                  <a:pt x="661958" y="2574905"/>
                </a:lnTo>
                <a:lnTo>
                  <a:pt x="1234159" y="2591735"/>
                </a:ln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21506" name="Freeform 12"/>
          <p:cNvSpPr>
            <a:spLocks noChangeAspect="1"/>
          </p:cNvSpPr>
          <p:nvPr/>
        </p:nvSpPr>
        <p:spPr bwMode="auto">
          <a:xfrm>
            <a:off x="588963" y="1957388"/>
            <a:ext cx="1627187" cy="1619250"/>
          </a:xfrm>
          <a:custGeom>
            <a:avLst/>
            <a:gdLst>
              <a:gd name="T0" fmla="*/ 2147483647 w 3044"/>
              <a:gd name="T1" fmla="*/ 2147483647 h 3031"/>
              <a:gd name="T2" fmla="*/ 2147483647 w 3044"/>
              <a:gd name="T3" fmla="*/ 2147483647 h 3031"/>
              <a:gd name="T4" fmla="*/ 2147483647 w 3044"/>
              <a:gd name="T5" fmla="*/ 2147483647 h 3031"/>
              <a:gd name="T6" fmla="*/ 2147483647 w 3044"/>
              <a:gd name="T7" fmla="*/ 2147483647 h 3031"/>
              <a:gd name="T8" fmla="*/ 2147483647 w 3044"/>
              <a:gd name="T9" fmla="*/ 2147483647 h 3031"/>
              <a:gd name="T10" fmla="*/ 2147483647 w 3044"/>
              <a:gd name="T11" fmla="*/ 2147483647 h 3031"/>
              <a:gd name="T12" fmla="*/ 2147483647 w 3044"/>
              <a:gd name="T13" fmla="*/ 2147483647 h 3031"/>
              <a:gd name="T14" fmla="*/ 2147483647 w 3044"/>
              <a:gd name="T15" fmla="*/ 2147483647 h 3031"/>
              <a:gd name="T16" fmla="*/ 2147483647 w 3044"/>
              <a:gd name="T17" fmla="*/ 2147483647 h 3031"/>
              <a:gd name="T18" fmla="*/ 0 w 3044"/>
              <a:gd name="T19" fmla="*/ 2147483647 h 3031"/>
              <a:gd name="T20" fmla="*/ 2147483647 w 3044"/>
              <a:gd name="T21" fmla="*/ 2147483647 h 3031"/>
              <a:gd name="T22" fmla="*/ 2147483647 w 3044"/>
              <a:gd name="T23" fmla="*/ 2147483647 h 3031"/>
              <a:gd name="T24" fmla="*/ 2147483647 w 3044"/>
              <a:gd name="T25" fmla="*/ 2147483647 h 3031"/>
              <a:gd name="T26" fmla="*/ 2147483647 w 3044"/>
              <a:gd name="T27" fmla="*/ 2147483647 h 3031"/>
              <a:gd name="T28" fmla="*/ 2147483647 w 3044"/>
              <a:gd name="T29" fmla="*/ 2147483647 h 3031"/>
              <a:gd name="T30" fmla="*/ 2147483647 w 3044"/>
              <a:gd name="T31" fmla="*/ 2147483647 h 3031"/>
              <a:gd name="T32" fmla="*/ 2147483647 w 3044"/>
              <a:gd name="T33" fmla="*/ 2147483647 h 3031"/>
              <a:gd name="T34" fmla="*/ 2147483647 w 3044"/>
              <a:gd name="T35" fmla="*/ 2147483647 h 3031"/>
              <a:gd name="T36" fmla="*/ 2147483647 w 3044"/>
              <a:gd name="T37" fmla="*/ 0 h 3031"/>
              <a:gd name="T38" fmla="*/ 2147483647 w 3044"/>
              <a:gd name="T39" fmla="*/ 2147483647 h 3031"/>
              <a:gd name="T40" fmla="*/ 2147483647 w 3044"/>
              <a:gd name="T41" fmla="*/ 2147483647 h 3031"/>
              <a:gd name="T42" fmla="*/ 2147483647 w 3044"/>
              <a:gd name="T43" fmla="*/ 2147483647 h 3031"/>
              <a:gd name="T44" fmla="*/ 2147483647 w 3044"/>
              <a:gd name="T45" fmla="*/ 2147483647 h 3031"/>
              <a:gd name="T46" fmla="*/ 2147483647 w 3044"/>
              <a:gd name="T47" fmla="*/ 2147483647 h 3031"/>
              <a:gd name="T48" fmla="*/ 2147483647 w 3044"/>
              <a:gd name="T49" fmla="*/ 2147483647 h 3031"/>
              <a:gd name="T50" fmla="*/ 2147483647 w 3044"/>
              <a:gd name="T51" fmla="*/ 2147483647 h 3031"/>
              <a:gd name="T52" fmla="*/ 2147483647 w 3044"/>
              <a:gd name="T53" fmla="*/ 2147483647 h 3031"/>
              <a:gd name="T54" fmla="*/ 2147483647 w 3044"/>
              <a:gd name="T55" fmla="*/ 2147483647 h 3031"/>
              <a:gd name="T56" fmla="*/ 2147483647 w 3044"/>
              <a:gd name="T57" fmla="*/ 2147483647 h 3031"/>
              <a:gd name="T58" fmla="*/ 2147483647 w 3044"/>
              <a:gd name="T59" fmla="*/ 2147483647 h 303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44"/>
              <a:gd name="T91" fmla="*/ 0 h 3031"/>
              <a:gd name="T92" fmla="*/ 3044 w 3044"/>
              <a:gd name="T93" fmla="*/ 3031 h 303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44" h="3031">
                <a:moveTo>
                  <a:pt x="2576" y="2411"/>
                </a:moveTo>
                <a:lnTo>
                  <a:pt x="2267" y="2547"/>
                </a:lnTo>
                <a:lnTo>
                  <a:pt x="2291" y="2749"/>
                </a:lnTo>
                <a:lnTo>
                  <a:pt x="1471" y="3031"/>
                </a:lnTo>
                <a:lnTo>
                  <a:pt x="1185" y="2660"/>
                </a:lnTo>
                <a:lnTo>
                  <a:pt x="973" y="1644"/>
                </a:lnTo>
                <a:lnTo>
                  <a:pt x="676" y="1357"/>
                </a:lnTo>
                <a:lnTo>
                  <a:pt x="637" y="843"/>
                </a:lnTo>
                <a:lnTo>
                  <a:pt x="421" y="545"/>
                </a:lnTo>
                <a:lnTo>
                  <a:pt x="0" y="356"/>
                </a:lnTo>
                <a:lnTo>
                  <a:pt x="91" y="61"/>
                </a:lnTo>
                <a:lnTo>
                  <a:pt x="735" y="185"/>
                </a:lnTo>
                <a:lnTo>
                  <a:pt x="932" y="291"/>
                </a:lnTo>
                <a:lnTo>
                  <a:pt x="1007" y="312"/>
                </a:lnTo>
                <a:lnTo>
                  <a:pt x="1093" y="316"/>
                </a:lnTo>
                <a:lnTo>
                  <a:pt x="1479" y="192"/>
                </a:lnTo>
                <a:lnTo>
                  <a:pt x="1632" y="394"/>
                </a:lnTo>
                <a:lnTo>
                  <a:pt x="1892" y="217"/>
                </a:lnTo>
                <a:lnTo>
                  <a:pt x="2058" y="0"/>
                </a:lnTo>
                <a:lnTo>
                  <a:pt x="2491" y="337"/>
                </a:lnTo>
                <a:lnTo>
                  <a:pt x="2523" y="807"/>
                </a:lnTo>
                <a:lnTo>
                  <a:pt x="2708" y="836"/>
                </a:lnTo>
                <a:lnTo>
                  <a:pt x="2739" y="1077"/>
                </a:lnTo>
                <a:lnTo>
                  <a:pt x="2940" y="1207"/>
                </a:lnTo>
                <a:lnTo>
                  <a:pt x="3038" y="1123"/>
                </a:lnTo>
                <a:lnTo>
                  <a:pt x="3044" y="1530"/>
                </a:lnTo>
                <a:lnTo>
                  <a:pt x="2845" y="1594"/>
                </a:lnTo>
                <a:lnTo>
                  <a:pt x="2827" y="1862"/>
                </a:lnTo>
                <a:lnTo>
                  <a:pt x="2753" y="2183"/>
                </a:lnTo>
                <a:lnTo>
                  <a:pt x="2576" y="2411"/>
                </a:lnTo>
                <a:close/>
              </a:path>
            </a:pathLst>
          </a:custGeom>
          <a:solidFill>
            <a:srgbClr val="00CC99"/>
          </a:solidFill>
          <a:ln w="0">
            <a:solidFill>
              <a:srgbClr val="000000"/>
            </a:solidFill>
            <a:prstDash val="solid"/>
            <a:round/>
            <a:headEnd/>
            <a:tailEnd/>
          </a:ln>
        </p:spPr>
        <p:txBody>
          <a:bodyPr/>
          <a:lstStyle/>
          <a:p>
            <a:endParaRPr lang="fi-FI"/>
          </a:p>
        </p:txBody>
      </p:sp>
      <p:sp>
        <p:nvSpPr>
          <p:cNvPr id="21507" name="Text Box 2"/>
          <p:cNvSpPr txBox="1">
            <a:spLocks noChangeArrowheads="1"/>
          </p:cNvSpPr>
          <p:nvPr/>
        </p:nvSpPr>
        <p:spPr bwMode="auto">
          <a:xfrm>
            <a:off x="3995738" y="188913"/>
            <a:ext cx="4968875" cy="461962"/>
          </a:xfrm>
          <a:prstGeom prst="rect">
            <a:avLst/>
          </a:prstGeom>
          <a:noFill/>
          <a:ln w="9525">
            <a:noFill/>
            <a:miter lim="800000"/>
            <a:headEnd/>
            <a:tailEnd/>
          </a:ln>
        </p:spPr>
        <p:txBody>
          <a:bodyPr>
            <a:spAutoFit/>
          </a:bodyPr>
          <a:lstStyle/>
          <a:p>
            <a:r>
              <a:rPr lang="fi-FI" sz="2400" b="1">
                <a:cs typeface="Arial" charset="0"/>
              </a:rPr>
              <a:t>Pohjois-Savo: selvitysperusteet</a:t>
            </a:r>
            <a:endParaRPr lang="fi-FI">
              <a:cs typeface="Arial" charset="0"/>
            </a:endParaRPr>
          </a:p>
        </p:txBody>
      </p:sp>
      <p:sp>
        <p:nvSpPr>
          <p:cNvPr id="21508" name="Freeform 3"/>
          <p:cNvSpPr>
            <a:spLocks noChangeAspect="1"/>
          </p:cNvSpPr>
          <p:nvPr/>
        </p:nvSpPr>
        <p:spPr bwMode="auto">
          <a:xfrm>
            <a:off x="1689100" y="1270000"/>
            <a:ext cx="1331913" cy="1331913"/>
          </a:xfrm>
          <a:custGeom>
            <a:avLst/>
            <a:gdLst>
              <a:gd name="T0" fmla="*/ 2147483647 w 2493"/>
              <a:gd name="T1" fmla="*/ 2147483647 h 2498"/>
              <a:gd name="T2" fmla="*/ 2147483647 w 2493"/>
              <a:gd name="T3" fmla="*/ 2147483647 h 2498"/>
              <a:gd name="T4" fmla="*/ 2147483647 w 2493"/>
              <a:gd name="T5" fmla="*/ 0 h 2498"/>
              <a:gd name="T6" fmla="*/ 2147483647 w 2493"/>
              <a:gd name="T7" fmla="*/ 2147483647 h 2498"/>
              <a:gd name="T8" fmla="*/ 2147483647 w 2493"/>
              <a:gd name="T9" fmla="*/ 2147483647 h 2498"/>
              <a:gd name="T10" fmla="*/ 2147483647 w 2493"/>
              <a:gd name="T11" fmla="*/ 2147483647 h 2498"/>
              <a:gd name="T12" fmla="*/ 2147483647 w 2493"/>
              <a:gd name="T13" fmla="*/ 2147483647 h 2498"/>
              <a:gd name="T14" fmla="*/ 2147483647 w 2493"/>
              <a:gd name="T15" fmla="*/ 2147483647 h 2498"/>
              <a:gd name="T16" fmla="*/ 0 w 2493"/>
              <a:gd name="T17" fmla="*/ 2147483647 h 2498"/>
              <a:gd name="T18" fmla="*/ 2147483647 w 2493"/>
              <a:gd name="T19" fmla="*/ 2147483647 h 2498"/>
              <a:gd name="T20" fmla="*/ 2147483647 w 2493"/>
              <a:gd name="T21" fmla="*/ 2147483647 h 2498"/>
              <a:gd name="T22" fmla="*/ 2147483647 w 2493"/>
              <a:gd name="T23" fmla="*/ 2147483647 h 2498"/>
              <a:gd name="T24" fmla="*/ 2147483647 w 2493"/>
              <a:gd name="T25" fmla="*/ 2147483647 h 2498"/>
              <a:gd name="T26" fmla="*/ 2147483647 w 2493"/>
              <a:gd name="T27" fmla="*/ 2147483647 h 2498"/>
              <a:gd name="T28" fmla="*/ 2147483647 w 2493"/>
              <a:gd name="T29" fmla="*/ 2147483647 h 2498"/>
              <a:gd name="T30" fmla="*/ 2147483647 w 2493"/>
              <a:gd name="T31" fmla="*/ 2147483647 h 2498"/>
              <a:gd name="T32" fmla="*/ 2147483647 w 2493"/>
              <a:gd name="T33" fmla="*/ 2147483647 h 2498"/>
              <a:gd name="T34" fmla="*/ 2147483647 w 2493"/>
              <a:gd name="T35" fmla="*/ 2147483647 h 2498"/>
              <a:gd name="T36" fmla="*/ 2147483647 w 2493"/>
              <a:gd name="T37" fmla="*/ 2147483647 h 2498"/>
              <a:gd name="T38" fmla="*/ 2147483647 w 2493"/>
              <a:gd name="T39" fmla="*/ 2147483647 h 2498"/>
              <a:gd name="T40" fmla="*/ 2147483647 w 2493"/>
              <a:gd name="T41" fmla="*/ 2147483647 h 2498"/>
              <a:gd name="T42" fmla="*/ 2147483647 w 2493"/>
              <a:gd name="T43" fmla="*/ 2147483647 h 2498"/>
              <a:gd name="T44" fmla="*/ 2147483647 w 2493"/>
              <a:gd name="T45" fmla="*/ 2147483647 h 2498"/>
              <a:gd name="T46" fmla="*/ 2147483647 w 2493"/>
              <a:gd name="T47" fmla="*/ 2147483647 h 2498"/>
              <a:gd name="T48" fmla="*/ 2147483647 w 2493"/>
              <a:gd name="T49" fmla="*/ 2147483647 h 2498"/>
              <a:gd name="T50" fmla="*/ 2147483647 w 2493"/>
              <a:gd name="T51" fmla="*/ 2147483647 h 24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93"/>
              <a:gd name="T79" fmla="*/ 0 h 2498"/>
              <a:gd name="T80" fmla="*/ 2493 w 2493"/>
              <a:gd name="T81" fmla="*/ 2498 h 249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93" h="2498">
                <a:moveTo>
                  <a:pt x="1945" y="429"/>
                </a:moveTo>
                <a:lnTo>
                  <a:pt x="1622" y="294"/>
                </a:lnTo>
                <a:lnTo>
                  <a:pt x="1373" y="0"/>
                </a:lnTo>
                <a:lnTo>
                  <a:pt x="1167" y="217"/>
                </a:lnTo>
                <a:lnTo>
                  <a:pt x="815" y="86"/>
                </a:lnTo>
                <a:lnTo>
                  <a:pt x="471" y="450"/>
                </a:lnTo>
                <a:lnTo>
                  <a:pt x="142" y="255"/>
                </a:lnTo>
                <a:lnTo>
                  <a:pt x="81" y="402"/>
                </a:lnTo>
                <a:lnTo>
                  <a:pt x="0" y="1291"/>
                </a:lnTo>
                <a:lnTo>
                  <a:pt x="433" y="1628"/>
                </a:lnTo>
                <a:lnTo>
                  <a:pt x="465" y="2098"/>
                </a:lnTo>
                <a:lnTo>
                  <a:pt x="650" y="2127"/>
                </a:lnTo>
                <a:lnTo>
                  <a:pt x="681" y="2368"/>
                </a:lnTo>
                <a:lnTo>
                  <a:pt x="882" y="2498"/>
                </a:lnTo>
                <a:lnTo>
                  <a:pt x="980" y="2414"/>
                </a:lnTo>
                <a:lnTo>
                  <a:pt x="1136" y="2283"/>
                </a:lnTo>
                <a:lnTo>
                  <a:pt x="1152" y="2269"/>
                </a:lnTo>
                <a:lnTo>
                  <a:pt x="1051" y="2023"/>
                </a:lnTo>
                <a:lnTo>
                  <a:pt x="1185" y="1628"/>
                </a:lnTo>
                <a:lnTo>
                  <a:pt x="1500" y="1707"/>
                </a:lnTo>
                <a:lnTo>
                  <a:pt x="1767" y="1277"/>
                </a:lnTo>
                <a:lnTo>
                  <a:pt x="2213" y="1278"/>
                </a:lnTo>
                <a:lnTo>
                  <a:pt x="2305" y="1352"/>
                </a:lnTo>
                <a:lnTo>
                  <a:pt x="2493" y="1132"/>
                </a:lnTo>
                <a:lnTo>
                  <a:pt x="2217" y="666"/>
                </a:lnTo>
                <a:lnTo>
                  <a:pt x="1945" y="429"/>
                </a:lnTo>
                <a:close/>
              </a:path>
            </a:pathLst>
          </a:custGeom>
          <a:solidFill>
            <a:schemeClr val="bg1"/>
          </a:solidFill>
          <a:ln w="12700">
            <a:solidFill>
              <a:srgbClr val="000000"/>
            </a:solidFill>
            <a:prstDash val="solid"/>
            <a:round/>
            <a:headEnd/>
            <a:tailEnd/>
          </a:ln>
        </p:spPr>
        <p:txBody>
          <a:bodyPr/>
          <a:lstStyle/>
          <a:p>
            <a:endParaRPr lang="fi-FI"/>
          </a:p>
        </p:txBody>
      </p:sp>
      <p:sp>
        <p:nvSpPr>
          <p:cNvPr id="21509" name="Freeform 4"/>
          <p:cNvSpPr>
            <a:spLocks noChangeAspect="1"/>
          </p:cNvSpPr>
          <p:nvPr/>
        </p:nvSpPr>
        <p:spPr bwMode="auto">
          <a:xfrm>
            <a:off x="3635375" y="2708275"/>
            <a:ext cx="1295400" cy="1179513"/>
          </a:xfrm>
          <a:custGeom>
            <a:avLst/>
            <a:gdLst>
              <a:gd name="T0" fmla="*/ 2147483647 w 2426"/>
              <a:gd name="T1" fmla="*/ 2147483647 h 2210"/>
              <a:gd name="T2" fmla="*/ 2147483647 w 2426"/>
              <a:gd name="T3" fmla="*/ 0 h 2210"/>
              <a:gd name="T4" fmla="*/ 2147483647 w 2426"/>
              <a:gd name="T5" fmla="*/ 2147483647 h 2210"/>
              <a:gd name="T6" fmla="*/ 2147483647 w 2426"/>
              <a:gd name="T7" fmla="*/ 2147483647 h 2210"/>
              <a:gd name="T8" fmla="*/ 2147483647 w 2426"/>
              <a:gd name="T9" fmla="*/ 2147483647 h 2210"/>
              <a:gd name="T10" fmla="*/ 2147483647 w 2426"/>
              <a:gd name="T11" fmla="*/ 2147483647 h 2210"/>
              <a:gd name="T12" fmla="*/ 2147483647 w 2426"/>
              <a:gd name="T13" fmla="*/ 2147483647 h 2210"/>
              <a:gd name="T14" fmla="*/ 0 w 2426"/>
              <a:gd name="T15" fmla="*/ 2147483647 h 2210"/>
              <a:gd name="T16" fmla="*/ 2147483647 w 2426"/>
              <a:gd name="T17" fmla="*/ 2147483647 h 2210"/>
              <a:gd name="T18" fmla="*/ 2147483647 w 2426"/>
              <a:gd name="T19" fmla="*/ 2147483647 h 2210"/>
              <a:gd name="T20" fmla="*/ 2147483647 w 2426"/>
              <a:gd name="T21" fmla="*/ 2147483647 h 2210"/>
              <a:gd name="T22" fmla="*/ 2147483647 w 2426"/>
              <a:gd name="T23" fmla="*/ 2147483647 h 2210"/>
              <a:gd name="T24" fmla="*/ 2147483647 w 2426"/>
              <a:gd name="T25" fmla="*/ 2147483647 h 2210"/>
              <a:gd name="T26" fmla="*/ 2147483647 w 2426"/>
              <a:gd name="T27" fmla="*/ 2147483647 h 2210"/>
              <a:gd name="T28" fmla="*/ 2147483647 w 2426"/>
              <a:gd name="T29" fmla="*/ 2147483647 h 2210"/>
              <a:gd name="T30" fmla="*/ 2147483647 w 2426"/>
              <a:gd name="T31" fmla="*/ 2147483647 h 2210"/>
              <a:gd name="T32" fmla="*/ 2147483647 w 2426"/>
              <a:gd name="T33" fmla="*/ 2147483647 h 2210"/>
              <a:gd name="T34" fmla="*/ 2147483647 w 2426"/>
              <a:gd name="T35" fmla="*/ 2147483647 h 2210"/>
              <a:gd name="T36" fmla="*/ 2147483647 w 2426"/>
              <a:gd name="T37" fmla="*/ 2147483647 h 2210"/>
              <a:gd name="T38" fmla="*/ 2147483647 w 2426"/>
              <a:gd name="T39" fmla="*/ 2147483647 h 2210"/>
              <a:gd name="T40" fmla="*/ 2147483647 w 2426"/>
              <a:gd name="T41" fmla="*/ 2147483647 h 22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6"/>
              <a:gd name="T64" fmla="*/ 0 h 2210"/>
              <a:gd name="T65" fmla="*/ 2426 w 2426"/>
              <a:gd name="T66" fmla="*/ 2210 h 22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6" h="2210">
                <a:moveTo>
                  <a:pt x="1901" y="282"/>
                </a:moveTo>
                <a:lnTo>
                  <a:pt x="1355" y="0"/>
                </a:lnTo>
                <a:lnTo>
                  <a:pt x="1113" y="277"/>
                </a:lnTo>
                <a:lnTo>
                  <a:pt x="1209" y="836"/>
                </a:lnTo>
                <a:lnTo>
                  <a:pt x="999" y="969"/>
                </a:lnTo>
                <a:lnTo>
                  <a:pt x="694" y="806"/>
                </a:lnTo>
                <a:lnTo>
                  <a:pt x="424" y="1209"/>
                </a:lnTo>
                <a:lnTo>
                  <a:pt x="0" y="1285"/>
                </a:lnTo>
                <a:lnTo>
                  <a:pt x="21" y="1552"/>
                </a:lnTo>
                <a:lnTo>
                  <a:pt x="276" y="1705"/>
                </a:lnTo>
                <a:lnTo>
                  <a:pt x="471" y="2089"/>
                </a:lnTo>
                <a:lnTo>
                  <a:pt x="956" y="2178"/>
                </a:lnTo>
                <a:lnTo>
                  <a:pt x="956" y="2210"/>
                </a:lnTo>
                <a:lnTo>
                  <a:pt x="1334" y="1972"/>
                </a:lnTo>
                <a:lnTo>
                  <a:pt x="1483" y="1681"/>
                </a:lnTo>
                <a:lnTo>
                  <a:pt x="1273" y="1396"/>
                </a:lnTo>
                <a:lnTo>
                  <a:pt x="1458" y="1094"/>
                </a:lnTo>
                <a:lnTo>
                  <a:pt x="1823" y="974"/>
                </a:lnTo>
                <a:lnTo>
                  <a:pt x="2426" y="996"/>
                </a:lnTo>
                <a:lnTo>
                  <a:pt x="2139" y="481"/>
                </a:lnTo>
                <a:lnTo>
                  <a:pt x="1901" y="282"/>
                </a:lnTo>
                <a:close/>
              </a:path>
            </a:pathLst>
          </a:custGeom>
          <a:solidFill>
            <a:srgbClr val="00CC99"/>
          </a:solidFill>
          <a:ln w="0">
            <a:solidFill>
              <a:srgbClr val="000000"/>
            </a:solidFill>
            <a:prstDash val="solid"/>
            <a:round/>
            <a:headEnd/>
            <a:tailEnd/>
          </a:ln>
        </p:spPr>
        <p:txBody>
          <a:bodyPr/>
          <a:lstStyle/>
          <a:p>
            <a:endParaRPr lang="fi-FI"/>
          </a:p>
        </p:txBody>
      </p:sp>
      <p:sp>
        <p:nvSpPr>
          <p:cNvPr id="21510" name="Freeform 5"/>
          <p:cNvSpPr>
            <a:spLocks noChangeAspect="1"/>
          </p:cNvSpPr>
          <p:nvPr/>
        </p:nvSpPr>
        <p:spPr bwMode="auto">
          <a:xfrm>
            <a:off x="4324350" y="3238500"/>
            <a:ext cx="1116013" cy="1231900"/>
          </a:xfrm>
          <a:custGeom>
            <a:avLst/>
            <a:gdLst>
              <a:gd name="T0" fmla="*/ 2147483647 w 2087"/>
              <a:gd name="T1" fmla="*/ 2147483647 h 2307"/>
              <a:gd name="T2" fmla="*/ 2147483647 w 2087"/>
              <a:gd name="T3" fmla="*/ 2147483647 h 2307"/>
              <a:gd name="T4" fmla="*/ 2147483647 w 2087"/>
              <a:gd name="T5" fmla="*/ 2147483647 h 2307"/>
              <a:gd name="T6" fmla="*/ 2147483647 w 2087"/>
              <a:gd name="T7" fmla="*/ 2147483647 h 2307"/>
              <a:gd name="T8" fmla="*/ 2147483647 w 2087"/>
              <a:gd name="T9" fmla="*/ 2147483647 h 2307"/>
              <a:gd name="T10" fmla="*/ 2147483647 w 2087"/>
              <a:gd name="T11" fmla="*/ 2147483647 h 2307"/>
              <a:gd name="T12" fmla="*/ 0 w 2087"/>
              <a:gd name="T13" fmla="*/ 2147483647 h 2307"/>
              <a:gd name="T14" fmla="*/ 2147483647 w 2087"/>
              <a:gd name="T15" fmla="*/ 2147483647 h 2307"/>
              <a:gd name="T16" fmla="*/ 2147483647 w 2087"/>
              <a:gd name="T17" fmla="*/ 0 h 2307"/>
              <a:gd name="T18" fmla="*/ 2147483647 w 2087"/>
              <a:gd name="T19" fmla="*/ 2147483647 h 2307"/>
              <a:gd name="T20" fmla="*/ 2147483647 w 2087"/>
              <a:gd name="T21" fmla="*/ 2147483647 h 2307"/>
              <a:gd name="T22" fmla="*/ 2147483647 w 2087"/>
              <a:gd name="T23" fmla="*/ 2147483647 h 2307"/>
              <a:gd name="T24" fmla="*/ 2147483647 w 2087"/>
              <a:gd name="T25" fmla="*/ 2147483647 h 2307"/>
              <a:gd name="T26" fmla="*/ 2147483647 w 2087"/>
              <a:gd name="T27" fmla="*/ 2147483647 h 2307"/>
              <a:gd name="T28" fmla="*/ 2147483647 w 2087"/>
              <a:gd name="T29" fmla="*/ 2147483647 h 2307"/>
              <a:gd name="T30" fmla="*/ 2147483647 w 2087"/>
              <a:gd name="T31" fmla="*/ 2147483647 h 23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87"/>
              <a:gd name="T49" fmla="*/ 0 h 2307"/>
              <a:gd name="T50" fmla="*/ 2087 w 2087"/>
              <a:gd name="T51" fmla="*/ 2307 h 23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87" h="2307">
                <a:moveTo>
                  <a:pt x="1638" y="2307"/>
                </a:moveTo>
                <a:lnTo>
                  <a:pt x="1256" y="2108"/>
                </a:lnTo>
                <a:lnTo>
                  <a:pt x="1082" y="2095"/>
                </a:lnTo>
                <a:lnTo>
                  <a:pt x="907" y="1587"/>
                </a:lnTo>
                <a:lnTo>
                  <a:pt x="61" y="998"/>
                </a:lnTo>
                <a:lnTo>
                  <a:pt x="210" y="707"/>
                </a:lnTo>
                <a:lnTo>
                  <a:pt x="0" y="422"/>
                </a:lnTo>
                <a:lnTo>
                  <a:pt x="185" y="120"/>
                </a:lnTo>
                <a:lnTo>
                  <a:pt x="550" y="0"/>
                </a:lnTo>
                <a:lnTo>
                  <a:pt x="1153" y="22"/>
                </a:lnTo>
                <a:lnTo>
                  <a:pt x="1438" y="533"/>
                </a:lnTo>
                <a:lnTo>
                  <a:pt x="2087" y="886"/>
                </a:lnTo>
                <a:lnTo>
                  <a:pt x="1667" y="1278"/>
                </a:lnTo>
                <a:lnTo>
                  <a:pt x="1943" y="1633"/>
                </a:lnTo>
                <a:lnTo>
                  <a:pt x="2066" y="1792"/>
                </a:lnTo>
                <a:lnTo>
                  <a:pt x="1638" y="2307"/>
                </a:lnTo>
                <a:close/>
              </a:path>
            </a:pathLst>
          </a:custGeom>
          <a:solidFill>
            <a:srgbClr val="00CC99"/>
          </a:solidFill>
          <a:ln w="0">
            <a:solidFill>
              <a:srgbClr val="000000"/>
            </a:solidFill>
            <a:prstDash val="solid"/>
            <a:round/>
            <a:headEnd/>
            <a:tailEnd/>
          </a:ln>
        </p:spPr>
        <p:txBody>
          <a:bodyPr/>
          <a:lstStyle/>
          <a:p>
            <a:endParaRPr lang="fi-FI"/>
          </a:p>
        </p:txBody>
      </p:sp>
      <p:sp>
        <p:nvSpPr>
          <p:cNvPr id="21511" name="Freeform 6"/>
          <p:cNvSpPr>
            <a:spLocks noChangeAspect="1"/>
          </p:cNvSpPr>
          <p:nvPr/>
        </p:nvSpPr>
        <p:spPr bwMode="auto">
          <a:xfrm>
            <a:off x="504825" y="2147888"/>
            <a:ext cx="871538" cy="1646237"/>
          </a:xfrm>
          <a:custGeom>
            <a:avLst/>
            <a:gdLst>
              <a:gd name="T0" fmla="*/ 2147483647 w 1628"/>
              <a:gd name="T1" fmla="*/ 2147483647 h 3082"/>
              <a:gd name="T2" fmla="*/ 2147483647 w 1628"/>
              <a:gd name="T3" fmla="*/ 2147483647 h 3082"/>
              <a:gd name="T4" fmla="*/ 2147483647 w 1628"/>
              <a:gd name="T5" fmla="*/ 2147483647 h 3082"/>
              <a:gd name="T6" fmla="*/ 0 w 1628"/>
              <a:gd name="T7" fmla="*/ 2147483647 h 3082"/>
              <a:gd name="T8" fmla="*/ 2147483647 w 1628"/>
              <a:gd name="T9" fmla="*/ 2147483647 h 3082"/>
              <a:gd name="T10" fmla="*/ 2147483647 w 1628"/>
              <a:gd name="T11" fmla="*/ 2147483647 h 3082"/>
              <a:gd name="T12" fmla="*/ 2147483647 w 1628"/>
              <a:gd name="T13" fmla="*/ 0 h 3082"/>
              <a:gd name="T14" fmla="*/ 2147483647 w 1628"/>
              <a:gd name="T15" fmla="*/ 2147483647 h 3082"/>
              <a:gd name="T16" fmla="*/ 2147483647 w 1628"/>
              <a:gd name="T17" fmla="*/ 2147483647 h 3082"/>
              <a:gd name="T18" fmla="*/ 2147483647 w 1628"/>
              <a:gd name="T19" fmla="*/ 2147483647 h 3082"/>
              <a:gd name="T20" fmla="*/ 2147483647 w 1628"/>
              <a:gd name="T21" fmla="*/ 2147483647 h 3082"/>
              <a:gd name="T22" fmla="*/ 2147483647 w 1628"/>
              <a:gd name="T23" fmla="*/ 2147483647 h 3082"/>
              <a:gd name="T24" fmla="*/ 2147483647 w 1628"/>
              <a:gd name="T25" fmla="*/ 2147483647 h 3082"/>
              <a:gd name="T26" fmla="*/ 2147483647 w 1628"/>
              <a:gd name="T27" fmla="*/ 2147483647 h 3082"/>
              <a:gd name="T28" fmla="*/ 2147483647 w 1628"/>
              <a:gd name="T29" fmla="*/ 2147483647 h 3082"/>
              <a:gd name="T30" fmla="*/ 2147483647 w 1628"/>
              <a:gd name="T31" fmla="*/ 2147483647 h 3082"/>
              <a:gd name="T32" fmla="*/ 2147483647 w 1628"/>
              <a:gd name="T33" fmla="*/ 2147483647 h 3082"/>
              <a:gd name="T34" fmla="*/ 2147483647 w 1628"/>
              <a:gd name="T35" fmla="*/ 2147483647 h 30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28"/>
              <a:gd name="T55" fmla="*/ 0 h 3082"/>
              <a:gd name="T56" fmla="*/ 1628 w 1628"/>
              <a:gd name="T57" fmla="*/ 3082 h 30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28" h="3082">
                <a:moveTo>
                  <a:pt x="250" y="1313"/>
                </a:moveTo>
                <a:lnTo>
                  <a:pt x="218" y="1103"/>
                </a:lnTo>
                <a:lnTo>
                  <a:pt x="181" y="851"/>
                </a:lnTo>
                <a:lnTo>
                  <a:pt x="0" y="537"/>
                </a:lnTo>
                <a:lnTo>
                  <a:pt x="136" y="25"/>
                </a:lnTo>
                <a:lnTo>
                  <a:pt x="150" y="24"/>
                </a:lnTo>
                <a:lnTo>
                  <a:pt x="157" y="0"/>
                </a:lnTo>
                <a:lnTo>
                  <a:pt x="578" y="189"/>
                </a:lnTo>
                <a:lnTo>
                  <a:pt x="794" y="487"/>
                </a:lnTo>
                <a:lnTo>
                  <a:pt x="833" y="1001"/>
                </a:lnTo>
                <a:lnTo>
                  <a:pt x="1130" y="1288"/>
                </a:lnTo>
                <a:lnTo>
                  <a:pt x="1342" y="2304"/>
                </a:lnTo>
                <a:lnTo>
                  <a:pt x="1628" y="2675"/>
                </a:lnTo>
                <a:lnTo>
                  <a:pt x="1384" y="3082"/>
                </a:lnTo>
                <a:lnTo>
                  <a:pt x="724" y="2608"/>
                </a:lnTo>
                <a:lnTo>
                  <a:pt x="317" y="2063"/>
                </a:lnTo>
                <a:lnTo>
                  <a:pt x="266" y="1882"/>
                </a:lnTo>
                <a:lnTo>
                  <a:pt x="250" y="1313"/>
                </a:lnTo>
                <a:close/>
              </a:path>
            </a:pathLst>
          </a:custGeom>
          <a:solidFill>
            <a:srgbClr val="00CC99"/>
          </a:solidFill>
          <a:ln w="0">
            <a:solidFill>
              <a:srgbClr val="000000"/>
            </a:solidFill>
            <a:prstDash val="solid"/>
            <a:round/>
            <a:headEnd/>
            <a:tailEnd/>
          </a:ln>
        </p:spPr>
        <p:txBody>
          <a:bodyPr/>
          <a:lstStyle/>
          <a:p>
            <a:endParaRPr lang="fi-FI"/>
          </a:p>
        </p:txBody>
      </p:sp>
      <p:sp>
        <p:nvSpPr>
          <p:cNvPr id="21512" name="Freeform 7"/>
          <p:cNvSpPr>
            <a:spLocks noChangeAspect="1"/>
          </p:cNvSpPr>
          <p:nvPr/>
        </p:nvSpPr>
        <p:spPr bwMode="auto">
          <a:xfrm>
            <a:off x="639763" y="228600"/>
            <a:ext cx="1166812" cy="1938338"/>
          </a:xfrm>
          <a:custGeom>
            <a:avLst/>
            <a:gdLst>
              <a:gd name="T0" fmla="*/ 2147483647 w 2184"/>
              <a:gd name="T1" fmla="*/ 2147483647 h 3631"/>
              <a:gd name="T2" fmla="*/ 2147483647 w 2184"/>
              <a:gd name="T3" fmla="*/ 2147483647 h 3631"/>
              <a:gd name="T4" fmla="*/ 2147483647 w 2184"/>
              <a:gd name="T5" fmla="*/ 2147483647 h 3631"/>
              <a:gd name="T6" fmla="*/ 2147483647 w 2184"/>
              <a:gd name="T7" fmla="*/ 2147483647 h 3631"/>
              <a:gd name="T8" fmla="*/ 2147483647 w 2184"/>
              <a:gd name="T9" fmla="*/ 2147483647 h 3631"/>
              <a:gd name="T10" fmla="*/ 2147483647 w 2184"/>
              <a:gd name="T11" fmla="*/ 2147483647 h 3631"/>
              <a:gd name="T12" fmla="*/ 2147483647 w 2184"/>
              <a:gd name="T13" fmla="*/ 2147483647 h 3631"/>
              <a:gd name="T14" fmla="*/ 0 w 2184"/>
              <a:gd name="T15" fmla="*/ 2147483647 h 3631"/>
              <a:gd name="T16" fmla="*/ 2147483647 w 2184"/>
              <a:gd name="T17" fmla="*/ 2147483647 h 3631"/>
              <a:gd name="T18" fmla="*/ 2147483647 w 2184"/>
              <a:gd name="T19" fmla="*/ 2147483647 h 3631"/>
              <a:gd name="T20" fmla="*/ 2147483647 w 2184"/>
              <a:gd name="T21" fmla="*/ 2147483647 h 3631"/>
              <a:gd name="T22" fmla="*/ 2147483647 w 2184"/>
              <a:gd name="T23" fmla="*/ 2147483647 h 3631"/>
              <a:gd name="T24" fmla="*/ 2147483647 w 2184"/>
              <a:gd name="T25" fmla="*/ 0 h 3631"/>
              <a:gd name="T26" fmla="*/ 2147483647 w 2184"/>
              <a:gd name="T27" fmla="*/ 2147483647 h 3631"/>
              <a:gd name="T28" fmla="*/ 2147483647 w 2184"/>
              <a:gd name="T29" fmla="*/ 2147483647 h 3631"/>
              <a:gd name="T30" fmla="*/ 2147483647 w 2184"/>
              <a:gd name="T31" fmla="*/ 2147483647 h 3631"/>
              <a:gd name="T32" fmla="*/ 2147483647 w 2184"/>
              <a:gd name="T33" fmla="*/ 2147483647 h 3631"/>
              <a:gd name="T34" fmla="*/ 2147483647 w 2184"/>
              <a:gd name="T35" fmla="*/ 2147483647 h 3631"/>
              <a:gd name="T36" fmla="*/ 2147483647 w 2184"/>
              <a:gd name="T37" fmla="*/ 2147483647 h 3631"/>
              <a:gd name="T38" fmla="*/ 2147483647 w 2184"/>
              <a:gd name="T39" fmla="*/ 2147483647 h 3631"/>
              <a:gd name="T40" fmla="*/ 2147483647 w 2184"/>
              <a:gd name="T41" fmla="*/ 2147483647 h 36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84"/>
              <a:gd name="T64" fmla="*/ 0 h 3631"/>
              <a:gd name="T65" fmla="*/ 2184 w 2184"/>
              <a:gd name="T66" fmla="*/ 3631 h 36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84" h="3631">
                <a:moveTo>
                  <a:pt x="1801" y="3454"/>
                </a:moveTo>
                <a:lnTo>
                  <a:pt x="1541" y="3631"/>
                </a:lnTo>
                <a:lnTo>
                  <a:pt x="1388" y="3429"/>
                </a:lnTo>
                <a:lnTo>
                  <a:pt x="1002" y="3553"/>
                </a:lnTo>
                <a:lnTo>
                  <a:pt x="916" y="3549"/>
                </a:lnTo>
                <a:lnTo>
                  <a:pt x="841" y="3528"/>
                </a:lnTo>
                <a:lnTo>
                  <a:pt x="644" y="3422"/>
                </a:lnTo>
                <a:lnTo>
                  <a:pt x="0" y="3298"/>
                </a:lnTo>
                <a:lnTo>
                  <a:pt x="193" y="2659"/>
                </a:lnTo>
                <a:lnTo>
                  <a:pt x="415" y="2489"/>
                </a:lnTo>
                <a:lnTo>
                  <a:pt x="278" y="892"/>
                </a:lnTo>
                <a:lnTo>
                  <a:pt x="380" y="795"/>
                </a:lnTo>
                <a:lnTo>
                  <a:pt x="1224" y="0"/>
                </a:lnTo>
                <a:lnTo>
                  <a:pt x="1788" y="480"/>
                </a:lnTo>
                <a:lnTo>
                  <a:pt x="1874" y="972"/>
                </a:lnTo>
                <a:lnTo>
                  <a:pt x="2091" y="1242"/>
                </a:lnTo>
                <a:lnTo>
                  <a:pt x="2184" y="2021"/>
                </a:lnTo>
                <a:lnTo>
                  <a:pt x="2109" y="2201"/>
                </a:lnTo>
                <a:lnTo>
                  <a:pt x="2048" y="2348"/>
                </a:lnTo>
                <a:lnTo>
                  <a:pt x="1967" y="3237"/>
                </a:lnTo>
                <a:lnTo>
                  <a:pt x="1801" y="3454"/>
                </a:lnTo>
                <a:close/>
              </a:path>
            </a:pathLst>
          </a:custGeom>
          <a:solidFill>
            <a:srgbClr val="00CC99"/>
          </a:solidFill>
          <a:ln w="0">
            <a:solidFill>
              <a:srgbClr val="000000"/>
            </a:solidFill>
            <a:prstDash val="solid"/>
            <a:round/>
            <a:headEnd/>
            <a:tailEnd/>
          </a:ln>
        </p:spPr>
        <p:txBody>
          <a:bodyPr/>
          <a:lstStyle/>
          <a:p>
            <a:endParaRPr lang="fi-FI"/>
          </a:p>
        </p:txBody>
      </p:sp>
      <p:sp>
        <p:nvSpPr>
          <p:cNvPr id="21513" name="Freeform 8"/>
          <p:cNvSpPr>
            <a:spLocks noChangeAspect="1"/>
          </p:cNvSpPr>
          <p:nvPr/>
        </p:nvSpPr>
        <p:spPr bwMode="auto">
          <a:xfrm>
            <a:off x="2251075" y="1725613"/>
            <a:ext cx="1606550" cy="1444625"/>
          </a:xfrm>
          <a:custGeom>
            <a:avLst/>
            <a:gdLst>
              <a:gd name="T0" fmla="*/ 2147483647 w 920"/>
              <a:gd name="T1" fmla="*/ 2147483647 h 827"/>
              <a:gd name="T2" fmla="*/ 2147483647 w 920"/>
              <a:gd name="T3" fmla="*/ 2147483647 h 827"/>
              <a:gd name="T4" fmla="*/ 2147483647 w 920"/>
              <a:gd name="T5" fmla="*/ 2147483647 h 827"/>
              <a:gd name="T6" fmla="*/ 2147483647 w 920"/>
              <a:gd name="T7" fmla="*/ 2147483647 h 827"/>
              <a:gd name="T8" fmla="*/ 2147483647 w 920"/>
              <a:gd name="T9" fmla="*/ 2147483647 h 827"/>
              <a:gd name="T10" fmla="*/ 2147483647 w 920"/>
              <a:gd name="T11" fmla="*/ 2147483647 h 827"/>
              <a:gd name="T12" fmla="*/ 2147483647 w 920"/>
              <a:gd name="T13" fmla="*/ 2147483647 h 827"/>
              <a:gd name="T14" fmla="*/ 0 w 920"/>
              <a:gd name="T15" fmla="*/ 2147483647 h 827"/>
              <a:gd name="T16" fmla="*/ 2147483647 w 920"/>
              <a:gd name="T17" fmla="*/ 2147483647 h 827"/>
              <a:gd name="T18" fmla="*/ 2147483647 w 920"/>
              <a:gd name="T19" fmla="*/ 2147483647 h 827"/>
              <a:gd name="T20" fmla="*/ 2147483647 w 920"/>
              <a:gd name="T21" fmla="*/ 2147483647 h 827"/>
              <a:gd name="T22" fmla="*/ 2147483647 w 920"/>
              <a:gd name="T23" fmla="*/ 2147483647 h 827"/>
              <a:gd name="T24" fmla="*/ 2147483647 w 920"/>
              <a:gd name="T25" fmla="*/ 2147483647 h 827"/>
              <a:gd name="T26" fmla="*/ 2147483647 w 920"/>
              <a:gd name="T27" fmla="*/ 2147483647 h 827"/>
              <a:gd name="T28" fmla="*/ 2147483647 w 920"/>
              <a:gd name="T29" fmla="*/ 2147483647 h 827"/>
              <a:gd name="T30" fmla="*/ 2147483647 w 920"/>
              <a:gd name="T31" fmla="*/ 2147483647 h 827"/>
              <a:gd name="T32" fmla="*/ 2147483647 w 920"/>
              <a:gd name="T33" fmla="*/ 2147483647 h 827"/>
              <a:gd name="T34" fmla="*/ 2147483647 w 920"/>
              <a:gd name="T35" fmla="*/ 0 h 827"/>
              <a:gd name="T36" fmla="*/ 2147483647 w 920"/>
              <a:gd name="T37" fmla="*/ 2147483647 h 827"/>
              <a:gd name="T38" fmla="*/ 2147483647 w 920"/>
              <a:gd name="T39" fmla="*/ 2147483647 h 827"/>
              <a:gd name="T40" fmla="*/ 2147483647 w 920"/>
              <a:gd name="T41" fmla="*/ 2147483647 h 827"/>
              <a:gd name="T42" fmla="*/ 2147483647 w 920"/>
              <a:gd name="T43" fmla="*/ 2147483647 h 827"/>
              <a:gd name="T44" fmla="*/ 2147483647 w 920"/>
              <a:gd name="T45" fmla="*/ 2147483647 h 827"/>
              <a:gd name="T46" fmla="*/ 2147483647 w 920"/>
              <a:gd name="T47" fmla="*/ 2147483647 h 827"/>
              <a:gd name="T48" fmla="*/ 2147483647 w 920"/>
              <a:gd name="T49" fmla="*/ 2147483647 h 8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20"/>
              <a:gd name="T76" fmla="*/ 0 h 827"/>
              <a:gd name="T77" fmla="*/ 920 w 920"/>
              <a:gd name="T78" fmla="*/ 827 h 8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20" h="827">
                <a:moveTo>
                  <a:pt x="439" y="770"/>
                </a:moveTo>
                <a:lnTo>
                  <a:pt x="373" y="778"/>
                </a:lnTo>
                <a:lnTo>
                  <a:pt x="336" y="826"/>
                </a:lnTo>
                <a:lnTo>
                  <a:pt x="189" y="762"/>
                </a:lnTo>
                <a:lnTo>
                  <a:pt x="140" y="576"/>
                </a:lnTo>
                <a:lnTo>
                  <a:pt x="26" y="436"/>
                </a:lnTo>
                <a:lnTo>
                  <a:pt x="31" y="432"/>
                </a:lnTo>
                <a:lnTo>
                  <a:pt x="0" y="356"/>
                </a:lnTo>
                <a:lnTo>
                  <a:pt x="41" y="236"/>
                </a:lnTo>
                <a:lnTo>
                  <a:pt x="137" y="260"/>
                </a:lnTo>
                <a:lnTo>
                  <a:pt x="219" y="128"/>
                </a:lnTo>
                <a:lnTo>
                  <a:pt x="355" y="128"/>
                </a:lnTo>
                <a:lnTo>
                  <a:pt x="383" y="151"/>
                </a:lnTo>
                <a:lnTo>
                  <a:pt x="441" y="84"/>
                </a:lnTo>
                <a:lnTo>
                  <a:pt x="522" y="74"/>
                </a:lnTo>
                <a:lnTo>
                  <a:pt x="700" y="48"/>
                </a:lnTo>
                <a:lnTo>
                  <a:pt x="736" y="84"/>
                </a:lnTo>
                <a:lnTo>
                  <a:pt x="844" y="0"/>
                </a:lnTo>
                <a:lnTo>
                  <a:pt x="920" y="128"/>
                </a:lnTo>
                <a:lnTo>
                  <a:pt x="880" y="252"/>
                </a:lnTo>
                <a:lnTo>
                  <a:pt x="780" y="432"/>
                </a:lnTo>
                <a:lnTo>
                  <a:pt x="648" y="580"/>
                </a:lnTo>
                <a:lnTo>
                  <a:pt x="488" y="620"/>
                </a:lnTo>
                <a:lnTo>
                  <a:pt x="496" y="827"/>
                </a:lnTo>
                <a:lnTo>
                  <a:pt x="439" y="770"/>
                </a:lnTo>
                <a:close/>
              </a:path>
            </a:pathLst>
          </a:custGeom>
          <a:solidFill>
            <a:srgbClr val="00CC99"/>
          </a:solidFill>
          <a:ln w="0">
            <a:solidFill>
              <a:srgbClr val="000000"/>
            </a:solidFill>
            <a:prstDash val="solid"/>
            <a:round/>
            <a:headEnd/>
            <a:tailEnd/>
          </a:ln>
        </p:spPr>
        <p:txBody>
          <a:bodyPr/>
          <a:lstStyle/>
          <a:p>
            <a:endParaRPr lang="fi-FI"/>
          </a:p>
        </p:txBody>
      </p:sp>
      <p:sp>
        <p:nvSpPr>
          <p:cNvPr id="21514" name="Freeform 9"/>
          <p:cNvSpPr>
            <a:spLocks noChangeAspect="1"/>
          </p:cNvSpPr>
          <p:nvPr/>
        </p:nvSpPr>
        <p:spPr bwMode="auto">
          <a:xfrm>
            <a:off x="2632075" y="4787900"/>
            <a:ext cx="1930400" cy="1436688"/>
          </a:xfrm>
          <a:custGeom>
            <a:avLst/>
            <a:gdLst>
              <a:gd name="T0" fmla="*/ 2147483647 w 3610"/>
              <a:gd name="T1" fmla="*/ 2147483647 h 2688"/>
              <a:gd name="T2" fmla="*/ 2147483647 w 3610"/>
              <a:gd name="T3" fmla="*/ 2147483647 h 2688"/>
              <a:gd name="T4" fmla="*/ 2147483647 w 3610"/>
              <a:gd name="T5" fmla="*/ 2147483647 h 2688"/>
              <a:gd name="T6" fmla="*/ 2147483647 w 3610"/>
              <a:gd name="T7" fmla="*/ 2147483647 h 2688"/>
              <a:gd name="T8" fmla="*/ 2147483647 w 3610"/>
              <a:gd name="T9" fmla="*/ 2147483647 h 2688"/>
              <a:gd name="T10" fmla="*/ 2147483647 w 3610"/>
              <a:gd name="T11" fmla="*/ 2147483647 h 2688"/>
              <a:gd name="T12" fmla="*/ 2147483647 w 3610"/>
              <a:gd name="T13" fmla="*/ 2147483647 h 2688"/>
              <a:gd name="T14" fmla="*/ 2147483647 w 3610"/>
              <a:gd name="T15" fmla="*/ 2147483647 h 2688"/>
              <a:gd name="T16" fmla="*/ 2147483647 w 3610"/>
              <a:gd name="T17" fmla="*/ 2147483647 h 2688"/>
              <a:gd name="T18" fmla="*/ 0 w 3610"/>
              <a:gd name="T19" fmla="*/ 2147483647 h 2688"/>
              <a:gd name="T20" fmla="*/ 2147483647 w 3610"/>
              <a:gd name="T21" fmla="*/ 2147483647 h 2688"/>
              <a:gd name="T22" fmla="*/ 2147483647 w 3610"/>
              <a:gd name="T23" fmla="*/ 2147483647 h 2688"/>
              <a:gd name="T24" fmla="*/ 2147483647 w 3610"/>
              <a:gd name="T25" fmla="*/ 2147483647 h 2688"/>
              <a:gd name="T26" fmla="*/ 2147483647 w 3610"/>
              <a:gd name="T27" fmla="*/ 2147483647 h 2688"/>
              <a:gd name="T28" fmla="*/ 2147483647 w 3610"/>
              <a:gd name="T29" fmla="*/ 0 h 2688"/>
              <a:gd name="T30" fmla="*/ 2147483647 w 3610"/>
              <a:gd name="T31" fmla="*/ 2147483647 h 2688"/>
              <a:gd name="T32" fmla="*/ 2147483647 w 3610"/>
              <a:gd name="T33" fmla="*/ 2147483647 h 2688"/>
              <a:gd name="T34" fmla="*/ 2147483647 w 3610"/>
              <a:gd name="T35" fmla="*/ 2147483647 h 2688"/>
              <a:gd name="T36" fmla="*/ 2147483647 w 3610"/>
              <a:gd name="T37" fmla="*/ 2147483647 h 2688"/>
              <a:gd name="T38" fmla="*/ 2147483647 w 3610"/>
              <a:gd name="T39" fmla="*/ 2147483647 h 2688"/>
              <a:gd name="T40" fmla="*/ 2147483647 w 3610"/>
              <a:gd name="T41" fmla="*/ 2147483647 h 2688"/>
              <a:gd name="T42" fmla="*/ 2147483647 w 3610"/>
              <a:gd name="T43" fmla="*/ 2147483647 h 2688"/>
              <a:gd name="T44" fmla="*/ 2147483647 w 3610"/>
              <a:gd name="T45" fmla="*/ 2147483647 h 2688"/>
              <a:gd name="T46" fmla="*/ 2147483647 w 3610"/>
              <a:gd name="T47" fmla="*/ 2147483647 h 2688"/>
              <a:gd name="T48" fmla="*/ 2147483647 w 3610"/>
              <a:gd name="T49" fmla="*/ 2147483647 h 2688"/>
              <a:gd name="T50" fmla="*/ 2147483647 w 3610"/>
              <a:gd name="T51" fmla="*/ 2147483647 h 2688"/>
              <a:gd name="T52" fmla="*/ 2147483647 w 3610"/>
              <a:gd name="T53" fmla="*/ 2147483647 h 2688"/>
              <a:gd name="T54" fmla="*/ 2147483647 w 3610"/>
              <a:gd name="T55" fmla="*/ 2147483647 h 26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10"/>
              <a:gd name="T85" fmla="*/ 0 h 2688"/>
              <a:gd name="T86" fmla="*/ 3610 w 3610"/>
              <a:gd name="T87" fmla="*/ 2688 h 26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10" h="2688">
                <a:moveTo>
                  <a:pt x="2803" y="1924"/>
                </a:moveTo>
                <a:lnTo>
                  <a:pt x="3014" y="2122"/>
                </a:lnTo>
                <a:lnTo>
                  <a:pt x="2929" y="2347"/>
                </a:lnTo>
                <a:lnTo>
                  <a:pt x="2730" y="2369"/>
                </a:lnTo>
                <a:lnTo>
                  <a:pt x="2440" y="2404"/>
                </a:lnTo>
                <a:lnTo>
                  <a:pt x="2188" y="2688"/>
                </a:lnTo>
                <a:lnTo>
                  <a:pt x="1710" y="2149"/>
                </a:lnTo>
                <a:lnTo>
                  <a:pt x="1474" y="2318"/>
                </a:lnTo>
                <a:lnTo>
                  <a:pt x="1068" y="2362"/>
                </a:lnTo>
                <a:lnTo>
                  <a:pt x="0" y="1389"/>
                </a:lnTo>
                <a:lnTo>
                  <a:pt x="209" y="764"/>
                </a:lnTo>
                <a:lnTo>
                  <a:pt x="541" y="482"/>
                </a:lnTo>
                <a:lnTo>
                  <a:pt x="340" y="303"/>
                </a:lnTo>
                <a:lnTo>
                  <a:pt x="286" y="4"/>
                </a:lnTo>
                <a:lnTo>
                  <a:pt x="811" y="0"/>
                </a:lnTo>
                <a:lnTo>
                  <a:pt x="1107" y="181"/>
                </a:lnTo>
                <a:lnTo>
                  <a:pt x="1377" y="347"/>
                </a:lnTo>
                <a:lnTo>
                  <a:pt x="1755" y="89"/>
                </a:lnTo>
                <a:lnTo>
                  <a:pt x="2583" y="404"/>
                </a:lnTo>
                <a:lnTo>
                  <a:pt x="2717" y="721"/>
                </a:lnTo>
                <a:lnTo>
                  <a:pt x="3068" y="608"/>
                </a:lnTo>
                <a:lnTo>
                  <a:pt x="3165" y="578"/>
                </a:lnTo>
                <a:lnTo>
                  <a:pt x="3610" y="796"/>
                </a:lnTo>
                <a:lnTo>
                  <a:pt x="3474" y="935"/>
                </a:lnTo>
                <a:lnTo>
                  <a:pt x="3242" y="947"/>
                </a:lnTo>
                <a:lnTo>
                  <a:pt x="3227" y="1609"/>
                </a:lnTo>
                <a:lnTo>
                  <a:pt x="2926" y="1602"/>
                </a:lnTo>
                <a:lnTo>
                  <a:pt x="2803" y="1924"/>
                </a:lnTo>
                <a:close/>
              </a:path>
            </a:pathLst>
          </a:custGeom>
          <a:solidFill>
            <a:srgbClr val="00CC99"/>
          </a:solidFill>
          <a:ln w="0">
            <a:solidFill>
              <a:srgbClr val="000000"/>
            </a:solidFill>
            <a:prstDash val="solid"/>
            <a:round/>
            <a:headEnd/>
            <a:tailEnd/>
          </a:ln>
        </p:spPr>
        <p:txBody>
          <a:bodyPr/>
          <a:lstStyle/>
          <a:p>
            <a:endParaRPr lang="fi-FI"/>
          </a:p>
        </p:txBody>
      </p:sp>
      <p:sp>
        <p:nvSpPr>
          <p:cNvPr id="21515" name="Freeform 10"/>
          <p:cNvSpPr>
            <a:spLocks noChangeAspect="1"/>
          </p:cNvSpPr>
          <p:nvPr/>
        </p:nvSpPr>
        <p:spPr bwMode="auto">
          <a:xfrm>
            <a:off x="1966913" y="2489200"/>
            <a:ext cx="892175" cy="1190625"/>
          </a:xfrm>
          <a:custGeom>
            <a:avLst/>
            <a:gdLst>
              <a:gd name="T0" fmla="*/ 0 w 1671"/>
              <a:gd name="T1" fmla="*/ 2147483647 h 2232"/>
              <a:gd name="T2" fmla="*/ 2147483647 w 1671"/>
              <a:gd name="T3" fmla="*/ 2147483647 h 2232"/>
              <a:gd name="T4" fmla="*/ 2147483647 w 1671"/>
              <a:gd name="T5" fmla="*/ 2147483647 h 2232"/>
              <a:gd name="T6" fmla="*/ 2147483647 w 1671"/>
              <a:gd name="T7" fmla="*/ 2147483647 h 2232"/>
              <a:gd name="T8" fmla="*/ 2147483647 w 1671"/>
              <a:gd name="T9" fmla="*/ 2147483647 h 2232"/>
              <a:gd name="T10" fmla="*/ 2147483647 w 1671"/>
              <a:gd name="T11" fmla="*/ 2147483647 h 2232"/>
              <a:gd name="T12" fmla="*/ 2147483647 w 1671"/>
              <a:gd name="T13" fmla="*/ 2147483647 h 2232"/>
              <a:gd name="T14" fmla="*/ 2147483647 w 1671"/>
              <a:gd name="T15" fmla="*/ 2147483647 h 2232"/>
              <a:gd name="T16" fmla="*/ 2147483647 w 1671"/>
              <a:gd name="T17" fmla="*/ 2147483647 h 2232"/>
              <a:gd name="T18" fmla="*/ 2147483647 w 1671"/>
              <a:gd name="T19" fmla="*/ 2147483647 h 2232"/>
              <a:gd name="T20" fmla="*/ 2147483647 w 1671"/>
              <a:gd name="T21" fmla="*/ 2147483647 h 2232"/>
              <a:gd name="T22" fmla="*/ 2147483647 w 1671"/>
              <a:gd name="T23" fmla="*/ 0 h 2232"/>
              <a:gd name="T24" fmla="*/ 2147483647 w 1671"/>
              <a:gd name="T25" fmla="*/ 2147483647 h 2232"/>
              <a:gd name="T26" fmla="*/ 2147483647 w 1671"/>
              <a:gd name="T27" fmla="*/ 2147483647 h 2232"/>
              <a:gd name="T28" fmla="*/ 2147483647 w 1671"/>
              <a:gd name="T29" fmla="*/ 2147483647 h 2232"/>
              <a:gd name="T30" fmla="*/ 2147483647 w 1671"/>
              <a:gd name="T31" fmla="*/ 2147483647 h 2232"/>
              <a:gd name="T32" fmla="*/ 2147483647 w 1671"/>
              <a:gd name="T33" fmla="*/ 2147483647 h 2232"/>
              <a:gd name="T34" fmla="*/ 0 w 1671"/>
              <a:gd name="T35" fmla="*/ 2147483647 h 2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71"/>
              <a:gd name="T55" fmla="*/ 0 h 2232"/>
              <a:gd name="T56" fmla="*/ 1671 w 1671"/>
              <a:gd name="T57" fmla="*/ 2232 h 2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71" h="2232">
                <a:moveTo>
                  <a:pt x="0" y="1419"/>
                </a:moveTo>
                <a:lnTo>
                  <a:pt x="531" y="2232"/>
                </a:lnTo>
                <a:lnTo>
                  <a:pt x="870" y="2183"/>
                </a:lnTo>
                <a:lnTo>
                  <a:pt x="1317" y="2097"/>
                </a:lnTo>
                <a:lnTo>
                  <a:pt x="1334" y="2083"/>
                </a:lnTo>
                <a:lnTo>
                  <a:pt x="1525" y="1934"/>
                </a:lnTo>
                <a:lnTo>
                  <a:pt x="1671" y="1618"/>
                </a:lnTo>
                <a:lnTo>
                  <a:pt x="1550" y="1450"/>
                </a:lnTo>
                <a:lnTo>
                  <a:pt x="1632" y="1274"/>
                </a:lnTo>
                <a:lnTo>
                  <a:pt x="1153" y="1064"/>
                </a:lnTo>
                <a:lnTo>
                  <a:pt x="990" y="458"/>
                </a:lnTo>
                <a:lnTo>
                  <a:pt x="618" y="0"/>
                </a:lnTo>
                <a:lnTo>
                  <a:pt x="462" y="131"/>
                </a:lnTo>
                <a:lnTo>
                  <a:pt x="468" y="538"/>
                </a:lnTo>
                <a:lnTo>
                  <a:pt x="269" y="602"/>
                </a:lnTo>
                <a:lnTo>
                  <a:pt x="251" y="870"/>
                </a:lnTo>
                <a:lnTo>
                  <a:pt x="177" y="1191"/>
                </a:lnTo>
                <a:lnTo>
                  <a:pt x="0" y="1419"/>
                </a:lnTo>
                <a:close/>
              </a:path>
            </a:pathLst>
          </a:custGeom>
          <a:solidFill>
            <a:srgbClr val="00CC99"/>
          </a:solidFill>
          <a:ln w="0">
            <a:solidFill>
              <a:srgbClr val="000000"/>
            </a:solidFill>
            <a:prstDash val="solid"/>
            <a:round/>
            <a:headEnd/>
            <a:tailEnd/>
          </a:ln>
        </p:spPr>
        <p:txBody>
          <a:bodyPr/>
          <a:lstStyle/>
          <a:p>
            <a:endParaRPr lang="fi-FI"/>
          </a:p>
        </p:txBody>
      </p:sp>
      <p:sp>
        <p:nvSpPr>
          <p:cNvPr id="21516" name="Freeform 13"/>
          <p:cNvSpPr>
            <a:spLocks noChangeAspect="1"/>
          </p:cNvSpPr>
          <p:nvPr/>
        </p:nvSpPr>
        <p:spPr bwMode="auto">
          <a:xfrm>
            <a:off x="1071563" y="4273550"/>
            <a:ext cx="860425" cy="1484313"/>
          </a:xfrm>
          <a:custGeom>
            <a:avLst/>
            <a:gdLst>
              <a:gd name="T0" fmla="*/ 2147483647 w 1610"/>
              <a:gd name="T1" fmla="*/ 2147483647 h 2780"/>
              <a:gd name="T2" fmla="*/ 2147483647 w 1610"/>
              <a:gd name="T3" fmla="*/ 2147483647 h 2780"/>
              <a:gd name="T4" fmla="*/ 2147483647 w 1610"/>
              <a:gd name="T5" fmla="*/ 2147483647 h 2780"/>
              <a:gd name="T6" fmla="*/ 2147483647 w 1610"/>
              <a:gd name="T7" fmla="*/ 2147483647 h 2780"/>
              <a:gd name="T8" fmla="*/ 2147483647 w 1610"/>
              <a:gd name="T9" fmla="*/ 2147483647 h 2780"/>
              <a:gd name="T10" fmla="*/ 2147483647 w 1610"/>
              <a:gd name="T11" fmla="*/ 2147483647 h 2780"/>
              <a:gd name="T12" fmla="*/ 2147483647 w 1610"/>
              <a:gd name="T13" fmla="*/ 2147483647 h 2780"/>
              <a:gd name="T14" fmla="*/ 2147483647 w 1610"/>
              <a:gd name="T15" fmla="*/ 2147483647 h 2780"/>
              <a:gd name="T16" fmla="*/ 2147483647 w 1610"/>
              <a:gd name="T17" fmla="*/ 2147483647 h 2780"/>
              <a:gd name="T18" fmla="*/ 2147483647 w 1610"/>
              <a:gd name="T19" fmla="*/ 2147483647 h 2780"/>
              <a:gd name="T20" fmla="*/ 2147483647 w 1610"/>
              <a:gd name="T21" fmla="*/ 2147483647 h 2780"/>
              <a:gd name="T22" fmla="*/ 0 w 1610"/>
              <a:gd name="T23" fmla="*/ 2147483647 h 2780"/>
              <a:gd name="T24" fmla="*/ 2147483647 w 1610"/>
              <a:gd name="T25" fmla="*/ 0 h 2780"/>
              <a:gd name="T26" fmla="*/ 2147483647 w 1610"/>
              <a:gd name="T27" fmla="*/ 2147483647 h 2780"/>
              <a:gd name="T28" fmla="*/ 2147483647 w 1610"/>
              <a:gd name="T29" fmla="*/ 2147483647 h 2780"/>
              <a:gd name="T30" fmla="*/ 2147483647 w 1610"/>
              <a:gd name="T31" fmla="*/ 2147483647 h 2780"/>
              <a:gd name="T32" fmla="*/ 2147483647 w 1610"/>
              <a:gd name="T33" fmla="*/ 2147483647 h 2780"/>
              <a:gd name="T34" fmla="*/ 2147483647 w 1610"/>
              <a:gd name="T35" fmla="*/ 2147483647 h 2780"/>
              <a:gd name="T36" fmla="*/ 2147483647 w 1610"/>
              <a:gd name="T37" fmla="*/ 2147483647 h 27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10"/>
              <a:gd name="T58" fmla="*/ 0 h 2780"/>
              <a:gd name="T59" fmla="*/ 1610 w 1610"/>
              <a:gd name="T60" fmla="*/ 2780 h 27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10" h="2780">
                <a:moveTo>
                  <a:pt x="1270" y="2578"/>
                </a:moveTo>
                <a:lnTo>
                  <a:pt x="878" y="2780"/>
                </a:lnTo>
                <a:lnTo>
                  <a:pt x="723" y="2633"/>
                </a:lnTo>
                <a:lnTo>
                  <a:pt x="532" y="2633"/>
                </a:lnTo>
                <a:lnTo>
                  <a:pt x="319" y="2442"/>
                </a:lnTo>
                <a:lnTo>
                  <a:pt x="66" y="2314"/>
                </a:lnTo>
                <a:lnTo>
                  <a:pt x="69" y="2133"/>
                </a:lnTo>
                <a:lnTo>
                  <a:pt x="69" y="2098"/>
                </a:lnTo>
                <a:lnTo>
                  <a:pt x="395" y="1827"/>
                </a:lnTo>
                <a:lnTo>
                  <a:pt x="472" y="1704"/>
                </a:lnTo>
                <a:lnTo>
                  <a:pt x="332" y="1046"/>
                </a:lnTo>
                <a:lnTo>
                  <a:pt x="0" y="473"/>
                </a:lnTo>
                <a:lnTo>
                  <a:pt x="681" y="0"/>
                </a:lnTo>
                <a:lnTo>
                  <a:pt x="908" y="47"/>
                </a:lnTo>
                <a:lnTo>
                  <a:pt x="1245" y="379"/>
                </a:lnTo>
                <a:lnTo>
                  <a:pt x="1610" y="1636"/>
                </a:lnTo>
                <a:lnTo>
                  <a:pt x="1279" y="1765"/>
                </a:lnTo>
                <a:lnTo>
                  <a:pt x="1375" y="2627"/>
                </a:lnTo>
                <a:lnTo>
                  <a:pt x="1270" y="2578"/>
                </a:lnTo>
                <a:close/>
              </a:path>
            </a:pathLst>
          </a:custGeom>
          <a:solidFill>
            <a:srgbClr val="00CC99"/>
          </a:solidFill>
          <a:ln w="0">
            <a:solidFill>
              <a:srgbClr val="000000"/>
            </a:solidFill>
            <a:prstDash val="solid"/>
            <a:round/>
            <a:headEnd/>
            <a:tailEnd/>
          </a:ln>
        </p:spPr>
        <p:txBody>
          <a:bodyPr/>
          <a:lstStyle/>
          <a:p>
            <a:endParaRPr lang="fi-FI"/>
          </a:p>
        </p:txBody>
      </p:sp>
      <p:sp>
        <p:nvSpPr>
          <p:cNvPr id="21517" name="Freeform 14"/>
          <p:cNvSpPr>
            <a:spLocks noChangeAspect="1"/>
          </p:cNvSpPr>
          <p:nvPr/>
        </p:nvSpPr>
        <p:spPr bwMode="auto">
          <a:xfrm>
            <a:off x="3725863" y="971550"/>
            <a:ext cx="1135062" cy="1895475"/>
          </a:xfrm>
          <a:custGeom>
            <a:avLst/>
            <a:gdLst>
              <a:gd name="T0" fmla="*/ 2147483647 w 2124"/>
              <a:gd name="T1" fmla="*/ 2147483647 h 3554"/>
              <a:gd name="T2" fmla="*/ 2147483647 w 2124"/>
              <a:gd name="T3" fmla="*/ 0 h 3554"/>
              <a:gd name="T4" fmla="*/ 2147483647 w 2124"/>
              <a:gd name="T5" fmla="*/ 2147483647 h 3554"/>
              <a:gd name="T6" fmla="*/ 2147483647 w 2124"/>
              <a:gd name="T7" fmla="*/ 2147483647 h 3554"/>
              <a:gd name="T8" fmla="*/ 2147483647 w 2124"/>
              <a:gd name="T9" fmla="*/ 2147483647 h 3554"/>
              <a:gd name="T10" fmla="*/ 2147483647 w 2124"/>
              <a:gd name="T11" fmla="*/ 2147483647 h 3554"/>
              <a:gd name="T12" fmla="*/ 0 w 2124"/>
              <a:gd name="T13" fmla="*/ 2147483647 h 3554"/>
              <a:gd name="T14" fmla="*/ 2147483647 w 2124"/>
              <a:gd name="T15" fmla="*/ 2147483647 h 3554"/>
              <a:gd name="T16" fmla="*/ 2147483647 w 2124"/>
              <a:gd name="T17" fmla="*/ 2147483647 h 3554"/>
              <a:gd name="T18" fmla="*/ 2147483647 w 2124"/>
              <a:gd name="T19" fmla="*/ 2147483647 h 3554"/>
              <a:gd name="T20" fmla="*/ 2147483647 w 2124"/>
              <a:gd name="T21" fmla="*/ 2147483647 h 3554"/>
              <a:gd name="T22" fmla="*/ 2147483647 w 2124"/>
              <a:gd name="T23" fmla="*/ 2147483647 h 3554"/>
              <a:gd name="T24" fmla="*/ 2147483647 w 2124"/>
              <a:gd name="T25" fmla="*/ 2147483647 h 3554"/>
              <a:gd name="T26" fmla="*/ 2147483647 w 2124"/>
              <a:gd name="T27" fmla="*/ 2147483647 h 3554"/>
              <a:gd name="T28" fmla="*/ 2147483647 w 2124"/>
              <a:gd name="T29" fmla="*/ 2147483647 h 3554"/>
              <a:gd name="T30" fmla="*/ 2147483647 w 2124"/>
              <a:gd name="T31" fmla="*/ 2147483647 h 3554"/>
              <a:gd name="T32" fmla="*/ 2147483647 w 2124"/>
              <a:gd name="T33" fmla="*/ 2147483647 h 3554"/>
              <a:gd name="T34" fmla="*/ 2147483647 w 2124"/>
              <a:gd name="T35" fmla="*/ 2147483647 h 3554"/>
              <a:gd name="T36" fmla="*/ 2147483647 w 2124"/>
              <a:gd name="T37" fmla="*/ 2147483647 h 3554"/>
              <a:gd name="T38" fmla="*/ 2147483647 w 2124"/>
              <a:gd name="T39" fmla="*/ 2147483647 h 3554"/>
              <a:gd name="T40" fmla="*/ 2147483647 w 2124"/>
              <a:gd name="T41" fmla="*/ 2147483647 h 3554"/>
              <a:gd name="T42" fmla="*/ 2147483647 w 2124"/>
              <a:gd name="T43" fmla="*/ 2147483647 h 3554"/>
              <a:gd name="T44" fmla="*/ 2147483647 w 2124"/>
              <a:gd name="T45" fmla="*/ 2147483647 h 3554"/>
              <a:gd name="T46" fmla="*/ 2147483647 w 2124"/>
              <a:gd name="T47" fmla="*/ 2147483647 h 3554"/>
              <a:gd name="T48" fmla="*/ 2147483647 w 2124"/>
              <a:gd name="T49" fmla="*/ 2147483647 h 3554"/>
              <a:gd name="T50" fmla="*/ 2147483647 w 2124"/>
              <a:gd name="T51" fmla="*/ 2147483647 h 35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24"/>
              <a:gd name="T79" fmla="*/ 0 h 3554"/>
              <a:gd name="T80" fmla="*/ 2124 w 2124"/>
              <a:gd name="T81" fmla="*/ 3554 h 35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24" h="3554">
                <a:moveTo>
                  <a:pt x="1209" y="441"/>
                </a:moveTo>
                <a:lnTo>
                  <a:pt x="821" y="0"/>
                </a:lnTo>
                <a:lnTo>
                  <a:pt x="564" y="578"/>
                </a:lnTo>
                <a:lnTo>
                  <a:pt x="321" y="282"/>
                </a:lnTo>
                <a:lnTo>
                  <a:pt x="77" y="720"/>
                </a:lnTo>
                <a:lnTo>
                  <a:pt x="14" y="1086"/>
                </a:lnTo>
                <a:lnTo>
                  <a:pt x="0" y="1412"/>
                </a:lnTo>
                <a:lnTo>
                  <a:pt x="250" y="1836"/>
                </a:lnTo>
                <a:lnTo>
                  <a:pt x="136" y="2073"/>
                </a:lnTo>
                <a:lnTo>
                  <a:pt x="127" y="2206"/>
                </a:lnTo>
                <a:lnTo>
                  <a:pt x="117" y="2375"/>
                </a:lnTo>
                <a:lnTo>
                  <a:pt x="676" y="2677"/>
                </a:lnTo>
                <a:lnTo>
                  <a:pt x="723" y="2889"/>
                </a:lnTo>
                <a:lnTo>
                  <a:pt x="894" y="2926"/>
                </a:lnTo>
                <a:lnTo>
                  <a:pt x="975" y="2602"/>
                </a:lnTo>
                <a:lnTo>
                  <a:pt x="1109" y="2599"/>
                </a:lnTo>
                <a:lnTo>
                  <a:pt x="1206" y="3272"/>
                </a:lnTo>
                <a:lnTo>
                  <a:pt x="1752" y="3554"/>
                </a:lnTo>
                <a:lnTo>
                  <a:pt x="2113" y="2974"/>
                </a:lnTo>
                <a:lnTo>
                  <a:pt x="2124" y="2581"/>
                </a:lnTo>
                <a:lnTo>
                  <a:pt x="1823" y="2300"/>
                </a:lnTo>
                <a:lnTo>
                  <a:pt x="1671" y="1574"/>
                </a:lnTo>
                <a:lnTo>
                  <a:pt x="1816" y="1306"/>
                </a:lnTo>
                <a:lnTo>
                  <a:pt x="1680" y="1176"/>
                </a:lnTo>
                <a:lnTo>
                  <a:pt x="1535" y="445"/>
                </a:lnTo>
                <a:lnTo>
                  <a:pt x="1209" y="441"/>
                </a:lnTo>
                <a:close/>
              </a:path>
            </a:pathLst>
          </a:custGeom>
          <a:solidFill>
            <a:srgbClr val="00CC99"/>
          </a:solidFill>
          <a:ln w="0">
            <a:solidFill>
              <a:srgbClr val="000000"/>
            </a:solidFill>
            <a:prstDash val="solid"/>
            <a:round/>
            <a:headEnd/>
            <a:tailEnd/>
          </a:ln>
        </p:spPr>
        <p:txBody>
          <a:bodyPr/>
          <a:lstStyle/>
          <a:p>
            <a:endParaRPr lang="fi-FI"/>
          </a:p>
        </p:txBody>
      </p:sp>
      <p:sp>
        <p:nvSpPr>
          <p:cNvPr id="21518" name="Freeform 15"/>
          <p:cNvSpPr>
            <a:spLocks noChangeAspect="1"/>
          </p:cNvSpPr>
          <p:nvPr/>
        </p:nvSpPr>
        <p:spPr bwMode="auto">
          <a:xfrm>
            <a:off x="2679700" y="2813050"/>
            <a:ext cx="868363" cy="1092200"/>
          </a:xfrm>
          <a:custGeom>
            <a:avLst/>
            <a:gdLst>
              <a:gd name="T0" fmla="*/ 0 w 1625"/>
              <a:gd name="T1" fmla="*/ 2147483647 h 2043"/>
              <a:gd name="T2" fmla="*/ 2147483647 w 1625"/>
              <a:gd name="T3" fmla="*/ 2147483647 h 2043"/>
              <a:gd name="T4" fmla="*/ 2147483647 w 1625"/>
              <a:gd name="T5" fmla="*/ 2147483647 h 2043"/>
              <a:gd name="T6" fmla="*/ 2147483647 w 1625"/>
              <a:gd name="T7" fmla="*/ 2147483647 h 2043"/>
              <a:gd name="T8" fmla="*/ 2147483647 w 1625"/>
              <a:gd name="T9" fmla="*/ 2147483647 h 2043"/>
              <a:gd name="T10" fmla="*/ 2147483647 w 1625"/>
              <a:gd name="T11" fmla="*/ 2147483647 h 2043"/>
              <a:gd name="T12" fmla="*/ 2147483647 w 1625"/>
              <a:gd name="T13" fmla="*/ 2147483647 h 2043"/>
              <a:gd name="T14" fmla="*/ 2147483647 w 1625"/>
              <a:gd name="T15" fmla="*/ 0 h 2043"/>
              <a:gd name="T16" fmla="*/ 2147483647 w 1625"/>
              <a:gd name="T17" fmla="*/ 2147483647 h 2043"/>
              <a:gd name="T18" fmla="*/ 2147483647 w 1625"/>
              <a:gd name="T19" fmla="*/ 2147483647 h 2043"/>
              <a:gd name="T20" fmla="*/ 2147483647 w 1625"/>
              <a:gd name="T21" fmla="*/ 2147483647 h 2043"/>
              <a:gd name="T22" fmla="*/ 2147483647 w 1625"/>
              <a:gd name="T23" fmla="*/ 2147483647 h 2043"/>
              <a:gd name="T24" fmla="*/ 2147483647 w 1625"/>
              <a:gd name="T25" fmla="*/ 2147483647 h 2043"/>
              <a:gd name="T26" fmla="*/ 2147483647 w 1625"/>
              <a:gd name="T27" fmla="*/ 2147483647 h 2043"/>
              <a:gd name="T28" fmla="*/ 2147483647 w 1625"/>
              <a:gd name="T29" fmla="*/ 2147483647 h 2043"/>
              <a:gd name="T30" fmla="*/ 2147483647 w 1625"/>
              <a:gd name="T31" fmla="*/ 2147483647 h 2043"/>
              <a:gd name="T32" fmla="*/ 2147483647 w 1625"/>
              <a:gd name="T33" fmla="*/ 2147483647 h 2043"/>
              <a:gd name="T34" fmla="*/ 2147483647 w 1625"/>
              <a:gd name="T35" fmla="*/ 2147483647 h 2043"/>
              <a:gd name="T36" fmla="*/ 0 w 1625"/>
              <a:gd name="T37" fmla="*/ 2147483647 h 20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25"/>
              <a:gd name="T58" fmla="*/ 0 h 2043"/>
              <a:gd name="T59" fmla="*/ 1625 w 1625"/>
              <a:gd name="T60" fmla="*/ 2043 h 20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25" h="2043">
                <a:moveTo>
                  <a:pt x="0" y="1473"/>
                </a:moveTo>
                <a:lnTo>
                  <a:pt x="191" y="1324"/>
                </a:lnTo>
                <a:lnTo>
                  <a:pt x="337" y="1008"/>
                </a:lnTo>
                <a:lnTo>
                  <a:pt x="216" y="840"/>
                </a:lnTo>
                <a:lnTo>
                  <a:pt x="298" y="664"/>
                </a:lnTo>
                <a:lnTo>
                  <a:pt x="421" y="506"/>
                </a:lnTo>
                <a:lnTo>
                  <a:pt x="635" y="482"/>
                </a:lnTo>
                <a:lnTo>
                  <a:pt x="798" y="0"/>
                </a:lnTo>
                <a:lnTo>
                  <a:pt x="1143" y="375"/>
                </a:lnTo>
                <a:lnTo>
                  <a:pt x="1323" y="579"/>
                </a:lnTo>
                <a:lnTo>
                  <a:pt x="1355" y="1022"/>
                </a:lnTo>
                <a:lnTo>
                  <a:pt x="1223" y="1384"/>
                </a:lnTo>
                <a:lnTo>
                  <a:pt x="1625" y="1601"/>
                </a:lnTo>
                <a:lnTo>
                  <a:pt x="1480" y="1671"/>
                </a:lnTo>
                <a:lnTo>
                  <a:pt x="1347" y="2043"/>
                </a:lnTo>
                <a:lnTo>
                  <a:pt x="1033" y="1917"/>
                </a:lnTo>
                <a:lnTo>
                  <a:pt x="522" y="1949"/>
                </a:lnTo>
                <a:lnTo>
                  <a:pt x="196" y="1806"/>
                </a:lnTo>
                <a:lnTo>
                  <a:pt x="0" y="1473"/>
                </a:lnTo>
                <a:close/>
              </a:path>
            </a:pathLst>
          </a:custGeom>
          <a:solidFill>
            <a:srgbClr val="FFC000"/>
          </a:solidFill>
          <a:ln w="0">
            <a:solidFill>
              <a:srgbClr val="000000"/>
            </a:solidFill>
            <a:prstDash val="solid"/>
            <a:round/>
            <a:headEnd/>
            <a:tailEnd/>
          </a:ln>
        </p:spPr>
        <p:txBody>
          <a:bodyPr/>
          <a:lstStyle/>
          <a:p>
            <a:endParaRPr lang="fi-FI"/>
          </a:p>
        </p:txBody>
      </p:sp>
      <p:sp>
        <p:nvSpPr>
          <p:cNvPr id="21519" name="Freeform 16"/>
          <p:cNvSpPr>
            <a:spLocks noChangeAspect="1"/>
          </p:cNvSpPr>
          <p:nvPr/>
        </p:nvSpPr>
        <p:spPr bwMode="auto">
          <a:xfrm>
            <a:off x="2246313" y="204788"/>
            <a:ext cx="1651000" cy="1674812"/>
          </a:xfrm>
          <a:custGeom>
            <a:avLst/>
            <a:gdLst>
              <a:gd name="T0" fmla="*/ 2147483647 w 3085"/>
              <a:gd name="T1" fmla="*/ 2147483647 h 3139"/>
              <a:gd name="T2" fmla="*/ 2147483647 w 3085"/>
              <a:gd name="T3" fmla="*/ 2147483647 h 3139"/>
              <a:gd name="T4" fmla="*/ 2147483647 w 3085"/>
              <a:gd name="T5" fmla="*/ 2147483647 h 3139"/>
              <a:gd name="T6" fmla="*/ 2147483647 w 3085"/>
              <a:gd name="T7" fmla="*/ 2147483647 h 3139"/>
              <a:gd name="T8" fmla="*/ 2147483647 w 3085"/>
              <a:gd name="T9" fmla="*/ 2147483647 h 3139"/>
              <a:gd name="T10" fmla="*/ 0 w 3085"/>
              <a:gd name="T11" fmla="*/ 0 h 3139"/>
              <a:gd name="T12" fmla="*/ 2147483647 w 3085"/>
              <a:gd name="T13" fmla="*/ 2147483647 h 3139"/>
              <a:gd name="T14" fmla="*/ 2147483647 w 3085"/>
              <a:gd name="T15" fmla="*/ 2147483647 h 3139"/>
              <a:gd name="T16" fmla="*/ 2147483647 w 3085"/>
              <a:gd name="T17" fmla="*/ 2147483647 h 3139"/>
              <a:gd name="T18" fmla="*/ 2147483647 w 3085"/>
              <a:gd name="T19" fmla="*/ 2147483647 h 3139"/>
              <a:gd name="T20" fmla="*/ 2147483647 w 3085"/>
              <a:gd name="T21" fmla="*/ 2147483647 h 3139"/>
              <a:gd name="T22" fmla="*/ 2147483647 w 3085"/>
              <a:gd name="T23" fmla="*/ 2147483647 h 3139"/>
              <a:gd name="T24" fmla="*/ 2147483647 w 3085"/>
              <a:gd name="T25" fmla="*/ 2147483647 h 3139"/>
              <a:gd name="T26" fmla="*/ 2147483647 w 3085"/>
              <a:gd name="T27" fmla="*/ 2147483647 h 3139"/>
              <a:gd name="T28" fmla="*/ 2147483647 w 3085"/>
              <a:gd name="T29" fmla="*/ 2147483647 h 3139"/>
              <a:gd name="T30" fmla="*/ 2147483647 w 3085"/>
              <a:gd name="T31" fmla="*/ 2147483647 h 3139"/>
              <a:gd name="T32" fmla="*/ 2147483647 w 3085"/>
              <a:gd name="T33" fmla="*/ 2147483647 h 3139"/>
              <a:gd name="T34" fmla="*/ 2147483647 w 3085"/>
              <a:gd name="T35" fmla="*/ 2147483647 h 3139"/>
              <a:gd name="T36" fmla="*/ 2147483647 w 3085"/>
              <a:gd name="T37" fmla="*/ 2147483647 h 3139"/>
              <a:gd name="T38" fmla="*/ 2147483647 w 3085"/>
              <a:gd name="T39" fmla="*/ 2147483647 h 3139"/>
              <a:gd name="T40" fmla="*/ 2147483647 w 3085"/>
              <a:gd name="T41" fmla="*/ 2147483647 h 3139"/>
              <a:gd name="T42" fmla="*/ 2147483647 w 3085"/>
              <a:gd name="T43" fmla="*/ 2147483647 h 3139"/>
              <a:gd name="T44" fmla="*/ 2147483647 w 3085"/>
              <a:gd name="T45" fmla="*/ 2147483647 h 3139"/>
              <a:gd name="T46" fmla="*/ 2147483647 w 3085"/>
              <a:gd name="T47" fmla="*/ 2147483647 h 3139"/>
              <a:gd name="T48" fmla="*/ 2147483647 w 3085"/>
              <a:gd name="T49" fmla="*/ 2147483647 h 3139"/>
              <a:gd name="T50" fmla="*/ 2147483647 w 3085"/>
              <a:gd name="T51" fmla="*/ 2147483647 h 31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85"/>
              <a:gd name="T79" fmla="*/ 0 h 3139"/>
              <a:gd name="T80" fmla="*/ 3085 w 3085"/>
              <a:gd name="T81" fmla="*/ 3139 h 31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85" h="3139">
                <a:moveTo>
                  <a:pt x="560" y="896"/>
                </a:moveTo>
                <a:lnTo>
                  <a:pt x="346" y="662"/>
                </a:lnTo>
                <a:lnTo>
                  <a:pt x="452" y="401"/>
                </a:lnTo>
                <a:lnTo>
                  <a:pt x="363" y="271"/>
                </a:lnTo>
                <a:lnTo>
                  <a:pt x="165" y="261"/>
                </a:lnTo>
                <a:lnTo>
                  <a:pt x="0" y="0"/>
                </a:lnTo>
                <a:lnTo>
                  <a:pt x="342" y="38"/>
                </a:lnTo>
                <a:lnTo>
                  <a:pt x="1082" y="120"/>
                </a:lnTo>
                <a:lnTo>
                  <a:pt x="2419" y="910"/>
                </a:lnTo>
                <a:lnTo>
                  <a:pt x="3085" y="1718"/>
                </a:lnTo>
                <a:lnTo>
                  <a:pt x="2841" y="2156"/>
                </a:lnTo>
                <a:lnTo>
                  <a:pt x="2778" y="2522"/>
                </a:lnTo>
                <a:lnTo>
                  <a:pt x="2764" y="2848"/>
                </a:lnTo>
                <a:lnTo>
                  <a:pt x="2423" y="3139"/>
                </a:lnTo>
                <a:lnTo>
                  <a:pt x="2298" y="3023"/>
                </a:lnTo>
                <a:lnTo>
                  <a:pt x="1715" y="3094"/>
                </a:lnTo>
                <a:lnTo>
                  <a:pt x="1449" y="3126"/>
                </a:lnTo>
                <a:lnTo>
                  <a:pt x="1173" y="2660"/>
                </a:lnTo>
                <a:lnTo>
                  <a:pt x="901" y="2423"/>
                </a:lnTo>
                <a:lnTo>
                  <a:pt x="578" y="2288"/>
                </a:lnTo>
                <a:lnTo>
                  <a:pt x="329" y="1994"/>
                </a:lnTo>
                <a:lnTo>
                  <a:pt x="349" y="1975"/>
                </a:lnTo>
                <a:lnTo>
                  <a:pt x="187" y="1757"/>
                </a:lnTo>
                <a:lnTo>
                  <a:pt x="236" y="1497"/>
                </a:lnTo>
                <a:lnTo>
                  <a:pt x="631" y="1299"/>
                </a:lnTo>
                <a:lnTo>
                  <a:pt x="560" y="896"/>
                </a:lnTo>
                <a:close/>
              </a:path>
            </a:pathLst>
          </a:custGeom>
          <a:solidFill>
            <a:srgbClr val="00CC99"/>
          </a:solidFill>
          <a:ln w="0">
            <a:solidFill>
              <a:srgbClr val="000000"/>
            </a:solidFill>
            <a:prstDash val="solid"/>
            <a:round/>
            <a:headEnd/>
            <a:tailEnd/>
          </a:ln>
        </p:spPr>
        <p:txBody>
          <a:bodyPr/>
          <a:lstStyle/>
          <a:p>
            <a:endParaRPr lang="fi-FI"/>
          </a:p>
        </p:txBody>
      </p:sp>
      <p:sp>
        <p:nvSpPr>
          <p:cNvPr id="21520" name="Freeform 17"/>
          <p:cNvSpPr>
            <a:spLocks noChangeAspect="1"/>
          </p:cNvSpPr>
          <p:nvPr/>
        </p:nvSpPr>
        <p:spPr bwMode="auto">
          <a:xfrm>
            <a:off x="1736725" y="4324350"/>
            <a:ext cx="1185863" cy="1398588"/>
          </a:xfrm>
          <a:custGeom>
            <a:avLst/>
            <a:gdLst>
              <a:gd name="T0" fmla="*/ 2147483647 w 2216"/>
              <a:gd name="T1" fmla="*/ 2147483647 h 2621"/>
              <a:gd name="T2" fmla="*/ 0 w 2216"/>
              <a:gd name="T3" fmla="*/ 2147483647 h 2621"/>
              <a:gd name="T4" fmla="*/ 2147483647 w 2216"/>
              <a:gd name="T5" fmla="*/ 2147483647 h 2621"/>
              <a:gd name="T6" fmla="*/ 2147483647 w 2216"/>
              <a:gd name="T7" fmla="*/ 2147483647 h 2621"/>
              <a:gd name="T8" fmla="*/ 2147483647 w 2216"/>
              <a:gd name="T9" fmla="*/ 2147483647 h 2621"/>
              <a:gd name="T10" fmla="*/ 2147483647 w 2216"/>
              <a:gd name="T11" fmla="*/ 2147483647 h 2621"/>
              <a:gd name="T12" fmla="*/ 2147483647 w 2216"/>
              <a:gd name="T13" fmla="*/ 2147483647 h 2621"/>
              <a:gd name="T14" fmla="*/ 2147483647 w 2216"/>
              <a:gd name="T15" fmla="*/ 2147483647 h 2621"/>
              <a:gd name="T16" fmla="*/ 2147483647 w 2216"/>
              <a:gd name="T17" fmla="*/ 2147483647 h 2621"/>
              <a:gd name="T18" fmla="*/ 2147483647 w 2216"/>
              <a:gd name="T19" fmla="*/ 2147483647 h 2621"/>
              <a:gd name="T20" fmla="*/ 2147483647 w 2216"/>
              <a:gd name="T21" fmla="*/ 2147483647 h 2621"/>
              <a:gd name="T22" fmla="*/ 2147483647 w 2216"/>
              <a:gd name="T23" fmla="*/ 2147483647 h 2621"/>
              <a:gd name="T24" fmla="*/ 2147483647 w 2216"/>
              <a:gd name="T25" fmla="*/ 2147483647 h 2621"/>
              <a:gd name="T26" fmla="*/ 2147483647 w 2216"/>
              <a:gd name="T27" fmla="*/ 2147483647 h 2621"/>
              <a:gd name="T28" fmla="*/ 2147483647 w 2216"/>
              <a:gd name="T29" fmla="*/ 2147483647 h 2621"/>
              <a:gd name="T30" fmla="*/ 2147483647 w 2216"/>
              <a:gd name="T31" fmla="*/ 2147483647 h 2621"/>
              <a:gd name="T32" fmla="*/ 2147483647 w 2216"/>
              <a:gd name="T33" fmla="*/ 2147483647 h 2621"/>
              <a:gd name="T34" fmla="*/ 2147483647 w 2216"/>
              <a:gd name="T35" fmla="*/ 2147483647 h 2621"/>
              <a:gd name="T36" fmla="*/ 2147483647 w 2216"/>
              <a:gd name="T37" fmla="*/ 2147483647 h 2621"/>
              <a:gd name="T38" fmla="*/ 2147483647 w 2216"/>
              <a:gd name="T39" fmla="*/ 2147483647 h 2621"/>
              <a:gd name="T40" fmla="*/ 2147483647 w 2216"/>
              <a:gd name="T41" fmla="*/ 0 h 2621"/>
              <a:gd name="T42" fmla="*/ 2147483647 w 2216"/>
              <a:gd name="T43" fmla="*/ 2147483647 h 26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16"/>
              <a:gd name="T67" fmla="*/ 0 h 2621"/>
              <a:gd name="T68" fmla="*/ 2216 w 2216"/>
              <a:gd name="T69" fmla="*/ 2621 h 26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16" h="2621">
                <a:moveTo>
                  <a:pt x="197" y="142"/>
                </a:moveTo>
                <a:lnTo>
                  <a:pt x="0" y="284"/>
                </a:lnTo>
                <a:lnTo>
                  <a:pt x="365" y="1541"/>
                </a:lnTo>
                <a:lnTo>
                  <a:pt x="34" y="1670"/>
                </a:lnTo>
                <a:lnTo>
                  <a:pt x="130" y="2532"/>
                </a:lnTo>
                <a:lnTo>
                  <a:pt x="318" y="2621"/>
                </a:lnTo>
                <a:lnTo>
                  <a:pt x="478" y="2442"/>
                </a:lnTo>
                <a:lnTo>
                  <a:pt x="898" y="2368"/>
                </a:lnTo>
                <a:lnTo>
                  <a:pt x="1135" y="2557"/>
                </a:lnTo>
                <a:lnTo>
                  <a:pt x="1202" y="2520"/>
                </a:lnTo>
                <a:lnTo>
                  <a:pt x="1675" y="2259"/>
                </a:lnTo>
                <a:lnTo>
                  <a:pt x="1884" y="1634"/>
                </a:lnTo>
                <a:lnTo>
                  <a:pt x="2216" y="1352"/>
                </a:lnTo>
                <a:lnTo>
                  <a:pt x="2015" y="1173"/>
                </a:lnTo>
                <a:lnTo>
                  <a:pt x="1961" y="874"/>
                </a:lnTo>
                <a:lnTo>
                  <a:pt x="1429" y="834"/>
                </a:lnTo>
                <a:lnTo>
                  <a:pt x="818" y="502"/>
                </a:lnTo>
                <a:lnTo>
                  <a:pt x="642" y="617"/>
                </a:lnTo>
                <a:lnTo>
                  <a:pt x="390" y="507"/>
                </a:lnTo>
                <a:lnTo>
                  <a:pt x="446" y="151"/>
                </a:lnTo>
                <a:lnTo>
                  <a:pt x="238" y="0"/>
                </a:lnTo>
                <a:lnTo>
                  <a:pt x="197" y="142"/>
                </a:lnTo>
                <a:close/>
              </a:path>
            </a:pathLst>
          </a:custGeom>
          <a:solidFill>
            <a:srgbClr val="00CC99"/>
          </a:solidFill>
          <a:ln w="12700">
            <a:solidFill>
              <a:srgbClr val="000000"/>
            </a:solidFill>
            <a:prstDash val="solid"/>
            <a:round/>
            <a:headEnd/>
            <a:tailEnd/>
          </a:ln>
        </p:spPr>
        <p:txBody>
          <a:bodyPr/>
          <a:lstStyle/>
          <a:p>
            <a:endParaRPr lang="fi-FI"/>
          </a:p>
        </p:txBody>
      </p:sp>
      <p:sp>
        <p:nvSpPr>
          <p:cNvPr id="21521" name="Freeform 18"/>
          <p:cNvSpPr>
            <a:spLocks noChangeAspect="1"/>
          </p:cNvSpPr>
          <p:nvPr/>
        </p:nvSpPr>
        <p:spPr bwMode="auto">
          <a:xfrm>
            <a:off x="1246188" y="3246438"/>
            <a:ext cx="1003300" cy="1228725"/>
          </a:xfrm>
          <a:custGeom>
            <a:avLst/>
            <a:gdLst>
              <a:gd name="T0" fmla="*/ 2147483647 w 1880"/>
              <a:gd name="T1" fmla="*/ 0 h 2303"/>
              <a:gd name="T2" fmla="*/ 2147483647 w 1880"/>
              <a:gd name="T3" fmla="*/ 2147483647 h 2303"/>
              <a:gd name="T4" fmla="*/ 2147483647 w 1880"/>
              <a:gd name="T5" fmla="*/ 2147483647 h 2303"/>
              <a:gd name="T6" fmla="*/ 2147483647 w 1880"/>
              <a:gd name="T7" fmla="*/ 2147483647 h 2303"/>
              <a:gd name="T8" fmla="*/ 0 w 1880"/>
              <a:gd name="T9" fmla="*/ 2147483647 h 2303"/>
              <a:gd name="T10" fmla="*/ 2147483647 w 1880"/>
              <a:gd name="T11" fmla="*/ 2147483647 h 2303"/>
              <a:gd name="T12" fmla="*/ 2147483647 w 1880"/>
              <a:gd name="T13" fmla="*/ 2147483647 h 2303"/>
              <a:gd name="T14" fmla="*/ 2147483647 w 1880"/>
              <a:gd name="T15" fmla="*/ 2147483647 h 2303"/>
              <a:gd name="T16" fmla="*/ 2147483647 w 1880"/>
              <a:gd name="T17" fmla="*/ 2147483647 h 2303"/>
              <a:gd name="T18" fmla="*/ 2147483647 w 1880"/>
              <a:gd name="T19" fmla="*/ 2147483647 h 2303"/>
              <a:gd name="T20" fmla="*/ 2147483647 w 1880"/>
              <a:gd name="T21" fmla="*/ 2147483647 h 2303"/>
              <a:gd name="T22" fmla="*/ 2147483647 w 1880"/>
              <a:gd name="T23" fmla="*/ 2147483647 h 2303"/>
              <a:gd name="T24" fmla="*/ 2147483647 w 1880"/>
              <a:gd name="T25" fmla="*/ 2147483647 h 2303"/>
              <a:gd name="T26" fmla="*/ 2147483647 w 1880"/>
              <a:gd name="T27" fmla="*/ 2147483647 h 2303"/>
              <a:gd name="T28" fmla="*/ 2147483647 w 1880"/>
              <a:gd name="T29" fmla="*/ 2147483647 h 2303"/>
              <a:gd name="T30" fmla="*/ 2147483647 w 1880"/>
              <a:gd name="T31" fmla="*/ 2147483647 h 2303"/>
              <a:gd name="T32" fmla="*/ 2147483647 w 1880"/>
              <a:gd name="T33" fmla="*/ 2147483647 h 2303"/>
              <a:gd name="T34" fmla="*/ 2147483647 w 1880"/>
              <a:gd name="T35" fmla="*/ 0 h 23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80"/>
              <a:gd name="T55" fmla="*/ 0 h 2303"/>
              <a:gd name="T56" fmla="*/ 1880 w 1880"/>
              <a:gd name="T57" fmla="*/ 2303 h 23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80" h="2303">
                <a:moveTo>
                  <a:pt x="1349" y="0"/>
                </a:moveTo>
                <a:lnTo>
                  <a:pt x="1040" y="136"/>
                </a:lnTo>
                <a:lnTo>
                  <a:pt x="1064" y="338"/>
                </a:lnTo>
                <a:lnTo>
                  <a:pt x="244" y="620"/>
                </a:lnTo>
                <a:lnTo>
                  <a:pt x="0" y="1027"/>
                </a:lnTo>
                <a:lnTo>
                  <a:pt x="251" y="1204"/>
                </a:lnTo>
                <a:lnTo>
                  <a:pt x="377" y="1462"/>
                </a:lnTo>
                <a:lnTo>
                  <a:pt x="356" y="1924"/>
                </a:lnTo>
                <a:lnTo>
                  <a:pt x="583" y="1971"/>
                </a:lnTo>
                <a:lnTo>
                  <a:pt x="920" y="2303"/>
                </a:lnTo>
                <a:lnTo>
                  <a:pt x="1117" y="2161"/>
                </a:lnTo>
                <a:lnTo>
                  <a:pt x="1158" y="2019"/>
                </a:lnTo>
                <a:lnTo>
                  <a:pt x="1254" y="1692"/>
                </a:lnTo>
                <a:lnTo>
                  <a:pt x="1104" y="1082"/>
                </a:lnTo>
                <a:lnTo>
                  <a:pt x="1249" y="959"/>
                </a:lnTo>
                <a:lnTo>
                  <a:pt x="1427" y="1108"/>
                </a:lnTo>
                <a:lnTo>
                  <a:pt x="1880" y="813"/>
                </a:lnTo>
                <a:lnTo>
                  <a:pt x="1349" y="0"/>
                </a:lnTo>
                <a:close/>
              </a:path>
            </a:pathLst>
          </a:custGeom>
          <a:solidFill>
            <a:srgbClr val="00CC99"/>
          </a:solidFill>
          <a:ln w="0">
            <a:solidFill>
              <a:srgbClr val="000000"/>
            </a:solidFill>
            <a:prstDash val="solid"/>
            <a:round/>
            <a:headEnd/>
            <a:tailEnd/>
          </a:ln>
        </p:spPr>
        <p:txBody>
          <a:bodyPr/>
          <a:lstStyle/>
          <a:p>
            <a:endParaRPr lang="fi-FI"/>
          </a:p>
        </p:txBody>
      </p:sp>
      <p:sp>
        <p:nvSpPr>
          <p:cNvPr id="21522" name="Freeform 19"/>
          <p:cNvSpPr>
            <a:spLocks noChangeAspect="1"/>
          </p:cNvSpPr>
          <p:nvPr/>
        </p:nvSpPr>
        <p:spPr bwMode="auto">
          <a:xfrm>
            <a:off x="4011613" y="3771900"/>
            <a:ext cx="990600" cy="1441450"/>
          </a:xfrm>
          <a:custGeom>
            <a:avLst/>
            <a:gdLst>
              <a:gd name="T0" fmla="*/ 2147483647 w 1852"/>
              <a:gd name="T1" fmla="*/ 2147483647 h 2701"/>
              <a:gd name="T2" fmla="*/ 2147483647 w 1852"/>
              <a:gd name="T3" fmla="*/ 2147483647 h 2701"/>
              <a:gd name="T4" fmla="*/ 2147483647 w 1852"/>
              <a:gd name="T5" fmla="*/ 2147483647 h 2701"/>
              <a:gd name="T6" fmla="*/ 2147483647 w 1852"/>
              <a:gd name="T7" fmla="*/ 2147483647 h 2701"/>
              <a:gd name="T8" fmla="*/ 2147483647 w 1852"/>
              <a:gd name="T9" fmla="*/ 0 h 2701"/>
              <a:gd name="T10" fmla="*/ 2147483647 w 1852"/>
              <a:gd name="T11" fmla="*/ 2147483647 h 2701"/>
              <a:gd name="T12" fmla="*/ 2147483647 w 1852"/>
              <a:gd name="T13" fmla="*/ 2147483647 h 2701"/>
              <a:gd name="T14" fmla="*/ 0 w 1852"/>
              <a:gd name="T15" fmla="*/ 2147483647 h 2701"/>
              <a:gd name="T16" fmla="*/ 2147483647 w 1852"/>
              <a:gd name="T17" fmla="*/ 2147483647 h 2701"/>
              <a:gd name="T18" fmla="*/ 2147483647 w 1852"/>
              <a:gd name="T19" fmla="*/ 2147483647 h 2701"/>
              <a:gd name="T20" fmla="*/ 2147483647 w 1852"/>
              <a:gd name="T21" fmla="*/ 2147483647 h 2701"/>
              <a:gd name="T22" fmla="*/ 2147483647 w 1852"/>
              <a:gd name="T23" fmla="*/ 2147483647 h 2701"/>
              <a:gd name="T24" fmla="*/ 2147483647 w 1852"/>
              <a:gd name="T25" fmla="*/ 2147483647 h 2701"/>
              <a:gd name="T26" fmla="*/ 2147483647 w 1852"/>
              <a:gd name="T27" fmla="*/ 2147483647 h 2701"/>
              <a:gd name="T28" fmla="*/ 2147483647 w 1852"/>
              <a:gd name="T29" fmla="*/ 2147483647 h 2701"/>
              <a:gd name="T30" fmla="*/ 2147483647 w 1852"/>
              <a:gd name="T31" fmla="*/ 2147483647 h 2701"/>
              <a:gd name="T32" fmla="*/ 2147483647 w 1852"/>
              <a:gd name="T33" fmla="*/ 2147483647 h 27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52"/>
              <a:gd name="T52" fmla="*/ 0 h 2701"/>
              <a:gd name="T53" fmla="*/ 1852 w 1852"/>
              <a:gd name="T54" fmla="*/ 2701 h 27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52" h="2701">
                <a:moveTo>
                  <a:pt x="1368" y="1472"/>
                </a:moveTo>
                <a:lnTo>
                  <a:pt x="1610" y="1327"/>
                </a:lnTo>
                <a:lnTo>
                  <a:pt x="1667" y="1097"/>
                </a:lnTo>
                <a:lnTo>
                  <a:pt x="1492" y="589"/>
                </a:lnTo>
                <a:lnTo>
                  <a:pt x="646" y="0"/>
                </a:lnTo>
                <a:lnTo>
                  <a:pt x="268" y="238"/>
                </a:lnTo>
                <a:lnTo>
                  <a:pt x="269" y="684"/>
                </a:lnTo>
                <a:lnTo>
                  <a:pt x="0" y="745"/>
                </a:lnTo>
                <a:lnTo>
                  <a:pt x="194" y="1086"/>
                </a:lnTo>
                <a:lnTo>
                  <a:pt x="337" y="1086"/>
                </a:lnTo>
                <a:lnTo>
                  <a:pt x="485" y="2513"/>
                </a:lnTo>
                <a:lnTo>
                  <a:pt x="582" y="2483"/>
                </a:lnTo>
                <a:lnTo>
                  <a:pt x="1027" y="2701"/>
                </a:lnTo>
                <a:lnTo>
                  <a:pt x="1435" y="2288"/>
                </a:lnTo>
                <a:lnTo>
                  <a:pt x="1852" y="2313"/>
                </a:lnTo>
                <a:lnTo>
                  <a:pt x="1734" y="2285"/>
                </a:lnTo>
                <a:lnTo>
                  <a:pt x="1368" y="1472"/>
                </a:lnTo>
                <a:close/>
              </a:path>
            </a:pathLst>
          </a:custGeom>
          <a:solidFill>
            <a:srgbClr val="00CC99"/>
          </a:solidFill>
          <a:ln w="0">
            <a:solidFill>
              <a:srgbClr val="000000"/>
            </a:solidFill>
            <a:prstDash val="solid"/>
            <a:round/>
            <a:headEnd/>
            <a:tailEnd/>
          </a:ln>
        </p:spPr>
        <p:txBody>
          <a:bodyPr/>
          <a:lstStyle/>
          <a:p>
            <a:endParaRPr lang="fi-FI"/>
          </a:p>
        </p:txBody>
      </p:sp>
      <p:sp>
        <p:nvSpPr>
          <p:cNvPr id="21523" name="Freeform 20"/>
          <p:cNvSpPr>
            <a:spLocks noChangeAspect="1"/>
          </p:cNvSpPr>
          <p:nvPr/>
        </p:nvSpPr>
        <p:spPr bwMode="auto">
          <a:xfrm>
            <a:off x="395288" y="3541713"/>
            <a:ext cx="1050925" cy="1031875"/>
          </a:xfrm>
          <a:custGeom>
            <a:avLst/>
            <a:gdLst>
              <a:gd name="T0" fmla="*/ 2147483647 w 1967"/>
              <a:gd name="T1" fmla="*/ 2147483647 h 1935"/>
              <a:gd name="T2" fmla="*/ 0 w 1967"/>
              <a:gd name="T3" fmla="*/ 2147483647 h 1935"/>
              <a:gd name="T4" fmla="*/ 2147483647 w 1967"/>
              <a:gd name="T5" fmla="*/ 2147483647 h 1935"/>
              <a:gd name="T6" fmla="*/ 2147483647 w 1967"/>
              <a:gd name="T7" fmla="*/ 2147483647 h 1935"/>
              <a:gd name="T8" fmla="*/ 2147483647 w 1967"/>
              <a:gd name="T9" fmla="*/ 2147483647 h 1935"/>
              <a:gd name="T10" fmla="*/ 2147483647 w 1967"/>
              <a:gd name="T11" fmla="*/ 0 h 1935"/>
              <a:gd name="T12" fmla="*/ 2147483647 w 1967"/>
              <a:gd name="T13" fmla="*/ 2147483647 h 1935"/>
              <a:gd name="T14" fmla="*/ 2147483647 w 1967"/>
              <a:gd name="T15" fmla="*/ 2147483647 h 1935"/>
              <a:gd name="T16" fmla="*/ 2147483647 w 1967"/>
              <a:gd name="T17" fmla="*/ 2147483647 h 1935"/>
              <a:gd name="T18" fmla="*/ 2147483647 w 1967"/>
              <a:gd name="T19" fmla="*/ 2147483647 h 1935"/>
              <a:gd name="T20" fmla="*/ 2147483647 w 1967"/>
              <a:gd name="T21" fmla="*/ 2147483647 h 1935"/>
              <a:gd name="T22" fmla="*/ 2147483647 w 1967"/>
              <a:gd name="T23" fmla="*/ 2147483647 h 1935"/>
              <a:gd name="T24" fmla="*/ 2147483647 w 1967"/>
              <a:gd name="T25" fmla="*/ 2147483647 h 1935"/>
              <a:gd name="T26" fmla="*/ 2147483647 w 1967"/>
              <a:gd name="T27" fmla="*/ 2147483647 h 1935"/>
              <a:gd name="T28" fmla="*/ 2147483647 w 1967"/>
              <a:gd name="T29" fmla="*/ 2147483647 h 19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67"/>
              <a:gd name="T46" fmla="*/ 0 h 1935"/>
              <a:gd name="T47" fmla="*/ 1967 w 1967"/>
              <a:gd name="T48" fmla="*/ 1935 h 19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67" h="1935">
                <a:moveTo>
                  <a:pt x="99" y="906"/>
                </a:moveTo>
                <a:lnTo>
                  <a:pt x="0" y="782"/>
                </a:lnTo>
                <a:lnTo>
                  <a:pt x="752" y="731"/>
                </a:lnTo>
                <a:lnTo>
                  <a:pt x="841" y="383"/>
                </a:lnTo>
                <a:lnTo>
                  <a:pt x="674" y="175"/>
                </a:lnTo>
                <a:lnTo>
                  <a:pt x="930" y="0"/>
                </a:lnTo>
                <a:lnTo>
                  <a:pt x="1590" y="474"/>
                </a:lnTo>
                <a:lnTo>
                  <a:pt x="1841" y="651"/>
                </a:lnTo>
                <a:lnTo>
                  <a:pt x="1967" y="909"/>
                </a:lnTo>
                <a:lnTo>
                  <a:pt x="1946" y="1371"/>
                </a:lnTo>
                <a:lnTo>
                  <a:pt x="1265" y="1844"/>
                </a:lnTo>
                <a:lnTo>
                  <a:pt x="1246" y="1812"/>
                </a:lnTo>
                <a:lnTo>
                  <a:pt x="970" y="1935"/>
                </a:lnTo>
                <a:lnTo>
                  <a:pt x="519" y="1431"/>
                </a:lnTo>
                <a:lnTo>
                  <a:pt x="99" y="906"/>
                </a:lnTo>
                <a:close/>
              </a:path>
            </a:pathLst>
          </a:custGeom>
          <a:solidFill>
            <a:srgbClr val="00CC99"/>
          </a:solidFill>
          <a:ln w="0">
            <a:solidFill>
              <a:srgbClr val="000000"/>
            </a:solidFill>
            <a:prstDash val="solid"/>
            <a:round/>
            <a:headEnd/>
            <a:tailEnd/>
          </a:ln>
        </p:spPr>
        <p:txBody>
          <a:bodyPr/>
          <a:lstStyle/>
          <a:p>
            <a:endParaRPr lang="fi-FI"/>
          </a:p>
        </p:txBody>
      </p:sp>
      <p:sp>
        <p:nvSpPr>
          <p:cNvPr id="21524" name="Freeform 21"/>
          <p:cNvSpPr>
            <a:spLocks noChangeAspect="1"/>
          </p:cNvSpPr>
          <p:nvPr/>
        </p:nvSpPr>
        <p:spPr bwMode="auto">
          <a:xfrm>
            <a:off x="1292225" y="0"/>
            <a:ext cx="1292225" cy="1508125"/>
          </a:xfrm>
          <a:custGeom>
            <a:avLst/>
            <a:gdLst>
              <a:gd name="T0" fmla="*/ 2147483647 w 2418"/>
              <a:gd name="T1" fmla="*/ 2147483647 h 2825"/>
              <a:gd name="T2" fmla="*/ 2147483647 w 2418"/>
              <a:gd name="T3" fmla="*/ 2147483647 h 2825"/>
              <a:gd name="T4" fmla="*/ 2147483647 w 2418"/>
              <a:gd name="T5" fmla="*/ 2147483647 h 2825"/>
              <a:gd name="T6" fmla="*/ 2147483647 w 2418"/>
              <a:gd name="T7" fmla="*/ 2147483647 h 2825"/>
              <a:gd name="T8" fmla="*/ 2147483647 w 2418"/>
              <a:gd name="T9" fmla="*/ 2147483647 h 2825"/>
              <a:gd name="T10" fmla="*/ 2147483647 w 2418"/>
              <a:gd name="T11" fmla="*/ 2147483647 h 2825"/>
              <a:gd name="T12" fmla="*/ 2147483647 w 2418"/>
              <a:gd name="T13" fmla="*/ 2147483647 h 2825"/>
              <a:gd name="T14" fmla="*/ 2147483647 w 2418"/>
              <a:gd name="T15" fmla="*/ 0 h 2825"/>
              <a:gd name="T16" fmla="*/ 2147483647 w 2418"/>
              <a:gd name="T17" fmla="*/ 2147483647 h 2825"/>
              <a:gd name="T18" fmla="*/ 0 w 2418"/>
              <a:gd name="T19" fmla="*/ 2147483647 h 2825"/>
              <a:gd name="T20" fmla="*/ 2147483647 w 2418"/>
              <a:gd name="T21" fmla="*/ 2147483647 h 2825"/>
              <a:gd name="T22" fmla="*/ 2147483647 w 2418"/>
              <a:gd name="T23" fmla="*/ 2147483647 h 2825"/>
              <a:gd name="T24" fmla="*/ 2147483647 w 2418"/>
              <a:gd name="T25" fmla="*/ 2147483647 h 2825"/>
              <a:gd name="T26" fmla="*/ 2147483647 w 2418"/>
              <a:gd name="T27" fmla="*/ 2147483647 h 2825"/>
              <a:gd name="T28" fmla="*/ 2147483647 w 2418"/>
              <a:gd name="T29" fmla="*/ 2147483647 h 2825"/>
              <a:gd name="T30" fmla="*/ 2147483647 w 2418"/>
              <a:gd name="T31" fmla="*/ 2147483647 h 2825"/>
              <a:gd name="T32" fmla="*/ 2147483647 w 2418"/>
              <a:gd name="T33" fmla="*/ 2147483647 h 2825"/>
              <a:gd name="T34" fmla="*/ 2147483647 w 2418"/>
              <a:gd name="T35" fmla="*/ 2147483647 h 2825"/>
              <a:gd name="T36" fmla="*/ 2147483647 w 2418"/>
              <a:gd name="T37" fmla="*/ 2147483647 h 2825"/>
              <a:gd name="T38" fmla="*/ 2147483647 w 2418"/>
              <a:gd name="T39" fmla="*/ 2147483647 h 2825"/>
              <a:gd name="T40" fmla="*/ 2147483647 w 2418"/>
              <a:gd name="T41" fmla="*/ 2147483647 h 2825"/>
              <a:gd name="T42" fmla="*/ 2147483647 w 2418"/>
              <a:gd name="T43" fmla="*/ 2147483647 h 2825"/>
              <a:gd name="T44" fmla="*/ 2147483647 w 2418"/>
              <a:gd name="T45" fmla="*/ 2147483647 h 2825"/>
              <a:gd name="T46" fmla="*/ 2147483647 w 2418"/>
              <a:gd name="T47" fmla="*/ 2147483647 h 2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18"/>
              <a:gd name="T73" fmla="*/ 0 h 2825"/>
              <a:gd name="T74" fmla="*/ 2418 w 2418"/>
              <a:gd name="T75" fmla="*/ 2825 h 28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18" h="2825">
                <a:moveTo>
                  <a:pt x="2347" y="1277"/>
                </a:moveTo>
                <a:lnTo>
                  <a:pt x="2133" y="1043"/>
                </a:lnTo>
                <a:lnTo>
                  <a:pt x="2239" y="782"/>
                </a:lnTo>
                <a:lnTo>
                  <a:pt x="2150" y="652"/>
                </a:lnTo>
                <a:lnTo>
                  <a:pt x="1952" y="642"/>
                </a:lnTo>
                <a:lnTo>
                  <a:pt x="1787" y="381"/>
                </a:lnTo>
                <a:lnTo>
                  <a:pt x="1651" y="366"/>
                </a:lnTo>
                <a:lnTo>
                  <a:pt x="818" y="0"/>
                </a:lnTo>
                <a:lnTo>
                  <a:pt x="115" y="319"/>
                </a:lnTo>
                <a:lnTo>
                  <a:pt x="0" y="429"/>
                </a:lnTo>
                <a:lnTo>
                  <a:pt x="564" y="909"/>
                </a:lnTo>
                <a:lnTo>
                  <a:pt x="650" y="1401"/>
                </a:lnTo>
                <a:lnTo>
                  <a:pt x="867" y="1671"/>
                </a:lnTo>
                <a:lnTo>
                  <a:pt x="960" y="2450"/>
                </a:lnTo>
                <a:lnTo>
                  <a:pt x="885" y="2630"/>
                </a:lnTo>
                <a:lnTo>
                  <a:pt x="1214" y="2825"/>
                </a:lnTo>
                <a:lnTo>
                  <a:pt x="1558" y="2461"/>
                </a:lnTo>
                <a:lnTo>
                  <a:pt x="1910" y="2592"/>
                </a:lnTo>
                <a:lnTo>
                  <a:pt x="2116" y="2375"/>
                </a:lnTo>
                <a:lnTo>
                  <a:pt x="2136" y="2356"/>
                </a:lnTo>
                <a:lnTo>
                  <a:pt x="1974" y="2138"/>
                </a:lnTo>
                <a:lnTo>
                  <a:pt x="2023" y="1878"/>
                </a:lnTo>
                <a:lnTo>
                  <a:pt x="2418" y="1680"/>
                </a:lnTo>
                <a:lnTo>
                  <a:pt x="2347" y="1277"/>
                </a:lnTo>
                <a:close/>
              </a:path>
            </a:pathLst>
          </a:custGeom>
          <a:solidFill>
            <a:srgbClr val="00CC99"/>
          </a:solidFill>
          <a:ln w="0">
            <a:solidFill>
              <a:srgbClr val="000000"/>
            </a:solidFill>
            <a:prstDash val="solid"/>
            <a:round/>
            <a:headEnd/>
            <a:tailEnd/>
          </a:ln>
        </p:spPr>
        <p:txBody>
          <a:bodyPr/>
          <a:lstStyle/>
          <a:p>
            <a:endParaRPr lang="fi-FI"/>
          </a:p>
        </p:txBody>
      </p:sp>
      <p:sp>
        <p:nvSpPr>
          <p:cNvPr id="21525" name="Freeform 23"/>
          <p:cNvSpPr>
            <a:spLocks noChangeAspect="1"/>
          </p:cNvSpPr>
          <p:nvPr/>
        </p:nvSpPr>
        <p:spPr bwMode="auto">
          <a:xfrm>
            <a:off x="3201988" y="5935663"/>
            <a:ext cx="1616075" cy="782637"/>
          </a:xfrm>
          <a:custGeom>
            <a:avLst/>
            <a:gdLst>
              <a:gd name="T0" fmla="*/ 2147483647 w 3022"/>
              <a:gd name="T1" fmla="*/ 2147483647 h 1464"/>
              <a:gd name="T2" fmla="*/ 2147483647 w 3022"/>
              <a:gd name="T3" fmla="*/ 2147483647 h 1464"/>
              <a:gd name="T4" fmla="*/ 2147483647 w 3022"/>
              <a:gd name="T5" fmla="*/ 2147483647 h 1464"/>
              <a:gd name="T6" fmla="*/ 0 w 3022"/>
              <a:gd name="T7" fmla="*/ 2147483647 h 1464"/>
              <a:gd name="T8" fmla="*/ 2147483647 w 3022"/>
              <a:gd name="T9" fmla="*/ 2147483647 h 1464"/>
              <a:gd name="T10" fmla="*/ 2147483647 w 3022"/>
              <a:gd name="T11" fmla="*/ 0 h 1464"/>
              <a:gd name="T12" fmla="*/ 2147483647 w 3022"/>
              <a:gd name="T13" fmla="*/ 2147483647 h 1464"/>
              <a:gd name="T14" fmla="*/ 2147483647 w 3022"/>
              <a:gd name="T15" fmla="*/ 2147483647 h 1464"/>
              <a:gd name="T16" fmla="*/ 2147483647 w 3022"/>
              <a:gd name="T17" fmla="*/ 2147483647 h 1464"/>
              <a:gd name="T18" fmla="*/ 2147483647 w 3022"/>
              <a:gd name="T19" fmla="*/ 2147483647 h 1464"/>
              <a:gd name="T20" fmla="*/ 2147483647 w 3022"/>
              <a:gd name="T21" fmla="*/ 2147483647 h 1464"/>
              <a:gd name="T22" fmla="*/ 2147483647 w 3022"/>
              <a:gd name="T23" fmla="*/ 2147483647 h 1464"/>
              <a:gd name="T24" fmla="*/ 2147483647 w 3022"/>
              <a:gd name="T25" fmla="*/ 2147483647 h 1464"/>
              <a:gd name="T26" fmla="*/ 2147483647 w 3022"/>
              <a:gd name="T27" fmla="*/ 2147483647 h 1464"/>
              <a:gd name="T28" fmla="*/ 2147483647 w 3022"/>
              <a:gd name="T29" fmla="*/ 2147483647 h 1464"/>
              <a:gd name="T30" fmla="*/ 2147483647 w 3022"/>
              <a:gd name="T31" fmla="*/ 2147483647 h 1464"/>
              <a:gd name="T32" fmla="*/ 2147483647 w 3022"/>
              <a:gd name="T33" fmla="*/ 2147483647 h 1464"/>
              <a:gd name="T34" fmla="*/ 2147483647 w 3022"/>
              <a:gd name="T35" fmla="*/ 2147483647 h 1464"/>
              <a:gd name="T36" fmla="*/ 2147483647 w 3022"/>
              <a:gd name="T37" fmla="*/ 2147483647 h 1464"/>
              <a:gd name="T38" fmla="*/ 2147483647 w 3022"/>
              <a:gd name="T39" fmla="*/ 2147483647 h 1464"/>
              <a:gd name="T40" fmla="*/ 2147483647 w 3022"/>
              <a:gd name="T41" fmla="*/ 2147483647 h 14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22"/>
              <a:gd name="T64" fmla="*/ 0 h 1464"/>
              <a:gd name="T65" fmla="*/ 3022 w 3022"/>
              <a:gd name="T66" fmla="*/ 1464 h 14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22" h="1464">
                <a:moveTo>
                  <a:pt x="1160" y="1018"/>
                </a:moveTo>
                <a:lnTo>
                  <a:pt x="846" y="832"/>
                </a:lnTo>
                <a:lnTo>
                  <a:pt x="296" y="699"/>
                </a:lnTo>
                <a:lnTo>
                  <a:pt x="0" y="213"/>
                </a:lnTo>
                <a:lnTo>
                  <a:pt x="406" y="169"/>
                </a:lnTo>
                <a:lnTo>
                  <a:pt x="642" y="0"/>
                </a:lnTo>
                <a:lnTo>
                  <a:pt x="1120" y="539"/>
                </a:lnTo>
                <a:lnTo>
                  <a:pt x="1372" y="255"/>
                </a:lnTo>
                <a:lnTo>
                  <a:pt x="1662" y="220"/>
                </a:lnTo>
                <a:lnTo>
                  <a:pt x="2195" y="213"/>
                </a:lnTo>
                <a:lnTo>
                  <a:pt x="2224" y="507"/>
                </a:lnTo>
                <a:lnTo>
                  <a:pt x="2593" y="485"/>
                </a:lnTo>
                <a:lnTo>
                  <a:pt x="2954" y="1004"/>
                </a:lnTo>
                <a:lnTo>
                  <a:pt x="3022" y="1045"/>
                </a:lnTo>
                <a:lnTo>
                  <a:pt x="2878" y="1440"/>
                </a:lnTo>
                <a:lnTo>
                  <a:pt x="2869" y="1464"/>
                </a:lnTo>
                <a:lnTo>
                  <a:pt x="2679" y="1337"/>
                </a:lnTo>
                <a:lnTo>
                  <a:pt x="2195" y="1198"/>
                </a:lnTo>
                <a:lnTo>
                  <a:pt x="1798" y="1084"/>
                </a:lnTo>
                <a:lnTo>
                  <a:pt x="1288" y="1093"/>
                </a:lnTo>
                <a:lnTo>
                  <a:pt x="1160" y="1018"/>
                </a:lnTo>
                <a:close/>
              </a:path>
            </a:pathLst>
          </a:custGeom>
          <a:solidFill>
            <a:srgbClr val="FFC000"/>
          </a:solidFill>
          <a:ln w="12700">
            <a:solidFill>
              <a:srgbClr val="000000"/>
            </a:solidFill>
            <a:prstDash val="solid"/>
            <a:round/>
            <a:headEnd/>
            <a:tailEnd/>
          </a:ln>
        </p:spPr>
        <p:txBody>
          <a:bodyPr/>
          <a:lstStyle/>
          <a:p>
            <a:endParaRPr lang="fi-FI"/>
          </a:p>
        </p:txBody>
      </p:sp>
      <p:sp>
        <p:nvSpPr>
          <p:cNvPr id="21526" name="Rectangle 24"/>
          <p:cNvSpPr>
            <a:spLocks noChangeAspect="1" noChangeArrowheads="1"/>
          </p:cNvSpPr>
          <p:nvPr/>
        </p:nvSpPr>
        <p:spPr bwMode="auto">
          <a:xfrm>
            <a:off x="1979613" y="1712913"/>
            <a:ext cx="542925"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Iisalmi</a:t>
            </a:r>
            <a:endParaRPr lang="fi-FI" sz="1100" b="1">
              <a:cs typeface="Arial" charset="0"/>
            </a:endParaRPr>
          </a:p>
        </p:txBody>
      </p:sp>
      <p:sp>
        <p:nvSpPr>
          <p:cNvPr id="21527" name="Rectangle 25"/>
          <p:cNvSpPr>
            <a:spLocks noChangeAspect="1" noChangeArrowheads="1"/>
          </p:cNvSpPr>
          <p:nvPr/>
        </p:nvSpPr>
        <p:spPr bwMode="auto">
          <a:xfrm>
            <a:off x="3881438" y="3249613"/>
            <a:ext cx="533400" cy="334962"/>
          </a:xfrm>
          <a:prstGeom prst="rect">
            <a:avLst/>
          </a:prstGeom>
          <a:noFill/>
          <a:ln w="9525">
            <a:noFill/>
            <a:miter lim="800000"/>
            <a:headEnd/>
            <a:tailEnd/>
          </a:ln>
        </p:spPr>
        <p:txBody>
          <a:bodyPr lIns="0" tIns="0" rIns="0" bIns="0">
            <a:spAutoFit/>
          </a:bodyPr>
          <a:lstStyle/>
          <a:p>
            <a:r>
              <a:rPr lang="fi-FI" sz="1100" b="1">
                <a:solidFill>
                  <a:srgbClr val="000000"/>
                </a:solidFill>
                <a:latin typeface="Verdana" pitchFamily="34" charset="0"/>
                <a:cs typeface="Arial" charset="0"/>
              </a:rPr>
              <a:t>Juan- koski</a:t>
            </a:r>
            <a:endParaRPr lang="fi-FI" sz="1100" b="1">
              <a:cs typeface="Arial" charset="0"/>
            </a:endParaRPr>
          </a:p>
        </p:txBody>
      </p:sp>
      <p:sp>
        <p:nvSpPr>
          <p:cNvPr id="21528" name="Rectangle 26"/>
          <p:cNvSpPr>
            <a:spLocks noChangeAspect="1" noChangeArrowheads="1"/>
          </p:cNvSpPr>
          <p:nvPr/>
        </p:nvSpPr>
        <p:spPr bwMode="auto">
          <a:xfrm>
            <a:off x="4673600" y="3613150"/>
            <a:ext cx="433388"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Kaavi</a:t>
            </a:r>
            <a:endParaRPr lang="fi-FI" sz="1100" b="1">
              <a:cs typeface="Arial" charset="0"/>
            </a:endParaRPr>
          </a:p>
        </p:txBody>
      </p:sp>
      <p:sp>
        <p:nvSpPr>
          <p:cNvPr id="21529" name="Rectangle 27"/>
          <p:cNvSpPr>
            <a:spLocks noChangeAspect="1" noChangeArrowheads="1"/>
          </p:cNvSpPr>
          <p:nvPr/>
        </p:nvSpPr>
        <p:spPr bwMode="auto">
          <a:xfrm>
            <a:off x="554038" y="2914650"/>
            <a:ext cx="542925"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Keitele</a:t>
            </a:r>
            <a:endParaRPr lang="fi-FI" sz="1100" b="1">
              <a:cs typeface="Arial" charset="0"/>
            </a:endParaRPr>
          </a:p>
        </p:txBody>
      </p:sp>
      <p:sp>
        <p:nvSpPr>
          <p:cNvPr id="21530" name="Rectangle 28"/>
          <p:cNvSpPr>
            <a:spLocks noChangeAspect="1" noChangeArrowheads="1"/>
          </p:cNvSpPr>
          <p:nvPr/>
        </p:nvSpPr>
        <p:spPr bwMode="auto">
          <a:xfrm>
            <a:off x="869950" y="1139825"/>
            <a:ext cx="739775"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Kiuruvesi</a:t>
            </a:r>
            <a:endParaRPr lang="fi-FI" sz="1100" b="1">
              <a:cs typeface="Arial" charset="0"/>
            </a:endParaRPr>
          </a:p>
        </p:txBody>
      </p:sp>
      <p:sp>
        <p:nvSpPr>
          <p:cNvPr id="21531" name="Rectangle 29"/>
          <p:cNvSpPr>
            <a:spLocks noChangeAspect="1" noChangeArrowheads="1"/>
          </p:cNvSpPr>
          <p:nvPr/>
        </p:nvSpPr>
        <p:spPr bwMode="auto">
          <a:xfrm>
            <a:off x="2555875" y="2276475"/>
            <a:ext cx="781050"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Lapinlahti</a:t>
            </a:r>
            <a:endParaRPr lang="fi-FI" sz="1100" b="1">
              <a:cs typeface="Arial" charset="0"/>
            </a:endParaRPr>
          </a:p>
        </p:txBody>
      </p:sp>
      <p:sp>
        <p:nvSpPr>
          <p:cNvPr id="21532" name="Rectangle 30"/>
          <p:cNvSpPr>
            <a:spLocks noChangeAspect="1" noChangeArrowheads="1"/>
          </p:cNvSpPr>
          <p:nvPr/>
        </p:nvSpPr>
        <p:spPr bwMode="auto">
          <a:xfrm>
            <a:off x="3059113" y="5373688"/>
            <a:ext cx="836612"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Leppävirta</a:t>
            </a:r>
            <a:endParaRPr lang="fi-FI" sz="1100" b="1">
              <a:cs typeface="Arial" charset="0"/>
            </a:endParaRPr>
          </a:p>
        </p:txBody>
      </p:sp>
      <p:sp>
        <p:nvSpPr>
          <p:cNvPr id="21533" name="Rectangle 31"/>
          <p:cNvSpPr>
            <a:spLocks noChangeAspect="1" noChangeArrowheads="1"/>
          </p:cNvSpPr>
          <p:nvPr/>
        </p:nvSpPr>
        <p:spPr bwMode="auto">
          <a:xfrm>
            <a:off x="2058988" y="3138488"/>
            <a:ext cx="755650" cy="169862"/>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Maaninka</a:t>
            </a:r>
            <a:endParaRPr lang="fi-FI" sz="1100" b="1">
              <a:cs typeface="Arial" charset="0"/>
            </a:endParaRPr>
          </a:p>
        </p:txBody>
      </p:sp>
      <p:sp>
        <p:nvSpPr>
          <p:cNvPr id="21534" name="Rectangle 33"/>
          <p:cNvSpPr>
            <a:spLocks noChangeAspect="1" noChangeArrowheads="1"/>
          </p:cNvSpPr>
          <p:nvPr/>
        </p:nvSpPr>
        <p:spPr bwMode="auto">
          <a:xfrm>
            <a:off x="1198563" y="2708275"/>
            <a:ext cx="695325"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Pielavesi</a:t>
            </a:r>
            <a:endParaRPr lang="fi-FI" sz="1100" b="1">
              <a:cs typeface="Arial" charset="0"/>
            </a:endParaRPr>
          </a:p>
        </p:txBody>
      </p:sp>
      <p:sp>
        <p:nvSpPr>
          <p:cNvPr id="21535" name="Rectangle 34"/>
          <p:cNvSpPr>
            <a:spLocks noChangeAspect="1" noChangeArrowheads="1"/>
          </p:cNvSpPr>
          <p:nvPr/>
        </p:nvSpPr>
        <p:spPr bwMode="auto">
          <a:xfrm>
            <a:off x="827088" y="4941888"/>
            <a:ext cx="895350"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Rautalampi</a:t>
            </a:r>
          </a:p>
        </p:txBody>
      </p:sp>
      <p:sp>
        <p:nvSpPr>
          <p:cNvPr id="21536" name="Rectangle 35"/>
          <p:cNvSpPr>
            <a:spLocks noChangeAspect="1" noChangeArrowheads="1"/>
          </p:cNvSpPr>
          <p:nvPr/>
        </p:nvSpPr>
        <p:spPr bwMode="auto">
          <a:xfrm>
            <a:off x="3924300" y="1773238"/>
            <a:ext cx="901700"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Rautavaara</a:t>
            </a:r>
            <a:endParaRPr lang="fi-FI" sz="1100" b="1">
              <a:cs typeface="Arial" charset="0"/>
            </a:endParaRPr>
          </a:p>
        </p:txBody>
      </p:sp>
      <p:sp>
        <p:nvSpPr>
          <p:cNvPr id="21537" name="Rectangle 36"/>
          <p:cNvSpPr>
            <a:spLocks noChangeAspect="1" noChangeArrowheads="1"/>
          </p:cNvSpPr>
          <p:nvPr/>
        </p:nvSpPr>
        <p:spPr bwMode="auto">
          <a:xfrm>
            <a:off x="2889250" y="3300413"/>
            <a:ext cx="676275" cy="336550"/>
          </a:xfrm>
          <a:prstGeom prst="rect">
            <a:avLst/>
          </a:prstGeom>
          <a:noFill/>
          <a:ln w="9525">
            <a:noFill/>
            <a:miter lim="800000"/>
            <a:headEnd/>
            <a:tailEnd/>
          </a:ln>
        </p:spPr>
        <p:txBody>
          <a:bodyPr lIns="0" tIns="0" rIns="0" bIns="0">
            <a:spAutoFit/>
          </a:bodyPr>
          <a:lstStyle/>
          <a:p>
            <a:r>
              <a:rPr lang="fi-FI" sz="1100" b="1">
                <a:solidFill>
                  <a:srgbClr val="000000"/>
                </a:solidFill>
                <a:latin typeface="Verdana" pitchFamily="34" charset="0"/>
                <a:cs typeface="Arial" charset="0"/>
              </a:rPr>
              <a:t>Siilin- järvi</a:t>
            </a:r>
            <a:endParaRPr lang="fi-FI" sz="1100" b="1">
              <a:cs typeface="Arial" charset="0"/>
            </a:endParaRPr>
          </a:p>
        </p:txBody>
      </p:sp>
      <p:sp>
        <p:nvSpPr>
          <p:cNvPr id="21538" name="Rectangle 37"/>
          <p:cNvSpPr>
            <a:spLocks noChangeAspect="1" noChangeArrowheads="1"/>
          </p:cNvSpPr>
          <p:nvPr/>
        </p:nvSpPr>
        <p:spPr bwMode="auto">
          <a:xfrm>
            <a:off x="2613025" y="982663"/>
            <a:ext cx="839788"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Sonkajärvi</a:t>
            </a:r>
            <a:endParaRPr lang="fi-FI" sz="1100" b="1">
              <a:cs typeface="Arial" charset="0"/>
            </a:endParaRPr>
          </a:p>
        </p:txBody>
      </p:sp>
      <p:sp>
        <p:nvSpPr>
          <p:cNvPr id="21539" name="Rectangle 38"/>
          <p:cNvSpPr>
            <a:spLocks noChangeAspect="1" noChangeArrowheads="1"/>
          </p:cNvSpPr>
          <p:nvPr/>
        </p:nvSpPr>
        <p:spPr bwMode="auto">
          <a:xfrm>
            <a:off x="1979613" y="4941888"/>
            <a:ext cx="879475"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Suonenjoki</a:t>
            </a:r>
          </a:p>
        </p:txBody>
      </p:sp>
      <p:sp>
        <p:nvSpPr>
          <p:cNvPr id="21540" name="Rectangle 39"/>
          <p:cNvSpPr>
            <a:spLocks noChangeAspect="1" noChangeArrowheads="1"/>
          </p:cNvSpPr>
          <p:nvPr/>
        </p:nvSpPr>
        <p:spPr bwMode="auto">
          <a:xfrm>
            <a:off x="1331913" y="3716338"/>
            <a:ext cx="442912"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Tervo</a:t>
            </a:r>
            <a:endParaRPr lang="fi-FI" sz="1100" b="1">
              <a:cs typeface="Arial" charset="0"/>
            </a:endParaRPr>
          </a:p>
        </p:txBody>
      </p:sp>
      <p:sp>
        <p:nvSpPr>
          <p:cNvPr id="21541" name="Rectangle 40"/>
          <p:cNvSpPr>
            <a:spLocks noChangeAspect="1" noChangeArrowheads="1"/>
          </p:cNvSpPr>
          <p:nvPr/>
        </p:nvSpPr>
        <p:spPr bwMode="auto">
          <a:xfrm>
            <a:off x="4259263" y="4435475"/>
            <a:ext cx="812800"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Tuusniemi</a:t>
            </a:r>
            <a:endParaRPr lang="fi-FI" sz="1100" b="1">
              <a:cs typeface="Arial" charset="0"/>
            </a:endParaRPr>
          </a:p>
        </p:txBody>
      </p:sp>
      <p:sp>
        <p:nvSpPr>
          <p:cNvPr id="21542" name="Rectangle 41"/>
          <p:cNvSpPr>
            <a:spLocks noChangeAspect="1" noChangeArrowheads="1"/>
          </p:cNvSpPr>
          <p:nvPr/>
        </p:nvSpPr>
        <p:spPr bwMode="auto">
          <a:xfrm>
            <a:off x="633413" y="4000500"/>
            <a:ext cx="633412"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Vesanto</a:t>
            </a:r>
            <a:endParaRPr lang="fi-FI" sz="1100" b="1">
              <a:cs typeface="Arial" charset="0"/>
            </a:endParaRPr>
          </a:p>
        </p:txBody>
      </p:sp>
      <p:sp>
        <p:nvSpPr>
          <p:cNvPr id="21543" name="Rectangle 42"/>
          <p:cNvSpPr>
            <a:spLocks noChangeAspect="1" noChangeArrowheads="1"/>
          </p:cNvSpPr>
          <p:nvPr/>
        </p:nvSpPr>
        <p:spPr bwMode="auto">
          <a:xfrm>
            <a:off x="1739900" y="696913"/>
            <a:ext cx="649288"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Vieremä</a:t>
            </a:r>
            <a:endParaRPr lang="fi-FI" sz="1100" b="1">
              <a:cs typeface="Arial" charset="0"/>
            </a:endParaRPr>
          </a:p>
        </p:txBody>
      </p:sp>
      <p:sp>
        <p:nvSpPr>
          <p:cNvPr id="21544" name="Rectangle 43"/>
          <p:cNvSpPr>
            <a:spLocks noChangeAspect="1" noChangeArrowheads="1"/>
          </p:cNvSpPr>
          <p:nvPr/>
        </p:nvSpPr>
        <p:spPr bwMode="auto">
          <a:xfrm>
            <a:off x="2627313" y="4221163"/>
            <a:ext cx="549275" cy="169862"/>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Kuopio</a:t>
            </a:r>
          </a:p>
        </p:txBody>
      </p:sp>
      <p:sp>
        <p:nvSpPr>
          <p:cNvPr id="21545" name="Rectangle 44"/>
          <p:cNvSpPr>
            <a:spLocks noChangeAspect="1" noChangeArrowheads="1"/>
          </p:cNvSpPr>
          <p:nvPr/>
        </p:nvSpPr>
        <p:spPr bwMode="auto">
          <a:xfrm>
            <a:off x="3881438" y="6227763"/>
            <a:ext cx="639762" cy="166687"/>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Varkaus</a:t>
            </a:r>
          </a:p>
        </p:txBody>
      </p:sp>
      <p:cxnSp>
        <p:nvCxnSpPr>
          <p:cNvPr id="65" name="Suora nuoliyhdysviiva 64"/>
          <p:cNvCxnSpPr/>
          <p:nvPr/>
        </p:nvCxnSpPr>
        <p:spPr>
          <a:xfrm rot="5400000">
            <a:off x="3456781" y="6417469"/>
            <a:ext cx="358775" cy="158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1547" name="Tekstikehys 65"/>
          <p:cNvSpPr txBox="1">
            <a:spLocks noChangeArrowheads="1"/>
          </p:cNvSpPr>
          <p:nvPr/>
        </p:nvSpPr>
        <p:spPr bwMode="auto">
          <a:xfrm>
            <a:off x="2987675" y="6550025"/>
            <a:ext cx="931863" cy="276225"/>
          </a:xfrm>
          <a:prstGeom prst="rect">
            <a:avLst/>
          </a:prstGeom>
          <a:noFill/>
          <a:ln w="9525">
            <a:noFill/>
            <a:miter lim="800000"/>
            <a:headEnd/>
            <a:tailEnd/>
          </a:ln>
        </p:spPr>
        <p:txBody>
          <a:bodyPr wrap="none">
            <a:spAutoFit/>
          </a:bodyPr>
          <a:lstStyle/>
          <a:p>
            <a:r>
              <a:rPr lang="fi-FI" sz="1200" b="1">
                <a:latin typeface="Verdana" pitchFamily="34" charset="0"/>
                <a:ea typeface="Verdana" pitchFamily="34" charset="0"/>
                <a:cs typeface="Verdana" pitchFamily="34" charset="0"/>
              </a:rPr>
              <a:t>Joroinen</a:t>
            </a:r>
          </a:p>
        </p:txBody>
      </p:sp>
      <p:sp>
        <p:nvSpPr>
          <p:cNvPr id="73" name="Tasakylkinen kolmio 72"/>
          <p:cNvSpPr/>
          <p:nvPr/>
        </p:nvSpPr>
        <p:spPr>
          <a:xfrm>
            <a:off x="2195513" y="5157788"/>
            <a:ext cx="144462" cy="144462"/>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7" name="5-sakarainen tähti 66"/>
          <p:cNvSpPr/>
          <p:nvPr/>
        </p:nvSpPr>
        <p:spPr>
          <a:xfrm>
            <a:off x="2843213" y="3644900"/>
            <a:ext cx="144462"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8" name="5-sakarainen tähti 67"/>
          <p:cNvSpPr/>
          <p:nvPr/>
        </p:nvSpPr>
        <p:spPr>
          <a:xfrm>
            <a:off x="2195513" y="3357563"/>
            <a:ext cx="144462"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9" name="5-sakarainen tähti 68"/>
          <p:cNvSpPr/>
          <p:nvPr/>
        </p:nvSpPr>
        <p:spPr>
          <a:xfrm>
            <a:off x="1476375" y="3933825"/>
            <a:ext cx="144463"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0" name="5-sakarainen tähti 69"/>
          <p:cNvSpPr/>
          <p:nvPr/>
        </p:nvSpPr>
        <p:spPr>
          <a:xfrm>
            <a:off x="3203575" y="5589588"/>
            <a:ext cx="144463"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5" name="5-sakarainen tähti 74"/>
          <p:cNvSpPr/>
          <p:nvPr/>
        </p:nvSpPr>
        <p:spPr>
          <a:xfrm>
            <a:off x="2987675" y="3644900"/>
            <a:ext cx="144463" cy="144463"/>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6" name="5-sakarainen tähti 75"/>
          <p:cNvSpPr/>
          <p:nvPr/>
        </p:nvSpPr>
        <p:spPr>
          <a:xfrm>
            <a:off x="4356100" y="6381750"/>
            <a:ext cx="144463" cy="144463"/>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7" name="Suorakulmio 76"/>
          <p:cNvSpPr/>
          <p:nvPr/>
        </p:nvSpPr>
        <p:spPr>
          <a:xfrm>
            <a:off x="5508625" y="765175"/>
            <a:ext cx="144463" cy="142875"/>
          </a:xfrm>
          <a:prstGeom prst="rect">
            <a:avLst/>
          </a:prstGeom>
          <a:solidFill>
            <a:srgbClr val="00CC9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21600" name="Tekstikehys 97"/>
          <p:cNvSpPr txBox="1">
            <a:spLocks noChangeArrowheads="1"/>
          </p:cNvSpPr>
          <p:nvPr/>
        </p:nvSpPr>
        <p:spPr bwMode="auto">
          <a:xfrm>
            <a:off x="5724525" y="692150"/>
            <a:ext cx="2352675"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Kunnan väestöpohja &lt; 20 000</a:t>
            </a:r>
          </a:p>
        </p:txBody>
      </p:sp>
      <p:sp>
        <p:nvSpPr>
          <p:cNvPr id="79" name="Tasakylkinen kolmio 78"/>
          <p:cNvSpPr/>
          <p:nvPr/>
        </p:nvSpPr>
        <p:spPr>
          <a:xfrm>
            <a:off x="5508625" y="1916113"/>
            <a:ext cx="144463" cy="14446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21602" name="Tekstikehys 104"/>
          <p:cNvSpPr txBox="1">
            <a:spLocks noChangeArrowheads="1"/>
          </p:cNvSpPr>
          <p:nvPr/>
        </p:nvSpPr>
        <p:spPr bwMode="auto">
          <a:xfrm>
            <a:off x="5724525" y="1844675"/>
            <a:ext cx="935038"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Kriisikunta</a:t>
            </a:r>
          </a:p>
        </p:txBody>
      </p:sp>
      <p:sp>
        <p:nvSpPr>
          <p:cNvPr id="81" name="Tasakylkinen kolmio 80"/>
          <p:cNvSpPr/>
          <p:nvPr/>
        </p:nvSpPr>
        <p:spPr>
          <a:xfrm>
            <a:off x="5508625" y="2205038"/>
            <a:ext cx="144463" cy="142875"/>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21604" name="Tekstikehys 106"/>
          <p:cNvSpPr txBox="1">
            <a:spLocks noChangeArrowheads="1"/>
          </p:cNvSpPr>
          <p:nvPr/>
        </p:nvSpPr>
        <p:spPr bwMode="auto">
          <a:xfrm>
            <a:off x="5724525" y="2133600"/>
            <a:ext cx="1376363"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Kriisiytyvä kunta</a:t>
            </a:r>
          </a:p>
        </p:txBody>
      </p:sp>
      <p:sp>
        <p:nvSpPr>
          <p:cNvPr id="83" name="5-sakarainen tähti 82"/>
          <p:cNvSpPr/>
          <p:nvPr/>
        </p:nvSpPr>
        <p:spPr>
          <a:xfrm>
            <a:off x="5508625" y="1341438"/>
            <a:ext cx="144463" cy="144462"/>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21606" name="Tekstikehys 108"/>
          <p:cNvSpPr txBox="1">
            <a:spLocks noChangeArrowheads="1"/>
          </p:cNvSpPr>
          <p:nvPr/>
        </p:nvSpPr>
        <p:spPr bwMode="auto">
          <a:xfrm>
            <a:off x="5724525" y="1268413"/>
            <a:ext cx="2120900" cy="261937"/>
          </a:xfrm>
          <a:prstGeom prst="rect">
            <a:avLst/>
          </a:prstGeom>
          <a:noFill/>
          <a:ln w="9525">
            <a:noFill/>
            <a:miter lim="800000"/>
            <a:headEnd/>
            <a:tailEnd/>
          </a:ln>
        </p:spPr>
        <p:txBody>
          <a:bodyPr wrap="none">
            <a:spAutoFit/>
          </a:bodyPr>
          <a:lstStyle/>
          <a:p>
            <a:r>
              <a:rPr lang="fi-FI" sz="1100" dirty="0">
                <a:latin typeface="Verdana" pitchFamily="34" charset="0"/>
                <a:ea typeface="Verdana" pitchFamily="34" charset="0"/>
                <a:cs typeface="Verdana" pitchFamily="34" charset="0"/>
              </a:rPr>
              <a:t>Yhdyskuntarakenneperuste</a:t>
            </a:r>
          </a:p>
        </p:txBody>
      </p:sp>
      <p:sp>
        <p:nvSpPr>
          <p:cNvPr id="85" name="Suorakulmio 84"/>
          <p:cNvSpPr/>
          <p:nvPr/>
        </p:nvSpPr>
        <p:spPr>
          <a:xfrm>
            <a:off x="5508625" y="1052513"/>
            <a:ext cx="144463" cy="142875"/>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21608" name="Tekstikehys 97"/>
          <p:cNvSpPr txBox="1">
            <a:spLocks noChangeArrowheads="1"/>
          </p:cNvSpPr>
          <p:nvPr/>
        </p:nvSpPr>
        <p:spPr bwMode="auto">
          <a:xfrm>
            <a:off x="5724525" y="981075"/>
            <a:ext cx="1643063"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Työssäkäyntiperuste</a:t>
            </a:r>
          </a:p>
        </p:txBody>
      </p:sp>
      <p:sp>
        <p:nvSpPr>
          <p:cNvPr id="87" name="5-sakarainen tähti 86"/>
          <p:cNvSpPr/>
          <p:nvPr/>
        </p:nvSpPr>
        <p:spPr>
          <a:xfrm>
            <a:off x="5508625" y="1628775"/>
            <a:ext cx="144463"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21610" name="Tekstikehys 108"/>
          <p:cNvSpPr txBox="1">
            <a:spLocks noChangeArrowheads="1"/>
          </p:cNvSpPr>
          <p:nvPr/>
        </p:nvSpPr>
        <p:spPr bwMode="auto">
          <a:xfrm>
            <a:off x="5724525" y="1557338"/>
            <a:ext cx="2425700" cy="261937"/>
          </a:xfrm>
          <a:prstGeom prst="rect">
            <a:avLst/>
          </a:prstGeom>
          <a:noFill/>
          <a:ln w="9525">
            <a:noFill/>
            <a:miter lim="800000"/>
            <a:headEnd/>
            <a:tailEnd/>
          </a:ln>
        </p:spPr>
        <p:txBody>
          <a:bodyPr wrap="none">
            <a:spAutoFit/>
          </a:bodyPr>
          <a:lstStyle/>
          <a:p>
            <a:r>
              <a:rPr lang="fi-FI" sz="1100" dirty="0">
                <a:latin typeface="Verdana" pitchFamily="34" charset="0"/>
                <a:ea typeface="Verdana" pitchFamily="34" charset="0"/>
                <a:cs typeface="Verdana" pitchFamily="34" charset="0"/>
              </a:rPr>
              <a:t>Työpaikkaomavaraisuusperuste</a:t>
            </a:r>
          </a:p>
        </p:txBody>
      </p:sp>
      <p:sp>
        <p:nvSpPr>
          <p:cNvPr id="66" name="5-sakarainen tähti 65"/>
          <p:cNvSpPr/>
          <p:nvPr/>
        </p:nvSpPr>
        <p:spPr>
          <a:xfrm>
            <a:off x="3419475" y="4437063"/>
            <a:ext cx="144463" cy="144462"/>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4" name="5-sakarainen tähti 73"/>
          <p:cNvSpPr/>
          <p:nvPr/>
        </p:nvSpPr>
        <p:spPr>
          <a:xfrm>
            <a:off x="3419475" y="5588000"/>
            <a:ext cx="144463" cy="144463"/>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8" name="5-sakarainen tähti 77"/>
          <p:cNvSpPr/>
          <p:nvPr/>
        </p:nvSpPr>
        <p:spPr>
          <a:xfrm>
            <a:off x="3851275" y="6597650"/>
            <a:ext cx="144463" cy="144463"/>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0" name="Tasakylkinen kolmio 79"/>
          <p:cNvSpPr/>
          <p:nvPr/>
        </p:nvSpPr>
        <p:spPr>
          <a:xfrm>
            <a:off x="4067175" y="3644900"/>
            <a:ext cx="144463" cy="142875"/>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2" name="Tekstikehys 78"/>
          <p:cNvSpPr txBox="1">
            <a:spLocks noChangeArrowheads="1"/>
          </p:cNvSpPr>
          <p:nvPr/>
        </p:nvSpPr>
        <p:spPr bwMode="auto">
          <a:xfrm>
            <a:off x="6660232" y="2708920"/>
            <a:ext cx="1858201" cy="261610"/>
          </a:xfrm>
          <a:prstGeom prst="rect">
            <a:avLst/>
          </a:prstGeom>
          <a:noFill/>
          <a:ln w="9525">
            <a:noFill/>
            <a:miter lim="800000"/>
            <a:headEnd/>
            <a:tailEnd/>
          </a:ln>
        </p:spPr>
        <p:txBody>
          <a:bodyPr wrap="none">
            <a:spAutoFit/>
          </a:bodyPr>
          <a:lstStyle/>
          <a:p>
            <a:r>
              <a:rPr lang="fi-FI" sz="1100" dirty="0" smtClean="0">
                <a:latin typeface="Verdana" pitchFamily="34" charset="0"/>
                <a:ea typeface="Verdana" pitchFamily="34" charset="0"/>
                <a:cs typeface="Verdana" pitchFamily="34" charset="0"/>
              </a:rPr>
              <a:t>Asukasluku 31.12.2013</a:t>
            </a:r>
            <a:endParaRPr lang="fi-FI" sz="1100" dirty="0">
              <a:latin typeface="Verdana" pitchFamily="34" charset="0"/>
              <a:ea typeface="Verdana" pitchFamily="34" charset="0"/>
              <a:cs typeface="Verdana" pitchFamily="34" charset="0"/>
            </a:endParaRPr>
          </a:p>
        </p:txBody>
      </p:sp>
      <p:graphicFrame>
        <p:nvGraphicFramePr>
          <p:cNvPr id="82" name="Taulukko 81"/>
          <p:cNvGraphicFramePr>
            <a:graphicFrameLocks noGrp="1"/>
          </p:cNvGraphicFramePr>
          <p:nvPr/>
        </p:nvGraphicFramePr>
        <p:xfrm>
          <a:off x="6732240" y="2996952"/>
          <a:ext cx="2251844" cy="3657600"/>
        </p:xfrm>
        <a:graphic>
          <a:graphicData uri="http://schemas.openxmlformats.org/drawingml/2006/table">
            <a:tbl>
              <a:tblPr/>
              <a:tblGrid>
                <a:gridCol w="1515066"/>
                <a:gridCol w="736778"/>
              </a:tblGrid>
              <a:tr h="182880">
                <a:tc>
                  <a:txBody>
                    <a:bodyPr/>
                    <a:lstStyle/>
                    <a:p>
                      <a:pPr algn="l" fontAlgn="b"/>
                      <a:r>
                        <a:rPr lang="fi-FI" sz="1100" b="0" i="0" u="none" strike="noStrike" dirty="0">
                          <a:solidFill>
                            <a:srgbClr val="000000"/>
                          </a:solidFill>
                          <a:latin typeface="Calibri"/>
                        </a:rPr>
                        <a:t>Iisalmi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22 171</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Juankoski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4 995</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Kaavi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3 261</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Keitele</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2 427</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Kiuruvesi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8 866</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Kuopio</a:t>
                      </a:r>
                    </a:p>
                  </a:txBody>
                  <a:tcPr marL="7620" marR="7620" marT="7620" marB="0" anchor="b">
                    <a:lnL>
                      <a:noFill/>
                    </a:lnL>
                    <a:lnR>
                      <a:noFill/>
                    </a:lnR>
                    <a:lnT>
                      <a:noFill/>
                    </a:lnT>
                    <a:lnB>
                      <a:noFill/>
                    </a:lnB>
                  </a:tcPr>
                </a:tc>
                <a:tc>
                  <a:txBody>
                    <a:bodyPr/>
                    <a:lstStyle/>
                    <a:p>
                      <a:pPr algn="r" fontAlgn="b"/>
                      <a:r>
                        <a:rPr lang="fi-FI" sz="1100" b="0" i="0" u="none" strike="noStrike" dirty="0">
                          <a:solidFill>
                            <a:srgbClr val="000000"/>
                          </a:solidFill>
                          <a:latin typeface="Calibri"/>
                        </a:rPr>
                        <a:t>106 342</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Lapinlahti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10 176</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Leppävirta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10 170</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Maaninka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3 771</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Pielavesi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4 824</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Rautalampi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3 426</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Rautavaara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1 784</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Siilinjärvi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21 567</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Sonkajärvi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4 454</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Suonenjoki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7 456</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Tervo</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1 669</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Tuusniemi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2 802</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Varkaus</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22 107</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Vesanto</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2 288</a:t>
                      </a:r>
                    </a:p>
                  </a:txBody>
                  <a:tcPr marL="7620" marR="7620" marT="7620" marB="0" anchor="b">
                    <a:lnL>
                      <a:noFill/>
                    </a:lnL>
                    <a:lnR>
                      <a:noFill/>
                    </a:lnR>
                    <a:lnT>
                      <a:noFill/>
                    </a:lnT>
                    <a:lnB>
                      <a:noFill/>
                    </a:lnB>
                  </a:tcPr>
                </a:tc>
              </a:tr>
              <a:tr h="182880">
                <a:tc>
                  <a:txBody>
                    <a:bodyPr/>
                    <a:lstStyle/>
                    <a:p>
                      <a:pPr algn="l" fontAlgn="b"/>
                      <a:r>
                        <a:rPr lang="fi-FI" sz="1100" b="0" i="0" u="none" strike="noStrike" dirty="0">
                          <a:solidFill>
                            <a:srgbClr val="000000"/>
                          </a:solidFill>
                          <a:latin typeface="Calibri"/>
                        </a:rPr>
                        <a:t>Vieremä</a:t>
                      </a:r>
                    </a:p>
                  </a:txBody>
                  <a:tcPr marL="7620" marR="7620" marT="7620" marB="0" anchor="b">
                    <a:lnL>
                      <a:noFill/>
                    </a:lnL>
                    <a:lnR>
                      <a:noFill/>
                    </a:lnR>
                    <a:lnT>
                      <a:noFill/>
                    </a:lnT>
                    <a:lnB>
                      <a:noFill/>
                    </a:lnB>
                  </a:tcPr>
                </a:tc>
                <a:tc>
                  <a:txBody>
                    <a:bodyPr/>
                    <a:lstStyle/>
                    <a:p>
                      <a:pPr algn="r" fontAlgn="b"/>
                      <a:r>
                        <a:rPr lang="fi-FI" sz="1100" b="0" i="0" u="none" strike="noStrike" dirty="0">
                          <a:solidFill>
                            <a:srgbClr val="000000"/>
                          </a:solidFill>
                          <a:latin typeface="Calibri"/>
                        </a:rPr>
                        <a:t>3 874</a:t>
                      </a:r>
                    </a:p>
                  </a:txBody>
                  <a:tcPr marL="7620" marR="7620" marT="762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reeform 2"/>
          <p:cNvSpPr>
            <a:spLocks noChangeAspect="1"/>
          </p:cNvSpPr>
          <p:nvPr/>
        </p:nvSpPr>
        <p:spPr bwMode="auto">
          <a:xfrm>
            <a:off x="6288088" y="1257300"/>
            <a:ext cx="862012" cy="647700"/>
          </a:xfrm>
          <a:custGeom>
            <a:avLst/>
            <a:gdLst>
              <a:gd name="T0" fmla="*/ 2147483647 w 96"/>
              <a:gd name="T1" fmla="*/ 2147483647 h 72"/>
              <a:gd name="T2" fmla="*/ 2147483647 w 96"/>
              <a:gd name="T3" fmla="*/ 2147483647 h 72"/>
              <a:gd name="T4" fmla="*/ 2147483647 w 96"/>
              <a:gd name="T5" fmla="*/ 2147483647 h 72"/>
              <a:gd name="T6" fmla="*/ 0 w 96"/>
              <a:gd name="T7" fmla="*/ 2147483647 h 72"/>
              <a:gd name="T8" fmla="*/ 2147483647 w 96"/>
              <a:gd name="T9" fmla="*/ 2147483647 h 72"/>
              <a:gd name="T10" fmla="*/ 2147483647 w 96"/>
              <a:gd name="T11" fmla="*/ 2147483647 h 72"/>
              <a:gd name="T12" fmla="*/ 2147483647 w 96"/>
              <a:gd name="T13" fmla="*/ 0 h 72"/>
              <a:gd name="T14" fmla="*/ 2147483647 w 96"/>
              <a:gd name="T15" fmla="*/ 2147483647 h 72"/>
              <a:gd name="T16" fmla="*/ 0 60000 65536"/>
              <a:gd name="T17" fmla="*/ 0 60000 65536"/>
              <a:gd name="T18" fmla="*/ 0 60000 65536"/>
              <a:gd name="T19" fmla="*/ 0 60000 65536"/>
              <a:gd name="T20" fmla="*/ 0 60000 65536"/>
              <a:gd name="T21" fmla="*/ 0 60000 65536"/>
              <a:gd name="T22" fmla="*/ 0 60000 65536"/>
              <a:gd name="T23" fmla="*/ 0 60000 65536"/>
              <a:gd name="T24" fmla="*/ 0 w 96"/>
              <a:gd name="T25" fmla="*/ 0 h 72"/>
              <a:gd name="T26" fmla="*/ 96 w 96"/>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 h="72">
                <a:moveTo>
                  <a:pt x="90" y="30"/>
                </a:moveTo>
                <a:lnTo>
                  <a:pt x="72" y="54"/>
                </a:lnTo>
                <a:lnTo>
                  <a:pt x="18" y="72"/>
                </a:lnTo>
                <a:lnTo>
                  <a:pt x="0" y="30"/>
                </a:lnTo>
                <a:lnTo>
                  <a:pt x="30" y="12"/>
                </a:lnTo>
                <a:lnTo>
                  <a:pt x="48" y="18"/>
                </a:lnTo>
                <a:lnTo>
                  <a:pt x="96" y="0"/>
                </a:lnTo>
                <a:lnTo>
                  <a:pt x="90" y="30"/>
                </a:lnTo>
                <a:close/>
              </a:path>
            </a:pathLst>
          </a:custGeom>
          <a:solidFill>
            <a:srgbClr val="92D050"/>
          </a:solidFill>
          <a:ln w="12700">
            <a:solidFill>
              <a:srgbClr val="000000"/>
            </a:solidFill>
            <a:prstDash val="solid"/>
            <a:round/>
            <a:headEnd/>
            <a:tailEnd/>
          </a:ln>
        </p:spPr>
        <p:txBody>
          <a:bodyPr/>
          <a:lstStyle/>
          <a:p>
            <a:endParaRPr lang="fi-FI"/>
          </a:p>
        </p:txBody>
      </p:sp>
      <p:sp>
        <p:nvSpPr>
          <p:cNvPr id="4099" name="Freeform 3"/>
          <p:cNvSpPr>
            <a:spLocks noChangeAspect="1"/>
          </p:cNvSpPr>
          <p:nvPr/>
        </p:nvSpPr>
        <p:spPr bwMode="auto">
          <a:xfrm>
            <a:off x="6935788" y="1204913"/>
            <a:ext cx="644525" cy="862012"/>
          </a:xfrm>
          <a:custGeom>
            <a:avLst/>
            <a:gdLst>
              <a:gd name="T0" fmla="*/ 2147483647 w 72"/>
              <a:gd name="T1" fmla="*/ 2147483647 h 96"/>
              <a:gd name="T2" fmla="*/ 2147483647 w 72"/>
              <a:gd name="T3" fmla="*/ 2147483647 h 96"/>
              <a:gd name="T4" fmla="*/ 2147483647 w 72"/>
              <a:gd name="T5" fmla="*/ 0 h 96"/>
              <a:gd name="T6" fmla="*/ 2147483647 w 72"/>
              <a:gd name="T7" fmla="*/ 2147483647 h 96"/>
              <a:gd name="T8" fmla="*/ 2147483647 w 72"/>
              <a:gd name="T9" fmla="*/ 2147483647 h 96"/>
              <a:gd name="T10" fmla="*/ 2147483647 w 72"/>
              <a:gd name="T11" fmla="*/ 2147483647 h 96"/>
              <a:gd name="T12" fmla="*/ 0 w 72"/>
              <a:gd name="T13" fmla="*/ 2147483647 h 96"/>
              <a:gd name="T14" fmla="*/ 2147483647 w 72"/>
              <a:gd name="T15" fmla="*/ 2147483647 h 96"/>
              <a:gd name="T16" fmla="*/ 2147483647 w 72"/>
              <a:gd name="T17" fmla="*/ 2147483647 h 96"/>
              <a:gd name="T18" fmla="*/ 2147483647 w 72"/>
              <a:gd name="T19" fmla="*/ 2147483647 h 96"/>
              <a:gd name="T20" fmla="*/ 2147483647 w 72"/>
              <a:gd name="T21" fmla="*/ 2147483647 h 96"/>
              <a:gd name="T22" fmla="*/ 2147483647 w 72"/>
              <a:gd name="T23" fmla="*/ 2147483647 h 96"/>
              <a:gd name="T24" fmla="*/ 2147483647 w 72"/>
              <a:gd name="T25" fmla="*/ 2147483647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96"/>
              <a:gd name="T41" fmla="*/ 72 w 72"/>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96">
                <a:moveTo>
                  <a:pt x="60" y="48"/>
                </a:moveTo>
                <a:lnTo>
                  <a:pt x="60" y="18"/>
                </a:lnTo>
                <a:lnTo>
                  <a:pt x="60" y="0"/>
                </a:lnTo>
                <a:lnTo>
                  <a:pt x="36" y="6"/>
                </a:lnTo>
                <a:lnTo>
                  <a:pt x="24" y="6"/>
                </a:lnTo>
                <a:lnTo>
                  <a:pt x="18" y="36"/>
                </a:lnTo>
                <a:lnTo>
                  <a:pt x="0" y="60"/>
                </a:lnTo>
                <a:lnTo>
                  <a:pt x="24" y="78"/>
                </a:lnTo>
                <a:lnTo>
                  <a:pt x="36" y="96"/>
                </a:lnTo>
                <a:lnTo>
                  <a:pt x="60" y="84"/>
                </a:lnTo>
                <a:lnTo>
                  <a:pt x="72" y="60"/>
                </a:lnTo>
                <a:lnTo>
                  <a:pt x="72" y="48"/>
                </a:lnTo>
                <a:lnTo>
                  <a:pt x="60" y="48"/>
                </a:lnTo>
                <a:close/>
              </a:path>
            </a:pathLst>
          </a:custGeom>
          <a:gradFill flip="none" rotWithShape="1">
            <a:gsLst>
              <a:gs pos="49000">
                <a:srgbClr val="FF99FF"/>
              </a:gs>
              <a:gs pos="50000">
                <a:srgbClr val="9CB86E"/>
              </a:gs>
              <a:gs pos="100000">
                <a:srgbClr val="156B13"/>
              </a:gs>
            </a:gsLst>
            <a:lin ang="10800000" scaled="1"/>
            <a:tileRect/>
          </a:gradFill>
          <a:ln w="12700">
            <a:solidFill>
              <a:srgbClr val="000000"/>
            </a:solidFill>
            <a:prstDash val="solid"/>
            <a:round/>
            <a:headEnd/>
            <a:tailEnd/>
          </a:ln>
        </p:spPr>
        <p:txBody>
          <a:bodyPr/>
          <a:lstStyle/>
          <a:p>
            <a:endParaRPr lang="fi-FI"/>
          </a:p>
        </p:txBody>
      </p:sp>
      <p:sp>
        <p:nvSpPr>
          <p:cNvPr id="4100" name="Freeform 4"/>
          <p:cNvSpPr>
            <a:spLocks noChangeAspect="1"/>
          </p:cNvSpPr>
          <p:nvPr/>
        </p:nvSpPr>
        <p:spPr bwMode="auto">
          <a:xfrm>
            <a:off x="6232525" y="1743075"/>
            <a:ext cx="1023938" cy="700088"/>
          </a:xfrm>
          <a:custGeom>
            <a:avLst/>
            <a:gdLst>
              <a:gd name="T0" fmla="*/ 2147483647 w 114"/>
              <a:gd name="T1" fmla="*/ 2147483647 h 78"/>
              <a:gd name="T2" fmla="*/ 2147483647 w 114"/>
              <a:gd name="T3" fmla="*/ 2147483647 h 78"/>
              <a:gd name="T4" fmla="*/ 0 w 114"/>
              <a:gd name="T5" fmla="*/ 2147483647 h 78"/>
              <a:gd name="T6" fmla="*/ 2147483647 w 114"/>
              <a:gd name="T7" fmla="*/ 2147483647 h 78"/>
              <a:gd name="T8" fmla="*/ 2147483647 w 114"/>
              <a:gd name="T9" fmla="*/ 2147483647 h 78"/>
              <a:gd name="T10" fmla="*/ 2147483647 w 114"/>
              <a:gd name="T11" fmla="*/ 2147483647 h 78"/>
              <a:gd name="T12" fmla="*/ 2147483647 w 114"/>
              <a:gd name="T13" fmla="*/ 0 h 78"/>
              <a:gd name="T14" fmla="*/ 2147483647 w 114"/>
              <a:gd name="T15" fmla="*/ 2147483647 h 78"/>
              <a:gd name="T16" fmla="*/ 2147483647 w 114"/>
              <a:gd name="T17" fmla="*/ 2147483647 h 78"/>
              <a:gd name="T18" fmla="*/ 2147483647 w 114"/>
              <a:gd name="T19" fmla="*/ 2147483647 h 78"/>
              <a:gd name="T20" fmla="*/ 2147483647 w 114"/>
              <a:gd name="T21" fmla="*/ 2147483647 h 78"/>
              <a:gd name="T22" fmla="*/ 2147483647 w 114"/>
              <a:gd name="T23" fmla="*/ 2147483647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4"/>
              <a:gd name="T37" fmla="*/ 0 h 78"/>
              <a:gd name="T38" fmla="*/ 114 w 114"/>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4" h="78">
                <a:moveTo>
                  <a:pt x="60" y="66"/>
                </a:moveTo>
                <a:lnTo>
                  <a:pt x="18" y="78"/>
                </a:lnTo>
                <a:lnTo>
                  <a:pt x="0" y="42"/>
                </a:lnTo>
                <a:lnTo>
                  <a:pt x="18" y="36"/>
                </a:lnTo>
                <a:lnTo>
                  <a:pt x="30" y="18"/>
                </a:lnTo>
                <a:lnTo>
                  <a:pt x="24" y="18"/>
                </a:lnTo>
                <a:lnTo>
                  <a:pt x="78" y="0"/>
                </a:lnTo>
                <a:lnTo>
                  <a:pt x="102" y="18"/>
                </a:lnTo>
                <a:lnTo>
                  <a:pt x="114" y="36"/>
                </a:lnTo>
                <a:lnTo>
                  <a:pt x="102" y="48"/>
                </a:lnTo>
                <a:lnTo>
                  <a:pt x="84" y="72"/>
                </a:lnTo>
                <a:lnTo>
                  <a:pt x="60" y="66"/>
                </a:lnTo>
                <a:close/>
              </a:path>
            </a:pathLst>
          </a:custGeom>
          <a:solidFill>
            <a:srgbClr val="FF99FF"/>
          </a:solidFill>
          <a:ln w="12700">
            <a:solidFill>
              <a:srgbClr val="000000"/>
            </a:solidFill>
            <a:prstDash val="solid"/>
            <a:round/>
            <a:headEnd/>
            <a:tailEnd/>
          </a:ln>
        </p:spPr>
        <p:txBody>
          <a:bodyPr/>
          <a:lstStyle/>
          <a:p>
            <a:endParaRPr lang="fi-FI"/>
          </a:p>
        </p:txBody>
      </p:sp>
      <p:sp>
        <p:nvSpPr>
          <p:cNvPr id="4101" name="Freeform 5"/>
          <p:cNvSpPr>
            <a:spLocks noChangeAspect="1"/>
          </p:cNvSpPr>
          <p:nvPr/>
        </p:nvSpPr>
        <p:spPr bwMode="auto">
          <a:xfrm>
            <a:off x="7473950" y="1204913"/>
            <a:ext cx="1130300" cy="1130300"/>
          </a:xfrm>
          <a:custGeom>
            <a:avLst/>
            <a:gdLst>
              <a:gd name="T0" fmla="*/ 0 w 126"/>
              <a:gd name="T1" fmla="*/ 2147483647 h 126"/>
              <a:gd name="T2" fmla="*/ 0 w 126"/>
              <a:gd name="T3" fmla="*/ 2147483647 h 126"/>
              <a:gd name="T4" fmla="*/ 2147483647 w 126"/>
              <a:gd name="T5" fmla="*/ 2147483647 h 126"/>
              <a:gd name="T6" fmla="*/ 2147483647 w 126"/>
              <a:gd name="T7" fmla="*/ 2147483647 h 126"/>
              <a:gd name="T8" fmla="*/ 2147483647 w 126"/>
              <a:gd name="T9" fmla="*/ 2147483647 h 126"/>
              <a:gd name="T10" fmla="*/ 2147483647 w 126"/>
              <a:gd name="T11" fmla="*/ 2147483647 h 126"/>
              <a:gd name="T12" fmla="*/ 2147483647 w 126"/>
              <a:gd name="T13" fmla="*/ 0 h 126"/>
              <a:gd name="T14" fmla="*/ 2147483647 w 126"/>
              <a:gd name="T15" fmla="*/ 0 h 126"/>
              <a:gd name="T16" fmla="*/ 2147483647 w 126"/>
              <a:gd name="T17" fmla="*/ 2147483647 h 126"/>
              <a:gd name="T18" fmla="*/ 2147483647 w 126"/>
              <a:gd name="T19" fmla="*/ 2147483647 h 126"/>
              <a:gd name="T20" fmla="*/ 2147483647 w 126"/>
              <a:gd name="T21" fmla="*/ 2147483647 h 126"/>
              <a:gd name="T22" fmla="*/ 2147483647 w 126"/>
              <a:gd name="T23" fmla="*/ 2147483647 h 126"/>
              <a:gd name="T24" fmla="*/ 2147483647 w 126"/>
              <a:gd name="T25" fmla="*/ 2147483647 h 126"/>
              <a:gd name="T26" fmla="*/ 2147483647 w 126"/>
              <a:gd name="T27" fmla="*/ 2147483647 h 126"/>
              <a:gd name="T28" fmla="*/ 2147483647 w 126"/>
              <a:gd name="T29" fmla="*/ 2147483647 h 126"/>
              <a:gd name="T30" fmla="*/ 2147483647 w 126"/>
              <a:gd name="T31" fmla="*/ 2147483647 h 126"/>
              <a:gd name="T32" fmla="*/ 2147483647 w 126"/>
              <a:gd name="T33" fmla="*/ 2147483647 h 126"/>
              <a:gd name="T34" fmla="*/ 2147483647 w 126"/>
              <a:gd name="T35" fmla="*/ 2147483647 h 126"/>
              <a:gd name="T36" fmla="*/ 2147483647 w 126"/>
              <a:gd name="T37" fmla="*/ 2147483647 h 126"/>
              <a:gd name="T38" fmla="*/ 0 w 126"/>
              <a:gd name="T39" fmla="*/ 2147483647 h 1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6"/>
              <a:gd name="T61" fmla="*/ 0 h 126"/>
              <a:gd name="T62" fmla="*/ 126 w 126"/>
              <a:gd name="T63" fmla="*/ 126 h 1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6" h="126">
                <a:moveTo>
                  <a:pt x="0" y="48"/>
                </a:moveTo>
                <a:lnTo>
                  <a:pt x="0" y="18"/>
                </a:lnTo>
                <a:lnTo>
                  <a:pt x="6" y="18"/>
                </a:lnTo>
                <a:lnTo>
                  <a:pt x="36" y="12"/>
                </a:lnTo>
                <a:lnTo>
                  <a:pt x="54" y="30"/>
                </a:lnTo>
                <a:lnTo>
                  <a:pt x="78" y="18"/>
                </a:lnTo>
                <a:lnTo>
                  <a:pt x="84" y="0"/>
                </a:lnTo>
                <a:lnTo>
                  <a:pt x="96" y="0"/>
                </a:lnTo>
                <a:lnTo>
                  <a:pt x="108" y="12"/>
                </a:lnTo>
                <a:lnTo>
                  <a:pt x="120" y="42"/>
                </a:lnTo>
                <a:lnTo>
                  <a:pt x="126" y="120"/>
                </a:lnTo>
                <a:lnTo>
                  <a:pt x="90" y="126"/>
                </a:lnTo>
                <a:lnTo>
                  <a:pt x="84" y="102"/>
                </a:lnTo>
                <a:lnTo>
                  <a:pt x="72" y="78"/>
                </a:lnTo>
                <a:lnTo>
                  <a:pt x="66" y="78"/>
                </a:lnTo>
                <a:lnTo>
                  <a:pt x="60" y="84"/>
                </a:lnTo>
                <a:lnTo>
                  <a:pt x="48" y="84"/>
                </a:lnTo>
                <a:lnTo>
                  <a:pt x="36" y="54"/>
                </a:lnTo>
                <a:lnTo>
                  <a:pt x="12" y="48"/>
                </a:lnTo>
                <a:lnTo>
                  <a:pt x="0" y="48"/>
                </a:lnTo>
                <a:close/>
              </a:path>
            </a:pathLst>
          </a:custGeom>
          <a:solidFill>
            <a:srgbClr val="FF99FF"/>
          </a:solidFill>
          <a:ln w="12700">
            <a:solidFill>
              <a:schemeClr val="tx1"/>
            </a:solidFill>
            <a:prstDash val="solid"/>
            <a:round/>
            <a:headEnd/>
            <a:tailEnd/>
          </a:ln>
        </p:spPr>
        <p:txBody>
          <a:bodyPr/>
          <a:lstStyle/>
          <a:p>
            <a:endParaRPr lang="fi-FI"/>
          </a:p>
        </p:txBody>
      </p:sp>
      <p:sp>
        <p:nvSpPr>
          <p:cNvPr id="4102" name="Freeform 6"/>
          <p:cNvSpPr>
            <a:spLocks noChangeAspect="1"/>
          </p:cNvSpPr>
          <p:nvPr/>
        </p:nvSpPr>
        <p:spPr bwMode="auto">
          <a:xfrm>
            <a:off x="5856288" y="2011363"/>
            <a:ext cx="646112" cy="755650"/>
          </a:xfrm>
          <a:custGeom>
            <a:avLst/>
            <a:gdLst>
              <a:gd name="T0" fmla="*/ 2147483647 w 72"/>
              <a:gd name="T1" fmla="*/ 2147483647 h 84"/>
              <a:gd name="T2" fmla="*/ 2147483647 w 72"/>
              <a:gd name="T3" fmla="*/ 2147483647 h 84"/>
              <a:gd name="T4" fmla="*/ 2147483647 w 72"/>
              <a:gd name="T5" fmla="*/ 0 h 84"/>
              <a:gd name="T6" fmla="*/ 0 w 72"/>
              <a:gd name="T7" fmla="*/ 2147483647 h 84"/>
              <a:gd name="T8" fmla="*/ 0 w 72"/>
              <a:gd name="T9" fmla="*/ 2147483647 h 84"/>
              <a:gd name="T10" fmla="*/ 2147483647 w 72"/>
              <a:gd name="T11" fmla="*/ 2147483647 h 84"/>
              <a:gd name="T12" fmla="*/ 2147483647 w 72"/>
              <a:gd name="T13" fmla="*/ 2147483647 h 84"/>
              <a:gd name="T14" fmla="*/ 2147483647 w 72"/>
              <a:gd name="T15" fmla="*/ 2147483647 h 84"/>
              <a:gd name="T16" fmla="*/ 2147483647 w 72"/>
              <a:gd name="T17" fmla="*/ 2147483647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84"/>
              <a:gd name="T29" fmla="*/ 72 w 72"/>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84">
                <a:moveTo>
                  <a:pt x="60" y="48"/>
                </a:moveTo>
                <a:lnTo>
                  <a:pt x="42" y="12"/>
                </a:lnTo>
                <a:lnTo>
                  <a:pt x="42" y="0"/>
                </a:lnTo>
                <a:lnTo>
                  <a:pt x="0" y="12"/>
                </a:lnTo>
                <a:lnTo>
                  <a:pt x="0" y="36"/>
                </a:lnTo>
                <a:lnTo>
                  <a:pt x="6" y="42"/>
                </a:lnTo>
                <a:lnTo>
                  <a:pt x="36" y="84"/>
                </a:lnTo>
                <a:lnTo>
                  <a:pt x="72" y="66"/>
                </a:lnTo>
                <a:lnTo>
                  <a:pt x="60" y="48"/>
                </a:lnTo>
                <a:close/>
              </a:path>
            </a:pathLst>
          </a:custGeom>
          <a:gradFill flip="none" rotWithShape="1">
            <a:gsLst>
              <a:gs pos="72000">
                <a:srgbClr val="FF99FF"/>
              </a:gs>
              <a:gs pos="39999">
                <a:srgbClr val="85C2FF"/>
              </a:gs>
              <a:gs pos="70000">
                <a:srgbClr val="C4D6EB"/>
              </a:gs>
              <a:gs pos="100000">
                <a:srgbClr val="FFEBFA"/>
              </a:gs>
            </a:gsLst>
            <a:lin ang="5400000" scaled="1"/>
            <a:tileRect/>
          </a:gradFill>
          <a:ln w="12700">
            <a:solidFill>
              <a:srgbClr val="000000"/>
            </a:solidFill>
            <a:prstDash val="solid"/>
            <a:round/>
            <a:headEnd/>
            <a:tailEnd/>
          </a:ln>
        </p:spPr>
        <p:txBody>
          <a:bodyPr/>
          <a:lstStyle/>
          <a:p>
            <a:endParaRPr lang="fi-FI"/>
          </a:p>
        </p:txBody>
      </p:sp>
      <p:sp>
        <p:nvSpPr>
          <p:cNvPr id="4103" name="Freeform 7"/>
          <p:cNvSpPr>
            <a:spLocks noChangeAspect="1"/>
          </p:cNvSpPr>
          <p:nvPr/>
        </p:nvSpPr>
        <p:spPr bwMode="auto">
          <a:xfrm>
            <a:off x="6180138" y="2066925"/>
            <a:ext cx="1346200" cy="1454150"/>
          </a:xfrm>
          <a:custGeom>
            <a:avLst/>
            <a:gdLst>
              <a:gd name="T0" fmla="*/ 2147483647 w 150"/>
              <a:gd name="T1" fmla="*/ 2147483647 h 162"/>
              <a:gd name="T2" fmla="*/ 0 w 150"/>
              <a:gd name="T3" fmla="*/ 2147483647 h 162"/>
              <a:gd name="T4" fmla="*/ 0 w 150"/>
              <a:gd name="T5" fmla="*/ 2147483647 h 162"/>
              <a:gd name="T6" fmla="*/ 2147483647 w 150"/>
              <a:gd name="T7" fmla="*/ 2147483647 h 162"/>
              <a:gd name="T8" fmla="*/ 2147483647 w 150"/>
              <a:gd name="T9" fmla="*/ 2147483647 h 162"/>
              <a:gd name="T10" fmla="*/ 2147483647 w 150"/>
              <a:gd name="T11" fmla="*/ 2147483647 h 162"/>
              <a:gd name="T12" fmla="*/ 2147483647 w 150"/>
              <a:gd name="T13" fmla="*/ 2147483647 h 162"/>
              <a:gd name="T14" fmla="*/ 2147483647 w 150"/>
              <a:gd name="T15" fmla="*/ 2147483647 h 162"/>
              <a:gd name="T16" fmla="*/ 2147483647 w 150"/>
              <a:gd name="T17" fmla="*/ 0 h 162"/>
              <a:gd name="T18" fmla="*/ 2147483647 w 150"/>
              <a:gd name="T19" fmla="*/ 2147483647 h 162"/>
              <a:gd name="T20" fmla="*/ 2147483647 w 150"/>
              <a:gd name="T21" fmla="*/ 2147483647 h 162"/>
              <a:gd name="T22" fmla="*/ 2147483647 w 150"/>
              <a:gd name="T23" fmla="*/ 2147483647 h 162"/>
              <a:gd name="T24" fmla="*/ 2147483647 w 150"/>
              <a:gd name="T25" fmla="*/ 2147483647 h 162"/>
              <a:gd name="T26" fmla="*/ 2147483647 w 150"/>
              <a:gd name="T27" fmla="*/ 2147483647 h 162"/>
              <a:gd name="T28" fmla="*/ 2147483647 w 150"/>
              <a:gd name="T29" fmla="*/ 2147483647 h 162"/>
              <a:gd name="T30" fmla="*/ 2147483647 w 150"/>
              <a:gd name="T31" fmla="*/ 2147483647 h 162"/>
              <a:gd name="T32" fmla="*/ 2147483647 w 150"/>
              <a:gd name="T33" fmla="*/ 2147483647 h 162"/>
              <a:gd name="T34" fmla="*/ 2147483647 w 150"/>
              <a:gd name="T35" fmla="*/ 2147483647 h 162"/>
              <a:gd name="T36" fmla="*/ 2147483647 w 150"/>
              <a:gd name="T37" fmla="*/ 2147483647 h 162"/>
              <a:gd name="T38" fmla="*/ 2147483647 w 150"/>
              <a:gd name="T39" fmla="*/ 2147483647 h 162"/>
              <a:gd name="T40" fmla="*/ 2147483647 w 150"/>
              <a:gd name="T41" fmla="*/ 2147483647 h 162"/>
              <a:gd name="T42" fmla="*/ 2147483647 w 150"/>
              <a:gd name="T43" fmla="*/ 2147483647 h 162"/>
              <a:gd name="T44" fmla="*/ 2147483647 w 150"/>
              <a:gd name="T45" fmla="*/ 2147483647 h 162"/>
              <a:gd name="T46" fmla="*/ 2147483647 w 150"/>
              <a:gd name="T47" fmla="*/ 2147483647 h 162"/>
              <a:gd name="T48" fmla="*/ 2147483647 w 150"/>
              <a:gd name="T49" fmla="*/ 2147483647 h 162"/>
              <a:gd name="T50" fmla="*/ 2147483647 w 150"/>
              <a:gd name="T51" fmla="*/ 2147483647 h 162"/>
              <a:gd name="T52" fmla="*/ 2147483647 w 150"/>
              <a:gd name="T53" fmla="*/ 2147483647 h 162"/>
              <a:gd name="T54" fmla="*/ 2147483647 w 150"/>
              <a:gd name="T55" fmla="*/ 2147483647 h 162"/>
              <a:gd name="T56" fmla="*/ 2147483647 w 150"/>
              <a:gd name="T57" fmla="*/ 2147483647 h 162"/>
              <a:gd name="T58" fmla="*/ 2147483647 w 150"/>
              <a:gd name="T59" fmla="*/ 2147483647 h 162"/>
              <a:gd name="T60" fmla="*/ 2147483647 w 150"/>
              <a:gd name="T61" fmla="*/ 2147483647 h 162"/>
              <a:gd name="T62" fmla="*/ 2147483647 w 150"/>
              <a:gd name="T63" fmla="*/ 2147483647 h 162"/>
              <a:gd name="T64" fmla="*/ 2147483647 w 150"/>
              <a:gd name="T65" fmla="*/ 2147483647 h 162"/>
              <a:gd name="T66" fmla="*/ 2147483647 w 150"/>
              <a:gd name="T67" fmla="*/ 2147483647 h 162"/>
              <a:gd name="T68" fmla="*/ 2147483647 w 150"/>
              <a:gd name="T69" fmla="*/ 2147483647 h 162"/>
              <a:gd name="T70" fmla="*/ 2147483647 w 150"/>
              <a:gd name="T71" fmla="*/ 2147483647 h 162"/>
              <a:gd name="T72" fmla="*/ 2147483647 w 150"/>
              <a:gd name="T73" fmla="*/ 2147483647 h 162"/>
              <a:gd name="T74" fmla="*/ 2147483647 w 150"/>
              <a:gd name="T75" fmla="*/ 2147483647 h 1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0"/>
              <a:gd name="T115" fmla="*/ 0 h 162"/>
              <a:gd name="T116" fmla="*/ 150 w 150"/>
              <a:gd name="T117" fmla="*/ 162 h 1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0" h="162">
                <a:moveTo>
                  <a:pt x="30" y="144"/>
                </a:moveTo>
                <a:lnTo>
                  <a:pt x="0" y="108"/>
                </a:lnTo>
                <a:lnTo>
                  <a:pt x="0" y="78"/>
                </a:lnTo>
                <a:lnTo>
                  <a:pt x="36" y="60"/>
                </a:lnTo>
                <a:lnTo>
                  <a:pt x="24" y="42"/>
                </a:lnTo>
                <a:lnTo>
                  <a:pt x="66" y="30"/>
                </a:lnTo>
                <a:lnTo>
                  <a:pt x="90" y="36"/>
                </a:lnTo>
                <a:lnTo>
                  <a:pt x="108" y="12"/>
                </a:lnTo>
                <a:lnTo>
                  <a:pt x="120" y="0"/>
                </a:lnTo>
                <a:lnTo>
                  <a:pt x="108" y="42"/>
                </a:lnTo>
                <a:lnTo>
                  <a:pt x="144" y="60"/>
                </a:lnTo>
                <a:lnTo>
                  <a:pt x="150" y="150"/>
                </a:lnTo>
                <a:lnTo>
                  <a:pt x="144" y="132"/>
                </a:lnTo>
                <a:lnTo>
                  <a:pt x="144" y="120"/>
                </a:lnTo>
                <a:lnTo>
                  <a:pt x="138" y="120"/>
                </a:lnTo>
                <a:lnTo>
                  <a:pt x="132" y="120"/>
                </a:lnTo>
                <a:lnTo>
                  <a:pt x="132" y="126"/>
                </a:lnTo>
                <a:lnTo>
                  <a:pt x="132" y="138"/>
                </a:lnTo>
                <a:lnTo>
                  <a:pt x="138" y="156"/>
                </a:lnTo>
                <a:lnTo>
                  <a:pt x="132" y="156"/>
                </a:lnTo>
                <a:lnTo>
                  <a:pt x="126" y="150"/>
                </a:lnTo>
                <a:lnTo>
                  <a:pt x="120" y="150"/>
                </a:lnTo>
                <a:lnTo>
                  <a:pt x="114" y="150"/>
                </a:lnTo>
                <a:lnTo>
                  <a:pt x="108" y="162"/>
                </a:lnTo>
                <a:lnTo>
                  <a:pt x="96" y="162"/>
                </a:lnTo>
                <a:lnTo>
                  <a:pt x="90" y="156"/>
                </a:lnTo>
                <a:lnTo>
                  <a:pt x="78" y="144"/>
                </a:lnTo>
                <a:lnTo>
                  <a:pt x="72" y="132"/>
                </a:lnTo>
                <a:lnTo>
                  <a:pt x="72" y="120"/>
                </a:lnTo>
                <a:lnTo>
                  <a:pt x="72" y="114"/>
                </a:lnTo>
                <a:lnTo>
                  <a:pt x="66" y="114"/>
                </a:lnTo>
                <a:lnTo>
                  <a:pt x="60" y="114"/>
                </a:lnTo>
                <a:lnTo>
                  <a:pt x="54" y="114"/>
                </a:lnTo>
                <a:lnTo>
                  <a:pt x="42" y="114"/>
                </a:lnTo>
                <a:lnTo>
                  <a:pt x="42" y="120"/>
                </a:lnTo>
                <a:lnTo>
                  <a:pt x="42" y="138"/>
                </a:lnTo>
                <a:lnTo>
                  <a:pt x="36" y="144"/>
                </a:lnTo>
                <a:lnTo>
                  <a:pt x="30" y="144"/>
                </a:lnTo>
                <a:close/>
              </a:path>
            </a:pathLst>
          </a:custGeom>
          <a:solidFill>
            <a:srgbClr val="FF99FF"/>
          </a:solidFill>
          <a:ln w="12700">
            <a:solidFill>
              <a:srgbClr val="000000"/>
            </a:solidFill>
            <a:prstDash val="solid"/>
            <a:round/>
            <a:headEnd/>
            <a:tailEnd/>
          </a:ln>
        </p:spPr>
        <p:txBody>
          <a:bodyPr/>
          <a:lstStyle/>
          <a:p>
            <a:endParaRPr lang="fi-FI"/>
          </a:p>
        </p:txBody>
      </p:sp>
      <p:sp>
        <p:nvSpPr>
          <p:cNvPr id="4104" name="Freeform 8"/>
          <p:cNvSpPr>
            <a:spLocks noChangeAspect="1"/>
          </p:cNvSpPr>
          <p:nvPr/>
        </p:nvSpPr>
        <p:spPr bwMode="auto">
          <a:xfrm>
            <a:off x="6664325" y="3252788"/>
            <a:ext cx="161925" cy="485775"/>
          </a:xfrm>
          <a:custGeom>
            <a:avLst/>
            <a:gdLst>
              <a:gd name="T0" fmla="*/ 2147483647 w 18"/>
              <a:gd name="T1" fmla="*/ 2147483647 h 54"/>
              <a:gd name="T2" fmla="*/ 2147483647 w 18"/>
              <a:gd name="T3" fmla="*/ 0 h 54"/>
              <a:gd name="T4" fmla="*/ 0 w 18"/>
              <a:gd name="T5" fmla="*/ 0 h 54"/>
              <a:gd name="T6" fmla="*/ 0 w 18"/>
              <a:gd name="T7" fmla="*/ 2147483647 h 54"/>
              <a:gd name="T8" fmla="*/ 0 w 18"/>
              <a:gd name="T9" fmla="*/ 2147483647 h 54"/>
              <a:gd name="T10" fmla="*/ 0 w 18"/>
              <a:gd name="T11" fmla="*/ 2147483647 h 54"/>
              <a:gd name="T12" fmla="*/ 0 w 18"/>
              <a:gd name="T13" fmla="*/ 2147483647 h 54"/>
              <a:gd name="T14" fmla="*/ 2147483647 w 18"/>
              <a:gd name="T15" fmla="*/ 2147483647 h 54"/>
              <a:gd name="T16" fmla="*/ 2147483647 w 18"/>
              <a:gd name="T17" fmla="*/ 2147483647 h 54"/>
              <a:gd name="T18" fmla="*/ 2147483647 w 18"/>
              <a:gd name="T19" fmla="*/ 2147483647 h 54"/>
              <a:gd name="T20" fmla="*/ 2147483647 w 18"/>
              <a:gd name="T21" fmla="*/ 2147483647 h 54"/>
              <a:gd name="T22" fmla="*/ 2147483647 w 18"/>
              <a:gd name="T23" fmla="*/ 2147483647 h 54"/>
              <a:gd name="T24" fmla="*/ 2147483647 w 18"/>
              <a:gd name="T25" fmla="*/ 2147483647 h 54"/>
              <a:gd name="T26" fmla="*/ 2147483647 w 18"/>
              <a:gd name="T27" fmla="*/ 2147483647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54"/>
              <a:gd name="T44" fmla="*/ 18 w 18"/>
              <a:gd name="T45" fmla="*/ 54 h 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54">
                <a:moveTo>
                  <a:pt x="12" y="18"/>
                </a:moveTo>
                <a:lnTo>
                  <a:pt x="6" y="0"/>
                </a:lnTo>
                <a:lnTo>
                  <a:pt x="0" y="0"/>
                </a:lnTo>
                <a:lnTo>
                  <a:pt x="0" y="12"/>
                </a:lnTo>
                <a:lnTo>
                  <a:pt x="0" y="24"/>
                </a:lnTo>
                <a:lnTo>
                  <a:pt x="0" y="30"/>
                </a:lnTo>
                <a:lnTo>
                  <a:pt x="0" y="48"/>
                </a:lnTo>
                <a:lnTo>
                  <a:pt x="6" y="54"/>
                </a:lnTo>
                <a:lnTo>
                  <a:pt x="12" y="54"/>
                </a:lnTo>
                <a:lnTo>
                  <a:pt x="18" y="48"/>
                </a:lnTo>
                <a:lnTo>
                  <a:pt x="18" y="36"/>
                </a:lnTo>
                <a:lnTo>
                  <a:pt x="18" y="30"/>
                </a:lnTo>
                <a:lnTo>
                  <a:pt x="18" y="24"/>
                </a:lnTo>
                <a:lnTo>
                  <a:pt x="12" y="18"/>
                </a:lnTo>
                <a:close/>
              </a:path>
            </a:pathLst>
          </a:custGeom>
          <a:solidFill>
            <a:schemeClr val="bg1"/>
          </a:solidFill>
          <a:ln w="0">
            <a:solidFill>
              <a:srgbClr val="000000"/>
            </a:solidFill>
            <a:prstDash val="solid"/>
            <a:round/>
            <a:headEnd/>
            <a:tailEnd/>
          </a:ln>
        </p:spPr>
        <p:txBody>
          <a:bodyPr/>
          <a:lstStyle/>
          <a:p>
            <a:endParaRPr lang="fi-FI"/>
          </a:p>
        </p:txBody>
      </p:sp>
      <p:sp>
        <p:nvSpPr>
          <p:cNvPr id="4105" name="Freeform 9"/>
          <p:cNvSpPr>
            <a:spLocks noChangeAspect="1"/>
          </p:cNvSpPr>
          <p:nvPr/>
        </p:nvSpPr>
        <p:spPr bwMode="auto">
          <a:xfrm>
            <a:off x="7150100" y="3521075"/>
            <a:ext cx="323850" cy="269875"/>
          </a:xfrm>
          <a:custGeom>
            <a:avLst/>
            <a:gdLst>
              <a:gd name="T0" fmla="*/ 2147483647 w 36"/>
              <a:gd name="T1" fmla="*/ 2147483647 h 30"/>
              <a:gd name="T2" fmla="*/ 2147483647 w 36"/>
              <a:gd name="T3" fmla="*/ 2147483647 h 30"/>
              <a:gd name="T4" fmla="*/ 0 w 36"/>
              <a:gd name="T5" fmla="*/ 2147483647 h 30"/>
              <a:gd name="T6" fmla="*/ 2147483647 w 36"/>
              <a:gd name="T7" fmla="*/ 2147483647 h 30"/>
              <a:gd name="T8" fmla="*/ 2147483647 w 36"/>
              <a:gd name="T9" fmla="*/ 2147483647 h 30"/>
              <a:gd name="T10" fmla="*/ 2147483647 w 36"/>
              <a:gd name="T11" fmla="*/ 2147483647 h 30"/>
              <a:gd name="T12" fmla="*/ 2147483647 w 36"/>
              <a:gd name="T13" fmla="*/ 2147483647 h 30"/>
              <a:gd name="T14" fmla="*/ 2147483647 w 36"/>
              <a:gd name="T15" fmla="*/ 2147483647 h 30"/>
              <a:gd name="T16" fmla="*/ 2147483647 w 36"/>
              <a:gd name="T17" fmla="*/ 2147483647 h 30"/>
              <a:gd name="T18" fmla="*/ 2147483647 w 36"/>
              <a:gd name="T19" fmla="*/ 0 h 30"/>
              <a:gd name="T20" fmla="*/ 2147483647 w 36"/>
              <a:gd name="T21" fmla="*/ 2147483647 h 30"/>
              <a:gd name="T22" fmla="*/ 2147483647 w 36"/>
              <a:gd name="T23" fmla="*/ 214748364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30"/>
              <a:gd name="T38" fmla="*/ 36 w 36"/>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30">
                <a:moveTo>
                  <a:pt x="6" y="6"/>
                </a:moveTo>
                <a:lnTo>
                  <a:pt x="6" y="18"/>
                </a:lnTo>
                <a:lnTo>
                  <a:pt x="0" y="18"/>
                </a:lnTo>
                <a:lnTo>
                  <a:pt x="6" y="24"/>
                </a:lnTo>
                <a:lnTo>
                  <a:pt x="12" y="24"/>
                </a:lnTo>
                <a:lnTo>
                  <a:pt x="30" y="30"/>
                </a:lnTo>
                <a:lnTo>
                  <a:pt x="36" y="24"/>
                </a:lnTo>
                <a:lnTo>
                  <a:pt x="36" y="18"/>
                </a:lnTo>
                <a:lnTo>
                  <a:pt x="36" y="6"/>
                </a:lnTo>
                <a:lnTo>
                  <a:pt x="24" y="0"/>
                </a:lnTo>
                <a:lnTo>
                  <a:pt x="18" y="6"/>
                </a:lnTo>
                <a:lnTo>
                  <a:pt x="6" y="6"/>
                </a:lnTo>
                <a:close/>
              </a:path>
            </a:pathLst>
          </a:custGeom>
          <a:solidFill>
            <a:schemeClr val="bg1"/>
          </a:solidFill>
          <a:ln w="0">
            <a:solidFill>
              <a:srgbClr val="000000"/>
            </a:solidFill>
            <a:prstDash val="solid"/>
            <a:round/>
            <a:headEnd/>
            <a:tailEnd/>
          </a:ln>
        </p:spPr>
        <p:txBody>
          <a:bodyPr/>
          <a:lstStyle/>
          <a:p>
            <a:endParaRPr lang="fi-FI"/>
          </a:p>
        </p:txBody>
      </p:sp>
      <p:sp>
        <p:nvSpPr>
          <p:cNvPr id="4106" name="Freeform 10"/>
          <p:cNvSpPr>
            <a:spLocks noChangeAspect="1"/>
          </p:cNvSpPr>
          <p:nvPr/>
        </p:nvSpPr>
        <p:spPr bwMode="auto">
          <a:xfrm>
            <a:off x="6450013" y="3467100"/>
            <a:ext cx="106362" cy="323850"/>
          </a:xfrm>
          <a:custGeom>
            <a:avLst/>
            <a:gdLst>
              <a:gd name="T0" fmla="*/ 2147483647 w 12"/>
              <a:gd name="T1" fmla="*/ 0 h 36"/>
              <a:gd name="T2" fmla="*/ 0 w 12"/>
              <a:gd name="T3" fmla="*/ 2147483647 h 36"/>
              <a:gd name="T4" fmla="*/ 0 w 12"/>
              <a:gd name="T5" fmla="*/ 2147483647 h 36"/>
              <a:gd name="T6" fmla="*/ 0 w 12"/>
              <a:gd name="T7" fmla="*/ 2147483647 h 36"/>
              <a:gd name="T8" fmla="*/ 2147483647 w 12"/>
              <a:gd name="T9" fmla="*/ 2147483647 h 36"/>
              <a:gd name="T10" fmla="*/ 2147483647 w 12"/>
              <a:gd name="T11" fmla="*/ 2147483647 h 36"/>
              <a:gd name="T12" fmla="*/ 2147483647 w 12"/>
              <a:gd name="T13" fmla="*/ 2147483647 h 36"/>
              <a:gd name="T14" fmla="*/ 2147483647 w 12"/>
              <a:gd name="T15" fmla="*/ 2147483647 h 36"/>
              <a:gd name="T16" fmla="*/ 2147483647 w 12"/>
              <a:gd name="T17" fmla="*/ 0 h 36"/>
              <a:gd name="T18" fmla="*/ 2147483647 w 12"/>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36"/>
              <a:gd name="T32" fmla="*/ 12 w 12"/>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36">
                <a:moveTo>
                  <a:pt x="6" y="0"/>
                </a:moveTo>
                <a:lnTo>
                  <a:pt x="0" y="6"/>
                </a:lnTo>
                <a:lnTo>
                  <a:pt x="0" y="18"/>
                </a:lnTo>
                <a:lnTo>
                  <a:pt x="0" y="30"/>
                </a:lnTo>
                <a:lnTo>
                  <a:pt x="6" y="36"/>
                </a:lnTo>
                <a:lnTo>
                  <a:pt x="12" y="36"/>
                </a:lnTo>
                <a:lnTo>
                  <a:pt x="12" y="24"/>
                </a:lnTo>
                <a:lnTo>
                  <a:pt x="12" y="6"/>
                </a:lnTo>
                <a:lnTo>
                  <a:pt x="12" y="0"/>
                </a:lnTo>
                <a:lnTo>
                  <a:pt x="6" y="0"/>
                </a:lnTo>
                <a:close/>
              </a:path>
            </a:pathLst>
          </a:custGeom>
          <a:solidFill>
            <a:schemeClr val="bg1"/>
          </a:solidFill>
          <a:ln w="0">
            <a:solidFill>
              <a:srgbClr val="000000"/>
            </a:solidFill>
            <a:prstDash val="solid"/>
            <a:round/>
            <a:headEnd/>
            <a:tailEnd/>
          </a:ln>
        </p:spPr>
        <p:txBody>
          <a:bodyPr/>
          <a:lstStyle/>
          <a:p>
            <a:endParaRPr lang="fi-FI"/>
          </a:p>
        </p:txBody>
      </p:sp>
      <p:sp>
        <p:nvSpPr>
          <p:cNvPr id="4107" name="Freeform 11"/>
          <p:cNvSpPr>
            <a:spLocks noChangeAspect="1"/>
          </p:cNvSpPr>
          <p:nvPr/>
        </p:nvSpPr>
        <p:spPr bwMode="auto">
          <a:xfrm>
            <a:off x="5640388" y="2281238"/>
            <a:ext cx="809625" cy="1185862"/>
          </a:xfrm>
          <a:custGeom>
            <a:avLst/>
            <a:gdLst>
              <a:gd name="T0" fmla="*/ 2147483647 w 90"/>
              <a:gd name="T1" fmla="*/ 2147483647 h 132"/>
              <a:gd name="T2" fmla="*/ 2147483647 w 90"/>
              <a:gd name="T3" fmla="*/ 2147483647 h 132"/>
              <a:gd name="T4" fmla="*/ 2147483647 w 90"/>
              <a:gd name="T5" fmla="*/ 2147483647 h 132"/>
              <a:gd name="T6" fmla="*/ 2147483647 w 90"/>
              <a:gd name="T7" fmla="*/ 2147483647 h 132"/>
              <a:gd name="T8" fmla="*/ 2147483647 w 90"/>
              <a:gd name="T9" fmla="*/ 0 h 132"/>
              <a:gd name="T10" fmla="*/ 2147483647 w 90"/>
              <a:gd name="T11" fmla="*/ 2147483647 h 132"/>
              <a:gd name="T12" fmla="*/ 2147483647 w 90"/>
              <a:gd name="T13" fmla="*/ 2147483647 h 132"/>
              <a:gd name="T14" fmla="*/ 2147483647 w 90"/>
              <a:gd name="T15" fmla="*/ 2147483647 h 132"/>
              <a:gd name="T16" fmla="*/ 2147483647 w 90"/>
              <a:gd name="T17" fmla="*/ 2147483647 h 132"/>
              <a:gd name="T18" fmla="*/ 2147483647 w 90"/>
              <a:gd name="T19" fmla="*/ 2147483647 h 132"/>
              <a:gd name="T20" fmla="*/ 2147483647 w 90"/>
              <a:gd name="T21" fmla="*/ 2147483647 h 132"/>
              <a:gd name="T22" fmla="*/ 2147483647 w 90"/>
              <a:gd name="T23" fmla="*/ 2147483647 h 132"/>
              <a:gd name="T24" fmla="*/ 2147483647 w 90"/>
              <a:gd name="T25" fmla="*/ 2147483647 h 132"/>
              <a:gd name="T26" fmla="*/ 2147483647 w 90"/>
              <a:gd name="T27" fmla="*/ 2147483647 h 132"/>
              <a:gd name="T28" fmla="*/ 2147483647 w 90"/>
              <a:gd name="T29" fmla="*/ 2147483647 h 132"/>
              <a:gd name="T30" fmla="*/ 2147483647 w 90"/>
              <a:gd name="T31" fmla="*/ 2147483647 h 132"/>
              <a:gd name="T32" fmla="*/ 2147483647 w 90"/>
              <a:gd name="T33" fmla="*/ 2147483647 h 132"/>
              <a:gd name="T34" fmla="*/ 2147483647 w 90"/>
              <a:gd name="T35" fmla="*/ 2147483647 h 132"/>
              <a:gd name="T36" fmla="*/ 2147483647 w 90"/>
              <a:gd name="T37" fmla="*/ 2147483647 h 132"/>
              <a:gd name="T38" fmla="*/ 2147483647 w 90"/>
              <a:gd name="T39" fmla="*/ 2147483647 h 132"/>
              <a:gd name="T40" fmla="*/ 2147483647 w 90"/>
              <a:gd name="T41" fmla="*/ 2147483647 h 132"/>
              <a:gd name="T42" fmla="*/ 2147483647 w 90"/>
              <a:gd name="T43" fmla="*/ 2147483647 h 132"/>
              <a:gd name="T44" fmla="*/ 2147483647 w 90"/>
              <a:gd name="T45" fmla="*/ 2147483647 h 132"/>
              <a:gd name="T46" fmla="*/ 0 w 90"/>
              <a:gd name="T47" fmla="*/ 2147483647 h 132"/>
              <a:gd name="T48" fmla="*/ 2147483647 w 90"/>
              <a:gd name="T49" fmla="*/ 2147483647 h 1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32"/>
              <a:gd name="T77" fmla="*/ 90 w 90"/>
              <a:gd name="T78" fmla="*/ 132 h 1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32">
                <a:moveTo>
                  <a:pt x="6" y="78"/>
                </a:moveTo>
                <a:lnTo>
                  <a:pt x="18" y="54"/>
                </a:lnTo>
                <a:lnTo>
                  <a:pt x="18" y="30"/>
                </a:lnTo>
                <a:lnTo>
                  <a:pt x="12" y="18"/>
                </a:lnTo>
                <a:lnTo>
                  <a:pt x="18" y="0"/>
                </a:lnTo>
                <a:lnTo>
                  <a:pt x="24" y="6"/>
                </a:lnTo>
                <a:lnTo>
                  <a:pt x="30" y="12"/>
                </a:lnTo>
                <a:lnTo>
                  <a:pt x="60" y="54"/>
                </a:lnTo>
                <a:lnTo>
                  <a:pt x="60" y="84"/>
                </a:lnTo>
                <a:lnTo>
                  <a:pt x="90" y="120"/>
                </a:lnTo>
                <a:lnTo>
                  <a:pt x="90" y="126"/>
                </a:lnTo>
                <a:lnTo>
                  <a:pt x="84" y="126"/>
                </a:lnTo>
                <a:lnTo>
                  <a:pt x="72" y="126"/>
                </a:lnTo>
                <a:lnTo>
                  <a:pt x="66" y="126"/>
                </a:lnTo>
                <a:lnTo>
                  <a:pt x="54" y="126"/>
                </a:lnTo>
                <a:lnTo>
                  <a:pt x="42" y="126"/>
                </a:lnTo>
                <a:lnTo>
                  <a:pt x="18" y="132"/>
                </a:lnTo>
                <a:lnTo>
                  <a:pt x="18" y="126"/>
                </a:lnTo>
                <a:lnTo>
                  <a:pt x="24" y="120"/>
                </a:lnTo>
                <a:lnTo>
                  <a:pt x="30" y="114"/>
                </a:lnTo>
                <a:lnTo>
                  <a:pt x="24" y="108"/>
                </a:lnTo>
                <a:lnTo>
                  <a:pt x="18" y="108"/>
                </a:lnTo>
                <a:lnTo>
                  <a:pt x="12" y="108"/>
                </a:lnTo>
                <a:lnTo>
                  <a:pt x="0" y="90"/>
                </a:lnTo>
                <a:lnTo>
                  <a:pt x="6" y="78"/>
                </a:lnTo>
                <a:close/>
              </a:path>
            </a:pathLst>
          </a:custGeom>
          <a:gradFill flip="none" rotWithShape="1">
            <a:gsLst>
              <a:gs pos="70000">
                <a:srgbClr val="FF99FF"/>
              </a:gs>
              <a:gs pos="39999">
                <a:srgbClr val="85C2FF"/>
              </a:gs>
              <a:gs pos="70000">
                <a:srgbClr val="C4D6EB"/>
              </a:gs>
              <a:gs pos="100000">
                <a:srgbClr val="FFEBFA"/>
              </a:gs>
            </a:gsLst>
            <a:lin ang="0" scaled="1"/>
            <a:tileRect/>
          </a:gradFill>
          <a:ln w="12700">
            <a:solidFill>
              <a:schemeClr val="tx1"/>
            </a:solidFill>
            <a:prstDash val="solid"/>
            <a:round/>
            <a:headEnd/>
            <a:tailEnd/>
          </a:ln>
        </p:spPr>
        <p:txBody>
          <a:bodyPr/>
          <a:lstStyle/>
          <a:p>
            <a:endParaRPr lang="fi-FI"/>
          </a:p>
        </p:txBody>
      </p:sp>
      <p:sp>
        <p:nvSpPr>
          <p:cNvPr id="4108" name="Freeform 12"/>
          <p:cNvSpPr>
            <a:spLocks noChangeAspect="1"/>
          </p:cNvSpPr>
          <p:nvPr/>
        </p:nvSpPr>
        <p:spPr bwMode="auto">
          <a:xfrm>
            <a:off x="5964238" y="3467100"/>
            <a:ext cx="323850" cy="161925"/>
          </a:xfrm>
          <a:custGeom>
            <a:avLst/>
            <a:gdLst>
              <a:gd name="T0" fmla="*/ 0 w 36"/>
              <a:gd name="T1" fmla="*/ 2147483647 h 18"/>
              <a:gd name="T2" fmla="*/ 0 w 36"/>
              <a:gd name="T3" fmla="*/ 2147483647 h 18"/>
              <a:gd name="T4" fmla="*/ 2147483647 w 36"/>
              <a:gd name="T5" fmla="*/ 0 h 18"/>
              <a:gd name="T6" fmla="*/ 2147483647 w 36"/>
              <a:gd name="T7" fmla="*/ 0 h 18"/>
              <a:gd name="T8" fmla="*/ 2147483647 w 36"/>
              <a:gd name="T9" fmla="*/ 0 h 18"/>
              <a:gd name="T10" fmla="*/ 2147483647 w 36"/>
              <a:gd name="T11" fmla="*/ 0 h 18"/>
              <a:gd name="T12" fmla="*/ 2147483647 w 36"/>
              <a:gd name="T13" fmla="*/ 2147483647 h 18"/>
              <a:gd name="T14" fmla="*/ 2147483647 w 36"/>
              <a:gd name="T15" fmla="*/ 2147483647 h 18"/>
              <a:gd name="T16" fmla="*/ 2147483647 w 36"/>
              <a:gd name="T17" fmla="*/ 2147483647 h 18"/>
              <a:gd name="T18" fmla="*/ 2147483647 w 36"/>
              <a:gd name="T19" fmla="*/ 2147483647 h 18"/>
              <a:gd name="T20" fmla="*/ 0 w 36"/>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18"/>
              <a:gd name="T35" fmla="*/ 36 w 36"/>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18">
                <a:moveTo>
                  <a:pt x="0" y="12"/>
                </a:moveTo>
                <a:lnTo>
                  <a:pt x="0" y="6"/>
                </a:lnTo>
                <a:lnTo>
                  <a:pt x="12" y="0"/>
                </a:lnTo>
                <a:lnTo>
                  <a:pt x="18" y="0"/>
                </a:lnTo>
                <a:lnTo>
                  <a:pt x="30" y="0"/>
                </a:lnTo>
                <a:lnTo>
                  <a:pt x="36" y="0"/>
                </a:lnTo>
                <a:lnTo>
                  <a:pt x="30" y="12"/>
                </a:lnTo>
                <a:lnTo>
                  <a:pt x="24" y="12"/>
                </a:lnTo>
                <a:lnTo>
                  <a:pt x="12" y="18"/>
                </a:lnTo>
                <a:lnTo>
                  <a:pt x="6" y="12"/>
                </a:lnTo>
                <a:lnTo>
                  <a:pt x="0" y="12"/>
                </a:lnTo>
                <a:close/>
              </a:path>
            </a:pathLst>
          </a:custGeom>
          <a:solidFill>
            <a:schemeClr val="bg1"/>
          </a:solidFill>
          <a:ln w="0">
            <a:solidFill>
              <a:srgbClr val="000000"/>
            </a:solidFill>
            <a:prstDash val="solid"/>
            <a:round/>
            <a:headEnd/>
            <a:tailEnd/>
          </a:ln>
        </p:spPr>
        <p:txBody>
          <a:bodyPr/>
          <a:lstStyle/>
          <a:p>
            <a:endParaRPr lang="fi-FI"/>
          </a:p>
        </p:txBody>
      </p:sp>
      <p:sp>
        <p:nvSpPr>
          <p:cNvPr id="4109" name="Freeform 13"/>
          <p:cNvSpPr>
            <a:spLocks noChangeAspect="1"/>
          </p:cNvSpPr>
          <p:nvPr/>
        </p:nvSpPr>
        <p:spPr bwMode="auto">
          <a:xfrm>
            <a:off x="4994275" y="1905000"/>
            <a:ext cx="808038" cy="1077913"/>
          </a:xfrm>
          <a:custGeom>
            <a:avLst/>
            <a:gdLst>
              <a:gd name="T0" fmla="*/ 2147483647 w 90"/>
              <a:gd name="T1" fmla="*/ 2147483647 h 120"/>
              <a:gd name="T2" fmla="*/ 0 w 90"/>
              <a:gd name="T3" fmla="*/ 2147483647 h 120"/>
              <a:gd name="T4" fmla="*/ 2147483647 w 90"/>
              <a:gd name="T5" fmla="*/ 2147483647 h 120"/>
              <a:gd name="T6" fmla="*/ 2147483647 w 90"/>
              <a:gd name="T7" fmla="*/ 0 h 120"/>
              <a:gd name="T8" fmla="*/ 2147483647 w 90"/>
              <a:gd name="T9" fmla="*/ 0 h 120"/>
              <a:gd name="T10" fmla="*/ 2147483647 w 90"/>
              <a:gd name="T11" fmla="*/ 2147483647 h 120"/>
              <a:gd name="T12" fmla="*/ 2147483647 w 90"/>
              <a:gd name="T13" fmla="*/ 2147483647 h 120"/>
              <a:gd name="T14" fmla="*/ 2147483647 w 90"/>
              <a:gd name="T15" fmla="*/ 2147483647 h 120"/>
              <a:gd name="T16" fmla="*/ 2147483647 w 90"/>
              <a:gd name="T17" fmla="*/ 2147483647 h 120"/>
              <a:gd name="T18" fmla="*/ 2147483647 w 90"/>
              <a:gd name="T19" fmla="*/ 2147483647 h 120"/>
              <a:gd name="T20" fmla="*/ 2147483647 w 90"/>
              <a:gd name="T21" fmla="*/ 2147483647 h 120"/>
              <a:gd name="T22" fmla="*/ 2147483647 w 90"/>
              <a:gd name="T23" fmla="*/ 2147483647 h 120"/>
              <a:gd name="T24" fmla="*/ 2147483647 w 90"/>
              <a:gd name="T25" fmla="*/ 2147483647 h 120"/>
              <a:gd name="T26" fmla="*/ 2147483647 w 90"/>
              <a:gd name="T27" fmla="*/ 2147483647 h 120"/>
              <a:gd name="T28" fmla="*/ 2147483647 w 90"/>
              <a:gd name="T29" fmla="*/ 2147483647 h 120"/>
              <a:gd name="T30" fmla="*/ 2147483647 w 90"/>
              <a:gd name="T31" fmla="*/ 2147483647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120"/>
              <a:gd name="T50" fmla="*/ 90 w 90"/>
              <a:gd name="T51" fmla="*/ 120 h 1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120">
                <a:moveTo>
                  <a:pt x="24" y="120"/>
                </a:moveTo>
                <a:lnTo>
                  <a:pt x="0" y="96"/>
                </a:lnTo>
                <a:lnTo>
                  <a:pt x="24" y="36"/>
                </a:lnTo>
                <a:lnTo>
                  <a:pt x="12" y="0"/>
                </a:lnTo>
                <a:lnTo>
                  <a:pt x="48" y="0"/>
                </a:lnTo>
                <a:lnTo>
                  <a:pt x="72" y="18"/>
                </a:lnTo>
                <a:lnTo>
                  <a:pt x="48" y="30"/>
                </a:lnTo>
                <a:lnTo>
                  <a:pt x="48" y="66"/>
                </a:lnTo>
                <a:lnTo>
                  <a:pt x="84" y="60"/>
                </a:lnTo>
                <a:lnTo>
                  <a:pt x="90" y="72"/>
                </a:lnTo>
                <a:lnTo>
                  <a:pt x="72" y="72"/>
                </a:lnTo>
                <a:lnTo>
                  <a:pt x="54" y="84"/>
                </a:lnTo>
                <a:lnTo>
                  <a:pt x="54" y="114"/>
                </a:lnTo>
                <a:lnTo>
                  <a:pt x="42" y="108"/>
                </a:lnTo>
                <a:lnTo>
                  <a:pt x="42" y="120"/>
                </a:lnTo>
                <a:lnTo>
                  <a:pt x="24" y="120"/>
                </a:lnTo>
                <a:close/>
              </a:path>
            </a:pathLst>
          </a:custGeom>
          <a:solidFill>
            <a:srgbClr val="66CCFF"/>
          </a:solidFill>
          <a:ln w="12700">
            <a:solidFill>
              <a:srgbClr val="000000"/>
            </a:solidFill>
            <a:prstDash val="solid"/>
            <a:round/>
            <a:headEnd/>
            <a:tailEnd/>
          </a:ln>
        </p:spPr>
        <p:txBody>
          <a:bodyPr/>
          <a:lstStyle/>
          <a:p>
            <a:endParaRPr lang="fi-FI"/>
          </a:p>
        </p:txBody>
      </p:sp>
      <p:sp>
        <p:nvSpPr>
          <p:cNvPr id="4110" name="Freeform 14"/>
          <p:cNvSpPr>
            <a:spLocks noChangeAspect="1"/>
          </p:cNvSpPr>
          <p:nvPr/>
        </p:nvSpPr>
        <p:spPr bwMode="auto">
          <a:xfrm>
            <a:off x="7150100" y="1581150"/>
            <a:ext cx="1885950" cy="1833563"/>
          </a:xfrm>
          <a:custGeom>
            <a:avLst/>
            <a:gdLst>
              <a:gd name="T0" fmla="*/ 0 w 210"/>
              <a:gd name="T1" fmla="*/ 2147483647 h 204"/>
              <a:gd name="T2" fmla="*/ 2147483647 w 210"/>
              <a:gd name="T3" fmla="*/ 2147483647 h 204"/>
              <a:gd name="T4" fmla="*/ 2147483647 w 210"/>
              <a:gd name="T5" fmla="*/ 2147483647 h 204"/>
              <a:gd name="T6" fmla="*/ 2147483647 w 210"/>
              <a:gd name="T7" fmla="*/ 2147483647 h 204"/>
              <a:gd name="T8" fmla="*/ 2147483647 w 210"/>
              <a:gd name="T9" fmla="*/ 2147483647 h 204"/>
              <a:gd name="T10" fmla="*/ 2147483647 w 210"/>
              <a:gd name="T11" fmla="*/ 2147483647 h 204"/>
              <a:gd name="T12" fmla="*/ 2147483647 w 210"/>
              <a:gd name="T13" fmla="*/ 2147483647 h 204"/>
              <a:gd name="T14" fmla="*/ 2147483647 w 210"/>
              <a:gd name="T15" fmla="*/ 2147483647 h 204"/>
              <a:gd name="T16" fmla="*/ 2147483647 w 210"/>
              <a:gd name="T17" fmla="*/ 2147483647 h 204"/>
              <a:gd name="T18" fmla="*/ 2147483647 w 210"/>
              <a:gd name="T19" fmla="*/ 2147483647 h 204"/>
              <a:gd name="T20" fmla="*/ 2147483647 w 210"/>
              <a:gd name="T21" fmla="*/ 2147483647 h 204"/>
              <a:gd name="T22" fmla="*/ 2147483647 w 210"/>
              <a:gd name="T23" fmla="*/ 2147483647 h 204"/>
              <a:gd name="T24" fmla="*/ 2147483647 w 210"/>
              <a:gd name="T25" fmla="*/ 2147483647 h 204"/>
              <a:gd name="T26" fmla="*/ 2147483647 w 210"/>
              <a:gd name="T27" fmla="*/ 0 h 204"/>
              <a:gd name="T28" fmla="*/ 2147483647 w 210"/>
              <a:gd name="T29" fmla="*/ 0 h 204"/>
              <a:gd name="T30" fmla="*/ 2147483647 w 210"/>
              <a:gd name="T31" fmla="*/ 2147483647 h 204"/>
              <a:gd name="T32" fmla="*/ 2147483647 w 210"/>
              <a:gd name="T33" fmla="*/ 2147483647 h 204"/>
              <a:gd name="T34" fmla="*/ 2147483647 w 210"/>
              <a:gd name="T35" fmla="*/ 2147483647 h 204"/>
              <a:gd name="T36" fmla="*/ 2147483647 w 210"/>
              <a:gd name="T37" fmla="*/ 2147483647 h 204"/>
              <a:gd name="T38" fmla="*/ 2147483647 w 210"/>
              <a:gd name="T39" fmla="*/ 2147483647 h 204"/>
              <a:gd name="T40" fmla="*/ 2147483647 w 210"/>
              <a:gd name="T41" fmla="*/ 2147483647 h 204"/>
              <a:gd name="T42" fmla="*/ 2147483647 w 210"/>
              <a:gd name="T43" fmla="*/ 2147483647 h 204"/>
              <a:gd name="T44" fmla="*/ 2147483647 w 210"/>
              <a:gd name="T45" fmla="*/ 2147483647 h 204"/>
              <a:gd name="T46" fmla="*/ 2147483647 w 210"/>
              <a:gd name="T47" fmla="*/ 2147483647 h 204"/>
              <a:gd name="T48" fmla="*/ 2147483647 w 210"/>
              <a:gd name="T49" fmla="*/ 2147483647 h 204"/>
              <a:gd name="T50" fmla="*/ 2147483647 w 210"/>
              <a:gd name="T51" fmla="*/ 2147483647 h 204"/>
              <a:gd name="T52" fmla="*/ 2147483647 w 210"/>
              <a:gd name="T53" fmla="*/ 2147483647 h 204"/>
              <a:gd name="T54" fmla="*/ 2147483647 w 210"/>
              <a:gd name="T55" fmla="*/ 2147483647 h 204"/>
              <a:gd name="T56" fmla="*/ 2147483647 w 210"/>
              <a:gd name="T57" fmla="*/ 2147483647 h 204"/>
              <a:gd name="T58" fmla="*/ 2147483647 w 210"/>
              <a:gd name="T59" fmla="*/ 2147483647 h 204"/>
              <a:gd name="T60" fmla="*/ 2147483647 w 210"/>
              <a:gd name="T61" fmla="*/ 2147483647 h 204"/>
              <a:gd name="T62" fmla="*/ 2147483647 w 210"/>
              <a:gd name="T63" fmla="*/ 2147483647 h 204"/>
              <a:gd name="T64" fmla="*/ 2147483647 w 210"/>
              <a:gd name="T65" fmla="*/ 2147483647 h 204"/>
              <a:gd name="T66" fmla="*/ 2147483647 w 210"/>
              <a:gd name="T67" fmla="*/ 2147483647 h 204"/>
              <a:gd name="T68" fmla="*/ 2147483647 w 210"/>
              <a:gd name="T69" fmla="*/ 2147483647 h 204"/>
              <a:gd name="T70" fmla="*/ 2147483647 w 210"/>
              <a:gd name="T71" fmla="*/ 2147483647 h 204"/>
              <a:gd name="T72" fmla="*/ 2147483647 w 210"/>
              <a:gd name="T73" fmla="*/ 2147483647 h 204"/>
              <a:gd name="T74" fmla="*/ 2147483647 w 210"/>
              <a:gd name="T75" fmla="*/ 2147483647 h 204"/>
              <a:gd name="T76" fmla="*/ 2147483647 w 210"/>
              <a:gd name="T77" fmla="*/ 2147483647 h 204"/>
              <a:gd name="T78" fmla="*/ 2147483647 w 210"/>
              <a:gd name="T79" fmla="*/ 2147483647 h 204"/>
              <a:gd name="T80" fmla="*/ 2147483647 w 210"/>
              <a:gd name="T81" fmla="*/ 2147483647 h 204"/>
              <a:gd name="T82" fmla="*/ 2147483647 w 210"/>
              <a:gd name="T83" fmla="*/ 2147483647 h 204"/>
              <a:gd name="T84" fmla="*/ 2147483647 w 210"/>
              <a:gd name="T85" fmla="*/ 2147483647 h 204"/>
              <a:gd name="T86" fmla="*/ 2147483647 w 210"/>
              <a:gd name="T87" fmla="*/ 2147483647 h 204"/>
              <a:gd name="T88" fmla="*/ 2147483647 w 210"/>
              <a:gd name="T89" fmla="*/ 2147483647 h 204"/>
              <a:gd name="T90" fmla="*/ 2147483647 w 210"/>
              <a:gd name="T91" fmla="*/ 2147483647 h 204"/>
              <a:gd name="T92" fmla="*/ 2147483647 w 210"/>
              <a:gd name="T93" fmla="*/ 2147483647 h 204"/>
              <a:gd name="T94" fmla="*/ 2147483647 w 210"/>
              <a:gd name="T95" fmla="*/ 2147483647 h 204"/>
              <a:gd name="T96" fmla="*/ 2147483647 w 210"/>
              <a:gd name="T97" fmla="*/ 2147483647 h 204"/>
              <a:gd name="T98" fmla="*/ 2147483647 w 210"/>
              <a:gd name="T99" fmla="*/ 2147483647 h 204"/>
              <a:gd name="T100" fmla="*/ 2147483647 w 210"/>
              <a:gd name="T101" fmla="*/ 2147483647 h 204"/>
              <a:gd name="T102" fmla="*/ 2147483647 w 210"/>
              <a:gd name="T103" fmla="*/ 2147483647 h 204"/>
              <a:gd name="T104" fmla="*/ 2147483647 w 210"/>
              <a:gd name="T105" fmla="*/ 2147483647 h 204"/>
              <a:gd name="T106" fmla="*/ 2147483647 w 210"/>
              <a:gd name="T107" fmla="*/ 2147483647 h 204"/>
              <a:gd name="T108" fmla="*/ 2147483647 w 210"/>
              <a:gd name="T109" fmla="*/ 2147483647 h 204"/>
              <a:gd name="T110" fmla="*/ 2147483647 w 210"/>
              <a:gd name="T111" fmla="*/ 2147483647 h 204"/>
              <a:gd name="T112" fmla="*/ 2147483647 w 210"/>
              <a:gd name="T113" fmla="*/ 2147483647 h 204"/>
              <a:gd name="T114" fmla="*/ 0 w 210"/>
              <a:gd name="T115" fmla="*/ 2147483647 h 2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0"/>
              <a:gd name="T175" fmla="*/ 0 h 204"/>
              <a:gd name="T176" fmla="*/ 210 w 210"/>
              <a:gd name="T177" fmla="*/ 204 h 2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0" h="204">
                <a:moveTo>
                  <a:pt x="0" y="96"/>
                </a:moveTo>
                <a:lnTo>
                  <a:pt x="12" y="54"/>
                </a:lnTo>
                <a:lnTo>
                  <a:pt x="36" y="42"/>
                </a:lnTo>
                <a:lnTo>
                  <a:pt x="48" y="18"/>
                </a:lnTo>
                <a:lnTo>
                  <a:pt x="48" y="6"/>
                </a:lnTo>
                <a:lnTo>
                  <a:pt x="72" y="12"/>
                </a:lnTo>
                <a:lnTo>
                  <a:pt x="84" y="42"/>
                </a:lnTo>
                <a:lnTo>
                  <a:pt x="96" y="42"/>
                </a:lnTo>
                <a:lnTo>
                  <a:pt x="102" y="36"/>
                </a:lnTo>
                <a:lnTo>
                  <a:pt x="108" y="36"/>
                </a:lnTo>
                <a:lnTo>
                  <a:pt x="120" y="60"/>
                </a:lnTo>
                <a:lnTo>
                  <a:pt x="126" y="84"/>
                </a:lnTo>
                <a:lnTo>
                  <a:pt x="162" y="78"/>
                </a:lnTo>
                <a:lnTo>
                  <a:pt x="156" y="0"/>
                </a:lnTo>
                <a:lnTo>
                  <a:pt x="174" y="0"/>
                </a:lnTo>
                <a:lnTo>
                  <a:pt x="180" y="24"/>
                </a:lnTo>
                <a:lnTo>
                  <a:pt x="204" y="24"/>
                </a:lnTo>
                <a:lnTo>
                  <a:pt x="204" y="30"/>
                </a:lnTo>
                <a:lnTo>
                  <a:pt x="204" y="42"/>
                </a:lnTo>
                <a:lnTo>
                  <a:pt x="210" y="48"/>
                </a:lnTo>
                <a:lnTo>
                  <a:pt x="204" y="54"/>
                </a:lnTo>
                <a:lnTo>
                  <a:pt x="198" y="54"/>
                </a:lnTo>
                <a:lnTo>
                  <a:pt x="180" y="72"/>
                </a:lnTo>
                <a:lnTo>
                  <a:pt x="180" y="90"/>
                </a:lnTo>
                <a:lnTo>
                  <a:pt x="180" y="102"/>
                </a:lnTo>
                <a:lnTo>
                  <a:pt x="180" y="114"/>
                </a:lnTo>
                <a:lnTo>
                  <a:pt x="174" y="120"/>
                </a:lnTo>
                <a:lnTo>
                  <a:pt x="156" y="138"/>
                </a:lnTo>
                <a:lnTo>
                  <a:pt x="144" y="138"/>
                </a:lnTo>
                <a:lnTo>
                  <a:pt x="144" y="132"/>
                </a:lnTo>
                <a:lnTo>
                  <a:pt x="132" y="120"/>
                </a:lnTo>
                <a:lnTo>
                  <a:pt x="126" y="114"/>
                </a:lnTo>
                <a:lnTo>
                  <a:pt x="120" y="120"/>
                </a:lnTo>
                <a:lnTo>
                  <a:pt x="114" y="144"/>
                </a:lnTo>
                <a:lnTo>
                  <a:pt x="108" y="156"/>
                </a:lnTo>
                <a:lnTo>
                  <a:pt x="102" y="156"/>
                </a:lnTo>
                <a:lnTo>
                  <a:pt x="96" y="150"/>
                </a:lnTo>
                <a:lnTo>
                  <a:pt x="90" y="132"/>
                </a:lnTo>
                <a:lnTo>
                  <a:pt x="84" y="126"/>
                </a:lnTo>
                <a:lnTo>
                  <a:pt x="60" y="108"/>
                </a:lnTo>
                <a:lnTo>
                  <a:pt x="54" y="96"/>
                </a:lnTo>
                <a:lnTo>
                  <a:pt x="48" y="96"/>
                </a:lnTo>
                <a:lnTo>
                  <a:pt x="42" y="102"/>
                </a:lnTo>
                <a:lnTo>
                  <a:pt x="54" y="120"/>
                </a:lnTo>
                <a:lnTo>
                  <a:pt x="60" y="132"/>
                </a:lnTo>
                <a:lnTo>
                  <a:pt x="66" y="150"/>
                </a:lnTo>
                <a:lnTo>
                  <a:pt x="78" y="168"/>
                </a:lnTo>
                <a:lnTo>
                  <a:pt x="78" y="174"/>
                </a:lnTo>
                <a:lnTo>
                  <a:pt x="78" y="180"/>
                </a:lnTo>
                <a:lnTo>
                  <a:pt x="66" y="180"/>
                </a:lnTo>
                <a:lnTo>
                  <a:pt x="54" y="174"/>
                </a:lnTo>
                <a:lnTo>
                  <a:pt x="48" y="174"/>
                </a:lnTo>
                <a:lnTo>
                  <a:pt x="54" y="192"/>
                </a:lnTo>
                <a:lnTo>
                  <a:pt x="54" y="198"/>
                </a:lnTo>
                <a:lnTo>
                  <a:pt x="48" y="204"/>
                </a:lnTo>
                <a:lnTo>
                  <a:pt x="42" y="204"/>
                </a:lnTo>
                <a:lnTo>
                  <a:pt x="36" y="114"/>
                </a:lnTo>
                <a:lnTo>
                  <a:pt x="0" y="96"/>
                </a:lnTo>
                <a:close/>
              </a:path>
            </a:pathLst>
          </a:custGeom>
          <a:solidFill>
            <a:srgbClr val="FF99FF"/>
          </a:solidFill>
          <a:ln w="12700">
            <a:solidFill>
              <a:srgbClr val="000000"/>
            </a:solidFill>
            <a:prstDash val="solid"/>
            <a:round/>
            <a:headEnd/>
            <a:tailEnd/>
          </a:ln>
        </p:spPr>
        <p:txBody>
          <a:bodyPr/>
          <a:lstStyle/>
          <a:p>
            <a:endParaRPr lang="fi-FI"/>
          </a:p>
        </p:txBody>
      </p:sp>
      <p:sp>
        <p:nvSpPr>
          <p:cNvPr id="4111" name="Freeform 15"/>
          <p:cNvSpPr>
            <a:spLocks noChangeAspect="1"/>
          </p:cNvSpPr>
          <p:nvPr/>
        </p:nvSpPr>
        <p:spPr bwMode="auto">
          <a:xfrm>
            <a:off x="7797800" y="3252788"/>
            <a:ext cx="214313" cy="161925"/>
          </a:xfrm>
          <a:custGeom>
            <a:avLst/>
            <a:gdLst>
              <a:gd name="T0" fmla="*/ 2147483647 w 24"/>
              <a:gd name="T1" fmla="*/ 0 h 18"/>
              <a:gd name="T2" fmla="*/ 2147483647 w 24"/>
              <a:gd name="T3" fmla="*/ 0 h 18"/>
              <a:gd name="T4" fmla="*/ 2147483647 w 24"/>
              <a:gd name="T5" fmla="*/ 2147483647 h 18"/>
              <a:gd name="T6" fmla="*/ 2147483647 w 24"/>
              <a:gd name="T7" fmla="*/ 2147483647 h 18"/>
              <a:gd name="T8" fmla="*/ 2147483647 w 24"/>
              <a:gd name="T9" fmla="*/ 2147483647 h 18"/>
              <a:gd name="T10" fmla="*/ 2147483647 w 24"/>
              <a:gd name="T11" fmla="*/ 2147483647 h 18"/>
              <a:gd name="T12" fmla="*/ 0 w 24"/>
              <a:gd name="T13" fmla="*/ 2147483647 h 18"/>
              <a:gd name="T14" fmla="*/ 0 w 24"/>
              <a:gd name="T15" fmla="*/ 2147483647 h 18"/>
              <a:gd name="T16" fmla="*/ 2147483647 w 24"/>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8"/>
              <a:gd name="T29" fmla="*/ 24 w 24"/>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8">
                <a:moveTo>
                  <a:pt x="6" y="0"/>
                </a:moveTo>
                <a:lnTo>
                  <a:pt x="18" y="0"/>
                </a:lnTo>
                <a:lnTo>
                  <a:pt x="18" y="6"/>
                </a:lnTo>
                <a:lnTo>
                  <a:pt x="24" y="18"/>
                </a:lnTo>
                <a:lnTo>
                  <a:pt x="18" y="18"/>
                </a:lnTo>
                <a:lnTo>
                  <a:pt x="6" y="18"/>
                </a:lnTo>
                <a:lnTo>
                  <a:pt x="0" y="12"/>
                </a:lnTo>
                <a:lnTo>
                  <a:pt x="0" y="6"/>
                </a:lnTo>
                <a:lnTo>
                  <a:pt x="6" y="0"/>
                </a:lnTo>
                <a:close/>
              </a:path>
            </a:pathLst>
          </a:custGeom>
          <a:solidFill>
            <a:schemeClr val="bg1"/>
          </a:solidFill>
          <a:ln w="0">
            <a:solidFill>
              <a:srgbClr val="000000"/>
            </a:solidFill>
            <a:prstDash val="solid"/>
            <a:round/>
            <a:headEnd/>
            <a:tailEnd/>
          </a:ln>
        </p:spPr>
        <p:txBody>
          <a:bodyPr/>
          <a:lstStyle/>
          <a:p>
            <a:endParaRPr lang="fi-FI"/>
          </a:p>
        </p:txBody>
      </p:sp>
      <p:sp>
        <p:nvSpPr>
          <p:cNvPr id="4112" name="Freeform 16"/>
          <p:cNvSpPr>
            <a:spLocks noChangeAspect="1"/>
          </p:cNvSpPr>
          <p:nvPr/>
        </p:nvSpPr>
        <p:spPr bwMode="auto">
          <a:xfrm>
            <a:off x="8066088" y="3090863"/>
            <a:ext cx="161925" cy="161925"/>
          </a:xfrm>
          <a:custGeom>
            <a:avLst/>
            <a:gdLst>
              <a:gd name="T0" fmla="*/ 2147483647 w 18"/>
              <a:gd name="T1" fmla="*/ 0 h 18"/>
              <a:gd name="T2" fmla="*/ 2147483647 w 18"/>
              <a:gd name="T3" fmla="*/ 2147483647 h 18"/>
              <a:gd name="T4" fmla="*/ 2147483647 w 18"/>
              <a:gd name="T5" fmla="*/ 2147483647 h 18"/>
              <a:gd name="T6" fmla="*/ 2147483647 w 18"/>
              <a:gd name="T7" fmla="*/ 2147483647 h 18"/>
              <a:gd name="T8" fmla="*/ 2147483647 w 18"/>
              <a:gd name="T9" fmla="*/ 2147483647 h 18"/>
              <a:gd name="T10" fmla="*/ 0 w 18"/>
              <a:gd name="T11" fmla="*/ 2147483647 h 18"/>
              <a:gd name="T12" fmla="*/ 0 w 18"/>
              <a:gd name="T13" fmla="*/ 0 h 18"/>
              <a:gd name="T14" fmla="*/ 2147483647 w 18"/>
              <a:gd name="T15" fmla="*/ 0 h 18"/>
              <a:gd name="T16" fmla="*/ 2147483647 w 18"/>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8"/>
              <a:gd name="T29" fmla="*/ 18 w 18"/>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8">
                <a:moveTo>
                  <a:pt x="12" y="0"/>
                </a:moveTo>
                <a:lnTo>
                  <a:pt x="18" y="6"/>
                </a:lnTo>
                <a:lnTo>
                  <a:pt x="18" y="12"/>
                </a:lnTo>
                <a:lnTo>
                  <a:pt x="18" y="18"/>
                </a:lnTo>
                <a:lnTo>
                  <a:pt x="6" y="18"/>
                </a:lnTo>
                <a:lnTo>
                  <a:pt x="0" y="12"/>
                </a:lnTo>
                <a:lnTo>
                  <a:pt x="0" y="0"/>
                </a:lnTo>
                <a:lnTo>
                  <a:pt x="6" y="0"/>
                </a:lnTo>
                <a:lnTo>
                  <a:pt x="12" y="0"/>
                </a:lnTo>
                <a:close/>
              </a:path>
            </a:pathLst>
          </a:custGeom>
          <a:solidFill>
            <a:schemeClr val="bg1"/>
          </a:solidFill>
          <a:ln w="0">
            <a:solidFill>
              <a:srgbClr val="000000"/>
            </a:solidFill>
            <a:prstDash val="solid"/>
            <a:round/>
            <a:headEnd/>
            <a:tailEnd/>
          </a:ln>
        </p:spPr>
        <p:txBody>
          <a:bodyPr/>
          <a:lstStyle/>
          <a:p>
            <a:endParaRPr lang="fi-FI"/>
          </a:p>
        </p:txBody>
      </p:sp>
      <p:sp>
        <p:nvSpPr>
          <p:cNvPr id="4113" name="Freeform 17"/>
          <p:cNvSpPr>
            <a:spLocks noChangeAspect="1"/>
          </p:cNvSpPr>
          <p:nvPr/>
        </p:nvSpPr>
        <p:spPr bwMode="auto">
          <a:xfrm>
            <a:off x="8604250" y="2873375"/>
            <a:ext cx="269875" cy="217488"/>
          </a:xfrm>
          <a:custGeom>
            <a:avLst/>
            <a:gdLst>
              <a:gd name="T0" fmla="*/ 0 w 30"/>
              <a:gd name="T1" fmla="*/ 2147483647 h 24"/>
              <a:gd name="T2" fmla="*/ 2147483647 w 30"/>
              <a:gd name="T3" fmla="*/ 0 h 24"/>
              <a:gd name="T4" fmla="*/ 2147483647 w 30"/>
              <a:gd name="T5" fmla="*/ 0 h 24"/>
              <a:gd name="T6" fmla="*/ 2147483647 w 30"/>
              <a:gd name="T7" fmla="*/ 2147483647 h 24"/>
              <a:gd name="T8" fmla="*/ 2147483647 w 30"/>
              <a:gd name="T9" fmla="*/ 2147483647 h 24"/>
              <a:gd name="T10" fmla="*/ 2147483647 w 30"/>
              <a:gd name="T11" fmla="*/ 2147483647 h 24"/>
              <a:gd name="T12" fmla="*/ 2147483647 w 30"/>
              <a:gd name="T13" fmla="*/ 2147483647 h 24"/>
              <a:gd name="T14" fmla="*/ 2147483647 w 30"/>
              <a:gd name="T15" fmla="*/ 2147483647 h 24"/>
              <a:gd name="T16" fmla="*/ 2147483647 w 30"/>
              <a:gd name="T17" fmla="*/ 2147483647 h 24"/>
              <a:gd name="T18" fmla="*/ 0 w 30"/>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4"/>
              <a:gd name="T32" fmla="*/ 30 w 30"/>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4">
                <a:moveTo>
                  <a:pt x="0" y="6"/>
                </a:moveTo>
                <a:lnTo>
                  <a:pt x="6" y="0"/>
                </a:lnTo>
                <a:lnTo>
                  <a:pt x="12" y="0"/>
                </a:lnTo>
                <a:lnTo>
                  <a:pt x="18" y="6"/>
                </a:lnTo>
                <a:lnTo>
                  <a:pt x="30" y="6"/>
                </a:lnTo>
                <a:lnTo>
                  <a:pt x="30" y="12"/>
                </a:lnTo>
                <a:lnTo>
                  <a:pt x="30" y="24"/>
                </a:lnTo>
                <a:lnTo>
                  <a:pt x="18" y="24"/>
                </a:lnTo>
                <a:lnTo>
                  <a:pt x="6" y="18"/>
                </a:lnTo>
                <a:lnTo>
                  <a:pt x="0" y="6"/>
                </a:lnTo>
                <a:close/>
              </a:path>
            </a:pathLst>
          </a:custGeom>
          <a:solidFill>
            <a:schemeClr val="bg1"/>
          </a:solidFill>
          <a:ln w="0">
            <a:solidFill>
              <a:srgbClr val="000000"/>
            </a:solidFill>
            <a:prstDash val="solid"/>
            <a:round/>
            <a:headEnd/>
            <a:tailEnd/>
          </a:ln>
        </p:spPr>
        <p:txBody>
          <a:bodyPr/>
          <a:lstStyle/>
          <a:p>
            <a:endParaRPr lang="fi-FI"/>
          </a:p>
        </p:txBody>
      </p:sp>
      <p:sp>
        <p:nvSpPr>
          <p:cNvPr id="4114" name="Freeform 18"/>
          <p:cNvSpPr>
            <a:spLocks noChangeAspect="1"/>
          </p:cNvSpPr>
          <p:nvPr/>
        </p:nvSpPr>
        <p:spPr bwMode="auto">
          <a:xfrm>
            <a:off x="4346575" y="1366838"/>
            <a:ext cx="1293813" cy="806450"/>
          </a:xfrm>
          <a:custGeom>
            <a:avLst/>
            <a:gdLst>
              <a:gd name="T0" fmla="*/ 2147483647 w 144"/>
              <a:gd name="T1" fmla="*/ 2147483647 h 90"/>
              <a:gd name="T2" fmla="*/ 2147483647 w 144"/>
              <a:gd name="T3" fmla="*/ 2147483647 h 90"/>
              <a:gd name="T4" fmla="*/ 2147483647 w 144"/>
              <a:gd name="T5" fmla="*/ 2147483647 h 90"/>
              <a:gd name="T6" fmla="*/ 2147483647 w 144"/>
              <a:gd name="T7" fmla="*/ 2147483647 h 90"/>
              <a:gd name="T8" fmla="*/ 2147483647 w 144"/>
              <a:gd name="T9" fmla="*/ 2147483647 h 90"/>
              <a:gd name="T10" fmla="*/ 2147483647 w 144"/>
              <a:gd name="T11" fmla="*/ 2147483647 h 90"/>
              <a:gd name="T12" fmla="*/ 2147483647 w 144"/>
              <a:gd name="T13" fmla="*/ 2147483647 h 90"/>
              <a:gd name="T14" fmla="*/ 2147483647 w 144"/>
              <a:gd name="T15" fmla="*/ 2147483647 h 90"/>
              <a:gd name="T16" fmla="*/ 2147483647 w 144"/>
              <a:gd name="T17" fmla="*/ 2147483647 h 90"/>
              <a:gd name="T18" fmla="*/ 0 w 144"/>
              <a:gd name="T19" fmla="*/ 2147483647 h 90"/>
              <a:gd name="T20" fmla="*/ 0 w 144"/>
              <a:gd name="T21" fmla="*/ 2147483647 h 90"/>
              <a:gd name="T22" fmla="*/ 2147483647 w 144"/>
              <a:gd name="T23" fmla="*/ 2147483647 h 90"/>
              <a:gd name="T24" fmla="*/ 2147483647 w 144"/>
              <a:gd name="T25" fmla="*/ 2147483647 h 90"/>
              <a:gd name="T26" fmla="*/ 2147483647 w 144"/>
              <a:gd name="T27" fmla="*/ 2147483647 h 90"/>
              <a:gd name="T28" fmla="*/ 2147483647 w 144"/>
              <a:gd name="T29" fmla="*/ 2147483647 h 90"/>
              <a:gd name="T30" fmla="*/ 2147483647 w 144"/>
              <a:gd name="T31" fmla="*/ 0 h 90"/>
              <a:gd name="T32" fmla="*/ 2147483647 w 144"/>
              <a:gd name="T33" fmla="*/ 2147483647 h 90"/>
              <a:gd name="T34" fmla="*/ 2147483647 w 144"/>
              <a:gd name="T35" fmla="*/ 2147483647 h 90"/>
              <a:gd name="T36" fmla="*/ 2147483647 w 144"/>
              <a:gd name="T37" fmla="*/ 2147483647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4"/>
              <a:gd name="T58" fmla="*/ 0 h 90"/>
              <a:gd name="T59" fmla="*/ 144 w 144"/>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4" h="90">
                <a:moveTo>
                  <a:pt x="120" y="60"/>
                </a:moveTo>
                <a:lnTo>
                  <a:pt x="84" y="60"/>
                </a:lnTo>
                <a:lnTo>
                  <a:pt x="72" y="60"/>
                </a:lnTo>
                <a:lnTo>
                  <a:pt x="60" y="84"/>
                </a:lnTo>
                <a:lnTo>
                  <a:pt x="42" y="54"/>
                </a:lnTo>
                <a:lnTo>
                  <a:pt x="30" y="90"/>
                </a:lnTo>
                <a:lnTo>
                  <a:pt x="18" y="90"/>
                </a:lnTo>
                <a:lnTo>
                  <a:pt x="12" y="84"/>
                </a:lnTo>
                <a:lnTo>
                  <a:pt x="6" y="72"/>
                </a:lnTo>
                <a:lnTo>
                  <a:pt x="0" y="54"/>
                </a:lnTo>
                <a:lnTo>
                  <a:pt x="0" y="24"/>
                </a:lnTo>
                <a:lnTo>
                  <a:pt x="6" y="12"/>
                </a:lnTo>
                <a:lnTo>
                  <a:pt x="12" y="12"/>
                </a:lnTo>
                <a:lnTo>
                  <a:pt x="36" y="18"/>
                </a:lnTo>
                <a:lnTo>
                  <a:pt x="72" y="12"/>
                </a:lnTo>
                <a:lnTo>
                  <a:pt x="108" y="0"/>
                </a:lnTo>
                <a:lnTo>
                  <a:pt x="132" y="12"/>
                </a:lnTo>
                <a:lnTo>
                  <a:pt x="144" y="18"/>
                </a:lnTo>
                <a:lnTo>
                  <a:pt x="120" y="60"/>
                </a:lnTo>
                <a:close/>
              </a:path>
            </a:pathLst>
          </a:custGeom>
          <a:solidFill>
            <a:srgbClr val="66CCFF"/>
          </a:solidFill>
          <a:ln w="12700">
            <a:solidFill>
              <a:srgbClr val="000000"/>
            </a:solidFill>
            <a:prstDash val="solid"/>
            <a:round/>
            <a:headEnd/>
            <a:tailEnd/>
          </a:ln>
        </p:spPr>
        <p:txBody>
          <a:bodyPr/>
          <a:lstStyle/>
          <a:p>
            <a:endParaRPr lang="fi-FI"/>
          </a:p>
        </p:txBody>
      </p:sp>
      <p:sp>
        <p:nvSpPr>
          <p:cNvPr id="4115" name="Freeform 19"/>
          <p:cNvSpPr>
            <a:spLocks noChangeAspect="1"/>
          </p:cNvSpPr>
          <p:nvPr/>
        </p:nvSpPr>
        <p:spPr bwMode="auto">
          <a:xfrm>
            <a:off x="3052763" y="1528763"/>
            <a:ext cx="971550" cy="806450"/>
          </a:xfrm>
          <a:custGeom>
            <a:avLst/>
            <a:gdLst>
              <a:gd name="T0" fmla="*/ 2147483647 w 108"/>
              <a:gd name="T1" fmla="*/ 2147483647 h 90"/>
              <a:gd name="T2" fmla="*/ 2147483647 w 108"/>
              <a:gd name="T3" fmla="*/ 2147483647 h 90"/>
              <a:gd name="T4" fmla="*/ 0 w 108"/>
              <a:gd name="T5" fmla="*/ 0 h 90"/>
              <a:gd name="T6" fmla="*/ 2147483647 w 108"/>
              <a:gd name="T7" fmla="*/ 2147483647 h 90"/>
              <a:gd name="T8" fmla="*/ 2147483647 w 108"/>
              <a:gd name="T9" fmla="*/ 2147483647 h 90"/>
              <a:gd name="T10" fmla="*/ 2147483647 w 108"/>
              <a:gd name="T11" fmla="*/ 2147483647 h 90"/>
              <a:gd name="T12" fmla="*/ 2147483647 w 108"/>
              <a:gd name="T13" fmla="*/ 2147483647 h 90"/>
              <a:gd name="T14" fmla="*/ 2147483647 w 108"/>
              <a:gd name="T15" fmla="*/ 2147483647 h 90"/>
              <a:gd name="T16" fmla="*/ 2147483647 w 108"/>
              <a:gd name="T17" fmla="*/ 2147483647 h 90"/>
              <a:gd name="T18" fmla="*/ 2147483647 w 108"/>
              <a:gd name="T19" fmla="*/ 2147483647 h 90"/>
              <a:gd name="T20" fmla="*/ 2147483647 w 108"/>
              <a:gd name="T21" fmla="*/ 2147483647 h 90"/>
              <a:gd name="T22" fmla="*/ 2147483647 w 108"/>
              <a:gd name="T23" fmla="*/ 2147483647 h 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8"/>
              <a:gd name="T37" fmla="*/ 0 h 90"/>
              <a:gd name="T38" fmla="*/ 108 w 108"/>
              <a:gd name="T39" fmla="*/ 90 h 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8" h="90">
                <a:moveTo>
                  <a:pt x="54" y="78"/>
                </a:moveTo>
                <a:lnTo>
                  <a:pt x="30" y="78"/>
                </a:lnTo>
                <a:lnTo>
                  <a:pt x="0" y="0"/>
                </a:lnTo>
                <a:lnTo>
                  <a:pt x="42" y="12"/>
                </a:lnTo>
                <a:lnTo>
                  <a:pt x="54" y="30"/>
                </a:lnTo>
                <a:lnTo>
                  <a:pt x="78" y="18"/>
                </a:lnTo>
                <a:lnTo>
                  <a:pt x="90" y="24"/>
                </a:lnTo>
                <a:lnTo>
                  <a:pt x="96" y="42"/>
                </a:lnTo>
                <a:lnTo>
                  <a:pt x="102" y="42"/>
                </a:lnTo>
                <a:lnTo>
                  <a:pt x="108" y="78"/>
                </a:lnTo>
                <a:lnTo>
                  <a:pt x="60" y="90"/>
                </a:lnTo>
                <a:lnTo>
                  <a:pt x="54" y="78"/>
                </a:lnTo>
                <a:close/>
              </a:path>
            </a:pathLst>
          </a:custGeom>
          <a:solidFill>
            <a:srgbClr val="CC99FF"/>
          </a:solidFill>
          <a:ln w="12700">
            <a:solidFill>
              <a:srgbClr val="000000"/>
            </a:solidFill>
            <a:prstDash val="solid"/>
            <a:round/>
            <a:headEnd/>
            <a:tailEnd/>
          </a:ln>
        </p:spPr>
        <p:txBody>
          <a:bodyPr/>
          <a:lstStyle/>
          <a:p>
            <a:endParaRPr lang="fi-FI"/>
          </a:p>
        </p:txBody>
      </p:sp>
      <p:sp>
        <p:nvSpPr>
          <p:cNvPr id="4116" name="Freeform 20"/>
          <p:cNvSpPr>
            <a:spLocks noChangeAspect="1"/>
          </p:cNvSpPr>
          <p:nvPr/>
        </p:nvSpPr>
        <p:spPr bwMode="auto">
          <a:xfrm>
            <a:off x="5426075" y="773113"/>
            <a:ext cx="1130300" cy="1562100"/>
          </a:xfrm>
          <a:custGeom>
            <a:avLst/>
            <a:gdLst>
              <a:gd name="T0" fmla="*/ 2147483647 w 126"/>
              <a:gd name="T1" fmla="*/ 2147483647 h 174"/>
              <a:gd name="T2" fmla="*/ 2147483647 w 126"/>
              <a:gd name="T3" fmla="*/ 2147483647 h 174"/>
              <a:gd name="T4" fmla="*/ 2147483647 w 126"/>
              <a:gd name="T5" fmla="*/ 0 h 174"/>
              <a:gd name="T6" fmla="*/ 2147483647 w 126"/>
              <a:gd name="T7" fmla="*/ 0 h 174"/>
              <a:gd name="T8" fmla="*/ 2147483647 w 126"/>
              <a:gd name="T9" fmla="*/ 2147483647 h 174"/>
              <a:gd name="T10" fmla="*/ 2147483647 w 126"/>
              <a:gd name="T11" fmla="*/ 2147483647 h 174"/>
              <a:gd name="T12" fmla="*/ 2147483647 w 126"/>
              <a:gd name="T13" fmla="*/ 2147483647 h 174"/>
              <a:gd name="T14" fmla="*/ 2147483647 w 126"/>
              <a:gd name="T15" fmla="*/ 2147483647 h 174"/>
              <a:gd name="T16" fmla="*/ 0 w 126"/>
              <a:gd name="T17" fmla="*/ 2147483647 h 174"/>
              <a:gd name="T18" fmla="*/ 2147483647 w 126"/>
              <a:gd name="T19" fmla="*/ 2147483647 h 174"/>
              <a:gd name="T20" fmla="*/ 2147483647 w 126"/>
              <a:gd name="T21" fmla="*/ 2147483647 h 174"/>
              <a:gd name="T22" fmla="*/ 2147483647 w 126"/>
              <a:gd name="T23" fmla="*/ 2147483647 h 174"/>
              <a:gd name="T24" fmla="*/ 2147483647 w 126"/>
              <a:gd name="T25" fmla="*/ 2147483647 h 174"/>
              <a:gd name="T26" fmla="*/ 2147483647 w 126"/>
              <a:gd name="T27" fmla="*/ 2147483647 h 174"/>
              <a:gd name="T28" fmla="*/ 2147483647 w 126"/>
              <a:gd name="T29" fmla="*/ 2147483647 h 174"/>
              <a:gd name="T30" fmla="*/ 2147483647 w 126"/>
              <a:gd name="T31" fmla="*/ 2147483647 h 174"/>
              <a:gd name="T32" fmla="*/ 2147483647 w 126"/>
              <a:gd name="T33" fmla="*/ 2147483647 h 174"/>
              <a:gd name="T34" fmla="*/ 2147483647 w 126"/>
              <a:gd name="T35" fmla="*/ 2147483647 h 174"/>
              <a:gd name="T36" fmla="*/ 2147483647 w 126"/>
              <a:gd name="T37" fmla="*/ 2147483647 h 174"/>
              <a:gd name="T38" fmla="*/ 2147483647 w 126"/>
              <a:gd name="T39" fmla="*/ 2147483647 h 174"/>
              <a:gd name="T40" fmla="*/ 2147483647 w 126"/>
              <a:gd name="T41" fmla="*/ 2147483647 h 174"/>
              <a:gd name="T42" fmla="*/ 2147483647 w 126"/>
              <a:gd name="T43" fmla="*/ 2147483647 h 174"/>
              <a:gd name="T44" fmla="*/ 2147483647 w 126"/>
              <a:gd name="T45" fmla="*/ 2147483647 h 174"/>
              <a:gd name="T46" fmla="*/ 2147483647 w 126"/>
              <a:gd name="T47" fmla="*/ 2147483647 h 174"/>
              <a:gd name="T48" fmla="*/ 2147483647 w 126"/>
              <a:gd name="T49" fmla="*/ 2147483647 h 174"/>
              <a:gd name="T50" fmla="*/ 2147483647 w 126"/>
              <a:gd name="T51" fmla="*/ 2147483647 h 1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6"/>
              <a:gd name="T79" fmla="*/ 0 h 174"/>
              <a:gd name="T80" fmla="*/ 126 w 126"/>
              <a:gd name="T81" fmla="*/ 174 h 1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6" h="174">
                <a:moveTo>
                  <a:pt x="72" y="30"/>
                </a:moveTo>
                <a:lnTo>
                  <a:pt x="60" y="12"/>
                </a:lnTo>
                <a:lnTo>
                  <a:pt x="48" y="0"/>
                </a:lnTo>
                <a:lnTo>
                  <a:pt x="30" y="0"/>
                </a:lnTo>
                <a:lnTo>
                  <a:pt x="12" y="36"/>
                </a:lnTo>
                <a:lnTo>
                  <a:pt x="36" y="48"/>
                </a:lnTo>
                <a:lnTo>
                  <a:pt x="12" y="78"/>
                </a:lnTo>
                <a:lnTo>
                  <a:pt x="24" y="84"/>
                </a:lnTo>
                <a:lnTo>
                  <a:pt x="0" y="126"/>
                </a:lnTo>
                <a:lnTo>
                  <a:pt x="24" y="144"/>
                </a:lnTo>
                <a:lnTo>
                  <a:pt x="48" y="168"/>
                </a:lnTo>
                <a:lnTo>
                  <a:pt x="42" y="168"/>
                </a:lnTo>
                <a:lnTo>
                  <a:pt x="48" y="174"/>
                </a:lnTo>
                <a:lnTo>
                  <a:pt x="48" y="150"/>
                </a:lnTo>
                <a:lnTo>
                  <a:pt x="90" y="138"/>
                </a:lnTo>
                <a:lnTo>
                  <a:pt x="90" y="150"/>
                </a:lnTo>
                <a:lnTo>
                  <a:pt x="108" y="144"/>
                </a:lnTo>
                <a:lnTo>
                  <a:pt x="120" y="126"/>
                </a:lnTo>
                <a:lnTo>
                  <a:pt x="114" y="126"/>
                </a:lnTo>
                <a:lnTo>
                  <a:pt x="96" y="84"/>
                </a:lnTo>
                <a:lnTo>
                  <a:pt x="126" y="66"/>
                </a:lnTo>
                <a:lnTo>
                  <a:pt x="120" y="18"/>
                </a:lnTo>
                <a:lnTo>
                  <a:pt x="108" y="6"/>
                </a:lnTo>
                <a:lnTo>
                  <a:pt x="108" y="12"/>
                </a:lnTo>
                <a:lnTo>
                  <a:pt x="78" y="36"/>
                </a:lnTo>
                <a:lnTo>
                  <a:pt x="72" y="30"/>
                </a:lnTo>
                <a:close/>
              </a:path>
            </a:pathLst>
          </a:custGeom>
          <a:solidFill>
            <a:srgbClr val="66CCFF"/>
          </a:solidFill>
          <a:ln w="12700">
            <a:solidFill>
              <a:srgbClr val="000000"/>
            </a:solidFill>
            <a:prstDash val="solid"/>
            <a:round/>
            <a:headEnd/>
            <a:tailEnd/>
          </a:ln>
        </p:spPr>
        <p:txBody>
          <a:bodyPr/>
          <a:lstStyle/>
          <a:p>
            <a:endParaRPr lang="fi-FI"/>
          </a:p>
        </p:txBody>
      </p:sp>
      <p:sp>
        <p:nvSpPr>
          <p:cNvPr id="4117" name="Freeform 21"/>
          <p:cNvSpPr>
            <a:spLocks noChangeAspect="1"/>
          </p:cNvSpPr>
          <p:nvPr/>
        </p:nvSpPr>
        <p:spPr bwMode="auto">
          <a:xfrm>
            <a:off x="3594100" y="3197225"/>
            <a:ext cx="752475" cy="1509713"/>
          </a:xfrm>
          <a:custGeom>
            <a:avLst/>
            <a:gdLst>
              <a:gd name="T0" fmla="*/ 2147483647 w 84"/>
              <a:gd name="T1" fmla="*/ 2147483647 h 168"/>
              <a:gd name="T2" fmla="*/ 2147483647 w 84"/>
              <a:gd name="T3" fmla="*/ 2147483647 h 168"/>
              <a:gd name="T4" fmla="*/ 2147483647 w 84"/>
              <a:gd name="T5" fmla="*/ 2147483647 h 168"/>
              <a:gd name="T6" fmla="*/ 2147483647 w 84"/>
              <a:gd name="T7" fmla="*/ 2147483647 h 168"/>
              <a:gd name="T8" fmla="*/ 2147483647 w 84"/>
              <a:gd name="T9" fmla="*/ 2147483647 h 168"/>
              <a:gd name="T10" fmla="*/ 2147483647 w 84"/>
              <a:gd name="T11" fmla="*/ 2147483647 h 168"/>
              <a:gd name="T12" fmla="*/ 2147483647 w 84"/>
              <a:gd name="T13" fmla="*/ 2147483647 h 168"/>
              <a:gd name="T14" fmla="*/ 2147483647 w 84"/>
              <a:gd name="T15" fmla="*/ 2147483647 h 168"/>
              <a:gd name="T16" fmla="*/ 2147483647 w 84"/>
              <a:gd name="T17" fmla="*/ 2147483647 h 168"/>
              <a:gd name="T18" fmla="*/ 2147483647 w 84"/>
              <a:gd name="T19" fmla="*/ 2147483647 h 168"/>
              <a:gd name="T20" fmla="*/ 2147483647 w 84"/>
              <a:gd name="T21" fmla="*/ 2147483647 h 168"/>
              <a:gd name="T22" fmla="*/ 2147483647 w 84"/>
              <a:gd name="T23" fmla="*/ 2147483647 h 168"/>
              <a:gd name="T24" fmla="*/ 2147483647 w 84"/>
              <a:gd name="T25" fmla="*/ 2147483647 h 168"/>
              <a:gd name="T26" fmla="*/ 2147483647 w 84"/>
              <a:gd name="T27" fmla="*/ 2147483647 h 168"/>
              <a:gd name="T28" fmla="*/ 2147483647 w 84"/>
              <a:gd name="T29" fmla="*/ 2147483647 h 168"/>
              <a:gd name="T30" fmla="*/ 2147483647 w 84"/>
              <a:gd name="T31" fmla="*/ 2147483647 h 168"/>
              <a:gd name="T32" fmla="*/ 2147483647 w 84"/>
              <a:gd name="T33" fmla="*/ 2147483647 h 168"/>
              <a:gd name="T34" fmla="*/ 2147483647 w 84"/>
              <a:gd name="T35" fmla="*/ 2147483647 h 168"/>
              <a:gd name="T36" fmla="*/ 2147483647 w 84"/>
              <a:gd name="T37" fmla="*/ 2147483647 h 168"/>
              <a:gd name="T38" fmla="*/ 2147483647 w 84"/>
              <a:gd name="T39" fmla="*/ 0 h 168"/>
              <a:gd name="T40" fmla="*/ 2147483647 w 84"/>
              <a:gd name="T41" fmla="*/ 0 h 168"/>
              <a:gd name="T42" fmla="*/ 2147483647 w 84"/>
              <a:gd name="T43" fmla="*/ 0 h 168"/>
              <a:gd name="T44" fmla="*/ 2147483647 w 84"/>
              <a:gd name="T45" fmla="*/ 2147483647 h 168"/>
              <a:gd name="T46" fmla="*/ 0 w 84"/>
              <a:gd name="T47" fmla="*/ 2147483647 h 168"/>
              <a:gd name="T48" fmla="*/ 2147483647 w 84"/>
              <a:gd name="T49" fmla="*/ 2147483647 h 168"/>
              <a:gd name="T50" fmla="*/ 2147483647 w 84"/>
              <a:gd name="T51" fmla="*/ 2147483647 h 168"/>
              <a:gd name="T52" fmla="*/ 2147483647 w 84"/>
              <a:gd name="T53" fmla="*/ 2147483647 h 168"/>
              <a:gd name="T54" fmla="*/ 2147483647 w 84"/>
              <a:gd name="T55" fmla="*/ 2147483647 h 1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4"/>
              <a:gd name="T85" fmla="*/ 0 h 168"/>
              <a:gd name="T86" fmla="*/ 84 w 84"/>
              <a:gd name="T87" fmla="*/ 168 h 1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4" h="168">
                <a:moveTo>
                  <a:pt x="12" y="120"/>
                </a:moveTo>
                <a:lnTo>
                  <a:pt x="6" y="132"/>
                </a:lnTo>
                <a:lnTo>
                  <a:pt x="12" y="138"/>
                </a:lnTo>
                <a:lnTo>
                  <a:pt x="12" y="144"/>
                </a:lnTo>
                <a:lnTo>
                  <a:pt x="18" y="144"/>
                </a:lnTo>
                <a:lnTo>
                  <a:pt x="30" y="132"/>
                </a:lnTo>
                <a:lnTo>
                  <a:pt x="36" y="132"/>
                </a:lnTo>
                <a:lnTo>
                  <a:pt x="42" y="138"/>
                </a:lnTo>
                <a:lnTo>
                  <a:pt x="42" y="144"/>
                </a:lnTo>
                <a:lnTo>
                  <a:pt x="24" y="162"/>
                </a:lnTo>
                <a:lnTo>
                  <a:pt x="24" y="168"/>
                </a:lnTo>
                <a:lnTo>
                  <a:pt x="30" y="168"/>
                </a:lnTo>
                <a:lnTo>
                  <a:pt x="42" y="162"/>
                </a:lnTo>
                <a:lnTo>
                  <a:pt x="60" y="138"/>
                </a:lnTo>
                <a:lnTo>
                  <a:pt x="72" y="126"/>
                </a:lnTo>
                <a:lnTo>
                  <a:pt x="84" y="108"/>
                </a:lnTo>
                <a:lnTo>
                  <a:pt x="84" y="96"/>
                </a:lnTo>
                <a:lnTo>
                  <a:pt x="84" y="90"/>
                </a:lnTo>
                <a:lnTo>
                  <a:pt x="60" y="54"/>
                </a:lnTo>
                <a:lnTo>
                  <a:pt x="60" y="0"/>
                </a:lnTo>
                <a:lnTo>
                  <a:pt x="54" y="0"/>
                </a:lnTo>
                <a:lnTo>
                  <a:pt x="36" y="0"/>
                </a:lnTo>
                <a:lnTo>
                  <a:pt x="12" y="30"/>
                </a:lnTo>
                <a:lnTo>
                  <a:pt x="0" y="54"/>
                </a:lnTo>
                <a:lnTo>
                  <a:pt x="24" y="90"/>
                </a:lnTo>
                <a:lnTo>
                  <a:pt x="12" y="114"/>
                </a:lnTo>
                <a:lnTo>
                  <a:pt x="18" y="114"/>
                </a:lnTo>
                <a:lnTo>
                  <a:pt x="12" y="120"/>
                </a:lnTo>
                <a:close/>
              </a:path>
            </a:pathLst>
          </a:cu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chemeClr val="lt1"/>
              </a:solidFill>
              <a:latin typeface="+mn-lt"/>
            </a:endParaRPr>
          </a:p>
        </p:txBody>
      </p:sp>
      <p:sp>
        <p:nvSpPr>
          <p:cNvPr id="4118" name="Freeform 22"/>
          <p:cNvSpPr>
            <a:spLocks noChangeAspect="1"/>
          </p:cNvSpPr>
          <p:nvPr/>
        </p:nvSpPr>
        <p:spPr bwMode="auto">
          <a:xfrm>
            <a:off x="4132263" y="2873375"/>
            <a:ext cx="808037" cy="1133475"/>
          </a:xfrm>
          <a:custGeom>
            <a:avLst/>
            <a:gdLst>
              <a:gd name="T0" fmla="*/ 2147483647 w 90"/>
              <a:gd name="T1" fmla="*/ 2147483647 h 126"/>
              <a:gd name="T2" fmla="*/ 2147483647 w 90"/>
              <a:gd name="T3" fmla="*/ 2147483647 h 126"/>
              <a:gd name="T4" fmla="*/ 2147483647 w 90"/>
              <a:gd name="T5" fmla="*/ 2147483647 h 126"/>
              <a:gd name="T6" fmla="*/ 2147483647 w 90"/>
              <a:gd name="T7" fmla="*/ 2147483647 h 126"/>
              <a:gd name="T8" fmla="*/ 2147483647 w 90"/>
              <a:gd name="T9" fmla="*/ 2147483647 h 126"/>
              <a:gd name="T10" fmla="*/ 2147483647 w 90"/>
              <a:gd name="T11" fmla="*/ 2147483647 h 126"/>
              <a:gd name="T12" fmla="*/ 2147483647 w 90"/>
              <a:gd name="T13" fmla="*/ 2147483647 h 126"/>
              <a:gd name="T14" fmla="*/ 2147483647 w 90"/>
              <a:gd name="T15" fmla="*/ 2147483647 h 126"/>
              <a:gd name="T16" fmla="*/ 2147483647 w 90"/>
              <a:gd name="T17" fmla="*/ 2147483647 h 126"/>
              <a:gd name="T18" fmla="*/ 0 w 90"/>
              <a:gd name="T19" fmla="*/ 2147483647 h 126"/>
              <a:gd name="T20" fmla="*/ 0 w 90"/>
              <a:gd name="T21" fmla="*/ 2147483647 h 126"/>
              <a:gd name="T22" fmla="*/ 2147483647 w 90"/>
              <a:gd name="T23" fmla="*/ 2147483647 h 126"/>
              <a:gd name="T24" fmla="*/ 2147483647 w 90"/>
              <a:gd name="T25" fmla="*/ 2147483647 h 126"/>
              <a:gd name="T26" fmla="*/ 2147483647 w 90"/>
              <a:gd name="T27" fmla="*/ 0 h 126"/>
              <a:gd name="T28" fmla="*/ 2147483647 w 90"/>
              <a:gd name="T29" fmla="*/ 2147483647 h 126"/>
              <a:gd name="T30" fmla="*/ 2147483647 w 90"/>
              <a:gd name="T31" fmla="*/ 2147483647 h 126"/>
              <a:gd name="T32" fmla="*/ 2147483647 w 90"/>
              <a:gd name="T33" fmla="*/ 2147483647 h 126"/>
              <a:gd name="T34" fmla="*/ 2147483647 w 90"/>
              <a:gd name="T35" fmla="*/ 2147483647 h 1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26"/>
              <a:gd name="T56" fmla="*/ 90 w 90"/>
              <a:gd name="T57" fmla="*/ 126 h 1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26">
                <a:moveTo>
                  <a:pt x="84" y="108"/>
                </a:moveTo>
                <a:lnTo>
                  <a:pt x="72" y="108"/>
                </a:lnTo>
                <a:lnTo>
                  <a:pt x="60" y="114"/>
                </a:lnTo>
                <a:lnTo>
                  <a:pt x="42" y="126"/>
                </a:lnTo>
                <a:lnTo>
                  <a:pt x="36" y="126"/>
                </a:lnTo>
                <a:lnTo>
                  <a:pt x="30" y="120"/>
                </a:lnTo>
                <a:lnTo>
                  <a:pt x="30" y="114"/>
                </a:lnTo>
                <a:lnTo>
                  <a:pt x="24" y="120"/>
                </a:lnTo>
                <a:lnTo>
                  <a:pt x="24" y="126"/>
                </a:lnTo>
                <a:lnTo>
                  <a:pt x="0" y="90"/>
                </a:lnTo>
                <a:lnTo>
                  <a:pt x="0" y="36"/>
                </a:lnTo>
                <a:lnTo>
                  <a:pt x="6" y="18"/>
                </a:lnTo>
                <a:lnTo>
                  <a:pt x="24" y="24"/>
                </a:lnTo>
                <a:lnTo>
                  <a:pt x="30" y="0"/>
                </a:lnTo>
                <a:lnTo>
                  <a:pt x="66" y="12"/>
                </a:lnTo>
                <a:lnTo>
                  <a:pt x="78" y="54"/>
                </a:lnTo>
                <a:lnTo>
                  <a:pt x="90" y="60"/>
                </a:lnTo>
                <a:lnTo>
                  <a:pt x="84" y="108"/>
                </a:lnTo>
                <a:close/>
              </a:path>
            </a:pathLst>
          </a:cu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chemeClr val="lt1"/>
              </a:solidFill>
              <a:latin typeface="+mn-lt"/>
            </a:endParaRPr>
          </a:p>
        </p:txBody>
      </p:sp>
      <p:sp>
        <p:nvSpPr>
          <p:cNvPr id="4119" name="Freeform 23"/>
          <p:cNvSpPr>
            <a:spLocks noChangeAspect="1"/>
          </p:cNvSpPr>
          <p:nvPr/>
        </p:nvSpPr>
        <p:spPr bwMode="auto">
          <a:xfrm>
            <a:off x="4508500" y="3414713"/>
            <a:ext cx="269875" cy="323850"/>
          </a:xfrm>
          <a:custGeom>
            <a:avLst/>
            <a:gdLst>
              <a:gd name="T0" fmla="*/ 0 w 30"/>
              <a:gd name="T1" fmla="*/ 2147483647 h 36"/>
              <a:gd name="T2" fmla="*/ 0 w 30"/>
              <a:gd name="T3" fmla="*/ 2147483647 h 36"/>
              <a:gd name="T4" fmla="*/ 2147483647 w 30"/>
              <a:gd name="T5" fmla="*/ 0 h 36"/>
              <a:gd name="T6" fmla="*/ 2147483647 w 30"/>
              <a:gd name="T7" fmla="*/ 2147483647 h 36"/>
              <a:gd name="T8" fmla="*/ 2147483647 w 30"/>
              <a:gd name="T9" fmla="*/ 2147483647 h 36"/>
              <a:gd name="T10" fmla="*/ 0 w 30"/>
              <a:gd name="T11" fmla="*/ 2147483647 h 36"/>
              <a:gd name="T12" fmla="*/ 0 60000 65536"/>
              <a:gd name="T13" fmla="*/ 0 60000 65536"/>
              <a:gd name="T14" fmla="*/ 0 60000 65536"/>
              <a:gd name="T15" fmla="*/ 0 60000 65536"/>
              <a:gd name="T16" fmla="*/ 0 60000 65536"/>
              <a:gd name="T17" fmla="*/ 0 60000 65536"/>
              <a:gd name="T18" fmla="*/ 0 w 30"/>
              <a:gd name="T19" fmla="*/ 0 h 36"/>
              <a:gd name="T20" fmla="*/ 30 w 3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0" h="36">
                <a:moveTo>
                  <a:pt x="0" y="30"/>
                </a:moveTo>
                <a:lnTo>
                  <a:pt x="0" y="12"/>
                </a:lnTo>
                <a:lnTo>
                  <a:pt x="18" y="0"/>
                </a:lnTo>
                <a:lnTo>
                  <a:pt x="30" y="12"/>
                </a:lnTo>
                <a:lnTo>
                  <a:pt x="24" y="36"/>
                </a:lnTo>
                <a:lnTo>
                  <a:pt x="0" y="30"/>
                </a:lnTo>
                <a:close/>
              </a:path>
            </a:pathLst>
          </a:custGeom>
          <a:solidFill>
            <a:schemeClr val="bg1"/>
          </a:solidFill>
          <a:ln w="0">
            <a:solidFill>
              <a:srgbClr val="000000"/>
            </a:solidFill>
            <a:prstDash val="solid"/>
            <a:round/>
            <a:headEnd/>
            <a:tailEnd/>
          </a:ln>
        </p:spPr>
        <p:txBody>
          <a:bodyPr/>
          <a:lstStyle/>
          <a:p>
            <a:endParaRPr lang="fi-FI"/>
          </a:p>
        </p:txBody>
      </p:sp>
      <p:sp>
        <p:nvSpPr>
          <p:cNvPr id="4120" name="Freeform 24"/>
          <p:cNvSpPr>
            <a:spLocks noChangeAspect="1"/>
          </p:cNvSpPr>
          <p:nvPr/>
        </p:nvSpPr>
        <p:spPr bwMode="auto">
          <a:xfrm>
            <a:off x="4887913" y="3252788"/>
            <a:ext cx="1023937" cy="754062"/>
          </a:xfrm>
          <a:custGeom>
            <a:avLst/>
            <a:gdLst>
              <a:gd name="T0" fmla="*/ 0 w 114"/>
              <a:gd name="T1" fmla="*/ 2147483647 h 84"/>
              <a:gd name="T2" fmla="*/ 2147483647 w 114"/>
              <a:gd name="T3" fmla="*/ 2147483647 h 84"/>
              <a:gd name="T4" fmla="*/ 2147483647 w 114"/>
              <a:gd name="T5" fmla="*/ 2147483647 h 84"/>
              <a:gd name="T6" fmla="*/ 2147483647 w 114"/>
              <a:gd name="T7" fmla="*/ 2147483647 h 84"/>
              <a:gd name="T8" fmla="*/ 2147483647 w 114"/>
              <a:gd name="T9" fmla="*/ 2147483647 h 84"/>
              <a:gd name="T10" fmla="*/ 2147483647 w 114"/>
              <a:gd name="T11" fmla="*/ 2147483647 h 84"/>
              <a:gd name="T12" fmla="*/ 2147483647 w 114"/>
              <a:gd name="T13" fmla="*/ 2147483647 h 84"/>
              <a:gd name="T14" fmla="*/ 2147483647 w 114"/>
              <a:gd name="T15" fmla="*/ 0 h 84"/>
              <a:gd name="T16" fmla="*/ 2147483647 w 114"/>
              <a:gd name="T17" fmla="*/ 0 h 84"/>
              <a:gd name="T18" fmla="*/ 2147483647 w 114"/>
              <a:gd name="T19" fmla="*/ 0 h 84"/>
              <a:gd name="T20" fmla="*/ 2147483647 w 114"/>
              <a:gd name="T21" fmla="*/ 2147483647 h 84"/>
              <a:gd name="T22" fmla="*/ 2147483647 w 114"/>
              <a:gd name="T23" fmla="*/ 2147483647 h 84"/>
              <a:gd name="T24" fmla="*/ 2147483647 w 114"/>
              <a:gd name="T25" fmla="*/ 2147483647 h 84"/>
              <a:gd name="T26" fmla="*/ 2147483647 w 114"/>
              <a:gd name="T27" fmla="*/ 2147483647 h 84"/>
              <a:gd name="T28" fmla="*/ 2147483647 w 114"/>
              <a:gd name="T29" fmla="*/ 2147483647 h 84"/>
              <a:gd name="T30" fmla="*/ 2147483647 w 114"/>
              <a:gd name="T31" fmla="*/ 2147483647 h 84"/>
              <a:gd name="T32" fmla="*/ 2147483647 w 114"/>
              <a:gd name="T33" fmla="*/ 2147483647 h 84"/>
              <a:gd name="T34" fmla="*/ 2147483647 w 114"/>
              <a:gd name="T35" fmla="*/ 2147483647 h 84"/>
              <a:gd name="T36" fmla="*/ 2147483647 w 114"/>
              <a:gd name="T37" fmla="*/ 2147483647 h 84"/>
              <a:gd name="T38" fmla="*/ 2147483647 w 114"/>
              <a:gd name="T39" fmla="*/ 2147483647 h 84"/>
              <a:gd name="T40" fmla="*/ 2147483647 w 114"/>
              <a:gd name="T41" fmla="*/ 2147483647 h 84"/>
              <a:gd name="T42" fmla="*/ 2147483647 w 114"/>
              <a:gd name="T43" fmla="*/ 2147483647 h 84"/>
              <a:gd name="T44" fmla="*/ 2147483647 w 114"/>
              <a:gd name="T45" fmla="*/ 2147483647 h 84"/>
              <a:gd name="T46" fmla="*/ 2147483647 w 114"/>
              <a:gd name="T47" fmla="*/ 2147483647 h 84"/>
              <a:gd name="T48" fmla="*/ 2147483647 w 114"/>
              <a:gd name="T49" fmla="*/ 2147483647 h 84"/>
              <a:gd name="T50" fmla="*/ 2147483647 w 114"/>
              <a:gd name="T51" fmla="*/ 2147483647 h 84"/>
              <a:gd name="T52" fmla="*/ 2147483647 w 114"/>
              <a:gd name="T53" fmla="*/ 2147483647 h 84"/>
              <a:gd name="T54" fmla="*/ 2147483647 w 114"/>
              <a:gd name="T55" fmla="*/ 2147483647 h 84"/>
              <a:gd name="T56" fmla="*/ 2147483647 w 114"/>
              <a:gd name="T57" fmla="*/ 2147483647 h 84"/>
              <a:gd name="T58" fmla="*/ 2147483647 w 114"/>
              <a:gd name="T59" fmla="*/ 2147483647 h 84"/>
              <a:gd name="T60" fmla="*/ 2147483647 w 114"/>
              <a:gd name="T61" fmla="*/ 2147483647 h 84"/>
              <a:gd name="T62" fmla="*/ 0 w 114"/>
              <a:gd name="T63" fmla="*/ 2147483647 h 84"/>
              <a:gd name="T64" fmla="*/ 0 w 114"/>
              <a:gd name="T65" fmla="*/ 2147483647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84"/>
              <a:gd name="T101" fmla="*/ 114 w 114"/>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84">
                <a:moveTo>
                  <a:pt x="0" y="66"/>
                </a:moveTo>
                <a:lnTo>
                  <a:pt x="6" y="18"/>
                </a:lnTo>
                <a:lnTo>
                  <a:pt x="18" y="12"/>
                </a:lnTo>
                <a:lnTo>
                  <a:pt x="60" y="12"/>
                </a:lnTo>
                <a:lnTo>
                  <a:pt x="78" y="24"/>
                </a:lnTo>
                <a:lnTo>
                  <a:pt x="78" y="12"/>
                </a:lnTo>
                <a:lnTo>
                  <a:pt x="90" y="6"/>
                </a:lnTo>
                <a:lnTo>
                  <a:pt x="96" y="0"/>
                </a:lnTo>
                <a:lnTo>
                  <a:pt x="102" y="0"/>
                </a:lnTo>
                <a:lnTo>
                  <a:pt x="108" y="0"/>
                </a:lnTo>
                <a:lnTo>
                  <a:pt x="114" y="6"/>
                </a:lnTo>
                <a:lnTo>
                  <a:pt x="108" y="12"/>
                </a:lnTo>
                <a:lnTo>
                  <a:pt x="102" y="18"/>
                </a:lnTo>
                <a:lnTo>
                  <a:pt x="108" y="24"/>
                </a:lnTo>
                <a:lnTo>
                  <a:pt x="102" y="24"/>
                </a:lnTo>
                <a:lnTo>
                  <a:pt x="96" y="36"/>
                </a:lnTo>
                <a:lnTo>
                  <a:pt x="90" y="48"/>
                </a:lnTo>
                <a:lnTo>
                  <a:pt x="84" y="54"/>
                </a:lnTo>
                <a:lnTo>
                  <a:pt x="78" y="54"/>
                </a:lnTo>
                <a:lnTo>
                  <a:pt x="66" y="54"/>
                </a:lnTo>
                <a:lnTo>
                  <a:pt x="66" y="72"/>
                </a:lnTo>
                <a:lnTo>
                  <a:pt x="66" y="78"/>
                </a:lnTo>
                <a:lnTo>
                  <a:pt x="60" y="84"/>
                </a:lnTo>
                <a:lnTo>
                  <a:pt x="54" y="84"/>
                </a:lnTo>
                <a:lnTo>
                  <a:pt x="48" y="84"/>
                </a:lnTo>
                <a:lnTo>
                  <a:pt x="48" y="72"/>
                </a:lnTo>
                <a:lnTo>
                  <a:pt x="48" y="66"/>
                </a:lnTo>
                <a:lnTo>
                  <a:pt x="30" y="78"/>
                </a:lnTo>
                <a:lnTo>
                  <a:pt x="24" y="78"/>
                </a:lnTo>
                <a:lnTo>
                  <a:pt x="18" y="84"/>
                </a:lnTo>
                <a:lnTo>
                  <a:pt x="6" y="72"/>
                </a:lnTo>
                <a:lnTo>
                  <a:pt x="0" y="72"/>
                </a:lnTo>
                <a:lnTo>
                  <a:pt x="0" y="66"/>
                </a:lnTo>
                <a:close/>
              </a:path>
            </a:pathLst>
          </a:custGeom>
          <a:solidFill>
            <a:srgbClr val="3366CC"/>
          </a:solidFill>
          <a:ln w="12700">
            <a:solidFill>
              <a:srgbClr val="000000"/>
            </a:solidFill>
            <a:prstDash val="solid"/>
            <a:round/>
            <a:headEnd/>
            <a:tailEnd/>
          </a:ln>
        </p:spPr>
        <p:txBody>
          <a:bodyPr/>
          <a:lstStyle/>
          <a:p>
            <a:endParaRPr lang="fi-FI"/>
          </a:p>
        </p:txBody>
      </p:sp>
      <p:sp>
        <p:nvSpPr>
          <p:cNvPr id="4121" name="Freeform 25"/>
          <p:cNvSpPr>
            <a:spLocks noChangeAspect="1"/>
          </p:cNvSpPr>
          <p:nvPr/>
        </p:nvSpPr>
        <p:spPr bwMode="auto">
          <a:xfrm>
            <a:off x="4725988" y="2767013"/>
            <a:ext cx="1023937" cy="700087"/>
          </a:xfrm>
          <a:custGeom>
            <a:avLst/>
            <a:gdLst>
              <a:gd name="T0" fmla="*/ 2147483647 w 114"/>
              <a:gd name="T1" fmla="*/ 2147483647 h 78"/>
              <a:gd name="T2" fmla="*/ 2147483647 w 114"/>
              <a:gd name="T3" fmla="*/ 2147483647 h 78"/>
              <a:gd name="T4" fmla="*/ 2147483647 w 114"/>
              <a:gd name="T5" fmla="*/ 2147483647 h 78"/>
              <a:gd name="T6" fmla="*/ 2147483647 w 114"/>
              <a:gd name="T7" fmla="*/ 2147483647 h 78"/>
              <a:gd name="T8" fmla="*/ 2147483647 w 114"/>
              <a:gd name="T9" fmla="*/ 2147483647 h 78"/>
              <a:gd name="T10" fmla="*/ 2147483647 w 114"/>
              <a:gd name="T11" fmla="*/ 2147483647 h 78"/>
              <a:gd name="T12" fmla="*/ 2147483647 w 114"/>
              <a:gd name="T13" fmla="*/ 2147483647 h 78"/>
              <a:gd name="T14" fmla="*/ 2147483647 w 114"/>
              <a:gd name="T15" fmla="*/ 2147483647 h 78"/>
              <a:gd name="T16" fmla="*/ 2147483647 w 114"/>
              <a:gd name="T17" fmla="*/ 2147483647 h 78"/>
              <a:gd name="T18" fmla="*/ 2147483647 w 114"/>
              <a:gd name="T19" fmla="*/ 2147483647 h 78"/>
              <a:gd name="T20" fmla="*/ 2147483647 w 114"/>
              <a:gd name="T21" fmla="*/ 2147483647 h 78"/>
              <a:gd name="T22" fmla="*/ 2147483647 w 114"/>
              <a:gd name="T23" fmla="*/ 2147483647 h 78"/>
              <a:gd name="T24" fmla="*/ 2147483647 w 114"/>
              <a:gd name="T25" fmla="*/ 2147483647 h 78"/>
              <a:gd name="T26" fmla="*/ 2147483647 w 114"/>
              <a:gd name="T27" fmla="*/ 2147483647 h 78"/>
              <a:gd name="T28" fmla="*/ 0 w 114"/>
              <a:gd name="T29" fmla="*/ 2147483647 h 78"/>
              <a:gd name="T30" fmla="*/ 2147483647 w 114"/>
              <a:gd name="T31" fmla="*/ 0 h 78"/>
              <a:gd name="T32" fmla="*/ 2147483647 w 114"/>
              <a:gd name="T33" fmla="*/ 2147483647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78"/>
              <a:gd name="T53" fmla="*/ 114 w 114"/>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78">
                <a:moveTo>
                  <a:pt x="54" y="24"/>
                </a:moveTo>
                <a:lnTo>
                  <a:pt x="72" y="24"/>
                </a:lnTo>
                <a:lnTo>
                  <a:pt x="72" y="12"/>
                </a:lnTo>
                <a:lnTo>
                  <a:pt x="84" y="18"/>
                </a:lnTo>
                <a:lnTo>
                  <a:pt x="108" y="24"/>
                </a:lnTo>
                <a:lnTo>
                  <a:pt x="102" y="36"/>
                </a:lnTo>
                <a:lnTo>
                  <a:pt x="114" y="54"/>
                </a:lnTo>
                <a:lnTo>
                  <a:pt x="108" y="60"/>
                </a:lnTo>
                <a:lnTo>
                  <a:pt x="96" y="66"/>
                </a:lnTo>
                <a:lnTo>
                  <a:pt x="96" y="78"/>
                </a:lnTo>
                <a:lnTo>
                  <a:pt x="78" y="66"/>
                </a:lnTo>
                <a:lnTo>
                  <a:pt x="36" y="66"/>
                </a:lnTo>
                <a:lnTo>
                  <a:pt x="24" y="72"/>
                </a:lnTo>
                <a:lnTo>
                  <a:pt x="12" y="66"/>
                </a:lnTo>
                <a:lnTo>
                  <a:pt x="0" y="24"/>
                </a:lnTo>
                <a:lnTo>
                  <a:pt x="30" y="0"/>
                </a:lnTo>
                <a:lnTo>
                  <a:pt x="54" y="24"/>
                </a:lnTo>
                <a:close/>
              </a:path>
            </a:pathLst>
          </a:custGeom>
          <a:solidFill>
            <a:srgbClr val="E43869"/>
          </a:solidFill>
          <a:ln w="12700">
            <a:solidFill>
              <a:srgbClr val="000000"/>
            </a:solidFill>
            <a:prstDash val="solid"/>
            <a:round/>
            <a:headEnd/>
            <a:tailEnd/>
          </a:ln>
        </p:spPr>
        <p:txBody>
          <a:bodyPr/>
          <a:lstStyle/>
          <a:p>
            <a:endParaRPr lang="fi-FI"/>
          </a:p>
        </p:txBody>
      </p:sp>
      <p:sp>
        <p:nvSpPr>
          <p:cNvPr id="4122" name="Freeform 26"/>
          <p:cNvSpPr>
            <a:spLocks noChangeAspect="1"/>
          </p:cNvSpPr>
          <p:nvPr/>
        </p:nvSpPr>
        <p:spPr bwMode="auto">
          <a:xfrm>
            <a:off x="5426075" y="2066925"/>
            <a:ext cx="430213" cy="430213"/>
          </a:xfrm>
          <a:custGeom>
            <a:avLst/>
            <a:gdLst>
              <a:gd name="T0" fmla="*/ 0 w 48"/>
              <a:gd name="T1" fmla="*/ 2147483647 h 48"/>
              <a:gd name="T2" fmla="*/ 2147483647 w 48"/>
              <a:gd name="T3" fmla="*/ 2147483647 h 48"/>
              <a:gd name="T4" fmla="*/ 2147483647 w 48"/>
              <a:gd name="T5" fmla="*/ 2147483647 h 48"/>
              <a:gd name="T6" fmla="*/ 2147483647 w 48"/>
              <a:gd name="T7" fmla="*/ 2147483647 h 48"/>
              <a:gd name="T8" fmla="*/ 2147483647 w 48"/>
              <a:gd name="T9" fmla="*/ 0 h 48"/>
              <a:gd name="T10" fmla="*/ 0 w 48"/>
              <a:gd name="T11" fmla="*/ 2147483647 h 48"/>
              <a:gd name="T12" fmla="*/ 0 w 48"/>
              <a:gd name="T13" fmla="*/ 2147483647 h 48"/>
              <a:gd name="T14" fmla="*/ 0 60000 65536"/>
              <a:gd name="T15" fmla="*/ 0 60000 65536"/>
              <a:gd name="T16" fmla="*/ 0 60000 65536"/>
              <a:gd name="T17" fmla="*/ 0 60000 65536"/>
              <a:gd name="T18" fmla="*/ 0 60000 65536"/>
              <a:gd name="T19" fmla="*/ 0 60000 65536"/>
              <a:gd name="T20" fmla="*/ 0 60000 65536"/>
              <a:gd name="T21" fmla="*/ 0 w 48"/>
              <a:gd name="T22" fmla="*/ 0 h 48"/>
              <a:gd name="T23" fmla="*/ 48 w 4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8">
                <a:moveTo>
                  <a:pt x="0" y="48"/>
                </a:moveTo>
                <a:lnTo>
                  <a:pt x="36" y="42"/>
                </a:lnTo>
                <a:lnTo>
                  <a:pt x="42" y="24"/>
                </a:lnTo>
                <a:lnTo>
                  <a:pt x="48" y="24"/>
                </a:lnTo>
                <a:lnTo>
                  <a:pt x="24" y="0"/>
                </a:lnTo>
                <a:lnTo>
                  <a:pt x="0" y="12"/>
                </a:lnTo>
                <a:lnTo>
                  <a:pt x="0" y="48"/>
                </a:lnTo>
                <a:close/>
              </a:path>
            </a:pathLst>
          </a:custGeom>
          <a:solidFill>
            <a:srgbClr val="66CCFF"/>
          </a:solidFill>
          <a:ln w="12700">
            <a:solidFill>
              <a:srgbClr val="000000"/>
            </a:solidFill>
            <a:prstDash val="solid"/>
            <a:round/>
            <a:headEnd/>
            <a:tailEnd/>
          </a:ln>
        </p:spPr>
        <p:txBody>
          <a:bodyPr/>
          <a:lstStyle/>
          <a:p>
            <a:endParaRPr lang="fi-FI"/>
          </a:p>
        </p:txBody>
      </p:sp>
      <p:sp>
        <p:nvSpPr>
          <p:cNvPr id="4123" name="Freeform 27"/>
          <p:cNvSpPr>
            <a:spLocks noChangeAspect="1"/>
          </p:cNvSpPr>
          <p:nvPr/>
        </p:nvSpPr>
        <p:spPr bwMode="auto">
          <a:xfrm>
            <a:off x="4508500" y="3414713"/>
            <a:ext cx="269875" cy="323850"/>
          </a:xfrm>
          <a:custGeom>
            <a:avLst/>
            <a:gdLst>
              <a:gd name="T0" fmla="*/ 2147483647 w 30"/>
              <a:gd name="T1" fmla="*/ 2147483647 h 36"/>
              <a:gd name="T2" fmla="*/ 0 w 30"/>
              <a:gd name="T3" fmla="*/ 2147483647 h 36"/>
              <a:gd name="T4" fmla="*/ 0 w 30"/>
              <a:gd name="T5" fmla="*/ 2147483647 h 36"/>
              <a:gd name="T6" fmla="*/ 2147483647 w 30"/>
              <a:gd name="T7" fmla="*/ 0 h 36"/>
              <a:gd name="T8" fmla="*/ 2147483647 w 30"/>
              <a:gd name="T9" fmla="*/ 2147483647 h 36"/>
              <a:gd name="T10" fmla="*/ 2147483647 w 30"/>
              <a:gd name="T11" fmla="*/ 2147483647 h 36"/>
              <a:gd name="T12" fmla="*/ 0 60000 65536"/>
              <a:gd name="T13" fmla="*/ 0 60000 65536"/>
              <a:gd name="T14" fmla="*/ 0 60000 65536"/>
              <a:gd name="T15" fmla="*/ 0 60000 65536"/>
              <a:gd name="T16" fmla="*/ 0 60000 65536"/>
              <a:gd name="T17" fmla="*/ 0 60000 65536"/>
              <a:gd name="T18" fmla="*/ 0 w 30"/>
              <a:gd name="T19" fmla="*/ 0 h 36"/>
              <a:gd name="T20" fmla="*/ 30 w 3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0" h="36">
                <a:moveTo>
                  <a:pt x="24" y="36"/>
                </a:moveTo>
                <a:lnTo>
                  <a:pt x="0" y="30"/>
                </a:lnTo>
                <a:lnTo>
                  <a:pt x="0" y="12"/>
                </a:lnTo>
                <a:lnTo>
                  <a:pt x="18" y="0"/>
                </a:lnTo>
                <a:lnTo>
                  <a:pt x="30" y="12"/>
                </a:lnTo>
                <a:lnTo>
                  <a:pt x="24" y="36"/>
                </a:lnTo>
                <a:close/>
              </a:path>
            </a:pathLst>
          </a:cu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chemeClr val="lt1"/>
              </a:solidFill>
              <a:latin typeface="+mn-lt"/>
            </a:endParaRPr>
          </a:p>
        </p:txBody>
      </p:sp>
      <p:sp>
        <p:nvSpPr>
          <p:cNvPr id="4124" name="Freeform 28"/>
          <p:cNvSpPr>
            <a:spLocks noChangeAspect="1"/>
          </p:cNvSpPr>
          <p:nvPr/>
        </p:nvSpPr>
        <p:spPr bwMode="auto">
          <a:xfrm>
            <a:off x="5480050" y="2552700"/>
            <a:ext cx="322263" cy="430213"/>
          </a:xfrm>
          <a:custGeom>
            <a:avLst/>
            <a:gdLst>
              <a:gd name="T0" fmla="*/ 0 w 36"/>
              <a:gd name="T1" fmla="*/ 2147483647 h 48"/>
              <a:gd name="T2" fmla="*/ 0 w 36"/>
              <a:gd name="T3" fmla="*/ 2147483647 h 48"/>
              <a:gd name="T4" fmla="*/ 2147483647 w 36"/>
              <a:gd name="T5" fmla="*/ 0 h 48"/>
              <a:gd name="T6" fmla="*/ 2147483647 w 36"/>
              <a:gd name="T7" fmla="*/ 0 h 48"/>
              <a:gd name="T8" fmla="*/ 2147483647 w 36"/>
              <a:gd name="T9" fmla="*/ 2147483647 h 48"/>
              <a:gd name="T10" fmla="*/ 2147483647 w 36"/>
              <a:gd name="T11" fmla="*/ 2147483647 h 48"/>
              <a:gd name="T12" fmla="*/ 0 w 36"/>
              <a:gd name="T13" fmla="*/ 2147483647 h 48"/>
              <a:gd name="T14" fmla="*/ 0 60000 65536"/>
              <a:gd name="T15" fmla="*/ 0 60000 65536"/>
              <a:gd name="T16" fmla="*/ 0 60000 65536"/>
              <a:gd name="T17" fmla="*/ 0 60000 65536"/>
              <a:gd name="T18" fmla="*/ 0 60000 65536"/>
              <a:gd name="T19" fmla="*/ 0 60000 65536"/>
              <a:gd name="T20" fmla="*/ 0 60000 65536"/>
              <a:gd name="T21" fmla="*/ 0 w 36"/>
              <a:gd name="T22" fmla="*/ 0 h 48"/>
              <a:gd name="T23" fmla="*/ 36 w 36"/>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8">
                <a:moveTo>
                  <a:pt x="0" y="42"/>
                </a:moveTo>
                <a:lnTo>
                  <a:pt x="0" y="12"/>
                </a:lnTo>
                <a:lnTo>
                  <a:pt x="18" y="0"/>
                </a:lnTo>
                <a:lnTo>
                  <a:pt x="36" y="0"/>
                </a:lnTo>
                <a:lnTo>
                  <a:pt x="36" y="24"/>
                </a:lnTo>
                <a:lnTo>
                  <a:pt x="24" y="48"/>
                </a:lnTo>
                <a:lnTo>
                  <a:pt x="0" y="42"/>
                </a:lnTo>
                <a:close/>
              </a:path>
            </a:pathLst>
          </a:custGeom>
          <a:solidFill>
            <a:srgbClr val="66CCFF"/>
          </a:solidFill>
          <a:ln w="12700">
            <a:solidFill>
              <a:srgbClr val="000000"/>
            </a:solidFill>
            <a:prstDash val="solid"/>
            <a:round/>
            <a:headEnd/>
            <a:tailEnd/>
          </a:ln>
        </p:spPr>
        <p:txBody>
          <a:bodyPr/>
          <a:lstStyle/>
          <a:p>
            <a:endParaRPr lang="fi-FI"/>
          </a:p>
        </p:txBody>
      </p:sp>
      <p:sp>
        <p:nvSpPr>
          <p:cNvPr id="4125" name="Freeform 29"/>
          <p:cNvSpPr>
            <a:spLocks noChangeAspect="1"/>
          </p:cNvSpPr>
          <p:nvPr/>
        </p:nvSpPr>
        <p:spPr bwMode="auto">
          <a:xfrm>
            <a:off x="4238625" y="1849438"/>
            <a:ext cx="969963" cy="1133475"/>
          </a:xfrm>
          <a:custGeom>
            <a:avLst/>
            <a:gdLst>
              <a:gd name="T0" fmla="*/ 2147483647 w 108"/>
              <a:gd name="T1" fmla="*/ 2147483647 h 126"/>
              <a:gd name="T2" fmla="*/ 2147483647 w 108"/>
              <a:gd name="T3" fmla="*/ 2147483647 h 126"/>
              <a:gd name="T4" fmla="*/ 2147483647 w 108"/>
              <a:gd name="T5" fmla="*/ 2147483647 h 126"/>
              <a:gd name="T6" fmla="*/ 0 w 108"/>
              <a:gd name="T7" fmla="*/ 2147483647 h 126"/>
              <a:gd name="T8" fmla="*/ 2147483647 w 108"/>
              <a:gd name="T9" fmla="*/ 2147483647 h 126"/>
              <a:gd name="T10" fmla="*/ 2147483647 w 108"/>
              <a:gd name="T11" fmla="*/ 2147483647 h 126"/>
              <a:gd name="T12" fmla="*/ 2147483647 w 108"/>
              <a:gd name="T13" fmla="*/ 2147483647 h 126"/>
              <a:gd name="T14" fmla="*/ 2147483647 w 108"/>
              <a:gd name="T15" fmla="*/ 0 h 126"/>
              <a:gd name="T16" fmla="*/ 2147483647 w 108"/>
              <a:gd name="T17" fmla="*/ 2147483647 h 126"/>
              <a:gd name="T18" fmla="*/ 2147483647 w 108"/>
              <a:gd name="T19" fmla="*/ 2147483647 h 126"/>
              <a:gd name="T20" fmla="*/ 2147483647 w 108"/>
              <a:gd name="T21" fmla="*/ 2147483647 h 126"/>
              <a:gd name="T22" fmla="*/ 2147483647 w 108"/>
              <a:gd name="T23" fmla="*/ 2147483647 h 126"/>
              <a:gd name="T24" fmla="*/ 2147483647 w 108"/>
              <a:gd name="T25" fmla="*/ 2147483647 h 1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
              <a:gd name="T40" fmla="*/ 0 h 126"/>
              <a:gd name="T41" fmla="*/ 108 w 108"/>
              <a:gd name="T42" fmla="*/ 126 h 1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 h="126">
                <a:moveTo>
                  <a:pt x="84" y="102"/>
                </a:moveTo>
                <a:lnTo>
                  <a:pt x="54" y="126"/>
                </a:lnTo>
                <a:lnTo>
                  <a:pt x="18" y="114"/>
                </a:lnTo>
                <a:lnTo>
                  <a:pt x="0" y="54"/>
                </a:lnTo>
                <a:lnTo>
                  <a:pt x="24" y="30"/>
                </a:lnTo>
                <a:lnTo>
                  <a:pt x="30" y="36"/>
                </a:lnTo>
                <a:lnTo>
                  <a:pt x="42" y="36"/>
                </a:lnTo>
                <a:lnTo>
                  <a:pt x="54" y="0"/>
                </a:lnTo>
                <a:lnTo>
                  <a:pt x="72" y="30"/>
                </a:lnTo>
                <a:lnTo>
                  <a:pt x="84" y="6"/>
                </a:lnTo>
                <a:lnTo>
                  <a:pt x="96" y="6"/>
                </a:lnTo>
                <a:lnTo>
                  <a:pt x="108" y="42"/>
                </a:lnTo>
                <a:lnTo>
                  <a:pt x="84" y="102"/>
                </a:lnTo>
                <a:close/>
              </a:path>
            </a:pathLst>
          </a:custGeom>
          <a:solidFill>
            <a:srgbClr val="66CCFF"/>
          </a:solidFill>
          <a:ln w="12700">
            <a:solidFill>
              <a:srgbClr val="000000"/>
            </a:solidFill>
            <a:prstDash val="solid"/>
            <a:round/>
            <a:headEnd/>
            <a:tailEnd/>
          </a:ln>
        </p:spPr>
        <p:txBody>
          <a:bodyPr/>
          <a:lstStyle/>
          <a:p>
            <a:endParaRPr lang="fi-FI"/>
          </a:p>
        </p:txBody>
      </p:sp>
      <p:sp>
        <p:nvSpPr>
          <p:cNvPr id="4126" name="Freeform 30"/>
          <p:cNvSpPr>
            <a:spLocks noChangeAspect="1"/>
          </p:cNvSpPr>
          <p:nvPr/>
        </p:nvSpPr>
        <p:spPr bwMode="auto">
          <a:xfrm>
            <a:off x="3214688" y="1849438"/>
            <a:ext cx="1241425" cy="1617662"/>
          </a:xfrm>
          <a:custGeom>
            <a:avLst/>
            <a:gdLst>
              <a:gd name="T0" fmla="*/ 2147483647 w 138"/>
              <a:gd name="T1" fmla="*/ 2147483647 h 180"/>
              <a:gd name="T2" fmla="*/ 2147483647 w 138"/>
              <a:gd name="T3" fmla="*/ 2147483647 h 180"/>
              <a:gd name="T4" fmla="*/ 2147483647 w 138"/>
              <a:gd name="T5" fmla="*/ 2147483647 h 180"/>
              <a:gd name="T6" fmla="*/ 2147483647 w 138"/>
              <a:gd name="T7" fmla="*/ 2147483647 h 180"/>
              <a:gd name="T8" fmla="*/ 2147483647 w 138"/>
              <a:gd name="T9" fmla="*/ 2147483647 h 180"/>
              <a:gd name="T10" fmla="*/ 0 w 138"/>
              <a:gd name="T11" fmla="*/ 2147483647 h 180"/>
              <a:gd name="T12" fmla="*/ 0 w 138"/>
              <a:gd name="T13" fmla="*/ 2147483647 h 180"/>
              <a:gd name="T14" fmla="*/ 2147483647 w 138"/>
              <a:gd name="T15" fmla="*/ 2147483647 h 180"/>
              <a:gd name="T16" fmla="*/ 2147483647 w 138"/>
              <a:gd name="T17" fmla="*/ 2147483647 h 180"/>
              <a:gd name="T18" fmla="*/ 2147483647 w 138"/>
              <a:gd name="T19" fmla="*/ 2147483647 h 180"/>
              <a:gd name="T20" fmla="*/ 2147483647 w 138"/>
              <a:gd name="T21" fmla="*/ 2147483647 h 180"/>
              <a:gd name="T22" fmla="*/ 2147483647 w 138"/>
              <a:gd name="T23" fmla="*/ 2147483647 h 180"/>
              <a:gd name="T24" fmla="*/ 2147483647 w 138"/>
              <a:gd name="T25" fmla="*/ 0 h 180"/>
              <a:gd name="T26" fmla="*/ 2147483647 w 138"/>
              <a:gd name="T27" fmla="*/ 2147483647 h 180"/>
              <a:gd name="T28" fmla="*/ 2147483647 w 138"/>
              <a:gd name="T29" fmla="*/ 2147483647 h 180"/>
              <a:gd name="T30" fmla="*/ 2147483647 w 138"/>
              <a:gd name="T31" fmla="*/ 2147483647 h 180"/>
              <a:gd name="T32" fmla="*/ 2147483647 w 138"/>
              <a:gd name="T33" fmla="*/ 2147483647 h 180"/>
              <a:gd name="T34" fmla="*/ 2147483647 w 138"/>
              <a:gd name="T35" fmla="*/ 2147483647 h 180"/>
              <a:gd name="T36" fmla="*/ 2147483647 w 138"/>
              <a:gd name="T37" fmla="*/ 2147483647 h 180"/>
              <a:gd name="T38" fmla="*/ 2147483647 w 138"/>
              <a:gd name="T39" fmla="*/ 2147483647 h 180"/>
              <a:gd name="T40" fmla="*/ 2147483647 w 138"/>
              <a:gd name="T41" fmla="*/ 2147483647 h 180"/>
              <a:gd name="T42" fmla="*/ 2147483647 w 138"/>
              <a:gd name="T43" fmla="*/ 2147483647 h 180"/>
              <a:gd name="T44" fmla="*/ 2147483647 w 138"/>
              <a:gd name="T45" fmla="*/ 2147483647 h 1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8"/>
              <a:gd name="T70" fmla="*/ 0 h 180"/>
              <a:gd name="T71" fmla="*/ 138 w 138"/>
              <a:gd name="T72" fmla="*/ 180 h 1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8" h="180">
                <a:moveTo>
                  <a:pt x="54" y="180"/>
                </a:moveTo>
                <a:lnTo>
                  <a:pt x="42" y="156"/>
                </a:lnTo>
                <a:lnTo>
                  <a:pt x="48" y="156"/>
                </a:lnTo>
                <a:lnTo>
                  <a:pt x="48" y="138"/>
                </a:lnTo>
                <a:lnTo>
                  <a:pt x="30" y="138"/>
                </a:lnTo>
                <a:lnTo>
                  <a:pt x="0" y="84"/>
                </a:lnTo>
                <a:lnTo>
                  <a:pt x="0" y="78"/>
                </a:lnTo>
                <a:lnTo>
                  <a:pt x="12" y="42"/>
                </a:lnTo>
                <a:lnTo>
                  <a:pt x="36" y="42"/>
                </a:lnTo>
                <a:lnTo>
                  <a:pt x="42" y="54"/>
                </a:lnTo>
                <a:lnTo>
                  <a:pt x="90" y="42"/>
                </a:lnTo>
                <a:lnTo>
                  <a:pt x="84" y="6"/>
                </a:lnTo>
                <a:lnTo>
                  <a:pt x="126" y="0"/>
                </a:lnTo>
                <a:lnTo>
                  <a:pt x="132" y="18"/>
                </a:lnTo>
                <a:lnTo>
                  <a:pt x="138" y="30"/>
                </a:lnTo>
                <a:lnTo>
                  <a:pt x="114" y="54"/>
                </a:lnTo>
                <a:lnTo>
                  <a:pt x="132" y="114"/>
                </a:lnTo>
                <a:lnTo>
                  <a:pt x="126" y="138"/>
                </a:lnTo>
                <a:lnTo>
                  <a:pt x="108" y="132"/>
                </a:lnTo>
                <a:lnTo>
                  <a:pt x="102" y="150"/>
                </a:lnTo>
                <a:lnTo>
                  <a:pt x="96" y="150"/>
                </a:lnTo>
                <a:lnTo>
                  <a:pt x="78" y="150"/>
                </a:lnTo>
                <a:lnTo>
                  <a:pt x="54" y="180"/>
                </a:lnTo>
                <a:close/>
              </a:path>
            </a:pathLst>
          </a:cu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chemeClr val="lt1"/>
              </a:solidFill>
              <a:latin typeface="+mn-lt"/>
            </a:endParaRPr>
          </a:p>
        </p:txBody>
      </p:sp>
      <p:sp>
        <p:nvSpPr>
          <p:cNvPr id="4127" name="Freeform 32"/>
          <p:cNvSpPr>
            <a:spLocks noChangeAspect="1"/>
          </p:cNvSpPr>
          <p:nvPr/>
        </p:nvSpPr>
        <p:spPr bwMode="auto">
          <a:xfrm>
            <a:off x="2352675" y="3844925"/>
            <a:ext cx="1185863" cy="755650"/>
          </a:xfrm>
          <a:custGeom>
            <a:avLst/>
            <a:gdLst>
              <a:gd name="T0" fmla="*/ 2147483647 w 132"/>
              <a:gd name="T1" fmla="*/ 2147483647 h 84"/>
              <a:gd name="T2" fmla="*/ 2147483647 w 132"/>
              <a:gd name="T3" fmla="*/ 2147483647 h 84"/>
              <a:gd name="T4" fmla="*/ 2147483647 w 132"/>
              <a:gd name="T5" fmla="*/ 2147483647 h 84"/>
              <a:gd name="T6" fmla="*/ 2147483647 w 132"/>
              <a:gd name="T7" fmla="*/ 2147483647 h 84"/>
              <a:gd name="T8" fmla="*/ 2147483647 w 132"/>
              <a:gd name="T9" fmla="*/ 2147483647 h 84"/>
              <a:gd name="T10" fmla="*/ 2147483647 w 132"/>
              <a:gd name="T11" fmla="*/ 2147483647 h 84"/>
              <a:gd name="T12" fmla="*/ 2147483647 w 132"/>
              <a:gd name="T13" fmla="*/ 2147483647 h 84"/>
              <a:gd name="T14" fmla="*/ 2147483647 w 132"/>
              <a:gd name="T15" fmla="*/ 2147483647 h 84"/>
              <a:gd name="T16" fmla="*/ 0 w 132"/>
              <a:gd name="T17" fmla="*/ 2147483647 h 84"/>
              <a:gd name="T18" fmla="*/ 2147483647 w 132"/>
              <a:gd name="T19" fmla="*/ 2147483647 h 84"/>
              <a:gd name="T20" fmla="*/ 2147483647 w 132"/>
              <a:gd name="T21" fmla="*/ 2147483647 h 84"/>
              <a:gd name="T22" fmla="*/ 2147483647 w 132"/>
              <a:gd name="T23" fmla="*/ 2147483647 h 84"/>
              <a:gd name="T24" fmla="*/ 2147483647 w 132"/>
              <a:gd name="T25" fmla="*/ 0 h 84"/>
              <a:gd name="T26" fmla="*/ 2147483647 w 132"/>
              <a:gd name="T27" fmla="*/ 2147483647 h 84"/>
              <a:gd name="T28" fmla="*/ 2147483647 w 132"/>
              <a:gd name="T29" fmla="*/ 2147483647 h 84"/>
              <a:gd name="T30" fmla="*/ 2147483647 w 132"/>
              <a:gd name="T31" fmla="*/ 2147483647 h 84"/>
              <a:gd name="T32" fmla="*/ 2147483647 w 132"/>
              <a:gd name="T33" fmla="*/ 2147483647 h 84"/>
              <a:gd name="T34" fmla="*/ 2147483647 w 132"/>
              <a:gd name="T35" fmla="*/ 2147483647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84"/>
              <a:gd name="T56" fmla="*/ 132 w 132"/>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84">
                <a:moveTo>
                  <a:pt x="120" y="54"/>
                </a:moveTo>
                <a:lnTo>
                  <a:pt x="108" y="60"/>
                </a:lnTo>
                <a:lnTo>
                  <a:pt x="102" y="60"/>
                </a:lnTo>
                <a:lnTo>
                  <a:pt x="78" y="60"/>
                </a:lnTo>
                <a:lnTo>
                  <a:pt x="66" y="60"/>
                </a:lnTo>
                <a:lnTo>
                  <a:pt x="42" y="66"/>
                </a:lnTo>
                <a:lnTo>
                  <a:pt x="18" y="78"/>
                </a:lnTo>
                <a:lnTo>
                  <a:pt x="6" y="84"/>
                </a:lnTo>
                <a:lnTo>
                  <a:pt x="0" y="66"/>
                </a:lnTo>
                <a:lnTo>
                  <a:pt x="24" y="54"/>
                </a:lnTo>
                <a:lnTo>
                  <a:pt x="18" y="18"/>
                </a:lnTo>
                <a:lnTo>
                  <a:pt x="42" y="6"/>
                </a:lnTo>
                <a:lnTo>
                  <a:pt x="66" y="0"/>
                </a:lnTo>
                <a:lnTo>
                  <a:pt x="102" y="18"/>
                </a:lnTo>
                <a:lnTo>
                  <a:pt x="114" y="12"/>
                </a:lnTo>
                <a:lnTo>
                  <a:pt x="132" y="48"/>
                </a:lnTo>
                <a:lnTo>
                  <a:pt x="126" y="48"/>
                </a:lnTo>
                <a:lnTo>
                  <a:pt x="120" y="54"/>
                </a:lnTo>
                <a:close/>
              </a:path>
            </a:pathLst>
          </a:custGeom>
          <a:solidFill>
            <a:srgbClr val="CC99FF"/>
          </a:solidFill>
          <a:ln w="12700">
            <a:solidFill>
              <a:srgbClr val="000000"/>
            </a:solidFill>
            <a:prstDash val="solid"/>
            <a:round/>
            <a:headEnd/>
            <a:tailEnd/>
          </a:ln>
        </p:spPr>
        <p:txBody>
          <a:bodyPr/>
          <a:lstStyle/>
          <a:p>
            <a:endParaRPr lang="fi-FI"/>
          </a:p>
        </p:txBody>
      </p:sp>
      <p:sp>
        <p:nvSpPr>
          <p:cNvPr id="4128" name="Freeform 33"/>
          <p:cNvSpPr>
            <a:spLocks noChangeAspect="1"/>
          </p:cNvSpPr>
          <p:nvPr/>
        </p:nvSpPr>
        <p:spPr bwMode="auto">
          <a:xfrm>
            <a:off x="2514600" y="4545013"/>
            <a:ext cx="431800" cy="269875"/>
          </a:xfrm>
          <a:custGeom>
            <a:avLst/>
            <a:gdLst>
              <a:gd name="T0" fmla="*/ 2147483647 w 48"/>
              <a:gd name="T1" fmla="*/ 2147483647 h 30"/>
              <a:gd name="T2" fmla="*/ 0 w 48"/>
              <a:gd name="T3" fmla="*/ 2147483647 h 30"/>
              <a:gd name="T4" fmla="*/ 0 w 48"/>
              <a:gd name="T5" fmla="*/ 2147483647 h 30"/>
              <a:gd name="T6" fmla="*/ 2147483647 w 48"/>
              <a:gd name="T7" fmla="*/ 2147483647 h 30"/>
              <a:gd name="T8" fmla="*/ 2147483647 w 48"/>
              <a:gd name="T9" fmla="*/ 2147483647 h 30"/>
              <a:gd name="T10" fmla="*/ 2147483647 w 48"/>
              <a:gd name="T11" fmla="*/ 2147483647 h 30"/>
              <a:gd name="T12" fmla="*/ 2147483647 w 48"/>
              <a:gd name="T13" fmla="*/ 2147483647 h 30"/>
              <a:gd name="T14" fmla="*/ 2147483647 w 48"/>
              <a:gd name="T15" fmla="*/ 0 h 30"/>
              <a:gd name="T16" fmla="*/ 2147483647 w 48"/>
              <a:gd name="T17" fmla="*/ 0 h 30"/>
              <a:gd name="T18" fmla="*/ 2147483647 w 48"/>
              <a:gd name="T19" fmla="*/ 0 h 30"/>
              <a:gd name="T20" fmla="*/ 2147483647 w 48"/>
              <a:gd name="T21" fmla="*/ 2147483647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30"/>
              <a:gd name="T35" fmla="*/ 48 w 48"/>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30">
                <a:moveTo>
                  <a:pt x="12" y="6"/>
                </a:moveTo>
                <a:lnTo>
                  <a:pt x="0" y="18"/>
                </a:lnTo>
                <a:lnTo>
                  <a:pt x="0" y="24"/>
                </a:lnTo>
                <a:lnTo>
                  <a:pt x="12" y="30"/>
                </a:lnTo>
                <a:lnTo>
                  <a:pt x="24" y="24"/>
                </a:lnTo>
                <a:lnTo>
                  <a:pt x="42" y="12"/>
                </a:lnTo>
                <a:lnTo>
                  <a:pt x="42" y="6"/>
                </a:lnTo>
                <a:lnTo>
                  <a:pt x="48" y="0"/>
                </a:lnTo>
                <a:lnTo>
                  <a:pt x="42" y="0"/>
                </a:lnTo>
                <a:lnTo>
                  <a:pt x="24" y="0"/>
                </a:lnTo>
                <a:lnTo>
                  <a:pt x="12" y="6"/>
                </a:lnTo>
                <a:close/>
              </a:path>
            </a:pathLst>
          </a:custGeom>
          <a:solidFill>
            <a:srgbClr val="CC99FF"/>
          </a:solidFill>
          <a:ln w="0">
            <a:solidFill>
              <a:srgbClr val="000000"/>
            </a:solidFill>
            <a:prstDash val="solid"/>
            <a:round/>
            <a:headEnd/>
            <a:tailEnd/>
          </a:ln>
        </p:spPr>
        <p:txBody>
          <a:bodyPr/>
          <a:lstStyle/>
          <a:p>
            <a:endParaRPr lang="fi-FI"/>
          </a:p>
        </p:txBody>
      </p:sp>
      <p:sp>
        <p:nvSpPr>
          <p:cNvPr id="4129" name="Freeform 34"/>
          <p:cNvSpPr>
            <a:spLocks noChangeAspect="1"/>
          </p:cNvSpPr>
          <p:nvPr/>
        </p:nvSpPr>
        <p:spPr bwMode="auto">
          <a:xfrm>
            <a:off x="142875" y="4814888"/>
            <a:ext cx="1023938" cy="485775"/>
          </a:xfrm>
          <a:custGeom>
            <a:avLst/>
            <a:gdLst>
              <a:gd name="T0" fmla="*/ 2147483647 w 114"/>
              <a:gd name="T1" fmla="*/ 2147483647 h 54"/>
              <a:gd name="T2" fmla="*/ 0 w 114"/>
              <a:gd name="T3" fmla="*/ 2147483647 h 54"/>
              <a:gd name="T4" fmla="*/ 2147483647 w 114"/>
              <a:gd name="T5" fmla="*/ 2147483647 h 54"/>
              <a:gd name="T6" fmla="*/ 2147483647 w 114"/>
              <a:gd name="T7" fmla="*/ 2147483647 h 54"/>
              <a:gd name="T8" fmla="*/ 2147483647 w 114"/>
              <a:gd name="T9" fmla="*/ 2147483647 h 54"/>
              <a:gd name="T10" fmla="*/ 2147483647 w 114"/>
              <a:gd name="T11" fmla="*/ 2147483647 h 54"/>
              <a:gd name="T12" fmla="*/ 2147483647 w 114"/>
              <a:gd name="T13" fmla="*/ 2147483647 h 54"/>
              <a:gd name="T14" fmla="*/ 2147483647 w 114"/>
              <a:gd name="T15" fmla="*/ 0 h 54"/>
              <a:gd name="T16" fmla="*/ 2147483647 w 114"/>
              <a:gd name="T17" fmla="*/ 2147483647 h 54"/>
              <a:gd name="T18" fmla="*/ 2147483647 w 114"/>
              <a:gd name="T19" fmla="*/ 2147483647 h 54"/>
              <a:gd name="T20" fmla="*/ 2147483647 w 114"/>
              <a:gd name="T21" fmla="*/ 2147483647 h 54"/>
              <a:gd name="T22" fmla="*/ 2147483647 w 114"/>
              <a:gd name="T23" fmla="*/ 2147483647 h 54"/>
              <a:gd name="T24" fmla="*/ 2147483647 w 114"/>
              <a:gd name="T25" fmla="*/ 2147483647 h 54"/>
              <a:gd name="T26" fmla="*/ 2147483647 w 114"/>
              <a:gd name="T27" fmla="*/ 2147483647 h 54"/>
              <a:gd name="T28" fmla="*/ 2147483647 w 114"/>
              <a:gd name="T29" fmla="*/ 2147483647 h 54"/>
              <a:gd name="T30" fmla="*/ 2147483647 w 114"/>
              <a:gd name="T31" fmla="*/ 2147483647 h 54"/>
              <a:gd name="T32" fmla="*/ 2147483647 w 114"/>
              <a:gd name="T33" fmla="*/ 2147483647 h 54"/>
              <a:gd name="T34" fmla="*/ 2147483647 w 114"/>
              <a:gd name="T35" fmla="*/ 2147483647 h 54"/>
              <a:gd name="T36" fmla="*/ 2147483647 w 114"/>
              <a:gd name="T37" fmla="*/ 2147483647 h 54"/>
              <a:gd name="T38" fmla="*/ 2147483647 w 114"/>
              <a:gd name="T39" fmla="*/ 2147483647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4"/>
              <a:gd name="T61" fmla="*/ 0 h 54"/>
              <a:gd name="T62" fmla="*/ 114 w 114"/>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4" h="54">
                <a:moveTo>
                  <a:pt x="6" y="54"/>
                </a:moveTo>
                <a:lnTo>
                  <a:pt x="0" y="42"/>
                </a:lnTo>
                <a:lnTo>
                  <a:pt x="6" y="36"/>
                </a:lnTo>
                <a:lnTo>
                  <a:pt x="18" y="30"/>
                </a:lnTo>
                <a:lnTo>
                  <a:pt x="36" y="24"/>
                </a:lnTo>
                <a:lnTo>
                  <a:pt x="54" y="12"/>
                </a:lnTo>
                <a:lnTo>
                  <a:pt x="66" y="6"/>
                </a:lnTo>
                <a:lnTo>
                  <a:pt x="66" y="0"/>
                </a:lnTo>
                <a:lnTo>
                  <a:pt x="114" y="12"/>
                </a:lnTo>
                <a:lnTo>
                  <a:pt x="114" y="18"/>
                </a:lnTo>
                <a:lnTo>
                  <a:pt x="114" y="24"/>
                </a:lnTo>
                <a:lnTo>
                  <a:pt x="102" y="36"/>
                </a:lnTo>
                <a:lnTo>
                  <a:pt x="90" y="42"/>
                </a:lnTo>
                <a:lnTo>
                  <a:pt x="78" y="48"/>
                </a:lnTo>
                <a:lnTo>
                  <a:pt x="66" y="48"/>
                </a:lnTo>
                <a:lnTo>
                  <a:pt x="54" y="48"/>
                </a:lnTo>
                <a:lnTo>
                  <a:pt x="42" y="48"/>
                </a:lnTo>
                <a:lnTo>
                  <a:pt x="36" y="48"/>
                </a:lnTo>
                <a:lnTo>
                  <a:pt x="18" y="54"/>
                </a:lnTo>
                <a:lnTo>
                  <a:pt x="6" y="54"/>
                </a:lnTo>
                <a:close/>
              </a:path>
            </a:pathLst>
          </a:custGeom>
          <a:solidFill>
            <a:srgbClr val="CC99FF"/>
          </a:solidFill>
          <a:ln w="12700">
            <a:solidFill>
              <a:srgbClr val="000000"/>
            </a:solidFill>
            <a:prstDash val="solid"/>
            <a:round/>
            <a:headEnd/>
            <a:tailEnd/>
          </a:ln>
        </p:spPr>
        <p:txBody>
          <a:bodyPr/>
          <a:lstStyle/>
          <a:p>
            <a:endParaRPr lang="fi-FI"/>
          </a:p>
        </p:txBody>
      </p:sp>
      <p:sp>
        <p:nvSpPr>
          <p:cNvPr id="4130" name="Freeform 36"/>
          <p:cNvSpPr>
            <a:spLocks noChangeAspect="1"/>
          </p:cNvSpPr>
          <p:nvPr/>
        </p:nvSpPr>
        <p:spPr bwMode="auto">
          <a:xfrm>
            <a:off x="2946400" y="3252788"/>
            <a:ext cx="862013" cy="1023937"/>
          </a:xfrm>
          <a:custGeom>
            <a:avLst/>
            <a:gdLst>
              <a:gd name="T0" fmla="*/ 2147483647 w 96"/>
              <a:gd name="T1" fmla="*/ 2147483647 h 114"/>
              <a:gd name="T2" fmla="*/ 2147483647 w 96"/>
              <a:gd name="T3" fmla="*/ 2147483647 h 114"/>
              <a:gd name="T4" fmla="*/ 2147483647 w 96"/>
              <a:gd name="T5" fmla="*/ 2147483647 h 114"/>
              <a:gd name="T6" fmla="*/ 0 w 96"/>
              <a:gd name="T7" fmla="*/ 2147483647 h 114"/>
              <a:gd name="T8" fmla="*/ 2147483647 w 96"/>
              <a:gd name="T9" fmla="*/ 2147483647 h 114"/>
              <a:gd name="T10" fmla="*/ 2147483647 w 96"/>
              <a:gd name="T11" fmla="*/ 2147483647 h 114"/>
              <a:gd name="T12" fmla="*/ 2147483647 w 96"/>
              <a:gd name="T13" fmla="*/ 2147483647 h 114"/>
              <a:gd name="T14" fmla="*/ 2147483647 w 96"/>
              <a:gd name="T15" fmla="*/ 2147483647 h 114"/>
              <a:gd name="T16" fmla="*/ 2147483647 w 96"/>
              <a:gd name="T17" fmla="*/ 2147483647 h 114"/>
              <a:gd name="T18" fmla="*/ 2147483647 w 96"/>
              <a:gd name="T19" fmla="*/ 0 h 114"/>
              <a:gd name="T20" fmla="*/ 2147483647 w 96"/>
              <a:gd name="T21" fmla="*/ 2147483647 h 114"/>
              <a:gd name="T22" fmla="*/ 2147483647 w 96"/>
              <a:gd name="T23" fmla="*/ 2147483647 h 114"/>
              <a:gd name="T24" fmla="*/ 2147483647 w 96"/>
              <a:gd name="T25" fmla="*/ 2147483647 h 114"/>
              <a:gd name="T26" fmla="*/ 2147483647 w 96"/>
              <a:gd name="T27" fmla="*/ 2147483647 h 114"/>
              <a:gd name="T28" fmla="*/ 2147483647 w 96"/>
              <a:gd name="T29" fmla="*/ 2147483647 h 114"/>
              <a:gd name="T30" fmla="*/ 2147483647 w 96"/>
              <a:gd name="T31" fmla="*/ 2147483647 h 114"/>
              <a:gd name="T32" fmla="*/ 2147483647 w 96"/>
              <a:gd name="T33" fmla="*/ 2147483647 h 1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114"/>
              <a:gd name="T53" fmla="*/ 96 w 96"/>
              <a:gd name="T54" fmla="*/ 114 h 1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114">
                <a:moveTo>
                  <a:pt x="66" y="114"/>
                </a:moveTo>
                <a:lnTo>
                  <a:pt x="48" y="78"/>
                </a:lnTo>
                <a:lnTo>
                  <a:pt x="36" y="84"/>
                </a:lnTo>
                <a:lnTo>
                  <a:pt x="0" y="66"/>
                </a:lnTo>
                <a:lnTo>
                  <a:pt x="6" y="66"/>
                </a:lnTo>
                <a:lnTo>
                  <a:pt x="18" y="30"/>
                </a:lnTo>
                <a:lnTo>
                  <a:pt x="24" y="24"/>
                </a:lnTo>
                <a:lnTo>
                  <a:pt x="30" y="24"/>
                </a:lnTo>
                <a:lnTo>
                  <a:pt x="48" y="18"/>
                </a:lnTo>
                <a:lnTo>
                  <a:pt x="72" y="0"/>
                </a:lnTo>
                <a:lnTo>
                  <a:pt x="84" y="24"/>
                </a:lnTo>
                <a:lnTo>
                  <a:pt x="72" y="48"/>
                </a:lnTo>
                <a:lnTo>
                  <a:pt x="96" y="84"/>
                </a:lnTo>
                <a:lnTo>
                  <a:pt x="84" y="108"/>
                </a:lnTo>
                <a:lnTo>
                  <a:pt x="78" y="108"/>
                </a:lnTo>
                <a:lnTo>
                  <a:pt x="72" y="114"/>
                </a:lnTo>
                <a:lnTo>
                  <a:pt x="66" y="114"/>
                </a:lnTo>
                <a:close/>
              </a:path>
            </a:pathLst>
          </a:custGeom>
          <a:solidFill>
            <a:srgbClr val="CC99FF"/>
          </a:solidFill>
          <a:ln w="12700">
            <a:solidFill>
              <a:srgbClr val="000000"/>
            </a:solidFill>
            <a:prstDash val="solid"/>
            <a:round/>
            <a:headEnd/>
            <a:tailEnd/>
          </a:ln>
        </p:spPr>
        <p:txBody>
          <a:bodyPr/>
          <a:lstStyle/>
          <a:p>
            <a:endParaRPr lang="fi-FI"/>
          </a:p>
        </p:txBody>
      </p:sp>
      <p:sp>
        <p:nvSpPr>
          <p:cNvPr id="4131" name="Freeform 38"/>
          <p:cNvSpPr>
            <a:spLocks noChangeAspect="1"/>
          </p:cNvSpPr>
          <p:nvPr/>
        </p:nvSpPr>
        <p:spPr bwMode="auto">
          <a:xfrm>
            <a:off x="142875" y="3521075"/>
            <a:ext cx="2586038" cy="1403350"/>
          </a:xfrm>
          <a:custGeom>
            <a:avLst/>
            <a:gdLst>
              <a:gd name="T0" fmla="*/ 2147483647 w 288"/>
              <a:gd name="T1" fmla="*/ 2147483647 h 156"/>
              <a:gd name="T2" fmla="*/ 2147483647 w 288"/>
              <a:gd name="T3" fmla="*/ 2147483647 h 156"/>
              <a:gd name="T4" fmla="*/ 2147483647 w 288"/>
              <a:gd name="T5" fmla="*/ 2147483647 h 156"/>
              <a:gd name="T6" fmla="*/ 2147483647 w 288"/>
              <a:gd name="T7" fmla="*/ 2147483647 h 156"/>
              <a:gd name="T8" fmla="*/ 2147483647 w 288"/>
              <a:gd name="T9" fmla="*/ 2147483647 h 156"/>
              <a:gd name="T10" fmla="*/ 2147483647 w 288"/>
              <a:gd name="T11" fmla="*/ 2147483647 h 156"/>
              <a:gd name="T12" fmla="*/ 2147483647 w 288"/>
              <a:gd name="T13" fmla="*/ 2147483647 h 156"/>
              <a:gd name="T14" fmla="*/ 2147483647 w 288"/>
              <a:gd name="T15" fmla="*/ 2147483647 h 156"/>
              <a:gd name="T16" fmla="*/ 2147483647 w 288"/>
              <a:gd name="T17" fmla="*/ 2147483647 h 156"/>
              <a:gd name="T18" fmla="*/ 2147483647 w 288"/>
              <a:gd name="T19" fmla="*/ 2147483647 h 156"/>
              <a:gd name="T20" fmla="*/ 2147483647 w 288"/>
              <a:gd name="T21" fmla="*/ 2147483647 h 156"/>
              <a:gd name="T22" fmla="*/ 2147483647 w 288"/>
              <a:gd name="T23" fmla="*/ 2147483647 h 156"/>
              <a:gd name="T24" fmla="*/ 2147483647 w 288"/>
              <a:gd name="T25" fmla="*/ 2147483647 h 156"/>
              <a:gd name="T26" fmla="*/ 2147483647 w 288"/>
              <a:gd name="T27" fmla="*/ 2147483647 h 156"/>
              <a:gd name="T28" fmla="*/ 2147483647 w 288"/>
              <a:gd name="T29" fmla="*/ 2147483647 h 156"/>
              <a:gd name="T30" fmla="*/ 2147483647 w 288"/>
              <a:gd name="T31" fmla="*/ 2147483647 h 156"/>
              <a:gd name="T32" fmla="*/ 2147483647 w 288"/>
              <a:gd name="T33" fmla="*/ 2147483647 h 156"/>
              <a:gd name="T34" fmla="*/ 2147483647 w 288"/>
              <a:gd name="T35" fmla="*/ 2147483647 h 156"/>
              <a:gd name="T36" fmla="*/ 2147483647 w 288"/>
              <a:gd name="T37" fmla="*/ 2147483647 h 156"/>
              <a:gd name="T38" fmla="*/ 2147483647 w 288"/>
              <a:gd name="T39" fmla="*/ 2147483647 h 156"/>
              <a:gd name="T40" fmla="*/ 2147483647 w 288"/>
              <a:gd name="T41" fmla="*/ 2147483647 h 156"/>
              <a:gd name="T42" fmla="*/ 2147483647 w 288"/>
              <a:gd name="T43" fmla="*/ 2147483647 h 156"/>
              <a:gd name="T44" fmla="*/ 2147483647 w 288"/>
              <a:gd name="T45" fmla="*/ 2147483647 h 156"/>
              <a:gd name="T46" fmla="*/ 2147483647 w 288"/>
              <a:gd name="T47" fmla="*/ 2147483647 h 156"/>
              <a:gd name="T48" fmla="*/ 2147483647 w 288"/>
              <a:gd name="T49" fmla="*/ 2147483647 h 156"/>
              <a:gd name="T50" fmla="*/ 2147483647 w 288"/>
              <a:gd name="T51" fmla="*/ 2147483647 h 156"/>
              <a:gd name="T52" fmla="*/ 2147483647 w 288"/>
              <a:gd name="T53" fmla="*/ 2147483647 h 156"/>
              <a:gd name="T54" fmla="*/ 2147483647 w 288"/>
              <a:gd name="T55" fmla="*/ 2147483647 h 156"/>
              <a:gd name="T56" fmla="*/ 2147483647 w 288"/>
              <a:gd name="T57" fmla="*/ 2147483647 h 156"/>
              <a:gd name="T58" fmla="*/ 2147483647 w 288"/>
              <a:gd name="T59" fmla="*/ 2147483647 h 156"/>
              <a:gd name="T60" fmla="*/ 2147483647 w 288"/>
              <a:gd name="T61" fmla="*/ 2147483647 h 156"/>
              <a:gd name="T62" fmla="*/ 2147483647 w 288"/>
              <a:gd name="T63" fmla="*/ 2147483647 h 156"/>
              <a:gd name="T64" fmla="*/ 2147483647 w 288"/>
              <a:gd name="T65" fmla="*/ 2147483647 h 156"/>
              <a:gd name="T66" fmla="*/ 2147483647 w 288"/>
              <a:gd name="T67" fmla="*/ 2147483647 h 156"/>
              <a:gd name="T68" fmla="*/ 2147483647 w 288"/>
              <a:gd name="T69" fmla="*/ 2147483647 h 156"/>
              <a:gd name="T70" fmla="*/ 2147483647 w 288"/>
              <a:gd name="T71" fmla="*/ 2147483647 h 156"/>
              <a:gd name="T72" fmla="*/ 0 w 288"/>
              <a:gd name="T73" fmla="*/ 2147483647 h 156"/>
              <a:gd name="T74" fmla="*/ 0 w 288"/>
              <a:gd name="T75" fmla="*/ 2147483647 h 156"/>
              <a:gd name="T76" fmla="*/ 0 w 288"/>
              <a:gd name="T77" fmla="*/ 2147483647 h 156"/>
              <a:gd name="T78" fmla="*/ 2147483647 w 288"/>
              <a:gd name="T79" fmla="*/ 2147483647 h 156"/>
              <a:gd name="T80" fmla="*/ 2147483647 w 288"/>
              <a:gd name="T81" fmla="*/ 2147483647 h 156"/>
              <a:gd name="T82" fmla="*/ 2147483647 w 288"/>
              <a:gd name="T83" fmla="*/ 2147483647 h 156"/>
              <a:gd name="T84" fmla="*/ 2147483647 w 288"/>
              <a:gd name="T85" fmla="*/ 2147483647 h 156"/>
              <a:gd name="T86" fmla="*/ 2147483647 w 288"/>
              <a:gd name="T87" fmla="*/ 2147483647 h 156"/>
              <a:gd name="T88" fmla="*/ 2147483647 w 288"/>
              <a:gd name="T89" fmla="*/ 2147483647 h 156"/>
              <a:gd name="T90" fmla="*/ 2147483647 w 288"/>
              <a:gd name="T91" fmla="*/ 2147483647 h 156"/>
              <a:gd name="T92" fmla="*/ 2147483647 w 288"/>
              <a:gd name="T93" fmla="*/ 2147483647 h 156"/>
              <a:gd name="T94" fmla="*/ 2147483647 w 288"/>
              <a:gd name="T95" fmla="*/ 2147483647 h 156"/>
              <a:gd name="T96" fmla="*/ 2147483647 w 288"/>
              <a:gd name="T97" fmla="*/ 2147483647 h 156"/>
              <a:gd name="T98" fmla="*/ 2147483647 w 288"/>
              <a:gd name="T99" fmla="*/ 2147483647 h 156"/>
              <a:gd name="T100" fmla="*/ 2147483647 w 288"/>
              <a:gd name="T101" fmla="*/ 2147483647 h 156"/>
              <a:gd name="T102" fmla="*/ 2147483647 w 288"/>
              <a:gd name="T103" fmla="*/ 0 h 156"/>
              <a:gd name="T104" fmla="*/ 2147483647 w 288"/>
              <a:gd name="T105" fmla="*/ 2147483647 h 156"/>
              <a:gd name="T106" fmla="*/ 2147483647 w 288"/>
              <a:gd name="T107" fmla="*/ 2147483647 h 156"/>
              <a:gd name="T108" fmla="*/ 2147483647 w 288"/>
              <a:gd name="T109" fmla="*/ 2147483647 h 156"/>
              <a:gd name="T110" fmla="*/ 2147483647 w 288"/>
              <a:gd name="T111" fmla="*/ 2147483647 h 156"/>
              <a:gd name="T112" fmla="*/ 2147483647 w 288"/>
              <a:gd name="T113" fmla="*/ 2147483647 h 156"/>
              <a:gd name="T114" fmla="*/ 2147483647 w 288"/>
              <a:gd name="T115" fmla="*/ 2147483647 h 156"/>
              <a:gd name="T116" fmla="*/ 2147483647 w 288"/>
              <a:gd name="T117" fmla="*/ 2147483647 h 156"/>
              <a:gd name="T118" fmla="*/ 2147483647 w 288"/>
              <a:gd name="T119" fmla="*/ 2147483647 h 156"/>
              <a:gd name="T120" fmla="*/ 2147483647 w 288"/>
              <a:gd name="T121" fmla="*/ 2147483647 h 1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8"/>
              <a:gd name="T184" fmla="*/ 0 h 156"/>
              <a:gd name="T185" fmla="*/ 288 w 288"/>
              <a:gd name="T186" fmla="*/ 156 h 15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8" h="156">
                <a:moveTo>
                  <a:pt x="246" y="102"/>
                </a:moveTo>
                <a:lnTo>
                  <a:pt x="252" y="120"/>
                </a:lnTo>
                <a:lnTo>
                  <a:pt x="246" y="126"/>
                </a:lnTo>
                <a:lnTo>
                  <a:pt x="234" y="126"/>
                </a:lnTo>
                <a:lnTo>
                  <a:pt x="228" y="126"/>
                </a:lnTo>
                <a:lnTo>
                  <a:pt x="216" y="120"/>
                </a:lnTo>
                <a:lnTo>
                  <a:pt x="216" y="126"/>
                </a:lnTo>
                <a:lnTo>
                  <a:pt x="216" y="132"/>
                </a:lnTo>
                <a:lnTo>
                  <a:pt x="216" y="144"/>
                </a:lnTo>
                <a:lnTo>
                  <a:pt x="210" y="150"/>
                </a:lnTo>
                <a:lnTo>
                  <a:pt x="198" y="150"/>
                </a:lnTo>
                <a:lnTo>
                  <a:pt x="186" y="144"/>
                </a:lnTo>
                <a:lnTo>
                  <a:pt x="174" y="150"/>
                </a:lnTo>
                <a:lnTo>
                  <a:pt x="162" y="150"/>
                </a:lnTo>
                <a:lnTo>
                  <a:pt x="150" y="144"/>
                </a:lnTo>
                <a:lnTo>
                  <a:pt x="138" y="138"/>
                </a:lnTo>
                <a:lnTo>
                  <a:pt x="132" y="138"/>
                </a:lnTo>
                <a:lnTo>
                  <a:pt x="126" y="144"/>
                </a:lnTo>
                <a:lnTo>
                  <a:pt x="120" y="144"/>
                </a:lnTo>
                <a:lnTo>
                  <a:pt x="114" y="156"/>
                </a:lnTo>
                <a:lnTo>
                  <a:pt x="66" y="144"/>
                </a:lnTo>
                <a:lnTo>
                  <a:pt x="72" y="120"/>
                </a:lnTo>
                <a:lnTo>
                  <a:pt x="72" y="108"/>
                </a:lnTo>
                <a:lnTo>
                  <a:pt x="66" y="108"/>
                </a:lnTo>
                <a:lnTo>
                  <a:pt x="66" y="102"/>
                </a:lnTo>
                <a:lnTo>
                  <a:pt x="60" y="102"/>
                </a:lnTo>
                <a:lnTo>
                  <a:pt x="54" y="114"/>
                </a:lnTo>
                <a:lnTo>
                  <a:pt x="54" y="120"/>
                </a:lnTo>
                <a:lnTo>
                  <a:pt x="54" y="132"/>
                </a:lnTo>
                <a:lnTo>
                  <a:pt x="54" y="138"/>
                </a:lnTo>
                <a:lnTo>
                  <a:pt x="48" y="144"/>
                </a:lnTo>
                <a:lnTo>
                  <a:pt x="36" y="144"/>
                </a:lnTo>
                <a:lnTo>
                  <a:pt x="24" y="144"/>
                </a:lnTo>
                <a:lnTo>
                  <a:pt x="18" y="144"/>
                </a:lnTo>
                <a:lnTo>
                  <a:pt x="12" y="132"/>
                </a:lnTo>
                <a:lnTo>
                  <a:pt x="6" y="126"/>
                </a:lnTo>
                <a:lnTo>
                  <a:pt x="0" y="120"/>
                </a:lnTo>
                <a:lnTo>
                  <a:pt x="0" y="102"/>
                </a:lnTo>
                <a:lnTo>
                  <a:pt x="0" y="96"/>
                </a:lnTo>
                <a:lnTo>
                  <a:pt x="6" y="102"/>
                </a:lnTo>
                <a:lnTo>
                  <a:pt x="18" y="96"/>
                </a:lnTo>
                <a:lnTo>
                  <a:pt x="30" y="108"/>
                </a:lnTo>
                <a:lnTo>
                  <a:pt x="36" y="108"/>
                </a:lnTo>
                <a:lnTo>
                  <a:pt x="42" y="102"/>
                </a:lnTo>
                <a:lnTo>
                  <a:pt x="36" y="84"/>
                </a:lnTo>
                <a:lnTo>
                  <a:pt x="42" y="78"/>
                </a:lnTo>
                <a:lnTo>
                  <a:pt x="48" y="48"/>
                </a:lnTo>
                <a:lnTo>
                  <a:pt x="66" y="48"/>
                </a:lnTo>
                <a:lnTo>
                  <a:pt x="90" y="48"/>
                </a:lnTo>
                <a:lnTo>
                  <a:pt x="120" y="12"/>
                </a:lnTo>
                <a:lnTo>
                  <a:pt x="138" y="24"/>
                </a:lnTo>
                <a:lnTo>
                  <a:pt x="180" y="0"/>
                </a:lnTo>
                <a:lnTo>
                  <a:pt x="210" y="12"/>
                </a:lnTo>
                <a:lnTo>
                  <a:pt x="210" y="6"/>
                </a:lnTo>
                <a:lnTo>
                  <a:pt x="216" y="24"/>
                </a:lnTo>
                <a:lnTo>
                  <a:pt x="258" y="12"/>
                </a:lnTo>
                <a:lnTo>
                  <a:pt x="276" y="6"/>
                </a:lnTo>
                <a:lnTo>
                  <a:pt x="288" y="42"/>
                </a:lnTo>
                <a:lnTo>
                  <a:pt x="264" y="54"/>
                </a:lnTo>
                <a:lnTo>
                  <a:pt x="270" y="90"/>
                </a:lnTo>
                <a:lnTo>
                  <a:pt x="246" y="102"/>
                </a:lnTo>
                <a:close/>
              </a:path>
            </a:pathLst>
          </a:custGeom>
          <a:solidFill>
            <a:srgbClr val="CC99FF"/>
          </a:solidFill>
          <a:ln w="12700">
            <a:solidFill>
              <a:srgbClr val="000000"/>
            </a:solidFill>
            <a:prstDash val="solid"/>
            <a:round/>
            <a:headEnd/>
            <a:tailEnd/>
          </a:ln>
        </p:spPr>
        <p:txBody>
          <a:bodyPr/>
          <a:lstStyle/>
          <a:p>
            <a:endParaRPr lang="fi-FI"/>
          </a:p>
        </p:txBody>
      </p:sp>
      <p:sp>
        <p:nvSpPr>
          <p:cNvPr id="4132" name="Freeform 39"/>
          <p:cNvSpPr>
            <a:spLocks noChangeAspect="1"/>
          </p:cNvSpPr>
          <p:nvPr/>
        </p:nvSpPr>
        <p:spPr bwMode="auto">
          <a:xfrm>
            <a:off x="1274763" y="4976813"/>
            <a:ext cx="377825" cy="161925"/>
          </a:xfrm>
          <a:custGeom>
            <a:avLst/>
            <a:gdLst>
              <a:gd name="T0" fmla="*/ 0 w 42"/>
              <a:gd name="T1" fmla="*/ 2147483647 h 18"/>
              <a:gd name="T2" fmla="*/ 2147483647 w 42"/>
              <a:gd name="T3" fmla="*/ 2147483647 h 18"/>
              <a:gd name="T4" fmla="*/ 2147483647 w 42"/>
              <a:gd name="T5" fmla="*/ 2147483647 h 18"/>
              <a:gd name="T6" fmla="*/ 2147483647 w 42"/>
              <a:gd name="T7" fmla="*/ 2147483647 h 18"/>
              <a:gd name="T8" fmla="*/ 2147483647 w 42"/>
              <a:gd name="T9" fmla="*/ 0 h 18"/>
              <a:gd name="T10" fmla="*/ 2147483647 w 42"/>
              <a:gd name="T11" fmla="*/ 0 h 18"/>
              <a:gd name="T12" fmla="*/ 2147483647 w 42"/>
              <a:gd name="T13" fmla="*/ 2147483647 h 18"/>
              <a:gd name="T14" fmla="*/ 2147483647 w 42"/>
              <a:gd name="T15" fmla="*/ 2147483647 h 18"/>
              <a:gd name="T16" fmla="*/ 2147483647 w 42"/>
              <a:gd name="T17" fmla="*/ 2147483647 h 18"/>
              <a:gd name="T18" fmla="*/ 2147483647 w 42"/>
              <a:gd name="T19" fmla="*/ 2147483647 h 18"/>
              <a:gd name="T20" fmla="*/ 2147483647 w 42"/>
              <a:gd name="T21" fmla="*/ 2147483647 h 18"/>
              <a:gd name="T22" fmla="*/ 0 w 42"/>
              <a:gd name="T23" fmla="*/ 2147483647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
              <a:gd name="T37" fmla="*/ 0 h 18"/>
              <a:gd name="T38" fmla="*/ 42 w 42"/>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 h="18">
                <a:moveTo>
                  <a:pt x="0" y="12"/>
                </a:moveTo>
                <a:lnTo>
                  <a:pt x="6" y="12"/>
                </a:lnTo>
                <a:lnTo>
                  <a:pt x="12" y="6"/>
                </a:lnTo>
                <a:lnTo>
                  <a:pt x="24" y="6"/>
                </a:lnTo>
                <a:lnTo>
                  <a:pt x="30" y="0"/>
                </a:lnTo>
                <a:lnTo>
                  <a:pt x="42" y="0"/>
                </a:lnTo>
                <a:lnTo>
                  <a:pt x="42" y="6"/>
                </a:lnTo>
                <a:lnTo>
                  <a:pt x="36" y="12"/>
                </a:lnTo>
                <a:lnTo>
                  <a:pt x="30" y="12"/>
                </a:lnTo>
                <a:lnTo>
                  <a:pt x="18" y="18"/>
                </a:lnTo>
                <a:lnTo>
                  <a:pt x="6" y="18"/>
                </a:lnTo>
                <a:lnTo>
                  <a:pt x="0" y="12"/>
                </a:lnTo>
                <a:close/>
              </a:path>
            </a:pathLst>
          </a:custGeom>
          <a:solidFill>
            <a:srgbClr val="CC99FF"/>
          </a:solidFill>
          <a:ln w="0">
            <a:solidFill>
              <a:srgbClr val="000000"/>
            </a:solidFill>
            <a:prstDash val="solid"/>
            <a:round/>
            <a:headEnd/>
            <a:tailEnd/>
          </a:ln>
        </p:spPr>
        <p:txBody>
          <a:bodyPr/>
          <a:lstStyle/>
          <a:p>
            <a:endParaRPr lang="fi-FI"/>
          </a:p>
        </p:txBody>
      </p:sp>
      <p:sp>
        <p:nvSpPr>
          <p:cNvPr id="4133" name="Text Box 40"/>
          <p:cNvSpPr txBox="1">
            <a:spLocks noChangeArrowheads="1"/>
          </p:cNvSpPr>
          <p:nvPr/>
        </p:nvSpPr>
        <p:spPr bwMode="auto">
          <a:xfrm>
            <a:off x="3419872" y="260648"/>
            <a:ext cx="5724128" cy="338554"/>
          </a:xfrm>
          <a:prstGeom prst="rect">
            <a:avLst/>
          </a:prstGeom>
          <a:solidFill>
            <a:schemeClr val="bg1"/>
          </a:solidFill>
          <a:ln w="9525">
            <a:noFill/>
            <a:miter lim="800000"/>
            <a:headEnd/>
            <a:tailEnd/>
          </a:ln>
        </p:spPr>
        <p:txBody>
          <a:bodyPr wrap="square">
            <a:spAutoFit/>
          </a:bodyPr>
          <a:lstStyle/>
          <a:p>
            <a:r>
              <a:rPr lang="fi-FI" sz="1600" b="1" dirty="0">
                <a:cs typeface="Arial" charset="0"/>
              </a:rPr>
              <a:t>Uusimaa: </a:t>
            </a:r>
            <a:r>
              <a:rPr lang="fi-FI" sz="1600" b="1" dirty="0" smtClean="0">
                <a:cs typeface="Arial" charset="0"/>
              </a:rPr>
              <a:t>kuntien ilmoittamat ensisijaiset selvitysalueet </a:t>
            </a:r>
            <a:endParaRPr lang="fi-FI" sz="1600" dirty="0">
              <a:cs typeface="Arial" charset="0"/>
            </a:endParaRPr>
          </a:p>
        </p:txBody>
      </p:sp>
      <p:sp>
        <p:nvSpPr>
          <p:cNvPr id="4134" name="Rectangle 41"/>
          <p:cNvSpPr>
            <a:spLocks noChangeAspect="1" noChangeArrowheads="1"/>
          </p:cNvSpPr>
          <p:nvPr/>
        </p:nvSpPr>
        <p:spPr bwMode="auto">
          <a:xfrm>
            <a:off x="4262438" y="3228975"/>
            <a:ext cx="381000" cy="136525"/>
          </a:xfrm>
          <a:prstGeom prst="rect">
            <a:avLst/>
          </a:prstGeom>
          <a:solidFill>
            <a:srgbClr val="FFFF00"/>
          </a:solid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Espoo</a:t>
            </a:r>
          </a:p>
        </p:txBody>
      </p:sp>
      <p:sp>
        <p:nvSpPr>
          <p:cNvPr id="4135" name="Rectangle 42"/>
          <p:cNvSpPr>
            <a:spLocks noChangeAspect="1" noChangeArrowheads="1"/>
          </p:cNvSpPr>
          <p:nvPr/>
        </p:nvSpPr>
        <p:spPr bwMode="auto">
          <a:xfrm>
            <a:off x="395288" y="5084763"/>
            <a:ext cx="406400" cy="136525"/>
          </a:xfrm>
          <a:prstGeom prst="rect">
            <a:avLst/>
          </a:prstGeom>
          <a:solidFill>
            <a:srgbClr val="CC99FF"/>
          </a:solid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Hanko</a:t>
            </a:r>
            <a:endParaRPr lang="fi-FI" sz="900" b="1" dirty="0">
              <a:cs typeface="Arial" charset="0"/>
            </a:endParaRPr>
          </a:p>
        </p:txBody>
      </p:sp>
      <p:sp>
        <p:nvSpPr>
          <p:cNvPr id="4136" name="Rectangle 43"/>
          <p:cNvSpPr>
            <a:spLocks noChangeAspect="1" noChangeArrowheads="1"/>
          </p:cNvSpPr>
          <p:nvPr/>
        </p:nvSpPr>
        <p:spPr bwMode="auto">
          <a:xfrm>
            <a:off x="5003800" y="3494200"/>
            <a:ext cx="576312" cy="276999"/>
          </a:xfrm>
          <a:prstGeom prst="rect">
            <a:avLst/>
          </a:prstGeom>
          <a:solidFill>
            <a:srgbClr val="0070C0"/>
          </a:solidFill>
          <a:ln w="9525">
            <a:noFill/>
            <a:miter lim="800000"/>
            <a:headEnd/>
            <a:tailEnd/>
          </a:ln>
        </p:spPr>
        <p:txBody>
          <a:bodyPr wrap="square" lIns="0" tIns="0" rIns="0" bIns="0">
            <a:spAutoFit/>
          </a:bodyPr>
          <a:lstStyle/>
          <a:p>
            <a:r>
              <a:rPr lang="fi-FI" sz="900" b="1" dirty="0" smtClean="0">
                <a:solidFill>
                  <a:srgbClr val="000000"/>
                </a:solidFill>
                <a:latin typeface="Verdana" pitchFamily="34" charset="0"/>
                <a:cs typeface="Arial" charset="0"/>
              </a:rPr>
              <a:t>Helsinki (***)</a:t>
            </a:r>
          </a:p>
        </p:txBody>
      </p:sp>
      <p:sp>
        <p:nvSpPr>
          <p:cNvPr id="4137" name="Rectangle 44"/>
          <p:cNvSpPr>
            <a:spLocks noChangeAspect="1" noChangeArrowheads="1"/>
          </p:cNvSpPr>
          <p:nvPr/>
        </p:nvSpPr>
        <p:spPr bwMode="auto">
          <a:xfrm>
            <a:off x="4932363" y="3068638"/>
            <a:ext cx="864019" cy="138499"/>
          </a:xfrm>
          <a:prstGeom prst="rect">
            <a:avLst/>
          </a:prstGeom>
          <a:solidFill>
            <a:srgbClr val="E43869"/>
          </a:solidFill>
          <a:ln w="9525">
            <a:noFill/>
            <a:miter lim="800000"/>
            <a:headEnd/>
            <a:tailEnd/>
          </a:ln>
        </p:spPr>
        <p:txBody>
          <a:bodyPr wrap="none" lIns="0" tIns="0" rIns="0" bIns="0">
            <a:spAutoFit/>
          </a:bodyPr>
          <a:lstStyle/>
          <a:p>
            <a:r>
              <a:rPr lang="fi-FI" sz="900" b="1" dirty="0" smtClean="0">
                <a:solidFill>
                  <a:srgbClr val="000000"/>
                </a:solidFill>
                <a:latin typeface="Verdana" pitchFamily="34" charset="0"/>
                <a:cs typeface="Arial" charset="0"/>
              </a:rPr>
              <a:t>Vantaa (***)</a:t>
            </a:r>
            <a:endParaRPr lang="fi-FI" sz="900" b="1" dirty="0">
              <a:solidFill>
                <a:srgbClr val="000000"/>
              </a:solidFill>
              <a:latin typeface="Verdana" pitchFamily="34" charset="0"/>
              <a:cs typeface="Arial" charset="0"/>
            </a:endParaRPr>
          </a:p>
        </p:txBody>
      </p:sp>
      <p:sp>
        <p:nvSpPr>
          <p:cNvPr id="4138" name="Rectangle 45"/>
          <p:cNvSpPr>
            <a:spLocks noChangeAspect="1" noChangeArrowheads="1"/>
          </p:cNvSpPr>
          <p:nvPr/>
        </p:nvSpPr>
        <p:spPr bwMode="auto">
          <a:xfrm>
            <a:off x="4500563" y="1628775"/>
            <a:ext cx="685800" cy="136525"/>
          </a:xfrm>
          <a:prstGeom prst="rect">
            <a:avLst/>
          </a:prstGeom>
          <a:solidFill>
            <a:srgbClr val="66CCFF"/>
          </a:solidFill>
          <a:ln w="9525">
            <a:noFill/>
            <a:miter lim="800000"/>
            <a:headEnd/>
            <a:tailEnd/>
          </a:ln>
        </p:spPr>
        <p:txBody>
          <a:bodyPr lIns="0" tIns="0" rIns="0" bIns="0">
            <a:spAutoFit/>
          </a:bodyPr>
          <a:lstStyle/>
          <a:p>
            <a:r>
              <a:rPr lang="fi-FI" sz="900" b="1" dirty="0">
                <a:solidFill>
                  <a:srgbClr val="000000"/>
                </a:solidFill>
                <a:latin typeface="Verdana" pitchFamily="34" charset="0"/>
                <a:cs typeface="Arial" charset="0"/>
              </a:rPr>
              <a:t>Hyvinkää</a:t>
            </a:r>
          </a:p>
        </p:txBody>
      </p:sp>
      <p:sp>
        <p:nvSpPr>
          <p:cNvPr id="4139" name="Rectangle 46"/>
          <p:cNvSpPr>
            <a:spLocks noChangeAspect="1" noChangeArrowheads="1"/>
          </p:cNvSpPr>
          <p:nvPr/>
        </p:nvSpPr>
        <p:spPr bwMode="auto">
          <a:xfrm>
            <a:off x="2771775" y="4076700"/>
            <a:ext cx="374650" cy="136525"/>
          </a:xfrm>
          <a:prstGeom prst="rect">
            <a:avLst/>
          </a:prstGeom>
          <a:solidFill>
            <a:srgbClr val="CC99FF"/>
          </a:solid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Inkoo</a:t>
            </a:r>
            <a:endParaRPr lang="fi-FI" sz="900" b="1" dirty="0">
              <a:cs typeface="Arial" charset="0"/>
            </a:endParaRPr>
          </a:p>
        </p:txBody>
      </p:sp>
      <p:sp>
        <p:nvSpPr>
          <p:cNvPr id="4140" name="Rectangle 47"/>
          <p:cNvSpPr>
            <a:spLocks noChangeAspect="1" noChangeArrowheads="1"/>
          </p:cNvSpPr>
          <p:nvPr/>
        </p:nvSpPr>
        <p:spPr bwMode="auto">
          <a:xfrm>
            <a:off x="5292725" y="2212975"/>
            <a:ext cx="660400" cy="136525"/>
          </a:xfrm>
          <a:prstGeom prst="rect">
            <a:avLst/>
          </a:prstGeom>
          <a:solidFill>
            <a:srgbClr val="66CCFF"/>
          </a:solid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Järvenpää</a:t>
            </a:r>
          </a:p>
        </p:txBody>
      </p:sp>
      <p:sp>
        <p:nvSpPr>
          <p:cNvPr id="4141" name="Rectangle 48"/>
          <p:cNvSpPr>
            <a:spLocks noChangeAspect="1" noChangeArrowheads="1"/>
          </p:cNvSpPr>
          <p:nvPr/>
        </p:nvSpPr>
        <p:spPr bwMode="auto">
          <a:xfrm>
            <a:off x="2484438" y="2708275"/>
            <a:ext cx="357187" cy="138113"/>
          </a:xfrm>
          <a:prstGeom prst="rect">
            <a:avLst/>
          </a:prstGeom>
          <a:solidFill>
            <a:schemeClr val="bg1"/>
          </a:solid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Lohja</a:t>
            </a:r>
            <a:endParaRPr lang="fi-FI" sz="900" b="1">
              <a:cs typeface="Arial" charset="0"/>
            </a:endParaRPr>
          </a:p>
        </p:txBody>
      </p:sp>
      <p:sp>
        <p:nvSpPr>
          <p:cNvPr id="4142" name="Rectangle 49"/>
          <p:cNvSpPr>
            <a:spLocks noChangeAspect="1" noChangeArrowheads="1"/>
          </p:cNvSpPr>
          <p:nvPr/>
        </p:nvSpPr>
        <p:spPr bwMode="auto">
          <a:xfrm>
            <a:off x="3311525" y="1882775"/>
            <a:ext cx="530225" cy="136525"/>
          </a:xfrm>
          <a:prstGeom prst="rect">
            <a:avLst/>
          </a:prstGeom>
          <a:solidFill>
            <a:srgbClr val="CC99FF"/>
          </a:solid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Karkkila</a:t>
            </a:r>
            <a:endParaRPr lang="fi-FI" sz="900" b="1" dirty="0">
              <a:cs typeface="Arial" charset="0"/>
            </a:endParaRPr>
          </a:p>
        </p:txBody>
      </p:sp>
      <p:sp>
        <p:nvSpPr>
          <p:cNvPr id="4143" name="Rectangle 50"/>
          <p:cNvSpPr>
            <a:spLocks noChangeAspect="1" noChangeArrowheads="1"/>
          </p:cNvSpPr>
          <p:nvPr/>
        </p:nvSpPr>
        <p:spPr bwMode="auto">
          <a:xfrm>
            <a:off x="4211638" y="3581400"/>
            <a:ext cx="720725" cy="136525"/>
          </a:xfrm>
          <a:prstGeom prst="rect">
            <a:avLst/>
          </a:prstGeom>
          <a:solidFill>
            <a:srgbClr val="FFFF00"/>
          </a:solid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Kauniainen</a:t>
            </a:r>
          </a:p>
        </p:txBody>
      </p:sp>
      <p:sp>
        <p:nvSpPr>
          <p:cNvPr id="4144" name="Rectangle 51"/>
          <p:cNvSpPr>
            <a:spLocks noChangeAspect="1" noChangeArrowheads="1"/>
          </p:cNvSpPr>
          <p:nvPr/>
        </p:nvSpPr>
        <p:spPr bwMode="auto">
          <a:xfrm>
            <a:off x="5435600" y="2636838"/>
            <a:ext cx="449263" cy="136525"/>
          </a:xfrm>
          <a:prstGeom prst="rect">
            <a:avLst/>
          </a:prstGeom>
          <a:solidFill>
            <a:srgbClr val="66CCFF"/>
          </a:solid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Kerava</a:t>
            </a:r>
          </a:p>
        </p:txBody>
      </p:sp>
      <p:sp>
        <p:nvSpPr>
          <p:cNvPr id="4145" name="Rectangle 52"/>
          <p:cNvSpPr>
            <a:spLocks noChangeAspect="1" noChangeArrowheads="1"/>
          </p:cNvSpPr>
          <p:nvPr/>
        </p:nvSpPr>
        <p:spPr bwMode="auto">
          <a:xfrm>
            <a:off x="3779838" y="3868738"/>
            <a:ext cx="858837" cy="136525"/>
          </a:xfrm>
          <a:prstGeom prst="rect">
            <a:avLst/>
          </a:prstGeom>
          <a:solidFill>
            <a:srgbClr val="FFFF00"/>
          </a:solid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Kirkkonummi</a:t>
            </a:r>
          </a:p>
        </p:txBody>
      </p:sp>
      <p:sp>
        <p:nvSpPr>
          <p:cNvPr id="4146" name="Rectangle 54"/>
          <p:cNvSpPr>
            <a:spLocks noChangeAspect="1" noChangeArrowheads="1"/>
          </p:cNvSpPr>
          <p:nvPr/>
        </p:nvSpPr>
        <p:spPr bwMode="auto">
          <a:xfrm>
            <a:off x="5651500" y="1565275"/>
            <a:ext cx="577850" cy="136525"/>
          </a:xfrm>
          <a:prstGeom prst="rect">
            <a:avLst/>
          </a:prstGeom>
          <a:solidFill>
            <a:srgbClr val="66CCFF"/>
          </a:solid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Mäntsälä</a:t>
            </a:r>
            <a:endParaRPr lang="fi-FI" sz="900" b="1" dirty="0">
              <a:cs typeface="Arial" charset="0"/>
            </a:endParaRPr>
          </a:p>
        </p:txBody>
      </p:sp>
      <p:sp>
        <p:nvSpPr>
          <p:cNvPr id="4147" name="Rectangle 56"/>
          <p:cNvSpPr>
            <a:spLocks noChangeAspect="1" noChangeArrowheads="1"/>
          </p:cNvSpPr>
          <p:nvPr/>
        </p:nvSpPr>
        <p:spPr bwMode="auto">
          <a:xfrm>
            <a:off x="4356100" y="2349500"/>
            <a:ext cx="747713" cy="136525"/>
          </a:xfrm>
          <a:prstGeom prst="rect">
            <a:avLst/>
          </a:prstGeom>
          <a:solidFill>
            <a:srgbClr val="66CCFF"/>
          </a:solidFill>
          <a:ln w="9525">
            <a:noFill/>
            <a:miter lim="800000"/>
            <a:headEnd/>
            <a:tailEnd/>
          </a:ln>
        </p:spPr>
        <p:txBody>
          <a:bodyPr lIns="0" tIns="0" rIns="0" bIns="0">
            <a:spAutoFit/>
          </a:bodyPr>
          <a:lstStyle/>
          <a:p>
            <a:r>
              <a:rPr lang="fi-FI" sz="900" b="1" dirty="0">
                <a:solidFill>
                  <a:srgbClr val="000000"/>
                </a:solidFill>
                <a:latin typeface="Verdana" pitchFamily="34" charset="0"/>
                <a:cs typeface="Arial" charset="0"/>
              </a:rPr>
              <a:t>Nurmijärvi</a:t>
            </a:r>
          </a:p>
        </p:txBody>
      </p:sp>
      <p:sp>
        <p:nvSpPr>
          <p:cNvPr id="4148" name="Rectangle 57"/>
          <p:cNvSpPr>
            <a:spLocks noChangeAspect="1" noChangeArrowheads="1"/>
          </p:cNvSpPr>
          <p:nvPr/>
        </p:nvSpPr>
        <p:spPr bwMode="auto">
          <a:xfrm>
            <a:off x="5796136" y="2348880"/>
            <a:ext cx="652462" cy="136525"/>
          </a:xfrm>
          <a:prstGeom prst="rect">
            <a:avLst/>
          </a:prstGeom>
          <a:solidFill>
            <a:schemeClr val="accent1">
              <a:lumMod val="90000"/>
            </a:schemeClr>
          </a:solid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Pornainen</a:t>
            </a:r>
            <a:endParaRPr lang="fi-FI" sz="900" b="1" dirty="0">
              <a:cs typeface="Arial" charset="0"/>
            </a:endParaRPr>
          </a:p>
        </p:txBody>
      </p:sp>
      <p:sp>
        <p:nvSpPr>
          <p:cNvPr id="4149" name="Rectangle 58"/>
          <p:cNvSpPr>
            <a:spLocks noChangeAspect="1" noChangeArrowheads="1"/>
          </p:cNvSpPr>
          <p:nvPr/>
        </p:nvSpPr>
        <p:spPr bwMode="auto">
          <a:xfrm>
            <a:off x="3132138" y="3716338"/>
            <a:ext cx="452437" cy="136525"/>
          </a:xfrm>
          <a:prstGeom prst="rect">
            <a:avLst/>
          </a:prstGeom>
          <a:solidFill>
            <a:srgbClr val="CC99FF"/>
          </a:solid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Siuntio</a:t>
            </a:r>
            <a:endParaRPr lang="fi-FI" sz="900" b="1" dirty="0">
              <a:cs typeface="Arial" charset="0"/>
            </a:endParaRPr>
          </a:p>
        </p:txBody>
      </p:sp>
      <p:sp>
        <p:nvSpPr>
          <p:cNvPr id="4150" name="Rectangle 59"/>
          <p:cNvSpPr>
            <a:spLocks noChangeAspect="1" noChangeArrowheads="1"/>
          </p:cNvSpPr>
          <p:nvPr/>
        </p:nvSpPr>
        <p:spPr bwMode="auto">
          <a:xfrm>
            <a:off x="5003800" y="2500313"/>
            <a:ext cx="504825" cy="136525"/>
          </a:xfrm>
          <a:prstGeom prst="rect">
            <a:avLst/>
          </a:prstGeom>
          <a:solidFill>
            <a:srgbClr val="66CCFF"/>
          </a:solid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Tuusula</a:t>
            </a:r>
          </a:p>
        </p:txBody>
      </p:sp>
      <p:sp>
        <p:nvSpPr>
          <p:cNvPr id="4151" name="Rectangle 60"/>
          <p:cNvSpPr>
            <a:spLocks noChangeAspect="1" noChangeArrowheads="1"/>
          </p:cNvSpPr>
          <p:nvPr/>
        </p:nvSpPr>
        <p:spPr bwMode="auto">
          <a:xfrm>
            <a:off x="3708400" y="2644775"/>
            <a:ext cx="300038" cy="136525"/>
          </a:xfrm>
          <a:prstGeom prst="rect">
            <a:avLst/>
          </a:prstGeom>
          <a:solidFill>
            <a:srgbClr val="FFFF00"/>
          </a:solid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Vihti</a:t>
            </a:r>
            <a:endParaRPr lang="fi-FI" sz="900" b="1" dirty="0">
              <a:cs typeface="Arial" charset="0"/>
            </a:endParaRPr>
          </a:p>
        </p:txBody>
      </p:sp>
      <p:sp>
        <p:nvSpPr>
          <p:cNvPr id="4152" name="Rectangle 61"/>
          <p:cNvSpPr>
            <a:spLocks noChangeAspect="1" noChangeArrowheads="1"/>
          </p:cNvSpPr>
          <p:nvPr/>
        </p:nvSpPr>
        <p:spPr bwMode="auto">
          <a:xfrm>
            <a:off x="1116013" y="4221163"/>
            <a:ext cx="639762" cy="136525"/>
          </a:xfrm>
          <a:prstGeom prst="rect">
            <a:avLst/>
          </a:prstGeom>
          <a:solidFill>
            <a:srgbClr val="CC99FF"/>
          </a:solidFill>
          <a:ln w="9525">
            <a:noFill/>
            <a:miter lim="800000"/>
            <a:headEnd/>
            <a:tailEnd/>
          </a:ln>
        </p:spPr>
        <p:txBody>
          <a:bodyPr wrap="none" lIns="0" tIns="0" rIns="0" bIns="0">
            <a:spAutoFit/>
          </a:bodyPr>
          <a:lstStyle/>
          <a:p>
            <a:r>
              <a:rPr lang="fi-FI" sz="900" b="1" dirty="0" err="1">
                <a:solidFill>
                  <a:srgbClr val="000000"/>
                </a:solidFill>
                <a:latin typeface="Verdana" pitchFamily="34" charset="0"/>
                <a:cs typeface="Arial" charset="0"/>
              </a:rPr>
              <a:t>Raasepori</a:t>
            </a:r>
            <a:endParaRPr lang="fi-FI" sz="900" b="1" dirty="0">
              <a:cs typeface="Arial" charset="0"/>
            </a:endParaRPr>
          </a:p>
        </p:txBody>
      </p:sp>
      <p:sp>
        <p:nvSpPr>
          <p:cNvPr id="4153" name="Rectangle 62"/>
          <p:cNvSpPr>
            <a:spLocks noChangeAspect="1" noChangeArrowheads="1"/>
          </p:cNvSpPr>
          <p:nvPr/>
        </p:nvSpPr>
        <p:spPr bwMode="auto">
          <a:xfrm>
            <a:off x="6516688" y="1989138"/>
            <a:ext cx="427037" cy="136525"/>
          </a:xfrm>
          <a:prstGeom prst="rect">
            <a:avLst/>
          </a:prstGeom>
          <a:solidFill>
            <a:srgbClr val="FF99FF"/>
          </a:solid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Askola</a:t>
            </a:r>
          </a:p>
        </p:txBody>
      </p:sp>
      <p:sp>
        <p:nvSpPr>
          <p:cNvPr id="4154" name="Rectangle 63"/>
          <p:cNvSpPr>
            <a:spLocks noChangeAspect="1" noChangeArrowheads="1"/>
          </p:cNvSpPr>
          <p:nvPr/>
        </p:nvSpPr>
        <p:spPr bwMode="auto">
          <a:xfrm>
            <a:off x="7812088" y="1557338"/>
            <a:ext cx="649217" cy="276999"/>
          </a:xfrm>
          <a:prstGeom prst="rect">
            <a:avLst/>
          </a:prstGeom>
          <a:solidFill>
            <a:srgbClr val="FF99FF"/>
          </a:solidFill>
          <a:ln w="9525">
            <a:noFill/>
            <a:miter lim="800000"/>
            <a:headEnd/>
            <a:tailEnd/>
          </a:ln>
        </p:spPr>
        <p:txBody>
          <a:bodyPr wrap="none" lIns="0" tIns="0" rIns="0" bIns="0">
            <a:spAutoFit/>
          </a:bodyPr>
          <a:lstStyle/>
          <a:p>
            <a:r>
              <a:rPr lang="fi-FI" sz="900" b="1" dirty="0" smtClean="0">
                <a:solidFill>
                  <a:srgbClr val="000000"/>
                </a:solidFill>
                <a:latin typeface="Verdana" pitchFamily="34" charset="0"/>
                <a:cs typeface="Arial" charset="0"/>
              </a:rPr>
              <a:t>Lapinjärvi</a:t>
            </a:r>
          </a:p>
          <a:p>
            <a:pPr algn="ctr"/>
            <a:r>
              <a:rPr lang="fi-FI" sz="900" b="1" dirty="0" smtClean="0">
                <a:solidFill>
                  <a:srgbClr val="000000"/>
                </a:solidFill>
                <a:latin typeface="Verdana" pitchFamily="34" charset="0"/>
                <a:cs typeface="Arial" charset="0"/>
              </a:rPr>
              <a:t>(*)</a:t>
            </a:r>
            <a:endParaRPr lang="fi-FI" sz="900" b="1" dirty="0">
              <a:cs typeface="Arial" charset="0"/>
            </a:endParaRPr>
          </a:p>
        </p:txBody>
      </p:sp>
      <p:sp>
        <p:nvSpPr>
          <p:cNvPr id="4155" name="Rectangle 64"/>
          <p:cNvSpPr>
            <a:spLocks noChangeAspect="1" noChangeArrowheads="1"/>
          </p:cNvSpPr>
          <p:nvPr/>
        </p:nvSpPr>
        <p:spPr bwMode="auto">
          <a:xfrm>
            <a:off x="7019925" y="1636713"/>
            <a:ext cx="574675" cy="136525"/>
          </a:xfrm>
          <a:prstGeom prst="rect">
            <a:avLst/>
          </a:prstGeom>
          <a:gradFill flip="none" rotWithShape="1">
            <a:gsLst>
              <a:gs pos="39000">
                <a:srgbClr val="FF99FF"/>
              </a:gs>
              <a:gs pos="50000">
                <a:srgbClr val="9CB86E"/>
              </a:gs>
              <a:gs pos="100000">
                <a:srgbClr val="156B13"/>
              </a:gs>
            </a:gsLst>
            <a:lin ang="10800000" scaled="1"/>
            <a:tileRect/>
          </a:grad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Myrskylä</a:t>
            </a:r>
            <a:endParaRPr lang="fi-FI" sz="900" b="1" dirty="0">
              <a:cs typeface="Arial" charset="0"/>
            </a:endParaRPr>
          </a:p>
        </p:txBody>
      </p:sp>
      <p:sp>
        <p:nvSpPr>
          <p:cNvPr id="4156" name="Rectangle 65"/>
          <p:cNvSpPr>
            <a:spLocks noChangeAspect="1" noChangeArrowheads="1"/>
          </p:cNvSpPr>
          <p:nvPr/>
        </p:nvSpPr>
        <p:spPr bwMode="auto">
          <a:xfrm>
            <a:off x="6443663" y="1557338"/>
            <a:ext cx="473075" cy="136525"/>
          </a:xfrm>
          <a:prstGeom prst="rect">
            <a:avLst/>
          </a:prstGeom>
          <a:solidFill>
            <a:srgbClr val="92D050"/>
          </a:solid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Pukkila</a:t>
            </a:r>
            <a:endParaRPr lang="fi-FI" sz="900" b="1" dirty="0">
              <a:cs typeface="Arial" charset="0"/>
            </a:endParaRPr>
          </a:p>
        </p:txBody>
      </p:sp>
      <p:sp>
        <p:nvSpPr>
          <p:cNvPr id="4157" name="Rectangle 66"/>
          <p:cNvSpPr>
            <a:spLocks noChangeAspect="1" noChangeArrowheads="1"/>
          </p:cNvSpPr>
          <p:nvPr/>
        </p:nvSpPr>
        <p:spPr bwMode="auto">
          <a:xfrm>
            <a:off x="6705600" y="2741613"/>
            <a:ext cx="449263" cy="136525"/>
          </a:xfrm>
          <a:prstGeom prst="rect">
            <a:avLst/>
          </a:prstGeom>
          <a:solidFill>
            <a:srgbClr val="FF99FF"/>
          </a:solid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Porvoo</a:t>
            </a:r>
          </a:p>
        </p:txBody>
      </p:sp>
      <p:sp>
        <p:nvSpPr>
          <p:cNvPr id="4158" name="Rectangle 67"/>
          <p:cNvSpPr>
            <a:spLocks noChangeAspect="1" noChangeArrowheads="1"/>
          </p:cNvSpPr>
          <p:nvPr/>
        </p:nvSpPr>
        <p:spPr bwMode="auto">
          <a:xfrm>
            <a:off x="5795963" y="2933700"/>
            <a:ext cx="355600" cy="136525"/>
          </a:xfrm>
          <a:prstGeom prst="rect">
            <a:avLst/>
          </a:prstGeom>
          <a:solidFill>
            <a:srgbClr val="66CCFF"/>
          </a:solid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Sipoo</a:t>
            </a:r>
          </a:p>
        </p:txBody>
      </p:sp>
      <p:sp>
        <p:nvSpPr>
          <p:cNvPr id="4159" name="Freeform 68"/>
          <p:cNvSpPr>
            <a:spLocks noChangeAspect="1"/>
          </p:cNvSpPr>
          <p:nvPr/>
        </p:nvSpPr>
        <p:spPr bwMode="auto">
          <a:xfrm>
            <a:off x="8948738" y="2011363"/>
            <a:ext cx="0" cy="7937"/>
          </a:xfrm>
          <a:custGeom>
            <a:avLst/>
            <a:gdLst>
              <a:gd name="T0" fmla="*/ 0 h 7"/>
              <a:gd name="T1" fmla="*/ 2147483647 h 7"/>
              <a:gd name="T2" fmla="*/ 0 h 7"/>
              <a:gd name="T3" fmla="*/ 0 60000 65536"/>
              <a:gd name="T4" fmla="*/ 0 60000 65536"/>
              <a:gd name="T5" fmla="*/ 0 60000 65536"/>
              <a:gd name="T6" fmla="*/ 0 h 7"/>
              <a:gd name="T7" fmla="*/ 7 h 7"/>
            </a:gdLst>
            <a:ahLst/>
            <a:cxnLst>
              <a:cxn ang="T3">
                <a:pos x="0" y="T0"/>
              </a:cxn>
              <a:cxn ang="T4">
                <a:pos x="0" y="T1"/>
              </a:cxn>
              <a:cxn ang="T5">
                <a:pos x="0" y="T2"/>
              </a:cxn>
            </a:cxnLst>
            <a:rect l="0" t="T6" r="0" b="T7"/>
            <a:pathLst>
              <a:path h="7">
                <a:moveTo>
                  <a:pt x="0" y="0"/>
                </a:moveTo>
                <a:lnTo>
                  <a:pt x="0" y="7"/>
                </a:lnTo>
                <a:lnTo>
                  <a:pt x="0" y="0"/>
                </a:lnTo>
                <a:close/>
              </a:path>
            </a:pathLst>
          </a:custGeom>
          <a:solidFill>
            <a:schemeClr val="bg1"/>
          </a:solidFill>
          <a:ln w="0">
            <a:solidFill>
              <a:srgbClr val="000000"/>
            </a:solidFill>
            <a:prstDash val="solid"/>
            <a:round/>
            <a:headEnd/>
            <a:tailEnd/>
          </a:ln>
        </p:spPr>
        <p:txBody>
          <a:bodyPr/>
          <a:lstStyle/>
          <a:p>
            <a:endParaRPr lang="fi-FI"/>
          </a:p>
        </p:txBody>
      </p:sp>
      <p:sp>
        <p:nvSpPr>
          <p:cNvPr id="4160" name="Rectangle 69"/>
          <p:cNvSpPr>
            <a:spLocks noChangeAspect="1" noChangeArrowheads="1"/>
          </p:cNvSpPr>
          <p:nvPr/>
        </p:nvSpPr>
        <p:spPr bwMode="auto">
          <a:xfrm>
            <a:off x="7718750" y="2204864"/>
            <a:ext cx="453650" cy="276999"/>
          </a:xfrm>
          <a:prstGeom prst="rect">
            <a:avLst/>
          </a:prstGeom>
          <a:solidFill>
            <a:srgbClr val="FF99FF"/>
          </a:solidFill>
          <a:ln w="9525">
            <a:noFill/>
            <a:miter lim="800000"/>
            <a:headEnd/>
            <a:tailEnd/>
          </a:ln>
        </p:spPr>
        <p:txBody>
          <a:bodyPr wrap="none" lIns="0" tIns="0" rIns="0" bIns="0">
            <a:spAutoFit/>
          </a:bodyPr>
          <a:lstStyle/>
          <a:p>
            <a:r>
              <a:rPr lang="fi-FI" sz="900" b="1" dirty="0" smtClean="0">
                <a:solidFill>
                  <a:srgbClr val="000000"/>
                </a:solidFill>
                <a:latin typeface="Verdana" pitchFamily="34" charset="0"/>
                <a:cs typeface="Arial" charset="0"/>
              </a:rPr>
              <a:t>Loviisa</a:t>
            </a:r>
          </a:p>
          <a:p>
            <a:r>
              <a:rPr lang="fi-FI" sz="900" b="1" dirty="0" smtClean="0">
                <a:solidFill>
                  <a:srgbClr val="000000"/>
                </a:solidFill>
                <a:latin typeface="Verdana" pitchFamily="34" charset="0"/>
                <a:cs typeface="Arial" charset="0"/>
              </a:rPr>
              <a:t>(*)</a:t>
            </a:r>
            <a:endParaRPr lang="fi-FI" sz="900" b="1" dirty="0">
              <a:cs typeface="Arial" charset="0"/>
            </a:endParaRPr>
          </a:p>
        </p:txBody>
      </p:sp>
      <p:sp>
        <p:nvSpPr>
          <p:cNvPr id="89" name="Puolivapaa piirto 88"/>
          <p:cNvSpPr/>
          <p:nvPr/>
        </p:nvSpPr>
        <p:spPr>
          <a:xfrm>
            <a:off x="2051050" y="1484313"/>
            <a:ext cx="1616075" cy="2414587"/>
          </a:xfrm>
          <a:custGeom>
            <a:avLst/>
            <a:gdLst>
              <a:gd name="connsiteX0" fmla="*/ 967562 w 1616148"/>
              <a:gd name="connsiteY0" fmla="*/ 2349795 h 2413591"/>
              <a:gd name="connsiteX1" fmla="*/ 701748 w 1616148"/>
              <a:gd name="connsiteY1" fmla="*/ 2413591 h 2413591"/>
              <a:gd name="connsiteX2" fmla="*/ 595423 w 1616148"/>
              <a:gd name="connsiteY2" fmla="*/ 2094614 h 2413591"/>
              <a:gd name="connsiteX3" fmla="*/ 63795 w 1616148"/>
              <a:gd name="connsiteY3" fmla="*/ 2243470 h 2413591"/>
              <a:gd name="connsiteX4" fmla="*/ 0 w 1616148"/>
              <a:gd name="connsiteY4" fmla="*/ 2115879 h 2413591"/>
              <a:gd name="connsiteX5" fmla="*/ 0 w 1616148"/>
              <a:gd name="connsiteY5" fmla="*/ 1658679 h 2413591"/>
              <a:gd name="connsiteX6" fmla="*/ 223283 w 1616148"/>
              <a:gd name="connsiteY6" fmla="*/ 1541721 h 2413591"/>
              <a:gd name="connsiteX7" fmla="*/ 276446 w 1616148"/>
              <a:gd name="connsiteY7" fmla="*/ 1244009 h 2413591"/>
              <a:gd name="connsiteX8" fmla="*/ 372139 w 1616148"/>
              <a:gd name="connsiteY8" fmla="*/ 1222744 h 2413591"/>
              <a:gd name="connsiteX9" fmla="*/ 382772 w 1616148"/>
              <a:gd name="connsiteY9" fmla="*/ 967563 h 2413591"/>
              <a:gd name="connsiteX10" fmla="*/ 212651 w 1616148"/>
              <a:gd name="connsiteY10" fmla="*/ 903768 h 2413591"/>
              <a:gd name="connsiteX11" fmla="*/ 212651 w 1616148"/>
              <a:gd name="connsiteY11" fmla="*/ 701749 h 2413591"/>
              <a:gd name="connsiteX12" fmla="*/ 595423 w 1616148"/>
              <a:gd name="connsiteY12" fmla="*/ 637954 h 2413591"/>
              <a:gd name="connsiteX13" fmla="*/ 754911 w 1616148"/>
              <a:gd name="connsiteY13" fmla="*/ 255182 h 2413591"/>
              <a:gd name="connsiteX14" fmla="*/ 701748 w 1616148"/>
              <a:gd name="connsiteY14" fmla="*/ 95693 h 2413591"/>
              <a:gd name="connsiteX15" fmla="*/ 701748 w 1616148"/>
              <a:gd name="connsiteY15" fmla="*/ 10633 h 2413591"/>
              <a:gd name="connsiteX16" fmla="*/ 754911 w 1616148"/>
              <a:gd name="connsiteY16" fmla="*/ 0 h 2413591"/>
              <a:gd name="connsiteX17" fmla="*/ 1031358 w 1616148"/>
              <a:gd name="connsiteY17" fmla="*/ 53163 h 2413591"/>
              <a:gd name="connsiteX18" fmla="*/ 1286539 w 1616148"/>
              <a:gd name="connsiteY18" fmla="*/ 733647 h 2413591"/>
              <a:gd name="connsiteX19" fmla="*/ 1180214 w 1616148"/>
              <a:gd name="connsiteY19" fmla="*/ 1095154 h 2413591"/>
              <a:gd name="connsiteX20" fmla="*/ 1456660 w 1616148"/>
              <a:gd name="connsiteY20" fmla="*/ 1594884 h 2413591"/>
              <a:gd name="connsiteX21" fmla="*/ 1616148 w 1616148"/>
              <a:gd name="connsiteY21" fmla="*/ 1605516 h 2413591"/>
              <a:gd name="connsiteX22" fmla="*/ 1616148 w 1616148"/>
              <a:gd name="connsiteY22" fmla="*/ 1765005 h 2413591"/>
              <a:gd name="connsiteX23" fmla="*/ 1552353 w 1616148"/>
              <a:gd name="connsiteY23" fmla="*/ 1754372 h 2413591"/>
              <a:gd name="connsiteX24" fmla="*/ 1339702 w 1616148"/>
              <a:gd name="connsiteY24" fmla="*/ 1945758 h 2413591"/>
              <a:gd name="connsiteX25" fmla="*/ 1212111 w 1616148"/>
              <a:gd name="connsiteY25" fmla="*/ 1977656 h 2413591"/>
              <a:gd name="connsiteX26" fmla="*/ 1137683 w 1616148"/>
              <a:gd name="connsiteY26" fmla="*/ 1967023 h 2413591"/>
              <a:gd name="connsiteX27" fmla="*/ 1073888 w 1616148"/>
              <a:gd name="connsiteY27" fmla="*/ 2041451 h 2413591"/>
              <a:gd name="connsiteX28" fmla="*/ 967562 w 1616148"/>
              <a:gd name="connsiteY28" fmla="*/ 2349795 h 241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16148" h="2413591">
                <a:moveTo>
                  <a:pt x="967562" y="2349795"/>
                </a:moveTo>
                <a:lnTo>
                  <a:pt x="701748" y="2413591"/>
                </a:lnTo>
                <a:lnTo>
                  <a:pt x="595423" y="2094614"/>
                </a:lnTo>
                <a:lnTo>
                  <a:pt x="63795" y="2243470"/>
                </a:lnTo>
                <a:lnTo>
                  <a:pt x="0" y="2115879"/>
                </a:lnTo>
                <a:lnTo>
                  <a:pt x="0" y="1658679"/>
                </a:lnTo>
                <a:lnTo>
                  <a:pt x="223283" y="1541721"/>
                </a:lnTo>
                <a:lnTo>
                  <a:pt x="276446" y="1244009"/>
                </a:lnTo>
                <a:lnTo>
                  <a:pt x="372139" y="1222744"/>
                </a:lnTo>
                <a:lnTo>
                  <a:pt x="382772" y="967563"/>
                </a:lnTo>
                <a:lnTo>
                  <a:pt x="212651" y="903768"/>
                </a:lnTo>
                <a:lnTo>
                  <a:pt x="212651" y="701749"/>
                </a:lnTo>
                <a:lnTo>
                  <a:pt x="595423" y="637954"/>
                </a:lnTo>
                <a:lnTo>
                  <a:pt x="754911" y="255182"/>
                </a:lnTo>
                <a:lnTo>
                  <a:pt x="701748" y="95693"/>
                </a:lnTo>
                <a:lnTo>
                  <a:pt x="701748" y="10633"/>
                </a:lnTo>
                <a:lnTo>
                  <a:pt x="754911" y="0"/>
                </a:lnTo>
                <a:lnTo>
                  <a:pt x="1031358" y="53163"/>
                </a:lnTo>
                <a:lnTo>
                  <a:pt x="1286539" y="733647"/>
                </a:lnTo>
                <a:lnTo>
                  <a:pt x="1180214" y="1095154"/>
                </a:lnTo>
                <a:lnTo>
                  <a:pt x="1456660" y="1594884"/>
                </a:lnTo>
                <a:lnTo>
                  <a:pt x="1616148" y="1605516"/>
                </a:lnTo>
                <a:lnTo>
                  <a:pt x="1616148" y="1765005"/>
                </a:lnTo>
                <a:lnTo>
                  <a:pt x="1552353" y="1754372"/>
                </a:lnTo>
                <a:lnTo>
                  <a:pt x="1339702" y="1945758"/>
                </a:lnTo>
                <a:lnTo>
                  <a:pt x="1212111" y="1977656"/>
                </a:lnTo>
                <a:lnTo>
                  <a:pt x="1137683" y="1967023"/>
                </a:lnTo>
                <a:lnTo>
                  <a:pt x="1073888" y="2041451"/>
                </a:lnTo>
                <a:lnTo>
                  <a:pt x="967562" y="2349795"/>
                </a:lnTo>
                <a:close/>
              </a:path>
            </a:pathLst>
          </a:cu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7" name="Suorakulmio 66"/>
          <p:cNvSpPr/>
          <p:nvPr/>
        </p:nvSpPr>
        <p:spPr>
          <a:xfrm>
            <a:off x="179512" y="188640"/>
            <a:ext cx="288925" cy="287337"/>
          </a:xfrm>
          <a:prstGeom prst="rect">
            <a:avLst/>
          </a:prstGeom>
          <a:solidFill>
            <a:srgbClr val="66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68" name="Suorakulmio 67"/>
          <p:cNvSpPr/>
          <p:nvPr/>
        </p:nvSpPr>
        <p:spPr>
          <a:xfrm>
            <a:off x="179512" y="620688"/>
            <a:ext cx="288925" cy="287337"/>
          </a:xfrm>
          <a:prstGeom prst="rect">
            <a:avLst/>
          </a:prstGeom>
          <a:solidFill>
            <a:srgbClr val="FF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4240" name="Tekstikehys 44"/>
          <p:cNvSpPr txBox="1">
            <a:spLocks noChangeArrowheads="1"/>
          </p:cNvSpPr>
          <p:nvPr/>
        </p:nvSpPr>
        <p:spPr bwMode="auto">
          <a:xfrm>
            <a:off x="611560" y="260648"/>
            <a:ext cx="3816350" cy="261610"/>
          </a:xfrm>
          <a:prstGeom prst="rect">
            <a:avLst/>
          </a:prstGeom>
          <a:noFill/>
          <a:ln w="9525">
            <a:noFill/>
            <a:miter lim="800000"/>
            <a:headEnd/>
            <a:tailEnd/>
          </a:ln>
        </p:spPr>
        <p:txBody>
          <a:bodyPr>
            <a:spAutoFit/>
          </a:bodyPr>
          <a:lstStyle/>
          <a:p>
            <a:r>
              <a:rPr lang="fi-FI" sz="1100" dirty="0">
                <a:latin typeface="Verdana" pitchFamily="34" charset="0"/>
                <a:ea typeface="Verdana" pitchFamily="34" charset="0"/>
                <a:cs typeface="Verdana" pitchFamily="34" charset="0"/>
              </a:rPr>
              <a:t>Keski-Uudenmaan kuntien selvitys</a:t>
            </a:r>
          </a:p>
        </p:txBody>
      </p:sp>
      <p:sp>
        <p:nvSpPr>
          <p:cNvPr id="4241" name="Tekstikehys 44"/>
          <p:cNvSpPr txBox="1">
            <a:spLocks noChangeArrowheads="1"/>
          </p:cNvSpPr>
          <p:nvPr/>
        </p:nvSpPr>
        <p:spPr bwMode="auto">
          <a:xfrm>
            <a:off x="611560" y="620688"/>
            <a:ext cx="3673475" cy="261610"/>
          </a:xfrm>
          <a:prstGeom prst="rect">
            <a:avLst/>
          </a:prstGeom>
          <a:noFill/>
          <a:ln w="9525">
            <a:noFill/>
            <a:miter lim="800000"/>
            <a:headEnd/>
            <a:tailEnd/>
          </a:ln>
        </p:spPr>
        <p:txBody>
          <a:bodyPr>
            <a:spAutoFit/>
          </a:bodyPr>
          <a:lstStyle/>
          <a:p>
            <a:r>
              <a:rPr lang="fi-FI" sz="1100" dirty="0">
                <a:latin typeface="Verdana" pitchFamily="34" charset="0"/>
                <a:ea typeface="Verdana" pitchFamily="34" charset="0"/>
                <a:cs typeface="Verdana" pitchFamily="34" charset="0"/>
              </a:rPr>
              <a:t>Itä-Uudenmaan kuntien selvitys</a:t>
            </a:r>
          </a:p>
        </p:txBody>
      </p:sp>
      <p:sp>
        <p:nvSpPr>
          <p:cNvPr id="71" name="Suorakulmio 70"/>
          <p:cNvSpPr/>
          <p:nvPr/>
        </p:nvSpPr>
        <p:spPr>
          <a:xfrm>
            <a:off x="179512" y="980728"/>
            <a:ext cx="288925" cy="287337"/>
          </a:xfrm>
          <a:prstGeom prst="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4243" name="Tekstikehys 44"/>
          <p:cNvSpPr txBox="1">
            <a:spLocks noChangeArrowheads="1"/>
          </p:cNvSpPr>
          <p:nvPr/>
        </p:nvSpPr>
        <p:spPr bwMode="auto">
          <a:xfrm>
            <a:off x="611560" y="980728"/>
            <a:ext cx="2304628" cy="430887"/>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Espoon, Kauniainen, Kirkkonummi, Vihti</a:t>
            </a:r>
            <a:endParaRPr lang="fi-FI" sz="1100" dirty="0">
              <a:latin typeface="Verdana" pitchFamily="34" charset="0"/>
              <a:ea typeface="Verdana" pitchFamily="34" charset="0"/>
              <a:cs typeface="Verdana" pitchFamily="34" charset="0"/>
            </a:endParaRPr>
          </a:p>
        </p:txBody>
      </p:sp>
      <p:sp>
        <p:nvSpPr>
          <p:cNvPr id="73" name="Suorakulmio 72"/>
          <p:cNvSpPr/>
          <p:nvPr/>
        </p:nvSpPr>
        <p:spPr>
          <a:xfrm>
            <a:off x="179512" y="2780928"/>
            <a:ext cx="288925" cy="287337"/>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74" name="Tekstikehys 44"/>
          <p:cNvSpPr txBox="1">
            <a:spLocks noChangeArrowheads="1"/>
          </p:cNvSpPr>
          <p:nvPr/>
        </p:nvSpPr>
        <p:spPr bwMode="auto">
          <a:xfrm>
            <a:off x="539552" y="2708920"/>
            <a:ext cx="3456384" cy="430887"/>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Kunta ei aio osallistua</a:t>
            </a:r>
          </a:p>
          <a:p>
            <a:r>
              <a:rPr lang="fi-FI" sz="1100" dirty="0" smtClean="0">
                <a:latin typeface="Verdana" pitchFamily="34" charset="0"/>
                <a:ea typeface="Verdana" pitchFamily="34" charset="0"/>
                <a:cs typeface="Verdana" pitchFamily="34" charset="0"/>
              </a:rPr>
              <a:t>selvityksiin</a:t>
            </a:r>
            <a:endParaRPr lang="fi-FI" sz="1100" dirty="0">
              <a:latin typeface="Verdana" pitchFamily="34" charset="0"/>
              <a:ea typeface="Verdana" pitchFamily="34" charset="0"/>
              <a:cs typeface="Verdana" pitchFamily="34" charset="0"/>
            </a:endParaRPr>
          </a:p>
        </p:txBody>
      </p:sp>
      <p:sp>
        <p:nvSpPr>
          <p:cNvPr id="75" name="5-sakarainen tähti 74"/>
          <p:cNvSpPr/>
          <p:nvPr/>
        </p:nvSpPr>
        <p:spPr>
          <a:xfrm>
            <a:off x="2915816" y="4221088"/>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6" name="Tekstikehys 44"/>
          <p:cNvSpPr txBox="1">
            <a:spLocks noChangeArrowheads="1"/>
          </p:cNvSpPr>
          <p:nvPr/>
        </p:nvSpPr>
        <p:spPr bwMode="auto">
          <a:xfrm>
            <a:off x="539552" y="3140968"/>
            <a:ext cx="1800225" cy="430887"/>
          </a:xfrm>
          <a:prstGeom prst="rect">
            <a:avLst/>
          </a:prstGeom>
          <a:noFill/>
          <a:ln w="9525">
            <a:noFill/>
            <a:miter lim="800000"/>
            <a:headEnd/>
            <a:tailEnd/>
          </a:ln>
        </p:spPr>
        <p:txBody>
          <a:bodyPr>
            <a:spAutoFit/>
          </a:bodyPr>
          <a:lstStyle/>
          <a:p>
            <a:r>
              <a:rPr lang="fi-FI" sz="1100" dirty="0" smtClean="0">
                <a:latin typeface="Verdana" pitchFamily="34" charset="0"/>
                <a:ea typeface="Verdana" pitchFamily="34" charset="0"/>
                <a:cs typeface="Verdana" pitchFamily="34" charset="0"/>
              </a:rPr>
              <a:t>Ei yhtenäisiä päätöksiä selvitysalueesta</a:t>
            </a:r>
            <a:endParaRPr lang="fi-FI" sz="1100" dirty="0">
              <a:latin typeface="Verdana" pitchFamily="34" charset="0"/>
              <a:ea typeface="Verdana" pitchFamily="34" charset="0"/>
              <a:cs typeface="Verdana" pitchFamily="34" charset="0"/>
            </a:endParaRPr>
          </a:p>
        </p:txBody>
      </p:sp>
      <p:sp>
        <p:nvSpPr>
          <p:cNvPr id="77" name="Rectangle 48"/>
          <p:cNvSpPr>
            <a:spLocks noChangeAspect="1" noChangeArrowheads="1"/>
          </p:cNvSpPr>
          <p:nvPr/>
        </p:nvSpPr>
        <p:spPr bwMode="auto">
          <a:xfrm>
            <a:off x="2636838" y="2708920"/>
            <a:ext cx="357470" cy="276999"/>
          </a:xfrm>
          <a:prstGeom prst="rect">
            <a:avLst/>
          </a:prstGeom>
          <a:noFill/>
          <a:ln w="9525">
            <a:noFill/>
            <a:miter lim="800000"/>
            <a:headEnd/>
            <a:tailEnd/>
          </a:ln>
        </p:spPr>
        <p:txBody>
          <a:bodyPr wrap="none" lIns="0" tIns="0" rIns="0" bIns="0">
            <a:spAutoFit/>
          </a:bodyPr>
          <a:lstStyle/>
          <a:p>
            <a:r>
              <a:rPr lang="fi-FI" sz="900" b="1" dirty="0" smtClean="0">
                <a:solidFill>
                  <a:srgbClr val="000000"/>
                </a:solidFill>
                <a:latin typeface="Verdana" pitchFamily="34" charset="0"/>
                <a:cs typeface="Arial" charset="0"/>
              </a:rPr>
              <a:t>Lohja</a:t>
            </a:r>
          </a:p>
          <a:p>
            <a:r>
              <a:rPr lang="fi-FI" sz="900" b="1" dirty="0" smtClean="0">
                <a:solidFill>
                  <a:srgbClr val="000000"/>
                </a:solidFill>
                <a:latin typeface="Verdana" pitchFamily="34" charset="0"/>
                <a:cs typeface="Arial" charset="0"/>
              </a:rPr>
              <a:t>(**)</a:t>
            </a:r>
            <a:endParaRPr lang="fi-FI" sz="900" b="1" dirty="0">
              <a:cs typeface="Arial" charset="0"/>
            </a:endParaRPr>
          </a:p>
        </p:txBody>
      </p:sp>
      <p:sp>
        <p:nvSpPr>
          <p:cNvPr id="78" name="Suorakulmio 77"/>
          <p:cNvSpPr/>
          <p:nvPr/>
        </p:nvSpPr>
        <p:spPr>
          <a:xfrm>
            <a:off x="179512" y="1484784"/>
            <a:ext cx="288925" cy="287338"/>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79" name="Tekstikehys 44"/>
          <p:cNvSpPr txBox="1">
            <a:spLocks noChangeArrowheads="1"/>
          </p:cNvSpPr>
          <p:nvPr/>
        </p:nvSpPr>
        <p:spPr bwMode="auto">
          <a:xfrm>
            <a:off x="611560" y="1484784"/>
            <a:ext cx="2304628" cy="430887"/>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Pukkilan, Myrskylän ja Orimattilan selvitys</a:t>
            </a:r>
            <a:endParaRPr lang="fi-FI" sz="1100" dirty="0">
              <a:latin typeface="Verdana" pitchFamily="34" charset="0"/>
              <a:ea typeface="Verdana" pitchFamily="34" charset="0"/>
              <a:cs typeface="Verdana" pitchFamily="34" charset="0"/>
            </a:endParaRPr>
          </a:p>
        </p:txBody>
      </p:sp>
      <p:sp>
        <p:nvSpPr>
          <p:cNvPr id="81" name="5-sakarainen tähti 80"/>
          <p:cNvSpPr/>
          <p:nvPr/>
        </p:nvSpPr>
        <p:spPr>
          <a:xfrm>
            <a:off x="827584" y="4941168"/>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2" name="5-sakarainen tähti 81"/>
          <p:cNvSpPr/>
          <p:nvPr/>
        </p:nvSpPr>
        <p:spPr>
          <a:xfrm>
            <a:off x="1403648" y="4437112"/>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3" name="5-sakarainen tähti 82"/>
          <p:cNvSpPr/>
          <p:nvPr/>
        </p:nvSpPr>
        <p:spPr>
          <a:xfrm>
            <a:off x="3491880" y="2060848"/>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4" name="5-sakarainen tähti 83"/>
          <p:cNvSpPr/>
          <p:nvPr/>
        </p:nvSpPr>
        <p:spPr>
          <a:xfrm>
            <a:off x="2627784" y="3140968"/>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5" name="5-sakarainen tähti 84"/>
          <p:cNvSpPr/>
          <p:nvPr/>
        </p:nvSpPr>
        <p:spPr>
          <a:xfrm>
            <a:off x="3491880" y="3933056"/>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6" name="5-sakarainen tähti 85"/>
          <p:cNvSpPr/>
          <p:nvPr/>
        </p:nvSpPr>
        <p:spPr>
          <a:xfrm>
            <a:off x="323528" y="3284984"/>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7" name="Suorakulmio 86"/>
          <p:cNvSpPr/>
          <p:nvPr/>
        </p:nvSpPr>
        <p:spPr>
          <a:xfrm>
            <a:off x="179512" y="1988840"/>
            <a:ext cx="288925" cy="287338"/>
          </a:xfrm>
          <a:prstGeom prst="rect">
            <a:avLst/>
          </a:prstGeom>
          <a:solidFill>
            <a:srgbClr val="CC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88" name="Tekstikehys 44"/>
          <p:cNvSpPr txBox="1">
            <a:spLocks noChangeArrowheads="1"/>
          </p:cNvSpPr>
          <p:nvPr/>
        </p:nvSpPr>
        <p:spPr bwMode="auto">
          <a:xfrm>
            <a:off x="611560" y="1988840"/>
            <a:ext cx="3456384"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Länsi-Uudenmaan kunnat</a:t>
            </a:r>
            <a:endParaRPr lang="fi-FI" sz="1100" dirty="0">
              <a:latin typeface="Verdana" pitchFamily="34" charset="0"/>
              <a:ea typeface="Verdana" pitchFamily="34" charset="0"/>
              <a:cs typeface="Verdana" pitchFamily="34" charset="0"/>
            </a:endParaRPr>
          </a:p>
        </p:txBody>
      </p:sp>
      <p:sp>
        <p:nvSpPr>
          <p:cNvPr id="90" name="Tekstikehys 89"/>
          <p:cNvSpPr txBox="1"/>
          <p:nvPr/>
        </p:nvSpPr>
        <p:spPr>
          <a:xfrm>
            <a:off x="611560" y="5481082"/>
            <a:ext cx="7704856" cy="900246"/>
          </a:xfrm>
          <a:prstGeom prst="rect">
            <a:avLst/>
          </a:prstGeom>
          <a:noFill/>
        </p:spPr>
        <p:txBody>
          <a:bodyPr wrap="square" rtlCol="0">
            <a:spAutoFit/>
          </a:bodyPr>
          <a:lstStyle/>
          <a:p>
            <a:r>
              <a:rPr lang="fi-FI" sz="1050" dirty="0" smtClean="0"/>
              <a:t>Länsi-Uudenmaan kunnilla on vaihtoehtoisia alueita, jotka eivät  ole yhtenäisiä (eivätkä kaikki näy kartalla)</a:t>
            </a:r>
          </a:p>
          <a:p>
            <a:r>
              <a:rPr lang="fi-FI" sz="1050" dirty="0" smtClean="0"/>
              <a:t>(*) Loviisa ja Lapinjärvi ilmoittavat myös keskinäisen selvityksen</a:t>
            </a:r>
          </a:p>
          <a:p>
            <a:r>
              <a:rPr lang="fi-FI" sz="1050" dirty="0" smtClean="0"/>
              <a:t>(**) Lohja tuo esiin  vaihtoehtoisena Vihdin ja Lohjan varaan rakentuvan suurkunnan </a:t>
            </a:r>
            <a:r>
              <a:rPr lang="fi-FI" sz="1050" dirty="0" err="1" smtClean="0"/>
              <a:t>sote-</a:t>
            </a:r>
            <a:r>
              <a:rPr lang="fi-FI" sz="1050" dirty="0" smtClean="0"/>
              <a:t> ja metropoliratkaisujen selvittyä.</a:t>
            </a:r>
          </a:p>
          <a:p>
            <a:r>
              <a:rPr lang="fi-FI" sz="1050" dirty="0" smtClean="0"/>
              <a:t>(***) Helsinki ja Vantaa tuovat esiin aiemmat kantansa. Erityinen kuntajakoselvitys on asetettu 9.12.2013 Espoon, Helsingin, Kauniaisten, Keravan ja Vantaan kaupunkien sekä Kirkkonummen, Sipoon, Tuusulan ja Vihdin kuntien välille.</a:t>
            </a:r>
            <a:endParaRPr lang="fi-FI" sz="1050" dirty="0"/>
          </a:p>
        </p:txBody>
      </p:sp>
      <p:sp>
        <p:nvSpPr>
          <p:cNvPr id="94" name="Nuoli oikealle 93"/>
          <p:cNvSpPr/>
          <p:nvPr/>
        </p:nvSpPr>
        <p:spPr>
          <a:xfrm rot="11455810">
            <a:off x="6177507" y="1298465"/>
            <a:ext cx="337946" cy="257332"/>
          </a:xfrm>
          <a:prstGeom prst="rightArrow">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5" name="Suorakulmio 94"/>
          <p:cNvSpPr/>
          <p:nvPr/>
        </p:nvSpPr>
        <p:spPr>
          <a:xfrm>
            <a:off x="179512" y="2348880"/>
            <a:ext cx="288925" cy="28733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96" name="Tekstikehys 44"/>
          <p:cNvSpPr txBox="1">
            <a:spLocks noChangeArrowheads="1"/>
          </p:cNvSpPr>
          <p:nvPr/>
        </p:nvSpPr>
        <p:spPr bwMode="auto">
          <a:xfrm>
            <a:off x="539552" y="2348880"/>
            <a:ext cx="3456384"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Kunta ei selvitysvelvollinen</a:t>
            </a:r>
          </a:p>
        </p:txBody>
      </p:sp>
      <p:sp>
        <p:nvSpPr>
          <p:cNvPr id="97" name="Nuoli oikealle 96"/>
          <p:cNvSpPr/>
          <p:nvPr/>
        </p:nvSpPr>
        <p:spPr>
          <a:xfrm rot="10037744">
            <a:off x="3009155" y="1658505"/>
            <a:ext cx="337946" cy="257332"/>
          </a:xfrm>
          <a:prstGeom prst="rightArrow">
            <a:avLst/>
          </a:prstGeom>
          <a:solidFill>
            <a:srgbClr val="CC99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8" name="Nuoli oikealle 97"/>
          <p:cNvSpPr/>
          <p:nvPr/>
        </p:nvSpPr>
        <p:spPr>
          <a:xfrm rot="5400000">
            <a:off x="3667597" y="2245171"/>
            <a:ext cx="337946" cy="257332"/>
          </a:xfrm>
          <a:prstGeom prst="rightArrow">
            <a:avLst/>
          </a:prstGeom>
          <a:solidFill>
            <a:srgbClr val="CC99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9" name="Nuoli oikealle 98"/>
          <p:cNvSpPr/>
          <p:nvPr/>
        </p:nvSpPr>
        <p:spPr>
          <a:xfrm rot="12785553">
            <a:off x="3086752" y="3194371"/>
            <a:ext cx="414398" cy="221725"/>
          </a:xfrm>
          <a:prstGeom prst="rightArrow">
            <a:avLst/>
          </a:prstGeom>
          <a:solidFill>
            <a:srgbClr val="CC99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2" name="5-sakarainen tähti 101"/>
          <p:cNvSpPr/>
          <p:nvPr/>
        </p:nvSpPr>
        <p:spPr>
          <a:xfrm>
            <a:off x="251520" y="2060848"/>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00" name="Nuoli oikealle 99"/>
          <p:cNvSpPr/>
          <p:nvPr/>
        </p:nvSpPr>
        <p:spPr>
          <a:xfrm rot="15047506">
            <a:off x="6890227" y="1053960"/>
            <a:ext cx="337946" cy="257332"/>
          </a:xfrm>
          <a:prstGeom prst="rightArrow">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1" name="Tekstikehys 100"/>
          <p:cNvSpPr txBox="1"/>
          <p:nvPr/>
        </p:nvSpPr>
        <p:spPr>
          <a:xfrm>
            <a:off x="6660232" y="764704"/>
            <a:ext cx="1080120" cy="230832"/>
          </a:xfrm>
          <a:prstGeom prst="rect">
            <a:avLst/>
          </a:prstGeom>
          <a:noFill/>
        </p:spPr>
        <p:txBody>
          <a:bodyPr wrap="square" rtlCol="0">
            <a:spAutoFit/>
          </a:bodyPr>
          <a:lstStyle/>
          <a:p>
            <a:r>
              <a:rPr lang="fi-FI" sz="900" b="1" dirty="0" smtClean="0">
                <a:latin typeface="Verdana" pitchFamily="34" charset="0"/>
                <a:ea typeface="Verdana" pitchFamily="34" charset="0"/>
                <a:cs typeface="Verdana" pitchFamily="34" charset="0"/>
              </a:rPr>
              <a:t>Orimattila</a:t>
            </a:r>
            <a:endParaRPr lang="fi-FI" sz="900" b="1" dirty="0">
              <a:latin typeface="Verdana" pitchFamily="34" charset="0"/>
              <a:ea typeface="Verdana" pitchFamily="34" charset="0"/>
              <a:cs typeface="Verdana" pitchFamily="34" charset="0"/>
            </a:endParaRPr>
          </a:p>
        </p:txBody>
      </p:sp>
      <p:sp>
        <p:nvSpPr>
          <p:cNvPr id="103" name="5-sakarainen tähti 102"/>
          <p:cNvSpPr/>
          <p:nvPr/>
        </p:nvSpPr>
        <p:spPr>
          <a:xfrm>
            <a:off x="251520" y="1556792"/>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04" name="5-sakarainen tähti 103"/>
          <p:cNvSpPr/>
          <p:nvPr/>
        </p:nvSpPr>
        <p:spPr>
          <a:xfrm>
            <a:off x="7163841" y="1844377"/>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05" name="5-sakarainen tähti 104"/>
          <p:cNvSpPr/>
          <p:nvPr/>
        </p:nvSpPr>
        <p:spPr>
          <a:xfrm>
            <a:off x="6804248" y="1412329"/>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Puolivapaa piirto 70"/>
          <p:cNvSpPr/>
          <p:nvPr/>
        </p:nvSpPr>
        <p:spPr>
          <a:xfrm>
            <a:off x="1835150" y="2198688"/>
            <a:ext cx="2535238" cy="2973387"/>
          </a:xfrm>
          <a:custGeom>
            <a:avLst/>
            <a:gdLst>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409516 w 2535637"/>
              <a:gd name="connsiteY41" fmla="*/ 1486601 h 2973202"/>
              <a:gd name="connsiteX42" fmla="*/ 173904 w 2535637"/>
              <a:gd name="connsiteY42" fmla="*/ 1649286 h 2973202"/>
              <a:gd name="connsiteX43" fmla="*/ 84147 w 2535637"/>
              <a:gd name="connsiteY43" fmla="*/ 1570748 h 2973202"/>
              <a:gd name="connsiteX44" fmla="*/ 0 w 2535637"/>
              <a:gd name="connsiteY44" fmla="*/ 1632456 h 2973202"/>
              <a:gd name="connsiteX45" fmla="*/ 84147 w 2535637"/>
              <a:gd name="connsiteY45" fmla="*/ 1957826 h 2973202"/>
              <a:gd name="connsiteX46" fmla="*/ 33659 w 2535637"/>
              <a:gd name="connsiteY46" fmla="*/ 2126120 h 2973202"/>
              <a:gd name="connsiteX47" fmla="*/ 140245 w 2535637"/>
              <a:gd name="connsiteY47" fmla="*/ 2210267 h 2973202"/>
              <a:gd name="connsiteX48" fmla="*/ 112196 w 2535637"/>
              <a:gd name="connsiteY48" fmla="*/ 2401001 h 2973202"/>
              <a:gd name="connsiteX49" fmla="*/ 246832 w 2535637"/>
              <a:gd name="connsiteY49" fmla="*/ 2462709 h 2973202"/>
              <a:gd name="connsiteX50" fmla="*/ 336589 w 2535637"/>
              <a:gd name="connsiteY50" fmla="*/ 2389781 h 2973202"/>
              <a:gd name="connsiteX51" fmla="*/ 661958 w 2535637"/>
              <a:gd name="connsiteY51" fmla="*/ 2574905 h 2973202"/>
              <a:gd name="connsiteX52" fmla="*/ 1234159 w 2535637"/>
              <a:gd name="connsiteY52" fmla="*/ 2591735 h 297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535637" h="2973202">
                <a:moveTo>
                  <a:pt x="1234159" y="2591735"/>
                </a:moveTo>
                <a:lnTo>
                  <a:pt x="1537089" y="2776859"/>
                </a:lnTo>
                <a:lnTo>
                  <a:pt x="1727823" y="2636613"/>
                </a:lnTo>
                <a:lnTo>
                  <a:pt x="2182218" y="2804908"/>
                </a:lnTo>
                <a:lnTo>
                  <a:pt x="2255146" y="2973202"/>
                </a:lnTo>
                <a:lnTo>
                  <a:pt x="2445880" y="2911494"/>
                </a:lnTo>
                <a:lnTo>
                  <a:pt x="2356123" y="2154169"/>
                </a:lnTo>
                <a:lnTo>
                  <a:pt x="2283195" y="2154169"/>
                </a:lnTo>
                <a:lnTo>
                  <a:pt x="2187828" y="1969045"/>
                </a:lnTo>
                <a:lnTo>
                  <a:pt x="2322464" y="1935386"/>
                </a:lnTo>
                <a:lnTo>
                  <a:pt x="2328073" y="1666115"/>
                </a:lnTo>
                <a:lnTo>
                  <a:pt x="2047583" y="1621237"/>
                </a:lnTo>
                <a:lnTo>
                  <a:pt x="1940996" y="1408064"/>
                </a:lnTo>
                <a:lnTo>
                  <a:pt x="1817580" y="1340746"/>
                </a:lnTo>
                <a:lnTo>
                  <a:pt x="1806361" y="1189281"/>
                </a:lnTo>
                <a:lnTo>
                  <a:pt x="2030753" y="1161232"/>
                </a:lnTo>
                <a:lnTo>
                  <a:pt x="2170999" y="948059"/>
                </a:lnTo>
                <a:lnTo>
                  <a:pt x="2333683" y="1032206"/>
                </a:lnTo>
                <a:lnTo>
                  <a:pt x="2445880" y="959278"/>
                </a:lnTo>
                <a:lnTo>
                  <a:pt x="2401001" y="656348"/>
                </a:lnTo>
                <a:lnTo>
                  <a:pt x="2535637" y="499273"/>
                </a:lnTo>
                <a:lnTo>
                  <a:pt x="2490758" y="162685"/>
                </a:lnTo>
                <a:lnTo>
                  <a:pt x="2417830" y="162685"/>
                </a:lnTo>
                <a:lnTo>
                  <a:pt x="2372952" y="336589"/>
                </a:lnTo>
                <a:lnTo>
                  <a:pt x="2277585" y="319759"/>
                </a:lnTo>
                <a:lnTo>
                  <a:pt x="2255146" y="196343"/>
                </a:lnTo>
                <a:lnTo>
                  <a:pt x="1946606" y="33659"/>
                </a:lnTo>
                <a:lnTo>
                  <a:pt x="1946606" y="0"/>
                </a:lnTo>
                <a:lnTo>
                  <a:pt x="1795141" y="274881"/>
                </a:lnTo>
                <a:lnTo>
                  <a:pt x="1542699" y="544152"/>
                </a:lnTo>
                <a:lnTo>
                  <a:pt x="1273428" y="617080"/>
                </a:lnTo>
                <a:lnTo>
                  <a:pt x="1559529" y="925619"/>
                </a:lnTo>
                <a:lnTo>
                  <a:pt x="1576358" y="1166842"/>
                </a:lnTo>
                <a:lnTo>
                  <a:pt x="1503430" y="1357575"/>
                </a:lnTo>
                <a:lnTo>
                  <a:pt x="1716603" y="1475381"/>
                </a:lnTo>
                <a:lnTo>
                  <a:pt x="1626846" y="1514650"/>
                </a:lnTo>
                <a:lnTo>
                  <a:pt x="1559529" y="1682945"/>
                </a:lnTo>
                <a:lnTo>
                  <a:pt x="1408064" y="1643676"/>
                </a:lnTo>
                <a:lnTo>
                  <a:pt x="1093914" y="1654896"/>
                </a:lnTo>
                <a:lnTo>
                  <a:pt x="948059" y="1570748"/>
                </a:lnTo>
                <a:lnTo>
                  <a:pt x="847082" y="1408064"/>
                </a:lnTo>
                <a:lnTo>
                  <a:pt x="409516" y="1486601"/>
                </a:lnTo>
                <a:lnTo>
                  <a:pt x="173904" y="1649286"/>
                </a:lnTo>
                <a:lnTo>
                  <a:pt x="84147" y="1570748"/>
                </a:lnTo>
                <a:lnTo>
                  <a:pt x="0" y="1632456"/>
                </a:lnTo>
                <a:lnTo>
                  <a:pt x="84147" y="1957826"/>
                </a:lnTo>
                <a:lnTo>
                  <a:pt x="33659" y="2126120"/>
                </a:lnTo>
                <a:lnTo>
                  <a:pt x="140245" y="2210267"/>
                </a:lnTo>
                <a:lnTo>
                  <a:pt x="112196" y="2401001"/>
                </a:lnTo>
                <a:lnTo>
                  <a:pt x="246832" y="2462709"/>
                </a:lnTo>
                <a:lnTo>
                  <a:pt x="336589" y="2389781"/>
                </a:lnTo>
                <a:lnTo>
                  <a:pt x="661958" y="2574905"/>
                </a:lnTo>
                <a:lnTo>
                  <a:pt x="1234159" y="2591735"/>
                </a:lnTo>
                <a:close/>
              </a:path>
            </a:pathLst>
          </a:custGeom>
          <a:gradFill flip="none" rotWithShape="1">
            <a:gsLst>
              <a:gs pos="13000">
                <a:srgbClr val="FF99FF"/>
              </a:gs>
              <a:gs pos="37000">
                <a:srgbClr val="66CCFF"/>
              </a:gs>
              <a:gs pos="57000">
                <a:srgbClr val="FFFF00"/>
              </a:gs>
            </a:gsLst>
            <a:lin ang="13500000" scaled="1"/>
            <a:tileRect/>
          </a:gradFill>
          <a:ln w="12700">
            <a:solidFill>
              <a:srgbClr val="000000"/>
            </a:solidFill>
            <a:prstDash val="solid"/>
            <a:round/>
            <a:headEnd/>
            <a:tailEnd/>
          </a:ln>
        </p:spPr>
        <p:txBody>
          <a:bodyPr/>
          <a:lstStyle/>
          <a:p>
            <a:pPr>
              <a:defRPr/>
            </a:pPr>
            <a:endParaRPr lang="fi-FI" dirty="0"/>
          </a:p>
        </p:txBody>
      </p:sp>
      <p:sp>
        <p:nvSpPr>
          <p:cNvPr id="22530" name="Freeform 12"/>
          <p:cNvSpPr>
            <a:spLocks noChangeAspect="1"/>
          </p:cNvSpPr>
          <p:nvPr/>
        </p:nvSpPr>
        <p:spPr bwMode="auto">
          <a:xfrm>
            <a:off x="588963" y="1964928"/>
            <a:ext cx="1627187" cy="1619250"/>
          </a:xfrm>
          <a:custGeom>
            <a:avLst/>
            <a:gdLst>
              <a:gd name="T0" fmla="*/ 2147483647 w 3044"/>
              <a:gd name="T1" fmla="*/ 2147483647 h 3031"/>
              <a:gd name="T2" fmla="*/ 2147483647 w 3044"/>
              <a:gd name="T3" fmla="*/ 2147483647 h 3031"/>
              <a:gd name="T4" fmla="*/ 2147483647 w 3044"/>
              <a:gd name="T5" fmla="*/ 2147483647 h 3031"/>
              <a:gd name="T6" fmla="*/ 2147483647 w 3044"/>
              <a:gd name="T7" fmla="*/ 2147483647 h 3031"/>
              <a:gd name="T8" fmla="*/ 2147483647 w 3044"/>
              <a:gd name="T9" fmla="*/ 2147483647 h 3031"/>
              <a:gd name="T10" fmla="*/ 2147483647 w 3044"/>
              <a:gd name="T11" fmla="*/ 2147483647 h 3031"/>
              <a:gd name="T12" fmla="*/ 2147483647 w 3044"/>
              <a:gd name="T13" fmla="*/ 2147483647 h 3031"/>
              <a:gd name="T14" fmla="*/ 2147483647 w 3044"/>
              <a:gd name="T15" fmla="*/ 2147483647 h 3031"/>
              <a:gd name="T16" fmla="*/ 2147483647 w 3044"/>
              <a:gd name="T17" fmla="*/ 2147483647 h 3031"/>
              <a:gd name="T18" fmla="*/ 0 w 3044"/>
              <a:gd name="T19" fmla="*/ 2147483647 h 3031"/>
              <a:gd name="T20" fmla="*/ 2147483647 w 3044"/>
              <a:gd name="T21" fmla="*/ 2147483647 h 3031"/>
              <a:gd name="T22" fmla="*/ 2147483647 w 3044"/>
              <a:gd name="T23" fmla="*/ 2147483647 h 3031"/>
              <a:gd name="T24" fmla="*/ 2147483647 w 3044"/>
              <a:gd name="T25" fmla="*/ 2147483647 h 3031"/>
              <a:gd name="T26" fmla="*/ 2147483647 w 3044"/>
              <a:gd name="T27" fmla="*/ 2147483647 h 3031"/>
              <a:gd name="T28" fmla="*/ 2147483647 w 3044"/>
              <a:gd name="T29" fmla="*/ 2147483647 h 3031"/>
              <a:gd name="T30" fmla="*/ 2147483647 w 3044"/>
              <a:gd name="T31" fmla="*/ 2147483647 h 3031"/>
              <a:gd name="T32" fmla="*/ 2147483647 w 3044"/>
              <a:gd name="T33" fmla="*/ 2147483647 h 3031"/>
              <a:gd name="T34" fmla="*/ 2147483647 w 3044"/>
              <a:gd name="T35" fmla="*/ 2147483647 h 3031"/>
              <a:gd name="T36" fmla="*/ 2147483647 w 3044"/>
              <a:gd name="T37" fmla="*/ 0 h 3031"/>
              <a:gd name="T38" fmla="*/ 2147483647 w 3044"/>
              <a:gd name="T39" fmla="*/ 2147483647 h 3031"/>
              <a:gd name="T40" fmla="*/ 2147483647 w 3044"/>
              <a:gd name="T41" fmla="*/ 2147483647 h 3031"/>
              <a:gd name="T42" fmla="*/ 2147483647 w 3044"/>
              <a:gd name="T43" fmla="*/ 2147483647 h 3031"/>
              <a:gd name="T44" fmla="*/ 2147483647 w 3044"/>
              <a:gd name="T45" fmla="*/ 2147483647 h 3031"/>
              <a:gd name="T46" fmla="*/ 2147483647 w 3044"/>
              <a:gd name="T47" fmla="*/ 2147483647 h 3031"/>
              <a:gd name="T48" fmla="*/ 2147483647 w 3044"/>
              <a:gd name="T49" fmla="*/ 2147483647 h 3031"/>
              <a:gd name="T50" fmla="*/ 2147483647 w 3044"/>
              <a:gd name="T51" fmla="*/ 2147483647 h 3031"/>
              <a:gd name="T52" fmla="*/ 2147483647 w 3044"/>
              <a:gd name="T53" fmla="*/ 2147483647 h 3031"/>
              <a:gd name="T54" fmla="*/ 2147483647 w 3044"/>
              <a:gd name="T55" fmla="*/ 2147483647 h 3031"/>
              <a:gd name="T56" fmla="*/ 2147483647 w 3044"/>
              <a:gd name="T57" fmla="*/ 2147483647 h 3031"/>
              <a:gd name="T58" fmla="*/ 2147483647 w 3044"/>
              <a:gd name="T59" fmla="*/ 2147483647 h 303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44"/>
              <a:gd name="T91" fmla="*/ 0 h 3031"/>
              <a:gd name="T92" fmla="*/ 3044 w 3044"/>
              <a:gd name="T93" fmla="*/ 3031 h 303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44" h="3031">
                <a:moveTo>
                  <a:pt x="2576" y="2411"/>
                </a:moveTo>
                <a:lnTo>
                  <a:pt x="2267" y="2547"/>
                </a:lnTo>
                <a:lnTo>
                  <a:pt x="2291" y="2749"/>
                </a:lnTo>
                <a:lnTo>
                  <a:pt x="1471" y="3031"/>
                </a:lnTo>
                <a:lnTo>
                  <a:pt x="1185" y="2660"/>
                </a:lnTo>
                <a:lnTo>
                  <a:pt x="973" y="1644"/>
                </a:lnTo>
                <a:lnTo>
                  <a:pt x="676" y="1357"/>
                </a:lnTo>
                <a:lnTo>
                  <a:pt x="637" y="843"/>
                </a:lnTo>
                <a:lnTo>
                  <a:pt x="421" y="545"/>
                </a:lnTo>
                <a:lnTo>
                  <a:pt x="0" y="356"/>
                </a:lnTo>
                <a:lnTo>
                  <a:pt x="91" y="61"/>
                </a:lnTo>
                <a:lnTo>
                  <a:pt x="735" y="185"/>
                </a:lnTo>
                <a:lnTo>
                  <a:pt x="932" y="291"/>
                </a:lnTo>
                <a:lnTo>
                  <a:pt x="1007" y="312"/>
                </a:lnTo>
                <a:lnTo>
                  <a:pt x="1093" y="316"/>
                </a:lnTo>
                <a:lnTo>
                  <a:pt x="1479" y="192"/>
                </a:lnTo>
                <a:lnTo>
                  <a:pt x="1632" y="394"/>
                </a:lnTo>
                <a:lnTo>
                  <a:pt x="1892" y="217"/>
                </a:lnTo>
                <a:lnTo>
                  <a:pt x="2058" y="0"/>
                </a:lnTo>
                <a:lnTo>
                  <a:pt x="2491" y="337"/>
                </a:lnTo>
                <a:lnTo>
                  <a:pt x="2523" y="807"/>
                </a:lnTo>
                <a:lnTo>
                  <a:pt x="2708" y="836"/>
                </a:lnTo>
                <a:lnTo>
                  <a:pt x="2739" y="1077"/>
                </a:lnTo>
                <a:lnTo>
                  <a:pt x="2940" y="1207"/>
                </a:lnTo>
                <a:lnTo>
                  <a:pt x="3038" y="1123"/>
                </a:lnTo>
                <a:lnTo>
                  <a:pt x="3044" y="1530"/>
                </a:lnTo>
                <a:lnTo>
                  <a:pt x="2845" y="1594"/>
                </a:lnTo>
                <a:lnTo>
                  <a:pt x="2827" y="1862"/>
                </a:lnTo>
                <a:lnTo>
                  <a:pt x="2753" y="2183"/>
                </a:lnTo>
                <a:lnTo>
                  <a:pt x="2576" y="2411"/>
                </a:lnTo>
                <a:close/>
              </a:path>
            </a:pathLst>
          </a:custGeom>
          <a:solidFill>
            <a:srgbClr val="92D050"/>
          </a:solidFill>
          <a:ln w="0">
            <a:solidFill>
              <a:srgbClr val="000000"/>
            </a:solidFill>
            <a:prstDash val="solid"/>
            <a:round/>
            <a:headEnd/>
            <a:tailEnd/>
          </a:ln>
        </p:spPr>
        <p:txBody>
          <a:bodyPr/>
          <a:lstStyle/>
          <a:p>
            <a:endParaRPr lang="fi-FI"/>
          </a:p>
        </p:txBody>
      </p:sp>
      <p:sp>
        <p:nvSpPr>
          <p:cNvPr id="22531" name="Text Box 2"/>
          <p:cNvSpPr txBox="1">
            <a:spLocks noChangeArrowheads="1"/>
          </p:cNvSpPr>
          <p:nvPr/>
        </p:nvSpPr>
        <p:spPr bwMode="auto">
          <a:xfrm>
            <a:off x="3131840" y="188913"/>
            <a:ext cx="6048672" cy="338554"/>
          </a:xfrm>
          <a:prstGeom prst="rect">
            <a:avLst/>
          </a:prstGeom>
          <a:noFill/>
          <a:ln w="9525">
            <a:noFill/>
            <a:miter lim="800000"/>
            <a:headEnd/>
            <a:tailEnd/>
          </a:ln>
        </p:spPr>
        <p:txBody>
          <a:bodyPr wrap="square">
            <a:spAutoFit/>
          </a:bodyPr>
          <a:lstStyle/>
          <a:p>
            <a:r>
              <a:rPr lang="fi-FI" sz="1600" b="1" dirty="0" smtClean="0">
                <a:cs typeface="Arial" charset="0"/>
              </a:rPr>
              <a:t>Pohjois-Savo: kuntien ilmoittamat ensisijaiset selvitysalueet</a:t>
            </a:r>
            <a:endParaRPr lang="fi-FI" sz="1600" dirty="0">
              <a:cs typeface="Arial" charset="0"/>
            </a:endParaRPr>
          </a:p>
        </p:txBody>
      </p:sp>
      <p:sp>
        <p:nvSpPr>
          <p:cNvPr id="22532" name="Freeform 3"/>
          <p:cNvSpPr>
            <a:spLocks noChangeAspect="1"/>
          </p:cNvSpPr>
          <p:nvPr/>
        </p:nvSpPr>
        <p:spPr bwMode="auto">
          <a:xfrm>
            <a:off x="1689100" y="1270000"/>
            <a:ext cx="1331913" cy="1331913"/>
          </a:xfrm>
          <a:custGeom>
            <a:avLst/>
            <a:gdLst>
              <a:gd name="T0" fmla="*/ 2147483647 w 2493"/>
              <a:gd name="T1" fmla="*/ 2147483647 h 2498"/>
              <a:gd name="T2" fmla="*/ 2147483647 w 2493"/>
              <a:gd name="T3" fmla="*/ 2147483647 h 2498"/>
              <a:gd name="T4" fmla="*/ 2147483647 w 2493"/>
              <a:gd name="T5" fmla="*/ 0 h 2498"/>
              <a:gd name="T6" fmla="*/ 2147483647 w 2493"/>
              <a:gd name="T7" fmla="*/ 2147483647 h 2498"/>
              <a:gd name="T8" fmla="*/ 2147483647 w 2493"/>
              <a:gd name="T9" fmla="*/ 2147483647 h 2498"/>
              <a:gd name="T10" fmla="*/ 2147483647 w 2493"/>
              <a:gd name="T11" fmla="*/ 2147483647 h 2498"/>
              <a:gd name="T12" fmla="*/ 2147483647 w 2493"/>
              <a:gd name="T13" fmla="*/ 2147483647 h 2498"/>
              <a:gd name="T14" fmla="*/ 2147483647 w 2493"/>
              <a:gd name="T15" fmla="*/ 2147483647 h 2498"/>
              <a:gd name="T16" fmla="*/ 0 w 2493"/>
              <a:gd name="T17" fmla="*/ 2147483647 h 2498"/>
              <a:gd name="T18" fmla="*/ 2147483647 w 2493"/>
              <a:gd name="T19" fmla="*/ 2147483647 h 2498"/>
              <a:gd name="T20" fmla="*/ 2147483647 w 2493"/>
              <a:gd name="T21" fmla="*/ 2147483647 h 2498"/>
              <a:gd name="T22" fmla="*/ 2147483647 w 2493"/>
              <a:gd name="T23" fmla="*/ 2147483647 h 2498"/>
              <a:gd name="T24" fmla="*/ 2147483647 w 2493"/>
              <a:gd name="T25" fmla="*/ 2147483647 h 2498"/>
              <a:gd name="T26" fmla="*/ 2147483647 w 2493"/>
              <a:gd name="T27" fmla="*/ 2147483647 h 2498"/>
              <a:gd name="T28" fmla="*/ 2147483647 w 2493"/>
              <a:gd name="T29" fmla="*/ 2147483647 h 2498"/>
              <a:gd name="T30" fmla="*/ 2147483647 w 2493"/>
              <a:gd name="T31" fmla="*/ 2147483647 h 2498"/>
              <a:gd name="T32" fmla="*/ 2147483647 w 2493"/>
              <a:gd name="T33" fmla="*/ 2147483647 h 2498"/>
              <a:gd name="T34" fmla="*/ 2147483647 w 2493"/>
              <a:gd name="T35" fmla="*/ 2147483647 h 2498"/>
              <a:gd name="T36" fmla="*/ 2147483647 w 2493"/>
              <a:gd name="T37" fmla="*/ 2147483647 h 2498"/>
              <a:gd name="T38" fmla="*/ 2147483647 w 2493"/>
              <a:gd name="T39" fmla="*/ 2147483647 h 2498"/>
              <a:gd name="T40" fmla="*/ 2147483647 w 2493"/>
              <a:gd name="T41" fmla="*/ 2147483647 h 2498"/>
              <a:gd name="T42" fmla="*/ 2147483647 w 2493"/>
              <a:gd name="T43" fmla="*/ 2147483647 h 2498"/>
              <a:gd name="T44" fmla="*/ 2147483647 w 2493"/>
              <a:gd name="T45" fmla="*/ 2147483647 h 2498"/>
              <a:gd name="T46" fmla="*/ 2147483647 w 2493"/>
              <a:gd name="T47" fmla="*/ 2147483647 h 2498"/>
              <a:gd name="T48" fmla="*/ 2147483647 w 2493"/>
              <a:gd name="T49" fmla="*/ 2147483647 h 2498"/>
              <a:gd name="T50" fmla="*/ 2147483647 w 2493"/>
              <a:gd name="T51" fmla="*/ 2147483647 h 24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93"/>
              <a:gd name="T79" fmla="*/ 0 h 2498"/>
              <a:gd name="T80" fmla="*/ 2493 w 2493"/>
              <a:gd name="T81" fmla="*/ 2498 h 249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93" h="2498">
                <a:moveTo>
                  <a:pt x="1945" y="429"/>
                </a:moveTo>
                <a:lnTo>
                  <a:pt x="1622" y="294"/>
                </a:lnTo>
                <a:lnTo>
                  <a:pt x="1373" y="0"/>
                </a:lnTo>
                <a:lnTo>
                  <a:pt x="1167" y="217"/>
                </a:lnTo>
                <a:lnTo>
                  <a:pt x="815" y="86"/>
                </a:lnTo>
                <a:lnTo>
                  <a:pt x="471" y="450"/>
                </a:lnTo>
                <a:lnTo>
                  <a:pt x="142" y="255"/>
                </a:lnTo>
                <a:lnTo>
                  <a:pt x="81" y="402"/>
                </a:lnTo>
                <a:lnTo>
                  <a:pt x="0" y="1291"/>
                </a:lnTo>
                <a:lnTo>
                  <a:pt x="433" y="1628"/>
                </a:lnTo>
                <a:lnTo>
                  <a:pt x="465" y="2098"/>
                </a:lnTo>
                <a:lnTo>
                  <a:pt x="650" y="2127"/>
                </a:lnTo>
                <a:lnTo>
                  <a:pt x="681" y="2368"/>
                </a:lnTo>
                <a:lnTo>
                  <a:pt x="882" y="2498"/>
                </a:lnTo>
                <a:lnTo>
                  <a:pt x="980" y="2414"/>
                </a:lnTo>
                <a:lnTo>
                  <a:pt x="1136" y="2283"/>
                </a:lnTo>
                <a:lnTo>
                  <a:pt x="1152" y="2269"/>
                </a:lnTo>
                <a:lnTo>
                  <a:pt x="1051" y="2023"/>
                </a:lnTo>
                <a:lnTo>
                  <a:pt x="1185" y="1628"/>
                </a:lnTo>
                <a:lnTo>
                  <a:pt x="1500" y="1707"/>
                </a:lnTo>
                <a:lnTo>
                  <a:pt x="1767" y="1277"/>
                </a:lnTo>
                <a:lnTo>
                  <a:pt x="2213" y="1278"/>
                </a:lnTo>
                <a:lnTo>
                  <a:pt x="2305" y="1352"/>
                </a:lnTo>
                <a:lnTo>
                  <a:pt x="2493" y="1132"/>
                </a:lnTo>
                <a:lnTo>
                  <a:pt x="2217" y="666"/>
                </a:lnTo>
                <a:lnTo>
                  <a:pt x="1945" y="429"/>
                </a:lnTo>
                <a:close/>
              </a:path>
            </a:pathLst>
          </a:custGeom>
          <a:solidFill>
            <a:schemeClr val="accent1">
              <a:lumMod val="50000"/>
            </a:schemeClr>
          </a:solidFill>
          <a:ln w="12700">
            <a:solidFill>
              <a:srgbClr val="000000"/>
            </a:solidFill>
            <a:prstDash val="solid"/>
            <a:round/>
            <a:headEnd/>
            <a:tailEnd/>
          </a:ln>
        </p:spPr>
        <p:txBody>
          <a:bodyPr/>
          <a:lstStyle/>
          <a:p>
            <a:endParaRPr lang="fi-FI"/>
          </a:p>
        </p:txBody>
      </p:sp>
      <p:sp>
        <p:nvSpPr>
          <p:cNvPr id="22533" name="Freeform 4"/>
          <p:cNvSpPr>
            <a:spLocks noChangeAspect="1"/>
          </p:cNvSpPr>
          <p:nvPr/>
        </p:nvSpPr>
        <p:spPr bwMode="auto">
          <a:xfrm>
            <a:off x="3635375" y="2708275"/>
            <a:ext cx="1295400" cy="1179513"/>
          </a:xfrm>
          <a:custGeom>
            <a:avLst/>
            <a:gdLst>
              <a:gd name="T0" fmla="*/ 2147483647 w 2426"/>
              <a:gd name="T1" fmla="*/ 2147483647 h 2210"/>
              <a:gd name="T2" fmla="*/ 2147483647 w 2426"/>
              <a:gd name="T3" fmla="*/ 0 h 2210"/>
              <a:gd name="T4" fmla="*/ 2147483647 w 2426"/>
              <a:gd name="T5" fmla="*/ 2147483647 h 2210"/>
              <a:gd name="T6" fmla="*/ 2147483647 w 2426"/>
              <a:gd name="T7" fmla="*/ 2147483647 h 2210"/>
              <a:gd name="T8" fmla="*/ 2147483647 w 2426"/>
              <a:gd name="T9" fmla="*/ 2147483647 h 2210"/>
              <a:gd name="T10" fmla="*/ 2147483647 w 2426"/>
              <a:gd name="T11" fmla="*/ 2147483647 h 2210"/>
              <a:gd name="T12" fmla="*/ 2147483647 w 2426"/>
              <a:gd name="T13" fmla="*/ 2147483647 h 2210"/>
              <a:gd name="T14" fmla="*/ 0 w 2426"/>
              <a:gd name="T15" fmla="*/ 2147483647 h 2210"/>
              <a:gd name="T16" fmla="*/ 2147483647 w 2426"/>
              <a:gd name="T17" fmla="*/ 2147483647 h 2210"/>
              <a:gd name="T18" fmla="*/ 2147483647 w 2426"/>
              <a:gd name="T19" fmla="*/ 2147483647 h 2210"/>
              <a:gd name="T20" fmla="*/ 2147483647 w 2426"/>
              <a:gd name="T21" fmla="*/ 2147483647 h 2210"/>
              <a:gd name="T22" fmla="*/ 2147483647 w 2426"/>
              <a:gd name="T23" fmla="*/ 2147483647 h 2210"/>
              <a:gd name="T24" fmla="*/ 2147483647 w 2426"/>
              <a:gd name="T25" fmla="*/ 2147483647 h 2210"/>
              <a:gd name="T26" fmla="*/ 2147483647 w 2426"/>
              <a:gd name="T27" fmla="*/ 2147483647 h 2210"/>
              <a:gd name="T28" fmla="*/ 2147483647 w 2426"/>
              <a:gd name="T29" fmla="*/ 2147483647 h 2210"/>
              <a:gd name="T30" fmla="*/ 2147483647 w 2426"/>
              <a:gd name="T31" fmla="*/ 2147483647 h 2210"/>
              <a:gd name="T32" fmla="*/ 2147483647 w 2426"/>
              <a:gd name="T33" fmla="*/ 2147483647 h 2210"/>
              <a:gd name="T34" fmla="*/ 2147483647 w 2426"/>
              <a:gd name="T35" fmla="*/ 2147483647 h 2210"/>
              <a:gd name="T36" fmla="*/ 2147483647 w 2426"/>
              <a:gd name="T37" fmla="*/ 2147483647 h 2210"/>
              <a:gd name="T38" fmla="*/ 2147483647 w 2426"/>
              <a:gd name="T39" fmla="*/ 2147483647 h 2210"/>
              <a:gd name="T40" fmla="*/ 2147483647 w 2426"/>
              <a:gd name="T41" fmla="*/ 2147483647 h 22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6"/>
              <a:gd name="T64" fmla="*/ 0 h 2210"/>
              <a:gd name="T65" fmla="*/ 2426 w 2426"/>
              <a:gd name="T66" fmla="*/ 2210 h 22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6" h="2210">
                <a:moveTo>
                  <a:pt x="1901" y="282"/>
                </a:moveTo>
                <a:lnTo>
                  <a:pt x="1355" y="0"/>
                </a:lnTo>
                <a:lnTo>
                  <a:pt x="1113" y="277"/>
                </a:lnTo>
                <a:lnTo>
                  <a:pt x="1209" y="836"/>
                </a:lnTo>
                <a:lnTo>
                  <a:pt x="999" y="969"/>
                </a:lnTo>
                <a:lnTo>
                  <a:pt x="694" y="806"/>
                </a:lnTo>
                <a:lnTo>
                  <a:pt x="424" y="1209"/>
                </a:lnTo>
                <a:lnTo>
                  <a:pt x="0" y="1285"/>
                </a:lnTo>
                <a:lnTo>
                  <a:pt x="21" y="1552"/>
                </a:lnTo>
                <a:lnTo>
                  <a:pt x="276" y="1705"/>
                </a:lnTo>
                <a:lnTo>
                  <a:pt x="471" y="2089"/>
                </a:lnTo>
                <a:lnTo>
                  <a:pt x="956" y="2178"/>
                </a:lnTo>
                <a:lnTo>
                  <a:pt x="956" y="2210"/>
                </a:lnTo>
                <a:lnTo>
                  <a:pt x="1334" y="1972"/>
                </a:lnTo>
                <a:lnTo>
                  <a:pt x="1483" y="1681"/>
                </a:lnTo>
                <a:lnTo>
                  <a:pt x="1273" y="1396"/>
                </a:lnTo>
                <a:lnTo>
                  <a:pt x="1458" y="1094"/>
                </a:lnTo>
                <a:lnTo>
                  <a:pt x="1823" y="974"/>
                </a:lnTo>
                <a:lnTo>
                  <a:pt x="2426" y="996"/>
                </a:lnTo>
                <a:lnTo>
                  <a:pt x="2139" y="481"/>
                </a:lnTo>
                <a:lnTo>
                  <a:pt x="1901" y="282"/>
                </a:lnTo>
                <a:close/>
              </a:path>
            </a:pathLst>
          </a:custGeom>
          <a:solidFill>
            <a:srgbClr val="66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chemeClr val="lt1"/>
              </a:solidFill>
              <a:latin typeface="+mn-lt"/>
            </a:endParaRPr>
          </a:p>
        </p:txBody>
      </p:sp>
      <p:sp>
        <p:nvSpPr>
          <p:cNvPr id="22534" name="Freeform 5"/>
          <p:cNvSpPr>
            <a:spLocks noChangeAspect="1"/>
          </p:cNvSpPr>
          <p:nvPr/>
        </p:nvSpPr>
        <p:spPr bwMode="auto">
          <a:xfrm>
            <a:off x="4324350" y="3238500"/>
            <a:ext cx="1116013" cy="1231900"/>
          </a:xfrm>
          <a:custGeom>
            <a:avLst/>
            <a:gdLst>
              <a:gd name="T0" fmla="*/ 2147483647 w 2087"/>
              <a:gd name="T1" fmla="*/ 2147483647 h 2307"/>
              <a:gd name="T2" fmla="*/ 2147483647 w 2087"/>
              <a:gd name="T3" fmla="*/ 2147483647 h 2307"/>
              <a:gd name="T4" fmla="*/ 2147483647 w 2087"/>
              <a:gd name="T5" fmla="*/ 2147483647 h 2307"/>
              <a:gd name="T6" fmla="*/ 2147483647 w 2087"/>
              <a:gd name="T7" fmla="*/ 2147483647 h 2307"/>
              <a:gd name="T8" fmla="*/ 2147483647 w 2087"/>
              <a:gd name="T9" fmla="*/ 2147483647 h 2307"/>
              <a:gd name="T10" fmla="*/ 2147483647 w 2087"/>
              <a:gd name="T11" fmla="*/ 2147483647 h 2307"/>
              <a:gd name="T12" fmla="*/ 0 w 2087"/>
              <a:gd name="T13" fmla="*/ 2147483647 h 2307"/>
              <a:gd name="T14" fmla="*/ 2147483647 w 2087"/>
              <a:gd name="T15" fmla="*/ 2147483647 h 2307"/>
              <a:gd name="T16" fmla="*/ 2147483647 w 2087"/>
              <a:gd name="T17" fmla="*/ 0 h 2307"/>
              <a:gd name="T18" fmla="*/ 2147483647 w 2087"/>
              <a:gd name="T19" fmla="*/ 2147483647 h 2307"/>
              <a:gd name="T20" fmla="*/ 2147483647 w 2087"/>
              <a:gd name="T21" fmla="*/ 2147483647 h 2307"/>
              <a:gd name="T22" fmla="*/ 2147483647 w 2087"/>
              <a:gd name="T23" fmla="*/ 2147483647 h 2307"/>
              <a:gd name="T24" fmla="*/ 2147483647 w 2087"/>
              <a:gd name="T25" fmla="*/ 2147483647 h 2307"/>
              <a:gd name="T26" fmla="*/ 2147483647 w 2087"/>
              <a:gd name="T27" fmla="*/ 2147483647 h 2307"/>
              <a:gd name="T28" fmla="*/ 2147483647 w 2087"/>
              <a:gd name="T29" fmla="*/ 2147483647 h 2307"/>
              <a:gd name="T30" fmla="*/ 2147483647 w 2087"/>
              <a:gd name="T31" fmla="*/ 2147483647 h 23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87"/>
              <a:gd name="T49" fmla="*/ 0 h 2307"/>
              <a:gd name="T50" fmla="*/ 2087 w 2087"/>
              <a:gd name="T51" fmla="*/ 2307 h 23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87" h="2307">
                <a:moveTo>
                  <a:pt x="1638" y="2307"/>
                </a:moveTo>
                <a:lnTo>
                  <a:pt x="1256" y="2108"/>
                </a:lnTo>
                <a:lnTo>
                  <a:pt x="1082" y="2095"/>
                </a:lnTo>
                <a:lnTo>
                  <a:pt x="907" y="1587"/>
                </a:lnTo>
                <a:lnTo>
                  <a:pt x="61" y="998"/>
                </a:lnTo>
                <a:lnTo>
                  <a:pt x="210" y="707"/>
                </a:lnTo>
                <a:lnTo>
                  <a:pt x="0" y="422"/>
                </a:lnTo>
                <a:lnTo>
                  <a:pt x="185" y="120"/>
                </a:lnTo>
                <a:lnTo>
                  <a:pt x="550" y="0"/>
                </a:lnTo>
                <a:lnTo>
                  <a:pt x="1153" y="22"/>
                </a:lnTo>
                <a:lnTo>
                  <a:pt x="1438" y="533"/>
                </a:lnTo>
                <a:lnTo>
                  <a:pt x="2087" y="886"/>
                </a:lnTo>
                <a:lnTo>
                  <a:pt x="1667" y="1278"/>
                </a:lnTo>
                <a:lnTo>
                  <a:pt x="1943" y="1633"/>
                </a:lnTo>
                <a:lnTo>
                  <a:pt x="2066" y="1792"/>
                </a:lnTo>
                <a:lnTo>
                  <a:pt x="1638" y="2307"/>
                </a:lnTo>
                <a:close/>
              </a:path>
            </a:pathLst>
          </a:custGeom>
          <a:solidFill>
            <a:schemeClr val="bg1">
              <a:lumMod val="85000"/>
            </a:schemeClr>
          </a:solidFill>
          <a:ln w="0">
            <a:solidFill>
              <a:srgbClr val="000000"/>
            </a:solidFill>
            <a:prstDash val="solid"/>
            <a:round/>
            <a:headEnd/>
            <a:tailEnd/>
          </a:ln>
        </p:spPr>
        <p:txBody>
          <a:bodyPr/>
          <a:lstStyle/>
          <a:p>
            <a:endParaRPr lang="fi-FI"/>
          </a:p>
        </p:txBody>
      </p:sp>
      <p:sp>
        <p:nvSpPr>
          <p:cNvPr id="22535" name="Freeform 6"/>
          <p:cNvSpPr>
            <a:spLocks noChangeAspect="1"/>
          </p:cNvSpPr>
          <p:nvPr/>
        </p:nvSpPr>
        <p:spPr bwMode="auto">
          <a:xfrm>
            <a:off x="504825" y="2155428"/>
            <a:ext cx="871538" cy="1646237"/>
          </a:xfrm>
          <a:custGeom>
            <a:avLst/>
            <a:gdLst>
              <a:gd name="T0" fmla="*/ 2147483647 w 1628"/>
              <a:gd name="T1" fmla="*/ 2147483647 h 3082"/>
              <a:gd name="T2" fmla="*/ 2147483647 w 1628"/>
              <a:gd name="T3" fmla="*/ 2147483647 h 3082"/>
              <a:gd name="T4" fmla="*/ 2147483647 w 1628"/>
              <a:gd name="T5" fmla="*/ 2147483647 h 3082"/>
              <a:gd name="T6" fmla="*/ 0 w 1628"/>
              <a:gd name="T7" fmla="*/ 2147483647 h 3082"/>
              <a:gd name="T8" fmla="*/ 2147483647 w 1628"/>
              <a:gd name="T9" fmla="*/ 2147483647 h 3082"/>
              <a:gd name="T10" fmla="*/ 2147483647 w 1628"/>
              <a:gd name="T11" fmla="*/ 2147483647 h 3082"/>
              <a:gd name="T12" fmla="*/ 2147483647 w 1628"/>
              <a:gd name="T13" fmla="*/ 0 h 3082"/>
              <a:gd name="T14" fmla="*/ 2147483647 w 1628"/>
              <a:gd name="T15" fmla="*/ 2147483647 h 3082"/>
              <a:gd name="T16" fmla="*/ 2147483647 w 1628"/>
              <a:gd name="T17" fmla="*/ 2147483647 h 3082"/>
              <a:gd name="T18" fmla="*/ 2147483647 w 1628"/>
              <a:gd name="T19" fmla="*/ 2147483647 h 3082"/>
              <a:gd name="T20" fmla="*/ 2147483647 w 1628"/>
              <a:gd name="T21" fmla="*/ 2147483647 h 3082"/>
              <a:gd name="T22" fmla="*/ 2147483647 w 1628"/>
              <a:gd name="T23" fmla="*/ 2147483647 h 3082"/>
              <a:gd name="T24" fmla="*/ 2147483647 w 1628"/>
              <a:gd name="T25" fmla="*/ 2147483647 h 3082"/>
              <a:gd name="T26" fmla="*/ 2147483647 w 1628"/>
              <a:gd name="T27" fmla="*/ 2147483647 h 3082"/>
              <a:gd name="T28" fmla="*/ 2147483647 w 1628"/>
              <a:gd name="T29" fmla="*/ 2147483647 h 3082"/>
              <a:gd name="T30" fmla="*/ 2147483647 w 1628"/>
              <a:gd name="T31" fmla="*/ 2147483647 h 3082"/>
              <a:gd name="T32" fmla="*/ 2147483647 w 1628"/>
              <a:gd name="T33" fmla="*/ 2147483647 h 3082"/>
              <a:gd name="T34" fmla="*/ 2147483647 w 1628"/>
              <a:gd name="T35" fmla="*/ 2147483647 h 30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28"/>
              <a:gd name="T55" fmla="*/ 0 h 3082"/>
              <a:gd name="T56" fmla="*/ 1628 w 1628"/>
              <a:gd name="T57" fmla="*/ 3082 h 30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28" h="3082">
                <a:moveTo>
                  <a:pt x="250" y="1313"/>
                </a:moveTo>
                <a:lnTo>
                  <a:pt x="218" y="1103"/>
                </a:lnTo>
                <a:lnTo>
                  <a:pt x="181" y="851"/>
                </a:lnTo>
                <a:lnTo>
                  <a:pt x="0" y="537"/>
                </a:lnTo>
                <a:lnTo>
                  <a:pt x="136" y="25"/>
                </a:lnTo>
                <a:lnTo>
                  <a:pt x="150" y="24"/>
                </a:lnTo>
                <a:lnTo>
                  <a:pt x="157" y="0"/>
                </a:lnTo>
                <a:lnTo>
                  <a:pt x="578" y="189"/>
                </a:lnTo>
                <a:lnTo>
                  <a:pt x="794" y="487"/>
                </a:lnTo>
                <a:lnTo>
                  <a:pt x="833" y="1001"/>
                </a:lnTo>
                <a:lnTo>
                  <a:pt x="1130" y="1288"/>
                </a:lnTo>
                <a:lnTo>
                  <a:pt x="1342" y="2304"/>
                </a:lnTo>
                <a:lnTo>
                  <a:pt x="1628" y="2675"/>
                </a:lnTo>
                <a:lnTo>
                  <a:pt x="1384" y="3082"/>
                </a:lnTo>
                <a:lnTo>
                  <a:pt x="724" y="2608"/>
                </a:lnTo>
                <a:lnTo>
                  <a:pt x="317" y="2063"/>
                </a:lnTo>
                <a:lnTo>
                  <a:pt x="266" y="1882"/>
                </a:lnTo>
                <a:lnTo>
                  <a:pt x="250" y="1313"/>
                </a:lnTo>
                <a:close/>
              </a:path>
            </a:pathLst>
          </a:custGeom>
          <a:solidFill>
            <a:srgbClr val="92D050"/>
          </a:solidFill>
          <a:ln w="0">
            <a:solidFill>
              <a:srgbClr val="000000"/>
            </a:solidFill>
            <a:prstDash val="solid"/>
            <a:round/>
            <a:headEnd/>
            <a:tailEnd/>
          </a:ln>
        </p:spPr>
        <p:txBody>
          <a:bodyPr/>
          <a:lstStyle/>
          <a:p>
            <a:endParaRPr lang="fi-FI"/>
          </a:p>
        </p:txBody>
      </p:sp>
      <p:sp>
        <p:nvSpPr>
          <p:cNvPr id="22536" name="Freeform 7"/>
          <p:cNvSpPr>
            <a:spLocks noChangeAspect="1"/>
          </p:cNvSpPr>
          <p:nvPr/>
        </p:nvSpPr>
        <p:spPr bwMode="auto">
          <a:xfrm>
            <a:off x="639763" y="260052"/>
            <a:ext cx="1166812" cy="1938338"/>
          </a:xfrm>
          <a:custGeom>
            <a:avLst/>
            <a:gdLst>
              <a:gd name="T0" fmla="*/ 2147483647 w 2184"/>
              <a:gd name="T1" fmla="*/ 2147483647 h 3631"/>
              <a:gd name="T2" fmla="*/ 2147483647 w 2184"/>
              <a:gd name="T3" fmla="*/ 2147483647 h 3631"/>
              <a:gd name="T4" fmla="*/ 2147483647 w 2184"/>
              <a:gd name="T5" fmla="*/ 2147483647 h 3631"/>
              <a:gd name="T6" fmla="*/ 2147483647 w 2184"/>
              <a:gd name="T7" fmla="*/ 2147483647 h 3631"/>
              <a:gd name="T8" fmla="*/ 2147483647 w 2184"/>
              <a:gd name="T9" fmla="*/ 2147483647 h 3631"/>
              <a:gd name="T10" fmla="*/ 2147483647 w 2184"/>
              <a:gd name="T11" fmla="*/ 2147483647 h 3631"/>
              <a:gd name="T12" fmla="*/ 2147483647 w 2184"/>
              <a:gd name="T13" fmla="*/ 2147483647 h 3631"/>
              <a:gd name="T14" fmla="*/ 0 w 2184"/>
              <a:gd name="T15" fmla="*/ 2147483647 h 3631"/>
              <a:gd name="T16" fmla="*/ 2147483647 w 2184"/>
              <a:gd name="T17" fmla="*/ 2147483647 h 3631"/>
              <a:gd name="T18" fmla="*/ 2147483647 w 2184"/>
              <a:gd name="T19" fmla="*/ 2147483647 h 3631"/>
              <a:gd name="T20" fmla="*/ 2147483647 w 2184"/>
              <a:gd name="T21" fmla="*/ 2147483647 h 3631"/>
              <a:gd name="T22" fmla="*/ 2147483647 w 2184"/>
              <a:gd name="T23" fmla="*/ 2147483647 h 3631"/>
              <a:gd name="T24" fmla="*/ 2147483647 w 2184"/>
              <a:gd name="T25" fmla="*/ 0 h 3631"/>
              <a:gd name="T26" fmla="*/ 2147483647 w 2184"/>
              <a:gd name="T27" fmla="*/ 2147483647 h 3631"/>
              <a:gd name="T28" fmla="*/ 2147483647 w 2184"/>
              <a:gd name="T29" fmla="*/ 2147483647 h 3631"/>
              <a:gd name="T30" fmla="*/ 2147483647 w 2184"/>
              <a:gd name="T31" fmla="*/ 2147483647 h 3631"/>
              <a:gd name="T32" fmla="*/ 2147483647 w 2184"/>
              <a:gd name="T33" fmla="*/ 2147483647 h 3631"/>
              <a:gd name="T34" fmla="*/ 2147483647 w 2184"/>
              <a:gd name="T35" fmla="*/ 2147483647 h 3631"/>
              <a:gd name="T36" fmla="*/ 2147483647 w 2184"/>
              <a:gd name="T37" fmla="*/ 2147483647 h 3631"/>
              <a:gd name="T38" fmla="*/ 2147483647 w 2184"/>
              <a:gd name="T39" fmla="*/ 2147483647 h 3631"/>
              <a:gd name="T40" fmla="*/ 2147483647 w 2184"/>
              <a:gd name="T41" fmla="*/ 2147483647 h 36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84"/>
              <a:gd name="T64" fmla="*/ 0 h 3631"/>
              <a:gd name="T65" fmla="*/ 2184 w 2184"/>
              <a:gd name="T66" fmla="*/ 3631 h 36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84" h="3631">
                <a:moveTo>
                  <a:pt x="1801" y="3454"/>
                </a:moveTo>
                <a:lnTo>
                  <a:pt x="1541" y="3631"/>
                </a:lnTo>
                <a:lnTo>
                  <a:pt x="1388" y="3429"/>
                </a:lnTo>
                <a:lnTo>
                  <a:pt x="1002" y="3553"/>
                </a:lnTo>
                <a:lnTo>
                  <a:pt x="916" y="3549"/>
                </a:lnTo>
                <a:lnTo>
                  <a:pt x="841" y="3528"/>
                </a:lnTo>
                <a:lnTo>
                  <a:pt x="644" y="3422"/>
                </a:lnTo>
                <a:lnTo>
                  <a:pt x="0" y="3298"/>
                </a:lnTo>
                <a:lnTo>
                  <a:pt x="193" y="2659"/>
                </a:lnTo>
                <a:lnTo>
                  <a:pt x="415" y="2489"/>
                </a:lnTo>
                <a:lnTo>
                  <a:pt x="278" y="892"/>
                </a:lnTo>
                <a:lnTo>
                  <a:pt x="380" y="795"/>
                </a:lnTo>
                <a:lnTo>
                  <a:pt x="1224" y="0"/>
                </a:lnTo>
                <a:lnTo>
                  <a:pt x="1788" y="480"/>
                </a:lnTo>
                <a:lnTo>
                  <a:pt x="1874" y="972"/>
                </a:lnTo>
                <a:lnTo>
                  <a:pt x="2091" y="1242"/>
                </a:lnTo>
                <a:lnTo>
                  <a:pt x="2184" y="2021"/>
                </a:lnTo>
                <a:lnTo>
                  <a:pt x="2109" y="2201"/>
                </a:lnTo>
                <a:lnTo>
                  <a:pt x="2048" y="2348"/>
                </a:lnTo>
                <a:lnTo>
                  <a:pt x="1967" y="3237"/>
                </a:lnTo>
                <a:lnTo>
                  <a:pt x="1801" y="3454"/>
                </a:lnTo>
                <a:close/>
              </a:path>
            </a:pathLst>
          </a:custGeom>
          <a:solidFill>
            <a:schemeClr val="bg1">
              <a:lumMod val="85000"/>
            </a:schemeClr>
          </a:solidFill>
          <a:ln w="0">
            <a:solidFill>
              <a:srgbClr val="000000"/>
            </a:solidFill>
            <a:prstDash val="solid"/>
            <a:round/>
            <a:headEnd/>
            <a:tailEnd/>
          </a:ln>
        </p:spPr>
        <p:txBody>
          <a:bodyPr/>
          <a:lstStyle/>
          <a:p>
            <a:endParaRPr lang="fi-FI"/>
          </a:p>
        </p:txBody>
      </p:sp>
      <p:sp>
        <p:nvSpPr>
          <p:cNvPr id="22537" name="Freeform 8"/>
          <p:cNvSpPr>
            <a:spLocks noChangeAspect="1"/>
          </p:cNvSpPr>
          <p:nvPr/>
        </p:nvSpPr>
        <p:spPr bwMode="auto">
          <a:xfrm>
            <a:off x="2251075" y="1725613"/>
            <a:ext cx="1606550" cy="1444625"/>
          </a:xfrm>
          <a:custGeom>
            <a:avLst/>
            <a:gdLst>
              <a:gd name="T0" fmla="*/ 2147483647 w 920"/>
              <a:gd name="T1" fmla="*/ 2147483647 h 827"/>
              <a:gd name="T2" fmla="*/ 2147483647 w 920"/>
              <a:gd name="T3" fmla="*/ 2147483647 h 827"/>
              <a:gd name="T4" fmla="*/ 2147483647 w 920"/>
              <a:gd name="T5" fmla="*/ 2147483647 h 827"/>
              <a:gd name="T6" fmla="*/ 2147483647 w 920"/>
              <a:gd name="T7" fmla="*/ 2147483647 h 827"/>
              <a:gd name="T8" fmla="*/ 2147483647 w 920"/>
              <a:gd name="T9" fmla="*/ 2147483647 h 827"/>
              <a:gd name="T10" fmla="*/ 2147483647 w 920"/>
              <a:gd name="T11" fmla="*/ 2147483647 h 827"/>
              <a:gd name="T12" fmla="*/ 2147483647 w 920"/>
              <a:gd name="T13" fmla="*/ 2147483647 h 827"/>
              <a:gd name="T14" fmla="*/ 0 w 920"/>
              <a:gd name="T15" fmla="*/ 2147483647 h 827"/>
              <a:gd name="T16" fmla="*/ 2147483647 w 920"/>
              <a:gd name="T17" fmla="*/ 2147483647 h 827"/>
              <a:gd name="T18" fmla="*/ 2147483647 w 920"/>
              <a:gd name="T19" fmla="*/ 2147483647 h 827"/>
              <a:gd name="T20" fmla="*/ 2147483647 w 920"/>
              <a:gd name="T21" fmla="*/ 2147483647 h 827"/>
              <a:gd name="T22" fmla="*/ 2147483647 w 920"/>
              <a:gd name="T23" fmla="*/ 2147483647 h 827"/>
              <a:gd name="T24" fmla="*/ 2147483647 w 920"/>
              <a:gd name="T25" fmla="*/ 2147483647 h 827"/>
              <a:gd name="T26" fmla="*/ 2147483647 w 920"/>
              <a:gd name="T27" fmla="*/ 2147483647 h 827"/>
              <a:gd name="T28" fmla="*/ 2147483647 w 920"/>
              <a:gd name="T29" fmla="*/ 2147483647 h 827"/>
              <a:gd name="T30" fmla="*/ 2147483647 w 920"/>
              <a:gd name="T31" fmla="*/ 2147483647 h 827"/>
              <a:gd name="T32" fmla="*/ 2147483647 w 920"/>
              <a:gd name="T33" fmla="*/ 2147483647 h 827"/>
              <a:gd name="T34" fmla="*/ 2147483647 w 920"/>
              <a:gd name="T35" fmla="*/ 0 h 827"/>
              <a:gd name="T36" fmla="*/ 2147483647 w 920"/>
              <a:gd name="T37" fmla="*/ 2147483647 h 827"/>
              <a:gd name="T38" fmla="*/ 2147483647 w 920"/>
              <a:gd name="T39" fmla="*/ 2147483647 h 827"/>
              <a:gd name="T40" fmla="*/ 2147483647 w 920"/>
              <a:gd name="T41" fmla="*/ 2147483647 h 827"/>
              <a:gd name="T42" fmla="*/ 2147483647 w 920"/>
              <a:gd name="T43" fmla="*/ 2147483647 h 827"/>
              <a:gd name="T44" fmla="*/ 2147483647 w 920"/>
              <a:gd name="T45" fmla="*/ 2147483647 h 827"/>
              <a:gd name="T46" fmla="*/ 2147483647 w 920"/>
              <a:gd name="T47" fmla="*/ 2147483647 h 827"/>
              <a:gd name="T48" fmla="*/ 2147483647 w 920"/>
              <a:gd name="T49" fmla="*/ 2147483647 h 8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20"/>
              <a:gd name="T76" fmla="*/ 0 h 827"/>
              <a:gd name="T77" fmla="*/ 920 w 920"/>
              <a:gd name="T78" fmla="*/ 827 h 8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20" h="827">
                <a:moveTo>
                  <a:pt x="439" y="770"/>
                </a:moveTo>
                <a:lnTo>
                  <a:pt x="373" y="778"/>
                </a:lnTo>
                <a:lnTo>
                  <a:pt x="336" y="826"/>
                </a:lnTo>
                <a:lnTo>
                  <a:pt x="189" y="762"/>
                </a:lnTo>
                <a:lnTo>
                  <a:pt x="140" y="576"/>
                </a:lnTo>
                <a:lnTo>
                  <a:pt x="26" y="436"/>
                </a:lnTo>
                <a:lnTo>
                  <a:pt x="31" y="432"/>
                </a:lnTo>
                <a:lnTo>
                  <a:pt x="0" y="356"/>
                </a:lnTo>
                <a:lnTo>
                  <a:pt x="41" y="236"/>
                </a:lnTo>
                <a:lnTo>
                  <a:pt x="137" y="260"/>
                </a:lnTo>
                <a:lnTo>
                  <a:pt x="219" y="128"/>
                </a:lnTo>
                <a:lnTo>
                  <a:pt x="355" y="128"/>
                </a:lnTo>
                <a:lnTo>
                  <a:pt x="383" y="151"/>
                </a:lnTo>
                <a:lnTo>
                  <a:pt x="441" y="84"/>
                </a:lnTo>
                <a:lnTo>
                  <a:pt x="522" y="74"/>
                </a:lnTo>
                <a:lnTo>
                  <a:pt x="700" y="48"/>
                </a:lnTo>
                <a:lnTo>
                  <a:pt x="736" y="84"/>
                </a:lnTo>
                <a:lnTo>
                  <a:pt x="844" y="0"/>
                </a:lnTo>
                <a:lnTo>
                  <a:pt x="920" y="128"/>
                </a:lnTo>
                <a:lnTo>
                  <a:pt x="880" y="252"/>
                </a:lnTo>
                <a:lnTo>
                  <a:pt x="780" y="432"/>
                </a:lnTo>
                <a:lnTo>
                  <a:pt x="648" y="580"/>
                </a:lnTo>
                <a:lnTo>
                  <a:pt x="488" y="620"/>
                </a:lnTo>
                <a:lnTo>
                  <a:pt x="496" y="827"/>
                </a:lnTo>
                <a:lnTo>
                  <a:pt x="439" y="770"/>
                </a:lnTo>
                <a:close/>
              </a:path>
            </a:pathLst>
          </a:custGeom>
          <a:solidFill>
            <a:schemeClr val="bg1">
              <a:lumMod val="85000"/>
            </a:schemeClr>
          </a:solidFill>
          <a:ln w="0">
            <a:solidFill>
              <a:srgbClr val="000000"/>
            </a:solidFill>
            <a:prstDash val="solid"/>
            <a:round/>
            <a:headEnd/>
            <a:tailEnd/>
          </a:ln>
        </p:spPr>
        <p:txBody>
          <a:bodyPr/>
          <a:lstStyle/>
          <a:p>
            <a:endParaRPr lang="fi-FI"/>
          </a:p>
        </p:txBody>
      </p:sp>
      <p:sp>
        <p:nvSpPr>
          <p:cNvPr id="22538" name="Freeform 9"/>
          <p:cNvSpPr>
            <a:spLocks noChangeAspect="1"/>
          </p:cNvSpPr>
          <p:nvPr/>
        </p:nvSpPr>
        <p:spPr bwMode="auto">
          <a:xfrm>
            <a:off x="2632075" y="4787900"/>
            <a:ext cx="1930400" cy="1436688"/>
          </a:xfrm>
          <a:custGeom>
            <a:avLst/>
            <a:gdLst>
              <a:gd name="T0" fmla="*/ 2147483647 w 3610"/>
              <a:gd name="T1" fmla="*/ 2147483647 h 2688"/>
              <a:gd name="T2" fmla="*/ 2147483647 w 3610"/>
              <a:gd name="T3" fmla="*/ 2147483647 h 2688"/>
              <a:gd name="T4" fmla="*/ 2147483647 w 3610"/>
              <a:gd name="T5" fmla="*/ 2147483647 h 2688"/>
              <a:gd name="T6" fmla="*/ 2147483647 w 3610"/>
              <a:gd name="T7" fmla="*/ 2147483647 h 2688"/>
              <a:gd name="T8" fmla="*/ 2147483647 w 3610"/>
              <a:gd name="T9" fmla="*/ 2147483647 h 2688"/>
              <a:gd name="T10" fmla="*/ 2147483647 w 3610"/>
              <a:gd name="T11" fmla="*/ 2147483647 h 2688"/>
              <a:gd name="T12" fmla="*/ 2147483647 w 3610"/>
              <a:gd name="T13" fmla="*/ 2147483647 h 2688"/>
              <a:gd name="T14" fmla="*/ 2147483647 w 3610"/>
              <a:gd name="T15" fmla="*/ 2147483647 h 2688"/>
              <a:gd name="T16" fmla="*/ 2147483647 w 3610"/>
              <a:gd name="T17" fmla="*/ 2147483647 h 2688"/>
              <a:gd name="T18" fmla="*/ 0 w 3610"/>
              <a:gd name="T19" fmla="*/ 2147483647 h 2688"/>
              <a:gd name="T20" fmla="*/ 2147483647 w 3610"/>
              <a:gd name="T21" fmla="*/ 2147483647 h 2688"/>
              <a:gd name="T22" fmla="*/ 2147483647 w 3610"/>
              <a:gd name="T23" fmla="*/ 2147483647 h 2688"/>
              <a:gd name="T24" fmla="*/ 2147483647 w 3610"/>
              <a:gd name="T25" fmla="*/ 2147483647 h 2688"/>
              <a:gd name="T26" fmla="*/ 2147483647 w 3610"/>
              <a:gd name="T27" fmla="*/ 2147483647 h 2688"/>
              <a:gd name="T28" fmla="*/ 2147483647 w 3610"/>
              <a:gd name="T29" fmla="*/ 0 h 2688"/>
              <a:gd name="T30" fmla="*/ 2147483647 w 3610"/>
              <a:gd name="T31" fmla="*/ 2147483647 h 2688"/>
              <a:gd name="T32" fmla="*/ 2147483647 w 3610"/>
              <a:gd name="T33" fmla="*/ 2147483647 h 2688"/>
              <a:gd name="T34" fmla="*/ 2147483647 w 3610"/>
              <a:gd name="T35" fmla="*/ 2147483647 h 2688"/>
              <a:gd name="T36" fmla="*/ 2147483647 w 3610"/>
              <a:gd name="T37" fmla="*/ 2147483647 h 2688"/>
              <a:gd name="T38" fmla="*/ 2147483647 w 3610"/>
              <a:gd name="T39" fmla="*/ 2147483647 h 2688"/>
              <a:gd name="T40" fmla="*/ 2147483647 w 3610"/>
              <a:gd name="T41" fmla="*/ 2147483647 h 2688"/>
              <a:gd name="T42" fmla="*/ 2147483647 w 3610"/>
              <a:gd name="T43" fmla="*/ 2147483647 h 2688"/>
              <a:gd name="T44" fmla="*/ 2147483647 w 3610"/>
              <a:gd name="T45" fmla="*/ 2147483647 h 2688"/>
              <a:gd name="T46" fmla="*/ 2147483647 w 3610"/>
              <a:gd name="T47" fmla="*/ 2147483647 h 2688"/>
              <a:gd name="T48" fmla="*/ 2147483647 w 3610"/>
              <a:gd name="T49" fmla="*/ 2147483647 h 2688"/>
              <a:gd name="T50" fmla="*/ 2147483647 w 3610"/>
              <a:gd name="T51" fmla="*/ 2147483647 h 2688"/>
              <a:gd name="T52" fmla="*/ 2147483647 w 3610"/>
              <a:gd name="T53" fmla="*/ 2147483647 h 2688"/>
              <a:gd name="T54" fmla="*/ 2147483647 w 3610"/>
              <a:gd name="T55" fmla="*/ 2147483647 h 26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10"/>
              <a:gd name="T85" fmla="*/ 0 h 2688"/>
              <a:gd name="T86" fmla="*/ 3610 w 3610"/>
              <a:gd name="T87" fmla="*/ 2688 h 26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10" h="2688">
                <a:moveTo>
                  <a:pt x="2803" y="1924"/>
                </a:moveTo>
                <a:lnTo>
                  <a:pt x="3014" y="2122"/>
                </a:lnTo>
                <a:lnTo>
                  <a:pt x="2929" y="2347"/>
                </a:lnTo>
                <a:lnTo>
                  <a:pt x="2730" y="2369"/>
                </a:lnTo>
                <a:lnTo>
                  <a:pt x="2440" y="2404"/>
                </a:lnTo>
                <a:lnTo>
                  <a:pt x="2188" y="2688"/>
                </a:lnTo>
                <a:lnTo>
                  <a:pt x="1710" y="2149"/>
                </a:lnTo>
                <a:lnTo>
                  <a:pt x="1474" y="2318"/>
                </a:lnTo>
                <a:lnTo>
                  <a:pt x="1068" y="2362"/>
                </a:lnTo>
                <a:lnTo>
                  <a:pt x="0" y="1389"/>
                </a:lnTo>
                <a:lnTo>
                  <a:pt x="209" y="764"/>
                </a:lnTo>
                <a:lnTo>
                  <a:pt x="541" y="482"/>
                </a:lnTo>
                <a:lnTo>
                  <a:pt x="340" y="303"/>
                </a:lnTo>
                <a:lnTo>
                  <a:pt x="286" y="4"/>
                </a:lnTo>
                <a:lnTo>
                  <a:pt x="811" y="0"/>
                </a:lnTo>
                <a:lnTo>
                  <a:pt x="1107" y="181"/>
                </a:lnTo>
                <a:lnTo>
                  <a:pt x="1377" y="347"/>
                </a:lnTo>
                <a:lnTo>
                  <a:pt x="1755" y="89"/>
                </a:lnTo>
                <a:lnTo>
                  <a:pt x="2583" y="404"/>
                </a:lnTo>
                <a:lnTo>
                  <a:pt x="2717" y="721"/>
                </a:lnTo>
                <a:lnTo>
                  <a:pt x="3068" y="608"/>
                </a:lnTo>
                <a:lnTo>
                  <a:pt x="3165" y="578"/>
                </a:lnTo>
                <a:lnTo>
                  <a:pt x="3610" y="796"/>
                </a:lnTo>
                <a:lnTo>
                  <a:pt x="3474" y="935"/>
                </a:lnTo>
                <a:lnTo>
                  <a:pt x="3242" y="947"/>
                </a:lnTo>
                <a:lnTo>
                  <a:pt x="3227" y="1609"/>
                </a:lnTo>
                <a:lnTo>
                  <a:pt x="2926" y="1602"/>
                </a:lnTo>
                <a:lnTo>
                  <a:pt x="2803" y="1924"/>
                </a:lnTo>
                <a:close/>
              </a:path>
            </a:pathLst>
          </a:custGeom>
          <a:solidFill>
            <a:srgbClr val="E43869"/>
          </a:solidFill>
          <a:ln w="0">
            <a:solidFill>
              <a:srgbClr val="000000"/>
            </a:solidFill>
            <a:prstDash val="solid"/>
            <a:round/>
            <a:headEnd/>
            <a:tailEnd/>
          </a:ln>
        </p:spPr>
        <p:txBody>
          <a:bodyPr/>
          <a:lstStyle/>
          <a:p>
            <a:endParaRPr lang="fi-FI"/>
          </a:p>
        </p:txBody>
      </p:sp>
      <p:sp>
        <p:nvSpPr>
          <p:cNvPr id="22539" name="Freeform 10"/>
          <p:cNvSpPr>
            <a:spLocks noChangeAspect="1"/>
          </p:cNvSpPr>
          <p:nvPr/>
        </p:nvSpPr>
        <p:spPr bwMode="auto">
          <a:xfrm>
            <a:off x="1966913" y="2489200"/>
            <a:ext cx="892175" cy="1190625"/>
          </a:xfrm>
          <a:custGeom>
            <a:avLst/>
            <a:gdLst>
              <a:gd name="T0" fmla="*/ 0 w 1671"/>
              <a:gd name="T1" fmla="*/ 2147483647 h 2232"/>
              <a:gd name="T2" fmla="*/ 2147483647 w 1671"/>
              <a:gd name="T3" fmla="*/ 2147483647 h 2232"/>
              <a:gd name="T4" fmla="*/ 2147483647 w 1671"/>
              <a:gd name="T5" fmla="*/ 2147483647 h 2232"/>
              <a:gd name="T6" fmla="*/ 2147483647 w 1671"/>
              <a:gd name="T7" fmla="*/ 2147483647 h 2232"/>
              <a:gd name="T8" fmla="*/ 2147483647 w 1671"/>
              <a:gd name="T9" fmla="*/ 2147483647 h 2232"/>
              <a:gd name="T10" fmla="*/ 2147483647 w 1671"/>
              <a:gd name="T11" fmla="*/ 2147483647 h 2232"/>
              <a:gd name="T12" fmla="*/ 2147483647 w 1671"/>
              <a:gd name="T13" fmla="*/ 2147483647 h 2232"/>
              <a:gd name="T14" fmla="*/ 2147483647 w 1671"/>
              <a:gd name="T15" fmla="*/ 2147483647 h 2232"/>
              <a:gd name="T16" fmla="*/ 2147483647 w 1671"/>
              <a:gd name="T17" fmla="*/ 2147483647 h 2232"/>
              <a:gd name="T18" fmla="*/ 2147483647 w 1671"/>
              <a:gd name="T19" fmla="*/ 2147483647 h 2232"/>
              <a:gd name="T20" fmla="*/ 2147483647 w 1671"/>
              <a:gd name="T21" fmla="*/ 2147483647 h 2232"/>
              <a:gd name="T22" fmla="*/ 2147483647 w 1671"/>
              <a:gd name="T23" fmla="*/ 0 h 2232"/>
              <a:gd name="T24" fmla="*/ 2147483647 w 1671"/>
              <a:gd name="T25" fmla="*/ 2147483647 h 2232"/>
              <a:gd name="T26" fmla="*/ 2147483647 w 1671"/>
              <a:gd name="T27" fmla="*/ 2147483647 h 2232"/>
              <a:gd name="T28" fmla="*/ 2147483647 w 1671"/>
              <a:gd name="T29" fmla="*/ 2147483647 h 2232"/>
              <a:gd name="T30" fmla="*/ 2147483647 w 1671"/>
              <a:gd name="T31" fmla="*/ 2147483647 h 2232"/>
              <a:gd name="T32" fmla="*/ 2147483647 w 1671"/>
              <a:gd name="T33" fmla="*/ 2147483647 h 2232"/>
              <a:gd name="T34" fmla="*/ 0 w 1671"/>
              <a:gd name="T35" fmla="*/ 2147483647 h 22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71"/>
              <a:gd name="T55" fmla="*/ 0 h 2232"/>
              <a:gd name="T56" fmla="*/ 1671 w 1671"/>
              <a:gd name="T57" fmla="*/ 2232 h 22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71" h="2232">
                <a:moveTo>
                  <a:pt x="0" y="1419"/>
                </a:moveTo>
                <a:lnTo>
                  <a:pt x="531" y="2232"/>
                </a:lnTo>
                <a:lnTo>
                  <a:pt x="870" y="2183"/>
                </a:lnTo>
                <a:lnTo>
                  <a:pt x="1317" y="2097"/>
                </a:lnTo>
                <a:lnTo>
                  <a:pt x="1334" y="2083"/>
                </a:lnTo>
                <a:lnTo>
                  <a:pt x="1525" y="1934"/>
                </a:lnTo>
                <a:lnTo>
                  <a:pt x="1671" y="1618"/>
                </a:lnTo>
                <a:lnTo>
                  <a:pt x="1550" y="1450"/>
                </a:lnTo>
                <a:lnTo>
                  <a:pt x="1632" y="1274"/>
                </a:lnTo>
                <a:lnTo>
                  <a:pt x="1153" y="1064"/>
                </a:lnTo>
                <a:lnTo>
                  <a:pt x="990" y="458"/>
                </a:lnTo>
                <a:lnTo>
                  <a:pt x="618" y="0"/>
                </a:lnTo>
                <a:lnTo>
                  <a:pt x="462" y="131"/>
                </a:lnTo>
                <a:lnTo>
                  <a:pt x="468" y="538"/>
                </a:lnTo>
                <a:lnTo>
                  <a:pt x="269" y="602"/>
                </a:lnTo>
                <a:lnTo>
                  <a:pt x="251" y="870"/>
                </a:lnTo>
                <a:lnTo>
                  <a:pt x="177" y="1191"/>
                </a:lnTo>
                <a:lnTo>
                  <a:pt x="0" y="1419"/>
                </a:lnTo>
                <a:close/>
              </a:path>
            </a:pathLst>
          </a:custGeom>
          <a:solidFill>
            <a:schemeClr val="bg1"/>
          </a:solidFill>
          <a:ln w="0">
            <a:solidFill>
              <a:srgbClr val="000000"/>
            </a:solidFill>
            <a:prstDash val="solid"/>
            <a:round/>
            <a:headEnd/>
            <a:tailEnd/>
          </a:ln>
        </p:spPr>
        <p:txBody>
          <a:bodyPr/>
          <a:lstStyle/>
          <a:p>
            <a:endParaRPr lang="fi-FI"/>
          </a:p>
        </p:txBody>
      </p:sp>
      <p:sp>
        <p:nvSpPr>
          <p:cNvPr id="22540" name="Freeform 13"/>
          <p:cNvSpPr>
            <a:spLocks noChangeAspect="1"/>
          </p:cNvSpPr>
          <p:nvPr/>
        </p:nvSpPr>
        <p:spPr bwMode="auto">
          <a:xfrm>
            <a:off x="1071563" y="4273550"/>
            <a:ext cx="860425" cy="1484313"/>
          </a:xfrm>
          <a:custGeom>
            <a:avLst/>
            <a:gdLst>
              <a:gd name="T0" fmla="*/ 2147483647 w 1610"/>
              <a:gd name="T1" fmla="*/ 2147483647 h 2780"/>
              <a:gd name="T2" fmla="*/ 2147483647 w 1610"/>
              <a:gd name="T3" fmla="*/ 2147483647 h 2780"/>
              <a:gd name="T4" fmla="*/ 2147483647 w 1610"/>
              <a:gd name="T5" fmla="*/ 2147483647 h 2780"/>
              <a:gd name="T6" fmla="*/ 2147483647 w 1610"/>
              <a:gd name="T7" fmla="*/ 2147483647 h 2780"/>
              <a:gd name="T8" fmla="*/ 2147483647 w 1610"/>
              <a:gd name="T9" fmla="*/ 2147483647 h 2780"/>
              <a:gd name="T10" fmla="*/ 2147483647 w 1610"/>
              <a:gd name="T11" fmla="*/ 2147483647 h 2780"/>
              <a:gd name="T12" fmla="*/ 2147483647 w 1610"/>
              <a:gd name="T13" fmla="*/ 2147483647 h 2780"/>
              <a:gd name="T14" fmla="*/ 2147483647 w 1610"/>
              <a:gd name="T15" fmla="*/ 2147483647 h 2780"/>
              <a:gd name="T16" fmla="*/ 2147483647 w 1610"/>
              <a:gd name="T17" fmla="*/ 2147483647 h 2780"/>
              <a:gd name="T18" fmla="*/ 2147483647 w 1610"/>
              <a:gd name="T19" fmla="*/ 2147483647 h 2780"/>
              <a:gd name="T20" fmla="*/ 2147483647 w 1610"/>
              <a:gd name="T21" fmla="*/ 2147483647 h 2780"/>
              <a:gd name="T22" fmla="*/ 0 w 1610"/>
              <a:gd name="T23" fmla="*/ 2147483647 h 2780"/>
              <a:gd name="T24" fmla="*/ 2147483647 w 1610"/>
              <a:gd name="T25" fmla="*/ 0 h 2780"/>
              <a:gd name="T26" fmla="*/ 2147483647 w 1610"/>
              <a:gd name="T27" fmla="*/ 2147483647 h 2780"/>
              <a:gd name="T28" fmla="*/ 2147483647 w 1610"/>
              <a:gd name="T29" fmla="*/ 2147483647 h 2780"/>
              <a:gd name="T30" fmla="*/ 2147483647 w 1610"/>
              <a:gd name="T31" fmla="*/ 2147483647 h 2780"/>
              <a:gd name="T32" fmla="*/ 2147483647 w 1610"/>
              <a:gd name="T33" fmla="*/ 2147483647 h 2780"/>
              <a:gd name="T34" fmla="*/ 2147483647 w 1610"/>
              <a:gd name="T35" fmla="*/ 2147483647 h 2780"/>
              <a:gd name="T36" fmla="*/ 2147483647 w 1610"/>
              <a:gd name="T37" fmla="*/ 2147483647 h 27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10"/>
              <a:gd name="T58" fmla="*/ 0 h 2780"/>
              <a:gd name="T59" fmla="*/ 1610 w 1610"/>
              <a:gd name="T60" fmla="*/ 2780 h 27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10" h="2780">
                <a:moveTo>
                  <a:pt x="1270" y="2578"/>
                </a:moveTo>
                <a:lnTo>
                  <a:pt x="878" y="2780"/>
                </a:lnTo>
                <a:lnTo>
                  <a:pt x="723" y="2633"/>
                </a:lnTo>
                <a:lnTo>
                  <a:pt x="532" y="2633"/>
                </a:lnTo>
                <a:lnTo>
                  <a:pt x="319" y="2442"/>
                </a:lnTo>
                <a:lnTo>
                  <a:pt x="66" y="2314"/>
                </a:lnTo>
                <a:lnTo>
                  <a:pt x="69" y="2133"/>
                </a:lnTo>
                <a:lnTo>
                  <a:pt x="69" y="2098"/>
                </a:lnTo>
                <a:lnTo>
                  <a:pt x="395" y="1827"/>
                </a:lnTo>
                <a:lnTo>
                  <a:pt x="472" y="1704"/>
                </a:lnTo>
                <a:lnTo>
                  <a:pt x="332" y="1046"/>
                </a:lnTo>
                <a:lnTo>
                  <a:pt x="0" y="473"/>
                </a:lnTo>
                <a:lnTo>
                  <a:pt x="681" y="0"/>
                </a:lnTo>
                <a:lnTo>
                  <a:pt x="908" y="47"/>
                </a:lnTo>
                <a:lnTo>
                  <a:pt x="1245" y="379"/>
                </a:lnTo>
                <a:lnTo>
                  <a:pt x="1610" y="1636"/>
                </a:lnTo>
                <a:lnTo>
                  <a:pt x="1279" y="1765"/>
                </a:lnTo>
                <a:lnTo>
                  <a:pt x="1375" y="2627"/>
                </a:lnTo>
                <a:lnTo>
                  <a:pt x="1270" y="2578"/>
                </a:lnTo>
                <a:close/>
              </a:path>
            </a:pathLst>
          </a:custGeom>
          <a:solidFill>
            <a:srgbClr val="566BA8"/>
          </a:solidFill>
          <a:ln w="0">
            <a:solidFill>
              <a:srgbClr val="000000"/>
            </a:solidFill>
            <a:prstDash val="solid"/>
            <a:round/>
            <a:headEnd/>
            <a:tailEnd/>
          </a:ln>
        </p:spPr>
        <p:txBody>
          <a:bodyPr/>
          <a:lstStyle/>
          <a:p>
            <a:endParaRPr lang="fi-FI" dirty="0"/>
          </a:p>
        </p:txBody>
      </p:sp>
      <p:sp>
        <p:nvSpPr>
          <p:cNvPr id="22541" name="Freeform 14"/>
          <p:cNvSpPr>
            <a:spLocks noChangeAspect="1"/>
          </p:cNvSpPr>
          <p:nvPr/>
        </p:nvSpPr>
        <p:spPr bwMode="auto">
          <a:xfrm>
            <a:off x="3725863" y="971550"/>
            <a:ext cx="1135062" cy="1895475"/>
          </a:xfrm>
          <a:custGeom>
            <a:avLst/>
            <a:gdLst>
              <a:gd name="T0" fmla="*/ 2147483647 w 2124"/>
              <a:gd name="T1" fmla="*/ 2147483647 h 3554"/>
              <a:gd name="T2" fmla="*/ 2147483647 w 2124"/>
              <a:gd name="T3" fmla="*/ 0 h 3554"/>
              <a:gd name="T4" fmla="*/ 2147483647 w 2124"/>
              <a:gd name="T5" fmla="*/ 2147483647 h 3554"/>
              <a:gd name="T6" fmla="*/ 2147483647 w 2124"/>
              <a:gd name="T7" fmla="*/ 2147483647 h 3554"/>
              <a:gd name="T8" fmla="*/ 2147483647 w 2124"/>
              <a:gd name="T9" fmla="*/ 2147483647 h 3554"/>
              <a:gd name="T10" fmla="*/ 2147483647 w 2124"/>
              <a:gd name="T11" fmla="*/ 2147483647 h 3554"/>
              <a:gd name="T12" fmla="*/ 0 w 2124"/>
              <a:gd name="T13" fmla="*/ 2147483647 h 3554"/>
              <a:gd name="T14" fmla="*/ 2147483647 w 2124"/>
              <a:gd name="T15" fmla="*/ 2147483647 h 3554"/>
              <a:gd name="T16" fmla="*/ 2147483647 w 2124"/>
              <a:gd name="T17" fmla="*/ 2147483647 h 3554"/>
              <a:gd name="T18" fmla="*/ 2147483647 w 2124"/>
              <a:gd name="T19" fmla="*/ 2147483647 h 3554"/>
              <a:gd name="T20" fmla="*/ 2147483647 w 2124"/>
              <a:gd name="T21" fmla="*/ 2147483647 h 3554"/>
              <a:gd name="T22" fmla="*/ 2147483647 w 2124"/>
              <a:gd name="T23" fmla="*/ 2147483647 h 3554"/>
              <a:gd name="T24" fmla="*/ 2147483647 w 2124"/>
              <a:gd name="T25" fmla="*/ 2147483647 h 3554"/>
              <a:gd name="T26" fmla="*/ 2147483647 w 2124"/>
              <a:gd name="T27" fmla="*/ 2147483647 h 3554"/>
              <a:gd name="T28" fmla="*/ 2147483647 w 2124"/>
              <a:gd name="T29" fmla="*/ 2147483647 h 3554"/>
              <a:gd name="T30" fmla="*/ 2147483647 w 2124"/>
              <a:gd name="T31" fmla="*/ 2147483647 h 3554"/>
              <a:gd name="T32" fmla="*/ 2147483647 w 2124"/>
              <a:gd name="T33" fmla="*/ 2147483647 h 3554"/>
              <a:gd name="T34" fmla="*/ 2147483647 w 2124"/>
              <a:gd name="T35" fmla="*/ 2147483647 h 3554"/>
              <a:gd name="T36" fmla="*/ 2147483647 w 2124"/>
              <a:gd name="T37" fmla="*/ 2147483647 h 3554"/>
              <a:gd name="T38" fmla="*/ 2147483647 w 2124"/>
              <a:gd name="T39" fmla="*/ 2147483647 h 3554"/>
              <a:gd name="T40" fmla="*/ 2147483647 w 2124"/>
              <a:gd name="T41" fmla="*/ 2147483647 h 3554"/>
              <a:gd name="T42" fmla="*/ 2147483647 w 2124"/>
              <a:gd name="T43" fmla="*/ 2147483647 h 3554"/>
              <a:gd name="T44" fmla="*/ 2147483647 w 2124"/>
              <a:gd name="T45" fmla="*/ 2147483647 h 3554"/>
              <a:gd name="T46" fmla="*/ 2147483647 w 2124"/>
              <a:gd name="T47" fmla="*/ 2147483647 h 3554"/>
              <a:gd name="T48" fmla="*/ 2147483647 w 2124"/>
              <a:gd name="T49" fmla="*/ 2147483647 h 3554"/>
              <a:gd name="T50" fmla="*/ 2147483647 w 2124"/>
              <a:gd name="T51" fmla="*/ 2147483647 h 35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24"/>
              <a:gd name="T79" fmla="*/ 0 h 3554"/>
              <a:gd name="T80" fmla="*/ 2124 w 2124"/>
              <a:gd name="T81" fmla="*/ 3554 h 35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24" h="3554">
                <a:moveTo>
                  <a:pt x="1209" y="441"/>
                </a:moveTo>
                <a:lnTo>
                  <a:pt x="821" y="0"/>
                </a:lnTo>
                <a:lnTo>
                  <a:pt x="564" y="578"/>
                </a:lnTo>
                <a:lnTo>
                  <a:pt x="321" y="282"/>
                </a:lnTo>
                <a:lnTo>
                  <a:pt x="77" y="720"/>
                </a:lnTo>
                <a:lnTo>
                  <a:pt x="14" y="1086"/>
                </a:lnTo>
                <a:lnTo>
                  <a:pt x="0" y="1412"/>
                </a:lnTo>
                <a:lnTo>
                  <a:pt x="250" y="1836"/>
                </a:lnTo>
                <a:lnTo>
                  <a:pt x="136" y="2073"/>
                </a:lnTo>
                <a:lnTo>
                  <a:pt x="127" y="2206"/>
                </a:lnTo>
                <a:lnTo>
                  <a:pt x="117" y="2375"/>
                </a:lnTo>
                <a:lnTo>
                  <a:pt x="676" y="2677"/>
                </a:lnTo>
                <a:lnTo>
                  <a:pt x="723" y="2889"/>
                </a:lnTo>
                <a:lnTo>
                  <a:pt x="894" y="2926"/>
                </a:lnTo>
                <a:lnTo>
                  <a:pt x="975" y="2602"/>
                </a:lnTo>
                <a:lnTo>
                  <a:pt x="1109" y="2599"/>
                </a:lnTo>
                <a:lnTo>
                  <a:pt x="1206" y="3272"/>
                </a:lnTo>
                <a:lnTo>
                  <a:pt x="1752" y="3554"/>
                </a:lnTo>
                <a:lnTo>
                  <a:pt x="2113" y="2974"/>
                </a:lnTo>
                <a:lnTo>
                  <a:pt x="2124" y="2581"/>
                </a:lnTo>
                <a:lnTo>
                  <a:pt x="1823" y="2300"/>
                </a:lnTo>
                <a:lnTo>
                  <a:pt x="1671" y="1574"/>
                </a:lnTo>
                <a:lnTo>
                  <a:pt x="1816" y="1306"/>
                </a:lnTo>
                <a:lnTo>
                  <a:pt x="1680" y="1176"/>
                </a:lnTo>
                <a:lnTo>
                  <a:pt x="1535" y="445"/>
                </a:lnTo>
                <a:lnTo>
                  <a:pt x="1209" y="441"/>
                </a:lnTo>
                <a:close/>
              </a:path>
            </a:pathLst>
          </a:custGeom>
          <a:solidFill>
            <a:schemeClr val="bg1">
              <a:lumMod val="85000"/>
            </a:schemeClr>
          </a:solidFill>
          <a:ln w="0">
            <a:solidFill>
              <a:srgbClr val="000000"/>
            </a:solidFill>
            <a:prstDash val="solid"/>
            <a:round/>
            <a:headEnd/>
            <a:tailEnd/>
          </a:ln>
        </p:spPr>
        <p:txBody>
          <a:bodyPr/>
          <a:lstStyle/>
          <a:p>
            <a:endParaRPr lang="fi-FI"/>
          </a:p>
        </p:txBody>
      </p:sp>
      <p:sp>
        <p:nvSpPr>
          <p:cNvPr id="22542" name="Freeform 15"/>
          <p:cNvSpPr>
            <a:spLocks noChangeAspect="1"/>
          </p:cNvSpPr>
          <p:nvPr/>
        </p:nvSpPr>
        <p:spPr bwMode="auto">
          <a:xfrm>
            <a:off x="2679700" y="2813050"/>
            <a:ext cx="868363" cy="1092200"/>
          </a:xfrm>
          <a:custGeom>
            <a:avLst/>
            <a:gdLst>
              <a:gd name="T0" fmla="*/ 0 w 1625"/>
              <a:gd name="T1" fmla="*/ 2147483647 h 2043"/>
              <a:gd name="T2" fmla="*/ 2147483647 w 1625"/>
              <a:gd name="T3" fmla="*/ 2147483647 h 2043"/>
              <a:gd name="T4" fmla="*/ 2147483647 w 1625"/>
              <a:gd name="T5" fmla="*/ 2147483647 h 2043"/>
              <a:gd name="T6" fmla="*/ 2147483647 w 1625"/>
              <a:gd name="T7" fmla="*/ 2147483647 h 2043"/>
              <a:gd name="T8" fmla="*/ 2147483647 w 1625"/>
              <a:gd name="T9" fmla="*/ 2147483647 h 2043"/>
              <a:gd name="T10" fmla="*/ 2147483647 w 1625"/>
              <a:gd name="T11" fmla="*/ 2147483647 h 2043"/>
              <a:gd name="T12" fmla="*/ 2147483647 w 1625"/>
              <a:gd name="T13" fmla="*/ 2147483647 h 2043"/>
              <a:gd name="T14" fmla="*/ 2147483647 w 1625"/>
              <a:gd name="T15" fmla="*/ 0 h 2043"/>
              <a:gd name="T16" fmla="*/ 2147483647 w 1625"/>
              <a:gd name="T17" fmla="*/ 2147483647 h 2043"/>
              <a:gd name="T18" fmla="*/ 2147483647 w 1625"/>
              <a:gd name="T19" fmla="*/ 2147483647 h 2043"/>
              <a:gd name="T20" fmla="*/ 2147483647 w 1625"/>
              <a:gd name="T21" fmla="*/ 2147483647 h 2043"/>
              <a:gd name="T22" fmla="*/ 2147483647 w 1625"/>
              <a:gd name="T23" fmla="*/ 2147483647 h 2043"/>
              <a:gd name="T24" fmla="*/ 2147483647 w 1625"/>
              <a:gd name="T25" fmla="*/ 2147483647 h 2043"/>
              <a:gd name="T26" fmla="*/ 2147483647 w 1625"/>
              <a:gd name="T27" fmla="*/ 2147483647 h 2043"/>
              <a:gd name="T28" fmla="*/ 2147483647 w 1625"/>
              <a:gd name="T29" fmla="*/ 2147483647 h 2043"/>
              <a:gd name="T30" fmla="*/ 2147483647 w 1625"/>
              <a:gd name="T31" fmla="*/ 2147483647 h 2043"/>
              <a:gd name="T32" fmla="*/ 2147483647 w 1625"/>
              <a:gd name="T33" fmla="*/ 2147483647 h 2043"/>
              <a:gd name="T34" fmla="*/ 2147483647 w 1625"/>
              <a:gd name="T35" fmla="*/ 2147483647 h 2043"/>
              <a:gd name="T36" fmla="*/ 0 w 1625"/>
              <a:gd name="T37" fmla="*/ 2147483647 h 20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25"/>
              <a:gd name="T58" fmla="*/ 0 h 2043"/>
              <a:gd name="T59" fmla="*/ 1625 w 1625"/>
              <a:gd name="T60" fmla="*/ 2043 h 20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25" h="2043">
                <a:moveTo>
                  <a:pt x="0" y="1473"/>
                </a:moveTo>
                <a:lnTo>
                  <a:pt x="191" y="1324"/>
                </a:lnTo>
                <a:lnTo>
                  <a:pt x="337" y="1008"/>
                </a:lnTo>
                <a:lnTo>
                  <a:pt x="216" y="840"/>
                </a:lnTo>
                <a:lnTo>
                  <a:pt x="298" y="664"/>
                </a:lnTo>
                <a:lnTo>
                  <a:pt x="421" y="506"/>
                </a:lnTo>
                <a:lnTo>
                  <a:pt x="635" y="482"/>
                </a:lnTo>
                <a:lnTo>
                  <a:pt x="798" y="0"/>
                </a:lnTo>
                <a:lnTo>
                  <a:pt x="1143" y="375"/>
                </a:lnTo>
                <a:lnTo>
                  <a:pt x="1323" y="579"/>
                </a:lnTo>
                <a:lnTo>
                  <a:pt x="1355" y="1022"/>
                </a:lnTo>
                <a:lnTo>
                  <a:pt x="1223" y="1384"/>
                </a:lnTo>
                <a:lnTo>
                  <a:pt x="1625" y="1601"/>
                </a:lnTo>
                <a:lnTo>
                  <a:pt x="1480" y="1671"/>
                </a:lnTo>
                <a:lnTo>
                  <a:pt x="1347" y="2043"/>
                </a:lnTo>
                <a:lnTo>
                  <a:pt x="1033" y="1917"/>
                </a:lnTo>
                <a:lnTo>
                  <a:pt x="522" y="1949"/>
                </a:lnTo>
                <a:lnTo>
                  <a:pt x="196" y="1806"/>
                </a:lnTo>
                <a:lnTo>
                  <a:pt x="0" y="1473"/>
                </a:lnTo>
                <a:close/>
              </a:path>
            </a:pathLst>
          </a:custGeom>
          <a:solidFill>
            <a:srgbClr val="FFFF00"/>
          </a:solidFill>
          <a:ln w="0">
            <a:solidFill>
              <a:srgbClr val="000000"/>
            </a:solidFill>
            <a:prstDash val="solid"/>
            <a:round/>
            <a:headEnd/>
            <a:tailEnd/>
          </a:ln>
        </p:spPr>
        <p:txBody>
          <a:bodyPr/>
          <a:lstStyle/>
          <a:p>
            <a:endParaRPr lang="fi-FI"/>
          </a:p>
        </p:txBody>
      </p:sp>
      <p:sp>
        <p:nvSpPr>
          <p:cNvPr id="22543" name="Freeform 16"/>
          <p:cNvSpPr>
            <a:spLocks noChangeAspect="1"/>
          </p:cNvSpPr>
          <p:nvPr/>
        </p:nvSpPr>
        <p:spPr bwMode="auto">
          <a:xfrm>
            <a:off x="2246313" y="204788"/>
            <a:ext cx="1651000" cy="1674812"/>
          </a:xfrm>
          <a:custGeom>
            <a:avLst/>
            <a:gdLst>
              <a:gd name="T0" fmla="*/ 2147483647 w 3085"/>
              <a:gd name="T1" fmla="*/ 2147483647 h 3139"/>
              <a:gd name="T2" fmla="*/ 2147483647 w 3085"/>
              <a:gd name="T3" fmla="*/ 2147483647 h 3139"/>
              <a:gd name="T4" fmla="*/ 2147483647 w 3085"/>
              <a:gd name="T5" fmla="*/ 2147483647 h 3139"/>
              <a:gd name="T6" fmla="*/ 2147483647 w 3085"/>
              <a:gd name="T7" fmla="*/ 2147483647 h 3139"/>
              <a:gd name="T8" fmla="*/ 2147483647 w 3085"/>
              <a:gd name="T9" fmla="*/ 2147483647 h 3139"/>
              <a:gd name="T10" fmla="*/ 0 w 3085"/>
              <a:gd name="T11" fmla="*/ 0 h 3139"/>
              <a:gd name="T12" fmla="*/ 2147483647 w 3085"/>
              <a:gd name="T13" fmla="*/ 2147483647 h 3139"/>
              <a:gd name="T14" fmla="*/ 2147483647 w 3085"/>
              <a:gd name="T15" fmla="*/ 2147483647 h 3139"/>
              <a:gd name="T16" fmla="*/ 2147483647 w 3085"/>
              <a:gd name="T17" fmla="*/ 2147483647 h 3139"/>
              <a:gd name="T18" fmla="*/ 2147483647 w 3085"/>
              <a:gd name="T19" fmla="*/ 2147483647 h 3139"/>
              <a:gd name="T20" fmla="*/ 2147483647 w 3085"/>
              <a:gd name="T21" fmla="*/ 2147483647 h 3139"/>
              <a:gd name="T22" fmla="*/ 2147483647 w 3085"/>
              <a:gd name="T23" fmla="*/ 2147483647 h 3139"/>
              <a:gd name="T24" fmla="*/ 2147483647 w 3085"/>
              <a:gd name="T25" fmla="*/ 2147483647 h 3139"/>
              <a:gd name="T26" fmla="*/ 2147483647 w 3085"/>
              <a:gd name="T27" fmla="*/ 2147483647 h 3139"/>
              <a:gd name="T28" fmla="*/ 2147483647 w 3085"/>
              <a:gd name="T29" fmla="*/ 2147483647 h 3139"/>
              <a:gd name="T30" fmla="*/ 2147483647 w 3085"/>
              <a:gd name="T31" fmla="*/ 2147483647 h 3139"/>
              <a:gd name="T32" fmla="*/ 2147483647 w 3085"/>
              <a:gd name="T33" fmla="*/ 2147483647 h 3139"/>
              <a:gd name="T34" fmla="*/ 2147483647 w 3085"/>
              <a:gd name="T35" fmla="*/ 2147483647 h 3139"/>
              <a:gd name="T36" fmla="*/ 2147483647 w 3085"/>
              <a:gd name="T37" fmla="*/ 2147483647 h 3139"/>
              <a:gd name="T38" fmla="*/ 2147483647 w 3085"/>
              <a:gd name="T39" fmla="*/ 2147483647 h 3139"/>
              <a:gd name="T40" fmla="*/ 2147483647 w 3085"/>
              <a:gd name="T41" fmla="*/ 2147483647 h 3139"/>
              <a:gd name="T42" fmla="*/ 2147483647 w 3085"/>
              <a:gd name="T43" fmla="*/ 2147483647 h 3139"/>
              <a:gd name="T44" fmla="*/ 2147483647 w 3085"/>
              <a:gd name="T45" fmla="*/ 2147483647 h 3139"/>
              <a:gd name="T46" fmla="*/ 2147483647 w 3085"/>
              <a:gd name="T47" fmla="*/ 2147483647 h 3139"/>
              <a:gd name="T48" fmla="*/ 2147483647 w 3085"/>
              <a:gd name="T49" fmla="*/ 2147483647 h 3139"/>
              <a:gd name="T50" fmla="*/ 2147483647 w 3085"/>
              <a:gd name="T51" fmla="*/ 2147483647 h 31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85"/>
              <a:gd name="T79" fmla="*/ 0 h 3139"/>
              <a:gd name="T80" fmla="*/ 3085 w 3085"/>
              <a:gd name="T81" fmla="*/ 3139 h 31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85" h="3139">
                <a:moveTo>
                  <a:pt x="560" y="896"/>
                </a:moveTo>
                <a:lnTo>
                  <a:pt x="346" y="662"/>
                </a:lnTo>
                <a:lnTo>
                  <a:pt x="452" y="401"/>
                </a:lnTo>
                <a:lnTo>
                  <a:pt x="363" y="271"/>
                </a:lnTo>
                <a:lnTo>
                  <a:pt x="165" y="261"/>
                </a:lnTo>
                <a:lnTo>
                  <a:pt x="0" y="0"/>
                </a:lnTo>
                <a:lnTo>
                  <a:pt x="342" y="38"/>
                </a:lnTo>
                <a:lnTo>
                  <a:pt x="1082" y="120"/>
                </a:lnTo>
                <a:lnTo>
                  <a:pt x="2419" y="910"/>
                </a:lnTo>
                <a:lnTo>
                  <a:pt x="3085" y="1718"/>
                </a:lnTo>
                <a:lnTo>
                  <a:pt x="2841" y="2156"/>
                </a:lnTo>
                <a:lnTo>
                  <a:pt x="2778" y="2522"/>
                </a:lnTo>
                <a:lnTo>
                  <a:pt x="2764" y="2848"/>
                </a:lnTo>
                <a:lnTo>
                  <a:pt x="2423" y="3139"/>
                </a:lnTo>
                <a:lnTo>
                  <a:pt x="2298" y="3023"/>
                </a:lnTo>
                <a:lnTo>
                  <a:pt x="1715" y="3094"/>
                </a:lnTo>
                <a:lnTo>
                  <a:pt x="1449" y="3126"/>
                </a:lnTo>
                <a:lnTo>
                  <a:pt x="1173" y="2660"/>
                </a:lnTo>
                <a:lnTo>
                  <a:pt x="901" y="2423"/>
                </a:lnTo>
                <a:lnTo>
                  <a:pt x="578" y="2288"/>
                </a:lnTo>
                <a:lnTo>
                  <a:pt x="329" y="1994"/>
                </a:lnTo>
                <a:lnTo>
                  <a:pt x="349" y="1975"/>
                </a:lnTo>
                <a:lnTo>
                  <a:pt x="187" y="1757"/>
                </a:lnTo>
                <a:lnTo>
                  <a:pt x="236" y="1497"/>
                </a:lnTo>
                <a:lnTo>
                  <a:pt x="631" y="1299"/>
                </a:lnTo>
                <a:lnTo>
                  <a:pt x="560" y="896"/>
                </a:lnTo>
                <a:close/>
              </a:path>
            </a:pathLst>
          </a:custGeom>
          <a:solidFill>
            <a:schemeClr val="accent1">
              <a:lumMod val="50000"/>
            </a:schemeClr>
          </a:solidFill>
          <a:ln w="0">
            <a:solidFill>
              <a:srgbClr val="000000"/>
            </a:solidFill>
            <a:prstDash val="solid"/>
            <a:round/>
            <a:headEnd/>
            <a:tailEnd/>
          </a:ln>
        </p:spPr>
        <p:txBody>
          <a:bodyPr/>
          <a:lstStyle/>
          <a:p>
            <a:endParaRPr lang="fi-FI"/>
          </a:p>
        </p:txBody>
      </p:sp>
      <p:sp>
        <p:nvSpPr>
          <p:cNvPr id="22544" name="Freeform 17"/>
          <p:cNvSpPr>
            <a:spLocks noChangeAspect="1"/>
          </p:cNvSpPr>
          <p:nvPr/>
        </p:nvSpPr>
        <p:spPr bwMode="auto">
          <a:xfrm>
            <a:off x="1736725" y="4324350"/>
            <a:ext cx="1185863" cy="1398588"/>
          </a:xfrm>
          <a:custGeom>
            <a:avLst/>
            <a:gdLst>
              <a:gd name="T0" fmla="*/ 2147483647 w 2216"/>
              <a:gd name="T1" fmla="*/ 2147483647 h 2621"/>
              <a:gd name="T2" fmla="*/ 0 w 2216"/>
              <a:gd name="T3" fmla="*/ 2147483647 h 2621"/>
              <a:gd name="T4" fmla="*/ 2147483647 w 2216"/>
              <a:gd name="T5" fmla="*/ 2147483647 h 2621"/>
              <a:gd name="T6" fmla="*/ 2147483647 w 2216"/>
              <a:gd name="T7" fmla="*/ 2147483647 h 2621"/>
              <a:gd name="T8" fmla="*/ 2147483647 w 2216"/>
              <a:gd name="T9" fmla="*/ 2147483647 h 2621"/>
              <a:gd name="T10" fmla="*/ 2147483647 w 2216"/>
              <a:gd name="T11" fmla="*/ 2147483647 h 2621"/>
              <a:gd name="T12" fmla="*/ 2147483647 w 2216"/>
              <a:gd name="T13" fmla="*/ 2147483647 h 2621"/>
              <a:gd name="T14" fmla="*/ 2147483647 w 2216"/>
              <a:gd name="T15" fmla="*/ 2147483647 h 2621"/>
              <a:gd name="T16" fmla="*/ 2147483647 w 2216"/>
              <a:gd name="T17" fmla="*/ 2147483647 h 2621"/>
              <a:gd name="T18" fmla="*/ 2147483647 w 2216"/>
              <a:gd name="T19" fmla="*/ 2147483647 h 2621"/>
              <a:gd name="T20" fmla="*/ 2147483647 w 2216"/>
              <a:gd name="T21" fmla="*/ 2147483647 h 2621"/>
              <a:gd name="T22" fmla="*/ 2147483647 w 2216"/>
              <a:gd name="T23" fmla="*/ 2147483647 h 2621"/>
              <a:gd name="T24" fmla="*/ 2147483647 w 2216"/>
              <a:gd name="T25" fmla="*/ 2147483647 h 2621"/>
              <a:gd name="T26" fmla="*/ 2147483647 w 2216"/>
              <a:gd name="T27" fmla="*/ 2147483647 h 2621"/>
              <a:gd name="T28" fmla="*/ 2147483647 w 2216"/>
              <a:gd name="T29" fmla="*/ 2147483647 h 2621"/>
              <a:gd name="T30" fmla="*/ 2147483647 w 2216"/>
              <a:gd name="T31" fmla="*/ 2147483647 h 2621"/>
              <a:gd name="T32" fmla="*/ 2147483647 w 2216"/>
              <a:gd name="T33" fmla="*/ 2147483647 h 2621"/>
              <a:gd name="T34" fmla="*/ 2147483647 w 2216"/>
              <a:gd name="T35" fmla="*/ 2147483647 h 2621"/>
              <a:gd name="T36" fmla="*/ 2147483647 w 2216"/>
              <a:gd name="T37" fmla="*/ 2147483647 h 2621"/>
              <a:gd name="T38" fmla="*/ 2147483647 w 2216"/>
              <a:gd name="T39" fmla="*/ 2147483647 h 2621"/>
              <a:gd name="T40" fmla="*/ 2147483647 w 2216"/>
              <a:gd name="T41" fmla="*/ 0 h 2621"/>
              <a:gd name="T42" fmla="*/ 2147483647 w 2216"/>
              <a:gd name="T43" fmla="*/ 2147483647 h 26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16"/>
              <a:gd name="T67" fmla="*/ 0 h 2621"/>
              <a:gd name="T68" fmla="*/ 2216 w 2216"/>
              <a:gd name="T69" fmla="*/ 2621 h 26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16" h="2621">
                <a:moveTo>
                  <a:pt x="197" y="142"/>
                </a:moveTo>
                <a:lnTo>
                  <a:pt x="0" y="284"/>
                </a:lnTo>
                <a:lnTo>
                  <a:pt x="365" y="1541"/>
                </a:lnTo>
                <a:lnTo>
                  <a:pt x="34" y="1670"/>
                </a:lnTo>
                <a:lnTo>
                  <a:pt x="130" y="2532"/>
                </a:lnTo>
                <a:lnTo>
                  <a:pt x="318" y="2621"/>
                </a:lnTo>
                <a:lnTo>
                  <a:pt x="478" y="2442"/>
                </a:lnTo>
                <a:lnTo>
                  <a:pt x="898" y="2368"/>
                </a:lnTo>
                <a:lnTo>
                  <a:pt x="1135" y="2557"/>
                </a:lnTo>
                <a:lnTo>
                  <a:pt x="1202" y="2520"/>
                </a:lnTo>
                <a:lnTo>
                  <a:pt x="1675" y="2259"/>
                </a:lnTo>
                <a:lnTo>
                  <a:pt x="1884" y="1634"/>
                </a:lnTo>
                <a:lnTo>
                  <a:pt x="2216" y="1352"/>
                </a:lnTo>
                <a:lnTo>
                  <a:pt x="2015" y="1173"/>
                </a:lnTo>
                <a:lnTo>
                  <a:pt x="1961" y="874"/>
                </a:lnTo>
                <a:lnTo>
                  <a:pt x="1429" y="834"/>
                </a:lnTo>
                <a:lnTo>
                  <a:pt x="818" y="502"/>
                </a:lnTo>
                <a:lnTo>
                  <a:pt x="642" y="617"/>
                </a:lnTo>
                <a:lnTo>
                  <a:pt x="390" y="507"/>
                </a:lnTo>
                <a:lnTo>
                  <a:pt x="446" y="151"/>
                </a:lnTo>
                <a:lnTo>
                  <a:pt x="238" y="0"/>
                </a:lnTo>
                <a:lnTo>
                  <a:pt x="197" y="142"/>
                </a:lnTo>
                <a:close/>
              </a:path>
            </a:pathLst>
          </a:custGeom>
          <a:gradFill>
            <a:gsLst>
              <a:gs pos="36000">
                <a:srgbClr val="006600"/>
              </a:gs>
              <a:gs pos="67000">
                <a:srgbClr val="006600"/>
              </a:gs>
            </a:gsLst>
            <a:lin ang="3600000" scaled="0"/>
          </a:gradFill>
          <a:ln w="12700">
            <a:solidFill>
              <a:srgbClr val="000000"/>
            </a:solidFill>
            <a:prstDash val="solid"/>
            <a:round/>
            <a:headEnd/>
            <a:tailEnd/>
          </a:ln>
        </p:spPr>
        <p:txBody>
          <a:bodyPr/>
          <a:lstStyle/>
          <a:p>
            <a:endParaRPr lang="fi-FI"/>
          </a:p>
        </p:txBody>
      </p:sp>
      <p:sp>
        <p:nvSpPr>
          <p:cNvPr id="22545" name="Freeform 18"/>
          <p:cNvSpPr>
            <a:spLocks noChangeAspect="1"/>
          </p:cNvSpPr>
          <p:nvPr/>
        </p:nvSpPr>
        <p:spPr bwMode="auto">
          <a:xfrm>
            <a:off x="1246188" y="3253978"/>
            <a:ext cx="1003300" cy="1228725"/>
          </a:xfrm>
          <a:custGeom>
            <a:avLst/>
            <a:gdLst>
              <a:gd name="T0" fmla="*/ 2147483647 w 1880"/>
              <a:gd name="T1" fmla="*/ 0 h 2303"/>
              <a:gd name="T2" fmla="*/ 2147483647 w 1880"/>
              <a:gd name="T3" fmla="*/ 2147483647 h 2303"/>
              <a:gd name="T4" fmla="*/ 2147483647 w 1880"/>
              <a:gd name="T5" fmla="*/ 2147483647 h 2303"/>
              <a:gd name="T6" fmla="*/ 2147483647 w 1880"/>
              <a:gd name="T7" fmla="*/ 2147483647 h 2303"/>
              <a:gd name="T8" fmla="*/ 0 w 1880"/>
              <a:gd name="T9" fmla="*/ 2147483647 h 2303"/>
              <a:gd name="T10" fmla="*/ 2147483647 w 1880"/>
              <a:gd name="T11" fmla="*/ 2147483647 h 2303"/>
              <a:gd name="T12" fmla="*/ 2147483647 w 1880"/>
              <a:gd name="T13" fmla="*/ 2147483647 h 2303"/>
              <a:gd name="T14" fmla="*/ 2147483647 w 1880"/>
              <a:gd name="T15" fmla="*/ 2147483647 h 2303"/>
              <a:gd name="T16" fmla="*/ 2147483647 w 1880"/>
              <a:gd name="T17" fmla="*/ 2147483647 h 2303"/>
              <a:gd name="T18" fmla="*/ 2147483647 w 1880"/>
              <a:gd name="T19" fmla="*/ 2147483647 h 2303"/>
              <a:gd name="T20" fmla="*/ 2147483647 w 1880"/>
              <a:gd name="T21" fmla="*/ 2147483647 h 2303"/>
              <a:gd name="T22" fmla="*/ 2147483647 w 1880"/>
              <a:gd name="T23" fmla="*/ 2147483647 h 2303"/>
              <a:gd name="T24" fmla="*/ 2147483647 w 1880"/>
              <a:gd name="T25" fmla="*/ 2147483647 h 2303"/>
              <a:gd name="T26" fmla="*/ 2147483647 w 1880"/>
              <a:gd name="T27" fmla="*/ 2147483647 h 2303"/>
              <a:gd name="T28" fmla="*/ 2147483647 w 1880"/>
              <a:gd name="T29" fmla="*/ 2147483647 h 2303"/>
              <a:gd name="T30" fmla="*/ 2147483647 w 1880"/>
              <a:gd name="T31" fmla="*/ 2147483647 h 2303"/>
              <a:gd name="T32" fmla="*/ 2147483647 w 1880"/>
              <a:gd name="T33" fmla="*/ 2147483647 h 2303"/>
              <a:gd name="T34" fmla="*/ 2147483647 w 1880"/>
              <a:gd name="T35" fmla="*/ 0 h 23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80"/>
              <a:gd name="T55" fmla="*/ 0 h 2303"/>
              <a:gd name="T56" fmla="*/ 1880 w 1880"/>
              <a:gd name="T57" fmla="*/ 2303 h 23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80" h="2303">
                <a:moveTo>
                  <a:pt x="1349" y="0"/>
                </a:moveTo>
                <a:lnTo>
                  <a:pt x="1040" y="136"/>
                </a:lnTo>
                <a:lnTo>
                  <a:pt x="1064" y="338"/>
                </a:lnTo>
                <a:lnTo>
                  <a:pt x="244" y="620"/>
                </a:lnTo>
                <a:lnTo>
                  <a:pt x="0" y="1027"/>
                </a:lnTo>
                <a:lnTo>
                  <a:pt x="251" y="1204"/>
                </a:lnTo>
                <a:lnTo>
                  <a:pt x="377" y="1462"/>
                </a:lnTo>
                <a:lnTo>
                  <a:pt x="356" y="1924"/>
                </a:lnTo>
                <a:lnTo>
                  <a:pt x="583" y="1971"/>
                </a:lnTo>
                <a:lnTo>
                  <a:pt x="920" y="2303"/>
                </a:lnTo>
                <a:lnTo>
                  <a:pt x="1117" y="2161"/>
                </a:lnTo>
                <a:lnTo>
                  <a:pt x="1158" y="2019"/>
                </a:lnTo>
                <a:lnTo>
                  <a:pt x="1254" y="1692"/>
                </a:lnTo>
                <a:lnTo>
                  <a:pt x="1104" y="1082"/>
                </a:lnTo>
                <a:lnTo>
                  <a:pt x="1249" y="959"/>
                </a:lnTo>
                <a:lnTo>
                  <a:pt x="1427" y="1108"/>
                </a:lnTo>
                <a:lnTo>
                  <a:pt x="1880" y="813"/>
                </a:lnTo>
                <a:lnTo>
                  <a:pt x="1349" y="0"/>
                </a:lnTo>
                <a:close/>
              </a:path>
            </a:pathLst>
          </a:custGeom>
          <a:solidFill>
            <a:srgbClr val="92D050"/>
          </a:solidFill>
          <a:ln w="0">
            <a:solidFill>
              <a:srgbClr val="000000"/>
            </a:solidFill>
            <a:prstDash val="solid"/>
            <a:round/>
            <a:headEnd/>
            <a:tailEnd/>
          </a:ln>
        </p:spPr>
        <p:txBody>
          <a:bodyPr/>
          <a:lstStyle/>
          <a:p>
            <a:endParaRPr lang="fi-FI"/>
          </a:p>
        </p:txBody>
      </p:sp>
      <p:sp>
        <p:nvSpPr>
          <p:cNvPr id="22546" name="Freeform 19"/>
          <p:cNvSpPr>
            <a:spLocks noChangeAspect="1"/>
          </p:cNvSpPr>
          <p:nvPr/>
        </p:nvSpPr>
        <p:spPr bwMode="auto">
          <a:xfrm>
            <a:off x="4011613" y="3771900"/>
            <a:ext cx="990600" cy="1441450"/>
          </a:xfrm>
          <a:custGeom>
            <a:avLst/>
            <a:gdLst>
              <a:gd name="T0" fmla="*/ 2147483647 w 1852"/>
              <a:gd name="T1" fmla="*/ 2147483647 h 2701"/>
              <a:gd name="T2" fmla="*/ 2147483647 w 1852"/>
              <a:gd name="T3" fmla="*/ 2147483647 h 2701"/>
              <a:gd name="T4" fmla="*/ 2147483647 w 1852"/>
              <a:gd name="T5" fmla="*/ 2147483647 h 2701"/>
              <a:gd name="T6" fmla="*/ 2147483647 w 1852"/>
              <a:gd name="T7" fmla="*/ 2147483647 h 2701"/>
              <a:gd name="T8" fmla="*/ 2147483647 w 1852"/>
              <a:gd name="T9" fmla="*/ 0 h 2701"/>
              <a:gd name="T10" fmla="*/ 2147483647 w 1852"/>
              <a:gd name="T11" fmla="*/ 2147483647 h 2701"/>
              <a:gd name="T12" fmla="*/ 2147483647 w 1852"/>
              <a:gd name="T13" fmla="*/ 2147483647 h 2701"/>
              <a:gd name="T14" fmla="*/ 0 w 1852"/>
              <a:gd name="T15" fmla="*/ 2147483647 h 2701"/>
              <a:gd name="T16" fmla="*/ 2147483647 w 1852"/>
              <a:gd name="T17" fmla="*/ 2147483647 h 2701"/>
              <a:gd name="T18" fmla="*/ 2147483647 w 1852"/>
              <a:gd name="T19" fmla="*/ 2147483647 h 2701"/>
              <a:gd name="T20" fmla="*/ 2147483647 w 1852"/>
              <a:gd name="T21" fmla="*/ 2147483647 h 2701"/>
              <a:gd name="T22" fmla="*/ 2147483647 w 1852"/>
              <a:gd name="T23" fmla="*/ 2147483647 h 2701"/>
              <a:gd name="T24" fmla="*/ 2147483647 w 1852"/>
              <a:gd name="T25" fmla="*/ 2147483647 h 2701"/>
              <a:gd name="T26" fmla="*/ 2147483647 w 1852"/>
              <a:gd name="T27" fmla="*/ 2147483647 h 2701"/>
              <a:gd name="T28" fmla="*/ 2147483647 w 1852"/>
              <a:gd name="T29" fmla="*/ 2147483647 h 2701"/>
              <a:gd name="T30" fmla="*/ 2147483647 w 1852"/>
              <a:gd name="T31" fmla="*/ 2147483647 h 2701"/>
              <a:gd name="T32" fmla="*/ 2147483647 w 1852"/>
              <a:gd name="T33" fmla="*/ 2147483647 h 27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52"/>
              <a:gd name="T52" fmla="*/ 0 h 2701"/>
              <a:gd name="T53" fmla="*/ 1852 w 1852"/>
              <a:gd name="T54" fmla="*/ 2701 h 27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52" h="2701">
                <a:moveTo>
                  <a:pt x="1368" y="1472"/>
                </a:moveTo>
                <a:lnTo>
                  <a:pt x="1610" y="1327"/>
                </a:lnTo>
                <a:lnTo>
                  <a:pt x="1667" y="1097"/>
                </a:lnTo>
                <a:lnTo>
                  <a:pt x="1492" y="589"/>
                </a:lnTo>
                <a:lnTo>
                  <a:pt x="646" y="0"/>
                </a:lnTo>
                <a:lnTo>
                  <a:pt x="268" y="238"/>
                </a:lnTo>
                <a:lnTo>
                  <a:pt x="269" y="684"/>
                </a:lnTo>
                <a:lnTo>
                  <a:pt x="0" y="745"/>
                </a:lnTo>
                <a:lnTo>
                  <a:pt x="194" y="1086"/>
                </a:lnTo>
                <a:lnTo>
                  <a:pt x="337" y="1086"/>
                </a:lnTo>
                <a:lnTo>
                  <a:pt x="485" y="2513"/>
                </a:lnTo>
                <a:lnTo>
                  <a:pt x="582" y="2483"/>
                </a:lnTo>
                <a:lnTo>
                  <a:pt x="1027" y="2701"/>
                </a:lnTo>
                <a:lnTo>
                  <a:pt x="1435" y="2288"/>
                </a:lnTo>
                <a:lnTo>
                  <a:pt x="1852" y="2313"/>
                </a:lnTo>
                <a:lnTo>
                  <a:pt x="1734" y="2285"/>
                </a:lnTo>
                <a:lnTo>
                  <a:pt x="1368" y="1472"/>
                </a:lnTo>
                <a:close/>
              </a:path>
            </a:pathLst>
          </a:custGeom>
          <a:solidFill>
            <a:srgbClr val="FF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chemeClr val="lt1"/>
              </a:solidFill>
              <a:latin typeface="+mn-lt"/>
            </a:endParaRPr>
          </a:p>
        </p:txBody>
      </p:sp>
      <p:sp>
        <p:nvSpPr>
          <p:cNvPr id="22547" name="Freeform 20"/>
          <p:cNvSpPr>
            <a:spLocks noChangeAspect="1"/>
          </p:cNvSpPr>
          <p:nvPr/>
        </p:nvSpPr>
        <p:spPr bwMode="auto">
          <a:xfrm>
            <a:off x="395288" y="3549253"/>
            <a:ext cx="1050925" cy="1031875"/>
          </a:xfrm>
          <a:custGeom>
            <a:avLst/>
            <a:gdLst>
              <a:gd name="T0" fmla="*/ 2147483647 w 1967"/>
              <a:gd name="T1" fmla="*/ 2147483647 h 1935"/>
              <a:gd name="T2" fmla="*/ 0 w 1967"/>
              <a:gd name="T3" fmla="*/ 2147483647 h 1935"/>
              <a:gd name="T4" fmla="*/ 2147483647 w 1967"/>
              <a:gd name="T5" fmla="*/ 2147483647 h 1935"/>
              <a:gd name="T6" fmla="*/ 2147483647 w 1967"/>
              <a:gd name="T7" fmla="*/ 2147483647 h 1935"/>
              <a:gd name="T8" fmla="*/ 2147483647 w 1967"/>
              <a:gd name="T9" fmla="*/ 2147483647 h 1935"/>
              <a:gd name="T10" fmla="*/ 2147483647 w 1967"/>
              <a:gd name="T11" fmla="*/ 0 h 1935"/>
              <a:gd name="T12" fmla="*/ 2147483647 w 1967"/>
              <a:gd name="T13" fmla="*/ 2147483647 h 1935"/>
              <a:gd name="T14" fmla="*/ 2147483647 w 1967"/>
              <a:gd name="T15" fmla="*/ 2147483647 h 1935"/>
              <a:gd name="T16" fmla="*/ 2147483647 w 1967"/>
              <a:gd name="T17" fmla="*/ 2147483647 h 1935"/>
              <a:gd name="T18" fmla="*/ 2147483647 w 1967"/>
              <a:gd name="T19" fmla="*/ 2147483647 h 1935"/>
              <a:gd name="T20" fmla="*/ 2147483647 w 1967"/>
              <a:gd name="T21" fmla="*/ 2147483647 h 1935"/>
              <a:gd name="T22" fmla="*/ 2147483647 w 1967"/>
              <a:gd name="T23" fmla="*/ 2147483647 h 1935"/>
              <a:gd name="T24" fmla="*/ 2147483647 w 1967"/>
              <a:gd name="T25" fmla="*/ 2147483647 h 1935"/>
              <a:gd name="T26" fmla="*/ 2147483647 w 1967"/>
              <a:gd name="T27" fmla="*/ 2147483647 h 1935"/>
              <a:gd name="T28" fmla="*/ 2147483647 w 1967"/>
              <a:gd name="T29" fmla="*/ 2147483647 h 19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67"/>
              <a:gd name="T46" fmla="*/ 0 h 1935"/>
              <a:gd name="T47" fmla="*/ 1967 w 1967"/>
              <a:gd name="T48" fmla="*/ 1935 h 19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67" h="1935">
                <a:moveTo>
                  <a:pt x="99" y="906"/>
                </a:moveTo>
                <a:lnTo>
                  <a:pt x="0" y="782"/>
                </a:lnTo>
                <a:lnTo>
                  <a:pt x="752" y="731"/>
                </a:lnTo>
                <a:lnTo>
                  <a:pt x="841" y="383"/>
                </a:lnTo>
                <a:lnTo>
                  <a:pt x="674" y="175"/>
                </a:lnTo>
                <a:lnTo>
                  <a:pt x="930" y="0"/>
                </a:lnTo>
                <a:lnTo>
                  <a:pt x="1590" y="474"/>
                </a:lnTo>
                <a:lnTo>
                  <a:pt x="1841" y="651"/>
                </a:lnTo>
                <a:lnTo>
                  <a:pt x="1967" y="909"/>
                </a:lnTo>
                <a:lnTo>
                  <a:pt x="1946" y="1371"/>
                </a:lnTo>
                <a:lnTo>
                  <a:pt x="1265" y="1844"/>
                </a:lnTo>
                <a:lnTo>
                  <a:pt x="1246" y="1812"/>
                </a:lnTo>
                <a:lnTo>
                  <a:pt x="970" y="1935"/>
                </a:lnTo>
                <a:lnTo>
                  <a:pt x="519" y="1431"/>
                </a:lnTo>
                <a:lnTo>
                  <a:pt x="99" y="906"/>
                </a:lnTo>
                <a:close/>
              </a:path>
            </a:pathLst>
          </a:custGeom>
          <a:solidFill>
            <a:srgbClr val="92D050"/>
          </a:solidFill>
          <a:ln w="0">
            <a:solidFill>
              <a:srgbClr val="000000"/>
            </a:solidFill>
            <a:prstDash val="solid"/>
            <a:round/>
            <a:headEnd/>
            <a:tailEnd/>
          </a:ln>
        </p:spPr>
        <p:txBody>
          <a:bodyPr/>
          <a:lstStyle/>
          <a:p>
            <a:endParaRPr lang="fi-FI"/>
          </a:p>
        </p:txBody>
      </p:sp>
      <p:sp>
        <p:nvSpPr>
          <p:cNvPr id="22548" name="Freeform 21"/>
          <p:cNvSpPr>
            <a:spLocks noChangeAspect="1"/>
          </p:cNvSpPr>
          <p:nvPr/>
        </p:nvSpPr>
        <p:spPr bwMode="auto">
          <a:xfrm>
            <a:off x="1292225" y="0"/>
            <a:ext cx="1292225" cy="1508125"/>
          </a:xfrm>
          <a:custGeom>
            <a:avLst/>
            <a:gdLst>
              <a:gd name="T0" fmla="*/ 2147483647 w 2418"/>
              <a:gd name="T1" fmla="*/ 2147483647 h 2825"/>
              <a:gd name="T2" fmla="*/ 2147483647 w 2418"/>
              <a:gd name="T3" fmla="*/ 2147483647 h 2825"/>
              <a:gd name="T4" fmla="*/ 2147483647 w 2418"/>
              <a:gd name="T5" fmla="*/ 2147483647 h 2825"/>
              <a:gd name="T6" fmla="*/ 2147483647 w 2418"/>
              <a:gd name="T7" fmla="*/ 2147483647 h 2825"/>
              <a:gd name="T8" fmla="*/ 2147483647 w 2418"/>
              <a:gd name="T9" fmla="*/ 2147483647 h 2825"/>
              <a:gd name="T10" fmla="*/ 2147483647 w 2418"/>
              <a:gd name="T11" fmla="*/ 2147483647 h 2825"/>
              <a:gd name="T12" fmla="*/ 2147483647 w 2418"/>
              <a:gd name="T13" fmla="*/ 2147483647 h 2825"/>
              <a:gd name="T14" fmla="*/ 2147483647 w 2418"/>
              <a:gd name="T15" fmla="*/ 0 h 2825"/>
              <a:gd name="T16" fmla="*/ 2147483647 w 2418"/>
              <a:gd name="T17" fmla="*/ 2147483647 h 2825"/>
              <a:gd name="T18" fmla="*/ 0 w 2418"/>
              <a:gd name="T19" fmla="*/ 2147483647 h 2825"/>
              <a:gd name="T20" fmla="*/ 2147483647 w 2418"/>
              <a:gd name="T21" fmla="*/ 2147483647 h 2825"/>
              <a:gd name="T22" fmla="*/ 2147483647 w 2418"/>
              <a:gd name="T23" fmla="*/ 2147483647 h 2825"/>
              <a:gd name="T24" fmla="*/ 2147483647 w 2418"/>
              <a:gd name="T25" fmla="*/ 2147483647 h 2825"/>
              <a:gd name="T26" fmla="*/ 2147483647 w 2418"/>
              <a:gd name="T27" fmla="*/ 2147483647 h 2825"/>
              <a:gd name="T28" fmla="*/ 2147483647 w 2418"/>
              <a:gd name="T29" fmla="*/ 2147483647 h 2825"/>
              <a:gd name="T30" fmla="*/ 2147483647 w 2418"/>
              <a:gd name="T31" fmla="*/ 2147483647 h 2825"/>
              <a:gd name="T32" fmla="*/ 2147483647 w 2418"/>
              <a:gd name="T33" fmla="*/ 2147483647 h 2825"/>
              <a:gd name="T34" fmla="*/ 2147483647 w 2418"/>
              <a:gd name="T35" fmla="*/ 2147483647 h 2825"/>
              <a:gd name="T36" fmla="*/ 2147483647 w 2418"/>
              <a:gd name="T37" fmla="*/ 2147483647 h 2825"/>
              <a:gd name="T38" fmla="*/ 2147483647 w 2418"/>
              <a:gd name="T39" fmla="*/ 2147483647 h 2825"/>
              <a:gd name="T40" fmla="*/ 2147483647 w 2418"/>
              <a:gd name="T41" fmla="*/ 2147483647 h 2825"/>
              <a:gd name="T42" fmla="*/ 2147483647 w 2418"/>
              <a:gd name="T43" fmla="*/ 2147483647 h 2825"/>
              <a:gd name="T44" fmla="*/ 2147483647 w 2418"/>
              <a:gd name="T45" fmla="*/ 2147483647 h 2825"/>
              <a:gd name="T46" fmla="*/ 2147483647 w 2418"/>
              <a:gd name="T47" fmla="*/ 2147483647 h 2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18"/>
              <a:gd name="T73" fmla="*/ 0 h 2825"/>
              <a:gd name="T74" fmla="*/ 2418 w 2418"/>
              <a:gd name="T75" fmla="*/ 2825 h 28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18" h="2825">
                <a:moveTo>
                  <a:pt x="2347" y="1277"/>
                </a:moveTo>
                <a:lnTo>
                  <a:pt x="2133" y="1043"/>
                </a:lnTo>
                <a:lnTo>
                  <a:pt x="2239" y="782"/>
                </a:lnTo>
                <a:lnTo>
                  <a:pt x="2150" y="652"/>
                </a:lnTo>
                <a:lnTo>
                  <a:pt x="1952" y="642"/>
                </a:lnTo>
                <a:lnTo>
                  <a:pt x="1787" y="381"/>
                </a:lnTo>
                <a:lnTo>
                  <a:pt x="1651" y="366"/>
                </a:lnTo>
                <a:lnTo>
                  <a:pt x="818" y="0"/>
                </a:lnTo>
                <a:lnTo>
                  <a:pt x="115" y="319"/>
                </a:lnTo>
                <a:lnTo>
                  <a:pt x="0" y="429"/>
                </a:lnTo>
                <a:lnTo>
                  <a:pt x="564" y="909"/>
                </a:lnTo>
                <a:lnTo>
                  <a:pt x="650" y="1401"/>
                </a:lnTo>
                <a:lnTo>
                  <a:pt x="867" y="1671"/>
                </a:lnTo>
                <a:lnTo>
                  <a:pt x="960" y="2450"/>
                </a:lnTo>
                <a:lnTo>
                  <a:pt x="885" y="2630"/>
                </a:lnTo>
                <a:lnTo>
                  <a:pt x="1214" y="2825"/>
                </a:lnTo>
                <a:lnTo>
                  <a:pt x="1558" y="2461"/>
                </a:lnTo>
                <a:lnTo>
                  <a:pt x="1910" y="2592"/>
                </a:lnTo>
                <a:lnTo>
                  <a:pt x="2116" y="2375"/>
                </a:lnTo>
                <a:lnTo>
                  <a:pt x="2136" y="2356"/>
                </a:lnTo>
                <a:lnTo>
                  <a:pt x="1974" y="2138"/>
                </a:lnTo>
                <a:lnTo>
                  <a:pt x="2023" y="1878"/>
                </a:lnTo>
                <a:lnTo>
                  <a:pt x="2418" y="1680"/>
                </a:lnTo>
                <a:lnTo>
                  <a:pt x="2347" y="1277"/>
                </a:lnTo>
                <a:close/>
              </a:path>
            </a:pathLst>
          </a:custGeom>
          <a:solidFill>
            <a:schemeClr val="accent1">
              <a:lumMod val="50000"/>
            </a:schemeClr>
          </a:solidFill>
          <a:ln w="0">
            <a:solidFill>
              <a:srgbClr val="000000"/>
            </a:solidFill>
            <a:prstDash val="solid"/>
            <a:round/>
            <a:headEnd/>
            <a:tailEnd/>
          </a:ln>
        </p:spPr>
        <p:txBody>
          <a:bodyPr/>
          <a:lstStyle/>
          <a:p>
            <a:endParaRPr lang="fi-FI"/>
          </a:p>
        </p:txBody>
      </p:sp>
      <p:sp>
        <p:nvSpPr>
          <p:cNvPr id="22549" name="Freeform 23"/>
          <p:cNvSpPr>
            <a:spLocks noChangeAspect="1"/>
          </p:cNvSpPr>
          <p:nvPr/>
        </p:nvSpPr>
        <p:spPr bwMode="auto">
          <a:xfrm>
            <a:off x="3201988" y="5935663"/>
            <a:ext cx="1616075" cy="782637"/>
          </a:xfrm>
          <a:custGeom>
            <a:avLst/>
            <a:gdLst>
              <a:gd name="T0" fmla="*/ 2147483647 w 3022"/>
              <a:gd name="T1" fmla="*/ 2147483647 h 1464"/>
              <a:gd name="T2" fmla="*/ 2147483647 w 3022"/>
              <a:gd name="T3" fmla="*/ 2147483647 h 1464"/>
              <a:gd name="T4" fmla="*/ 2147483647 w 3022"/>
              <a:gd name="T5" fmla="*/ 2147483647 h 1464"/>
              <a:gd name="T6" fmla="*/ 0 w 3022"/>
              <a:gd name="T7" fmla="*/ 2147483647 h 1464"/>
              <a:gd name="T8" fmla="*/ 2147483647 w 3022"/>
              <a:gd name="T9" fmla="*/ 2147483647 h 1464"/>
              <a:gd name="T10" fmla="*/ 2147483647 w 3022"/>
              <a:gd name="T11" fmla="*/ 0 h 1464"/>
              <a:gd name="T12" fmla="*/ 2147483647 w 3022"/>
              <a:gd name="T13" fmla="*/ 2147483647 h 1464"/>
              <a:gd name="T14" fmla="*/ 2147483647 w 3022"/>
              <a:gd name="T15" fmla="*/ 2147483647 h 1464"/>
              <a:gd name="T16" fmla="*/ 2147483647 w 3022"/>
              <a:gd name="T17" fmla="*/ 2147483647 h 1464"/>
              <a:gd name="T18" fmla="*/ 2147483647 w 3022"/>
              <a:gd name="T19" fmla="*/ 2147483647 h 1464"/>
              <a:gd name="T20" fmla="*/ 2147483647 w 3022"/>
              <a:gd name="T21" fmla="*/ 2147483647 h 1464"/>
              <a:gd name="T22" fmla="*/ 2147483647 w 3022"/>
              <a:gd name="T23" fmla="*/ 2147483647 h 1464"/>
              <a:gd name="T24" fmla="*/ 2147483647 w 3022"/>
              <a:gd name="T25" fmla="*/ 2147483647 h 1464"/>
              <a:gd name="T26" fmla="*/ 2147483647 w 3022"/>
              <a:gd name="T27" fmla="*/ 2147483647 h 1464"/>
              <a:gd name="T28" fmla="*/ 2147483647 w 3022"/>
              <a:gd name="T29" fmla="*/ 2147483647 h 1464"/>
              <a:gd name="T30" fmla="*/ 2147483647 w 3022"/>
              <a:gd name="T31" fmla="*/ 2147483647 h 1464"/>
              <a:gd name="T32" fmla="*/ 2147483647 w 3022"/>
              <a:gd name="T33" fmla="*/ 2147483647 h 1464"/>
              <a:gd name="T34" fmla="*/ 2147483647 w 3022"/>
              <a:gd name="T35" fmla="*/ 2147483647 h 1464"/>
              <a:gd name="T36" fmla="*/ 2147483647 w 3022"/>
              <a:gd name="T37" fmla="*/ 2147483647 h 1464"/>
              <a:gd name="T38" fmla="*/ 2147483647 w 3022"/>
              <a:gd name="T39" fmla="*/ 2147483647 h 1464"/>
              <a:gd name="T40" fmla="*/ 2147483647 w 3022"/>
              <a:gd name="T41" fmla="*/ 2147483647 h 14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22"/>
              <a:gd name="T64" fmla="*/ 0 h 1464"/>
              <a:gd name="T65" fmla="*/ 3022 w 3022"/>
              <a:gd name="T66" fmla="*/ 1464 h 14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22" h="1464">
                <a:moveTo>
                  <a:pt x="1160" y="1018"/>
                </a:moveTo>
                <a:lnTo>
                  <a:pt x="846" y="832"/>
                </a:lnTo>
                <a:lnTo>
                  <a:pt x="296" y="699"/>
                </a:lnTo>
                <a:lnTo>
                  <a:pt x="0" y="213"/>
                </a:lnTo>
                <a:lnTo>
                  <a:pt x="406" y="169"/>
                </a:lnTo>
                <a:lnTo>
                  <a:pt x="642" y="0"/>
                </a:lnTo>
                <a:lnTo>
                  <a:pt x="1120" y="539"/>
                </a:lnTo>
                <a:lnTo>
                  <a:pt x="1372" y="255"/>
                </a:lnTo>
                <a:lnTo>
                  <a:pt x="1662" y="220"/>
                </a:lnTo>
                <a:lnTo>
                  <a:pt x="2195" y="213"/>
                </a:lnTo>
                <a:lnTo>
                  <a:pt x="2224" y="507"/>
                </a:lnTo>
                <a:lnTo>
                  <a:pt x="2593" y="485"/>
                </a:lnTo>
                <a:lnTo>
                  <a:pt x="2954" y="1004"/>
                </a:lnTo>
                <a:lnTo>
                  <a:pt x="3022" y="1045"/>
                </a:lnTo>
                <a:lnTo>
                  <a:pt x="2878" y="1440"/>
                </a:lnTo>
                <a:lnTo>
                  <a:pt x="2869" y="1464"/>
                </a:lnTo>
                <a:lnTo>
                  <a:pt x="2679" y="1337"/>
                </a:lnTo>
                <a:lnTo>
                  <a:pt x="2195" y="1198"/>
                </a:lnTo>
                <a:lnTo>
                  <a:pt x="1798" y="1084"/>
                </a:lnTo>
                <a:lnTo>
                  <a:pt x="1288" y="1093"/>
                </a:lnTo>
                <a:lnTo>
                  <a:pt x="1160" y="1018"/>
                </a:lnTo>
                <a:close/>
              </a:path>
            </a:pathLst>
          </a:custGeom>
          <a:solidFill>
            <a:srgbClr val="E43869"/>
          </a:solidFill>
          <a:ln w="12700">
            <a:solidFill>
              <a:srgbClr val="000000"/>
            </a:solidFill>
            <a:prstDash val="solid"/>
            <a:round/>
            <a:headEnd/>
            <a:tailEnd/>
          </a:ln>
        </p:spPr>
        <p:txBody>
          <a:bodyPr/>
          <a:lstStyle/>
          <a:p>
            <a:endParaRPr lang="fi-FI"/>
          </a:p>
        </p:txBody>
      </p:sp>
      <p:sp>
        <p:nvSpPr>
          <p:cNvPr id="22550" name="Rectangle 24"/>
          <p:cNvSpPr>
            <a:spLocks noChangeAspect="1" noChangeArrowheads="1"/>
          </p:cNvSpPr>
          <p:nvPr/>
        </p:nvSpPr>
        <p:spPr bwMode="auto">
          <a:xfrm>
            <a:off x="1979613" y="1712913"/>
            <a:ext cx="542925"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Iisalmi</a:t>
            </a:r>
            <a:endParaRPr lang="fi-FI" sz="1100" b="1">
              <a:cs typeface="Arial" charset="0"/>
            </a:endParaRPr>
          </a:p>
        </p:txBody>
      </p:sp>
      <p:sp>
        <p:nvSpPr>
          <p:cNvPr id="22551" name="Rectangle 25"/>
          <p:cNvSpPr>
            <a:spLocks noChangeAspect="1" noChangeArrowheads="1"/>
          </p:cNvSpPr>
          <p:nvPr/>
        </p:nvSpPr>
        <p:spPr bwMode="auto">
          <a:xfrm>
            <a:off x="3881438" y="3249613"/>
            <a:ext cx="533400" cy="334962"/>
          </a:xfrm>
          <a:prstGeom prst="rect">
            <a:avLst/>
          </a:prstGeom>
          <a:noFill/>
          <a:ln w="9525">
            <a:noFill/>
            <a:miter lim="800000"/>
            <a:headEnd/>
            <a:tailEnd/>
          </a:ln>
        </p:spPr>
        <p:txBody>
          <a:bodyPr lIns="0" tIns="0" rIns="0" bIns="0">
            <a:spAutoFit/>
          </a:bodyPr>
          <a:lstStyle/>
          <a:p>
            <a:r>
              <a:rPr lang="fi-FI" sz="1100" b="1" dirty="0">
                <a:solidFill>
                  <a:srgbClr val="000000"/>
                </a:solidFill>
                <a:latin typeface="Verdana" pitchFamily="34" charset="0"/>
                <a:cs typeface="Arial" charset="0"/>
              </a:rPr>
              <a:t>Juan- koski</a:t>
            </a:r>
            <a:endParaRPr lang="fi-FI" sz="1100" b="1" dirty="0">
              <a:cs typeface="Arial" charset="0"/>
            </a:endParaRPr>
          </a:p>
        </p:txBody>
      </p:sp>
      <p:sp>
        <p:nvSpPr>
          <p:cNvPr id="22552" name="Rectangle 26"/>
          <p:cNvSpPr>
            <a:spLocks noChangeAspect="1" noChangeArrowheads="1"/>
          </p:cNvSpPr>
          <p:nvPr/>
        </p:nvSpPr>
        <p:spPr bwMode="auto">
          <a:xfrm>
            <a:off x="4673600" y="3613150"/>
            <a:ext cx="433388"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Kaavi</a:t>
            </a:r>
            <a:endParaRPr lang="fi-FI" sz="1100" b="1">
              <a:cs typeface="Arial" charset="0"/>
            </a:endParaRPr>
          </a:p>
        </p:txBody>
      </p:sp>
      <p:sp>
        <p:nvSpPr>
          <p:cNvPr id="22553" name="Rectangle 27"/>
          <p:cNvSpPr>
            <a:spLocks noChangeAspect="1" noChangeArrowheads="1"/>
          </p:cNvSpPr>
          <p:nvPr/>
        </p:nvSpPr>
        <p:spPr bwMode="auto">
          <a:xfrm>
            <a:off x="554038" y="2914650"/>
            <a:ext cx="542925"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Keitele</a:t>
            </a:r>
            <a:endParaRPr lang="fi-FI" sz="1100" b="1">
              <a:cs typeface="Arial" charset="0"/>
            </a:endParaRPr>
          </a:p>
        </p:txBody>
      </p:sp>
      <p:sp>
        <p:nvSpPr>
          <p:cNvPr id="22554" name="Rectangle 28"/>
          <p:cNvSpPr>
            <a:spLocks noChangeAspect="1" noChangeArrowheads="1"/>
          </p:cNvSpPr>
          <p:nvPr/>
        </p:nvSpPr>
        <p:spPr bwMode="auto">
          <a:xfrm>
            <a:off x="869950" y="836712"/>
            <a:ext cx="739775" cy="168275"/>
          </a:xfrm>
          <a:prstGeom prst="rect">
            <a:avLst/>
          </a:prstGeom>
          <a:noFill/>
          <a:ln w="9525">
            <a:noFill/>
            <a:miter lim="800000"/>
            <a:headEnd/>
            <a:tailEnd/>
          </a:ln>
        </p:spPr>
        <p:txBody>
          <a:bodyPr wrap="none" lIns="0" tIns="0" rIns="0" bIns="0">
            <a:spAutoFit/>
          </a:bodyPr>
          <a:lstStyle/>
          <a:p>
            <a:r>
              <a:rPr lang="fi-FI" sz="1100" b="1" dirty="0">
                <a:solidFill>
                  <a:srgbClr val="000000"/>
                </a:solidFill>
                <a:latin typeface="Verdana" pitchFamily="34" charset="0"/>
                <a:cs typeface="Arial" charset="0"/>
              </a:rPr>
              <a:t>Kiuruvesi</a:t>
            </a:r>
            <a:endParaRPr lang="fi-FI" sz="1100" b="1" dirty="0">
              <a:cs typeface="Arial" charset="0"/>
            </a:endParaRPr>
          </a:p>
        </p:txBody>
      </p:sp>
      <p:sp>
        <p:nvSpPr>
          <p:cNvPr id="22555" name="Rectangle 29"/>
          <p:cNvSpPr>
            <a:spLocks noChangeAspect="1" noChangeArrowheads="1"/>
          </p:cNvSpPr>
          <p:nvPr/>
        </p:nvSpPr>
        <p:spPr bwMode="auto">
          <a:xfrm>
            <a:off x="2555875" y="2276475"/>
            <a:ext cx="781050"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Lapinlahti</a:t>
            </a:r>
            <a:endParaRPr lang="fi-FI" sz="1100" b="1">
              <a:cs typeface="Arial" charset="0"/>
            </a:endParaRPr>
          </a:p>
        </p:txBody>
      </p:sp>
      <p:sp>
        <p:nvSpPr>
          <p:cNvPr id="22556" name="Rectangle 30"/>
          <p:cNvSpPr>
            <a:spLocks noChangeAspect="1" noChangeArrowheads="1"/>
          </p:cNvSpPr>
          <p:nvPr/>
        </p:nvSpPr>
        <p:spPr bwMode="auto">
          <a:xfrm>
            <a:off x="3059113" y="5517704"/>
            <a:ext cx="1147750" cy="169277"/>
          </a:xfrm>
          <a:prstGeom prst="rect">
            <a:avLst/>
          </a:prstGeom>
          <a:noFill/>
          <a:ln w="9525">
            <a:noFill/>
            <a:miter lim="800000"/>
            <a:headEnd/>
            <a:tailEnd/>
          </a:ln>
        </p:spPr>
        <p:txBody>
          <a:bodyPr wrap="none" lIns="0" tIns="0" rIns="0" bIns="0">
            <a:spAutoFit/>
          </a:bodyPr>
          <a:lstStyle/>
          <a:p>
            <a:r>
              <a:rPr lang="fi-FI" sz="1100" b="1" dirty="0" smtClean="0">
                <a:solidFill>
                  <a:srgbClr val="000000"/>
                </a:solidFill>
                <a:latin typeface="Verdana" pitchFamily="34" charset="0"/>
                <a:cs typeface="Arial" charset="0"/>
              </a:rPr>
              <a:t>Leppävirta (*)</a:t>
            </a:r>
            <a:endParaRPr lang="fi-FI" sz="1100" b="1" dirty="0">
              <a:cs typeface="Arial" charset="0"/>
            </a:endParaRPr>
          </a:p>
        </p:txBody>
      </p:sp>
      <p:sp>
        <p:nvSpPr>
          <p:cNvPr id="22557" name="Rectangle 31"/>
          <p:cNvSpPr>
            <a:spLocks noChangeAspect="1" noChangeArrowheads="1"/>
          </p:cNvSpPr>
          <p:nvPr/>
        </p:nvSpPr>
        <p:spPr bwMode="auto">
          <a:xfrm>
            <a:off x="2058988" y="3068960"/>
            <a:ext cx="755650" cy="169862"/>
          </a:xfrm>
          <a:prstGeom prst="rect">
            <a:avLst/>
          </a:prstGeom>
          <a:noFill/>
          <a:ln w="9525">
            <a:noFill/>
            <a:miter lim="800000"/>
            <a:headEnd/>
            <a:tailEnd/>
          </a:ln>
        </p:spPr>
        <p:txBody>
          <a:bodyPr wrap="none" lIns="0" tIns="0" rIns="0" bIns="0">
            <a:spAutoFit/>
          </a:bodyPr>
          <a:lstStyle/>
          <a:p>
            <a:r>
              <a:rPr lang="fi-FI" sz="1100" b="1" dirty="0">
                <a:solidFill>
                  <a:srgbClr val="000000"/>
                </a:solidFill>
                <a:latin typeface="Verdana" pitchFamily="34" charset="0"/>
                <a:cs typeface="Arial" charset="0"/>
              </a:rPr>
              <a:t>Maaninka</a:t>
            </a:r>
            <a:endParaRPr lang="fi-FI" sz="1100" b="1" dirty="0">
              <a:cs typeface="Arial" charset="0"/>
            </a:endParaRPr>
          </a:p>
        </p:txBody>
      </p:sp>
      <p:sp>
        <p:nvSpPr>
          <p:cNvPr id="22558" name="Rectangle 33"/>
          <p:cNvSpPr>
            <a:spLocks noChangeAspect="1" noChangeArrowheads="1"/>
          </p:cNvSpPr>
          <p:nvPr/>
        </p:nvSpPr>
        <p:spPr bwMode="auto">
          <a:xfrm>
            <a:off x="1198563" y="2708275"/>
            <a:ext cx="695325"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Pielavesi</a:t>
            </a:r>
            <a:endParaRPr lang="fi-FI" sz="1100" b="1">
              <a:cs typeface="Arial" charset="0"/>
            </a:endParaRPr>
          </a:p>
        </p:txBody>
      </p:sp>
      <p:sp>
        <p:nvSpPr>
          <p:cNvPr id="22559" name="Rectangle 34"/>
          <p:cNvSpPr>
            <a:spLocks noChangeAspect="1" noChangeArrowheads="1"/>
          </p:cNvSpPr>
          <p:nvPr/>
        </p:nvSpPr>
        <p:spPr bwMode="auto">
          <a:xfrm>
            <a:off x="827088" y="4941888"/>
            <a:ext cx="952184" cy="338554"/>
          </a:xfrm>
          <a:prstGeom prst="rect">
            <a:avLst/>
          </a:prstGeom>
          <a:noFill/>
          <a:ln w="9525">
            <a:noFill/>
            <a:miter lim="800000"/>
            <a:headEnd/>
            <a:tailEnd/>
          </a:ln>
        </p:spPr>
        <p:txBody>
          <a:bodyPr wrap="none" lIns="0" tIns="0" rIns="0" bIns="0">
            <a:spAutoFit/>
          </a:bodyPr>
          <a:lstStyle/>
          <a:p>
            <a:pPr algn="ctr"/>
            <a:r>
              <a:rPr lang="fi-FI" sz="1100" b="1" dirty="0" smtClean="0">
                <a:solidFill>
                  <a:srgbClr val="000000"/>
                </a:solidFill>
                <a:latin typeface="Verdana" pitchFamily="34" charset="0"/>
                <a:cs typeface="Arial" charset="0"/>
              </a:rPr>
              <a:t>Rautalampi </a:t>
            </a:r>
            <a:br>
              <a:rPr lang="fi-FI" sz="1100" b="1" dirty="0" smtClean="0">
                <a:solidFill>
                  <a:srgbClr val="000000"/>
                </a:solidFill>
                <a:latin typeface="Verdana" pitchFamily="34" charset="0"/>
                <a:cs typeface="Arial" charset="0"/>
              </a:rPr>
            </a:br>
            <a:r>
              <a:rPr lang="fi-FI" sz="1100" b="1" dirty="0" smtClean="0">
                <a:latin typeface="Verdana" pitchFamily="34" charset="0"/>
                <a:cs typeface="Arial" charset="0"/>
              </a:rPr>
              <a:t>(**)</a:t>
            </a:r>
            <a:endParaRPr lang="fi-FI" sz="1100" b="1" dirty="0">
              <a:latin typeface="Verdana" pitchFamily="34" charset="0"/>
              <a:cs typeface="Arial" charset="0"/>
            </a:endParaRPr>
          </a:p>
        </p:txBody>
      </p:sp>
      <p:sp>
        <p:nvSpPr>
          <p:cNvPr id="22560" name="Rectangle 35"/>
          <p:cNvSpPr>
            <a:spLocks noChangeAspect="1" noChangeArrowheads="1"/>
          </p:cNvSpPr>
          <p:nvPr/>
        </p:nvSpPr>
        <p:spPr bwMode="auto">
          <a:xfrm>
            <a:off x="3851920" y="1773238"/>
            <a:ext cx="958596" cy="338554"/>
          </a:xfrm>
          <a:prstGeom prst="rect">
            <a:avLst/>
          </a:prstGeom>
          <a:noFill/>
          <a:ln w="9525">
            <a:noFill/>
            <a:miter lim="800000"/>
            <a:headEnd/>
            <a:tailEnd/>
          </a:ln>
        </p:spPr>
        <p:txBody>
          <a:bodyPr wrap="none" lIns="0" tIns="0" rIns="0" bIns="0">
            <a:spAutoFit/>
          </a:bodyPr>
          <a:lstStyle/>
          <a:p>
            <a:r>
              <a:rPr lang="fi-FI" sz="1100" b="1" dirty="0" smtClean="0">
                <a:solidFill>
                  <a:srgbClr val="000000"/>
                </a:solidFill>
                <a:latin typeface="Verdana" pitchFamily="34" charset="0"/>
                <a:cs typeface="Arial" charset="0"/>
              </a:rPr>
              <a:t>Rautavaara </a:t>
            </a:r>
          </a:p>
          <a:p>
            <a:pPr algn="ctr"/>
            <a:r>
              <a:rPr lang="fi-FI" sz="1100" b="1" dirty="0" smtClean="0">
                <a:solidFill>
                  <a:srgbClr val="000000"/>
                </a:solidFill>
                <a:latin typeface="Verdana" pitchFamily="34" charset="0"/>
                <a:cs typeface="Arial" charset="0"/>
              </a:rPr>
              <a:t>(***)</a:t>
            </a:r>
            <a:endParaRPr lang="fi-FI" sz="1100" b="1" dirty="0">
              <a:cs typeface="Arial" charset="0"/>
            </a:endParaRPr>
          </a:p>
        </p:txBody>
      </p:sp>
      <p:sp>
        <p:nvSpPr>
          <p:cNvPr id="22561" name="Rectangle 36"/>
          <p:cNvSpPr>
            <a:spLocks noChangeAspect="1" noChangeArrowheads="1"/>
          </p:cNvSpPr>
          <p:nvPr/>
        </p:nvSpPr>
        <p:spPr bwMode="auto">
          <a:xfrm>
            <a:off x="2889250" y="3300413"/>
            <a:ext cx="676275" cy="336550"/>
          </a:xfrm>
          <a:prstGeom prst="rect">
            <a:avLst/>
          </a:prstGeom>
          <a:noFill/>
          <a:ln w="9525">
            <a:noFill/>
            <a:miter lim="800000"/>
            <a:headEnd/>
            <a:tailEnd/>
          </a:ln>
        </p:spPr>
        <p:txBody>
          <a:bodyPr lIns="0" tIns="0" rIns="0" bIns="0">
            <a:spAutoFit/>
          </a:bodyPr>
          <a:lstStyle/>
          <a:p>
            <a:r>
              <a:rPr lang="fi-FI" sz="1100" b="1" dirty="0">
                <a:solidFill>
                  <a:srgbClr val="000000"/>
                </a:solidFill>
                <a:latin typeface="Verdana" pitchFamily="34" charset="0"/>
                <a:cs typeface="Arial" charset="0"/>
              </a:rPr>
              <a:t>Siilin- järvi</a:t>
            </a:r>
            <a:endParaRPr lang="fi-FI" sz="1100" b="1" dirty="0">
              <a:cs typeface="Arial" charset="0"/>
            </a:endParaRPr>
          </a:p>
        </p:txBody>
      </p:sp>
      <p:sp>
        <p:nvSpPr>
          <p:cNvPr id="22562" name="Rectangle 37"/>
          <p:cNvSpPr>
            <a:spLocks noChangeAspect="1" noChangeArrowheads="1"/>
          </p:cNvSpPr>
          <p:nvPr/>
        </p:nvSpPr>
        <p:spPr bwMode="auto">
          <a:xfrm>
            <a:off x="2613025" y="982663"/>
            <a:ext cx="839788"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Sonkajärvi</a:t>
            </a:r>
            <a:endParaRPr lang="fi-FI" sz="1100" b="1">
              <a:cs typeface="Arial" charset="0"/>
            </a:endParaRPr>
          </a:p>
        </p:txBody>
      </p:sp>
      <p:sp>
        <p:nvSpPr>
          <p:cNvPr id="22563" name="Rectangle 38"/>
          <p:cNvSpPr>
            <a:spLocks noChangeAspect="1" noChangeArrowheads="1"/>
          </p:cNvSpPr>
          <p:nvPr/>
        </p:nvSpPr>
        <p:spPr bwMode="auto">
          <a:xfrm>
            <a:off x="1907704" y="5013176"/>
            <a:ext cx="879475"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Suonenjoki</a:t>
            </a:r>
          </a:p>
        </p:txBody>
      </p:sp>
      <p:sp>
        <p:nvSpPr>
          <p:cNvPr id="22564" name="Rectangle 39"/>
          <p:cNvSpPr>
            <a:spLocks noChangeAspect="1" noChangeArrowheads="1"/>
          </p:cNvSpPr>
          <p:nvPr/>
        </p:nvSpPr>
        <p:spPr bwMode="auto">
          <a:xfrm>
            <a:off x="1331913" y="3716338"/>
            <a:ext cx="442912"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Tervo</a:t>
            </a:r>
            <a:endParaRPr lang="fi-FI" sz="1100" b="1">
              <a:cs typeface="Arial" charset="0"/>
            </a:endParaRPr>
          </a:p>
        </p:txBody>
      </p:sp>
      <p:sp>
        <p:nvSpPr>
          <p:cNvPr id="22565" name="Rectangle 40"/>
          <p:cNvSpPr>
            <a:spLocks noChangeAspect="1" noChangeArrowheads="1"/>
          </p:cNvSpPr>
          <p:nvPr/>
        </p:nvSpPr>
        <p:spPr bwMode="auto">
          <a:xfrm>
            <a:off x="4259263" y="4484861"/>
            <a:ext cx="812800" cy="168275"/>
          </a:xfrm>
          <a:prstGeom prst="rect">
            <a:avLst/>
          </a:prstGeom>
          <a:noFill/>
          <a:ln w="9525">
            <a:noFill/>
            <a:miter lim="800000"/>
            <a:headEnd/>
            <a:tailEnd/>
          </a:ln>
        </p:spPr>
        <p:txBody>
          <a:bodyPr wrap="none" lIns="0" tIns="0" rIns="0" bIns="0">
            <a:spAutoFit/>
          </a:bodyPr>
          <a:lstStyle/>
          <a:p>
            <a:r>
              <a:rPr lang="fi-FI" sz="1100" b="1" dirty="0">
                <a:solidFill>
                  <a:srgbClr val="000000"/>
                </a:solidFill>
                <a:latin typeface="Verdana" pitchFamily="34" charset="0"/>
                <a:cs typeface="Arial" charset="0"/>
              </a:rPr>
              <a:t>Tuusniemi</a:t>
            </a:r>
            <a:endParaRPr lang="fi-FI" sz="1100" b="1" dirty="0">
              <a:cs typeface="Arial" charset="0"/>
            </a:endParaRPr>
          </a:p>
        </p:txBody>
      </p:sp>
      <p:sp>
        <p:nvSpPr>
          <p:cNvPr id="22566" name="Rectangle 41"/>
          <p:cNvSpPr>
            <a:spLocks noChangeAspect="1" noChangeArrowheads="1"/>
          </p:cNvSpPr>
          <p:nvPr/>
        </p:nvSpPr>
        <p:spPr bwMode="auto">
          <a:xfrm>
            <a:off x="633413" y="4000500"/>
            <a:ext cx="633412"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Vesanto</a:t>
            </a:r>
            <a:endParaRPr lang="fi-FI" sz="1100" b="1">
              <a:cs typeface="Arial" charset="0"/>
            </a:endParaRPr>
          </a:p>
        </p:txBody>
      </p:sp>
      <p:sp>
        <p:nvSpPr>
          <p:cNvPr id="22567" name="Rectangle 42"/>
          <p:cNvSpPr>
            <a:spLocks noChangeAspect="1" noChangeArrowheads="1"/>
          </p:cNvSpPr>
          <p:nvPr/>
        </p:nvSpPr>
        <p:spPr bwMode="auto">
          <a:xfrm>
            <a:off x="1739900" y="696913"/>
            <a:ext cx="649288"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Vieremä</a:t>
            </a:r>
            <a:endParaRPr lang="fi-FI" sz="1100" b="1">
              <a:cs typeface="Arial" charset="0"/>
            </a:endParaRPr>
          </a:p>
        </p:txBody>
      </p:sp>
      <p:sp>
        <p:nvSpPr>
          <p:cNvPr id="22568" name="Rectangle 43"/>
          <p:cNvSpPr>
            <a:spLocks noChangeAspect="1" noChangeArrowheads="1"/>
          </p:cNvSpPr>
          <p:nvPr/>
        </p:nvSpPr>
        <p:spPr bwMode="auto">
          <a:xfrm>
            <a:off x="2987824" y="4221088"/>
            <a:ext cx="1155766" cy="169277"/>
          </a:xfrm>
          <a:prstGeom prst="rect">
            <a:avLst/>
          </a:prstGeom>
          <a:noFill/>
          <a:ln w="9525">
            <a:noFill/>
            <a:miter lim="800000"/>
            <a:headEnd/>
            <a:tailEnd/>
          </a:ln>
        </p:spPr>
        <p:txBody>
          <a:bodyPr wrap="none" lIns="0" tIns="0" rIns="0" bIns="0">
            <a:spAutoFit/>
          </a:bodyPr>
          <a:lstStyle/>
          <a:p>
            <a:r>
              <a:rPr lang="fi-FI" sz="1100" b="1" dirty="0" smtClean="0">
                <a:solidFill>
                  <a:srgbClr val="000000"/>
                </a:solidFill>
                <a:latin typeface="Verdana" pitchFamily="34" charset="0"/>
                <a:cs typeface="Arial" charset="0"/>
              </a:rPr>
              <a:t>Kuopio </a:t>
            </a:r>
            <a:r>
              <a:rPr lang="fi-FI" sz="1100" b="1" dirty="0" smtClean="0">
                <a:latin typeface="Verdana" pitchFamily="34" charset="0"/>
                <a:cs typeface="Arial" charset="0"/>
              </a:rPr>
              <a:t>(****)</a:t>
            </a:r>
            <a:endParaRPr lang="fi-FI" sz="1100" b="1" dirty="0">
              <a:latin typeface="Verdana" pitchFamily="34" charset="0"/>
              <a:cs typeface="Arial" charset="0"/>
            </a:endParaRPr>
          </a:p>
        </p:txBody>
      </p:sp>
      <p:sp>
        <p:nvSpPr>
          <p:cNvPr id="22569" name="Rectangle 44"/>
          <p:cNvSpPr>
            <a:spLocks noChangeAspect="1" noChangeArrowheads="1"/>
          </p:cNvSpPr>
          <p:nvPr/>
        </p:nvSpPr>
        <p:spPr bwMode="auto">
          <a:xfrm>
            <a:off x="3881438" y="6227763"/>
            <a:ext cx="639762" cy="166687"/>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Varkaus</a:t>
            </a:r>
          </a:p>
        </p:txBody>
      </p:sp>
      <p:sp>
        <p:nvSpPr>
          <p:cNvPr id="22571" name="Tekstikehys 65"/>
          <p:cNvSpPr txBox="1">
            <a:spLocks noChangeArrowheads="1"/>
          </p:cNvSpPr>
          <p:nvPr/>
        </p:nvSpPr>
        <p:spPr bwMode="auto">
          <a:xfrm>
            <a:off x="2528818" y="6550025"/>
            <a:ext cx="2403222" cy="230832"/>
          </a:xfrm>
          <a:prstGeom prst="rect">
            <a:avLst/>
          </a:prstGeom>
          <a:noFill/>
          <a:ln w="9525">
            <a:noFill/>
            <a:miter lim="800000"/>
            <a:headEnd/>
            <a:tailEnd/>
          </a:ln>
        </p:spPr>
        <p:txBody>
          <a:bodyPr wrap="none">
            <a:spAutoFit/>
          </a:bodyPr>
          <a:lstStyle/>
          <a:p>
            <a:r>
              <a:rPr lang="fi-FI" sz="900" b="1" dirty="0" smtClean="0">
                <a:latin typeface="Verdana" pitchFamily="34" charset="0"/>
                <a:ea typeface="Verdana" pitchFamily="34" charset="0"/>
                <a:cs typeface="Verdana" pitchFamily="34" charset="0"/>
              </a:rPr>
              <a:t>Heinävesi, Joroinen ja Pieksämäki</a:t>
            </a:r>
            <a:endParaRPr lang="fi-FI" sz="900" b="1" dirty="0">
              <a:latin typeface="Verdana" pitchFamily="34" charset="0"/>
              <a:ea typeface="Verdana" pitchFamily="34" charset="0"/>
              <a:cs typeface="Verdana" pitchFamily="34" charset="0"/>
            </a:endParaRPr>
          </a:p>
        </p:txBody>
      </p:sp>
      <p:sp>
        <p:nvSpPr>
          <p:cNvPr id="72" name="Suorakulmio 71"/>
          <p:cNvSpPr/>
          <p:nvPr/>
        </p:nvSpPr>
        <p:spPr>
          <a:xfrm>
            <a:off x="5219700" y="548680"/>
            <a:ext cx="288925" cy="287337"/>
          </a:xfrm>
          <a:prstGeom prst="rect">
            <a:avLst/>
          </a:prstGeom>
          <a:solidFill>
            <a:srgbClr val="66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82" name="Suorakulmio 81"/>
          <p:cNvSpPr/>
          <p:nvPr/>
        </p:nvSpPr>
        <p:spPr>
          <a:xfrm>
            <a:off x="5219700" y="908720"/>
            <a:ext cx="288925" cy="287337"/>
          </a:xfrm>
          <a:prstGeom prst="rect">
            <a:avLst/>
          </a:prstGeom>
          <a:solidFill>
            <a:srgbClr val="FF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22618" name="Tekstikehys 44"/>
          <p:cNvSpPr txBox="1">
            <a:spLocks noChangeArrowheads="1"/>
          </p:cNvSpPr>
          <p:nvPr/>
        </p:nvSpPr>
        <p:spPr bwMode="auto">
          <a:xfrm>
            <a:off x="5651500" y="548680"/>
            <a:ext cx="2952750" cy="246221"/>
          </a:xfrm>
          <a:prstGeom prst="rect">
            <a:avLst/>
          </a:prstGeom>
          <a:noFill/>
          <a:ln w="9525">
            <a:noFill/>
            <a:miter lim="800000"/>
            <a:headEnd/>
            <a:tailEnd/>
          </a:ln>
        </p:spPr>
        <p:txBody>
          <a:bodyPr>
            <a:spAutoFit/>
          </a:bodyPr>
          <a:lstStyle/>
          <a:p>
            <a:r>
              <a:rPr lang="fi-FI" sz="1000" dirty="0" smtClean="0">
                <a:latin typeface="+mj-lt"/>
                <a:ea typeface="Verdana" pitchFamily="34" charset="0"/>
                <a:cs typeface="Verdana" pitchFamily="34" charset="0"/>
              </a:rPr>
              <a:t>Kuopio-Juankoski</a:t>
            </a:r>
          </a:p>
        </p:txBody>
      </p:sp>
      <p:sp>
        <p:nvSpPr>
          <p:cNvPr id="22619" name="Tekstikehys 44"/>
          <p:cNvSpPr txBox="1">
            <a:spLocks noChangeArrowheads="1"/>
          </p:cNvSpPr>
          <p:nvPr/>
        </p:nvSpPr>
        <p:spPr bwMode="auto">
          <a:xfrm>
            <a:off x="5651500" y="908720"/>
            <a:ext cx="2952750" cy="246221"/>
          </a:xfrm>
          <a:prstGeom prst="rect">
            <a:avLst/>
          </a:prstGeom>
          <a:noFill/>
          <a:ln w="9525">
            <a:noFill/>
            <a:miter lim="800000"/>
            <a:headEnd/>
            <a:tailEnd/>
          </a:ln>
        </p:spPr>
        <p:txBody>
          <a:bodyPr>
            <a:spAutoFit/>
          </a:bodyPr>
          <a:lstStyle/>
          <a:p>
            <a:r>
              <a:rPr lang="fi-FI" sz="1000" dirty="0" smtClean="0">
                <a:latin typeface="+mj-lt"/>
                <a:ea typeface="Verdana" pitchFamily="34" charset="0"/>
                <a:cs typeface="Verdana" pitchFamily="34" charset="0"/>
              </a:rPr>
              <a:t>Kuopio-Tuusniemi</a:t>
            </a:r>
            <a:endParaRPr lang="fi-FI" sz="1000" dirty="0">
              <a:latin typeface="+mj-lt"/>
              <a:ea typeface="Verdana" pitchFamily="34" charset="0"/>
              <a:cs typeface="Verdana" pitchFamily="34" charset="0"/>
            </a:endParaRPr>
          </a:p>
        </p:txBody>
      </p:sp>
      <p:sp>
        <p:nvSpPr>
          <p:cNvPr id="88" name="Suorakulmio 87"/>
          <p:cNvSpPr/>
          <p:nvPr/>
        </p:nvSpPr>
        <p:spPr>
          <a:xfrm>
            <a:off x="5219700" y="1268760"/>
            <a:ext cx="288925" cy="287337"/>
          </a:xfrm>
          <a:prstGeom prst="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54" name="Tekstikehys 44"/>
          <p:cNvSpPr txBox="1">
            <a:spLocks noChangeArrowheads="1"/>
          </p:cNvSpPr>
          <p:nvPr/>
        </p:nvSpPr>
        <p:spPr bwMode="auto">
          <a:xfrm>
            <a:off x="5652120" y="1196752"/>
            <a:ext cx="2952750" cy="400110"/>
          </a:xfrm>
          <a:prstGeom prst="rect">
            <a:avLst/>
          </a:prstGeom>
          <a:noFill/>
          <a:ln w="9525">
            <a:noFill/>
            <a:miter lim="800000"/>
            <a:headEnd/>
            <a:tailEnd/>
          </a:ln>
        </p:spPr>
        <p:txBody>
          <a:bodyPr wrap="square">
            <a:spAutoFit/>
          </a:bodyPr>
          <a:lstStyle/>
          <a:p>
            <a:r>
              <a:rPr lang="fi-FI" sz="1000" dirty="0" smtClean="0">
                <a:latin typeface="+mj-lt"/>
                <a:ea typeface="Verdana" pitchFamily="34" charset="0"/>
                <a:cs typeface="Verdana" pitchFamily="34" charset="0"/>
              </a:rPr>
              <a:t>Siilinjärvi – Kuopio sekä muut Kuopion kanssa selvittävät kunnat (Siilinjärven esitys)</a:t>
            </a:r>
            <a:endParaRPr lang="fi-FI" sz="1000" dirty="0">
              <a:latin typeface="+mj-lt"/>
              <a:ea typeface="Verdana" pitchFamily="34" charset="0"/>
              <a:cs typeface="Verdana" pitchFamily="34" charset="0"/>
            </a:endParaRPr>
          </a:p>
        </p:txBody>
      </p:sp>
      <p:sp>
        <p:nvSpPr>
          <p:cNvPr id="52" name="Suorakulmio 51"/>
          <p:cNvSpPr/>
          <p:nvPr/>
        </p:nvSpPr>
        <p:spPr>
          <a:xfrm>
            <a:off x="5580112" y="4149775"/>
            <a:ext cx="288925" cy="287337"/>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53" name="Tekstikehys 44"/>
          <p:cNvSpPr txBox="1">
            <a:spLocks noChangeArrowheads="1"/>
          </p:cNvSpPr>
          <p:nvPr/>
        </p:nvSpPr>
        <p:spPr bwMode="auto">
          <a:xfrm>
            <a:off x="6012160" y="4262899"/>
            <a:ext cx="2592288" cy="246221"/>
          </a:xfrm>
          <a:prstGeom prst="rect">
            <a:avLst/>
          </a:prstGeom>
          <a:noFill/>
          <a:ln w="9525">
            <a:noFill/>
            <a:miter lim="800000"/>
            <a:headEnd/>
            <a:tailEnd/>
          </a:ln>
        </p:spPr>
        <p:txBody>
          <a:bodyPr wrap="square">
            <a:spAutoFit/>
          </a:bodyPr>
          <a:lstStyle/>
          <a:p>
            <a:r>
              <a:rPr lang="fi-FI" sz="1000" dirty="0" smtClean="0">
                <a:latin typeface="+mj-lt"/>
                <a:ea typeface="Verdana" pitchFamily="34" charset="0"/>
                <a:cs typeface="Verdana" pitchFamily="34" charset="0"/>
              </a:rPr>
              <a:t>Kunta ei aio osallistua selvityksiin</a:t>
            </a:r>
            <a:endParaRPr lang="fi-FI" sz="1000" dirty="0">
              <a:latin typeface="+mj-lt"/>
              <a:ea typeface="Verdana" pitchFamily="34" charset="0"/>
              <a:cs typeface="Verdana" pitchFamily="34" charset="0"/>
            </a:endParaRPr>
          </a:p>
        </p:txBody>
      </p:sp>
      <p:sp>
        <p:nvSpPr>
          <p:cNvPr id="55" name="5-sakarainen tähti 54"/>
          <p:cNvSpPr/>
          <p:nvPr/>
        </p:nvSpPr>
        <p:spPr>
          <a:xfrm>
            <a:off x="5652120" y="4508673"/>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6" name="Tekstikehys 44"/>
          <p:cNvSpPr txBox="1">
            <a:spLocks noChangeArrowheads="1"/>
          </p:cNvSpPr>
          <p:nvPr/>
        </p:nvSpPr>
        <p:spPr bwMode="auto">
          <a:xfrm>
            <a:off x="6012160" y="4478923"/>
            <a:ext cx="2880320" cy="246221"/>
          </a:xfrm>
          <a:prstGeom prst="rect">
            <a:avLst/>
          </a:prstGeom>
          <a:noFill/>
          <a:ln w="9525">
            <a:noFill/>
            <a:miter lim="800000"/>
            <a:headEnd/>
            <a:tailEnd/>
          </a:ln>
        </p:spPr>
        <p:txBody>
          <a:bodyPr wrap="square">
            <a:spAutoFit/>
          </a:bodyPr>
          <a:lstStyle/>
          <a:p>
            <a:r>
              <a:rPr lang="fi-FI" sz="1000" dirty="0" smtClean="0">
                <a:latin typeface="+mj-lt"/>
                <a:ea typeface="Verdana" pitchFamily="34" charset="0"/>
                <a:cs typeface="Verdana" pitchFamily="34" charset="0"/>
              </a:rPr>
              <a:t>Ei yhtenäisiä päätöksiä selvitysalueesta</a:t>
            </a:r>
            <a:endParaRPr lang="fi-FI" sz="1000" dirty="0">
              <a:latin typeface="+mj-lt"/>
              <a:ea typeface="Verdana" pitchFamily="34" charset="0"/>
              <a:cs typeface="Verdana" pitchFamily="34" charset="0"/>
            </a:endParaRPr>
          </a:p>
        </p:txBody>
      </p:sp>
      <p:sp>
        <p:nvSpPr>
          <p:cNvPr id="57" name="Suorakulmio 56"/>
          <p:cNvSpPr/>
          <p:nvPr/>
        </p:nvSpPr>
        <p:spPr>
          <a:xfrm>
            <a:off x="5220072" y="1628800"/>
            <a:ext cx="288925" cy="287338"/>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58" name="Tekstikehys 44"/>
          <p:cNvSpPr txBox="1">
            <a:spLocks noChangeArrowheads="1"/>
          </p:cNvSpPr>
          <p:nvPr/>
        </p:nvSpPr>
        <p:spPr bwMode="auto">
          <a:xfrm>
            <a:off x="5652120" y="1556792"/>
            <a:ext cx="2952750" cy="400110"/>
          </a:xfrm>
          <a:prstGeom prst="rect">
            <a:avLst/>
          </a:prstGeom>
          <a:noFill/>
          <a:ln w="9525">
            <a:noFill/>
            <a:miter lim="800000"/>
            <a:headEnd/>
            <a:tailEnd/>
          </a:ln>
        </p:spPr>
        <p:txBody>
          <a:bodyPr wrap="square">
            <a:spAutoFit/>
          </a:bodyPr>
          <a:lstStyle/>
          <a:p>
            <a:r>
              <a:rPr lang="fi-FI" sz="1000" dirty="0" smtClean="0">
                <a:latin typeface="+mj-lt"/>
                <a:ea typeface="Verdana" pitchFamily="34" charset="0"/>
                <a:cs typeface="Verdana" pitchFamily="34" charset="0"/>
              </a:rPr>
              <a:t>Keitele – Pielavesi – Tervo – Vesanto (mahdollisesti myös Rautalampi)</a:t>
            </a:r>
            <a:endParaRPr lang="fi-FI" sz="1000" dirty="0">
              <a:latin typeface="+mj-lt"/>
              <a:ea typeface="Verdana" pitchFamily="34" charset="0"/>
              <a:cs typeface="Verdana" pitchFamily="34" charset="0"/>
            </a:endParaRPr>
          </a:p>
        </p:txBody>
      </p:sp>
      <p:sp>
        <p:nvSpPr>
          <p:cNvPr id="59" name="Suorakulmio 58"/>
          <p:cNvSpPr/>
          <p:nvPr/>
        </p:nvSpPr>
        <p:spPr>
          <a:xfrm>
            <a:off x="5220072" y="1988840"/>
            <a:ext cx="288925" cy="287338"/>
          </a:xfrm>
          <a:prstGeom prst="rect">
            <a:avLst/>
          </a:prstGeom>
          <a:solidFill>
            <a:schemeClr val="accent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60" name="Tekstikehys 44"/>
          <p:cNvSpPr txBox="1">
            <a:spLocks noChangeArrowheads="1"/>
          </p:cNvSpPr>
          <p:nvPr/>
        </p:nvSpPr>
        <p:spPr bwMode="auto">
          <a:xfrm>
            <a:off x="5652120" y="1916832"/>
            <a:ext cx="3096344" cy="861774"/>
          </a:xfrm>
          <a:prstGeom prst="rect">
            <a:avLst/>
          </a:prstGeom>
          <a:noFill/>
          <a:ln w="9525">
            <a:noFill/>
            <a:miter lim="800000"/>
            <a:headEnd/>
            <a:tailEnd/>
          </a:ln>
        </p:spPr>
        <p:txBody>
          <a:bodyPr wrap="square">
            <a:spAutoFit/>
          </a:bodyPr>
          <a:lstStyle/>
          <a:p>
            <a:r>
              <a:rPr lang="fi-FI" sz="1000" dirty="0" smtClean="0">
                <a:latin typeface="+mj-lt"/>
                <a:ea typeface="Verdana" pitchFamily="34" charset="0"/>
                <a:cs typeface="Verdana" pitchFamily="34" charset="0"/>
              </a:rPr>
              <a:t>Iisalmi – Sonkajärvi ja Vieremä (Kiuruveden kuntaa on myös toivottu mukaan, mutta kunta on ilmoittanut että se ei aio osallistua selvityksiin, Iisalmi nimennyt myös Keiteleen, Lapinlahden ja Pielaveden)</a:t>
            </a:r>
            <a:endParaRPr lang="fi-FI" sz="1000" dirty="0">
              <a:latin typeface="+mj-lt"/>
              <a:ea typeface="Verdana" pitchFamily="34" charset="0"/>
              <a:cs typeface="Verdana" pitchFamily="34" charset="0"/>
            </a:endParaRPr>
          </a:p>
        </p:txBody>
      </p:sp>
      <p:sp>
        <p:nvSpPr>
          <p:cNvPr id="61" name="5-sakarainen tähti 60"/>
          <p:cNvSpPr/>
          <p:nvPr/>
        </p:nvSpPr>
        <p:spPr>
          <a:xfrm>
            <a:off x="5292080" y="1340768"/>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7" name="Tekstikehys 44"/>
          <p:cNvSpPr txBox="1">
            <a:spLocks noChangeArrowheads="1"/>
          </p:cNvSpPr>
          <p:nvPr/>
        </p:nvSpPr>
        <p:spPr bwMode="auto">
          <a:xfrm>
            <a:off x="6012160" y="3830851"/>
            <a:ext cx="2844824" cy="246221"/>
          </a:xfrm>
          <a:prstGeom prst="rect">
            <a:avLst/>
          </a:prstGeom>
          <a:noFill/>
          <a:ln w="9525">
            <a:noFill/>
            <a:miter lim="800000"/>
            <a:headEnd/>
            <a:tailEnd/>
          </a:ln>
        </p:spPr>
        <p:txBody>
          <a:bodyPr wrap="square">
            <a:spAutoFit/>
          </a:bodyPr>
          <a:lstStyle/>
          <a:p>
            <a:r>
              <a:rPr lang="fi-FI" sz="1000" dirty="0" smtClean="0">
                <a:latin typeface="+mj-lt"/>
                <a:ea typeface="Verdana" pitchFamily="34" charset="0"/>
                <a:cs typeface="Verdana" pitchFamily="34" charset="0"/>
              </a:rPr>
              <a:t>Maaninka yhdistyy Kuopioon 1.1.2015</a:t>
            </a:r>
            <a:endParaRPr lang="fi-FI" sz="1000" dirty="0">
              <a:latin typeface="+mj-lt"/>
              <a:ea typeface="Verdana" pitchFamily="34" charset="0"/>
              <a:cs typeface="Verdana" pitchFamily="34" charset="0"/>
            </a:endParaRPr>
          </a:p>
        </p:txBody>
      </p:sp>
      <p:sp>
        <p:nvSpPr>
          <p:cNvPr id="86" name="Tekstikehys 44"/>
          <p:cNvSpPr txBox="1">
            <a:spLocks noChangeArrowheads="1"/>
          </p:cNvSpPr>
          <p:nvPr/>
        </p:nvSpPr>
        <p:spPr bwMode="auto">
          <a:xfrm>
            <a:off x="4932040" y="4725144"/>
            <a:ext cx="4104456" cy="1338828"/>
          </a:xfrm>
          <a:prstGeom prst="rect">
            <a:avLst/>
          </a:prstGeom>
          <a:noFill/>
          <a:ln w="9525">
            <a:noFill/>
            <a:miter lim="800000"/>
            <a:headEnd/>
            <a:tailEnd/>
          </a:ln>
        </p:spPr>
        <p:txBody>
          <a:bodyPr wrap="square">
            <a:spAutoFit/>
          </a:bodyPr>
          <a:lstStyle/>
          <a:p>
            <a:r>
              <a:rPr lang="fi-FI" sz="900" b="1" dirty="0" smtClean="0">
                <a:latin typeface="+mj-lt"/>
                <a:ea typeface="Verdana" pitchFamily="34" charset="0"/>
                <a:cs typeface="Verdana" pitchFamily="34" charset="0"/>
              </a:rPr>
              <a:t>(*) </a:t>
            </a:r>
            <a:r>
              <a:rPr lang="fi-FI" sz="900" dirty="0" smtClean="0">
                <a:latin typeface="+mj-lt"/>
              </a:rPr>
              <a:t>Kuntarakennelain nojalla Leppävirralla on selvitysvelvollisuus Varkauden kaupungin kanssa. Perusteena on yhdyskuntarakenneperuste. Leppävirran kunta on päättänyt omalta osaltaan tehdä selvitykset sekä Varkauden että Kuopion kaupunkien kanssa. Kunta on katsonut, että molempiin selvityksiin tulee ottaa mukaan kaikki halukkaat ko. kaupunkien</a:t>
            </a:r>
          </a:p>
          <a:p>
            <a:r>
              <a:rPr lang="fi-FI" sz="900" dirty="0" smtClean="0">
                <a:latin typeface="+mj-lt"/>
              </a:rPr>
              <a:t>ympäristökunnat. Leppävirran kunnan näkökulmasta näitä luonnollisia selvitykseen osallistuvia muita kuntia voisivat olla Varkauden talousalueella Joroinen, Heinävesi ja Pieksämäki. Kuopion talousalueella kuntia voisivat olla ainakin Siilinjärvi, Suonenjoki, Tuusniemi, Juankoski ja Kaavi.</a:t>
            </a:r>
            <a:endParaRPr lang="fi-FI" sz="900" dirty="0">
              <a:latin typeface="+mj-lt"/>
              <a:ea typeface="Verdana" pitchFamily="34" charset="0"/>
              <a:cs typeface="Verdana" pitchFamily="34" charset="0"/>
            </a:endParaRPr>
          </a:p>
        </p:txBody>
      </p:sp>
      <p:sp>
        <p:nvSpPr>
          <p:cNvPr id="87" name="Tekstikehys 44"/>
          <p:cNvSpPr txBox="1">
            <a:spLocks noChangeArrowheads="1"/>
          </p:cNvSpPr>
          <p:nvPr/>
        </p:nvSpPr>
        <p:spPr bwMode="auto">
          <a:xfrm>
            <a:off x="0" y="5661248"/>
            <a:ext cx="3168352" cy="507831"/>
          </a:xfrm>
          <a:prstGeom prst="rect">
            <a:avLst/>
          </a:prstGeom>
          <a:noFill/>
          <a:ln w="9525">
            <a:noFill/>
            <a:miter lim="800000"/>
            <a:headEnd/>
            <a:tailEnd/>
          </a:ln>
        </p:spPr>
        <p:txBody>
          <a:bodyPr wrap="square">
            <a:spAutoFit/>
          </a:bodyPr>
          <a:lstStyle/>
          <a:p>
            <a:r>
              <a:rPr lang="fi-FI" sz="900" b="1" dirty="0" smtClean="0">
                <a:latin typeface="+mj-lt"/>
                <a:ea typeface="Verdana" pitchFamily="34" charset="0"/>
                <a:cs typeface="Verdana" pitchFamily="34" charset="0"/>
              </a:rPr>
              <a:t>(**) </a:t>
            </a:r>
            <a:r>
              <a:rPr lang="fi-FI" sz="900" dirty="0" smtClean="0">
                <a:latin typeface="+mj-lt"/>
                <a:ea typeface="Verdana" pitchFamily="34" charset="0"/>
                <a:cs typeface="Verdana" pitchFamily="34" charset="0"/>
              </a:rPr>
              <a:t>Rautalampi on nimennyt selvitysalueeksi koko maakunnan sekä Konneveden. Rautalampi esittää myös neljää muuta rajatumpaa selvitysaluetta.</a:t>
            </a:r>
            <a:endParaRPr lang="fi-FI" sz="900" dirty="0">
              <a:latin typeface="+mj-lt"/>
              <a:ea typeface="Verdana" pitchFamily="34" charset="0"/>
              <a:cs typeface="Verdana" pitchFamily="34" charset="0"/>
            </a:endParaRPr>
          </a:p>
        </p:txBody>
      </p:sp>
      <p:sp>
        <p:nvSpPr>
          <p:cNvPr id="91" name="Tekstikehys 44"/>
          <p:cNvSpPr txBox="1">
            <a:spLocks noChangeArrowheads="1"/>
          </p:cNvSpPr>
          <p:nvPr/>
        </p:nvSpPr>
        <p:spPr bwMode="auto">
          <a:xfrm>
            <a:off x="0" y="6093296"/>
            <a:ext cx="3563888" cy="507831"/>
          </a:xfrm>
          <a:prstGeom prst="rect">
            <a:avLst/>
          </a:prstGeom>
          <a:noFill/>
          <a:ln w="9525">
            <a:noFill/>
            <a:miter lim="800000"/>
            <a:headEnd/>
            <a:tailEnd/>
          </a:ln>
        </p:spPr>
        <p:txBody>
          <a:bodyPr wrap="square">
            <a:spAutoFit/>
          </a:bodyPr>
          <a:lstStyle/>
          <a:p>
            <a:r>
              <a:rPr lang="fi-FI" sz="900" b="1" dirty="0" smtClean="0">
                <a:latin typeface="+mj-lt"/>
                <a:ea typeface="Verdana" pitchFamily="34" charset="0"/>
                <a:cs typeface="Verdana" pitchFamily="34" charset="0"/>
              </a:rPr>
              <a:t>(***) </a:t>
            </a:r>
            <a:r>
              <a:rPr lang="fi-FI" sz="900" dirty="0" smtClean="0">
                <a:latin typeface="+mj-lt"/>
                <a:ea typeface="Verdana" pitchFamily="34" charset="0"/>
                <a:cs typeface="Verdana" pitchFamily="34" charset="0"/>
              </a:rPr>
              <a:t>Rautavaara hakee poikkeusta selvitysalueesta. Liitoselvityksen sijaan on valmis palveluyhteistyöselvityksen Juankosken, Kaavin, Lapinlahden ja Siilinjärven kanssa.</a:t>
            </a:r>
            <a:endParaRPr lang="fi-FI" sz="900" dirty="0">
              <a:latin typeface="+mj-lt"/>
              <a:ea typeface="Verdana" pitchFamily="34" charset="0"/>
              <a:cs typeface="Verdana" pitchFamily="34" charset="0"/>
            </a:endParaRPr>
          </a:p>
        </p:txBody>
      </p:sp>
      <p:sp>
        <p:nvSpPr>
          <p:cNvPr id="92" name="Suorakulmio 91"/>
          <p:cNvSpPr/>
          <p:nvPr/>
        </p:nvSpPr>
        <p:spPr>
          <a:xfrm>
            <a:off x="5220072" y="2708920"/>
            <a:ext cx="288925" cy="287337"/>
          </a:xfrm>
          <a:prstGeom prst="rect">
            <a:avLst/>
          </a:prstGeom>
          <a:solidFill>
            <a:srgbClr val="0066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93" name="Tekstikehys 44"/>
          <p:cNvSpPr txBox="1">
            <a:spLocks noChangeArrowheads="1"/>
          </p:cNvSpPr>
          <p:nvPr/>
        </p:nvSpPr>
        <p:spPr bwMode="auto">
          <a:xfrm>
            <a:off x="5652120" y="2708920"/>
            <a:ext cx="3456384" cy="400110"/>
          </a:xfrm>
          <a:prstGeom prst="rect">
            <a:avLst/>
          </a:prstGeom>
          <a:noFill/>
          <a:ln w="9525">
            <a:noFill/>
            <a:miter lim="800000"/>
            <a:headEnd/>
            <a:tailEnd/>
          </a:ln>
        </p:spPr>
        <p:txBody>
          <a:bodyPr wrap="square">
            <a:spAutoFit/>
          </a:bodyPr>
          <a:lstStyle/>
          <a:p>
            <a:r>
              <a:rPr lang="fi-FI" sz="1000" dirty="0" smtClean="0">
                <a:latin typeface="+mj-lt"/>
                <a:ea typeface="Verdana" pitchFamily="34" charset="0"/>
                <a:cs typeface="Verdana" pitchFamily="34" charset="0"/>
              </a:rPr>
              <a:t>Kuopio – Suonenjoki – Leppävirta – Tuusniemi  - Siilinjärvi (Suonenjoen esitys selvitysalueeksi)</a:t>
            </a:r>
            <a:endParaRPr lang="fi-FI" sz="1000" dirty="0">
              <a:latin typeface="+mj-lt"/>
              <a:ea typeface="Verdana" pitchFamily="34" charset="0"/>
              <a:cs typeface="Verdana" pitchFamily="34" charset="0"/>
            </a:endParaRPr>
          </a:p>
        </p:txBody>
      </p:sp>
      <p:sp>
        <p:nvSpPr>
          <p:cNvPr id="94" name="5-sakarainen tähti 93"/>
          <p:cNvSpPr/>
          <p:nvPr/>
        </p:nvSpPr>
        <p:spPr>
          <a:xfrm>
            <a:off x="5292080" y="2780928"/>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96" name="Alanuoli 95"/>
          <p:cNvSpPr/>
          <p:nvPr/>
        </p:nvSpPr>
        <p:spPr>
          <a:xfrm rot="4819166">
            <a:off x="1426819" y="1227004"/>
            <a:ext cx="489448" cy="313945"/>
          </a:xfrm>
          <a:prstGeom prst="downArrow">
            <a:avLst/>
          </a:prstGeom>
          <a:solidFill>
            <a:schemeClr val="accent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8" name="Alanuoli 97"/>
          <p:cNvSpPr/>
          <p:nvPr/>
        </p:nvSpPr>
        <p:spPr>
          <a:xfrm rot="20198277">
            <a:off x="1660149" y="4022380"/>
            <a:ext cx="247820" cy="776255"/>
          </a:xfrm>
          <a:prstGeom prst="downArrow">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02" name="Tekstikehys 101"/>
          <p:cNvSpPr txBox="1"/>
          <p:nvPr/>
        </p:nvSpPr>
        <p:spPr>
          <a:xfrm>
            <a:off x="3131840" y="4869160"/>
            <a:ext cx="1368152" cy="307777"/>
          </a:xfrm>
          <a:prstGeom prst="rect">
            <a:avLst/>
          </a:prstGeom>
          <a:noFill/>
        </p:spPr>
        <p:txBody>
          <a:bodyPr wrap="square" rtlCol="0">
            <a:spAutoFit/>
          </a:bodyPr>
          <a:lstStyle/>
          <a:p>
            <a:pPr algn="ctr"/>
            <a:r>
              <a:rPr lang="fi-FI" sz="700" b="1" dirty="0" smtClean="0"/>
              <a:t>A) Kuopio ja sen talousalueen kunnat</a:t>
            </a:r>
            <a:endParaRPr lang="fi-FI" sz="700" b="1" dirty="0"/>
          </a:p>
        </p:txBody>
      </p:sp>
      <p:sp>
        <p:nvSpPr>
          <p:cNvPr id="103" name="Ylänuoli 102"/>
          <p:cNvSpPr/>
          <p:nvPr/>
        </p:nvSpPr>
        <p:spPr>
          <a:xfrm>
            <a:off x="2267744" y="4437112"/>
            <a:ext cx="144016" cy="432048"/>
          </a:xfrm>
          <a:prstGeom prst="upArrow">
            <a:avLst/>
          </a:prstGeom>
          <a:solidFill>
            <a:srgbClr val="0066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4" name="Alanuoli 103"/>
          <p:cNvSpPr/>
          <p:nvPr/>
        </p:nvSpPr>
        <p:spPr>
          <a:xfrm rot="17276533">
            <a:off x="2766648" y="5072303"/>
            <a:ext cx="126766" cy="535500"/>
          </a:xfrm>
          <a:prstGeom prst="downArrow">
            <a:avLst/>
          </a:prstGeom>
          <a:solidFill>
            <a:srgbClr val="0066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5" name="Alanuoli 104"/>
          <p:cNvSpPr/>
          <p:nvPr/>
        </p:nvSpPr>
        <p:spPr>
          <a:xfrm rot="15231660">
            <a:off x="3392362" y="3838940"/>
            <a:ext cx="127028" cy="1687375"/>
          </a:xfrm>
          <a:prstGeom prst="downArrow">
            <a:avLst/>
          </a:prstGeom>
          <a:solidFill>
            <a:srgbClr val="0066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6" name="5-sakarainen tähti 105"/>
          <p:cNvSpPr/>
          <p:nvPr/>
        </p:nvSpPr>
        <p:spPr>
          <a:xfrm>
            <a:off x="5292080" y="2060848"/>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07" name="Ylänuoli 106"/>
          <p:cNvSpPr/>
          <p:nvPr/>
        </p:nvSpPr>
        <p:spPr>
          <a:xfrm>
            <a:off x="3203848" y="4509120"/>
            <a:ext cx="144016" cy="648072"/>
          </a:xfrm>
          <a:prstGeom prst="upArrow">
            <a:avLst/>
          </a:prstGeom>
          <a:solidFill>
            <a:srgbClr val="E4386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9" name="Tekstikehys 108"/>
          <p:cNvSpPr txBox="1"/>
          <p:nvPr/>
        </p:nvSpPr>
        <p:spPr>
          <a:xfrm>
            <a:off x="3635896" y="5713511"/>
            <a:ext cx="1368152" cy="307777"/>
          </a:xfrm>
          <a:prstGeom prst="rect">
            <a:avLst/>
          </a:prstGeom>
          <a:noFill/>
        </p:spPr>
        <p:txBody>
          <a:bodyPr wrap="square" rtlCol="0">
            <a:spAutoFit/>
          </a:bodyPr>
          <a:lstStyle/>
          <a:p>
            <a:pPr algn="ctr"/>
            <a:r>
              <a:rPr lang="fi-FI" sz="700" b="1" dirty="0" smtClean="0"/>
              <a:t>B) Varkaus ja sen talousalueen kunnat</a:t>
            </a:r>
            <a:endParaRPr lang="fi-FI" sz="700" b="1" dirty="0"/>
          </a:p>
        </p:txBody>
      </p:sp>
      <p:sp>
        <p:nvSpPr>
          <p:cNvPr id="97" name="Suorakulmio 96"/>
          <p:cNvSpPr/>
          <p:nvPr/>
        </p:nvSpPr>
        <p:spPr>
          <a:xfrm>
            <a:off x="5220072" y="3068960"/>
            <a:ext cx="288925" cy="287337"/>
          </a:xfrm>
          <a:prstGeom prst="rect">
            <a:avLst/>
          </a:prstGeom>
          <a:solidFill>
            <a:srgbClr val="E4386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99" name="Tekstikehys 44"/>
          <p:cNvSpPr txBox="1">
            <a:spLocks noChangeArrowheads="1"/>
          </p:cNvSpPr>
          <p:nvPr/>
        </p:nvSpPr>
        <p:spPr bwMode="auto">
          <a:xfrm>
            <a:off x="5652120" y="3028890"/>
            <a:ext cx="3456384" cy="400110"/>
          </a:xfrm>
          <a:prstGeom prst="rect">
            <a:avLst/>
          </a:prstGeom>
          <a:noFill/>
          <a:ln w="9525">
            <a:noFill/>
            <a:miter lim="800000"/>
            <a:headEnd/>
            <a:tailEnd/>
          </a:ln>
        </p:spPr>
        <p:txBody>
          <a:bodyPr wrap="square">
            <a:spAutoFit/>
          </a:bodyPr>
          <a:lstStyle/>
          <a:p>
            <a:r>
              <a:rPr lang="fi-FI" sz="1000" dirty="0" smtClean="0">
                <a:latin typeface="+mj-lt"/>
                <a:ea typeface="Verdana" pitchFamily="34" charset="0"/>
                <a:cs typeface="Verdana" pitchFamily="34" charset="0"/>
              </a:rPr>
              <a:t>Heinävesi, Joroinen, Leppävirta, Pieksämäki (Varkauden esitys selvitysalueeksi)</a:t>
            </a:r>
            <a:endParaRPr lang="fi-FI" sz="1000" dirty="0">
              <a:latin typeface="+mj-lt"/>
              <a:ea typeface="Verdana" pitchFamily="34" charset="0"/>
              <a:cs typeface="Verdana" pitchFamily="34" charset="0"/>
            </a:endParaRPr>
          </a:p>
        </p:txBody>
      </p:sp>
      <p:sp>
        <p:nvSpPr>
          <p:cNvPr id="100" name="5-sakarainen tähti 99"/>
          <p:cNvSpPr/>
          <p:nvPr/>
        </p:nvSpPr>
        <p:spPr>
          <a:xfrm>
            <a:off x="5292080" y="3140968"/>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0" name="Ylänuoli 79"/>
          <p:cNvSpPr/>
          <p:nvPr/>
        </p:nvSpPr>
        <p:spPr>
          <a:xfrm rot="1095483">
            <a:off x="2640863" y="3589270"/>
            <a:ext cx="136372" cy="1366249"/>
          </a:xfrm>
          <a:prstGeom prst="upArrow">
            <a:avLst/>
          </a:prstGeom>
          <a:solidFill>
            <a:srgbClr val="0066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 name="Alanuoli 80"/>
          <p:cNvSpPr/>
          <p:nvPr/>
        </p:nvSpPr>
        <p:spPr>
          <a:xfrm rot="20119440">
            <a:off x="2533284" y="1903721"/>
            <a:ext cx="350821" cy="313945"/>
          </a:xfrm>
          <a:prstGeom prst="downArrow">
            <a:avLst/>
          </a:prstGeom>
          <a:solidFill>
            <a:schemeClr val="accent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 name="Alanuoli 82"/>
          <p:cNvSpPr/>
          <p:nvPr/>
        </p:nvSpPr>
        <p:spPr>
          <a:xfrm rot="2192652">
            <a:off x="1662249" y="2274366"/>
            <a:ext cx="350821" cy="313945"/>
          </a:xfrm>
          <a:prstGeom prst="downArrow">
            <a:avLst/>
          </a:prstGeom>
          <a:solidFill>
            <a:schemeClr val="accent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4" name="Alanuoli 83"/>
          <p:cNvSpPr/>
          <p:nvPr/>
        </p:nvSpPr>
        <p:spPr>
          <a:xfrm rot="2192652">
            <a:off x="1358421" y="1786469"/>
            <a:ext cx="123317" cy="1229604"/>
          </a:xfrm>
          <a:prstGeom prst="downArrow">
            <a:avLst/>
          </a:prstGeom>
          <a:solidFill>
            <a:schemeClr val="accent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5" name="Vuokaaviosymboli: Valinta 84"/>
          <p:cNvSpPr/>
          <p:nvPr/>
        </p:nvSpPr>
        <p:spPr>
          <a:xfrm>
            <a:off x="2339752" y="3284984"/>
            <a:ext cx="216024" cy="28803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9" name="Vuokaaviosymboli: Valinta 88"/>
          <p:cNvSpPr/>
          <p:nvPr/>
        </p:nvSpPr>
        <p:spPr>
          <a:xfrm>
            <a:off x="5580112" y="3789040"/>
            <a:ext cx="216024" cy="28803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0" name="Tekstikehys 44"/>
          <p:cNvSpPr txBox="1">
            <a:spLocks noChangeArrowheads="1"/>
          </p:cNvSpPr>
          <p:nvPr/>
        </p:nvSpPr>
        <p:spPr bwMode="auto">
          <a:xfrm>
            <a:off x="5148064" y="6023029"/>
            <a:ext cx="3816424" cy="646331"/>
          </a:xfrm>
          <a:prstGeom prst="rect">
            <a:avLst/>
          </a:prstGeom>
          <a:noFill/>
          <a:ln w="9525">
            <a:noFill/>
            <a:miter lim="800000"/>
            <a:headEnd/>
            <a:tailEnd/>
          </a:ln>
        </p:spPr>
        <p:txBody>
          <a:bodyPr wrap="square">
            <a:spAutoFit/>
          </a:bodyPr>
          <a:lstStyle/>
          <a:p>
            <a:r>
              <a:rPr lang="fi-FI" sz="900" dirty="0" smtClean="0">
                <a:latin typeface="+mj-lt"/>
                <a:ea typeface="Verdana" pitchFamily="34" charset="0"/>
                <a:cs typeface="Verdana" pitchFamily="34" charset="0"/>
              </a:rPr>
              <a:t>(****) Kuopio on nimennyt selvityskumppaneiksi Juankosken, Siilinjärven ja Tuusniemen. Tuusniemi ja Juankoski ovat tehneet omat päätökset selvittämisestä Kuopion kanssa. Siilinjärvi on tehnyt päätöksen selvittää kaikkien Kuopion kanssa selvittävien kanssa.</a:t>
            </a:r>
            <a:endParaRPr lang="fi-FI" sz="900" dirty="0">
              <a:latin typeface="+mj-lt"/>
              <a:ea typeface="Verdana" pitchFamily="34" charset="0"/>
              <a:cs typeface="Verdana" pitchFamily="34" charset="0"/>
            </a:endParaRPr>
          </a:p>
        </p:txBody>
      </p:sp>
      <p:sp>
        <p:nvSpPr>
          <p:cNvPr id="95" name="Ylänuoli 94"/>
          <p:cNvSpPr/>
          <p:nvPr/>
        </p:nvSpPr>
        <p:spPr>
          <a:xfrm rot="10633152">
            <a:off x="3500515" y="6233774"/>
            <a:ext cx="151040" cy="359615"/>
          </a:xfrm>
          <a:prstGeom prst="upArrow">
            <a:avLst/>
          </a:prstGeom>
          <a:solidFill>
            <a:srgbClr val="E4386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8" name="5-sakarainen tähti 107"/>
          <p:cNvSpPr/>
          <p:nvPr/>
        </p:nvSpPr>
        <p:spPr>
          <a:xfrm>
            <a:off x="2987377" y="3140968"/>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10" name="5-sakarainen tähti 109"/>
          <p:cNvSpPr/>
          <p:nvPr/>
        </p:nvSpPr>
        <p:spPr>
          <a:xfrm>
            <a:off x="1115616" y="3860601"/>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11" name="5-sakarainen tähti 110"/>
          <p:cNvSpPr/>
          <p:nvPr/>
        </p:nvSpPr>
        <p:spPr>
          <a:xfrm>
            <a:off x="1691680" y="3572569"/>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12" name="5-sakarainen tähti 111"/>
          <p:cNvSpPr/>
          <p:nvPr/>
        </p:nvSpPr>
        <p:spPr>
          <a:xfrm>
            <a:off x="1763688" y="2924497"/>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13" name="5-sakarainen tähti 112"/>
          <p:cNvSpPr/>
          <p:nvPr/>
        </p:nvSpPr>
        <p:spPr>
          <a:xfrm>
            <a:off x="5292080" y="1700808"/>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14" name="5-sakarainen tähti 113"/>
          <p:cNvSpPr/>
          <p:nvPr/>
        </p:nvSpPr>
        <p:spPr>
          <a:xfrm>
            <a:off x="755576" y="2708920"/>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15" name="5-sakarainen tähti 114"/>
          <p:cNvSpPr/>
          <p:nvPr/>
        </p:nvSpPr>
        <p:spPr>
          <a:xfrm>
            <a:off x="1331640" y="1052289"/>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16" name="5-sakarainen tähti 115"/>
          <p:cNvSpPr/>
          <p:nvPr/>
        </p:nvSpPr>
        <p:spPr>
          <a:xfrm>
            <a:off x="2123728" y="908273"/>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17" name="5-sakarainen tähti 116"/>
          <p:cNvSpPr/>
          <p:nvPr/>
        </p:nvSpPr>
        <p:spPr>
          <a:xfrm>
            <a:off x="3347864" y="1124744"/>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18" name="5-sakarainen tähti 117"/>
          <p:cNvSpPr/>
          <p:nvPr/>
        </p:nvSpPr>
        <p:spPr>
          <a:xfrm>
            <a:off x="2411760" y="1556792"/>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22" name="5-sakarainen tähti 121"/>
          <p:cNvSpPr/>
          <p:nvPr/>
        </p:nvSpPr>
        <p:spPr>
          <a:xfrm>
            <a:off x="3347864" y="2132409"/>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24" name="5-sakarainen tähti 123"/>
          <p:cNvSpPr/>
          <p:nvPr/>
        </p:nvSpPr>
        <p:spPr>
          <a:xfrm>
            <a:off x="2915816" y="4436665"/>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25" name="5-sakarainen tähti 124"/>
          <p:cNvSpPr/>
          <p:nvPr/>
        </p:nvSpPr>
        <p:spPr>
          <a:xfrm>
            <a:off x="1475656" y="4796705"/>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26" name="5-sakarainen tähti 125"/>
          <p:cNvSpPr/>
          <p:nvPr/>
        </p:nvSpPr>
        <p:spPr>
          <a:xfrm>
            <a:off x="4427537" y="6452889"/>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27" name="5-sakarainen tähti 126"/>
          <p:cNvSpPr/>
          <p:nvPr/>
        </p:nvSpPr>
        <p:spPr>
          <a:xfrm>
            <a:off x="4427984" y="4652689"/>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28" name="5-sakarainen tähti 127"/>
          <p:cNvSpPr/>
          <p:nvPr/>
        </p:nvSpPr>
        <p:spPr>
          <a:xfrm>
            <a:off x="3635896" y="5372769"/>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29" name="5-sakarainen tähti 128"/>
          <p:cNvSpPr/>
          <p:nvPr/>
        </p:nvSpPr>
        <p:spPr>
          <a:xfrm>
            <a:off x="2051720" y="4796705"/>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19" name="Suorakulmio 118"/>
          <p:cNvSpPr/>
          <p:nvPr/>
        </p:nvSpPr>
        <p:spPr>
          <a:xfrm>
            <a:off x="5579219" y="3429000"/>
            <a:ext cx="288925" cy="287337"/>
          </a:xfrm>
          <a:prstGeom prst="rect">
            <a:avLst/>
          </a:prstGeom>
          <a:solidFill>
            <a:srgbClr val="566B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20" name="Rectangle 34"/>
          <p:cNvSpPr>
            <a:spLocks noChangeAspect="1" noChangeArrowheads="1"/>
          </p:cNvSpPr>
          <p:nvPr/>
        </p:nvSpPr>
        <p:spPr bwMode="auto">
          <a:xfrm>
            <a:off x="6096942" y="3501008"/>
            <a:ext cx="923330" cy="153888"/>
          </a:xfrm>
          <a:prstGeom prst="rect">
            <a:avLst/>
          </a:prstGeom>
          <a:noFill/>
          <a:ln w="9525">
            <a:noFill/>
            <a:miter lim="800000"/>
            <a:headEnd/>
            <a:tailEnd/>
          </a:ln>
        </p:spPr>
        <p:txBody>
          <a:bodyPr wrap="none" lIns="0" tIns="0" rIns="0" bIns="0">
            <a:spAutoFit/>
          </a:bodyPr>
          <a:lstStyle/>
          <a:p>
            <a:pPr algn="ctr"/>
            <a:r>
              <a:rPr lang="fi-FI" sz="1000" dirty="0" smtClean="0">
                <a:latin typeface="+mj-lt"/>
                <a:ea typeface="Verdana" pitchFamily="34" charset="0"/>
                <a:cs typeface="Verdana" pitchFamily="34" charset="0"/>
              </a:rPr>
              <a:t>Rautalampi  ym.</a:t>
            </a:r>
            <a:endParaRPr lang="fi-FI" sz="1000" dirty="0">
              <a:latin typeface="+mj-lt"/>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Puolivapaa piirto 70"/>
          <p:cNvSpPr/>
          <p:nvPr/>
        </p:nvSpPr>
        <p:spPr>
          <a:xfrm>
            <a:off x="1835150" y="2198688"/>
            <a:ext cx="2535238" cy="2973387"/>
          </a:xfrm>
          <a:custGeom>
            <a:avLst/>
            <a:gdLst>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409516 w 2535637"/>
              <a:gd name="connsiteY41" fmla="*/ 1486601 h 2973202"/>
              <a:gd name="connsiteX42" fmla="*/ 173904 w 2535637"/>
              <a:gd name="connsiteY42" fmla="*/ 1649286 h 2973202"/>
              <a:gd name="connsiteX43" fmla="*/ 84147 w 2535637"/>
              <a:gd name="connsiteY43" fmla="*/ 1570748 h 2973202"/>
              <a:gd name="connsiteX44" fmla="*/ 0 w 2535637"/>
              <a:gd name="connsiteY44" fmla="*/ 1632456 h 2973202"/>
              <a:gd name="connsiteX45" fmla="*/ 84147 w 2535637"/>
              <a:gd name="connsiteY45" fmla="*/ 1957826 h 2973202"/>
              <a:gd name="connsiteX46" fmla="*/ 33659 w 2535637"/>
              <a:gd name="connsiteY46" fmla="*/ 2126120 h 2973202"/>
              <a:gd name="connsiteX47" fmla="*/ 140245 w 2535637"/>
              <a:gd name="connsiteY47" fmla="*/ 2210267 h 2973202"/>
              <a:gd name="connsiteX48" fmla="*/ 112196 w 2535637"/>
              <a:gd name="connsiteY48" fmla="*/ 2401001 h 2973202"/>
              <a:gd name="connsiteX49" fmla="*/ 246832 w 2535637"/>
              <a:gd name="connsiteY49" fmla="*/ 2462709 h 2973202"/>
              <a:gd name="connsiteX50" fmla="*/ 336589 w 2535637"/>
              <a:gd name="connsiteY50" fmla="*/ 2389781 h 2973202"/>
              <a:gd name="connsiteX51" fmla="*/ 661958 w 2535637"/>
              <a:gd name="connsiteY51" fmla="*/ 2574905 h 2973202"/>
              <a:gd name="connsiteX52" fmla="*/ 1234159 w 2535637"/>
              <a:gd name="connsiteY52"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518353 w 2535637"/>
              <a:gd name="connsiteY41" fmla="*/ 1471461 h 2973202"/>
              <a:gd name="connsiteX42" fmla="*/ 409516 w 2535637"/>
              <a:gd name="connsiteY42" fmla="*/ 1486601 h 2973202"/>
              <a:gd name="connsiteX43" fmla="*/ 173904 w 2535637"/>
              <a:gd name="connsiteY43" fmla="*/ 1649286 h 2973202"/>
              <a:gd name="connsiteX44" fmla="*/ 84147 w 2535637"/>
              <a:gd name="connsiteY44" fmla="*/ 1570748 h 2973202"/>
              <a:gd name="connsiteX45" fmla="*/ 0 w 2535637"/>
              <a:gd name="connsiteY45" fmla="*/ 1632456 h 2973202"/>
              <a:gd name="connsiteX46" fmla="*/ 84147 w 2535637"/>
              <a:gd name="connsiteY46" fmla="*/ 1957826 h 2973202"/>
              <a:gd name="connsiteX47" fmla="*/ 33659 w 2535637"/>
              <a:gd name="connsiteY47" fmla="*/ 2126120 h 2973202"/>
              <a:gd name="connsiteX48" fmla="*/ 140245 w 2535637"/>
              <a:gd name="connsiteY48" fmla="*/ 2210267 h 2973202"/>
              <a:gd name="connsiteX49" fmla="*/ 112196 w 2535637"/>
              <a:gd name="connsiteY49" fmla="*/ 2401001 h 2973202"/>
              <a:gd name="connsiteX50" fmla="*/ 246832 w 2535637"/>
              <a:gd name="connsiteY50" fmla="*/ 2462709 h 2973202"/>
              <a:gd name="connsiteX51" fmla="*/ 336589 w 2535637"/>
              <a:gd name="connsiteY51" fmla="*/ 2389781 h 2973202"/>
              <a:gd name="connsiteX52" fmla="*/ 661958 w 2535637"/>
              <a:gd name="connsiteY52" fmla="*/ 2574905 h 2973202"/>
              <a:gd name="connsiteX53" fmla="*/ 1234159 w 2535637"/>
              <a:gd name="connsiteY53"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432662 w 2535637"/>
              <a:gd name="connsiteY41" fmla="*/ 222186 h 2973202"/>
              <a:gd name="connsiteX42" fmla="*/ 409516 w 2535637"/>
              <a:gd name="connsiteY42" fmla="*/ 1486601 h 2973202"/>
              <a:gd name="connsiteX43" fmla="*/ 173904 w 2535637"/>
              <a:gd name="connsiteY43" fmla="*/ 1649286 h 2973202"/>
              <a:gd name="connsiteX44" fmla="*/ 84147 w 2535637"/>
              <a:gd name="connsiteY44" fmla="*/ 1570748 h 2973202"/>
              <a:gd name="connsiteX45" fmla="*/ 0 w 2535637"/>
              <a:gd name="connsiteY45" fmla="*/ 1632456 h 2973202"/>
              <a:gd name="connsiteX46" fmla="*/ 84147 w 2535637"/>
              <a:gd name="connsiteY46" fmla="*/ 1957826 h 2973202"/>
              <a:gd name="connsiteX47" fmla="*/ 33659 w 2535637"/>
              <a:gd name="connsiteY47" fmla="*/ 2126120 h 2973202"/>
              <a:gd name="connsiteX48" fmla="*/ 140245 w 2535637"/>
              <a:gd name="connsiteY48" fmla="*/ 2210267 h 2973202"/>
              <a:gd name="connsiteX49" fmla="*/ 112196 w 2535637"/>
              <a:gd name="connsiteY49" fmla="*/ 2401001 h 2973202"/>
              <a:gd name="connsiteX50" fmla="*/ 246832 w 2535637"/>
              <a:gd name="connsiteY50" fmla="*/ 2462709 h 2973202"/>
              <a:gd name="connsiteX51" fmla="*/ 336589 w 2535637"/>
              <a:gd name="connsiteY51" fmla="*/ 2389781 h 2973202"/>
              <a:gd name="connsiteX52" fmla="*/ 661958 w 2535637"/>
              <a:gd name="connsiteY52" fmla="*/ 2574905 h 2973202"/>
              <a:gd name="connsiteX53" fmla="*/ 1234159 w 2535637"/>
              <a:gd name="connsiteY53"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459350 w 2535637"/>
              <a:gd name="connsiteY41" fmla="*/ 300091 h 2973202"/>
              <a:gd name="connsiteX42" fmla="*/ 432662 w 2535637"/>
              <a:gd name="connsiteY42" fmla="*/ 222186 h 2973202"/>
              <a:gd name="connsiteX43" fmla="*/ 409516 w 2535637"/>
              <a:gd name="connsiteY43" fmla="*/ 1486601 h 2973202"/>
              <a:gd name="connsiteX44" fmla="*/ 173904 w 2535637"/>
              <a:gd name="connsiteY44" fmla="*/ 1649286 h 2973202"/>
              <a:gd name="connsiteX45" fmla="*/ 84147 w 2535637"/>
              <a:gd name="connsiteY45" fmla="*/ 1570748 h 2973202"/>
              <a:gd name="connsiteX46" fmla="*/ 0 w 2535637"/>
              <a:gd name="connsiteY46" fmla="*/ 1632456 h 2973202"/>
              <a:gd name="connsiteX47" fmla="*/ 84147 w 2535637"/>
              <a:gd name="connsiteY47" fmla="*/ 1957826 h 2973202"/>
              <a:gd name="connsiteX48" fmla="*/ 33659 w 2535637"/>
              <a:gd name="connsiteY48" fmla="*/ 2126120 h 2973202"/>
              <a:gd name="connsiteX49" fmla="*/ 140245 w 2535637"/>
              <a:gd name="connsiteY49" fmla="*/ 2210267 h 2973202"/>
              <a:gd name="connsiteX50" fmla="*/ 112196 w 2535637"/>
              <a:gd name="connsiteY50" fmla="*/ 2401001 h 2973202"/>
              <a:gd name="connsiteX51" fmla="*/ 246832 w 2535637"/>
              <a:gd name="connsiteY51" fmla="*/ 2462709 h 2973202"/>
              <a:gd name="connsiteX52" fmla="*/ 336589 w 2535637"/>
              <a:gd name="connsiteY52" fmla="*/ 2389781 h 2973202"/>
              <a:gd name="connsiteX53" fmla="*/ 661958 w 2535637"/>
              <a:gd name="connsiteY53" fmla="*/ 2574905 h 2973202"/>
              <a:gd name="connsiteX54" fmla="*/ 1234159 w 2535637"/>
              <a:gd name="connsiteY54"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459350 w 2535637"/>
              <a:gd name="connsiteY41" fmla="*/ 300091 h 2973202"/>
              <a:gd name="connsiteX42" fmla="*/ 409516 w 2535637"/>
              <a:gd name="connsiteY42" fmla="*/ 1486601 h 2973202"/>
              <a:gd name="connsiteX43" fmla="*/ 173904 w 2535637"/>
              <a:gd name="connsiteY43" fmla="*/ 1649286 h 2973202"/>
              <a:gd name="connsiteX44" fmla="*/ 84147 w 2535637"/>
              <a:gd name="connsiteY44" fmla="*/ 1570748 h 2973202"/>
              <a:gd name="connsiteX45" fmla="*/ 0 w 2535637"/>
              <a:gd name="connsiteY45" fmla="*/ 1632456 h 2973202"/>
              <a:gd name="connsiteX46" fmla="*/ 84147 w 2535637"/>
              <a:gd name="connsiteY46" fmla="*/ 1957826 h 2973202"/>
              <a:gd name="connsiteX47" fmla="*/ 33659 w 2535637"/>
              <a:gd name="connsiteY47" fmla="*/ 2126120 h 2973202"/>
              <a:gd name="connsiteX48" fmla="*/ 140245 w 2535637"/>
              <a:gd name="connsiteY48" fmla="*/ 2210267 h 2973202"/>
              <a:gd name="connsiteX49" fmla="*/ 112196 w 2535637"/>
              <a:gd name="connsiteY49" fmla="*/ 2401001 h 2973202"/>
              <a:gd name="connsiteX50" fmla="*/ 246832 w 2535637"/>
              <a:gd name="connsiteY50" fmla="*/ 2462709 h 2973202"/>
              <a:gd name="connsiteX51" fmla="*/ 336589 w 2535637"/>
              <a:gd name="connsiteY51" fmla="*/ 2389781 h 2973202"/>
              <a:gd name="connsiteX52" fmla="*/ 661958 w 2535637"/>
              <a:gd name="connsiteY52" fmla="*/ 2574905 h 2973202"/>
              <a:gd name="connsiteX53" fmla="*/ 1234159 w 2535637"/>
              <a:gd name="connsiteY53"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564712 w 2535637"/>
              <a:gd name="connsiteY41" fmla="*/ 609788 h 2973202"/>
              <a:gd name="connsiteX42" fmla="*/ 459350 w 2535637"/>
              <a:gd name="connsiteY42" fmla="*/ 300091 h 2973202"/>
              <a:gd name="connsiteX43" fmla="*/ 409516 w 2535637"/>
              <a:gd name="connsiteY43" fmla="*/ 1486601 h 2973202"/>
              <a:gd name="connsiteX44" fmla="*/ 173904 w 2535637"/>
              <a:gd name="connsiteY44" fmla="*/ 1649286 h 2973202"/>
              <a:gd name="connsiteX45" fmla="*/ 84147 w 2535637"/>
              <a:gd name="connsiteY45" fmla="*/ 1570748 h 2973202"/>
              <a:gd name="connsiteX46" fmla="*/ 0 w 2535637"/>
              <a:gd name="connsiteY46" fmla="*/ 1632456 h 2973202"/>
              <a:gd name="connsiteX47" fmla="*/ 84147 w 2535637"/>
              <a:gd name="connsiteY47" fmla="*/ 1957826 h 2973202"/>
              <a:gd name="connsiteX48" fmla="*/ 33659 w 2535637"/>
              <a:gd name="connsiteY48" fmla="*/ 2126120 h 2973202"/>
              <a:gd name="connsiteX49" fmla="*/ 140245 w 2535637"/>
              <a:gd name="connsiteY49" fmla="*/ 2210267 h 2973202"/>
              <a:gd name="connsiteX50" fmla="*/ 112196 w 2535637"/>
              <a:gd name="connsiteY50" fmla="*/ 2401001 h 2973202"/>
              <a:gd name="connsiteX51" fmla="*/ 246832 w 2535637"/>
              <a:gd name="connsiteY51" fmla="*/ 2462709 h 2973202"/>
              <a:gd name="connsiteX52" fmla="*/ 336589 w 2535637"/>
              <a:gd name="connsiteY52" fmla="*/ 2389781 h 2973202"/>
              <a:gd name="connsiteX53" fmla="*/ 661958 w 2535637"/>
              <a:gd name="connsiteY53" fmla="*/ 2574905 h 2973202"/>
              <a:gd name="connsiteX54" fmla="*/ 1234159 w 2535637"/>
              <a:gd name="connsiteY54"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864778 w 2535637"/>
              <a:gd name="connsiteY41" fmla="*/ 798214 h 2973202"/>
              <a:gd name="connsiteX42" fmla="*/ 459350 w 2535637"/>
              <a:gd name="connsiteY42" fmla="*/ 300091 h 2973202"/>
              <a:gd name="connsiteX43" fmla="*/ 409516 w 2535637"/>
              <a:gd name="connsiteY43" fmla="*/ 1486601 h 2973202"/>
              <a:gd name="connsiteX44" fmla="*/ 173904 w 2535637"/>
              <a:gd name="connsiteY44" fmla="*/ 1649286 h 2973202"/>
              <a:gd name="connsiteX45" fmla="*/ 84147 w 2535637"/>
              <a:gd name="connsiteY45" fmla="*/ 1570748 h 2973202"/>
              <a:gd name="connsiteX46" fmla="*/ 0 w 2535637"/>
              <a:gd name="connsiteY46" fmla="*/ 1632456 h 2973202"/>
              <a:gd name="connsiteX47" fmla="*/ 84147 w 2535637"/>
              <a:gd name="connsiteY47" fmla="*/ 1957826 h 2973202"/>
              <a:gd name="connsiteX48" fmla="*/ 33659 w 2535637"/>
              <a:gd name="connsiteY48" fmla="*/ 2126120 h 2973202"/>
              <a:gd name="connsiteX49" fmla="*/ 140245 w 2535637"/>
              <a:gd name="connsiteY49" fmla="*/ 2210267 h 2973202"/>
              <a:gd name="connsiteX50" fmla="*/ 112196 w 2535637"/>
              <a:gd name="connsiteY50" fmla="*/ 2401001 h 2973202"/>
              <a:gd name="connsiteX51" fmla="*/ 246832 w 2535637"/>
              <a:gd name="connsiteY51" fmla="*/ 2462709 h 2973202"/>
              <a:gd name="connsiteX52" fmla="*/ 336589 w 2535637"/>
              <a:gd name="connsiteY52" fmla="*/ 2389781 h 2973202"/>
              <a:gd name="connsiteX53" fmla="*/ 661958 w 2535637"/>
              <a:gd name="connsiteY53" fmla="*/ 2574905 h 2973202"/>
              <a:gd name="connsiteX54" fmla="*/ 1234159 w 2535637"/>
              <a:gd name="connsiteY54"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864778 w 2535637"/>
              <a:gd name="connsiteY41" fmla="*/ 798214 h 2973202"/>
              <a:gd name="connsiteX42" fmla="*/ 661645 w 2535637"/>
              <a:gd name="connsiteY42" fmla="*/ 548692 h 2973202"/>
              <a:gd name="connsiteX43" fmla="*/ 459350 w 2535637"/>
              <a:gd name="connsiteY43" fmla="*/ 300091 h 2973202"/>
              <a:gd name="connsiteX44" fmla="*/ 409516 w 2535637"/>
              <a:gd name="connsiteY44" fmla="*/ 1486601 h 2973202"/>
              <a:gd name="connsiteX45" fmla="*/ 173904 w 2535637"/>
              <a:gd name="connsiteY45" fmla="*/ 1649286 h 2973202"/>
              <a:gd name="connsiteX46" fmla="*/ 84147 w 2535637"/>
              <a:gd name="connsiteY46" fmla="*/ 1570748 h 2973202"/>
              <a:gd name="connsiteX47" fmla="*/ 0 w 2535637"/>
              <a:gd name="connsiteY47" fmla="*/ 1632456 h 2973202"/>
              <a:gd name="connsiteX48" fmla="*/ 84147 w 2535637"/>
              <a:gd name="connsiteY48" fmla="*/ 1957826 h 2973202"/>
              <a:gd name="connsiteX49" fmla="*/ 33659 w 2535637"/>
              <a:gd name="connsiteY49" fmla="*/ 2126120 h 2973202"/>
              <a:gd name="connsiteX50" fmla="*/ 140245 w 2535637"/>
              <a:gd name="connsiteY50" fmla="*/ 2210267 h 2973202"/>
              <a:gd name="connsiteX51" fmla="*/ 112196 w 2535637"/>
              <a:gd name="connsiteY51" fmla="*/ 2401001 h 2973202"/>
              <a:gd name="connsiteX52" fmla="*/ 246832 w 2535637"/>
              <a:gd name="connsiteY52" fmla="*/ 2462709 h 2973202"/>
              <a:gd name="connsiteX53" fmla="*/ 336589 w 2535637"/>
              <a:gd name="connsiteY53" fmla="*/ 2389781 h 2973202"/>
              <a:gd name="connsiteX54" fmla="*/ 661958 w 2535637"/>
              <a:gd name="connsiteY54" fmla="*/ 2574905 h 2973202"/>
              <a:gd name="connsiteX55" fmla="*/ 1234159 w 2535637"/>
              <a:gd name="connsiteY55"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661645 w 2535637"/>
              <a:gd name="connsiteY41" fmla="*/ 548692 h 2973202"/>
              <a:gd name="connsiteX42" fmla="*/ 459350 w 2535637"/>
              <a:gd name="connsiteY42" fmla="*/ 300091 h 2973202"/>
              <a:gd name="connsiteX43" fmla="*/ 409516 w 2535637"/>
              <a:gd name="connsiteY43" fmla="*/ 1486601 h 2973202"/>
              <a:gd name="connsiteX44" fmla="*/ 173904 w 2535637"/>
              <a:gd name="connsiteY44" fmla="*/ 1649286 h 2973202"/>
              <a:gd name="connsiteX45" fmla="*/ 84147 w 2535637"/>
              <a:gd name="connsiteY45" fmla="*/ 1570748 h 2973202"/>
              <a:gd name="connsiteX46" fmla="*/ 0 w 2535637"/>
              <a:gd name="connsiteY46" fmla="*/ 1632456 h 2973202"/>
              <a:gd name="connsiteX47" fmla="*/ 84147 w 2535637"/>
              <a:gd name="connsiteY47" fmla="*/ 1957826 h 2973202"/>
              <a:gd name="connsiteX48" fmla="*/ 33659 w 2535637"/>
              <a:gd name="connsiteY48" fmla="*/ 2126120 h 2973202"/>
              <a:gd name="connsiteX49" fmla="*/ 140245 w 2535637"/>
              <a:gd name="connsiteY49" fmla="*/ 2210267 h 2973202"/>
              <a:gd name="connsiteX50" fmla="*/ 112196 w 2535637"/>
              <a:gd name="connsiteY50" fmla="*/ 2401001 h 2973202"/>
              <a:gd name="connsiteX51" fmla="*/ 246832 w 2535637"/>
              <a:gd name="connsiteY51" fmla="*/ 2462709 h 2973202"/>
              <a:gd name="connsiteX52" fmla="*/ 336589 w 2535637"/>
              <a:gd name="connsiteY52" fmla="*/ 2389781 h 2973202"/>
              <a:gd name="connsiteX53" fmla="*/ 661958 w 2535637"/>
              <a:gd name="connsiteY53" fmla="*/ 2574905 h 2973202"/>
              <a:gd name="connsiteX54" fmla="*/ 1234159 w 2535637"/>
              <a:gd name="connsiteY54"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741721 w 2535637"/>
              <a:gd name="connsiteY41" fmla="*/ 915272 h 2973202"/>
              <a:gd name="connsiteX42" fmla="*/ 661645 w 2535637"/>
              <a:gd name="connsiteY42" fmla="*/ 548692 h 2973202"/>
              <a:gd name="connsiteX43" fmla="*/ 459350 w 2535637"/>
              <a:gd name="connsiteY43" fmla="*/ 300091 h 2973202"/>
              <a:gd name="connsiteX44" fmla="*/ 409516 w 2535637"/>
              <a:gd name="connsiteY44" fmla="*/ 1486601 h 2973202"/>
              <a:gd name="connsiteX45" fmla="*/ 173904 w 2535637"/>
              <a:gd name="connsiteY45" fmla="*/ 1649286 h 2973202"/>
              <a:gd name="connsiteX46" fmla="*/ 84147 w 2535637"/>
              <a:gd name="connsiteY46" fmla="*/ 1570748 h 2973202"/>
              <a:gd name="connsiteX47" fmla="*/ 0 w 2535637"/>
              <a:gd name="connsiteY47" fmla="*/ 1632456 h 2973202"/>
              <a:gd name="connsiteX48" fmla="*/ 84147 w 2535637"/>
              <a:gd name="connsiteY48" fmla="*/ 1957826 h 2973202"/>
              <a:gd name="connsiteX49" fmla="*/ 33659 w 2535637"/>
              <a:gd name="connsiteY49" fmla="*/ 2126120 h 2973202"/>
              <a:gd name="connsiteX50" fmla="*/ 140245 w 2535637"/>
              <a:gd name="connsiteY50" fmla="*/ 2210267 h 2973202"/>
              <a:gd name="connsiteX51" fmla="*/ 112196 w 2535637"/>
              <a:gd name="connsiteY51" fmla="*/ 2401001 h 2973202"/>
              <a:gd name="connsiteX52" fmla="*/ 246832 w 2535637"/>
              <a:gd name="connsiteY52" fmla="*/ 2462709 h 2973202"/>
              <a:gd name="connsiteX53" fmla="*/ 336589 w 2535637"/>
              <a:gd name="connsiteY53" fmla="*/ 2389781 h 2973202"/>
              <a:gd name="connsiteX54" fmla="*/ 661958 w 2535637"/>
              <a:gd name="connsiteY54" fmla="*/ 2574905 h 2973202"/>
              <a:gd name="connsiteX55" fmla="*/ 1234159 w 2535637"/>
              <a:gd name="connsiteY55"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792759 w 2535637"/>
              <a:gd name="connsiteY41" fmla="*/ 1086228 h 2973202"/>
              <a:gd name="connsiteX42" fmla="*/ 661645 w 2535637"/>
              <a:gd name="connsiteY42" fmla="*/ 548692 h 2973202"/>
              <a:gd name="connsiteX43" fmla="*/ 459350 w 2535637"/>
              <a:gd name="connsiteY43" fmla="*/ 300091 h 2973202"/>
              <a:gd name="connsiteX44" fmla="*/ 409516 w 2535637"/>
              <a:gd name="connsiteY44" fmla="*/ 1486601 h 2973202"/>
              <a:gd name="connsiteX45" fmla="*/ 173904 w 2535637"/>
              <a:gd name="connsiteY45" fmla="*/ 1649286 h 2973202"/>
              <a:gd name="connsiteX46" fmla="*/ 84147 w 2535637"/>
              <a:gd name="connsiteY46" fmla="*/ 1570748 h 2973202"/>
              <a:gd name="connsiteX47" fmla="*/ 0 w 2535637"/>
              <a:gd name="connsiteY47" fmla="*/ 1632456 h 2973202"/>
              <a:gd name="connsiteX48" fmla="*/ 84147 w 2535637"/>
              <a:gd name="connsiteY48" fmla="*/ 1957826 h 2973202"/>
              <a:gd name="connsiteX49" fmla="*/ 33659 w 2535637"/>
              <a:gd name="connsiteY49" fmla="*/ 2126120 h 2973202"/>
              <a:gd name="connsiteX50" fmla="*/ 140245 w 2535637"/>
              <a:gd name="connsiteY50" fmla="*/ 2210267 h 2973202"/>
              <a:gd name="connsiteX51" fmla="*/ 112196 w 2535637"/>
              <a:gd name="connsiteY51" fmla="*/ 2401001 h 2973202"/>
              <a:gd name="connsiteX52" fmla="*/ 246832 w 2535637"/>
              <a:gd name="connsiteY52" fmla="*/ 2462709 h 2973202"/>
              <a:gd name="connsiteX53" fmla="*/ 336589 w 2535637"/>
              <a:gd name="connsiteY53" fmla="*/ 2389781 h 2973202"/>
              <a:gd name="connsiteX54" fmla="*/ 661958 w 2535637"/>
              <a:gd name="connsiteY54" fmla="*/ 2574905 h 2973202"/>
              <a:gd name="connsiteX55" fmla="*/ 1234159 w 2535637"/>
              <a:gd name="connsiteY55"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792759 w 2535637"/>
              <a:gd name="connsiteY41" fmla="*/ 1086228 h 2973202"/>
              <a:gd name="connsiteX42" fmla="*/ 739613 w 2535637"/>
              <a:gd name="connsiteY42" fmla="*/ 862602 h 2973202"/>
              <a:gd name="connsiteX43" fmla="*/ 661645 w 2535637"/>
              <a:gd name="connsiteY43" fmla="*/ 548692 h 2973202"/>
              <a:gd name="connsiteX44" fmla="*/ 459350 w 2535637"/>
              <a:gd name="connsiteY44" fmla="*/ 300091 h 2973202"/>
              <a:gd name="connsiteX45" fmla="*/ 409516 w 2535637"/>
              <a:gd name="connsiteY45" fmla="*/ 1486601 h 2973202"/>
              <a:gd name="connsiteX46" fmla="*/ 173904 w 2535637"/>
              <a:gd name="connsiteY46" fmla="*/ 1649286 h 2973202"/>
              <a:gd name="connsiteX47" fmla="*/ 84147 w 2535637"/>
              <a:gd name="connsiteY47" fmla="*/ 1570748 h 2973202"/>
              <a:gd name="connsiteX48" fmla="*/ 0 w 2535637"/>
              <a:gd name="connsiteY48" fmla="*/ 1632456 h 2973202"/>
              <a:gd name="connsiteX49" fmla="*/ 84147 w 2535637"/>
              <a:gd name="connsiteY49" fmla="*/ 1957826 h 2973202"/>
              <a:gd name="connsiteX50" fmla="*/ 33659 w 2535637"/>
              <a:gd name="connsiteY50" fmla="*/ 2126120 h 2973202"/>
              <a:gd name="connsiteX51" fmla="*/ 140245 w 2535637"/>
              <a:gd name="connsiteY51" fmla="*/ 2210267 h 2973202"/>
              <a:gd name="connsiteX52" fmla="*/ 112196 w 2535637"/>
              <a:gd name="connsiteY52" fmla="*/ 2401001 h 2973202"/>
              <a:gd name="connsiteX53" fmla="*/ 246832 w 2535637"/>
              <a:gd name="connsiteY53" fmla="*/ 2462709 h 2973202"/>
              <a:gd name="connsiteX54" fmla="*/ 336589 w 2535637"/>
              <a:gd name="connsiteY54" fmla="*/ 2389781 h 2973202"/>
              <a:gd name="connsiteX55" fmla="*/ 661958 w 2535637"/>
              <a:gd name="connsiteY55" fmla="*/ 2574905 h 2973202"/>
              <a:gd name="connsiteX56" fmla="*/ 1234159 w 2535637"/>
              <a:gd name="connsiteY56"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1080836 w 2535637"/>
              <a:gd name="connsiteY41" fmla="*/ 1158232 h 2973202"/>
              <a:gd name="connsiteX42" fmla="*/ 739613 w 2535637"/>
              <a:gd name="connsiteY42" fmla="*/ 862602 h 2973202"/>
              <a:gd name="connsiteX43" fmla="*/ 661645 w 2535637"/>
              <a:gd name="connsiteY43" fmla="*/ 548692 h 2973202"/>
              <a:gd name="connsiteX44" fmla="*/ 459350 w 2535637"/>
              <a:gd name="connsiteY44" fmla="*/ 300091 h 2973202"/>
              <a:gd name="connsiteX45" fmla="*/ 409516 w 2535637"/>
              <a:gd name="connsiteY45" fmla="*/ 1486601 h 2973202"/>
              <a:gd name="connsiteX46" fmla="*/ 173904 w 2535637"/>
              <a:gd name="connsiteY46" fmla="*/ 1649286 h 2973202"/>
              <a:gd name="connsiteX47" fmla="*/ 84147 w 2535637"/>
              <a:gd name="connsiteY47" fmla="*/ 1570748 h 2973202"/>
              <a:gd name="connsiteX48" fmla="*/ 0 w 2535637"/>
              <a:gd name="connsiteY48" fmla="*/ 1632456 h 2973202"/>
              <a:gd name="connsiteX49" fmla="*/ 84147 w 2535637"/>
              <a:gd name="connsiteY49" fmla="*/ 1957826 h 2973202"/>
              <a:gd name="connsiteX50" fmla="*/ 33659 w 2535637"/>
              <a:gd name="connsiteY50" fmla="*/ 2126120 h 2973202"/>
              <a:gd name="connsiteX51" fmla="*/ 140245 w 2535637"/>
              <a:gd name="connsiteY51" fmla="*/ 2210267 h 2973202"/>
              <a:gd name="connsiteX52" fmla="*/ 112196 w 2535637"/>
              <a:gd name="connsiteY52" fmla="*/ 2401001 h 2973202"/>
              <a:gd name="connsiteX53" fmla="*/ 246832 w 2535637"/>
              <a:gd name="connsiteY53" fmla="*/ 2462709 h 2973202"/>
              <a:gd name="connsiteX54" fmla="*/ 336589 w 2535637"/>
              <a:gd name="connsiteY54" fmla="*/ 2389781 h 2973202"/>
              <a:gd name="connsiteX55" fmla="*/ 661958 w 2535637"/>
              <a:gd name="connsiteY55" fmla="*/ 2574905 h 2973202"/>
              <a:gd name="connsiteX56" fmla="*/ 1234159 w 2535637"/>
              <a:gd name="connsiteY56"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1080836 w 2535637"/>
              <a:gd name="connsiteY41" fmla="*/ 1158232 h 2973202"/>
              <a:gd name="connsiteX42" fmla="*/ 739613 w 2535637"/>
              <a:gd name="connsiteY42" fmla="*/ 862602 h 2973202"/>
              <a:gd name="connsiteX43" fmla="*/ 958767 w 2535637"/>
              <a:gd name="connsiteY43" fmla="*/ 1066960 h 2973202"/>
              <a:gd name="connsiteX44" fmla="*/ 661645 w 2535637"/>
              <a:gd name="connsiteY44" fmla="*/ 548692 h 2973202"/>
              <a:gd name="connsiteX45" fmla="*/ 459350 w 2535637"/>
              <a:gd name="connsiteY45" fmla="*/ 300091 h 2973202"/>
              <a:gd name="connsiteX46" fmla="*/ 409516 w 2535637"/>
              <a:gd name="connsiteY46" fmla="*/ 1486601 h 2973202"/>
              <a:gd name="connsiteX47" fmla="*/ 173904 w 2535637"/>
              <a:gd name="connsiteY47" fmla="*/ 1649286 h 2973202"/>
              <a:gd name="connsiteX48" fmla="*/ 84147 w 2535637"/>
              <a:gd name="connsiteY48" fmla="*/ 1570748 h 2973202"/>
              <a:gd name="connsiteX49" fmla="*/ 0 w 2535637"/>
              <a:gd name="connsiteY49" fmla="*/ 1632456 h 2973202"/>
              <a:gd name="connsiteX50" fmla="*/ 84147 w 2535637"/>
              <a:gd name="connsiteY50" fmla="*/ 1957826 h 2973202"/>
              <a:gd name="connsiteX51" fmla="*/ 33659 w 2535637"/>
              <a:gd name="connsiteY51" fmla="*/ 2126120 h 2973202"/>
              <a:gd name="connsiteX52" fmla="*/ 140245 w 2535637"/>
              <a:gd name="connsiteY52" fmla="*/ 2210267 h 2973202"/>
              <a:gd name="connsiteX53" fmla="*/ 112196 w 2535637"/>
              <a:gd name="connsiteY53" fmla="*/ 2401001 h 2973202"/>
              <a:gd name="connsiteX54" fmla="*/ 246832 w 2535637"/>
              <a:gd name="connsiteY54" fmla="*/ 2462709 h 2973202"/>
              <a:gd name="connsiteX55" fmla="*/ 336589 w 2535637"/>
              <a:gd name="connsiteY55" fmla="*/ 2389781 h 2973202"/>
              <a:gd name="connsiteX56" fmla="*/ 661958 w 2535637"/>
              <a:gd name="connsiteY56" fmla="*/ 2574905 h 2973202"/>
              <a:gd name="connsiteX57" fmla="*/ 1234159 w 2535637"/>
              <a:gd name="connsiteY57"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739613 w 2535637"/>
              <a:gd name="connsiteY41" fmla="*/ 862602 h 2973202"/>
              <a:gd name="connsiteX42" fmla="*/ 958767 w 2535637"/>
              <a:gd name="connsiteY42" fmla="*/ 1066960 h 2973202"/>
              <a:gd name="connsiteX43" fmla="*/ 661645 w 2535637"/>
              <a:gd name="connsiteY43" fmla="*/ 548692 h 2973202"/>
              <a:gd name="connsiteX44" fmla="*/ 459350 w 2535637"/>
              <a:gd name="connsiteY44" fmla="*/ 300091 h 2973202"/>
              <a:gd name="connsiteX45" fmla="*/ 409516 w 2535637"/>
              <a:gd name="connsiteY45" fmla="*/ 1486601 h 2973202"/>
              <a:gd name="connsiteX46" fmla="*/ 173904 w 2535637"/>
              <a:gd name="connsiteY46" fmla="*/ 1649286 h 2973202"/>
              <a:gd name="connsiteX47" fmla="*/ 84147 w 2535637"/>
              <a:gd name="connsiteY47" fmla="*/ 1570748 h 2973202"/>
              <a:gd name="connsiteX48" fmla="*/ 0 w 2535637"/>
              <a:gd name="connsiteY48" fmla="*/ 1632456 h 2973202"/>
              <a:gd name="connsiteX49" fmla="*/ 84147 w 2535637"/>
              <a:gd name="connsiteY49" fmla="*/ 1957826 h 2973202"/>
              <a:gd name="connsiteX50" fmla="*/ 33659 w 2535637"/>
              <a:gd name="connsiteY50" fmla="*/ 2126120 h 2973202"/>
              <a:gd name="connsiteX51" fmla="*/ 140245 w 2535637"/>
              <a:gd name="connsiteY51" fmla="*/ 2210267 h 2973202"/>
              <a:gd name="connsiteX52" fmla="*/ 112196 w 2535637"/>
              <a:gd name="connsiteY52" fmla="*/ 2401001 h 2973202"/>
              <a:gd name="connsiteX53" fmla="*/ 246832 w 2535637"/>
              <a:gd name="connsiteY53" fmla="*/ 2462709 h 2973202"/>
              <a:gd name="connsiteX54" fmla="*/ 336589 w 2535637"/>
              <a:gd name="connsiteY54" fmla="*/ 2389781 h 2973202"/>
              <a:gd name="connsiteX55" fmla="*/ 661958 w 2535637"/>
              <a:gd name="connsiteY55" fmla="*/ 2574905 h 2973202"/>
              <a:gd name="connsiteX56" fmla="*/ 1234159 w 2535637"/>
              <a:gd name="connsiteY56"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720739 w 2535637"/>
              <a:gd name="connsiteY41" fmla="*/ 1014225 h 2973202"/>
              <a:gd name="connsiteX42" fmla="*/ 958767 w 2535637"/>
              <a:gd name="connsiteY42" fmla="*/ 1066960 h 2973202"/>
              <a:gd name="connsiteX43" fmla="*/ 661645 w 2535637"/>
              <a:gd name="connsiteY43" fmla="*/ 548692 h 2973202"/>
              <a:gd name="connsiteX44" fmla="*/ 459350 w 2535637"/>
              <a:gd name="connsiteY44" fmla="*/ 300091 h 2973202"/>
              <a:gd name="connsiteX45" fmla="*/ 409516 w 2535637"/>
              <a:gd name="connsiteY45" fmla="*/ 1486601 h 2973202"/>
              <a:gd name="connsiteX46" fmla="*/ 173904 w 2535637"/>
              <a:gd name="connsiteY46" fmla="*/ 1649286 h 2973202"/>
              <a:gd name="connsiteX47" fmla="*/ 84147 w 2535637"/>
              <a:gd name="connsiteY47" fmla="*/ 1570748 h 2973202"/>
              <a:gd name="connsiteX48" fmla="*/ 0 w 2535637"/>
              <a:gd name="connsiteY48" fmla="*/ 1632456 h 2973202"/>
              <a:gd name="connsiteX49" fmla="*/ 84147 w 2535637"/>
              <a:gd name="connsiteY49" fmla="*/ 1957826 h 2973202"/>
              <a:gd name="connsiteX50" fmla="*/ 33659 w 2535637"/>
              <a:gd name="connsiteY50" fmla="*/ 2126120 h 2973202"/>
              <a:gd name="connsiteX51" fmla="*/ 140245 w 2535637"/>
              <a:gd name="connsiteY51" fmla="*/ 2210267 h 2973202"/>
              <a:gd name="connsiteX52" fmla="*/ 112196 w 2535637"/>
              <a:gd name="connsiteY52" fmla="*/ 2401001 h 2973202"/>
              <a:gd name="connsiteX53" fmla="*/ 246832 w 2535637"/>
              <a:gd name="connsiteY53" fmla="*/ 2462709 h 2973202"/>
              <a:gd name="connsiteX54" fmla="*/ 336589 w 2535637"/>
              <a:gd name="connsiteY54" fmla="*/ 2389781 h 2973202"/>
              <a:gd name="connsiteX55" fmla="*/ 661958 w 2535637"/>
              <a:gd name="connsiteY55" fmla="*/ 2574905 h 2973202"/>
              <a:gd name="connsiteX56" fmla="*/ 1234159 w 2535637"/>
              <a:gd name="connsiteY56"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720739 w 2535637"/>
              <a:gd name="connsiteY41" fmla="*/ 1014225 h 2973202"/>
              <a:gd name="connsiteX42" fmla="*/ 958767 w 2535637"/>
              <a:gd name="connsiteY42" fmla="*/ 1066960 h 2973202"/>
              <a:gd name="connsiteX43" fmla="*/ 817582 w 2535637"/>
              <a:gd name="connsiteY43" fmla="*/ 809933 h 2973202"/>
              <a:gd name="connsiteX44" fmla="*/ 661645 w 2535637"/>
              <a:gd name="connsiteY44" fmla="*/ 548692 h 2973202"/>
              <a:gd name="connsiteX45" fmla="*/ 459350 w 2535637"/>
              <a:gd name="connsiteY45" fmla="*/ 300091 h 2973202"/>
              <a:gd name="connsiteX46" fmla="*/ 409516 w 2535637"/>
              <a:gd name="connsiteY46" fmla="*/ 1486601 h 2973202"/>
              <a:gd name="connsiteX47" fmla="*/ 173904 w 2535637"/>
              <a:gd name="connsiteY47" fmla="*/ 1649286 h 2973202"/>
              <a:gd name="connsiteX48" fmla="*/ 84147 w 2535637"/>
              <a:gd name="connsiteY48" fmla="*/ 1570748 h 2973202"/>
              <a:gd name="connsiteX49" fmla="*/ 0 w 2535637"/>
              <a:gd name="connsiteY49" fmla="*/ 1632456 h 2973202"/>
              <a:gd name="connsiteX50" fmla="*/ 84147 w 2535637"/>
              <a:gd name="connsiteY50" fmla="*/ 1957826 h 2973202"/>
              <a:gd name="connsiteX51" fmla="*/ 33659 w 2535637"/>
              <a:gd name="connsiteY51" fmla="*/ 2126120 h 2973202"/>
              <a:gd name="connsiteX52" fmla="*/ 140245 w 2535637"/>
              <a:gd name="connsiteY52" fmla="*/ 2210267 h 2973202"/>
              <a:gd name="connsiteX53" fmla="*/ 112196 w 2535637"/>
              <a:gd name="connsiteY53" fmla="*/ 2401001 h 2973202"/>
              <a:gd name="connsiteX54" fmla="*/ 246832 w 2535637"/>
              <a:gd name="connsiteY54" fmla="*/ 2462709 h 2973202"/>
              <a:gd name="connsiteX55" fmla="*/ 336589 w 2535637"/>
              <a:gd name="connsiteY55" fmla="*/ 2389781 h 2973202"/>
              <a:gd name="connsiteX56" fmla="*/ 661958 w 2535637"/>
              <a:gd name="connsiteY56" fmla="*/ 2574905 h 2973202"/>
              <a:gd name="connsiteX57" fmla="*/ 1234159 w 2535637"/>
              <a:gd name="connsiteY57"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720739 w 2535637"/>
              <a:gd name="connsiteY41" fmla="*/ 1014225 h 2973202"/>
              <a:gd name="connsiteX42" fmla="*/ 958767 w 2535637"/>
              <a:gd name="connsiteY42" fmla="*/ 1066960 h 2973202"/>
              <a:gd name="connsiteX43" fmla="*/ 792759 w 2535637"/>
              <a:gd name="connsiteY43" fmla="*/ 1014225 h 2973202"/>
              <a:gd name="connsiteX44" fmla="*/ 661645 w 2535637"/>
              <a:gd name="connsiteY44" fmla="*/ 548692 h 2973202"/>
              <a:gd name="connsiteX45" fmla="*/ 459350 w 2535637"/>
              <a:gd name="connsiteY45" fmla="*/ 300091 h 2973202"/>
              <a:gd name="connsiteX46" fmla="*/ 409516 w 2535637"/>
              <a:gd name="connsiteY46" fmla="*/ 1486601 h 2973202"/>
              <a:gd name="connsiteX47" fmla="*/ 173904 w 2535637"/>
              <a:gd name="connsiteY47" fmla="*/ 1649286 h 2973202"/>
              <a:gd name="connsiteX48" fmla="*/ 84147 w 2535637"/>
              <a:gd name="connsiteY48" fmla="*/ 1570748 h 2973202"/>
              <a:gd name="connsiteX49" fmla="*/ 0 w 2535637"/>
              <a:gd name="connsiteY49" fmla="*/ 1632456 h 2973202"/>
              <a:gd name="connsiteX50" fmla="*/ 84147 w 2535637"/>
              <a:gd name="connsiteY50" fmla="*/ 1957826 h 2973202"/>
              <a:gd name="connsiteX51" fmla="*/ 33659 w 2535637"/>
              <a:gd name="connsiteY51" fmla="*/ 2126120 h 2973202"/>
              <a:gd name="connsiteX52" fmla="*/ 140245 w 2535637"/>
              <a:gd name="connsiteY52" fmla="*/ 2210267 h 2973202"/>
              <a:gd name="connsiteX53" fmla="*/ 112196 w 2535637"/>
              <a:gd name="connsiteY53" fmla="*/ 2401001 h 2973202"/>
              <a:gd name="connsiteX54" fmla="*/ 246832 w 2535637"/>
              <a:gd name="connsiteY54" fmla="*/ 2462709 h 2973202"/>
              <a:gd name="connsiteX55" fmla="*/ 336589 w 2535637"/>
              <a:gd name="connsiteY55" fmla="*/ 2389781 h 2973202"/>
              <a:gd name="connsiteX56" fmla="*/ 661958 w 2535637"/>
              <a:gd name="connsiteY56" fmla="*/ 2574905 h 2973202"/>
              <a:gd name="connsiteX57" fmla="*/ 1234159 w 2535637"/>
              <a:gd name="connsiteY57"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720739 w 2535637"/>
              <a:gd name="connsiteY41" fmla="*/ 1014225 h 2973202"/>
              <a:gd name="connsiteX42" fmla="*/ 958767 w 2535637"/>
              <a:gd name="connsiteY42" fmla="*/ 1066960 h 2973202"/>
              <a:gd name="connsiteX43" fmla="*/ 792759 w 2535637"/>
              <a:gd name="connsiteY43" fmla="*/ 1014225 h 2973202"/>
              <a:gd name="connsiteX44" fmla="*/ 661645 w 2535637"/>
              <a:gd name="connsiteY44" fmla="*/ 548692 h 2973202"/>
              <a:gd name="connsiteX45" fmla="*/ 459350 w 2535637"/>
              <a:gd name="connsiteY45" fmla="*/ 300091 h 2973202"/>
              <a:gd name="connsiteX46" fmla="*/ 409516 w 2535637"/>
              <a:gd name="connsiteY46" fmla="*/ 1486601 h 2973202"/>
              <a:gd name="connsiteX47" fmla="*/ 173904 w 2535637"/>
              <a:gd name="connsiteY47" fmla="*/ 1649286 h 2973202"/>
              <a:gd name="connsiteX48" fmla="*/ 84147 w 2535637"/>
              <a:gd name="connsiteY48" fmla="*/ 1570748 h 2973202"/>
              <a:gd name="connsiteX49" fmla="*/ 0 w 2535637"/>
              <a:gd name="connsiteY49" fmla="*/ 1632456 h 2973202"/>
              <a:gd name="connsiteX50" fmla="*/ 84147 w 2535637"/>
              <a:gd name="connsiteY50" fmla="*/ 1957826 h 2973202"/>
              <a:gd name="connsiteX51" fmla="*/ 33659 w 2535637"/>
              <a:gd name="connsiteY51" fmla="*/ 2126120 h 2973202"/>
              <a:gd name="connsiteX52" fmla="*/ 140245 w 2535637"/>
              <a:gd name="connsiteY52" fmla="*/ 2210267 h 2973202"/>
              <a:gd name="connsiteX53" fmla="*/ 112196 w 2535637"/>
              <a:gd name="connsiteY53" fmla="*/ 2401001 h 2973202"/>
              <a:gd name="connsiteX54" fmla="*/ 246832 w 2535637"/>
              <a:gd name="connsiteY54" fmla="*/ 2462709 h 2973202"/>
              <a:gd name="connsiteX55" fmla="*/ 336589 w 2535637"/>
              <a:gd name="connsiteY55" fmla="*/ 2389781 h 2973202"/>
              <a:gd name="connsiteX56" fmla="*/ 661958 w 2535637"/>
              <a:gd name="connsiteY56" fmla="*/ 2574905 h 2973202"/>
              <a:gd name="connsiteX57" fmla="*/ 1234159 w 2535637"/>
              <a:gd name="connsiteY57"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720739 w 2535637"/>
              <a:gd name="connsiteY41" fmla="*/ 1014225 h 2973202"/>
              <a:gd name="connsiteX42" fmla="*/ 958767 w 2535637"/>
              <a:gd name="connsiteY42" fmla="*/ 1066960 h 2973202"/>
              <a:gd name="connsiteX43" fmla="*/ 792759 w 2535637"/>
              <a:gd name="connsiteY43" fmla="*/ 1014225 h 2973202"/>
              <a:gd name="connsiteX44" fmla="*/ 750150 w 2535637"/>
              <a:gd name="connsiteY44" fmla="*/ 866816 h 2973202"/>
              <a:gd name="connsiteX45" fmla="*/ 661645 w 2535637"/>
              <a:gd name="connsiteY45" fmla="*/ 548692 h 2973202"/>
              <a:gd name="connsiteX46" fmla="*/ 459350 w 2535637"/>
              <a:gd name="connsiteY46" fmla="*/ 300091 h 2973202"/>
              <a:gd name="connsiteX47" fmla="*/ 409516 w 2535637"/>
              <a:gd name="connsiteY47" fmla="*/ 1486601 h 2973202"/>
              <a:gd name="connsiteX48" fmla="*/ 173904 w 2535637"/>
              <a:gd name="connsiteY48" fmla="*/ 1649286 h 2973202"/>
              <a:gd name="connsiteX49" fmla="*/ 84147 w 2535637"/>
              <a:gd name="connsiteY49" fmla="*/ 1570748 h 2973202"/>
              <a:gd name="connsiteX50" fmla="*/ 0 w 2535637"/>
              <a:gd name="connsiteY50" fmla="*/ 1632456 h 2973202"/>
              <a:gd name="connsiteX51" fmla="*/ 84147 w 2535637"/>
              <a:gd name="connsiteY51" fmla="*/ 1957826 h 2973202"/>
              <a:gd name="connsiteX52" fmla="*/ 33659 w 2535637"/>
              <a:gd name="connsiteY52" fmla="*/ 2126120 h 2973202"/>
              <a:gd name="connsiteX53" fmla="*/ 140245 w 2535637"/>
              <a:gd name="connsiteY53" fmla="*/ 2210267 h 2973202"/>
              <a:gd name="connsiteX54" fmla="*/ 112196 w 2535637"/>
              <a:gd name="connsiteY54" fmla="*/ 2401001 h 2973202"/>
              <a:gd name="connsiteX55" fmla="*/ 246832 w 2535637"/>
              <a:gd name="connsiteY55" fmla="*/ 2462709 h 2973202"/>
              <a:gd name="connsiteX56" fmla="*/ 336589 w 2535637"/>
              <a:gd name="connsiteY56" fmla="*/ 2389781 h 2973202"/>
              <a:gd name="connsiteX57" fmla="*/ 661958 w 2535637"/>
              <a:gd name="connsiteY57" fmla="*/ 2574905 h 2973202"/>
              <a:gd name="connsiteX58" fmla="*/ 1234159 w 2535637"/>
              <a:gd name="connsiteY58"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720739 w 2535637"/>
              <a:gd name="connsiteY41" fmla="*/ 1014225 h 2973202"/>
              <a:gd name="connsiteX42" fmla="*/ 958767 w 2535637"/>
              <a:gd name="connsiteY42" fmla="*/ 1066960 h 2973202"/>
              <a:gd name="connsiteX43" fmla="*/ 1080836 w 2535637"/>
              <a:gd name="connsiteY43" fmla="*/ 1014225 h 2973202"/>
              <a:gd name="connsiteX44" fmla="*/ 750150 w 2535637"/>
              <a:gd name="connsiteY44" fmla="*/ 866816 h 2973202"/>
              <a:gd name="connsiteX45" fmla="*/ 661645 w 2535637"/>
              <a:gd name="connsiteY45" fmla="*/ 548692 h 2973202"/>
              <a:gd name="connsiteX46" fmla="*/ 459350 w 2535637"/>
              <a:gd name="connsiteY46" fmla="*/ 300091 h 2973202"/>
              <a:gd name="connsiteX47" fmla="*/ 409516 w 2535637"/>
              <a:gd name="connsiteY47" fmla="*/ 1486601 h 2973202"/>
              <a:gd name="connsiteX48" fmla="*/ 173904 w 2535637"/>
              <a:gd name="connsiteY48" fmla="*/ 1649286 h 2973202"/>
              <a:gd name="connsiteX49" fmla="*/ 84147 w 2535637"/>
              <a:gd name="connsiteY49" fmla="*/ 1570748 h 2973202"/>
              <a:gd name="connsiteX50" fmla="*/ 0 w 2535637"/>
              <a:gd name="connsiteY50" fmla="*/ 1632456 h 2973202"/>
              <a:gd name="connsiteX51" fmla="*/ 84147 w 2535637"/>
              <a:gd name="connsiteY51" fmla="*/ 1957826 h 2973202"/>
              <a:gd name="connsiteX52" fmla="*/ 33659 w 2535637"/>
              <a:gd name="connsiteY52" fmla="*/ 2126120 h 2973202"/>
              <a:gd name="connsiteX53" fmla="*/ 140245 w 2535637"/>
              <a:gd name="connsiteY53" fmla="*/ 2210267 h 2973202"/>
              <a:gd name="connsiteX54" fmla="*/ 112196 w 2535637"/>
              <a:gd name="connsiteY54" fmla="*/ 2401001 h 2973202"/>
              <a:gd name="connsiteX55" fmla="*/ 246832 w 2535637"/>
              <a:gd name="connsiteY55" fmla="*/ 2462709 h 2973202"/>
              <a:gd name="connsiteX56" fmla="*/ 336589 w 2535637"/>
              <a:gd name="connsiteY56" fmla="*/ 2389781 h 2973202"/>
              <a:gd name="connsiteX57" fmla="*/ 661958 w 2535637"/>
              <a:gd name="connsiteY57" fmla="*/ 2574905 h 2973202"/>
              <a:gd name="connsiteX58" fmla="*/ 1234159 w 2535637"/>
              <a:gd name="connsiteY58"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720739 w 2535637"/>
              <a:gd name="connsiteY41" fmla="*/ 1014225 h 2973202"/>
              <a:gd name="connsiteX42" fmla="*/ 958767 w 2535637"/>
              <a:gd name="connsiteY42" fmla="*/ 1066960 h 2973202"/>
              <a:gd name="connsiteX43" fmla="*/ 1080836 w 2535637"/>
              <a:gd name="connsiteY43" fmla="*/ 1014225 h 2973202"/>
              <a:gd name="connsiteX44" fmla="*/ 998804 w 2535637"/>
              <a:gd name="connsiteY44" fmla="*/ 982689 h 2973202"/>
              <a:gd name="connsiteX45" fmla="*/ 750150 w 2535637"/>
              <a:gd name="connsiteY45" fmla="*/ 866816 h 2973202"/>
              <a:gd name="connsiteX46" fmla="*/ 661645 w 2535637"/>
              <a:gd name="connsiteY46" fmla="*/ 548692 h 2973202"/>
              <a:gd name="connsiteX47" fmla="*/ 459350 w 2535637"/>
              <a:gd name="connsiteY47" fmla="*/ 300091 h 2973202"/>
              <a:gd name="connsiteX48" fmla="*/ 409516 w 2535637"/>
              <a:gd name="connsiteY48" fmla="*/ 1486601 h 2973202"/>
              <a:gd name="connsiteX49" fmla="*/ 173904 w 2535637"/>
              <a:gd name="connsiteY49" fmla="*/ 1649286 h 2973202"/>
              <a:gd name="connsiteX50" fmla="*/ 84147 w 2535637"/>
              <a:gd name="connsiteY50" fmla="*/ 1570748 h 2973202"/>
              <a:gd name="connsiteX51" fmla="*/ 0 w 2535637"/>
              <a:gd name="connsiteY51" fmla="*/ 1632456 h 2973202"/>
              <a:gd name="connsiteX52" fmla="*/ 84147 w 2535637"/>
              <a:gd name="connsiteY52" fmla="*/ 1957826 h 2973202"/>
              <a:gd name="connsiteX53" fmla="*/ 33659 w 2535637"/>
              <a:gd name="connsiteY53" fmla="*/ 2126120 h 2973202"/>
              <a:gd name="connsiteX54" fmla="*/ 140245 w 2535637"/>
              <a:gd name="connsiteY54" fmla="*/ 2210267 h 2973202"/>
              <a:gd name="connsiteX55" fmla="*/ 112196 w 2535637"/>
              <a:gd name="connsiteY55" fmla="*/ 2401001 h 2973202"/>
              <a:gd name="connsiteX56" fmla="*/ 246832 w 2535637"/>
              <a:gd name="connsiteY56" fmla="*/ 2462709 h 2973202"/>
              <a:gd name="connsiteX57" fmla="*/ 336589 w 2535637"/>
              <a:gd name="connsiteY57" fmla="*/ 2389781 h 2973202"/>
              <a:gd name="connsiteX58" fmla="*/ 661958 w 2535637"/>
              <a:gd name="connsiteY58" fmla="*/ 2574905 h 2973202"/>
              <a:gd name="connsiteX59" fmla="*/ 1234159 w 2535637"/>
              <a:gd name="connsiteY59"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720739 w 2535637"/>
              <a:gd name="connsiteY41" fmla="*/ 1014225 h 2973202"/>
              <a:gd name="connsiteX42" fmla="*/ 958767 w 2535637"/>
              <a:gd name="connsiteY42" fmla="*/ 1066960 h 2973202"/>
              <a:gd name="connsiteX43" fmla="*/ 998804 w 2535637"/>
              <a:gd name="connsiteY43" fmla="*/ 982689 h 2973202"/>
              <a:gd name="connsiteX44" fmla="*/ 750150 w 2535637"/>
              <a:gd name="connsiteY44" fmla="*/ 866816 h 2973202"/>
              <a:gd name="connsiteX45" fmla="*/ 661645 w 2535637"/>
              <a:gd name="connsiteY45" fmla="*/ 548692 h 2973202"/>
              <a:gd name="connsiteX46" fmla="*/ 459350 w 2535637"/>
              <a:gd name="connsiteY46" fmla="*/ 300091 h 2973202"/>
              <a:gd name="connsiteX47" fmla="*/ 409516 w 2535637"/>
              <a:gd name="connsiteY47" fmla="*/ 1486601 h 2973202"/>
              <a:gd name="connsiteX48" fmla="*/ 173904 w 2535637"/>
              <a:gd name="connsiteY48" fmla="*/ 1649286 h 2973202"/>
              <a:gd name="connsiteX49" fmla="*/ 84147 w 2535637"/>
              <a:gd name="connsiteY49" fmla="*/ 1570748 h 2973202"/>
              <a:gd name="connsiteX50" fmla="*/ 0 w 2535637"/>
              <a:gd name="connsiteY50" fmla="*/ 1632456 h 2973202"/>
              <a:gd name="connsiteX51" fmla="*/ 84147 w 2535637"/>
              <a:gd name="connsiteY51" fmla="*/ 1957826 h 2973202"/>
              <a:gd name="connsiteX52" fmla="*/ 33659 w 2535637"/>
              <a:gd name="connsiteY52" fmla="*/ 2126120 h 2973202"/>
              <a:gd name="connsiteX53" fmla="*/ 140245 w 2535637"/>
              <a:gd name="connsiteY53" fmla="*/ 2210267 h 2973202"/>
              <a:gd name="connsiteX54" fmla="*/ 112196 w 2535637"/>
              <a:gd name="connsiteY54" fmla="*/ 2401001 h 2973202"/>
              <a:gd name="connsiteX55" fmla="*/ 246832 w 2535637"/>
              <a:gd name="connsiteY55" fmla="*/ 2462709 h 2973202"/>
              <a:gd name="connsiteX56" fmla="*/ 336589 w 2535637"/>
              <a:gd name="connsiteY56" fmla="*/ 2389781 h 2973202"/>
              <a:gd name="connsiteX57" fmla="*/ 661958 w 2535637"/>
              <a:gd name="connsiteY57" fmla="*/ 2574905 h 2973202"/>
              <a:gd name="connsiteX58" fmla="*/ 1234159 w 2535637"/>
              <a:gd name="connsiteY58"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1080836 w 2535637"/>
              <a:gd name="connsiteY41" fmla="*/ 1230235 h 2973202"/>
              <a:gd name="connsiteX42" fmla="*/ 958767 w 2535637"/>
              <a:gd name="connsiteY42" fmla="*/ 1066960 h 2973202"/>
              <a:gd name="connsiteX43" fmla="*/ 998804 w 2535637"/>
              <a:gd name="connsiteY43" fmla="*/ 982689 h 2973202"/>
              <a:gd name="connsiteX44" fmla="*/ 750150 w 2535637"/>
              <a:gd name="connsiteY44" fmla="*/ 866816 h 2973202"/>
              <a:gd name="connsiteX45" fmla="*/ 661645 w 2535637"/>
              <a:gd name="connsiteY45" fmla="*/ 548692 h 2973202"/>
              <a:gd name="connsiteX46" fmla="*/ 459350 w 2535637"/>
              <a:gd name="connsiteY46" fmla="*/ 300091 h 2973202"/>
              <a:gd name="connsiteX47" fmla="*/ 409516 w 2535637"/>
              <a:gd name="connsiteY47" fmla="*/ 1486601 h 2973202"/>
              <a:gd name="connsiteX48" fmla="*/ 173904 w 2535637"/>
              <a:gd name="connsiteY48" fmla="*/ 1649286 h 2973202"/>
              <a:gd name="connsiteX49" fmla="*/ 84147 w 2535637"/>
              <a:gd name="connsiteY49" fmla="*/ 1570748 h 2973202"/>
              <a:gd name="connsiteX50" fmla="*/ 0 w 2535637"/>
              <a:gd name="connsiteY50" fmla="*/ 1632456 h 2973202"/>
              <a:gd name="connsiteX51" fmla="*/ 84147 w 2535637"/>
              <a:gd name="connsiteY51" fmla="*/ 1957826 h 2973202"/>
              <a:gd name="connsiteX52" fmla="*/ 33659 w 2535637"/>
              <a:gd name="connsiteY52" fmla="*/ 2126120 h 2973202"/>
              <a:gd name="connsiteX53" fmla="*/ 140245 w 2535637"/>
              <a:gd name="connsiteY53" fmla="*/ 2210267 h 2973202"/>
              <a:gd name="connsiteX54" fmla="*/ 112196 w 2535637"/>
              <a:gd name="connsiteY54" fmla="*/ 2401001 h 2973202"/>
              <a:gd name="connsiteX55" fmla="*/ 246832 w 2535637"/>
              <a:gd name="connsiteY55" fmla="*/ 2462709 h 2973202"/>
              <a:gd name="connsiteX56" fmla="*/ 336589 w 2535637"/>
              <a:gd name="connsiteY56" fmla="*/ 2389781 h 2973202"/>
              <a:gd name="connsiteX57" fmla="*/ 661958 w 2535637"/>
              <a:gd name="connsiteY57" fmla="*/ 2574905 h 2973202"/>
              <a:gd name="connsiteX58" fmla="*/ 1234159 w 2535637"/>
              <a:gd name="connsiteY58"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952445 w 2535637"/>
              <a:gd name="connsiteY41" fmla="*/ 1334521 h 2973202"/>
              <a:gd name="connsiteX42" fmla="*/ 1080836 w 2535637"/>
              <a:gd name="connsiteY42" fmla="*/ 1230235 h 2973202"/>
              <a:gd name="connsiteX43" fmla="*/ 958767 w 2535637"/>
              <a:gd name="connsiteY43" fmla="*/ 1066960 h 2973202"/>
              <a:gd name="connsiteX44" fmla="*/ 998804 w 2535637"/>
              <a:gd name="connsiteY44" fmla="*/ 982689 h 2973202"/>
              <a:gd name="connsiteX45" fmla="*/ 750150 w 2535637"/>
              <a:gd name="connsiteY45" fmla="*/ 866816 h 2973202"/>
              <a:gd name="connsiteX46" fmla="*/ 661645 w 2535637"/>
              <a:gd name="connsiteY46" fmla="*/ 548692 h 2973202"/>
              <a:gd name="connsiteX47" fmla="*/ 459350 w 2535637"/>
              <a:gd name="connsiteY47" fmla="*/ 300091 h 2973202"/>
              <a:gd name="connsiteX48" fmla="*/ 409516 w 2535637"/>
              <a:gd name="connsiteY48" fmla="*/ 1486601 h 2973202"/>
              <a:gd name="connsiteX49" fmla="*/ 173904 w 2535637"/>
              <a:gd name="connsiteY49" fmla="*/ 1649286 h 2973202"/>
              <a:gd name="connsiteX50" fmla="*/ 84147 w 2535637"/>
              <a:gd name="connsiteY50" fmla="*/ 1570748 h 2973202"/>
              <a:gd name="connsiteX51" fmla="*/ 0 w 2535637"/>
              <a:gd name="connsiteY51" fmla="*/ 1632456 h 2973202"/>
              <a:gd name="connsiteX52" fmla="*/ 84147 w 2535637"/>
              <a:gd name="connsiteY52" fmla="*/ 1957826 h 2973202"/>
              <a:gd name="connsiteX53" fmla="*/ 33659 w 2535637"/>
              <a:gd name="connsiteY53" fmla="*/ 2126120 h 2973202"/>
              <a:gd name="connsiteX54" fmla="*/ 140245 w 2535637"/>
              <a:gd name="connsiteY54" fmla="*/ 2210267 h 2973202"/>
              <a:gd name="connsiteX55" fmla="*/ 112196 w 2535637"/>
              <a:gd name="connsiteY55" fmla="*/ 2401001 h 2973202"/>
              <a:gd name="connsiteX56" fmla="*/ 246832 w 2535637"/>
              <a:gd name="connsiteY56" fmla="*/ 2462709 h 2973202"/>
              <a:gd name="connsiteX57" fmla="*/ 336589 w 2535637"/>
              <a:gd name="connsiteY57" fmla="*/ 2389781 h 2973202"/>
              <a:gd name="connsiteX58" fmla="*/ 661958 w 2535637"/>
              <a:gd name="connsiteY58" fmla="*/ 2574905 h 2973202"/>
              <a:gd name="connsiteX59" fmla="*/ 1234159 w 2535637"/>
              <a:gd name="connsiteY59"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952445 w 2535637"/>
              <a:gd name="connsiteY41" fmla="*/ 1334521 h 2973202"/>
              <a:gd name="connsiteX42" fmla="*/ 958767 w 2535637"/>
              <a:gd name="connsiteY42" fmla="*/ 1066960 h 2973202"/>
              <a:gd name="connsiteX43" fmla="*/ 998804 w 2535637"/>
              <a:gd name="connsiteY43" fmla="*/ 982689 h 2973202"/>
              <a:gd name="connsiteX44" fmla="*/ 750150 w 2535637"/>
              <a:gd name="connsiteY44" fmla="*/ 866816 h 2973202"/>
              <a:gd name="connsiteX45" fmla="*/ 661645 w 2535637"/>
              <a:gd name="connsiteY45" fmla="*/ 548692 h 2973202"/>
              <a:gd name="connsiteX46" fmla="*/ 459350 w 2535637"/>
              <a:gd name="connsiteY46" fmla="*/ 300091 h 2973202"/>
              <a:gd name="connsiteX47" fmla="*/ 409516 w 2535637"/>
              <a:gd name="connsiteY47" fmla="*/ 1486601 h 2973202"/>
              <a:gd name="connsiteX48" fmla="*/ 173904 w 2535637"/>
              <a:gd name="connsiteY48" fmla="*/ 1649286 h 2973202"/>
              <a:gd name="connsiteX49" fmla="*/ 84147 w 2535637"/>
              <a:gd name="connsiteY49" fmla="*/ 1570748 h 2973202"/>
              <a:gd name="connsiteX50" fmla="*/ 0 w 2535637"/>
              <a:gd name="connsiteY50" fmla="*/ 1632456 h 2973202"/>
              <a:gd name="connsiteX51" fmla="*/ 84147 w 2535637"/>
              <a:gd name="connsiteY51" fmla="*/ 1957826 h 2973202"/>
              <a:gd name="connsiteX52" fmla="*/ 33659 w 2535637"/>
              <a:gd name="connsiteY52" fmla="*/ 2126120 h 2973202"/>
              <a:gd name="connsiteX53" fmla="*/ 140245 w 2535637"/>
              <a:gd name="connsiteY53" fmla="*/ 2210267 h 2973202"/>
              <a:gd name="connsiteX54" fmla="*/ 112196 w 2535637"/>
              <a:gd name="connsiteY54" fmla="*/ 2401001 h 2973202"/>
              <a:gd name="connsiteX55" fmla="*/ 246832 w 2535637"/>
              <a:gd name="connsiteY55" fmla="*/ 2462709 h 2973202"/>
              <a:gd name="connsiteX56" fmla="*/ 336589 w 2535637"/>
              <a:gd name="connsiteY56" fmla="*/ 2389781 h 2973202"/>
              <a:gd name="connsiteX57" fmla="*/ 661958 w 2535637"/>
              <a:gd name="connsiteY57" fmla="*/ 2574905 h 2973202"/>
              <a:gd name="connsiteX58" fmla="*/ 1234159 w 2535637"/>
              <a:gd name="connsiteY58"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952445 w 2535637"/>
              <a:gd name="connsiteY41" fmla="*/ 1334521 h 2973202"/>
              <a:gd name="connsiteX42" fmla="*/ 954552 w 2535637"/>
              <a:gd name="connsiteY42" fmla="*/ 1165978 h 2973202"/>
              <a:gd name="connsiteX43" fmla="*/ 958767 w 2535637"/>
              <a:gd name="connsiteY43" fmla="*/ 1066960 h 2973202"/>
              <a:gd name="connsiteX44" fmla="*/ 998804 w 2535637"/>
              <a:gd name="connsiteY44" fmla="*/ 982689 h 2973202"/>
              <a:gd name="connsiteX45" fmla="*/ 750150 w 2535637"/>
              <a:gd name="connsiteY45" fmla="*/ 866816 h 2973202"/>
              <a:gd name="connsiteX46" fmla="*/ 661645 w 2535637"/>
              <a:gd name="connsiteY46" fmla="*/ 548692 h 2973202"/>
              <a:gd name="connsiteX47" fmla="*/ 459350 w 2535637"/>
              <a:gd name="connsiteY47" fmla="*/ 300091 h 2973202"/>
              <a:gd name="connsiteX48" fmla="*/ 409516 w 2535637"/>
              <a:gd name="connsiteY48" fmla="*/ 1486601 h 2973202"/>
              <a:gd name="connsiteX49" fmla="*/ 173904 w 2535637"/>
              <a:gd name="connsiteY49" fmla="*/ 1649286 h 2973202"/>
              <a:gd name="connsiteX50" fmla="*/ 84147 w 2535637"/>
              <a:gd name="connsiteY50" fmla="*/ 1570748 h 2973202"/>
              <a:gd name="connsiteX51" fmla="*/ 0 w 2535637"/>
              <a:gd name="connsiteY51" fmla="*/ 1632456 h 2973202"/>
              <a:gd name="connsiteX52" fmla="*/ 84147 w 2535637"/>
              <a:gd name="connsiteY52" fmla="*/ 1957826 h 2973202"/>
              <a:gd name="connsiteX53" fmla="*/ 33659 w 2535637"/>
              <a:gd name="connsiteY53" fmla="*/ 2126120 h 2973202"/>
              <a:gd name="connsiteX54" fmla="*/ 140245 w 2535637"/>
              <a:gd name="connsiteY54" fmla="*/ 2210267 h 2973202"/>
              <a:gd name="connsiteX55" fmla="*/ 112196 w 2535637"/>
              <a:gd name="connsiteY55" fmla="*/ 2401001 h 2973202"/>
              <a:gd name="connsiteX56" fmla="*/ 246832 w 2535637"/>
              <a:gd name="connsiteY56" fmla="*/ 2462709 h 2973202"/>
              <a:gd name="connsiteX57" fmla="*/ 336589 w 2535637"/>
              <a:gd name="connsiteY57" fmla="*/ 2389781 h 2973202"/>
              <a:gd name="connsiteX58" fmla="*/ 661958 w 2535637"/>
              <a:gd name="connsiteY58" fmla="*/ 2574905 h 2973202"/>
              <a:gd name="connsiteX59" fmla="*/ 1234159 w 2535637"/>
              <a:gd name="connsiteY59"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952445 w 2535637"/>
              <a:gd name="connsiteY41" fmla="*/ 1334521 h 2973202"/>
              <a:gd name="connsiteX42" fmla="*/ 1080836 w 2535637"/>
              <a:gd name="connsiteY42" fmla="*/ 1230235 h 2973202"/>
              <a:gd name="connsiteX43" fmla="*/ 958767 w 2535637"/>
              <a:gd name="connsiteY43" fmla="*/ 1066960 h 2973202"/>
              <a:gd name="connsiteX44" fmla="*/ 998804 w 2535637"/>
              <a:gd name="connsiteY44" fmla="*/ 982689 h 2973202"/>
              <a:gd name="connsiteX45" fmla="*/ 750150 w 2535637"/>
              <a:gd name="connsiteY45" fmla="*/ 866816 h 2973202"/>
              <a:gd name="connsiteX46" fmla="*/ 661645 w 2535637"/>
              <a:gd name="connsiteY46" fmla="*/ 548692 h 2973202"/>
              <a:gd name="connsiteX47" fmla="*/ 459350 w 2535637"/>
              <a:gd name="connsiteY47" fmla="*/ 300091 h 2973202"/>
              <a:gd name="connsiteX48" fmla="*/ 409516 w 2535637"/>
              <a:gd name="connsiteY48" fmla="*/ 1486601 h 2973202"/>
              <a:gd name="connsiteX49" fmla="*/ 173904 w 2535637"/>
              <a:gd name="connsiteY49" fmla="*/ 1649286 h 2973202"/>
              <a:gd name="connsiteX50" fmla="*/ 84147 w 2535637"/>
              <a:gd name="connsiteY50" fmla="*/ 1570748 h 2973202"/>
              <a:gd name="connsiteX51" fmla="*/ 0 w 2535637"/>
              <a:gd name="connsiteY51" fmla="*/ 1632456 h 2973202"/>
              <a:gd name="connsiteX52" fmla="*/ 84147 w 2535637"/>
              <a:gd name="connsiteY52" fmla="*/ 1957826 h 2973202"/>
              <a:gd name="connsiteX53" fmla="*/ 33659 w 2535637"/>
              <a:gd name="connsiteY53" fmla="*/ 2126120 h 2973202"/>
              <a:gd name="connsiteX54" fmla="*/ 140245 w 2535637"/>
              <a:gd name="connsiteY54" fmla="*/ 2210267 h 2973202"/>
              <a:gd name="connsiteX55" fmla="*/ 112196 w 2535637"/>
              <a:gd name="connsiteY55" fmla="*/ 2401001 h 2973202"/>
              <a:gd name="connsiteX56" fmla="*/ 246832 w 2535637"/>
              <a:gd name="connsiteY56" fmla="*/ 2462709 h 2973202"/>
              <a:gd name="connsiteX57" fmla="*/ 336589 w 2535637"/>
              <a:gd name="connsiteY57" fmla="*/ 2389781 h 2973202"/>
              <a:gd name="connsiteX58" fmla="*/ 661958 w 2535637"/>
              <a:gd name="connsiteY58" fmla="*/ 2574905 h 2973202"/>
              <a:gd name="connsiteX59" fmla="*/ 1234159 w 2535637"/>
              <a:gd name="connsiteY59"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952445 w 2535637"/>
              <a:gd name="connsiteY41" fmla="*/ 1334521 h 2973202"/>
              <a:gd name="connsiteX42" fmla="*/ 1080836 w 2535637"/>
              <a:gd name="connsiteY42" fmla="*/ 1230235 h 2973202"/>
              <a:gd name="connsiteX43" fmla="*/ 1019876 w 2535637"/>
              <a:gd name="connsiteY43" fmla="*/ 1155445 h 2973202"/>
              <a:gd name="connsiteX44" fmla="*/ 958767 w 2535637"/>
              <a:gd name="connsiteY44" fmla="*/ 1066960 h 2973202"/>
              <a:gd name="connsiteX45" fmla="*/ 998804 w 2535637"/>
              <a:gd name="connsiteY45" fmla="*/ 982689 h 2973202"/>
              <a:gd name="connsiteX46" fmla="*/ 750150 w 2535637"/>
              <a:gd name="connsiteY46" fmla="*/ 866816 h 2973202"/>
              <a:gd name="connsiteX47" fmla="*/ 661645 w 2535637"/>
              <a:gd name="connsiteY47" fmla="*/ 548692 h 2973202"/>
              <a:gd name="connsiteX48" fmla="*/ 459350 w 2535637"/>
              <a:gd name="connsiteY48" fmla="*/ 300091 h 2973202"/>
              <a:gd name="connsiteX49" fmla="*/ 409516 w 2535637"/>
              <a:gd name="connsiteY49" fmla="*/ 1486601 h 2973202"/>
              <a:gd name="connsiteX50" fmla="*/ 173904 w 2535637"/>
              <a:gd name="connsiteY50" fmla="*/ 1649286 h 2973202"/>
              <a:gd name="connsiteX51" fmla="*/ 84147 w 2535637"/>
              <a:gd name="connsiteY51" fmla="*/ 1570748 h 2973202"/>
              <a:gd name="connsiteX52" fmla="*/ 0 w 2535637"/>
              <a:gd name="connsiteY52" fmla="*/ 1632456 h 2973202"/>
              <a:gd name="connsiteX53" fmla="*/ 84147 w 2535637"/>
              <a:gd name="connsiteY53" fmla="*/ 1957826 h 2973202"/>
              <a:gd name="connsiteX54" fmla="*/ 33659 w 2535637"/>
              <a:gd name="connsiteY54" fmla="*/ 2126120 h 2973202"/>
              <a:gd name="connsiteX55" fmla="*/ 140245 w 2535637"/>
              <a:gd name="connsiteY55" fmla="*/ 2210267 h 2973202"/>
              <a:gd name="connsiteX56" fmla="*/ 112196 w 2535637"/>
              <a:gd name="connsiteY56" fmla="*/ 2401001 h 2973202"/>
              <a:gd name="connsiteX57" fmla="*/ 246832 w 2535637"/>
              <a:gd name="connsiteY57" fmla="*/ 2462709 h 2973202"/>
              <a:gd name="connsiteX58" fmla="*/ 336589 w 2535637"/>
              <a:gd name="connsiteY58" fmla="*/ 2389781 h 2973202"/>
              <a:gd name="connsiteX59" fmla="*/ 661958 w 2535637"/>
              <a:gd name="connsiteY59" fmla="*/ 2574905 h 2973202"/>
              <a:gd name="connsiteX60" fmla="*/ 1234159 w 2535637"/>
              <a:gd name="connsiteY60"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952445 w 2535637"/>
              <a:gd name="connsiteY41" fmla="*/ 1334521 h 2973202"/>
              <a:gd name="connsiteX42" fmla="*/ 1019876 w 2535637"/>
              <a:gd name="connsiteY42" fmla="*/ 1155445 h 2973202"/>
              <a:gd name="connsiteX43" fmla="*/ 958767 w 2535637"/>
              <a:gd name="connsiteY43" fmla="*/ 1066960 h 2973202"/>
              <a:gd name="connsiteX44" fmla="*/ 998804 w 2535637"/>
              <a:gd name="connsiteY44" fmla="*/ 982689 h 2973202"/>
              <a:gd name="connsiteX45" fmla="*/ 750150 w 2535637"/>
              <a:gd name="connsiteY45" fmla="*/ 866816 h 2973202"/>
              <a:gd name="connsiteX46" fmla="*/ 661645 w 2535637"/>
              <a:gd name="connsiteY46" fmla="*/ 548692 h 2973202"/>
              <a:gd name="connsiteX47" fmla="*/ 459350 w 2535637"/>
              <a:gd name="connsiteY47" fmla="*/ 300091 h 2973202"/>
              <a:gd name="connsiteX48" fmla="*/ 409516 w 2535637"/>
              <a:gd name="connsiteY48" fmla="*/ 1486601 h 2973202"/>
              <a:gd name="connsiteX49" fmla="*/ 173904 w 2535637"/>
              <a:gd name="connsiteY49" fmla="*/ 1649286 h 2973202"/>
              <a:gd name="connsiteX50" fmla="*/ 84147 w 2535637"/>
              <a:gd name="connsiteY50" fmla="*/ 1570748 h 2973202"/>
              <a:gd name="connsiteX51" fmla="*/ 0 w 2535637"/>
              <a:gd name="connsiteY51" fmla="*/ 1632456 h 2973202"/>
              <a:gd name="connsiteX52" fmla="*/ 84147 w 2535637"/>
              <a:gd name="connsiteY52" fmla="*/ 1957826 h 2973202"/>
              <a:gd name="connsiteX53" fmla="*/ 33659 w 2535637"/>
              <a:gd name="connsiteY53" fmla="*/ 2126120 h 2973202"/>
              <a:gd name="connsiteX54" fmla="*/ 140245 w 2535637"/>
              <a:gd name="connsiteY54" fmla="*/ 2210267 h 2973202"/>
              <a:gd name="connsiteX55" fmla="*/ 112196 w 2535637"/>
              <a:gd name="connsiteY55" fmla="*/ 2401001 h 2973202"/>
              <a:gd name="connsiteX56" fmla="*/ 246832 w 2535637"/>
              <a:gd name="connsiteY56" fmla="*/ 2462709 h 2973202"/>
              <a:gd name="connsiteX57" fmla="*/ 336589 w 2535637"/>
              <a:gd name="connsiteY57" fmla="*/ 2389781 h 2973202"/>
              <a:gd name="connsiteX58" fmla="*/ 661958 w 2535637"/>
              <a:gd name="connsiteY58" fmla="*/ 2574905 h 2973202"/>
              <a:gd name="connsiteX59" fmla="*/ 1234159 w 2535637"/>
              <a:gd name="connsiteY59"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952445 w 2535637"/>
              <a:gd name="connsiteY41" fmla="*/ 1334521 h 2973202"/>
              <a:gd name="connsiteX42" fmla="*/ 1019876 w 2535637"/>
              <a:gd name="connsiteY42" fmla="*/ 1155445 h 2973202"/>
              <a:gd name="connsiteX43" fmla="*/ 958767 w 2535637"/>
              <a:gd name="connsiteY43" fmla="*/ 1066960 h 2973202"/>
              <a:gd name="connsiteX44" fmla="*/ 998804 w 2535637"/>
              <a:gd name="connsiteY44" fmla="*/ 982689 h 2973202"/>
              <a:gd name="connsiteX45" fmla="*/ 750150 w 2535637"/>
              <a:gd name="connsiteY45" fmla="*/ 866816 h 2973202"/>
              <a:gd name="connsiteX46" fmla="*/ 661645 w 2535637"/>
              <a:gd name="connsiteY46" fmla="*/ 548692 h 2973202"/>
              <a:gd name="connsiteX47" fmla="*/ 459350 w 2535637"/>
              <a:gd name="connsiteY47" fmla="*/ 300091 h 2973202"/>
              <a:gd name="connsiteX48" fmla="*/ 438278 w 2535637"/>
              <a:gd name="connsiteY48" fmla="*/ 837321 h 2973202"/>
              <a:gd name="connsiteX49" fmla="*/ 409516 w 2535637"/>
              <a:gd name="connsiteY49" fmla="*/ 1486601 h 2973202"/>
              <a:gd name="connsiteX50" fmla="*/ 173904 w 2535637"/>
              <a:gd name="connsiteY50" fmla="*/ 1649286 h 2973202"/>
              <a:gd name="connsiteX51" fmla="*/ 84147 w 2535637"/>
              <a:gd name="connsiteY51" fmla="*/ 1570748 h 2973202"/>
              <a:gd name="connsiteX52" fmla="*/ 0 w 2535637"/>
              <a:gd name="connsiteY52" fmla="*/ 1632456 h 2973202"/>
              <a:gd name="connsiteX53" fmla="*/ 84147 w 2535637"/>
              <a:gd name="connsiteY53" fmla="*/ 1957826 h 2973202"/>
              <a:gd name="connsiteX54" fmla="*/ 33659 w 2535637"/>
              <a:gd name="connsiteY54" fmla="*/ 2126120 h 2973202"/>
              <a:gd name="connsiteX55" fmla="*/ 140245 w 2535637"/>
              <a:gd name="connsiteY55" fmla="*/ 2210267 h 2973202"/>
              <a:gd name="connsiteX56" fmla="*/ 112196 w 2535637"/>
              <a:gd name="connsiteY56" fmla="*/ 2401001 h 2973202"/>
              <a:gd name="connsiteX57" fmla="*/ 246832 w 2535637"/>
              <a:gd name="connsiteY57" fmla="*/ 2462709 h 2973202"/>
              <a:gd name="connsiteX58" fmla="*/ 336589 w 2535637"/>
              <a:gd name="connsiteY58" fmla="*/ 2389781 h 2973202"/>
              <a:gd name="connsiteX59" fmla="*/ 661958 w 2535637"/>
              <a:gd name="connsiteY59" fmla="*/ 2574905 h 2973202"/>
              <a:gd name="connsiteX60" fmla="*/ 1234159 w 2535637"/>
              <a:gd name="connsiteY60"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952445 w 2535637"/>
              <a:gd name="connsiteY41" fmla="*/ 1334521 h 2973202"/>
              <a:gd name="connsiteX42" fmla="*/ 1019876 w 2535637"/>
              <a:gd name="connsiteY42" fmla="*/ 1155445 h 2973202"/>
              <a:gd name="connsiteX43" fmla="*/ 958767 w 2535637"/>
              <a:gd name="connsiteY43" fmla="*/ 1066960 h 2973202"/>
              <a:gd name="connsiteX44" fmla="*/ 998804 w 2535637"/>
              <a:gd name="connsiteY44" fmla="*/ 982689 h 2973202"/>
              <a:gd name="connsiteX45" fmla="*/ 750150 w 2535637"/>
              <a:gd name="connsiteY45" fmla="*/ 866816 h 2973202"/>
              <a:gd name="connsiteX46" fmla="*/ 661645 w 2535637"/>
              <a:gd name="connsiteY46" fmla="*/ 548692 h 2973202"/>
              <a:gd name="connsiteX47" fmla="*/ 459350 w 2535637"/>
              <a:gd name="connsiteY47" fmla="*/ 300091 h 2973202"/>
              <a:gd name="connsiteX48" fmla="*/ 360643 w 2535637"/>
              <a:gd name="connsiteY48" fmla="*/ 726211 h 2973202"/>
              <a:gd name="connsiteX49" fmla="*/ 409516 w 2535637"/>
              <a:gd name="connsiteY49" fmla="*/ 1486601 h 2973202"/>
              <a:gd name="connsiteX50" fmla="*/ 173904 w 2535637"/>
              <a:gd name="connsiteY50" fmla="*/ 1649286 h 2973202"/>
              <a:gd name="connsiteX51" fmla="*/ 84147 w 2535637"/>
              <a:gd name="connsiteY51" fmla="*/ 1570748 h 2973202"/>
              <a:gd name="connsiteX52" fmla="*/ 0 w 2535637"/>
              <a:gd name="connsiteY52" fmla="*/ 1632456 h 2973202"/>
              <a:gd name="connsiteX53" fmla="*/ 84147 w 2535637"/>
              <a:gd name="connsiteY53" fmla="*/ 1957826 h 2973202"/>
              <a:gd name="connsiteX54" fmla="*/ 33659 w 2535637"/>
              <a:gd name="connsiteY54" fmla="*/ 2126120 h 2973202"/>
              <a:gd name="connsiteX55" fmla="*/ 140245 w 2535637"/>
              <a:gd name="connsiteY55" fmla="*/ 2210267 h 2973202"/>
              <a:gd name="connsiteX56" fmla="*/ 112196 w 2535637"/>
              <a:gd name="connsiteY56" fmla="*/ 2401001 h 2973202"/>
              <a:gd name="connsiteX57" fmla="*/ 246832 w 2535637"/>
              <a:gd name="connsiteY57" fmla="*/ 2462709 h 2973202"/>
              <a:gd name="connsiteX58" fmla="*/ 336589 w 2535637"/>
              <a:gd name="connsiteY58" fmla="*/ 2389781 h 2973202"/>
              <a:gd name="connsiteX59" fmla="*/ 661958 w 2535637"/>
              <a:gd name="connsiteY59" fmla="*/ 2574905 h 2973202"/>
              <a:gd name="connsiteX60" fmla="*/ 1234159 w 2535637"/>
              <a:gd name="connsiteY60"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952445 w 2535637"/>
              <a:gd name="connsiteY41" fmla="*/ 1334521 h 2973202"/>
              <a:gd name="connsiteX42" fmla="*/ 1019876 w 2535637"/>
              <a:gd name="connsiteY42" fmla="*/ 1155445 h 2973202"/>
              <a:gd name="connsiteX43" fmla="*/ 958767 w 2535637"/>
              <a:gd name="connsiteY43" fmla="*/ 1066960 h 2973202"/>
              <a:gd name="connsiteX44" fmla="*/ 998804 w 2535637"/>
              <a:gd name="connsiteY44" fmla="*/ 982689 h 2973202"/>
              <a:gd name="connsiteX45" fmla="*/ 750150 w 2535637"/>
              <a:gd name="connsiteY45" fmla="*/ 866816 h 2973202"/>
              <a:gd name="connsiteX46" fmla="*/ 661645 w 2535637"/>
              <a:gd name="connsiteY46" fmla="*/ 548692 h 2973202"/>
              <a:gd name="connsiteX47" fmla="*/ 459350 w 2535637"/>
              <a:gd name="connsiteY47" fmla="*/ 300091 h 2973202"/>
              <a:gd name="connsiteX48" fmla="*/ 360643 w 2535637"/>
              <a:gd name="connsiteY48" fmla="*/ 726211 h 2973202"/>
              <a:gd name="connsiteX49" fmla="*/ 389811 w 2535637"/>
              <a:gd name="connsiteY49" fmla="*/ 588720 h 2973202"/>
              <a:gd name="connsiteX50" fmla="*/ 409516 w 2535637"/>
              <a:gd name="connsiteY50" fmla="*/ 1486601 h 2973202"/>
              <a:gd name="connsiteX51" fmla="*/ 173904 w 2535637"/>
              <a:gd name="connsiteY51" fmla="*/ 1649286 h 2973202"/>
              <a:gd name="connsiteX52" fmla="*/ 84147 w 2535637"/>
              <a:gd name="connsiteY52" fmla="*/ 1570748 h 2973202"/>
              <a:gd name="connsiteX53" fmla="*/ 0 w 2535637"/>
              <a:gd name="connsiteY53" fmla="*/ 1632456 h 2973202"/>
              <a:gd name="connsiteX54" fmla="*/ 84147 w 2535637"/>
              <a:gd name="connsiteY54" fmla="*/ 1957826 h 2973202"/>
              <a:gd name="connsiteX55" fmla="*/ 33659 w 2535637"/>
              <a:gd name="connsiteY55" fmla="*/ 2126120 h 2973202"/>
              <a:gd name="connsiteX56" fmla="*/ 140245 w 2535637"/>
              <a:gd name="connsiteY56" fmla="*/ 2210267 h 2973202"/>
              <a:gd name="connsiteX57" fmla="*/ 112196 w 2535637"/>
              <a:gd name="connsiteY57" fmla="*/ 2401001 h 2973202"/>
              <a:gd name="connsiteX58" fmla="*/ 246832 w 2535637"/>
              <a:gd name="connsiteY58" fmla="*/ 2462709 h 2973202"/>
              <a:gd name="connsiteX59" fmla="*/ 336589 w 2535637"/>
              <a:gd name="connsiteY59" fmla="*/ 2389781 h 2973202"/>
              <a:gd name="connsiteX60" fmla="*/ 661958 w 2535637"/>
              <a:gd name="connsiteY60" fmla="*/ 2574905 h 2973202"/>
              <a:gd name="connsiteX61" fmla="*/ 1234159 w 2535637"/>
              <a:gd name="connsiteY61"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952445 w 2535637"/>
              <a:gd name="connsiteY41" fmla="*/ 1334521 h 2973202"/>
              <a:gd name="connsiteX42" fmla="*/ 1019876 w 2535637"/>
              <a:gd name="connsiteY42" fmla="*/ 1155445 h 2973202"/>
              <a:gd name="connsiteX43" fmla="*/ 958767 w 2535637"/>
              <a:gd name="connsiteY43" fmla="*/ 1066960 h 2973202"/>
              <a:gd name="connsiteX44" fmla="*/ 998804 w 2535637"/>
              <a:gd name="connsiteY44" fmla="*/ 982689 h 2973202"/>
              <a:gd name="connsiteX45" fmla="*/ 750150 w 2535637"/>
              <a:gd name="connsiteY45" fmla="*/ 866816 h 2973202"/>
              <a:gd name="connsiteX46" fmla="*/ 661645 w 2535637"/>
              <a:gd name="connsiteY46" fmla="*/ 548692 h 2973202"/>
              <a:gd name="connsiteX47" fmla="*/ 459350 w 2535637"/>
              <a:gd name="connsiteY47" fmla="*/ 300091 h 2973202"/>
              <a:gd name="connsiteX48" fmla="*/ 436171 w 2535637"/>
              <a:gd name="connsiteY48" fmla="*/ 405431 h 2973202"/>
              <a:gd name="connsiteX49" fmla="*/ 360643 w 2535637"/>
              <a:gd name="connsiteY49" fmla="*/ 726211 h 2973202"/>
              <a:gd name="connsiteX50" fmla="*/ 389811 w 2535637"/>
              <a:gd name="connsiteY50" fmla="*/ 588720 h 2973202"/>
              <a:gd name="connsiteX51" fmla="*/ 409516 w 2535637"/>
              <a:gd name="connsiteY51" fmla="*/ 1486601 h 2973202"/>
              <a:gd name="connsiteX52" fmla="*/ 173904 w 2535637"/>
              <a:gd name="connsiteY52" fmla="*/ 1649286 h 2973202"/>
              <a:gd name="connsiteX53" fmla="*/ 84147 w 2535637"/>
              <a:gd name="connsiteY53" fmla="*/ 1570748 h 2973202"/>
              <a:gd name="connsiteX54" fmla="*/ 0 w 2535637"/>
              <a:gd name="connsiteY54" fmla="*/ 1632456 h 2973202"/>
              <a:gd name="connsiteX55" fmla="*/ 84147 w 2535637"/>
              <a:gd name="connsiteY55" fmla="*/ 1957826 h 2973202"/>
              <a:gd name="connsiteX56" fmla="*/ 33659 w 2535637"/>
              <a:gd name="connsiteY56" fmla="*/ 2126120 h 2973202"/>
              <a:gd name="connsiteX57" fmla="*/ 140245 w 2535637"/>
              <a:gd name="connsiteY57" fmla="*/ 2210267 h 2973202"/>
              <a:gd name="connsiteX58" fmla="*/ 112196 w 2535637"/>
              <a:gd name="connsiteY58" fmla="*/ 2401001 h 2973202"/>
              <a:gd name="connsiteX59" fmla="*/ 246832 w 2535637"/>
              <a:gd name="connsiteY59" fmla="*/ 2462709 h 2973202"/>
              <a:gd name="connsiteX60" fmla="*/ 336589 w 2535637"/>
              <a:gd name="connsiteY60" fmla="*/ 2389781 h 2973202"/>
              <a:gd name="connsiteX61" fmla="*/ 661958 w 2535637"/>
              <a:gd name="connsiteY61" fmla="*/ 2574905 h 2973202"/>
              <a:gd name="connsiteX62" fmla="*/ 1234159 w 2535637"/>
              <a:gd name="connsiteY62"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952445 w 2535637"/>
              <a:gd name="connsiteY41" fmla="*/ 1334521 h 2973202"/>
              <a:gd name="connsiteX42" fmla="*/ 1019876 w 2535637"/>
              <a:gd name="connsiteY42" fmla="*/ 1155445 h 2973202"/>
              <a:gd name="connsiteX43" fmla="*/ 958767 w 2535637"/>
              <a:gd name="connsiteY43" fmla="*/ 1066960 h 2973202"/>
              <a:gd name="connsiteX44" fmla="*/ 998804 w 2535637"/>
              <a:gd name="connsiteY44" fmla="*/ 982689 h 2973202"/>
              <a:gd name="connsiteX45" fmla="*/ 750150 w 2535637"/>
              <a:gd name="connsiteY45" fmla="*/ 866816 h 2973202"/>
              <a:gd name="connsiteX46" fmla="*/ 661645 w 2535637"/>
              <a:gd name="connsiteY46" fmla="*/ 548692 h 2973202"/>
              <a:gd name="connsiteX47" fmla="*/ 459350 w 2535637"/>
              <a:gd name="connsiteY47" fmla="*/ 300091 h 2973202"/>
              <a:gd name="connsiteX48" fmla="*/ 288623 w 2535637"/>
              <a:gd name="connsiteY48" fmla="*/ 438197 h 2973202"/>
              <a:gd name="connsiteX49" fmla="*/ 360643 w 2535637"/>
              <a:gd name="connsiteY49" fmla="*/ 726211 h 2973202"/>
              <a:gd name="connsiteX50" fmla="*/ 389811 w 2535637"/>
              <a:gd name="connsiteY50" fmla="*/ 588720 h 2973202"/>
              <a:gd name="connsiteX51" fmla="*/ 409516 w 2535637"/>
              <a:gd name="connsiteY51" fmla="*/ 1486601 h 2973202"/>
              <a:gd name="connsiteX52" fmla="*/ 173904 w 2535637"/>
              <a:gd name="connsiteY52" fmla="*/ 1649286 h 2973202"/>
              <a:gd name="connsiteX53" fmla="*/ 84147 w 2535637"/>
              <a:gd name="connsiteY53" fmla="*/ 1570748 h 2973202"/>
              <a:gd name="connsiteX54" fmla="*/ 0 w 2535637"/>
              <a:gd name="connsiteY54" fmla="*/ 1632456 h 2973202"/>
              <a:gd name="connsiteX55" fmla="*/ 84147 w 2535637"/>
              <a:gd name="connsiteY55" fmla="*/ 1957826 h 2973202"/>
              <a:gd name="connsiteX56" fmla="*/ 33659 w 2535637"/>
              <a:gd name="connsiteY56" fmla="*/ 2126120 h 2973202"/>
              <a:gd name="connsiteX57" fmla="*/ 140245 w 2535637"/>
              <a:gd name="connsiteY57" fmla="*/ 2210267 h 2973202"/>
              <a:gd name="connsiteX58" fmla="*/ 112196 w 2535637"/>
              <a:gd name="connsiteY58" fmla="*/ 2401001 h 2973202"/>
              <a:gd name="connsiteX59" fmla="*/ 246832 w 2535637"/>
              <a:gd name="connsiteY59" fmla="*/ 2462709 h 2973202"/>
              <a:gd name="connsiteX60" fmla="*/ 336589 w 2535637"/>
              <a:gd name="connsiteY60" fmla="*/ 2389781 h 2973202"/>
              <a:gd name="connsiteX61" fmla="*/ 661958 w 2535637"/>
              <a:gd name="connsiteY61" fmla="*/ 2574905 h 2973202"/>
              <a:gd name="connsiteX62" fmla="*/ 1234159 w 2535637"/>
              <a:gd name="connsiteY62"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952445 w 2535637"/>
              <a:gd name="connsiteY41" fmla="*/ 1334521 h 2973202"/>
              <a:gd name="connsiteX42" fmla="*/ 1019876 w 2535637"/>
              <a:gd name="connsiteY42" fmla="*/ 1155445 h 2973202"/>
              <a:gd name="connsiteX43" fmla="*/ 958767 w 2535637"/>
              <a:gd name="connsiteY43" fmla="*/ 1066960 h 2973202"/>
              <a:gd name="connsiteX44" fmla="*/ 998804 w 2535637"/>
              <a:gd name="connsiteY44" fmla="*/ 982689 h 2973202"/>
              <a:gd name="connsiteX45" fmla="*/ 750150 w 2535637"/>
              <a:gd name="connsiteY45" fmla="*/ 866816 h 2973202"/>
              <a:gd name="connsiteX46" fmla="*/ 661645 w 2535637"/>
              <a:gd name="connsiteY46" fmla="*/ 548692 h 2973202"/>
              <a:gd name="connsiteX47" fmla="*/ 459350 w 2535637"/>
              <a:gd name="connsiteY47" fmla="*/ 300091 h 2973202"/>
              <a:gd name="connsiteX48" fmla="*/ 360643 w 2535637"/>
              <a:gd name="connsiteY48" fmla="*/ 726211 h 2973202"/>
              <a:gd name="connsiteX49" fmla="*/ 389811 w 2535637"/>
              <a:gd name="connsiteY49" fmla="*/ 588720 h 2973202"/>
              <a:gd name="connsiteX50" fmla="*/ 409516 w 2535637"/>
              <a:gd name="connsiteY50" fmla="*/ 1486601 h 2973202"/>
              <a:gd name="connsiteX51" fmla="*/ 173904 w 2535637"/>
              <a:gd name="connsiteY51" fmla="*/ 1649286 h 2973202"/>
              <a:gd name="connsiteX52" fmla="*/ 84147 w 2535637"/>
              <a:gd name="connsiteY52" fmla="*/ 1570748 h 2973202"/>
              <a:gd name="connsiteX53" fmla="*/ 0 w 2535637"/>
              <a:gd name="connsiteY53" fmla="*/ 1632456 h 2973202"/>
              <a:gd name="connsiteX54" fmla="*/ 84147 w 2535637"/>
              <a:gd name="connsiteY54" fmla="*/ 1957826 h 2973202"/>
              <a:gd name="connsiteX55" fmla="*/ 33659 w 2535637"/>
              <a:gd name="connsiteY55" fmla="*/ 2126120 h 2973202"/>
              <a:gd name="connsiteX56" fmla="*/ 140245 w 2535637"/>
              <a:gd name="connsiteY56" fmla="*/ 2210267 h 2973202"/>
              <a:gd name="connsiteX57" fmla="*/ 112196 w 2535637"/>
              <a:gd name="connsiteY57" fmla="*/ 2401001 h 2973202"/>
              <a:gd name="connsiteX58" fmla="*/ 246832 w 2535637"/>
              <a:gd name="connsiteY58" fmla="*/ 2462709 h 2973202"/>
              <a:gd name="connsiteX59" fmla="*/ 336589 w 2535637"/>
              <a:gd name="connsiteY59" fmla="*/ 2389781 h 2973202"/>
              <a:gd name="connsiteX60" fmla="*/ 661958 w 2535637"/>
              <a:gd name="connsiteY60" fmla="*/ 2574905 h 2973202"/>
              <a:gd name="connsiteX61" fmla="*/ 1234159 w 2535637"/>
              <a:gd name="connsiteY61"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952445 w 2535637"/>
              <a:gd name="connsiteY41" fmla="*/ 1334521 h 2973202"/>
              <a:gd name="connsiteX42" fmla="*/ 1019876 w 2535637"/>
              <a:gd name="connsiteY42" fmla="*/ 1155445 h 2973202"/>
              <a:gd name="connsiteX43" fmla="*/ 958767 w 2535637"/>
              <a:gd name="connsiteY43" fmla="*/ 1066960 h 2973202"/>
              <a:gd name="connsiteX44" fmla="*/ 998804 w 2535637"/>
              <a:gd name="connsiteY44" fmla="*/ 982689 h 2973202"/>
              <a:gd name="connsiteX45" fmla="*/ 750150 w 2535637"/>
              <a:gd name="connsiteY45" fmla="*/ 866816 h 2973202"/>
              <a:gd name="connsiteX46" fmla="*/ 661645 w 2535637"/>
              <a:gd name="connsiteY46" fmla="*/ 548692 h 2973202"/>
              <a:gd name="connsiteX47" fmla="*/ 459350 w 2535637"/>
              <a:gd name="connsiteY47" fmla="*/ 300091 h 2973202"/>
              <a:gd name="connsiteX48" fmla="*/ 389811 w 2535637"/>
              <a:gd name="connsiteY48" fmla="*/ 588720 h 2973202"/>
              <a:gd name="connsiteX49" fmla="*/ 409516 w 2535637"/>
              <a:gd name="connsiteY49" fmla="*/ 1486601 h 2973202"/>
              <a:gd name="connsiteX50" fmla="*/ 173904 w 2535637"/>
              <a:gd name="connsiteY50" fmla="*/ 1649286 h 2973202"/>
              <a:gd name="connsiteX51" fmla="*/ 84147 w 2535637"/>
              <a:gd name="connsiteY51" fmla="*/ 1570748 h 2973202"/>
              <a:gd name="connsiteX52" fmla="*/ 0 w 2535637"/>
              <a:gd name="connsiteY52" fmla="*/ 1632456 h 2973202"/>
              <a:gd name="connsiteX53" fmla="*/ 84147 w 2535637"/>
              <a:gd name="connsiteY53" fmla="*/ 1957826 h 2973202"/>
              <a:gd name="connsiteX54" fmla="*/ 33659 w 2535637"/>
              <a:gd name="connsiteY54" fmla="*/ 2126120 h 2973202"/>
              <a:gd name="connsiteX55" fmla="*/ 140245 w 2535637"/>
              <a:gd name="connsiteY55" fmla="*/ 2210267 h 2973202"/>
              <a:gd name="connsiteX56" fmla="*/ 112196 w 2535637"/>
              <a:gd name="connsiteY56" fmla="*/ 2401001 h 2973202"/>
              <a:gd name="connsiteX57" fmla="*/ 246832 w 2535637"/>
              <a:gd name="connsiteY57" fmla="*/ 2462709 h 2973202"/>
              <a:gd name="connsiteX58" fmla="*/ 336589 w 2535637"/>
              <a:gd name="connsiteY58" fmla="*/ 2389781 h 2973202"/>
              <a:gd name="connsiteX59" fmla="*/ 661958 w 2535637"/>
              <a:gd name="connsiteY59" fmla="*/ 2574905 h 2973202"/>
              <a:gd name="connsiteX60" fmla="*/ 1234159 w 2535637"/>
              <a:gd name="connsiteY60"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952445 w 2535637"/>
              <a:gd name="connsiteY41" fmla="*/ 1334521 h 2973202"/>
              <a:gd name="connsiteX42" fmla="*/ 1019876 w 2535637"/>
              <a:gd name="connsiteY42" fmla="*/ 1155445 h 2973202"/>
              <a:gd name="connsiteX43" fmla="*/ 958767 w 2535637"/>
              <a:gd name="connsiteY43" fmla="*/ 1066960 h 2973202"/>
              <a:gd name="connsiteX44" fmla="*/ 998804 w 2535637"/>
              <a:gd name="connsiteY44" fmla="*/ 982689 h 2973202"/>
              <a:gd name="connsiteX45" fmla="*/ 750150 w 2535637"/>
              <a:gd name="connsiteY45" fmla="*/ 866816 h 2973202"/>
              <a:gd name="connsiteX46" fmla="*/ 661645 w 2535637"/>
              <a:gd name="connsiteY46" fmla="*/ 548692 h 2973202"/>
              <a:gd name="connsiteX47" fmla="*/ 459350 w 2535637"/>
              <a:gd name="connsiteY47" fmla="*/ 300091 h 2973202"/>
              <a:gd name="connsiteX48" fmla="*/ 440384 w 2535637"/>
              <a:gd name="connsiteY48" fmla="*/ 386470 h 2973202"/>
              <a:gd name="connsiteX49" fmla="*/ 389811 w 2535637"/>
              <a:gd name="connsiteY49" fmla="*/ 588720 h 2973202"/>
              <a:gd name="connsiteX50" fmla="*/ 409516 w 2535637"/>
              <a:gd name="connsiteY50" fmla="*/ 1486601 h 2973202"/>
              <a:gd name="connsiteX51" fmla="*/ 173904 w 2535637"/>
              <a:gd name="connsiteY51" fmla="*/ 1649286 h 2973202"/>
              <a:gd name="connsiteX52" fmla="*/ 84147 w 2535637"/>
              <a:gd name="connsiteY52" fmla="*/ 1570748 h 2973202"/>
              <a:gd name="connsiteX53" fmla="*/ 0 w 2535637"/>
              <a:gd name="connsiteY53" fmla="*/ 1632456 h 2973202"/>
              <a:gd name="connsiteX54" fmla="*/ 84147 w 2535637"/>
              <a:gd name="connsiteY54" fmla="*/ 1957826 h 2973202"/>
              <a:gd name="connsiteX55" fmla="*/ 33659 w 2535637"/>
              <a:gd name="connsiteY55" fmla="*/ 2126120 h 2973202"/>
              <a:gd name="connsiteX56" fmla="*/ 140245 w 2535637"/>
              <a:gd name="connsiteY56" fmla="*/ 2210267 h 2973202"/>
              <a:gd name="connsiteX57" fmla="*/ 112196 w 2535637"/>
              <a:gd name="connsiteY57" fmla="*/ 2401001 h 2973202"/>
              <a:gd name="connsiteX58" fmla="*/ 246832 w 2535637"/>
              <a:gd name="connsiteY58" fmla="*/ 2462709 h 2973202"/>
              <a:gd name="connsiteX59" fmla="*/ 336589 w 2535637"/>
              <a:gd name="connsiteY59" fmla="*/ 2389781 h 2973202"/>
              <a:gd name="connsiteX60" fmla="*/ 661958 w 2535637"/>
              <a:gd name="connsiteY60" fmla="*/ 2574905 h 2973202"/>
              <a:gd name="connsiteX61" fmla="*/ 1234159 w 2535637"/>
              <a:gd name="connsiteY61"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952445 w 2535637"/>
              <a:gd name="connsiteY41" fmla="*/ 1334521 h 2973202"/>
              <a:gd name="connsiteX42" fmla="*/ 1019876 w 2535637"/>
              <a:gd name="connsiteY42" fmla="*/ 1155445 h 2973202"/>
              <a:gd name="connsiteX43" fmla="*/ 958767 w 2535637"/>
              <a:gd name="connsiteY43" fmla="*/ 1066960 h 2973202"/>
              <a:gd name="connsiteX44" fmla="*/ 998804 w 2535637"/>
              <a:gd name="connsiteY44" fmla="*/ 982689 h 2973202"/>
              <a:gd name="connsiteX45" fmla="*/ 750150 w 2535637"/>
              <a:gd name="connsiteY45" fmla="*/ 866816 h 2973202"/>
              <a:gd name="connsiteX46" fmla="*/ 661645 w 2535637"/>
              <a:gd name="connsiteY46" fmla="*/ 548692 h 2973202"/>
              <a:gd name="connsiteX47" fmla="*/ 459350 w 2535637"/>
              <a:gd name="connsiteY47" fmla="*/ 300091 h 2973202"/>
              <a:gd name="connsiteX48" fmla="*/ 288623 w 2535637"/>
              <a:gd name="connsiteY48" fmla="*/ 438197 h 2973202"/>
              <a:gd name="connsiteX49" fmla="*/ 389811 w 2535637"/>
              <a:gd name="connsiteY49" fmla="*/ 588720 h 2973202"/>
              <a:gd name="connsiteX50" fmla="*/ 409516 w 2535637"/>
              <a:gd name="connsiteY50" fmla="*/ 1486601 h 2973202"/>
              <a:gd name="connsiteX51" fmla="*/ 173904 w 2535637"/>
              <a:gd name="connsiteY51" fmla="*/ 1649286 h 2973202"/>
              <a:gd name="connsiteX52" fmla="*/ 84147 w 2535637"/>
              <a:gd name="connsiteY52" fmla="*/ 1570748 h 2973202"/>
              <a:gd name="connsiteX53" fmla="*/ 0 w 2535637"/>
              <a:gd name="connsiteY53" fmla="*/ 1632456 h 2973202"/>
              <a:gd name="connsiteX54" fmla="*/ 84147 w 2535637"/>
              <a:gd name="connsiteY54" fmla="*/ 1957826 h 2973202"/>
              <a:gd name="connsiteX55" fmla="*/ 33659 w 2535637"/>
              <a:gd name="connsiteY55" fmla="*/ 2126120 h 2973202"/>
              <a:gd name="connsiteX56" fmla="*/ 140245 w 2535637"/>
              <a:gd name="connsiteY56" fmla="*/ 2210267 h 2973202"/>
              <a:gd name="connsiteX57" fmla="*/ 112196 w 2535637"/>
              <a:gd name="connsiteY57" fmla="*/ 2401001 h 2973202"/>
              <a:gd name="connsiteX58" fmla="*/ 246832 w 2535637"/>
              <a:gd name="connsiteY58" fmla="*/ 2462709 h 2973202"/>
              <a:gd name="connsiteX59" fmla="*/ 336589 w 2535637"/>
              <a:gd name="connsiteY59" fmla="*/ 2389781 h 2973202"/>
              <a:gd name="connsiteX60" fmla="*/ 661958 w 2535637"/>
              <a:gd name="connsiteY60" fmla="*/ 2574905 h 2973202"/>
              <a:gd name="connsiteX61" fmla="*/ 1234159 w 2535637"/>
              <a:gd name="connsiteY61"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952445 w 2535637"/>
              <a:gd name="connsiteY41" fmla="*/ 1334521 h 2973202"/>
              <a:gd name="connsiteX42" fmla="*/ 1019876 w 2535637"/>
              <a:gd name="connsiteY42" fmla="*/ 1155445 h 2973202"/>
              <a:gd name="connsiteX43" fmla="*/ 958767 w 2535637"/>
              <a:gd name="connsiteY43" fmla="*/ 1066960 h 2973202"/>
              <a:gd name="connsiteX44" fmla="*/ 998804 w 2535637"/>
              <a:gd name="connsiteY44" fmla="*/ 982689 h 2973202"/>
              <a:gd name="connsiteX45" fmla="*/ 750150 w 2535637"/>
              <a:gd name="connsiteY45" fmla="*/ 866816 h 2973202"/>
              <a:gd name="connsiteX46" fmla="*/ 661645 w 2535637"/>
              <a:gd name="connsiteY46" fmla="*/ 548692 h 2973202"/>
              <a:gd name="connsiteX47" fmla="*/ 459350 w 2535637"/>
              <a:gd name="connsiteY47" fmla="*/ 300091 h 2973202"/>
              <a:gd name="connsiteX48" fmla="*/ 288623 w 2535637"/>
              <a:gd name="connsiteY48" fmla="*/ 438197 h 2973202"/>
              <a:gd name="connsiteX49" fmla="*/ 389811 w 2535637"/>
              <a:gd name="connsiteY49" fmla="*/ 588720 h 2973202"/>
              <a:gd name="connsiteX50" fmla="*/ 396132 w 2535637"/>
              <a:gd name="connsiteY50" fmla="*/ 1066960 h 2973202"/>
              <a:gd name="connsiteX51" fmla="*/ 409516 w 2535637"/>
              <a:gd name="connsiteY51" fmla="*/ 1486601 h 2973202"/>
              <a:gd name="connsiteX52" fmla="*/ 173904 w 2535637"/>
              <a:gd name="connsiteY52" fmla="*/ 1649286 h 2973202"/>
              <a:gd name="connsiteX53" fmla="*/ 84147 w 2535637"/>
              <a:gd name="connsiteY53" fmla="*/ 1570748 h 2973202"/>
              <a:gd name="connsiteX54" fmla="*/ 0 w 2535637"/>
              <a:gd name="connsiteY54" fmla="*/ 1632456 h 2973202"/>
              <a:gd name="connsiteX55" fmla="*/ 84147 w 2535637"/>
              <a:gd name="connsiteY55" fmla="*/ 1957826 h 2973202"/>
              <a:gd name="connsiteX56" fmla="*/ 33659 w 2535637"/>
              <a:gd name="connsiteY56" fmla="*/ 2126120 h 2973202"/>
              <a:gd name="connsiteX57" fmla="*/ 140245 w 2535637"/>
              <a:gd name="connsiteY57" fmla="*/ 2210267 h 2973202"/>
              <a:gd name="connsiteX58" fmla="*/ 112196 w 2535637"/>
              <a:gd name="connsiteY58" fmla="*/ 2401001 h 2973202"/>
              <a:gd name="connsiteX59" fmla="*/ 246832 w 2535637"/>
              <a:gd name="connsiteY59" fmla="*/ 2462709 h 2973202"/>
              <a:gd name="connsiteX60" fmla="*/ 336589 w 2535637"/>
              <a:gd name="connsiteY60" fmla="*/ 2389781 h 2973202"/>
              <a:gd name="connsiteX61" fmla="*/ 661958 w 2535637"/>
              <a:gd name="connsiteY61" fmla="*/ 2574905 h 2973202"/>
              <a:gd name="connsiteX62" fmla="*/ 1234159 w 2535637"/>
              <a:gd name="connsiteY62"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952445 w 2535637"/>
              <a:gd name="connsiteY41" fmla="*/ 1334521 h 2973202"/>
              <a:gd name="connsiteX42" fmla="*/ 1019876 w 2535637"/>
              <a:gd name="connsiteY42" fmla="*/ 1155445 h 2973202"/>
              <a:gd name="connsiteX43" fmla="*/ 958767 w 2535637"/>
              <a:gd name="connsiteY43" fmla="*/ 1066960 h 2973202"/>
              <a:gd name="connsiteX44" fmla="*/ 998804 w 2535637"/>
              <a:gd name="connsiteY44" fmla="*/ 982689 h 2973202"/>
              <a:gd name="connsiteX45" fmla="*/ 750150 w 2535637"/>
              <a:gd name="connsiteY45" fmla="*/ 866816 h 2973202"/>
              <a:gd name="connsiteX46" fmla="*/ 661645 w 2535637"/>
              <a:gd name="connsiteY46" fmla="*/ 548692 h 2973202"/>
              <a:gd name="connsiteX47" fmla="*/ 459350 w 2535637"/>
              <a:gd name="connsiteY47" fmla="*/ 300091 h 2973202"/>
              <a:gd name="connsiteX48" fmla="*/ 288623 w 2535637"/>
              <a:gd name="connsiteY48" fmla="*/ 438197 h 2973202"/>
              <a:gd name="connsiteX49" fmla="*/ 389811 w 2535637"/>
              <a:gd name="connsiteY49" fmla="*/ 588720 h 2973202"/>
              <a:gd name="connsiteX50" fmla="*/ 72565 w 2535637"/>
              <a:gd name="connsiteY50" fmla="*/ 942221 h 2973202"/>
              <a:gd name="connsiteX51" fmla="*/ 409516 w 2535637"/>
              <a:gd name="connsiteY51" fmla="*/ 1486601 h 2973202"/>
              <a:gd name="connsiteX52" fmla="*/ 173904 w 2535637"/>
              <a:gd name="connsiteY52" fmla="*/ 1649286 h 2973202"/>
              <a:gd name="connsiteX53" fmla="*/ 84147 w 2535637"/>
              <a:gd name="connsiteY53" fmla="*/ 1570748 h 2973202"/>
              <a:gd name="connsiteX54" fmla="*/ 0 w 2535637"/>
              <a:gd name="connsiteY54" fmla="*/ 1632456 h 2973202"/>
              <a:gd name="connsiteX55" fmla="*/ 84147 w 2535637"/>
              <a:gd name="connsiteY55" fmla="*/ 1957826 h 2973202"/>
              <a:gd name="connsiteX56" fmla="*/ 33659 w 2535637"/>
              <a:gd name="connsiteY56" fmla="*/ 2126120 h 2973202"/>
              <a:gd name="connsiteX57" fmla="*/ 140245 w 2535637"/>
              <a:gd name="connsiteY57" fmla="*/ 2210267 h 2973202"/>
              <a:gd name="connsiteX58" fmla="*/ 112196 w 2535637"/>
              <a:gd name="connsiteY58" fmla="*/ 2401001 h 2973202"/>
              <a:gd name="connsiteX59" fmla="*/ 246832 w 2535637"/>
              <a:gd name="connsiteY59" fmla="*/ 2462709 h 2973202"/>
              <a:gd name="connsiteX60" fmla="*/ 336589 w 2535637"/>
              <a:gd name="connsiteY60" fmla="*/ 2389781 h 2973202"/>
              <a:gd name="connsiteX61" fmla="*/ 661958 w 2535637"/>
              <a:gd name="connsiteY61" fmla="*/ 2574905 h 2973202"/>
              <a:gd name="connsiteX62" fmla="*/ 1234159 w 2535637"/>
              <a:gd name="connsiteY62"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952445 w 2535637"/>
              <a:gd name="connsiteY41" fmla="*/ 1334521 h 2973202"/>
              <a:gd name="connsiteX42" fmla="*/ 1019876 w 2535637"/>
              <a:gd name="connsiteY42" fmla="*/ 1155445 h 2973202"/>
              <a:gd name="connsiteX43" fmla="*/ 958767 w 2535637"/>
              <a:gd name="connsiteY43" fmla="*/ 1066960 h 2973202"/>
              <a:gd name="connsiteX44" fmla="*/ 998804 w 2535637"/>
              <a:gd name="connsiteY44" fmla="*/ 982689 h 2973202"/>
              <a:gd name="connsiteX45" fmla="*/ 750150 w 2535637"/>
              <a:gd name="connsiteY45" fmla="*/ 866816 h 2973202"/>
              <a:gd name="connsiteX46" fmla="*/ 661645 w 2535637"/>
              <a:gd name="connsiteY46" fmla="*/ 548692 h 2973202"/>
              <a:gd name="connsiteX47" fmla="*/ 459350 w 2535637"/>
              <a:gd name="connsiteY47" fmla="*/ 300091 h 2973202"/>
              <a:gd name="connsiteX48" fmla="*/ 288623 w 2535637"/>
              <a:gd name="connsiteY48" fmla="*/ 438197 h 2973202"/>
              <a:gd name="connsiteX49" fmla="*/ 389811 w 2535637"/>
              <a:gd name="connsiteY49" fmla="*/ 588720 h 2973202"/>
              <a:gd name="connsiteX50" fmla="*/ 72565 w 2535637"/>
              <a:gd name="connsiteY50" fmla="*/ 942221 h 2973202"/>
              <a:gd name="connsiteX51" fmla="*/ 145371 w 2535637"/>
              <a:gd name="connsiteY51" fmla="*/ 1058533 h 2973202"/>
              <a:gd name="connsiteX52" fmla="*/ 409516 w 2535637"/>
              <a:gd name="connsiteY52" fmla="*/ 1486601 h 2973202"/>
              <a:gd name="connsiteX53" fmla="*/ 173904 w 2535637"/>
              <a:gd name="connsiteY53" fmla="*/ 1649286 h 2973202"/>
              <a:gd name="connsiteX54" fmla="*/ 84147 w 2535637"/>
              <a:gd name="connsiteY54" fmla="*/ 1570748 h 2973202"/>
              <a:gd name="connsiteX55" fmla="*/ 0 w 2535637"/>
              <a:gd name="connsiteY55" fmla="*/ 1632456 h 2973202"/>
              <a:gd name="connsiteX56" fmla="*/ 84147 w 2535637"/>
              <a:gd name="connsiteY56" fmla="*/ 1957826 h 2973202"/>
              <a:gd name="connsiteX57" fmla="*/ 33659 w 2535637"/>
              <a:gd name="connsiteY57" fmla="*/ 2126120 h 2973202"/>
              <a:gd name="connsiteX58" fmla="*/ 140245 w 2535637"/>
              <a:gd name="connsiteY58" fmla="*/ 2210267 h 2973202"/>
              <a:gd name="connsiteX59" fmla="*/ 112196 w 2535637"/>
              <a:gd name="connsiteY59" fmla="*/ 2401001 h 2973202"/>
              <a:gd name="connsiteX60" fmla="*/ 246832 w 2535637"/>
              <a:gd name="connsiteY60" fmla="*/ 2462709 h 2973202"/>
              <a:gd name="connsiteX61" fmla="*/ 336589 w 2535637"/>
              <a:gd name="connsiteY61" fmla="*/ 2389781 h 2973202"/>
              <a:gd name="connsiteX62" fmla="*/ 661958 w 2535637"/>
              <a:gd name="connsiteY62" fmla="*/ 2574905 h 2973202"/>
              <a:gd name="connsiteX63" fmla="*/ 1234159 w 2535637"/>
              <a:gd name="connsiteY63"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952445 w 2535637"/>
              <a:gd name="connsiteY41" fmla="*/ 1334521 h 2973202"/>
              <a:gd name="connsiteX42" fmla="*/ 1019876 w 2535637"/>
              <a:gd name="connsiteY42" fmla="*/ 1155445 h 2973202"/>
              <a:gd name="connsiteX43" fmla="*/ 958767 w 2535637"/>
              <a:gd name="connsiteY43" fmla="*/ 1066960 h 2973202"/>
              <a:gd name="connsiteX44" fmla="*/ 998804 w 2535637"/>
              <a:gd name="connsiteY44" fmla="*/ 982689 h 2973202"/>
              <a:gd name="connsiteX45" fmla="*/ 750150 w 2535637"/>
              <a:gd name="connsiteY45" fmla="*/ 866816 h 2973202"/>
              <a:gd name="connsiteX46" fmla="*/ 661645 w 2535637"/>
              <a:gd name="connsiteY46" fmla="*/ 548692 h 2973202"/>
              <a:gd name="connsiteX47" fmla="*/ 459350 w 2535637"/>
              <a:gd name="connsiteY47" fmla="*/ 300091 h 2973202"/>
              <a:gd name="connsiteX48" fmla="*/ 288623 w 2535637"/>
              <a:gd name="connsiteY48" fmla="*/ 438197 h 2973202"/>
              <a:gd name="connsiteX49" fmla="*/ 389811 w 2535637"/>
              <a:gd name="connsiteY49" fmla="*/ 588720 h 2973202"/>
              <a:gd name="connsiteX50" fmla="*/ 145371 w 2535637"/>
              <a:gd name="connsiteY50" fmla="*/ 1058533 h 2973202"/>
              <a:gd name="connsiteX51" fmla="*/ 409516 w 2535637"/>
              <a:gd name="connsiteY51" fmla="*/ 1486601 h 2973202"/>
              <a:gd name="connsiteX52" fmla="*/ 173904 w 2535637"/>
              <a:gd name="connsiteY52" fmla="*/ 1649286 h 2973202"/>
              <a:gd name="connsiteX53" fmla="*/ 84147 w 2535637"/>
              <a:gd name="connsiteY53" fmla="*/ 1570748 h 2973202"/>
              <a:gd name="connsiteX54" fmla="*/ 0 w 2535637"/>
              <a:gd name="connsiteY54" fmla="*/ 1632456 h 2973202"/>
              <a:gd name="connsiteX55" fmla="*/ 84147 w 2535637"/>
              <a:gd name="connsiteY55" fmla="*/ 1957826 h 2973202"/>
              <a:gd name="connsiteX56" fmla="*/ 33659 w 2535637"/>
              <a:gd name="connsiteY56" fmla="*/ 2126120 h 2973202"/>
              <a:gd name="connsiteX57" fmla="*/ 140245 w 2535637"/>
              <a:gd name="connsiteY57" fmla="*/ 2210267 h 2973202"/>
              <a:gd name="connsiteX58" fmla="*/ 112196 w 2535637"/>
              <a:gd name="connsiteY58" fmla="*/ 2401001 h 2973202"/>
              <a:gd name="connsiteX59" fmla="*/ 246832 w 2535637"/>
              <a:gd name="connsiteY59" fmla="*/ 2462709 h 2973202"/>
              <a:gd name="connsiteX60" fmla="*/ 336589 w 2535637"/>
              <a:gd name="connsiteY60" fmla="*/ 2389781 h 2973202"/>
              <a:gd name="connsiteX61" fmla="*/ 661958 w 2535637"/>
              <a:gd name="connsiteY61" fmla="*/ 2574905 h 2973202"/>
              <a:gd name="connsiteX62" fmla="*/ 1234159 w 2535637"/>
              <a:gd name="connsiteY62"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952445 w 2535637"/>
              <a:gd name="connsiteY41" fmla="*/ 1334521 h 2973202"/>
              <a:gd name="connsiteX42" fmla="*/ 1019876 w 2535637"/>
              <a:gd name="connsiteY42" fmla="*/ 1155445 h 2973202"/>
              <a:gd name="connsiteX43" fmla="*/ 958767 w 2535637"/>
              <a:gd name="connsiteY43" fmla="*/ 1066960 h 2973202"/>
              <a:gd name="connsiteX44" fmla="*/ 998804 w 2535637"/>
              <a:gd name="connsiteY44" fmla="*/ 982689 h 2973202"/>
              <a:gd name="connsiteX45" fmla="*/ 750150 w 2535637"/>
              <a:gd name="connsiteY45" fmla="*/ 866816 h 2973202"/>
              <a:gd name="connsiteX46" fmla="*/ 661645 w 2535637"/>
              <a:gd name="connsiteY46" fmla="*/ 548692 h 2973202"/>
              <a:gd name="connsiteX47" fmla="*/ 459350 w 2535637"/>
              <a:gd name="connsiteY47" fmla="*/ 300091 h 2973202"/>
              <a:gd name="connsiteX48" fmla="*/ 288623 w 2535637"/>
              <a:gd name="connsiteY48" fmla="*/ 438197 h 2973202"/>
              <a:gd name="connsiteX49" fmla="*/ 389811 w 2535637"/>
              <a:gd name="connsiteY49" fmla="*/ 588720 h 2973202"/>
              <a:gd name="connsiteX50" fmla="*/ 341345 w 2535637"/>
              <a:gd name="connsiteY50" fmla="*/ 691953 h 2973202"/>
              <a:gd name="connsiteX51" fmla="*/ 145371 w 2535637"/>
              <a:gd name="connsiteY51" fmla="*/ 1058533 h 2973202"/>
              <a:gd name="connsiteX52" fmla="*/ 409516 w 2535637"/>
              <a:gd name="connsiteY52" fmla="*/ 1486601 h 2973202"/>
              <a:gd name="connsiteX53" fmla="*/ 173904 w 2535637"/>
              <a:gd name="connsiteY53" fmla="*/ 1649286 h 2973202"/>
              <a:gd name="connsiteX54" fmla="*/ 84147 w 2535637"/>
              <a:gd name="connsiteY54" fmla="*/ 1570748 h 2973202"/>
              <a:gd name="connsiteX55" fmla="*/ 0 w 2535637"/>
              <a:gd name="connsiteY55" fmla="*/ 1632456 h 2973202"/>
              <a:gd name="connsiteX56" fmla="*/ 84147 w 2535637"/>
              <a:gd name="connsiteY56" fmla="*/ 1957826 h 2973202"/>
              <a:gd name="connsiteX57" fmla="*/ 33659 w 2535637"/>
              <a:gd name="connsiteY57" fmla="*/ 2126120 h 2973202"/>
              <a:gd name="connsiteX58" fmla="*/ 140245 w 2535637"/>
              <a:gd name="connsiteY58" fmla="*/ 2210267 h 2973202"/>
              <a:gd name="connsiteX59" fmla="*/ 112196 w 2535637"/>
              <a:gd name="connsiteY59" fmla="*/ 2401001 h 2973202"/>
              <a:gd name="connsiteX60" fmla="*/ 246832 w 2535637"/>
              <a:gd name="connsiteY60" fmla="*/ 2462709 h 2973202"/>
              <a:gd name="connsiteX61" fmla="*/ 336589 w 2535637"/>
              <a:gd name="connsiteY61" fmla="*/ 2389781 h 2973202"/>
              <a:gd name="connsiteX62" fmla="*/ 661958 w 2535637"/>
              <a:gd name="connsiteY62" fmla="*/ 2574905 h 2973202"/>
              <a:gd name="connsiteX63" fmla="*/ 1234159 w 2535637"/>
              <a:gd name="connsiteY63"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952445 w 2535637"/>
              <a:gd name="connsiteY41" fmla="*/ 1334521 h 2973202"/>
              <a:gd name="connsiteX42" fmla="*/ 1019876 w 2535637"/>
              <a:gd name="connsiteY42" fmla="*/ 1155445 h 2973202"/>
              <a:gd name="connsiteX43" fmla="*/ 958767 w 2535637"/>
              <a:gd name="connsiteY43" fmla="*/ 1066960 h 2973202"/>
              <a:gd name="connsiteX44" fmla="*/ 998804 w 2535637"/>
              <a:gd name="connsiteY44" fmla="*/ 982689 h 2973202"/>
              <a:gd name="connsiteX45" fmla="*/ 750150 w 2535637"/>
              <a:gd name="connsiteY45" fmla="*/ 866816 h 2973202"/>
              <a:gd name="connsiteX46" fmla="*/ 661645 w 2535637"/>
              <a:gd name="connsiteY46" fmla="*/ 548692 h 2973202"/>
              <a:gd name="connsiteX47" fmla="*/ 459350 w 2535637"/>
              <a:gd name="connsiteY47" fmla="*/ 300091 h 2973202"/>
              <a:gd name="connsiteX48" fmla="*/ 288623 w 2535637"/>
              <a:gd name="connsiteY48" fmla="*/ 438197 h 2973202"/>
              <a:gd name="connsiteX49" fmla="*/ 389811 w 2535637"/>
              <a:gd name="connsiteY49" fmla="*/ 588720 h 2973202"/>
              <a:gd name="connsiteX50" fmla="*/ 144585 w 2535637"/>
              <a:gd name="connsiteY50" fmla="*/ 654207 h 2973202"/>
              <a:gd name="connsiteX51" fmla="*/ 145371 w 2535637"/>
              <a:gd name="connsiteY51" fmla="*/ 1058533 h 2973202"/>
              <a:gd name="connsiteX52" fmla="*/ 409516 w 2535637"/>
              <a:gd name="connsiteY52" fmla="*/ 1486601 h 2973202"/>
              <a:gd name="connsiteX53" fmla="*/ 173904 w 2535637"/>
              <a:gd name="connsiteY53" fmla="*/ 1649286 h 2973202"/>
              <a:gd name="connsiteX54" fmla="*/ 84147 w 2535637"/>
              <a:gd name="connsiteY54" fmla="*/ 1570748 h 2973202"/>
              <a:gd name="connsiteX55" fmla="*/ 0 w 2535637"/>
              <a:gd name="connsiteY55" fmla="*/ 1632456 h 2973202"/>
              <a:gd name="connsiteX56" fmla="*/ 84147 w 2535637"/>
              <a:gd name="connsiteY56" fmla="*/ 1957826 h 2973202"/>
              <a:gd name="connsiteX57" fmla="*/ 33659 w 2535637"/>
              <a:gd name="connsiteY57" fmla="*/ 2126120 h 2973202"/>
              <a:gd name="connsiteX58" fmla="*/ 140245 w 2535637"/>
              <a:gd name="connsiteY58" fmla="*/ 2210267 h 2973202"/>
              <a:gd name="connsiteX59" fmla="*/ 112196 w 2535637"/>
              <a:gd name="connsiteY59" fmla="*/ 2401001 h 2973202"/>
              <a:gd name="connsiteX60" fmla="*/ 246832 w 2535637"/>
              <a:gd name="connsiteY60" fmla="*/ 2462709 h 2973202"/>
              <a:gd name="connsiteX61" fmla="*/ 336589 w 2535637"/>
              <a:gd name="connsiteY61" fmla="*/ 2389781 h 2973202"/>
              <a:gd name="connsiteX62" fmla="*/ 661958 w 2535637"/>
              <a:gd name="connsiteY62" fmla="*/ 2574905 h 2973202"/>
              <a:gd name="connsiteX63" fmla="*/ 1234159 w 2535637"/>
              <a:gd name="connsiteY63"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952445 w 2535637"/>
              <a:gd name="connsiteY41" fmla="*/ 1334521 h 2973202"/>
              <a:gd name="connsiteX42" fmla="*/ 1019876 w 2535637"/>
              <a:gd name="connsiteY42" fmla="*/ 1155445 h 2973202"/>
              <a:gd name="connsiteX43" fmla="*/ 958767 w 2535637"/>
              <a:gd name="connsiteY43" fmla="*/ 1066960 h 2973202"/>
              <a:gd name="connsiteX44" fmla="*/ 998804 w 2535637"/>
              <a:gd name="connsiteY44" fmla="*/ 982689 h 2973202"/>
              <a:gd name="connsiteX45" fmla="*/ 750150 w 2535637"/>
              <a:gd name="connsiteY45" fmla="*/ 866816 h 2973202"/>
              <a:gd name="connsiteX46" fmla="*/ 661645 w 2535637"/>
              <a:gd name="connsiteY46" fmla="*/ 548692 h 2973202"/>
              <a:gd name="connsiteX47" fmla="*/ 459350 w 2535637"/>
              <a:gd name="connsiteY47" fmla="*/ 300091 h 2973202"/>
              <a:gd name="connsiteX48" fmla="*/ 288623 w 2535637"/>
              <a:gd name="connsiteY48" fmla="*/ 438197 h 2973202"/>
              <a:gd name="connsiteX49" fmla="*/ 389811 w 2535637"/>
              <a:gd name="connsiteY49" fmla="*/ 588720 h 2973202"/>
              <a:gd name="connsiteX50" fmla="*/ 282341 w 2535637"/>
              <a:gd name="connsiteY50" fmla="*/ 622429 h 2973202"/>
              <a:gd name="connsiteX51" fmla="*/ 144585 w 2535637"/>
              <a:gd name="connsiteY51" fmla="*/ 654207 h 2973202"/>
              <a:gd name="connsiteX52" fmla="*/ 145371 w 2535637"/>
              <a:gd name="connsiteY52" fmla="*/ 1058533 h 2973202"/>
              <a:gd name="connsiteX53" fmla="*/ 409516 w 2535637"/>
              <a:gd name="connsiteY53" fmla="*/ 1486601 h 2973202"/>
              <a:gd name="connsiteX54" fmla="*/ 173904 w 2535637"/>
              <a:gd name="connsiteY54" fmla="*/ 1649286 h 2973202"/>
              <a:gd name="connsiteX55" fmla="*/ 84147 w 2535637"/>
              <a:gd name="connsiteY55" fmla="*/ 1570748 h 2973202"/>
              <a:gd name="connsiteX56" fmla="*/ 0 w 2535637"/>
              <a:gd name="connsiteY56" fmla="*/ 1632456 h 2973202"/>
              <a:gd name="connsiteX57" fmla="*/ 84147 w 2535637"/>
              <a:gd name="connsiteY57" fmla="*/ 1957826 h 2973202"/>
              <a:gd name="connsiteX58" fmla="*/ 33659 w 2535637"/>
              <a:gd name="connsiteY58" fmla="*/ 2126120 h 2973202"/>
              <a:gd name="connsiteX59" fmla="*/ 140245 w 2535637"/>
              <a:gd name="connsiteY59" fmla="*/ 2210267 h 2973202"/>
              <a:gd name="connsiteX60" fmla="*/ 112196 w 2535637"/>
              <a:gd name="connsiteY60" fmla="*/ 2401001 h 2973202"/>
              <a:gd name="connsiteX61" fmla="*/ 246832 w 2535637"/>
              <a:gd name="connsiteY61" fmla="*/ 2462709 h 2973202"/>
              <a:gd name="connsiteX62" fmla="*/ 336589 w 2535637"/>
              <a:gd name="connsiteY62" fmla="*/ 2389781 h 2973202"/>
              <a:gd name="connsiteX63" fmla="*/ 661958 w 2535637"/>
              <a:gd name="connsiteY63" fmla="*/ 2574905 h 2973202"/>
              <a:gd name="connsiteX64" fmla="*/ 1234159 w 2535637"/>
              <a:gd name="connsiteY64" fmla="*/ 2591735 h 2973202"/>
              <a:gd name="connsiteX0" fmla="*/ 1234159 w 2535637"/>
              <a:gd name="connsiteY0" fmla="*/ 2591735 h 2973202"/>
              <a:gd name="connsiteX1" fmla="*/ 1537089 w 2535637"/>
              <a:gd name="connsiteY1" fmla="*/ 2776859 h 2973202"/>
              <a:gd name="connsiteX2" fmla="*/ 1727823 w 2535637"/>
              <a:gd name="connsiteY2" fmla="*/ 2636613 h 2973202"/>
              <a:gd name="connsiteX3" fmla="*/ 2182218 w 2535637"/>
              <a:gd name="connsiteY3" fmla="*/ 2804908 h 2973202"/>
              <a:gd name="connsiteX4" fmla="*/ 2255146 w 2535637"/>
              <a:gd name="connsiteY4" fmla="*/ 2973202 h 2973202"/>
              <a:gd name="connsiteX5" fmla="*/ 2445880 w 2535637"/>
              <a:gd name="connsiteY5" fmla="*/ 2911494 h 2973202"/>
              <a:gd name="connsiteX6" fmla="*/ 2356123 w 2535637"/>
              <a:gd name="connsiteY6" fmla="*/ 2154169 h 2973202"/>
              <a:gd name="connsiteX7" fmla="*/ 2283195 w 2535637"/>
              <a:gd name="connsiteY7" fmla="*/ 2154169 h 2973202"/>
              <a:gd name="connsiteX8" fmla="*/ 2187828 w 2535637"/>
              <a:gd name="connsiteY8" fmla="*/ 1969045 h 2973202"/>
              <a:gd name="connsiteX9" fmla="*/ 2322464 w 2535637"/>
              <a:gd name="connsiteY9" fmla="*/ 1935386 h 2973202"/>
              <a:gd name="connsiteX10" fmla="*/ 2328073 w 2535637"/>
              <a:gd name="connsiteY10" fmla="*/ 1666115 h 2973202"/>
              <a:gd name="connsiteX11" fmla="*/ 2047583 w 2535637"/>
              <a:gd name="connsiteY11" fmla="*/ 1621237 h 2973202"/>
              <a:gd name="connsiteX12" fmla="*/ 1940996 w 2535637"/>
              <a:gd name="connsiteY12" fmla="*/ 1408064 h 2973202"/>
              <a:gd name="connsiteX13" fmla="*/ 1817580 w 2535637"/>
              <a:gd name="connsiteY13" fmla="*/ 1340746 h 2973202"/>
              <a:gd name="connsiteX14" fmla="*/ 1806361 w 2535637"/>
              <a:gd name="connsiteY14" fmla="*/ 1189281 h 2973202"/>
              <a:gd name="connsiteX15" fmla="*/ 2030753 w 2535637"/>
              <a:gd name="connsiteY15" fmla="*/ 1161232 h 2973202"/>
              <a:gd name="connsiteX16" fmla="*/ 2170999 w 2535637"/>
              <a:gd name="connsiteY16" fmla="*/ 948059 h 2973202"/>
              <a:gd name="connsiteX17" fmla="*/ 2333683 w 2535637"/>
              <a:gd name="connsiteY17" fmla="*/ 1032206 h 2973202"/>
              <a:gd name="connsiteX18" fmla="*/ 2445880 w 2535637"/>
              <a:gd name="connsiteY18" fmla="*/ 959278 h 2973202"/>
              <a:gd name="connsiteX19" fmla="*/ 2401001 w 2535637"/>
              <a:gd name="connsiteY19" fmla="*/ 656348 h 2973202"/>
              <a:gd name="connsiteX20" fmla="*/ 2535637 w 2535637"/>
              <a:gd name="connsiteY20" fmla="*/ 499273 h 2973202"/>
              <a:gd name="connsiteX21" fmla="*/ 2490758 w 2535637"/>
              <a:gd name="connsiteY21" fmla="*/ 162685 h 2973202"/>
              <a:gd name="connsiteX22" fmla="*/ 2417830 w 2535637"/>
              <a:gd name="connsiteY22" fmla="*/ 162685 h 2973202"/>
              <a:gd name="connsiteX23" fmla="*/ 2372952 w 2535637"/>
              <a:gd name="connsiteY23" fmla="*/ 336589 h 2973202"/>
              <a:gd name="connsiteX24" fmla="*/ 2277585 w 2535637"/>
              <a:gd name="connsiteY24" fmla="*/ 319759 h 2973202"/>
              <a:gd name="connsiteX25" fmla="*/ 2255146 w 2535637"/>
              <a:gd name="connsiteY25" fmla="*/ 196343 h 2973202"/>
              <a:gd name="connsiteX26" fmla="*/ 1946606 w 2535637"/>
              <a:gd name="connsiteY26" fmla="*/ 33659 h 2973202"/>
              <a:gd name="connsiteX27" fmla="*/ 1946606 w 2535637"/>
              <a:gd name="connsiteY27" fmla="*/ 0 h 2973202"/>
              <a:gd name="connsiteX28" fmla="*/ 1795141 w 2535637"/>
              <a:gd name="connsiteY28" fmla="*/ 274881 h 2973202"/>
              <a:gd name="connsiteX29" fmla="*/ 1542699 w 2535637"/>
              <a:gd name="connsiteY29" fmla="*/ 544152 h 2973202"/>
              <a:gd name="connsiteX30" fmla="*/ 1273428 w 2535637"/>
              <a:gd name="connsiteY30" fmla="*/ 617080 h 2973202"/>
              <a:gd name="connsiteX31" fmla="*/ 1559529 w 2535637"/>
              <a:gd name="connsiteY31" fmla="*/ 925619 h 2973202"/>
              <a:gd name="connsiteX32" fmla="*/ 1576358 w 2535637"/>
              <a:gd name="connsiteY32" fmla="*/ 1166842 h 2973202"/>
              <a:gd name="connsiteX33" fmla="*/ 1503430 w 2535637"/>
              <a:gd name="connsiteY33" fmla="*/ 1357575 h 2973202"/>
              <a:gd name="connsiteX34" fmla="*/ 1716603 w 2535637"/>
              <a:gd name="connsiteY34" fmla="*/ 1475381 h 2973202"/>
              <a:gd name="connsiteX35" fmla="*/ 1626846 w 2535637"/>
              <a:gd name="connsiteY35" fmla="*/ 1514650 h 2973202"/>
              <a:gd name="connsiteX36" fmla="*/ 1559529 w 2535637"/>
              <a:gd name="connsiteY36" fmla="*/ 1682945 h 2973202"/>
              <a:gd name="connsiteX37" fmla="*/ 1408064 w 2535637"/>
              <a:gd name="connsiteY37" fmla="*/ 1643676 h 2973202"/>
              <a:gd name="connsiteX38" fmla="*/ 1093914 w 2535637"/>
              <a:gd name="connsiteY38" fmla="*/ 1654896 h 2973202"/>
              <a:gd name="connsiteX39" fmla="*/ 948059 w 2535637"/>
              <a:gd name="connsiteY39" fmla="*/ 1570748 h 2973202"/>
              <a:gd name="connsiteX40" fmla="*/ 847082 w 2535637"/>
              <a:gd name="connsiteY40" fmla="*/ 1408064 h 2973202"/>
              <a:gd name="connsiteX41" fmla="*/ 952445 w 2535637"/>
              <a:gd name="connsiteY41" fmla="*/ 1334521 h 2973202"/>
              <a:gd name="connsiteX42" fmla="*/ 1019876 w 2535637"/>
              <a:gd name="connsiteY42" fmla="*/ 1155445 h 2973202"/>
              <a:gd name="connsiteX43" fmla="*/ 958767 w 2535637"/>
              <a:gd name="connsiteY43" fmla="*/ 1066960 h 2973202"/>
              <a:gd name="connsiteX44" fmla="*/ 998804 w 2535637"/>
              <a:gd name="connsiteY44" fmla="*/ 982689 h 2973202"/>
              <a:gd name="connsiteX45" fmla="*/ 750150 w 2535637"/>
              <a:gd name="connsiteY45" fmla="*/ 866816 h 2973202"/>
              <a:gd name="connsiteX46" fmla="*/ 661645 w 2535637"/>
              <a:gd name="connsiteY46" fmla="*/ 548692 h 2973202"/>
              <a:gd name="connsiteX47" fmla="*/ 459350 w 2535637"/>
              <a:gd name="connsiteY47" fmla="*/ 300091 h 2973202"/>
              <a:gd name="connsiteX48" fmla="*/ 288623 w 2535637"/>
              <a:gd name="connsiteY48" fmla="*/ 438197 h 2973202"/>
              <a:gd name="connsiteX49" fmla="*/ 389811 w 2535637"/>
              <a:gd name="connsiteY49" fmla="*/ 588720 h 2973202"/>
              <a:gd name="connsiteX50" fmla="*/ 282341 w 2535637"/>
              <a:gd name="connsiteY50" fmla="*/ 622429 h 2973202"/>
              <a:gd name="connsiteX51" fmla="*/ 145371 w 2535637"/>
              <a:gd name="connsiteY51" fmla="*/ 1058533 h 2973202"/>
              <a:gd name="connsiteX52" fmla="*/ 409516 w 2535637"/>
              <a:gd name="connsiteY52" fmla="*/ 1486601 h 2973202"/>
              <a:gd name="connsiteX53" fmla="*/ 173904 w 2535637"/>
              <a:gd name="connsiteY53" fmla="*/ 1649286 h 2973202"/>
              <a:gd name="connsiteX54" fmla="*/ 84147 w 2535637"/>
              <a:gd name="connsiteY54" fmla="*/ 1570748 h 2973202"/>
              <a:gd name="connsiteX55" fmla="*/ 0 w 2535637"/>
              <a:gd name="connsiteY55" fmla="*/ 1632456 h 2973202"/>
              <a:gd name="connsiteX56" fmla="*/ 84147 w 2535637"/>
              <a:gd name="connsiteY56" fmla="*/ 1957826 h 2973202"/>
              <a:gd name="connsiteX57" fmla="*/ 33659 w 2535637"/>
              <a:gd name="connsiteY57" fmla="*/ 2126120 h 2973202"/>
              <a:gd name="connsiteX58" fmla="*/ 140245 w 2535637"/>
              <a:gd name="connsiteY58" fmla="*/ 2210267 h 2973202"/>
              <a:gd name="connsiteX59" fmla="*/ 112196 w 2535637"/>
              <a:gd name="connsiteY59" fmla="*/ 2401001 h 2973202"/>
              <a:gd name="connsiteX60" fmla="*/ 246832 w 2535637"/>
              <a:gd name="connsiteY60" fmla="*/ 2462709 h 2973202"/>
              <a:gd name="connsiteX61" fmla="*/ 336589 w 2535637"/>
              <a:gd name="connsiteY61" fmla="*/ 2389781 h 2973202"/>
              <a:gd name="connsiteX62" fmla="*/ 661958 w 2535637"/>
              <a:gd name="connsiteY62" fmla="*/ 2574905 h 2973202"/>
              <a:gd name="connsiteX63" fmla="*/ 1234159 w 2535637"/>
              <a:gd name="connsiteY63" fmla="*/ 2591735 h 297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535637" h="2973202">
                <a:moveTo>
                  <a:pt x="1234159" y="2591735"/>
                </a:moveTo>
                <a:lnTo>
                  <a:pt x="1537089" y="2776859"/>
                </a:lnTo>
                <a:lnTo>
                  <a:pt x="1727823" y="2636613"/>
                </a:lnTo>
                <a:lnTo>
                  <a:pt x="2182218" y="2804908"/>
                </a:lnTo>
                <a:lnTo>
                  <a:pt x="2255146" y="2973202"/>
                </a:lnTo>
                <a:lnTo>
                  <a:pt x="2445880" y="2911494"/>
                </a:lnTo>
                <a:lnTo>
                  <a:pt x="2356123" y="2154169"/>
                </a:lnTo>
                <a:lnTo>
                  <a:pt x="2283195" y="2154169"/>
                </a:lnTo>
                <a:lnTo>
                  <a:pt x="2187828" y="1969045"/>
                </a:lnTo>
                <a:lnTo>
                  <a:pt x="2322464" y="1935386"/>
                </a:lnTo>
                <a:lnTo>
                  <a:pt x="2328073" y="1666115"/>
                </a:lnTo>
                <a:lnTo>
                  <a:pt x="2047583" y="1621237"/>
                </a:lnTo>
                <a:lnTo>
                  <a:pt x="1940996" y="1408064"/>
                </a:lnTo>
                <a:lnTo>
                  <a:pt x="1817580" y="1340746"/>
                </a:lnTo>
                <a:lnTo>
                  <a:pt x="1806361" y="1189281"/>
                </a:lnTo>
                <a:lnTo>
                  <a:pt x="2030753" y="1161232"/>
                </a:lnTo>
                <a:lnTo>
                  <a:pt x="2170999" y="948059"/>
                </a:lnTo>
                <a:lnTo>
                  <a:pt x="2333683" y="1032206"/>
                </a:lnTo>
                <a:lnTo>
                  <a:pt x="2445880" y="959278"/>
                </a:lnTo>
                <a:lnTo>
                  <a:pt x="2401001" y="656348"/>
                </a:lnTo>
                <a:lnTo>
                  <a:pt x="2535637" y="499273"/>
                </a:lnTo>
                <a:lnTo>
                  <a:pt x="2490758" y="162685"/>
                </a:lnTo>
                <a:lnTo>
                  <a:pt x="2417830" y="162685"/>
                </a:lnTo>
                <a:lnTo>
                  <a:pt x="2372952" y="336589"/>
                </a:lnTo>
                <a:lnTo>
                  <a:pt x="2277585" y="319759"/>
                </a:lnTo>
                <a:lnTo>
                  <a:pt x="2255146" y="196343"/>
                </a:lnTo>
                <a:lnTo>
                  <a:pt x="1946606" y="33659"/>
                </a:lnTo>
                <a:lnTo>
                  <a:pt x="1946606" y="0"/>
                </a:lnTo>
                <a:lnTo>
                  <a:pt x="1795141" y="274881"/>
                </a:lnTo>
                <a:lnTo>
                  <a:pt x="1542699" y="544152"/>
                </a:lnTo>
                <a:lnTo>
                  <a:pt x="1273428" y="617080"/>
                </a:lnTo>
                <a:lnTo>
                  <a:pt x="1559529" y="925619"/>
                </a:lnTo>
                <a:lnTo>
                  <a:pt x="1576358" y="1166842"/>
                </a:lnTo>
                <a:lnTo>
                  <a:pt x="1503430" y="1357575"/>
                </a:lnTo>
                <a:lnTo>
                  <a:pt x="1716603" y="1475381"/>
                </a:lnTo>
                <a:lnTo>
                  <a:pt x="1626846" y="1514650"/>
                </a:lnTo>
                <a:lnTo>
                  <a:pt x="1559529" y="1682945"/>
                </a:lnTo>
                <a:lnTo>
                  <a:pt x="1408064" y="1643676"/>
                </a:lnTo>
                <a:lnTo>
                  <a:pt x="1093914" y="1654896"/>
                </a:lnTo>
                <a:lnTo>
                  <a:pt x="948059" y="1570748"/>
                </a:lnTo>
                <a:lnTo>
                  <a:pt x="847082" y="1408064"/>
                </a:lnTo>
                <a:lnTo>
                  <a:pt x="952445" y="1334521"/>
                </a:lnTo>
                <a:cubicBezTo>
                  <a:pt x="981244" y="1292418"/>
                  <a:pt x="1018822" y="1200038"/>
                  <a:pt x="1019876" y="1155445"/>
                </a:cubicBezTo>
                <a:lnTo>
                  <a:pt x="958767" y="1066960"/>
                </a:lnTo>
                <a:lnTo>
                  <a:pt x="998804" y="982689"/>
                </a:lnTo>
                <a:lnTo>
                  <a:pt x="750150" y="866816"/>
                </a:lnTo>
                <a:lnTo>
                  <a:pt x="661645" y="548692"/>
                </a:lnTo>
                <a:lnTo>
                  <a:pt x="459350" y="300091"/>
                </a:lnTo>
                <a:lnTo>
                  <a:pt x="288623" y="438197"/>
                </a:lnTo>
                <a:lnTo>
                  <a:pt x="389811" y="588720"/>
                </a:lnTo>
                <a:lnTo>
                  <a:pt x="282341" y="622429"/>
                </a:lnTo>
                <a:lnTo>
                  <a:pt x="145371" y="1058533"/>
                </a:lnTo>
                <a:lnTo>
                  <a:pt x="409516" y="1486601"/>
                </a:lnTo>
                <a:lnTo>
                  <a:pt x="173904" y="1649286"/>
                </a:lnTo>
                <a:lnTo>
                  <a:pt x="84147" y="1570748"/>
                </a:lnTo>
                <a:lnTo>
                  <a:pt x="0" y="1632456"/>
                </a:lnTo>
                <a:lnTo>
                  <a:pt x="84147" y="1957826"/>
                </a:lnTo>
                <a:lnTo>
                  <a:pt x="33659" y="2126120"/>
                </a:lnTo>
                <a:lnTo>
                  <a:pt x="140245" y="2210267"/>
                </a:lnTo>
                <a:lnTo>
                  <a:pt x="112196" y="2401001"/>
                </a:lnTo>
                <a:lnTo>
                  <a:pt x="246832" y="2462709"/>
                </a:lnTo>
                <a:lnTo>
                  <a:pt x="336589" y="2389781"/>
                </a:lnTo>
                <a:lnTo>
                  <a:pt x="661958" y="2574905"/>
                </a:lnTo>
                <a:lnTo>
                  <a:pt x="1234159" y="2591735"/>
                </a:lnTo>
                <a:close/>
              </a:path>
            </a:pathLst>
          </a:custGeom>
          <a:pattFill prst="wdUpDiag">
            <a:fgClr>
              <a:srgbClr val="B2A1C7"/>
            </a:fgClr>
            <a:bgClr>
              <a:srgbClr val="FBD4B4"/>
            </a:bgClr>
          </a:patt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dirty="0"/>
          </a:p>
        </p:txBody>
      </p:sp>
      <p:sp>
        <p:nvSpPr>
          <p:cNvPr id="22530" name="Freeform 12"/>
          <p:cNvSpPr>
            <a:spLocks noChangeAspect="1"/>
          </p:cNvSpPr>
          <p:nvPr/>
        </p:nvSpPr>
        <p:spPr bwMode="auto">
          <a:xfrm>
            <a:off x="588964" y="1964928"/>
            <a:ext cx="1646387" cy="1619250"/>
          </a:xfrm>
          <a:custGeom>
            <a:avLst/>
            <a:gdLst>
              <a:gd name="T0" fmla="*/ 2147483647 w 3044"/>
              <a:gd name="T1" fmla="*/ 2147483647 h 3031"/>
              <a:gd name="T2" fmla="*/ 2147483647 w 3044"/>
              <a:gd name="T3" fmla="*/ 2147483647 h 3031"/>
              <a:gd name="T4" fmla="*/ 2147483647 w 3044"/>
              <a:gd name="T5" fmla="*/ 2147483647 h 3031"/>
              <a:gd name="T6" fmla="*/ 2147483647 w 3044"/>
              <a:gd name="T7" fmla="*/ 2147483647 h 3031"/>
              <a:gd name="T8" fmla="*/ 2147483647 w 3044"/>
              <a:gd name="T9" fmla="*/ 2147483647 h 3031"/>
              <a:gd name="T10" fmla="*/ 2147483647 w 3044"/>
              <a:gd name="T11" fmla="*/ 2147483647 h 3031"/>
              <a:gd name="T12" fmla="*/ 2147483647 w 3044"/>
              <a:gd name="T13" fmla="*/ 2147483647 h 3031"/>
              <a:gd name="T14" fmla="*/ 2147483647 w 3044"/>
              <a:gd name="T15" fmla="*/ 2147483647 h 3031"/>
              <a:gd name="T16" fmla="*/ 2147483647 w 3044"/>
              <a:gd name="T17" fmla="*/ 2147483647 h 3031"/>
              <a:gd name="T18" fmla="*/ 0 w 3044"/>
              <a:gd name="T19" fmla="*/ 2147483647 h 3031"/>
              <a:gd name="T20" fmla="*/ 2147483647 w 3044"/>
              <a:gd name="T21" fmla="*/ 2147483647 h 3031"/>
              <a:gd name="T22" fmla="*/ 2147483647 w 3044"/>
              <a:gd name="T23" fmla="*/ 2147483647 h 3031"/>
              <a:gd name="T24" fmla="*/ 2147483647 w 3044"/>
              <a:gd name="T25" fmla="*/ 2147483647 h 3031"/>
              <a:gd name="T26" fmla="*/ 2147483647 w 3044"/>
              <a:gd name="T27" fmla="*/ 2147483647 h 3031"/>
              <a:gd name="T28" fmla="*/ 2147483647 w 3044"/>
              <a:gd name="T29" fmla="*/ 2147483647 h 3031"/>
              <a:gd name="T30" fmla="*/ 2147483647 w 3044"/>
              <a:gd name="T31" fmla="*/ 2147483647 h 3031"/>
              <a:gd name="T32" fmla="*/ 2147483647 w 3044"/>
              <a:gd name="T33" fmla="*/ 2147483647 h 3031"/>
              <a:gd name="T34" fmla="*/ 2147483647 w 3044"/>
              <a:gd name="T35" fmla="*/ 2147483647 h 3031"/>
              <a:gd name="T36" fmla="*/ 2147483647 w 3044"/>
              <a:gd name="T37" fmla="*/ 0 h 3031"/>
              <a:gd name="T38" fmla="*/ 2147483647 w 3044"/>
              <a:gd name="T39" fmla="*/ 2147483647 h 3031"/>
              <a:gd name="T40" fmla="*/ 2147483647 w 3044"/>
              <a:gd name="T41" fmla="*/ 2147483647 h 3031"/>
              <a:gd name="T42" fmla="*/ 2147483647 w 3044"/>
              <a:gd name="T43" fmla="*/ 2147483647 h 3031"/>
              <a:gd name="T44" fmla="*/ 2147483647 w 3044"/>
              <a:gd name="T45" fmla="*/ 2147483647 h 3031"/>
              <a:gd name="T46" fmla="*/ 2147483647 w 3044"/>
              <a:gd name="T47" fmla="*/ 2147483647 h 3031"/>
              <a:gd name="T48" fmla="*/ 2147483647 w 3044"/>
              <a:gd name="T49" fmla="*/ 2147483647 h 3031"/>
              <a:gd name="T50" fmla="*/ 2147483647 w 3044"/>
              <a:gd name="T51" fmla="*/ 2147483647 h 3031"/>
              <a:gd name="T52" fmla="*/ 2147483647 w 3044"/>
              <a:gd name="T53" fmla="*/ 2147483647 h 3031"/>
              <a:gd name="T54" fmla="*/ 2147483647 w 3044"/>
              <a:gd name="T55" fmla="*/ 2147483647 h 3031"/>
              <a:gd name="T56" fmla="*/ 2147483647 w 3044"/>
              <a:gd name="T57" fmla="*/ 2147483647 h 3031"/>
              <a:gd name="T58" fmla="*/ 2147483647 w 3044"/>
              <a:gd name="T59" fmla="*/ 2147483647 h 303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44"/>
              <a:gd name="T91" fmla="*/ 0 h 3031"/>
              <a:gd name="T92" fmla="*/ 3044 w 3044"/>
              <a:gd name="T93" fmla="*/ 3031 h 3031"/>
              <a:gd name="connsiteX0" fmla="*/ 8463 w 10116"/>
              <a:gd name="connsiteY0" fmla="*/ 7954 h 10000"/>
              <a:gd name="connsiteX1" fmla="*/ 7447 w 10116"/>
              <a:gd name="connsiteY1" fmla="*/ 8403 h 10000"/>
              <a:gd name="connsiteX2" fmla="*/ 7526 w 10116"/>
              <a:gd name="connsiteY2" fmla="*/ 9070 h 10000"/>
              <a:gd name="connsiteX3" fmla="*/ 4832 w 10116"/>
              <a:gd name="connsiteY3" fmla="*/ 10000 h 10000"/>
              <a:gd name="connsiteX4" fmla="*/ 3893 w 10116"/>
              <a:gd name="connsiteY4" fmla="*/ 8776 h 10000"/>
              <a:gd name="connsiteX5" fmla="*/ 3196 w 10116"/>
              <a:gd name="connsiteY5" fmla="*/ 5424 h 10000"/>
              <a:gd name="connsiteX6" fmla="*/ 2221 w 10116"/>
              <a:gd name="connsiteY6" fmla="*/ 4477 h 10000"/>
              <a:gd name="connsiteX7" fmla="*/ 2093 w 10116"/>
              <a:gd name="connsiteY7" fmla="*/ 2781 h 10000"/>
              <a:gd name="connsiteX8" fmla="*/ 1383 w 10116"/>
              <a:gd name="connsiteY8" fmla="*/ 1798 h 10000"/>
              <a:gd name="connsiteX9" fmla="*/ 0 w 10116"/>
              <a:gd name="connsiteY9" fmla="*/ 1175 h 10000"/>
              <a:gd name="connsiteX10" fmla="*/ 299 w 10116"/>
              <a:gd name="connsiteY10" fmla="*/ 201 h 10000"/>
              <a:gd name="connsiteX11" fmla="*/ 2415 w 10116"/>
              <a:gd name="connsiteY11" fmla="*/ 610 h 10000"/>
              <a:gd name="connsiteX12" fmla="*/ 3062 w 10116"/>
              <a:gd name="connsiteY12" fmla="*/ 960 h 10000"/>
              <a:gd name="connsiteX13" fmla="*/ 3308 w 10116"/>
              <a:gd name="connsiteY13" fmla="*/ 1029 h 10000"/>
              <a:gd name="connsiteX14" fmla="*/ 3591 w 10116"/>
              <a:gd name="connsiteY14" fmla="*/ 1043 h 10000"/>
              <a:gd name="connsiteX15" fmla="*/ 4859 w 10116"/>
              <a:gd name="connsiteY15" fmla="*/ 633 h 10000"/>
              <a:gd name="connsiteX16" fmla="*/ 5361 w 10116"/>
              <a:gd name="connsiteY16" fmla="*/ 1300 h 10000"/>
              <a:gd name="connsiteX17" fmla="*/ 6216 w 10116"/>
              <a:gd name="connsiteY17" fmla="*/ 716 h 10000"/>
              <a:gd name="connsiteX18" fmla="*/ 6761 w 10116"/>
              <a:gd name="connsiteY18" fmla="*/ 0 h 10000"/>
              <a:gd name="connsiteX19" fmla="*/ 8183 w 10116"/>
              <a:gd name="connsiteY19" fmla="*/ 1112 h 10000"/>
              <a:gd name="connsiteX20" fmla="*/ 8288 w 10116"/>
              <a:gd name="connsiteY20" fmla="*/ 2662 h 10000"/>
              <a:gd name="connsiteX21" fmla="*/ 8896 w 10116"/>
              <a:gd name="connsiteY21" fmla="*/ 2758 h 10000"/>
              <a:gd name="connsiteX22" fmla="*/ 8998 w 10116"/>
              <a:gd name="connsiteY22" fmla="*/ 3553 h 10000"/>
              <a:gd name="connsiteX23" fmla="*/ 9658 w 10116"/>
              <a:gd name="connsiteY23" fmla="*/ 3982 h 10000"/>
              <a:gd name="connsiteX24" fmla="*/ 9980 w 10116"/>
              <a:gd name="connsiteY24" fmla="*/ 3705 h 10000"/>
              <a:gd name="connsiteX25" fmla="*/ 10041 w 10116"/>
              <a:gd name="connsiteY25" fmla="*/ 3752 h 10000"/>
              <a:gd name="connsiteX26" fmla="*/ 10000 w 10116"/>
              <a:gd name="connsiteY26" fmla="*/ 5048 h 10000"/>
              <a:gd name="connsiteX27" fmla="*/ 9346 w 10116"/>
              <a:gd name="connsiteY27" fmla="*/ 5259 h 10000"/>
              <a:gd name="connsiteX28" fmla="*/ 9287 w 10116"/>
              <a:gd name="connsiteY28" fmla="*/ 6143 h 10000"/>
              <a:gd name="connsiteX29" fmla="*/ 9044 w 10116"/>
              <a:gd name="connsiteY29" fmla="*/ 7202 h 10000"/>
              <a:gd name="connsiteX30" fmla="*/ 8463 w 10116"/>
              <a:gd name="connsiteY30" fmla="*/ 7954 h 10000"/>
              <a:gd name="connsiteX0" fmla="*/ 8463 w 10118"/>
              <a:gd name="connsiteY0" fmla="*/ 7954 h 10000"/>
              <a:gd name="connsiteX1" fmla="*/ 7447 w 10118"/>
              <a:gd name="connsiteY1" fmla="*/ 8403 h 10000"/>
              <a:gd name="connsiteX2" fmla="*/ 7526 w 10118"/>
              <a:gd name="connsiteY2" fmla="*/ 9070 h 10000"/>
              <a:gd name="connsiteX3" fmla="*/ 4832 w 10118"/>
              <a:gd name="connsiteY3" fmla="*/ 10000 h 10000"/>
              <a:gd name="connsiteX4" fmla="*/ 3893 w 10118"/>
              <a:gd name="connsiteY4" fmla="*/ 8776 h 10000"/>
              <a:gd name="connsiteX5" fmla="*/ 3196 w 10118"/>
              <a:gd name="connsiteY5" fmla="*/ 5424 h 10000"/>
              <a:gd name="connsiteX6" fmla="*/ 2221 w 10118"/>
              <a:gd name="connsiteY6" fmla="*/ 4477 h 10000"/>
              <a:gd name="connsiteX7" fmla="*/ 2093 w 10118"/>
              <a:gd name="connsiteY7" fmla="*/ 2781 h 10000"/>
              <a:gd name="connsiteX8" fmla="*/ 1383 w 10118"/>
              <a:gd name="connsiteY8" fmla="*/ 1798 h 10000"/>
              <a:gd name="connsiteX9" fmla="*/ 0 w 10118"/>
              <a:gd name="connsiteY9" fmla="*/ 1175 h 10000"/>
              <a:gd name="connsiteX10" fmla="*/ 299 w 10118"/>
              <a:gd name="connsiteY10" fmla="*/ 201 h 10000"/>
              <a:gd name="connsiteX11" fmla="*/ 2415 w 10118"/>
              <a:gd name="connsiteY11" fmla="*/ 610 h 10000"/>
              <a:gd name="connsiteX12" fmla="*/ 3062 w 10118"/>
              <a:gd name="connsiteY12" fmla="*/ 960 h 10000"/>
              <a:gd name="connsiteX13" fmla="*/ 3308 w 10118"/>
              <a:gd name="connsiteY13" fmla="*/ 1029 h 10000"/>
              <a:gd name="connsiteX14" fmla="*/ 3591 w 10118"/>
              <a:gd name="connsiteY14" fmla="*/ 1043 h 10000"/>
              <a:gd name="connsiteX15" fmla="*/ 4859 w 10118"/>
              <a:gd name="connsiteY15" fmla="*/ 633 h 10000"/>
              <a:gd name="connsiteX16" fmla="*/ 5361 w 10118"/>
              <a:gd name="connsiteY16" fmla="*/ 1300 h 10000"/>
              <a:gd name="connsiteX17" fmla="*/ 6216 w 10118"/>
              <a:gd name="connsiteY17" fmla="*/ 716 h 10000"/>
              <a:gd name="connsiteX18" fmla="*/ 6761 w 10118"/>
              <a:gd name="connsiteY18" fmla="*/ 0 h 10000"/>
              <a:gd name="connsiteX19" fmla="*/ 8183 w 10118"/>
              <a:gd name="connsiteY19" fmla="*/ 1112 h 10000"/>
              <a:gd name="connsiteX20" fmla="*/ 8288 w 10118"/>
              <a:gd name="connsiteY20" fmla="*/ 2662 h 10000"/>
              <a:gd name="connsiteX21" fmla="*/ 8896 w 10118"/>
              <a:gd name="connsiteY21" fmla="*/ 2758 h 10000"/>
              <a:gd name="connsiteX22" fmla="*/ 8998 w 10118"/>
              <a:gd name="connsiteY22" fmla="*/ 3553 h 10000"/>
              <a:gd name="connsiteX23" fmla="*/ 9658 w 10118"/>
              <a:gd name="connsiteY23" fmla="*/ 3982 h 10000"/>
              <a:gd name="connsiteX24" fmla="*/ 9980 w 10118"/>
              <a:gd name="connsiteY24" fmla="*/ 3705 h 10000"/>
              <a:gd name="connsiteX25" fmla="*/ 10041 w 10118"/>
              <a:gd name="connsiteY25" fmla="*/ 3752 h 10000"/>
              <a:gd name="connsiteX26" fmla="*/ 10054 w 10118"/>
              <a:gd name="connsiteY26" fmla="*/ 3739 h 10000"/>
              <a:gd name="connsiteX27" fmla="*/ 10000 w 10118"/>
              <a:gd name="connsiteY27" fmla="*/ 5048 h 10000"/>
              <a:gd name="connsiteX28" fmla="*/ 9346 w 10118"/>
              <a:gd name="connsiteY28" fmla="*/ 5259 h 10000"/>
              <a:gd name="connsiteX29" fmla="*/ 9287 w 10118"/>
              <a:gd name="connsiteY29" fmla="*/ 6143 h 10000"/>
              <a:gd name="connsiteX30" fmla="*/ 9044 w 10118"/>
              <a:gd name="connsiteY30" fmla="*/ 7202 h 10000"/>
              <a:gd name="connsiteX31" fmla="*/ 8463 w 10118"/>
              <a:gd name="connsiteY31" fmla="*/ 795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18" h="10000">
                <a:moveTo>
                  <a:pt x="8463" y="7954"/>
                </a:moveTo>
                <a:lnTo>
                  <a:pt x="7447" y="8403"/>
                </a:lnTo>
                <a:cubicBezTo>
                  <a:pt x="7473" y="8625"/>
                  <a:pt x="7500" y="8848"/>
                  <a:pt x="7526" y="9070"/>
                </a:cubicBezTo>
                <a:lnTo>
                  <a:pt x="4832" y="10000"/>
                </a:lnTo>
                <a:lnTo>
                  <a:pt x="3893" y="8776"/>
                </a:lnTo>
                <a:lnTo>
                  <a:pt x="3196" y="5424"/>
                </a:lnTo>
                <a:lnTo>
                  <a:pt x="2221" y="4477"/>
                </a:lnTo>
                <a:cubicBezTo>
                  <a:pt x="2178" y="3912"/>
                  <a:pt x="2136" y="3346"/>
                  <a:pt x="2093" y="2781"/>
                </a:cubicBezTo>
                <a:lnTo>
                  <a:pt x="1383" y="1798"/>
                </a:lnTo>
                <a:lnTo>
                  <a:pt x="0" y="1175"/>
                </a:lnTo>
                <a:lnTo>
                  <a:pt x="299" y="201"/>
                </a:lnTo>
                <a:lnTo>
                  <a:pt x="2415" y="610"/>
                </a:lnTo>
                <a:lnTo>
                  <a:pt x="3062" y="960"/>
                </a:lnTo>
                <a:lnTo>
                  <a:pt x="3308" y="1029"/>
                </a:lnTo>
                <a:lnTo>
                  <a:pt x="3591" y="1043"/>
                </a:lnTo>
                <a:lnTo>
                  <a:pt x="4859" y="633"/>
                </a:lnTo>
                <a:lnTo>
                  <a:pt x="5361" y="1300"/>
                </a:lnTo>
                <a:lnTo>
                  <a:pt x="6216" y="716"/>
                </a:lnTo>
                <a:lnTo>
                  <a:pt x="6761" y="0"/>
                </a:lnTo>
                <a:lnTo>
                  <a:pt x="8183" y="1112"/>
                </a:lnTo>
                <a:lnTo>
                  <a:pt x="8288" y="2662"/>
                </a:lnTo>
                <a:lnTo>
                  <a:pt x="8896" y="2758"/>
                </a:lnTo>
                <a:lnTo>
                  <a:pt x="8998" y="3553"/>
                </a:lnTo>
                <a:lnTo>
                  <a:pt x="9658" y="3982"/>
                </a:lnTo>
                <a:lnTo>
                  <a:pt x="9980" y="3705"/>
                </a:lnTo>
                <a:cubicBezTo>
                  <a:pt x="10044" y="3667"/>
                  <a:pt x="10038" y="3528"/>
                  <a:pt x="10041" y="3752"/>
                </a:cubicBezTo>
                <a:cubicBezTo>
                  <a:pt x="10053" y="3758"/>
                  <a:pt x="10061" y="3523"/>
                  <a:pt x="10054" y="3739"/>
                </a:cubicBezTo>
                <a:cubicBezTo>
                  <a:pt x="10047" y="3955"/>
                  <a:pt x="10118" y="4795"/>
                  <a:pt x="10000" y="5048"/>
                </a:cubicBezTo>
                <a:lnTo>
                  <a:pt x="9346" y="5259"/>
                </a:lnTo>
                <a:cubicBezTo>
                  <a:pt x="9326" y="5554"/>
                  <a:pt x="9307" y="5848"/>
                  <a:pt x="9287" y="6143"/>
                </a:cubicBezTo>
                <a:lnTo>
                  <a:pt x="9044" y="7202"/>
                </a:lnTo>
                <a:lnTo>
                  <a:pt x="8463" y="7954"/>
                </a:lnTo>
                <a:close/>
              </a:path>
            </a:pathLst>
          </a:custGeom>
          <a:pattFill prst="wdUpDiag">
            <a:fgClr>
              <a:srgbClr val="76923C"/>
            </a:fgClr>
            <a:bgClr>
              <a:srgbClr val="FFFFFF"/>
            </a:bgClr>
          </a:patt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p>
        </p:txBody>
      </p:sp>
      <p:sp>
        <p:nvSpPr>
          <p:cNvPr id="22531" name="Text Box 2"/>
          <p:cNvSpPr txBox="1">
            <a:spLocks noChangeArrowheads="1"/>
          </p:cNvSpPr>
          <p:nvPr/>
        </p:nvSpPr>
        <p:spPr bwMode="auto">
          <a:xfrm>
            <a:off x="5148064" y="188913"/>
            <a:ext cx="3600400" cy="338554"/>
          </a:xfrm>
          <a:prstGeom prst="rect">
            <a:avLst/>
          </a:prstGeom>
          <a:noFill/>
          <a:ln w="9525">
            <a:noFill/>
            <a:miter lim="800000"/>
            <a:headEnd/>
            <a:tailEnd/>
          </a:ln>
        </p:spPr>
        <p:txBody>
          <a:bodyPr wrap="square">
            <a:spAutoFit/>
          </a:bodyPr>
          <a:lstStyle/>
          <a:p>
            <a:r>
              <a:rPr lang="fi-FI" sz="1600" b="1" dirty="0" smtClean="0">
                <a:cs typeface="Arial" charset="0"/>
              </a:rPr>
              <a:t>Pohjois-Savo: selvitystilanne</a:t>
            </a:r>
            <a:endParaRPr lang="fi-FI" sz="1600" dirty="0">
              <a:cs typeface="Arial" charset="0"/>
            </a:endParaRPr>
          </a:p>
        </p:txBody>
      </p:sp>
      <p:sp>
        <p:nvSpPr>
          <p:cNvPr id="22532" name="Freeform 3"/>
          <p:cNvSpPr>
            <a:spLocks noChangeAspect="1"/>
          </p:cNvSpPr>
          <p:nvPr/>
        </p:nvSpPr>
        <p:spPr bwMode="auto">
          <a:xfrm>
            <a:off x="1689100" y="1270000"/>
            <a:ext cx="1331913" cy="1331913"/>
          </a:xfrm>
          <a:custGeom>
            <a:avLst/>
            <a:gdLst>
              <a:gd name="T0" fmla="*/ 2147483647 w 2493"/>
              <a:gd name="T1" fmla="*/ 2147483647 h 2498"/>
              <a:gd name="T2" fmla="*/ 2147483647 w 2493"/>
              <a:gd name="T3" fmla="*/ 2147483647 h 2498"/>
              <a:gd name="T4" fmla="*/ 2147483647 w 2493"/>
              <a:gd name="T5" fmla="*/ 0 h 2498"/>
              <a:gd name="T6" fmla="*/ 2147483647 w 2493"/>
              <a:gd name="T7" fmla="*/ 2147483647 h 2498"/>
              <a:gd name="T8" fmla="*/ 2147483647 w 2493"/>
              <a:gd name="T9" fmla="*/ 2147483647 h 2498"/>
              <a:gd name="T10" fmla="*/ 2147483647 w 2493"/>
              <a:gd name="T11" fmla="*/ 2147483647 h 2498"/>
              <a:gd name="T12" fmla="*/ 2147483647 w 2493"/>
              <a:gd name="T13" fmla="*/ 2147483647 h 2498"/>
              <a:gd name="T14" fmla="*/ 2147483647 w 2493"/>
              <a:gd name="T15" fmla="*/ 2147483647 h 2498"/>
              <a:gd name="T16" fmla="*/ 0 w 2493"/>
              <a:gd name="T17" fmla="*/ 2147483647 h 2498"/>
              <a:gd name="T18" fmla="*/ 2147483647 w 2493"/>
              <a:gd name="T19" fmla="*/ 2147483647 h 2498"/>
              <a:gd name="T20" fmla="*/ 2147483647 w 2493"/>
              <a:gd name="T21" fmla="*/ 2147483647 h 2498"/>
              <a:gd name="T22" fmla="*/ 2147483647 w 2493"/>
              <a:gd name="T23" fmla="*/ 2147483647 h 2498"/>
              <a:gd name="T24" fmla="*/ 2147483647 w 2493"/>
              <a:gd name="T25" fmla="*/ 2147483647 h 2498"/>
              <a:gd name="T26" fmla="*/ 2147483647 w 2493"/>
              <a:gd name="T27" fmla="*/ 2147483647 h 2498"/>
              <a:gd name="T28" fmla="*/ 2147483647 w 2493"/>
              <a:gd name="T29" fmla="*/ 2147483647 h 2498"/>
              <a:gd name="T30" fmla="*/ 2147483647 w 2493"/>
              <a:gd name="T31" fmla="*/ 2147483647 h 2498"/>
              <a:gd name="T32" fmla="*/ 2147483647 w 2493"/>
              <a:gd name="T33" fmla="*/ 2147483647 h 2498"/>
              <a:gd name="T34" fmla="*/ 2147483647 w 2493"/>
              <a:gd name="T35" fmla="*/ 2147483647 h 2498"/>
              <a:gd name="T36" fmla="*/ 2147483647 w 2493"/>
              <a:gd name="T37" fmla="*/ 2147483647 h 2498"/>
              <a:gd name="T38" fmla="*/ 2147483647 w 2493"/>
              <a:gd name="T39" fmla="*/ 2147483647 h 2498"/>
              <a:gd name="T40" fmla="*/ 2147483647 w 2493"/>
              <a:gd name="T41" fmla="*/ 2147483647 h 2498"/>
              <a:gd name="T42" fmla="*/ 2147483647 w 2493"/>
              <a:gd name="T43" fmla="*/ 2147483647 h 2498"/>
              <a:gd name="T44" fmla="*/ 2147483647 w 2493"/>
              <a:gd name="T45" fmla="*/ 2147483647 h 2498"/>
              <a:gd name="T46" fmla="*/ 2147483647 w 2493"/>
              <a:gd name="T47" fmla="*/ 2147483647 h 2498"/>
              <a:gd name="T48" fmla="*/ 2147483647 w 2493"/>
              <a:gd name="T49" fmla="*/ 2147483647 h 2498"/>
              <a:gd name="T50" fmla="*/ 2147483647 w 2493"/>
              <a:gd name="T51" fmla="*/ 2147483647 h 24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93"/>
              <a:gd name="T79" fmla="*/ 0 h 2498"/>
              <a:gd name="T80" fmla="*/ 2493 w 2493"/>
              <a:gd name="T81" fmla="*/ 2498 h 249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93" h="2498">
                <a:moveTo>
                  <a:pt x="1945" y="429"/>
                </a:moveTo>
                <a:lnTo>
                  <a:pt x="1622" y="294"/>
                </a:lnTo>
                <a:lnTo>
                  <a:pt x="1373" y="0"/>
                </a:lnTo>
                <a:lnTo>
                  <a:pt x="1167" y="217"/>
                </a:lnTo>
                <a:lnTo>
                  <a:pt x="815" y="86"/>
                </a:lnTo>
                <a:lnTo>
                  <a:pt x="471" y="450"/>
                </a:lnTo>
                <a:lnTo>
                  <a:pt x="142" y="255"/>
                </a:lnTo>
                <a:lnTo>
                  <a:pt x="81" y="402"/>
                </a:lnTo>
                <a:lnTo>
                  <a:pt x="0" y="1291"/>
                </a:lnTo>
                <a:lnTo>
                  <a:pt x="433" y="1628"/>
                </a:lnTo>
                <a:lnTo>
                  <a:pt x="465" y="2098"/>
                </a:lnTo>
                <a:lnTo>
                  <a:pt x="650" y="2127"/>
                </a:lnTo>
                <a:lnTo>
                  <a:pt x="681" y="2368"/>
                </a:lnTo>
                <a:lnTo>
                  <a:pt x="882" y="2498"/>
                </a:lnTo>
                <a:lnTo>
                  <a:pt x="980" y="2414"/>
                </a:lnTo>
                <a:lnTo>
                  <a:pt x="1136" y="2283"/>
                </a:lnTo>
                <a:lnTo>
                  <a:pt x="1152" y="2269"/>
                </a:lnTo>
                <a:lnTo>
                  <a:pt x="1051" y="2023"/>
                </a:lnTo>
                <a:lnTo>
                  <a:pt x="1185" y="1628"/>
                </a:lnTo>
                <a:lnTo>
                  <a:pt x="1500" y="1707"/>
                </a:lnTo>
                <a:lnTo>
                  <a:pt x="1767" y="1277"/>
                </a:lnTo>
                <a:lnTo>
                  <a:pt x="2213" y="1278"/>
                </a:lnTo>
                <a:lnTo>
                  <a:pt x="2305" y="1352"/>
                </a:lnTo>
                <a:lnTo>
                  <a:pt x="2493" y="1132"/>
                </a:lnTo>
                <a:lnTo>
                  <a:pt x="2217" y="666"/>
                </a:lnTo>
                <a:lnTo>
                  <a:pt x="1945" y="429"/>
                </a:lnTo>
                <a:close/>
              </a:path>
            </a:pathLst>
          </a:custGeom>
          <a:noFill/>
          <a:ln w="12700">
            <a:solidFill>
              <a:srgbClr val="000000"/>
            </a:solidFill>
            <a:prstDash val="solid"/>
            <a:round/>
            <a:headEnd/>
            <a:tailEnd/>
          </a:ln>
        </p:spPr>
        <p:txBody>
          <a:bodyPr/>
          <a:lstStyle/>
          <a:p>
            <a:endParaRPr lang="fi-FI"/>
          </a:p>
        </p:txBody>
      </p:sp>
      <p:sp>
        <p:nvSpPr>
          <p:cNvPr id="22533" name="Freeform 4"/>
          <p:cNvSpPr>
            <a:spLocks noChangeAspect="1"/>
          </p:cNvSpPr>
          <p:nvPr/>
        </p:nvSpPr>
        <p:spPr bwMode="auto">
          <a:xfrm>
            <a:off x="3635375" y="2708275"/>
            <a:ext cx="1295400" cy="1179513"/>
          </a:xfrm>
          <a:custGeom>
            <a:avLst/>
            <a:gdLst>
              <a:gd name="T0" fmla="*/ 2147483647 w 2426"/>
              <a:gd name="T1" fmla="*/ 2147483647 h 2210"/>
              <a:gd name="T2" fmla="*/ 2147483647 w 2426"/>
              <a:gd name="T3" fmla="*/ 0 h 2210"/>
              <a:gd name="T4" fmla="*/ 2147483647 w 2426"/>
              <a:gd name="T5" fmla="*/ 2147483647 h 2210"/>
              <a:gd name="T6" fmla="*/ 2147483647 w 2426"/>
              <a:gd name="T7" fmla="*/ 2147483647 h 2210"/>
              <a:gd name="T8" fmla="*/ 2147483647 w 2426"/>
              <a:gd name="T9" fmla="*/ 2147483647 h 2210"/>
              <a:gd name="T10" fmla="*/ 2147483647 w 2426"/>
              <a:gd name="T11" fmla="*/ 2147483647 h 2210"/>
              <a:gd name="T12" fmla="*/ 2147483647 w 2426"/>
              <a:gd name="T13" fmla="*/ 2147483647 h 2210"/>
              <a:gd name="T14" fmla="*/ 0 w 2426"/>
              <a:gd name="T15" fmla="*/ 2147483647 h 2210"/>
              <a:gd name="T16" fmla="*/ 2147483647 w 2426"/>
              <a:gd name="T17" fmla="*/ 2147483647 h 2210"/>
              <a:gd name="T18" fmla="*/ 2147483647 w 2426"/>
              <a:gd name="T19" fmla="*/ 2147483647 h 2210"/>
              <a:gd name="T20" fmla="*/ 2147483647 w 2426"/>
              <a:gd name="T21" fmla="*/ 2147483647 h 2210"/>
              <a:gd name="T22" fmla="*/ 2147483647 w 2426"/>
              <a:gd name="T23" fmla="*/ 2147483647 h 2210"/>
              <a:gd name="T24" fmla="*/ 2147483647 w 2426"/>
              <a:gd name="T25" fmla="*/ 2147483647 h 2210"/>
              <a:gd name="T26" fmla="*/ 2147483647 w 2426"/>
              <a:gd name="T27" fmla="*/ 2147483647 h 2210"/>
              <a:gd name="T28" fmla="*/ 2147483647 w 2426"/>
              <a:gd name="T29" fmla="*/ 2147483647 h 2210"/>
              <a:gd name="T30" fmla="*/ 2147483647 w 2426"/>
              <a:gd name="T31" fmla="*/ 2147483647 h 2210"/>
              <a:gd name="T32" fmla="*/ 2147483647 w 2426"/>
              <a:gd name="T33" fmla="*/ 2147483647 h 2210"/>
              <a:gd name="T34" fmla="*/ 2147483647 w 2426"/>
              <a:gd name="T35" fmla="*/ 2147483647 h 2210"/>
              <a:gd name="T36" fmla="*/ 2147483647 w 2426"/>
              <a:gd name="T37" fmla="*/ 2147483647 h 2210"/>
              <a:gd name="T38" fmla="*/ 2147483647 w 2426"/>
              <a:gd name="T39" fmla="*/ 2147483647 h 2210"/>
              <a:gd name="T40" fmla="*/ 2147483647 w 2426"/>
              <a:gd name="T41" fmla="*/ 2147483647 h 22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6"/>
              <a:gd name="T64" fmla="*/ 0 h 2210"/>
              <a:gd name="T65" fmla="*/ 2426 w 2426"/>
              <a:gd name="T66" fmla="*/ 2210 h 22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6" h="2210">
                <a:moveTo>
                  <a:pt x="1901" y="282"/>
                </a:moveTo>
                <a:lnTo>
                  <a:pt x="1355" y="0"/>
                </a:lnTo>
                <a:lnTo>
                  <a:pt x="1113" y="277"/>
                </a:lnTo>
                <a:lnTo>
                  <a:pt x="1209" y="836"/>
                </a:lnTo>
                <a:lnTo>
                  <a:pt x="999" y="969"/>
                </a:lnTo>
                <a:lnTo>
                  <a:pt x="694" y="806"/>
                </a:lnTo>
                <a:lnTo>
                  <a:pt x="424" y="1209"/>
                </a:lnTo>
                <a:lnTo>
                  <a:pt x="0" y="1285"/>
                </a:lnTo>
                <a:lnTo>
                  <a:pt x="21" y="1552"/>
                </a:lnTo>
                <a:lnTo>
                  <a:pt x="276" y="1705"/>
                </a:lnTo>
                <a:lnTo>
                  <a:pt x="471" y="2089"/>
                </a:lnTo>
                <a:lnTo>
                  <a:pt x="956" y="2178"/>
                </a:lnTo>
                <a:lnTo>
                  <a:pt x="956" y="2210"/>
                </a:lnTo>
                <a:lnTo>
                  <a:pt x="1334" y="1972"/>
                </a:lnTo>
                <a:lnTo>
                  <a:pt x="1483" y="1681"/>
                </a:lnTo>
                <a:lnTo>
                  <a:pt x="1273" y="1396"/>
                </a:lnTo>
                <a:lnTo>
                  <a:pt x="1458" y="1094"/>
                </a:lnTo>
                <a:lnTo>
                  <a:pt x="1823" y="974"/>
                </a:lnTo>
                <a:lnTo>
                  <a:pt x="2426" y="996"/>
                </a:lnTo>
                <a:lnTo>
                  <a:pt x="2139" y="481"/>
                </a:lnTo>
                <a:lnTo>
                  <a:pt x="1901" y="282"/>
                </a:lnTo>
                <a:close/>
              </a:path>
            </a:pathLst>
          </a:custGeom>
          <a:solidFill>
            <a:srgbClr val="FFCCCC">
              <a:alpha val="63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chemeClr val="lt1"/>
              </a:solidFill>
              <a:latin typeface="+mn-lt"/>
            </a:endParaRPr>
          </a:p>
        </p:txBody>
      </p:sp>
      <p:sp>
        <p:nvSpPr>
          <p:cNvPr id="22534" name="Freeform 5"/>
          <p:cNvSpPr>
            <a:spLocks noChangeAspect="1"/>
          </p:cNvSpPr>
          <p:nvPr/>
        </p:nvSpPr>
        <p:spPr bwMode="auto">
          <a:xfrm>
            <a:off x="4324350" y="3238500"/>
            <a:ext cx="1116013" cy="1231900"/>
          </a:xfrm>
          <a:custGeom>
            <a:avLst/>
            <a:gdLst>
              <a:gd name="T0" fmla="*/ 2147483647 w 2087"/>
              <a:gd name="T1" fmla="*/ 2147483647 h 2307"/>
              <a:gd name="T2" fmla="*/ 2147483647 w 2087"/>
              <a:gd name="T3" fmla="*/ 2147483647 h 2307"/>
              <a:gd name="T4" fmla="*/ 2147483647 w 2087"/>
              <a:gd name="T5" fmla="*/ 2147483647 h 2307"/>
              <a:gd name="T6" fmla="*/ 2147483647 w 2087"/>
              <a:gd name="T7" fmla="*/ 2147483647 h 2307"/>
              <a:gd name="T8" fmla="*/ 2147483647 w 2087"/>
              <a:gd name="T9" fmla="*/ 2147483647 h 2307"/>
              <a:gd name="T10" fmla="*/ 2147483647 w 2087"/>
              <a:gd name="T11" fmla="*/ 2147483647 h 2307"/>
              <a:gd name="T12" fmla="*/ 0 w 2087"/>
              <a:gd name="T13" fmla="*/ 2147483647 h 2307"/>
              <a:gd name="T14" fmla="*/ 2147483647 w 2087"/>
              <a:gd name="T15" fmla="*/ 2147483647 h 2307"/>
              <a:gd name="T16" fmla="*/ 2147483647 w 2087"/>
              <a:gd name="T17" fmla="*/ 0 h 2307"/>
              <a:gd name="T18" fmla="*/ 2147483647 w 2087"/>
              <a:gd name="T19" fmla="*/ 2147483647 h 2307"/>
              <a:gd name="T20" fmla="*/ 2147483647 w 2087"/>
              <a:gd name="T21" fmla="*/ 2147483647 h 2307"/>
              <a:gd name="T22" fmla="*/ 2147483647 w 2087"/>
              <a:gd name="T23" fmla="*/ 2147483647 h 2307"/>
              <a:gd name="T24" fmla="*/ 2147483647 w 2087"/>
              <a:gd name="T25" fmla="*/ 2147483647 h 2307"/>
              <a:gd name="T26" fmla="*/ 2147483647 w 2087"/>
              <a:gd name="T27" fmla="*/ 2147483647 h 2307"/>
              <a:gd name="T28" fmla="*/ 2147483647 w 2087"/>
              <a:gd name="T29" fmla="*/ 2147483647 h 2307"/>
              <a:gd name="T30" fmla="*/ 2147483647 w 2087"/>
              <a:gd name="T31" fmla="*/ 2147483647 h 23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87"/>
              <a:gd name="T49" fmla="*/ 0 h 2307"/>
              <a:gd name="T50" fmla="*/ 2087 w 2087"/>
              <a:gd name="T51" fmla="*/ 2307 h 23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87" h="2307">
                <a:moveTo>
                  <a:pt x="1638" y="2307"/>
                </a:moveTo>
                <a:lnTo>
                  <a:pt x="1256" y="2108"/>
                </a:lnTo>
                <a:lnTo>
                  <a:pt x="1082" y="2095"/>
                </a:lnTo>
                <a:lnTo>
                  <a:pt x="907" y="1587"/>
                </a:lnTo>
                <a:lnTo>
                  <a:pt x="61" y="998"/>
                </a:lnTo>
                <a:lnTo>
                  <a:pt x="210" y="707"/>
                </a:lnTo>
                <a:lnTo>
                  <a:pt x="0" y="422"/>
                </a:lnTo>
                <a:lnTo>
                  <a:pt x="185" y="120"/>
                </a:lnTo>
                <a:lnTo>
                  <a:pt x="550" y="0"/>
                </a:lnTo>
                <a:lnTo>
                  <a:pt x="1153" y="22"/>
                </a:lnTo>
                <a:lnTo>
                  <a:pt x="1438" y="533"/>
                </a:lnTo>
                <a:lnTo>
                  <a:pt x="2087" y="886"/>
                </a:lnTo>
                <a:lnTo>
                  <a:pt x="1667" y="1278"/>
                </a:lnTo>
                <a:lnTo>
                  <a:pt x="1943" y="1633"/>
                </a:lnTo>
                <a:lnTo>
                  <a:pt x="2066" y="1792"/>
                </a:lnTo>
                <a:lnTo>
                  <a:pt x="1638" y="2307"/>
                </a:lnTo>
                <a:close/>
              </a:path>
            </a:pathLst>
          </a:custGeom>
          <a:noFill/>
          <a:ln w="0">
            <a:solidFill>
              <a:srgbClr val="000000"/>
            </a:solidFill>
            <a:prstDash val="solid"/>
            <a:round/>
            <a:headEnd/>
            <a:tailEnd/>
          </a:ln>
        </p:spPr>
        <p:txBody>
          <a:bodyPr/>
          <a:lstStyle/>
          <a:p>
            <a:endParaRPr lang="fi-FI"/>
          </a:p>
        </p:txBody>
      </p:sp>
      <p:sp>
        <p:nvSpPr>
          <p:cNvPr id="22535" name="Freeform 6"/>
          <p:cNvSpPr>
            <a:spLocks noChangeAspect="1"/>
          </p:cNvSpPr>
          <p:nvPr/>
        </p:nvSpPr>
        <p:spPr bwMode="auto">
          <a:xfrm>
            <a:off x="504825" y="2155428"/>
            <a:ext cx="871538" cy="1646237"/>
          </a:xfrm>
          <a:custGeom>
            <a:avLst/>
            <a:gdLst>
              <a:gd name="T0" fmla="*/ 2147483647 w 1628"/>
              <a:gd name="T1" fmla="*/ 2147483647 h 3082"/>
              <a:gd name="T2" fmla="*/ 2147483647 w 1628"/>
              <a:gd name="T3" fmla="*/ 2147483647 h 3082"/>
              <a:gd name="T4" fmla="*/ 2147483647 w 1628"/>
              <a:gd name="T5" fmla="*/ 2147483647 h 3082"/>
              <a:gd name="T6" fmla="*/ 0 w 1628"/>
              <a:gd name="T7" fmla="*/ 2147483647 h 3082"/>
              <a:gd name="T8" fmla="*/ 2147483647 w 1628"/>
              <a:gd name="T9" fmla="*/ 2147483647 h 3082"/>
              <a:gd name="T10" fmla="*/ 2147483647 w 1628"/>
              <a:gd name="T11" fmla="*/ 2147483647 h 3082"/>
              <a:gd name="T12" fmla="*/ 2147483647 w 1628"/>
              <a:gd name="T13" fmla="*/ 0 h 3082"/>
              <a:gd name="T14" fmla="*/ 2147483647 w 1628"/>
              <a:gd name="T15" fmla="*/ 2147483647 h 3082"/>
              <a:gd name="T16" fmla="*/ 2147483647 w 1628"/>
              <a:gd name="T17" fmla="*/ 2147483647 h 3082"/>
              <a:gd name="T18" fmla="*/ 2147483647 w 1628"/>
              <a:gd name="T19" fmla="*/ 2147483647 h 3082"/>
              <a:gd name="T20" fmla="*/ 2147483647 w 1628"/>
              <a:gd name="T21" fmla="*/ 2147483647 h 3082"/>
              <a:gd name="T22" fmla="*/ 2147483647 w 1628"/>
              <a:gd name="T23" fmla="*/ 2147483647 h 3082"/>
              <a:gd name="T24" fmla="*/ 2147483647 w 1628"/>
              <a:gd name="T25" fmla="*/ 2147483647 h 3082"/>
              <a:gd name="T26" fmla="*/ 2147483647 w 1628"/>
              <a:gd name="T27" fmla="*/ 2147483647 h 3082"/>
              <a:gd name="T28" fmla="*/ 2147483647 w 1628"/>
              <a:gd name="T29" fmla="*/ 2147483647 h 3082"/>
              <a:gd name="T30" fmla="*/ 2147483647 w 1628"/>
              <a:gd name="T31" fmla="*/ 2147483647 h 3082"/>
              <a:gd name="T32" fmla="*/ 2147483647 w 1628"/>
              <a:gd name="T33" fmla="*/ 2147483647 h 3082"/>
              <a:gd name="T34" fmla="*/ 2147483647 w 1628"/>
              <a:gd name="T35" fmla="*/ 2147483647 h 30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28"/>
              <a:gd name="T55" fmla="*/ 0 h 3082"/>
              <a:gd name="T56" fmla="*/ 1628 w 1628"/>
              <a:gd name="T57" fmla="*/ 3082 h 30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28" h="3082">
                <a:moveTo>
                  <a:pt x="250" y="1313"/>
                </a:moveTo>
                <a:lnTo>
                  <a:pt x="218" y="1103"/>
                </a:lnTo>
                <a:lnTo>
                  <a:pt x="181" y="851"/>
                </a:lnTo>
                <a:lnTo>
                  <a:pt x="0" y="537"/>
                </a:lnTo>
                <a:lnTo>
                  <a:pt x="136" y="25"/>
                </a:lnTo>
                <a:lnTo>
                  <a:pt x="150" y="24"/>
                </a:lnTo>
                <a:lnTo>
                  <a:pt x="157" y="0"/>
                </a:lnTo>
                <a:lnTo>
                  <a:pt x="578" y="189"/>
                </a:lnTo>
                <a:lnTo>
                  <a:pt x="794" y="487"/>
                </a:lnTo>
                <a:lnTo>
                  <a:pt x="833" y="1001"/>
                </a:lnTo>
                <a:lnTo>
                  <a:pt x="1130" y="1288"/>
                </a:lnTo>
                <a:lnTo>
                  <a:pt x="1342" y="2304"/>
                </a:lnTo>
                <a:lnTo>
                  <a:pt x="1628" y="2675"/>
                </a:lnTo>
                <a:lnTo>
                  <a:pt x="1384" y="3082"/>
                </a:lnTo>
                <a:lnTo>
                  <a:pt x="724" y="2608"/>
                </a:lnTo>
                <a:lnTo>
                  <a:pt x="317" y="2063"/>
                </a:lnTo>
                <a:lnTo>
                  <a:pt x="266" y="1882"/>
                </a:lnTo>
                <a:lnTo>
                  <a:pt x="250" y="1313"/>
                </a:lnTo>
                <a:close/>
              </a:path>
            </a:pathLst>
          </a:custGeom>
          <a:pattFill prst="wdUpDiag">
            <a:fgClr>
              <a:srgbClr val="76923C"/>
            </a:fgClr>
            <a:bgClr>
              <a:srgbClr val="FFFFFF"/>
            </a:bgClr>
          </a:patt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p>
        </p:txBody>
      </p:sp>
      <p:sp>
        <p:nvSpPr>
          <p:cNvPr id="22536" name="Freeform 7"/>
          <p:cNvSpPr>
            <a:spLocks noChangeAspect="1"/>
          </p:cNvSpPr>
          <p:nvPr/>
        </p:nvSpPr>
        <p:spPr bwMode="auto">
          <a:xfrm>
            <a:off x="639763" y="260052"/>
            <a:ext cx="1166812" cy="1938338"/>
          </a:xfrm>
          <a:custGeom>
            <a:avLst/>
            <a:gdLst>
              <a:gd name="T0" fmla="*/ 2147483647 w 2184"/>
              <a:gd name="T1" fmla="*/ 2147483647 h 3631"/>
              <a:gd name="T2" fmla="*/ 2147483647 w 2184"/>
              <a:gd name="T3" fmla="*/ 2147483647 h 3631"/>
              <a:gd name="T4" fmla="*/ 2147483647 w 2184"/>
              <a:gd name="T5" fmla="*/ 2147483647 h 3631"/>
              <a:gd name="T6" fmla="*/ 2147483647 w 2184"/>
              <a:gd name="T7" fmla="*/ 2147483647 h 3631"/>
              <a:gd name="T8" fmla="*/ 2147483647 w 2184"/>
              <a:gd name="T9" fmla="*/ 2147483647 h 3631"/>
              <a:gd name="T10" fmla="*/ 2147483647 w 2184"/>
              <a:gd name="T11" fmla="*/ 2147483647 h 3631"/>
              <a:gd name="T12" fmla="*/ 2147483647 w 2184"/>
              <a:gd name="T13" fmla="*/ 2147483647 h 3631"/>
              <a:gd name="T14" fmla="*/ 0 w 2184"/>
              <a:gd name="T15" fmla="*/ 2147483647 h 3631"/>
              <a:gd name="T16" fmla="*/ 2147483647 w 2184"/>
              <a:gd name="T17" fmla="*/ 2147483647 h 3631"/>
              <a:gd name="T18" fmla="*/ 2147483647 w 2184"/>
              <a:gd name="T19" fmla="*/ 2147483647 h 3631"/>
              <a:gd name="T20" fmla="*/ 2147483647 w 2184"/>
              <a:gd name="T21" fmla="*/ 2147483647 h 3631"/>
              <a:gd name="T22" fmla="*/ 2147483647 w 2184"/>
              <a:gd name="T23" fmla="*/ 2147483647 h 3631"/>
              <a:gd name="T24" fmla="*/ 2147483647 w 2184"/>
              <a:gd name="T25" fmla="*/ 0 h 3631"/>
              <a:gd name="T26" fmla="*/ 2147483647 w 2184"/>
              <a:gd name="T27" fmla="*/ 2147483647 h 3631"/>
              <a:gd name="T28" fmla="*/ 2147483647 w 2184"/>
              <a:gd name="T29" fmla="*/ 2147483647 h 3631"/>
              <a:gd name="T30" fmla="*/ 2147483647 w 2184"/>
              <a:gd name="T31" fmla="*/ 2147483647 h 3631"/>
              <a:gd name="T32" fmla="*/ 2147483647 w 2184"/>
              <a:gd name="T33" fmla="*/ 2147483647 h 3631"/>
              <a:gd name="T34" fmla="*/ 2147483647 w 2184"/>
              <a:gd name="T35" fmla="*/ 2147483647 h 3631"/>
              <a:gd name="T36" fmla="*/ 2147483647 w 2184"/>
              <a:gd name="T37" fmla="*/ 2147483647 h 3631"/>
              <a:gd name="T38" fmla="*/ 2147483647 w 2184"/>
              <a:gd name="T39" fmla="*/ 2147483647 h 3631"/>
              <a:gd name="T40" fmla="*/ 2147483647 w 2184"/>
              <a:gd name="T41" fmla="*/ 2147483647 h 36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84"/>
              <a:gd name="T64" fmla="*/ 0 h 3631"/>
              <a:gd name="T65" fmla="*/ 2184 w 2184"/>
              <a:gd name="T66" fmla="*/ 3631 h 36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84" h="3631">
                <a:moveTo>
                  <a:pt x="1801" y="3454"/>
                </a:moveTo>
                <a:lnTo>
                  <a:pt x="1541" y="3631"/>
                </a:lnTo>
                <a:lnTo>
                  <a:pt x="1388" y="3429"/>
                </a:lnTo>
                <a:lnTo>
                  <a:pt x="1002" y="3553"/>
                </a:lnTo>
                <a:lnTo>
                  <a:pt x="916" y="3549"/>
                </a:lnTo>
                <a:lnTo>
                  <a:pt x="841" y="3528"/>
                </a:lnTo>
                <a:lnTo>
                  <a:pt x="644" y="3422"/>
                </a:lnTo>
                <a:lnTo>
                  <a:pt x="0" y="3298"/>
                </a:lnTo>
                <a:lnTo>
                  <a:pt x="193" y="2659"/>
                </a:lnTo>
                <a:lnTo>
                  <a:pt x="415" y="2489"/>
                </a:lnTo>
                <a:lnTo>
                  <a:pt x="278" y="892"/>
                </a:lnTo>
                <a:lnTo>
                  <a:pt x="380" y="795"/>
                </a:lnTo>
                <a:lnTo>
                  <a:pt x="1224" y="0"/>
                </a:lnTo>
                <a:lnTo>
                  <a:pt x="1788" y="480"/>
                </a:lnTo>
                <a:lnTo>
                  <a:pt x="1874" y="972"/>
                </a:lnTo>
                <a:lnTo>
                  <a:pt x="2091" y="1242"/>
                </a:lnTo>
                <a:lnTo>
                  <a:pt x="2184" y="2021"/>
                </a:lnTo>
                <a:lnTo>
                  <a:pt x="2109" y="2201"/>
                </a:lnTo>
                <a:lnTo>
                  <a:pt x="2048" y="2348"/>
                </a:lnTo>
                <a:lnTo>
                  <a:pt x="1967" y="3237"/>
                </a:lnTo>
                <a:lnTo>
                  <a:pt x="1801" y="3454"/>
                </a:lnTo>
                <a:close/>
              </a:path>
            </a:pathLst>
          </a:custGeom>
          <a:noFill/>
          <a:ln w="0">
            <a:solidFill>
              <a:srgbClr val="000000"/>
            </a:solidFill>
            <a:prstDash val="solid"/>
            <a:round/>
            <a:headEnd/>
            <a:tailEnd/>
          </a:ln>
        </p:spPr>
        <p:txBody>
          <a:bodyPr/>
          <a:lstStyle/>
          <a:p>
            <a:endParaRPr lang="fi-FI"/>
          </a:p>
        </p:txBody>
      </p:sp>
      <p:sp>
        <p:nvSpPr>
          <p:cNvPr id="22537" name="Freeform 8"/>
          <p:cNvSpPr>
            <a:spLocks noChangeAspect="1"/>
          </p:cNvSpPr>
          <p:nvPr/>
        </p:nvSpPr>
        <p:spPr bwMode="auto">
          <a:xfrm>
            <a:off x="2251075" y="1725613"/>
            <a:ext cx="1606550" cy="1444625"/>
          </a:xfrm>
          <a:custGeom>
            <a:avLst/>
            <a:gdLst>
              <a:gd name="T0" fmla="*/ 2147483647 w 920"/>
              <a:gd name="T1" fmla="*/ 2147483647 h 827"/>
              <a:gd name="T2" fmla="*/ 2147483647 w 920"/>
              <a:gd name="T3" fmla="*/ 2147483647 h 827"/>
              <a:gd name="T4" fmla="*/ 2147483647 w 920"/>
              <a:gd name="T5" fmla="*/ 2147483647 h 827"/>
              <a:gd name="T6" fmla="*/ 2147483647 w 920"/>
              <a:gd name="T7" fmla="*/ 2147483647 h 827"/>
              <a:gd name="T8" fmla="*/ 2147483647 w 920"/>
              <a:gd name="T9" fmla="*/ 2147483647 h 827"/>
              <a:gd name="T10" fmla="*/ 2147483647 w 920"/>
              <a:gd name="T11" fmla="*/ 2147483647 h 827"/>
              <a:gd name="T12" fmla="*/ 2147483647 w 920"/>
              <a:gd name="T13" fmla="*/ 2147483647 h 827"/>
              <a:gd name="T14" fmla="*/ 0 w 920"/>
              <a:gd name="T15" fmla="*/ 2147483647 h 827"/>
              <a:gd name="T16" fmla="*/ 2147483647 w 920"/>
              <a:gd name="T17" fmla="*/ 2147483647 h 827"/>
              <a:gd name="T18" fmla="*/ 2147483647 w 920"/>
              <a:gd name="T19" fmla="*/ 2147483647 h 827"/>
              <a:gd name="T20" fmla="*/ 2147483647 w 920"/>
              <a:gd name="T21" fmla="*/ 2147483647 h 827"/>
              <a:gd name="T22" fmla="*/ 2147483647 w 920"/>
              <a:gd name="T23" fmla="*/ 2147483647 h 827"/>
              <a:gd name="T24" fmla="*/ 2147483647 w 920"/>
              <a:gd name="T25" fmla="*/ 2147483647 h 827"/>
              <a:gd name="T26" fmla="*/ 2147483647 w 920"/>
              <a:gd name="T27" fmla="*/ 2147483647 h 827"/>
              <a:gd name="T28" fmla="*/ 2147483647 w 920"/>
              <a:gd name="T29" fmla="*/ 2147483647 h 827"/>
              <a:gd name="T30" fmla="*/ 2147483647 w 920"/>
              <a:gd name="T31" fmla="*/ 2147483647 h 827"/>
              <a:gd name="T32" fmla="*/ 2147483647 w 920"/>
              <a:gd name="T33" fmla="*/ 2147483647 h 827"/>
              <a:gd name="T34" fmla="*/ 2147483647 w 920"/>
              <a:gd name="T35" fmla="*/ 0 h 827"/>
              <a:gd name="T36" fmla="*/ 2147483647 w 920"/>
              <a:gd name="T37" fmla="*/ 2147483647 h 827"/>
              <a:gd name="T38" fmla="*/ 2147483647 w 920"/>
              <a:gd name="T39" fmla="*/ 2147483647 h 827"/>
              <a:gd name="T40" fmla="*/ 2147483647 w 920"/>
              <a:gd name="T41" fmla="*/ 2147483647 h 827"/>
              <a:gd name="T42" fmla="*/ 2147483647 w 920"/>
              <a:gd name="T43" fmla="*/ 2147483647 h 827"/>
              <a:gd name="T44" fmla="*/ 2147483647 w 920"/>
              <a:gd name="T45" fmla="*/ 2147483647 h 827"/>
              <a:gd name="T46" fmla="*/ 2147483647 w 920"/>
              <a:gd name="T47" fmla="*/ 2147483647 h 827"/>
              <a:gd name="T48" fmla="*/ 2147483647 w 920"/>
              <a:gd name="T49" fmla="*/ 2147483647 h 8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20"/>
              <a:gd name="T76" fmla="*/ 0 h 827"/>
              <a:gd name="T77" fmla="*/ 920 w 920"/>
              <a:gd name="T78" fmla="*/ 827 h 8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20" h="827">
                <a:moveTo>
                  <a:pt x="439" y="770"/>
                </a:moveTo>
                <a:lnTo>
                  <a:pt x="373" y="778"/>
                </a:lnTo>
                <a:lnTo>
                  <a:pt x="336" y="826"/>
                </a:lnTo>
                <a:lnTo>
                  <a:pt x="189" y="762"/>
                </a:lnTo>
                <a:lnTo>
                  <a:pt x="140" y="576"/>
                </a:lnTo>
                <a:lnTo>
                  <a:pt x="26" y="436"/>
                </a:lnTo>
                <a:lnTo>
                  <a:pt x="31" y="432"/>
                </a:lnTo>
                <a:lnTo>
                  <a:pt x="0" y="356"/>
                </a:lnTo>
                <a:lnTo>
                  <a:pt x="41" y="236"/>
                </a:lnTo>
                <a:lnTo>
                  <a:pt x="137" y="260"/>
                </a:lnTo>
                <a:lnTo>
                  <a:pt x="219" y="128"/>
                </a:lnTo>
                <a:lnTo>
                  <a:pt x="355" y="128"/>
                </a:lnTo>
                <a:lnTo>
                  <a:pt x="383" y="151"/>
                </a:lnTo>
                <a:lnTo>
                  <a:pt x="441" y="84"/>
                </a:lnTo>
                <a:lnTo>
                  <a:pt x="522" y="74"/>
                </a:lnTo>
                <a:lnTo>
                  <a:pt x="700" y="48"/>
                </a:lnTo>
                <a:lnTo>
                  <a:pt x="736" y="84"/>
                </a:lnTo>
                <a:lnTo>
                  <a:pt x="844" y="0"/>
                </a:lnTo>
                <a:lnTo>
                  <a:pt x="920" y="128"/>
                </a:lnTo>
                <a:lnTo>
                  <a:pt x="880" y="252"/>
                </a:lnTo>
                <a:lnTo>
                  <a:pt x="780" y="432"/>
                </a:lnTo>
                <a:lnTo>
                  <a:pt x="648" y="580"/>
                </a:lnTo>
                <a:lnTo>
                  <a:pt x="488" y="620"/>
                </a:lnTo>
                <a:lnTo>
                  <a:pt x="496" y="827"/>
                </a:lnTo>
                <a:lnTo>
                  <a:pt x="439" y="770"/>
                </a:lnTo>
                <a:close/>
              </a:path>
            </a:pathLst>
          </a:custGeom>
          <a:noFill/>
          <a:ln w="0">
            <a:solidFill>
              <a:srgbClr val="000000"/>
            </a:solidFill>
            <a:prstDash val="solid"/>
            <a:round/>
            <a:headEnd/>
            <a:tailEnd/>
          </a:ln>
        </p:spPr>
        <p:txBody>
          <a:bodyPr/>
          <a:lstStyle/>
          <a:p>
            <a:endParaRPr lang="fi-FI"/>
          </a:p>
        </p:txBody>
      </p:sp>
      <p:sp>
        <p:nvSpPr>
          <p:cNvPr id="22538" name="Freeform 9"/>
          <p:cNvSpPr>
            <a:spLocks noChangeAspect="1"/>
          </p:cNvSpPr>
          <p:nvPr/>
        </p:nvSpPr>
        <p:spPr bwMode="auto">
          <a:xfrm>
            <a:off x="2632075" y="4787900"/>
            <a:ext cx="1930400" cy="1436688"/>
          </a:xfrm>
          <a:custGeom>
            <a:avLst/>
            <a:gdLst>
              <a:gd name="T0" fmla="*/ 2147483647 w 3610"/>
              <a:gd name="T1" fmla="*/ 2147483647 h 2688"/>
              <a:gd name="T2" fmla="*/ 2147483647 w 3610"/>
              <a:gd name="T3" fmla="*/ 2147483647 h 2688"/>
              <a:gd name="T4" fmla="*/ 2147483647 w 3610"/>
              <a:gd name="T5" fmla="*/ 2147483647 h 2688"/>
              <a:gd name="T6" fmla="*/ 2147483647 w 3610"/>
              <a:gd name="T7" fmla="*/ 2147483647 h 2688"/>
              <a:gd name="T8" fmla="*/ 2147483647 w 3610"/>
              <a:gd name="T9" fmla="*/ 2147483647 h 2688"/>
              <a:gd name="T10" fmla="*/ 2147483647 w 3610"/>
              <a:gd name="T11" fmla="*/ 2147483647 h 2688"/>
              <a:gd name="T12" fmla="*/ 2147483647 w 3610"/>
              <a:gd name="T13" fmla="*/ 2147483647 h 2688"/>
              <a:gd name="T14" fmla="*/ 2147483647 w 3610"/>
              <a:gd name="T15" fmla="*/ 2147483647 h 2688"/>
              <a:gd name="T16" fmla="*/ 2147483647 w 3610"/>
              <a:gd name="T17" fmla="*/ 2147483647 h 2688"/>
              <a:gd name="T18" fmla="*/ 0 w 3610"/>
              <a:gd name="T19" fmla="*/ 2147483647 h 2688"/>
              <a:gd name="T20" fmla="*/ 2147483647 w 3610"/>
              <a:gd name="T21" fmla="*/ 2147483647 h 2688"/>
              <a:gd name="T22" fmla="*/ 2147483647 w 3610"/>
              <a:gd name="T23" fmla="*/ 2147483647 h 2688"/>
              <a:gd name="T24" fmla="*/ 2147483647 w 3610"/>
              <a:gd name="T25" fmla="*/ 2147483647 h 2688"/>
              <a:gd name="T26" fmla="*/ 2147483647 w 3610"/>
              <a:gd name="T27" fmla="*/ 2147483647 h 2688"/>
              <a:gd name="T28" fmla="*/ 2147483647 w 3610"/>
              <a:gd name="T29" fmla="*/ 0 h 2688"/>
              <a:gd name="T30" fmla="*/ 2147483647 w 3610"/>
              <a:gd name="T31" fmla="*/ 2147483647 h 2688"/>
              <a:gd name="T32" fmla="*/ 2147483647 w 3610"/>
              <a:gd name="T33" fmla="*/ 2147483647 h 2688"/>
              <a:gd name="T34" fmla="*/ 2147483647 w 3610"/>
              <a:gd name="T35" fmla="*/ 2147483647 h 2688"/>
              <a:gd name="T36" fmla="*/ 2147483647 w 3610"/>
              <a:gd name="T37" fmla="*/ 2147483647 h 2688"/>
              <a:gd name="T38" fmla="*/ 2147483647 w 3610"/>
              <a:gd name="T39" fmla="*/ 2147483647 h 2688"/>
              <a:gd name="T40" fmla="*/ 2147483647 w 3610"/>
              <a:gd name="T41" fmla="*/ 2147483647 h 2688"/>
              <a:gd name="T42" fmla="*/ 2147483647 w 3610"/>
              <a:gd name="T43" fmla="*/ 2147483647 h 2688"/>
              <a:gd name="T44" fmla="*/ 2147483647 w 3610"/>
              <a:gd name="T45" fmla="*/ 2147483647 h 2688"/>
              <a:gd name="T46" fmla="*/ 2147483647 w 3610"/>
              <a:gd name="T47" fmla="*/ 2147483647 h 2688"/>
              <a:gd name="T48" fmla="*/ 2147483647 w 3610"/>
              <a:gd name="T49" fmla="*/ 2147483647 h 2688"/>
              <a:gd name="T50" fmla="*/ 2147483647 w 3610"/>
              <a:gd name="T51" fmla="*/ 2147483647 h 2688"/>
              <a:gd name="T52" fmla="*/ 2147483647 w 3610"/>
              <a:gd name="T53" fmla="*/ 2147483647 h 2688"/>
              <a:gd name="T54" fmla="*/ 2147483647 w 3610"/>
              <a:gd name="T55" fmla="*/ 2147483647 h 26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10"/>
              <a:gd name="T85" fmla="*/ 0 h 2688"/>
              <a:gd name="T86" fmla="*/ 3610 w 3610"/>
              <a:gd name="T87" fmla="*/ 2688 h 26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10" h="2688">
                <a:moveTo>
                  <a:pt x="2803" y="1924"/>
                </a:moveTo>
                <a:lnTo>
                  <a:pt x="3014" y="2122"/>
                </a:lnTo>
                <a:lnTo>
                  <a:pt x="2929" y="2347"/>
                </a:lnTo>
                <a:lnTo>
                  <a:pt x="2730" y="2369"/>
                </a:lnTo>
                <a:lnTo>
                  <a:pt x="2440" y="2404"/>
                </a:lnTo>
                <a:lnTo>
                  <a:pt x="2188" y="2688"/>
                </a:lnTo>
                <a:lnTo>
                  <a:pt x="1710" y="2149"/>
                </a:lnTo>
                <a:lnTo>
                  <a:pt x="1474" y="2318"/>
                </a:lnTo>
                <a:lnTo>
                  <a:pt x="1068" y="2362"/>
                </a:lnTo>
                <a:lnTo>
                  <a:pt x="0" y="1389"/>
                </a:lnTo>
                <a:lnTo>
                  <a:pt x="209" y="764"/>
                </a:lnTo>
                <a:lnTo>
                  <a:pt x="541" y="482"/>
                </a:lnTo>
                <a:lnTo>
                  <a:pt x="340" y="303"/>
                </a:lnTo>
                <a:lnTo>
                  <a:pt x="286" y="4"/>
                </a:lnTo>
                <a:lnTo>
                  <a:pt x="811" y="0"/>
                </a:lnTo>
                <a:lnTo>
                  <a:pt x="1107" y="181"/>
                </a:lnTo>
                <a:lnTo>
                  <a:pt x="1377" y="347"/>
                </a:lnTo>
                <a:lnTo>
                  <a:pt x="1755" y="89"/>
                </a:lnTo>
                <a:lnTo>
                  <a:pt x="2583" y="404"/>
                </a:lnTo>
                <a:lnTo>
                  <a:pt x="2717" y="721"/>
                </a:lnTo>
                <a:lnTo>
                  <a:pt x="3068" y="608"/>
                </a:lnTo>
                <a:lnTo>
                  <a:pt x="3165" y="578"/>
                </a:lnTo>
                <a:lnTo>
                  <a:pt x="3610" y="796"/>
                </a:lnTo>
                <a:lnTo>
                  <a:pt x="3474" y="935"/>
                </a:lnTo>
                <a:lnTo>
                  <a:pt x="3242" y="947"/>
                </a:lnTo>
                <a:lnTo>
                  <a:pt x="3227" y="1609"/>
                </a:lnTo>
                <a:lnTo>
                  <a:pt x="2926" y="1602"/>
                </a:lnTo>
                <a:lnTo>
                  <a:pt x="2803" y="1924"/>
                </a:lnTo>
                <a:close/>
              </a:path>
            </a:pathLst>
          </a:custGeom>
          <a:solidFill>
            <a:schemeClr val="bg1">
              <a:lumMod val="85000"/>
            </a:schemeClr>
          </a:solidFill>
          <a:ln w="0">
            <a:solidFill>
              <a:srgbClr val="000000"/>
            </a:solidFill>
            <a:prstDash val="solid"/>
            <a:round/>
            <a:headEnd/>
            <a:tailEnd/>
          </a:ln>
        </p:spPr>
        <p:txBody>
          <a:bodyPr/>
          <a:lstStyle/>
          <a:p>
            <a:endParaRPr lang="fi-FI"/>
          </a:p>
        </p:txBody>
      </p:sp>
      <p:sp>
        <p:nvSpPr>
          <p:cNvPr id="22540" name="Freeform 13"/>
          <p:cNvSpPr>
            <a:spLocks noChangeAspect="1"/>
          </p:cNvSpPr>
          <p:nvPr/>
        </p:nvSpPr>
        <p:spPr bwMode="auto">
          <a:xfrm>
            <a:off x="1071563" y="4273550"/>
            <a:ext cx="860425" cy="1484313"/>
          </a:xfrm>
          <a:custGeom>
            <a:avLst/>
            <a:gdLst>
              <a:gd name="T0" fmla="*/ 2147483647 w 1610"/>
              <a:gd name="T1" fmla="*/ 2147483647 h 2780"/>
              <a:gd name="T2" fmla="*/ 2147483647 w 1610"/>
              <a:gd name="T3" fmla="*/ 2147483647 h 2780"/>
              <a:gd name="T4" fmla="*/ 2147483647 w 1610"/>
              <a:gd name="T5" fmla="*/ 2147483647 h 2780"/>
              <a:gd name="T6" fmla="*/ 2147483647 w 1610"/>
              <a:gd name="T7" fmla="*/ 2147483647 h 2780"/>
              <a:gd name="T8" fmla="*/ 2147483647 w 1610"/>
              <a:gd name="T9" fmla="*/ 2147483647 h 2780"/>
              <a:gd name="T10" fmla="*/ 2147483647 w 1610"/>
              <a:gd name="T11" fmla="*/ 2147483647 h 2780"/>
              <a:gd name="T12" fmla="*/ 2147483647 w 1610"/>
              <a:gd name="T13" fmla="*/ 2147483647 h 2780"/>
              <a:gd name="T14" fmla="*/ 2147483647 w 1610"/>
              <a:gd name="T15" fmla="*/ 2147483647 h 2780"/>
              <a:gd name="T16" fmla="*/ 2147483647 w 1610"/>
              <a:gd name="T17" fmla="*/ 2147483647 h 2780"/>
              <a:gd name="T18" fmla="*/ 2147483647 w 1610"/>
              <a:gd name="T19" fmla="*/ 2147483647 h 2780"/>
              <a:gd name="T20" fmla="*/ 2147483647 w 1610"/>
              <a:gd name="T21" fmla="*/ 2147483647 h 2780"/>
              <a:gd name="T22" fmla="*/ 0 w 1610"/>
              <a:gd name="T23" fmla="*/ 2147483647 h 2780"/>
              <a:gd name="T24" fmla="*/ 2147483647 w 1610"/>
              <a:gd name="T25" fmla="*/ 0 h 2780"/>
              <a:gd name="T26" fmla="*/ 2147483647 w 1610"/>
              <a:gd name="T27" fmla="*/ 2147483647 h 2780"/>
              <a:gd name="T28" fmla="*/ 2147483647 w 1610"/>
              <a:gd name="T29" fmla="*/ 2147483647 h 2780"/>
              <a:gd name="T30" fmla="*/ 2147483647 w 1610"/>
              <a:gd name="T31" fmla="*/ 2147483647 h 2780"/>
              <a:gd name="T32" fmla="*/ 2147483647 w 1610"/>
              <a:gd name="T33" fmla="*/ 2147483647 h 2780"/>
              <a:gd name="T34" fmla="*/ 2147483647 w 1610"/>
              <a:gd name="T35" fmla="*/ 2147483647 h 2780"/>
              <a:gd name="T36" fmla="*/ 2147483647 w 1610"/>
              <a:gd name="T37" fmla="*/ 2147483647 h 27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10"/>
              <a:gd name="T58" fmla="*/ 0 h 2780"/>
              <a:gd name="T59" fmla="*/ 1610 w 1610"/>
              <a:gd name="T60" fmla="*/ 2780 h 27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10" h="2780">
                <a:moveTo>
                  <a:pt x="1270" y="2578"/>
                </a:moveTo>
                <a:lnTo>
                  <a:pt x="878" y="2780"/>
                </a:lnTo>
                <a:lnTo>
                  <a:pt x="723" y="2633"/>
                </a:lnTo>
                <a:lnTo>
                  <a:pt x="532" y="2633"/>
                </a:lnTo>
                <a:lnTo>
                  <a:pt x="319" y="2442"/>
                </a:lnTo>
                <a:lnTo>
                  <a:pt x="66" y="2314"/>
                </a:lnTo>
                <a:lnTo>
                  <a:pt x="69" y="2133"/>
                </a:lnTo>
                <a:lnTo>
                  <a:pt x="69" y="2098"/>
                </a:lnTo>
                <a:lnTo>
                  <a:pt x="395" y="1827"/>
                </a:lnTo>
                <a:lnTo>
                  <a:pt x="472" y="1704"/>
                </a:lnTo>
                <a:lnTo>
                  <a:pt x="332" y="1046"/>
                </a:lnTo>
                <a:lnTo>
                  <a:pt x="0" y="473"/>
                </a:lnTo>
                <a:lnTo>
                  <a:pt x="681" y="0"/>
                </a:lnTo>
                <a:lnTo>
                  <a:pt x="908" y="47"/>
                </a:lnTo>
                <a:lnTo>
                  <a:pt x="1245" y="379"/>
                </a:lnTo>
                <a:lnTo>
                  <a:pt x="1610" y="1636"/>
                </a:lnTo>
                <a:lnTo>
                  <a:pt x="1279" y="1765"/>
                </a:lnTo>
                <a:lnTo>
                  <a:pt x="1375" y="2627"/>
                </a:lnTo>
                <a:lnTo>
                  <a:pt x="1270" y="2578"/>
                </a:lnTo>
                <a:close/>
              </a:path>
            </a:pathLst>
          </a:custGeom>
          <a:noFill/>
          <a:ln w="0">
            <a:solidFill>
              <a:srgbClr val="000000"/>
            </a:solidFill>
            <a:prstDash val="solid"/>
            <a:round/>
            <a:headEnd/>
            <a:tailEnd/>
          </a:ln>
        </p:spPr>
        <p:txBody>
          <a:bodyPr/>
          <a:lstStyle/>
          <a:p>
            <a:endParaRPr lang="fi-FI" dirty="0"/>
          </a:p>
        </p:txBody>
      </p:sp>
      <p:sp>
        <p:nvSpPr>
          <p:cNvPr id="22541" name="Freeform 14"/>
          <p:cNvSpPr>
            <a:spLocks noChangeAspect="1"/>
          </p:cNvSpPr>
          <p:nvPr/>
        </p:nvSpPr>
        <p:spPr bwMode="auto">
          <a:xfrm>
            <a:off x="3707904" y="957461"/>
            <a:ext cx="1135062" cy="1895475"/>
          </a:xfrm>
          <a:custGeom>
            <a:avLst/>
            <a:gdLst>
              <a:gd name="T0" fmla="*/ 2147483647 w 2124"/>
              <a:gd name="T1" fmla="*/ 2147483647 h 3554"/>
              <a:gd name="T2" fmla="*/ 2147483647 w 2124"/>
              <a:gd name="T3" fmla="*/ 0 h 3554"/>
              <a:gd name="T4" fmla="*/ 2147483647 w 2124"/>
              <a:gd name="T5" fmla="*/ 2147483647 h 3554"/>
              <a:gd name="T6" fmla="*/ 2147483647 w 2124"/>
              <a:gd name="T7" fmla="*/ 2147483647 h 3554"/>
              <a:gd name="T8" fmla="*/ 2147483647 w 2124"/>
              <a:gd name="T9" fmla="*/ 2147483647 h 3554"/>
              <a:gd name="T10" fmla="*/ 2147483647 w 2124"/>
              <a:gd name="T11" fmla="*/ 2147483647 h 3554"/>
              <a:gd name="T12" fmla="*/ 0 w 2124"/>
              <a:gd name="T13" fmla="*/ 2147483647 h 3554"/>
              <a:gd name="T14" fmla="*/ 2147483647 w 2124"/>
              <a:gd name="T15" fmla="*/ 2147483647 h 3554"/>
              <a:gd name="T16" fmla="*/ 2147483647 w 2124"/>
              <a:gd name="T17" fmla="*/ 2147483647 h 3554"/>
              <a:gd name="T18" fmla="*/ 2147483647 w 2124"/>
              <a:gd name="T19" fmla="*/ 2147483647 h 3554"/>
              <a:gd name="T20" fmla="*/ 2147483647 w 2124"/>
              <a:gd name="T21" fmla="*/ 2147483647 h 3554"/>
              <a:gd name="T22" fmla="*/ 2147483647 w 2124"/>
              <a:gd name="T23" fmla="*/ 2147483647 h 3554"/>
              <a:gd name="T24" fmla="*/ 2147483647 w 2124"/>
              <a:gd name="T25" fmla="*/ 2147483647 h 3554"/>
              <a:gd name="T26" fmla="*/ 2147483647 w 2124"/>
              <a:gd name="T27" fmla="*/ 2147483647 h 3554"/>
              <a:gd name="T28" fmla="*/ 2147483647 w 2124"/>
              <a:gd name="T29" fmla="*/ 2147483647 h 3554"/>
              <a:gd name="T30" fmla="*/ 2147483647 w 2124"/>
              <a:gd name="T31" fmla="*/ 2147483647 h 3554"/>
              <a:gd name="T32" fmla="*/ 2147483647 w 2124"/>
              <a:gd name="T33" fmla="*/ 2147483647 h 3554"/>
              <a:gd name="T34" fmla="*/ 2147483647 w 2124"/>
              <a:gd name="T35" fmla="*/ 2147483647 h 3554"/>
              <a:gd name="T36" fmla="*/ 2147483647 w 2124"/>
              <a:gd name="T37" fmla="*/ 2147483647 h 3554"/>
              <a:gd name="T38" fmla="*/ 2147483647 w 2124"/>
              <a:gd name="T39" fmla="*/ 2147483647 h 3554"/>
              <a:gd name="T40" fmla="*/ 2147483647 w 2124"/>
              <a:gd name="T41" fmla="*/ 2147483647 h 3554"/>
              <a:gd name="T42" fmla="*/ 2147483647 w 2124"/>
              <a:gd name="T43" fmla="*/ 2147483647 h 3554"/>
              <a:gd name="T44" fmla="*/ 2147483647 w 2124"/>
              <a:gd name="T45" fmla="*/ 2147483647 h 3554"/>
              <a:gd name="T46" fmla="*/ 2147483647 w 2124"/>
              <a:gd name="T47" fmla="*/ 2147483647 h 3554"/>
              <a:gd name="T48" fmla="*/ 2147483647 w 2124"/>
              <a:gd name="T49" fmla="*/ 2147483647 h 3554"/>
              <a:gd name="T50" fmla="*/ 2147483647 w 2124"/>
              <a:gd name="T51" fmla="*/ 2147483647 h 35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24"/>
              <a:gd name="T79" fmla="*/ 0 h 3554"/>
              <a:gd name="T80" fmla="*/ 2124 w 2124"/>
              <a:gd name="T81" fmla="*/ 3554 h 35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24" h="3554">
                <a:moveTo>
                  <a:pt x="1209" y="441"/>
                </a:moveTo>
                <a:lnTo>
                  <a:pt x="821" y="0"/>
                </a:lnTo>
                <a:lnTo>
                  <a:pt x="564" y="578"/>
                </a:lnTo>
                <a:lnTo>
                  <a:pt x="321" y="282"/>
                </a:lnTo>
                <a:lnTo>
                  <a:pt x="77" y="720"/>
                </a:lnTo>
                <a:lnTo>
                  <a:pt x="14" y="1086"/>
                </a:lnTo>
                <a:lnTo>
                  <a:pt x="0" y="1412"/>
                </a:lnTo>
                <a:lnTo>
                  <a:pt x="250" y="1836"/>
                </a:lnTo>
                <a:lnTo>
                  <a:pt x="136" y="2073"/>
                </a:lnTo>
                <a:lnTo>
                  <a:pt x="127" y="2206"/>
                </a:lnTo>
                <a:lnTo>
                  <a:pt x="117" y="2375"/>
                </a:lnTo>
                <a:lnTo>
                  <a:pt x="676" y="2677"/>
                </a:lnTo>
                <a:lnTo>
                  <a:pt x="723" y="2889"/>
                </a:lnTo>
                <a:lnTo>
                  <a:pt x="894" y="2926"/>
                </a:lnTo>
                <a:lnTo>
                  <a:pt x="975" y="2602"/>
                </a:lnTo>
                <a:lnTo>
                  <a:pt x="1109" y="2599"/>
                </a:lnTo>
                <a:lnTo>
                  <a:pt x="1206" y="3272"/>
                </a:lnTo>
                <a:lnTo>
                  <a:pt x="1752" y="3554"/>
                </a:lnTo>
                <a:lnTo>
                  <a:pt x="2113" y="2974"/>
                </a:lnTo>
                <a:lnTo>
                  <a:pt x="2124" y="2581"/>
                </a:lnTo>
                <a:lnTo>
                  <a:pt x="1823" y="2300"/>
                </a:lnTo>
                <a:lnTo>
                  <a:pt x="1671" y="1574"/>
                </a:lnTo>
                <a:lnTo>
                  <a:pt x="1816" y="1306"/>
                </a:lnTo>
                <a:lnTo>
                  <a:pt x="1680" y="1176"/>
                </a:lnTo>
                <a:lnTo>
                  <a:pt x="1535" y="445"/>
                </a:lnTo>
                <a:lnTo>
                  <a:pt x="1209" y="441"/>
                </a:lnTo>
                <a:close/>
              </a:path>
            </a:pathLst>
          </a:custGeom>
          <a:noFill/>
          <a:ln w="0">
            <a:solidFill>
              <a:srgbClr val="000000"/>
            </a:solidFill>
            <a:prstDash val="solid"/>
            <a:round/>
            <a:headEnd/>
            <a:tailEnd/>
          </a:ln>
        </p:spPr>
        <p:txBody>
          <a:bodyPr/>
          <a:lstStyle/>
          <a:p>
            <a:endParaRPr lang="fi-FI"/>
          </a:p>
        </p:txBody>
      </p:sp>
      <p:sp>
        <p:nvSpPr>
          <p:cNvPr id="22542" name="Freeform 15"/>
          <p:cNvSpPr>
            <a:spLocks noChangeAspect="1"/>
          </p:cNvSpPr>
          <p:nvPr/>
        </p:nvSpPr>
        <p:spPr bwMode="auto">
          <a:xfrm>
            <a:off x="2679700" y="2813050"/>
            <a:ext cx="868363" cy="1092200"/>
          </a:xfrm>
          <a:custGeom>
            <a:avLst/>
            <a:gdLst>
              <a:gd name="T0" fmla="*/ 0 w 1625"/>
              <a:gd name="T1" fmla="*/ 2147483647 h 2043"/>
              <a:gd name="T2" fmla="*/ 2147483647 w 1625"/>
              <a:gd name="T3" fmla="*/ 2147483647 h 2043"/>
              <a:gd name="T4" fmla="*/ 2147483647 w 1625"/>
              <a:gd name="T5" fmla="*/ 2147483647 h 2043"/>
              <a:gd name="T6" fmla="*/ 2147483647 w 1625"/>
              <a:gd name="T7" fmla="*/ 2147483647 h 2043"/>
              <a:gd name="T8" fmla="*/ 2147483647 w 1625"/>
              <a:gd name="T9" fmla="*/ 2147483647 h 2043"/>
              <a:gd name="T10" fmla="*/ 2147483647 w 1625"/>
              <a:gd name="T11" fmla="*/ 2147483647 h 2043"/>
              <a:gd name="T12" fmla="*/ 2147483647 w 1625"/>
              <a:gd name="T13" fmla="*/ 2147483647 h 2043"/>
              <a:gd name="T14" fmla="*/ 2147483647 w 1625"/>
              <a:gd name="T15" fmla="*/ 0 h 2043"/>
              <a:gd name="T16" fmla="*/ 2147483647 w 1625"/>
              <a:gd name="T17" fmla="*/ 2147483647 h 2043"/>
              <a:gd name="T18" fmla="*/ 2147483647 w 1625"/>
              <a:gd name="T19" fmla="*/ 2147483647 h 2043"/>
              <a:gd name="T20" fmla="*/ 2147483647 w 1625"/>
              <a:gd name="T21" fmla="*/ 2147483647 h 2043"/>
              <a:gd name="T22" fmla="*/ 2147483647 w 1625"/>
              <a:gd name="T23" fmla="*/ 2147483647 h 2043"/>
              <a:gd name="T24" fmla="*/ 2147483647 w 1625"/>
              <a:gd name="T25" fmla="*/ 2147483647 h 2043"/>
              <a:gd name="T26" fmla="*/ 2147483647 w 1625"/>
              <a:gd name="T27" fmla="*/ 2147483647 h 2043"/>
              <a:gd name="T28" fmla="*/ 2147483647 w 1625"/>
              <a:gd name="T29" fmla="*/ 2147483647 h 2043"/>
              <a:gd name="T30" fmla="*/ 2147483647 w 1625"/>
              <a:gd name="T31" fmla="*/ 2147483647 h 2043"/>
              <a:gd name="T32" fmla="*/ 2147483647 w 1625"/>
              <a:gd name="T33" fmla="*/ 2147483647 h 2043"/>
              <a:gd name="T34" fmla="*/ 2147483647 w 1625"/>
              <a:gd name="T35" fmla="*/ 2147483647 h 2043"/>
              <a:gd name="T36" fmla="*/ 0 w 1625"/>
              <a:gd name="T37" fmla="*/ 2147483647 h 20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25"/>
              <a:gd name="T58" fmla="*/ 0 h 2043"/>
              <a:gd name="T59" fmla="*/ 1625 w 1625"/>
              <a:gd name="T60" fmla="*/ 2043 h 20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25" h="2043">
                <a:moveTo>
                  <a:pt x="0" y="1473"/>
                </a:moveTo>
                <a:lnTo>
                  <a:pt x="191" y="1324"/>
                </a:lnTo>
                <a:lnTo>
                  <a:pt x="337" y="1008"/>
                </a:lnTo>
                <a:lnTo>
                  <a:pt x="216" y="840"/>
                </a:lnTo>
                <a:lnTo>
                  <a:pt x="298" y="664"/>
                </a:lnTo>
                <a:lnTo>
                  <a:pt x="421" y="506"/>
                </a:lnTo>
                <a:lnTo>
                  <a:pt x="635" y="482"/>
                </a:lnTo>
                <a:lnTo>
                  <a:pt x="798" y="0"/>
                </a:lnTo>
                <a:lnTo>
                  <a:pt x="1143" y="375"/>
                </a:lnTo>
                <a:lnTo>
                  <a:pt x="1323" y="579"/>
                </a:lnTo>
                <a:lnTo>
                  <a:pt x="1355" y="1022"/>
                </a:lnTo>
                <a:lnTo>
                  <a:pt x="1223" y="1384"/>
                </a:lnTo>
                <a:lnTo>
                  <a:pt x="1625" y="1601"/>
                </a:lnTo>
                <a:lnTo>
                  <a:pt x="1480" y="1671"/>
                </a:lnTo>
                <a:lnTo>
                  <a:pt x="1347" y="2043"/>
                </a:lnTo>
                <a:lnTo>
                  <a:pt x="1033" y="1917"/>
                </a:lnTo>
                <a:lnTo>
                  <a:pt x="522" y="1949"/>
                </a:lnTo>
                <a:lnTo>
                  <a:pt x="196" y="1806"/>
                </a:lnTo>
                <a:lnTo>
                  <a:pt x="0" y="1473"/>
                </a:lnTo>
                <a:close/>
              </a:path>
            </a:pathLst>
          </a:custGeom>
          <a:solidFill>
            <a:schemeClr val="accent2">
              <a:lumMod val="40000"/>
              <a:lumOff val="60000"/>
            </a:schemeClr>
          </a:solidFill>
          <a:ln w="0">
            <a:solidFill>
              <a:srgbClr val="000000"/>
            </a:solidFill>
            <a:prstDash val="solid"/>
            <a:round/>
            <a:headEnd/>
            <a:tailEnd/>
          </a:ln>
        </p:spPr>
        <p:txBody>
          <a:bodyPr/>
          <a:lstStyle/>
          <a:p>
            <a:endParaRPr lang="fi-FI"/>
          </a:p>
        </p:txBody>
      </p:sp>
      <p:sp>
        <p:nvSpPr>
          <p:cNvPr id="22543" name="Freeform 16"/>
          <p:cNvSpPr>
            <a:spLocks noChangeAspect="1"/>
          </p:cNvSpPr>
          <p:nvPr/>
        </p:nvSpPr>
        <p:spPr bwMode="auto">
          <a:xfrm>
            <a:off x="2246313" y="204788"/>
            <a:ext cx="1651000" cy="1674812"/>
          </a:xfrm>
          <a:custGeom>
            <a:avLst/>
            <a:gdLst>
              <a:gd name="T0" fmla="*/ 2147483647 w 3085"/>
              <a:gd name="T1" fmla="*/ 2147483647 h 3139"/>
              <a:gd name="T2" fmla="*/ 2147483647 w 3085"/>
              <a:gd name="T3" fmla="*/ 2147483647 h 3139"/>
              <a:gd name="T4" fmla="*/ 2147483647 w 3085"/>
              <a:gd name="T5" fmla="*/ 2147483647 h 3139"/>
              <a:gd name="T6" fmla="*/ 2147483647 w 3085"/>
              <a:gd name="T7" fmla="*/ 2147483647 h 3139"/>
              <a:gd name="T8" fmla="*/ 2147483647 w 3085"/>
              <a:gd name="T9" fmla="*/ 2147483647 h 3139"/>
              <a:gd name="T10" fmla="*/ 0 w 3085"/>
              <a:gd name="T11" fmla="*/ 0 h 3139"/>
              <a:gd name="T12" fmla="*/ 2147483647 w 3085"/>
              <a:gd name="T13" fmla="*/ 2147483647 h 3139"/>
              <a:gd name="T14" fmla="*/ 2147483647 w 3085"/>
              <a:gd name="T15" fmla="*/ 2147483647 h 3139"/>
              <a:gd name="T16" fmla="*/ 2147483647 w 3085"/>
              <a:gd name="T17" fmla="*/ 2147483647 h 3139"/>
              <a:gd name="T18" fmla="*/ 2147483647 w 3085"/>
              <a:gd name="T19" fmla="*/ 2147483647 h 3139"/>
              <a:gd name="T20" fmla="*/ 2147483647 w 3085"/>
              <a:gd name="T21" fmla="*/ 2147483647 h 3139"/>
              <a:gd name="T22" fmla="*/ 2147483647 w 3085"/>
              <a:gd name="T23" fmla="*/ 2147483647 h 3139"/>
              <a:gd name="T24" fmla="*/ 2147483647 w 3085"/>
              <a:gd name="T25" fmla="*/ 2147483647 h 3139"/>
              <a:gd name="T26" fmla="*/ 2147483647 w 3085"/>
              <a:gd name="T27" fmla="*/ 2147483647 h 3139"/>
              <a:gd name="T28" fmla="*/ 2147483647 w 3085"/>
              <a:gd name="T29" fmla="*/ 2147483647 h 3139"/>
              <a:gd name="T30" fmla="*/ 2147483647 w 3085"/>
              <a:gd name="T31" fmla="*/ 2147483647 h 3139"/>
              <a:gd name="T32" fmla="*/ 2147483647 w 3085"/>
              <a:gd name="T33" fmla="*/ 2147483647 h 3139"/>
              <a:gd name="T34" fmla="*/ 2147483647 w 3085"/>
              <a:gd name="T35" fmla="*/ 2147483647 h 3139"/>
              <a:gd name="T36" fmla="*/ 2147483647 w 3085"/>
              <a:gd name="T37" fmla="*/ 2147483647 h 3139"/>
              <a:gd name="T38" fmla="*/ 2147483647 w 3085"/>
              <a:gd name="T39" fmla="*/ 2147483647 h 3139"/>
              <a:gd name="T40" fmla="*/ 2147483647 w 3085"/>
              <a:gd name="T41" fmla="*/ 2147483647 h 3139"/>
              <a:gd name="T42" fmla="*/ 2147483647 w 3085"/>
              <a:gd name="T43" fmla="*/ 2147483647 h 3139"/>
              <a:gd name="T44" fmla="*/ 2147483647 w 3085"/>
              <a:gd name="T45" fmla="*/ 2147483647 h 3139"/>
              <a:gd name="T46" fmla="*/ 2147483647 w 3085"/>
              <a:gd name="T47" fmla="*/ 2147483647 h 3139"/>
              <a:gd name="T48" fmla="*/ 2147483647 w 3085"/>
              <a:gd name="T49" fmla="*/ 2147483647 h 3139"/>
              <a:gd name="T50" fmla="*/ 2147483647 w 3085"/>
              <a:gd name="T51" fmla="*/ 2147483647 h 31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85"/>
              <a:gd name="T79" fmla="*/ 0 h 3139"/>
              <a:gd name="T80" fmla="*/ 3085 w 3085"/>
              <a:gd name="T81" fmla="*/ 3139 h 31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85" h="3139">
                <a:moveTo>
                  <a:pt x="560" y="896"/>
                </a:moveTo>
                <a:lnTo>
                  <a:pt x="346" y="662"/>
                </a:lnTo>
                <a:lnTo>
                  <a:pt x="452" y="401"/>
                </a:lnTo>
                <a:lnTo>
                  <a:pt x="363" y="271"/>
                </a:lnTo>
                <a:lnTo>
                  <a:pt x="165" y="261"/>
                </a:lnTo>
                <a:lnTo>
                  <a:pt x="0" y="0"/>
                </a:lnTo>
                <a:lnTo>
                  <a:pt x="342" y="38"/>
                </a:lnTo>
                <a:lnTo>
                  <a:pt x="1082" y="120"/>
                </a:lnTo>
                <a:lnTo>
                  <a:pt x="2419" y="910"/>
                </a:lnTo>
                <a:lnTo>
                  <a:pt x="3085" y="1718"/>
                </a:lnTo>
                <a:lnTo>
                  <a:pt x="2841" y="2156"/>
                </a:lnTo>
                <a:lnTo>
                  <a:pt x="2778" y="2522"/>
                </a:lnTo>
                <a:lnTo>
                  <a:pt x="2764" y="2848"/>
                </a:lnTo>
                <a:lnTo>
                  <a:pt x="2423" y="3139"/>
                </a:lnTo>
                <a:lnTo>
                  <a:pt x="2298" y="3023"/>
                </a:lnTo>
                <a:lnTo>
                  <a:pt x="1715" y="3094"/>
                </a:lnTo>
                <a:lnTo>
                  <a:pt x="1449" y="3126"/>
                </a:lnTo>
                <a:lnTo>
                  <a:pt x="1173" y="2660"/>
                </a:lnTo>
                <a:lnTo>
                  <a:pt x="901" y="2423"/>
                </a:lnTo>
                <a:lnTo>
                  <a:pt x="578" y="2288"/>
                </a:lnTo>
                <a:lnTo>
                  <a:pt x="329" y="1994"/>
                </a:lnTo>
                <a:lnTo>
                  <a:pt x="349" y="1975"/>
                </a:lnTo>
                <a:lnTo>
                  <a:pt x="187" y="1757"/>
                </a:lnTo>
                <a:lnTo>
                  <a:pt x="236" y="1497"/>
                </a:lnTo>
                <a:lnTo>
                  <a:pt x="631" y="1299"/>
                </a:lnTo>
                <a:lnTo>
                  <a:pt x="560" y="896"/>
                </a:lnTo>
                <a:close/>
              </a:path>
            </a:pathLst>
          </a:custGeom>
          <a:noFill/>
          <a:ln w="0">
            <a:solidFill>
              <a:srgbClr val="000000"/>
            </a:solidFill>
            <a:prstDash val="solid"/>
            <a:round/>
            <a:headEnd/>
            <a:tailEnd/>
          </a:ln>
        </p:spPr>
        <p:txBody>
          <a:bodyPr/>
          <a:lstStyle/>
          <a:p>
            <a:endParaRPr lang="fi-FI"/>
          </a:p>
        </p:txBody>
      </p:sp>
      <p:sp>
        <p:nvSpPr>
          <p:cNvPr id="22544" name="Freeform 17"/>
          <p:cNvSpPr>
            <a:spLocks noChangeAspect="1"/>
          </p:cNvSpPr>
          <p:nvPr/>
        </p:nvSpPr>
        <p:spPr bwMode="auto">
          <a:xfrm>
            <a:off x="1736725" y="4324350"/>
            <a:ext cx="1185863" cy="1398588"/>
          </a:xfrm>
          <a:custGeom>
            <a:avLst/>
            <a:gdLst>
              <a:gd name="T0" fmla="*/ 2147483647 w 2216"/>
              <a:gd name="T1" fmla="*/ 2147483647 h 2621"/>
              <a:gd name="T2" fmla="*/ 0 w 2216"/>
              <a:gd name="T3" fmla="*/ 2147483647 h 2621"/>
              <a:gd name="T4" fmla="*/ 2147483647 w 2216"/>
              <a:gd name="T5" fmla="*/ 2147483647 h 2621"/>
              <a:gd name="T6" fmla="*/ 2147483647 w 2216"/>
              <a:gd name="T7" fmla="*/ 2147483647 h 2621"/>
              <a:gd name="T8" fmla="*/ 2147483647 w 2216"/>
              <a:gd name="T9" fmla="*/ 2147483647 h 2621"/>
              <a:gd name="T10" fmla="*/ 2147483647 w 2216"/>
              <a:gd name="T11" fmla="*/ 2147483647 h 2621"/>
              <a:gd name="T12" fmla="*/ 2147483647 w 2216"/>
              <a:gd name="T13" fmla="*/ 2147483647 h 2621"/>
              <a:gd name="T14" fmla="*/ 2147483647 w 2216"/>
              <a:gd name="T15" fmla="*/ 2147483647 h 2621"/>
              <a:gd name="T16" fmla="*/ 2147483647 w 2216"/>
              <a:gd name="T17" fmla="*/ 2147483647 h 2621"/>
              <a:gd name="T18" fmla="*/ 2147483647 w 2216"/>
              <a:gd name="T19" fmla="*/ 2147483647 h 2621"/>
              <a:gd name="T20" fmla="*/ 2147483647 w 2216"/>
              <a:gd name="T21" fmla="*/ 2147483647 h 2621"/>
              <a:gd name="T22" fmla="*/ 2147483647 w 2216"/>
              <a:gd name="T23" fmla="*/ 2147483647 h 2621"/>
              <a:gd name="T24" fmla="*/ 2147483647 w 2216"/>
              <a:gd name="T25" fmla="*/ 2147483647 h 2621"/>
              <a:gd name="T26" fmla="*/ 2147483647 w 2216"/>
              <a:gd name="T27" fmla="*/ 2147483647 h 2621"/>
              <a:gd name="T28" fmla="*/ 2147483647 w 2216"/>
              <a:gd name="T29" fmla="*/ 2147483647 h 2621"/>
              <a:gd name="T30" fmla="*/ 2147483647 w 2216"/>
              <a:gd name="T31" fmla="*/ 2147483647 h 2621"/>
              <a:gd name="T32" fmla="*/ 2147483647 w 2216"/>
              <a:gd name="T33" fmla="*/ 2147483647 h 2621"/>
              <a:gd name="T34" fmla="*/ 2147483647 w 2216"/>
              <a:gd name="T35" fmla="*/ 2147483647 h 2621"/>
              <a:gd name="T36" fmla="*/ 2147483647 w 2216"/>
              <a:gd name="T37" fmla="*/ 2147483647 h 2621"/>
              <a:gd name="T38" fmla="*/ 2147483647 w 2216"/>
              <a:gd name="T39" fmla="*/ 2147483647 h 2621"/>
              <a:gd name="T40" fmla="*/ 2147483647 w 2216"/>
              <a:gd name="T41" fmla="*/ 0 h 2621"/>
              <a:gd name="T42" fmla="*/ 2147483647 w 2216"/>
              <a:gd name="T43" fmla="*/ 2147483647 h 26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16"/>
              <a:gd name="T67" fmla="*/ 0 h 2621"/>
              <a:gd name="T68" fmla="*/ 2216 w 2216"/>
              <a:gd name="T69" fmla="*/ 2621 h 26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16" h="2621">
                <a:moveTo>
                  <a:pt x="197" y="142"/>
                </a:moveTo>
                <a:lnTo>
                  <a:pt x="0" y="284"/>
                </a:lnTo>
                <a:lnTo>
                  <a:pt x="365" y="1541"/>
                </a:lnTo>
                <a:lnTo>
                  <a:pt x="34" y="1670"/>
                </a:lnTo>
                <a:lnTo>
                  <a:pt x="130" y="2532"/>
                </a:lnTo>
                <a:lnTo>
                  <a:pt x="318" y="2621"/>
                </a:lnTo>
                <a:lnTo>
                  <a:pt x="478" y="2442"/>
                </a:lnTo>
                <a:lnTo>
                  <a:pt x="898" y="2368"/>
                </a:lnTo>
                <a:lnTo>
                  <a:pt x="1135" y="2557"/>
                </a:lnTo>
                <a:lnTo>
                  <a:pt x="1202" y="2520"/>
                </a:lnTo>
                <a:lnTo>
                  <a:pt x="1675" y="2259"/>
                </a:lnTo>
                <a:lnTo>
                  <a:pt x="1884" y="1634"/>
                </a:lnTo>
                <a:lnTo>
                  <a:pt x="2216" y="1352"/>
                </a:lnTo>
                <a:lnTo>
                  <a:pt x="2015" y="1173"/>
                </a:lnTo>
                <a:lnTo>
                  <a:pt x="1961" y="874"/>
                </a:lnTo>
                <a:lnTo>
                  <a:pt x="1429" y="834"/>
                </a:lnTo>
                <a:lnTo>
                  <a:pt x="818" y="502"/>
                </a:lnTo>
                <a:lnTo>
                  <a:pt x="642" y="617"/>
                </a:lnTo>
                <a:lnTo>
                  <a:pt x="390" y="507"/>
                </a:lnTo>
                <a:lnTo>
                  <a:pt x="446" y="151"/>
                </a:lnTo>
                <a:lnTo>
                  <a:pt x="238" y="0"/>
                </a:lnTo>
                <a:lnTo>
                  <a:pt x="197" y="142"/>
                </a:lnTo>
                <a:close/>
              </a:path>
            </a:pathLst>
          </a:custGeom>
          <a:solidFill>
            <a:schemeClr val="accent2">
              <a:lumMod val="40000"/>
              <a:lumOff val="60000"/>
            </a:schemeClr>
          </a:solidFill>
          <a:ln w="12700">
            <a:solidFill>
              <a:srgbClr val="000000"/>
            </a:solidFill>
            <a:prstDash val="solid"/>
            <a:round/>
            <a:headEnd/>
            <a:tailEnd/>
          </a:ln>
        </p:spPr>
        <p:txBody>
          <a:bodyPr/>
          <a:lstStyle/>
          <a:p>
            <a:endParaRPr lang="fi-FI"/>
          </a:p>
        </p:txBody>
      </p:sp>
      <p:sp>
        <p:nvSpPr>
          <p:cNvPr id="22545" name="Freeform 18"/>
          <p:cNvSpPr>
            <a:spLocks noChangeAspect="1"/>
          </p:cNvSpPr>
          <p:nvPr/>
        </p:nvSpPr>
        <p:spPr bwMode="auto">
          <a:xfrm>
            <a:off x="1246188" y="3253978"/>
            <a:ext cx="1003300" cy="1228725"/>
          </a:xfrm>
          <a:custGeom>
            <a:avLst/>
            <a:gdLst>
              <a:gd name="T0" fmla="*/ 2147483647 w 1880"/>
              <a:gd name="T1" fmla="*/ 0 h 2303"/>
              <a:gd name="T2" fmla="*/ 2147483647 w 1880"/>
              <a:gd name="T3" fmla="*/ 2147483647 h 2303"/>
              <a:gd name="T4" fmla="*/ 2147483647 w 1880"/>
              <a:gd name="T5" fmla="*/ 2147483647 h 2303"/>
              <a:gd name="T6" fmla="*/ 2147483647 w 1880"/>
              <a:gd name="T7" fmla="*/ 2147483647 h 2303"/>
              <a:gd name="T8" fmla="*/ 0 w 1880"/>
              <a:gd name="T9" fmla="*/ 2147483647 h 2303"/>
              <a:gd name="T10" fmla="*/ 2147483647 w 1880"/>
              <a:gd name="T11" fmla="*/ 2147483647 h 2303"/>
              <a:gd name="T12" fmla="*/ 2147483647 w 1880"/>
              <a:gd name="T13" fmla="*/ 2147483647 h 2303"/>
              <a:gd name="T14" fmla="*/ 2147483647 w 1880"/>
              <a:gd name="T15" fmla="*/ 2147483647 h 2303"/>
              <a:gd name="T16" fmla="*/ 2147483647 w 1880"/>
              <a:gd name="T17" fmla="*/ 2147483647 h 2303"/>
              <a:gd name="T18" fmla="*/ 2147483647 w 1880"/>
              <a:gd name="T19" fmla="*/ 2147483647 h 2303"/>
              <a:gd name="T20" fmla="*/ 2147483647 w 1880"/>
              <a:gd name="T21" fmla="*/ 2147483647 h 2303"/>
              <a:gd name="T22" fmla="*/ 2147483647 w 1880"/>
              <a:gd name="T23" fmla="*/ 2147483647 h 2303"/>
              <a:gd name="T24" fmla="*/ 2147483647 w 1880"/>
              <a:gd name="T25" fmla="*/ 2147483647 h 2303"/>
              <a:gd name="T26" fmla="*/ 2147483647 w 1880"/>
              <a:gd name="T27" fmla="*/ 2147483647 h 2303"/>
              <a:gd name="T28" fmla="*/ 2147483647 w 1880"/>
              <a:gd name="T29" fmla="*/ 2147483647 h 2303"/>
              <a:gd name="T30" fmla="*/ 2147483647 w 1880"/>
              <a:gd name="T31" fmla="*/ 2147483647 h 2303"/>
              <a:gd name="T32" fmla="*/ 2147483647 w 1880"/>
              <a:gd name="T33" fmla="*/ 2147483647 h 2303"/>
              <a:gd name="T34" fmla="*/ 2147483647 w 1880"/>
              <a:gd name="T35" fmla="*/ 0 h 23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80"/>
              <a:gd name="T55" fmla="*/ 0 h 2303"/>
              <a:gd name="T56" fmla="*/ 1880 w 1880"/>
              <a:gd name="T57" fmla="*/ 2303 h 23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80" h="2303">
                <a:moveTo>
                  <a:pt x="1349" y="0"/>
                </a:moveTo>
                <a:lnTo>
                  <a:pt x="1040" y="136"/>
                </a:lnTo>
                <a:lnTo>
                  <a:pt x="1064" y="338"/>
                </a:lnTo>
                <a:lnTo>
                  <a:pt x="244" y="620"/>
                </a:lnTo>
                <a:lnTo>
                  <a:pt x="0" y="1027"/>
                </a:lnTo>
                <a:lnTo>
                  <a:pt x="251" y="1204"/>
                </a:lnTo>
                <a:lnTo>
                  <a:pt x="377" y="1462"/>
                </a:lnTo>
                <a:lnTo>
                  <a:pt x="356" y="1924"/>
                </a:lnTo>
                <a:lnTo>
                  <a:pt x="583" y="1971"/>
                </a:lnTo>
                <a:lnTo>
                  <a:pt x="920" y="2303"/>
                </a:lnTo>
                <a:lnTo>
                  <a:pt x="1117" y="2161"/>
                </a:lnTo>
                <a:lnTo>
                  <a:pt x="1158" y="2019"/>
                </a:lnTo>
                <a:lnTo>
                  <a:pt x="1254" y="1692"/>
                </a:lnTo>
                <a:lnTo>
                  <a:pt x="1104" y="1082"/>
                </a:lnTo>
                <a:lnTo>
                  <a:pt x="1249" y="959"/>
                </a:lnTo>
                <a:lnTo>
                  <a:pt x="1427" y="1108"/>
                </a:lnTo>
                <a:lnTo>
                  <a:pt x="1880" y="813"/>
                </a:lnTo>
                <a:lnTo>
                  <a:pt x="1349" y="0"/>
                </a:lnTo>
                <a:close/>
              </a:path>
            </a:pathLst>
          </a:custGeom>
          <a:pattFill prst="wdUpDiag">
            <a:fgClr>
              <a:srgbClr val="76923C"/>
            </a:fgClr>
            <a:bgClr>
              <a:srgbClr val="FFFFFF"/>
            </a:bgClr>
          </a:patt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p>
        </p:txBody>
      </p:sp>
      <p:sp>
        <p:nvSpPr>
          <p:cNvPr id="22546" name="Freeform 19"/>
          <p:cNvSpPr>
            <a:spLocks noChangeAspect="1"/>
          </p:cNvSpPr>
          <p:nvPr/>
        </p:nvSpPr>
        <p:spPr bwMode="auto">
          <a:xfrm>
            <a:off x="4011613" y="3771900"/>
            <a:ext cx="990600" cy="1441450"/>
          </a:xfrm>
          <a:custGeom>
            <a:avLst/>
            <a:gdLst>
              <a:gd name="T0" fmla="*/ 2147483647 w 1852"/>
              <a:gd name="T1" fmla="*/ 2147483647 h 2701"/>
              <a:gd name="T2" fmla="*/ 2147483647 w 1852"/>
              <a:gd name="T3" fmla="*/ 2147483647 h 2701"/>
              <a:gd name="T4" fmla="*/ 2147483647 w 1852"/>
              <a:gd name="T5" fmla="*/ 2147483647 h 2701"/>
              <a:gd name="T6" fmla="*/ 2147483647 w 1852"/>
              <a:gd name="T7" fmla="*/ 2147483647 h 2701"/>
              <a:gd name="T8" fmla="*/ 2147483647 w 1852"/>
              <a:gd name="T9" fmla="*/ 0 h 2701"/>
              <a:gd name="T10" fmla="*/ 2147483647 w 1852"/>
              <a:gd name="T11" fmla="*/ 2147483647 h 2701"/>
              <a:gd name="T12" fmla="*/ 2147483647 w 1852"/>
              <a:gd name="T13" fmla="*/ 2147483647 h 2701"/>
              <a:gd name="T14" fmla="*/ 0 w 1852"/>
              <a:gd name="T15" fmla="*/ 2147483647 h 2701"/>
              <a:gd name="T16" fmla="*/ 2147483647 w 1852"/>
              <a:gd name="T17" fmla="*/ 2147483647 h 2701"/>
              <a:gd name="T18" fmla="*/ 2147483647 w 1852"/>
              <a:gd name="T19" fmla="*/ 2147483647 h 2701"/>
              <a:gd name="T20" fmla="*/ 2147483647 w 1852"/>
              <a:gd name="T21" fmla="*/ 2147483647 h 2701"/>
              <a:gd name="T22" fmla="*/ 2147483647 w 1852"/>
              <a:gd name="T23" fmla="*/ 2147483647 h 2701"/>
              <a:gd name="T24" fmla="*/ 2147483647 w 1852"/>
              <a:gd name="T25" fmla="*/ 2147483647 h 2701"/>
              <a:gd name="T26" fmla="*/ 2147483647 w 1852"/>
              <a:gd name="T27" fmla="*/ 2147483647 h 2701"/>
              <a:gd name="T28" fmla="*/ 2147483647 w 1852"/>
              <a:gd name="T29" fmla="*/ 2147483647 h 2701"/>
              <a:gd name="T30" fmla="*/ 2147483647 w 1852"/>
              <a:gd name="T31" fmla="*/ 2147483647 h 2701"/>
              <a:gd name="T32" fmla="*/ 2147483647 w 1852"/>
              <a:gd name="T33" fmla="*/ 2147483647 h 27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52"/>
              <a:gd name="T52" fmla="*/ 0 h 2701"/>
              <a:gd name="T53" fmla="*/ 1852 w 1852"/>
              <a:gd name="T54" fmla="*/ 2701 h 27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52" h="2701">
                <a:moveTo>
                  <a:pt x="1368" y="1472"/>
                </a:moveTo>
                <a:lnTo>
                  <a:pt x="1610" y="1327"/>
                </a:lnTo>
                <a:lnTo>
                  <a:pt x="1667" y="1097"/>
                </a:lnTo>
                <a:lnTo>
                  <a:pt x="1492" y="589"/>
                </a:lnTo>
                <a:lnTo>
                  <a:pt x="646" y="0"/>
                </a:lnTo>
                <a:lnTo>
                  <a:pt x="268" y="238"/>
                </a:lnTo>
                <a:lnTo>
                  <a:pt x="269" y="684"/>
                </a:lnTo>
                <a:lnTo>
                  <a:pt x="0" y="745"/>
                </a:lnTo>
                <a:lnTo>
                  <a:pt x="194" y="1086"/>
                </a:lnTo>
                <a:lnTo>
                  <a:pt x="337" y="1086"/>
                </a:lnTo>
                <a:lnTo>
                  <a:pt x="485" y="2513"/>
                </a:lnTo>
                <a:lnTo>
                  <a:pt x="582" y="2483"/>
                </a:lnTo>
                <a:lnTo>
                  <a:pt x="1027" y="2701"/>
                </a:lnTo>
                <a:lnTo>
                  <a:pt x="1435" y="2288"/>
                </a:lnTo>
                <a:lnTo>
                  <a:pt x="1852" y="2313"/>
                </a:lnTo>
                <a:lnTo>
                  <a:pt x="1734" y="2285"/>
                </a:lnTo>
                <a:lnTo>
                  <a:pt x="1368" y="1472"/>
                </a:lnTo>
                <a:close/>
              </a:path>
            </a:pathLst>
          </a:cu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chemeClr val="lt1"/>
              </a:solidFill>
              <a:latin typeface="+mn-lt"/>
            </a:endParaRPr>
          </a:p>
        </p:txBody>
      </p:sp>
      <p:sp>
        <p:nvSpPr>
          <p:cNvPr id="22547" name="Freeform 20"/>
          <p:cNvSpPr>
            <a:spLocks noChangeAspect="1"/>
          </p:cNvSpPr>
          <p:nvPr/>
        </p:nvSpPr>
        <p:spPr bwMode="auto">
          <a:xfrm>
            <a:off x="395288" y="3549253"/>
            <a:ext cx="1050925" cy="1031875"/>
          </a:xfrm>
          <a:custGeom>
            <a:avLst/>
            <a:gdLst>
              <a:gd name="T0" fmla="*/ 2147483647 w 1967"/>
              <a:gd name="T1" fmla="*/ 2147483647 h 1935"/>
              <a:gd name="T2" fmla="*/ 0 w 1967"/>
              <a:gd name="T3" fmla="*/ 2147483647 h 1935"/>
              <a:gd name="T4" fmla="*/ 2147483647 w 1967"/>
              <a:gd name="T5" fmla="*/ 2147483647 h 1935"/>
              <a:gd name="T6" fmla="*/ 2147483647 w 1967"/>
              <a:gd name="T7" fmla="*/ 2147483647 h 1935"/>
              <a:gd name="T8" fmla="*/ 2147483647 w 1967"/>
              <a:gd name="T9" fmla="*/ 2147483647 h 1935"/>
              <a:gd name="T10" fmla="*/ 2147483647 w 1967"/>
              <a:gd name="T11" fmla="*/ 0 h 1935"/>
              <a:gd name="T12" fmla="*/ 2147483647 w 1967"/>
              <a:gd name="T13" fmla="*/ 2147483647 h 1935"/>
              <a:gd name="T14" fmla="*/ 2147483647 w 1967"/>
              <a:gd name="T15" fmla="*/ 2147483647 h 1935"/>
              <a:gd name="T16" fmla="*/ 2147483647 w 1967"/>
              <a:gd name="T17" fmla="*/ 2147483647 h 1935"/>
              <a:gd name="T18" fmla="*/ 2147483647 w 1967"/>
              <a:gd name="T19" fmla="*/ 2147483647 h 1935"/>
              <a:gd name="T20" fmla="*/ 2147483647 w 1967"/>
              <a:gd name="T21" fmla="*/ 2147483647 h 1935"/>
              <a:gd name="T22" fmla="*/ 2147483647 w 1967"/>
              <a:gd name="T23" fmla="*/ 2147483647 h 1935"/>
              <a:gd name="T24" fmla="*/ 2147483647 w 1967"/>
              <a:gd name="T25" fmla="*/ 2147483647 h 1935"/>
              <a:gd name="T26" fmla="*/ 2147483647 w 1967"/>
              <a:gd name="T27" fmla="*/ 2147483647 h 1935"/>
              <a:gd name="T28" fmla="*/ 2147483647 w 1967"/>
              <a:gd name="T29" fmla="*/ 2147483647 h 19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67"/>
              <a:gd name="T46" fmla="*/ 0 h 1935"/>
              <a:gd name="T47" fmla="*/ 1967 w 1967"/>
              <a:gd name="T48" fmla="*/ 1935 h 19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67" h="1935">
                <a:moveTo>
                  <a:pt x="99" y="906"/>
                </a:moveTo>
                <a:lnTo>
                  <a:pt x="0" y="782"/>
                </a:lnTo>
                <a:lnTo>
                  <a:pt x="752" y="731"/>
                </a:lnTo>
                <a:lnTo>
                  <a:pt x="841" y="383"/>
                </a:lnTo>
                <a:lnTo>
                  <a:pt x="674" y="175"/>
                </a:lnTo>
                <a:lnTo>
                  <a:pt x="930" y="0"/>
                </a:lnTo>
                <a:lnTo>
                  <a:pt x="1590" y="474"/>
                </a:lnTo>
                <a:lnTo>
                  <a:pt x="1841" y="651"/>
                </a:lnTo>
                <a:lnTo>
                  <a:pt x="1967" y="909"/>
                </a:lnTo>
                <a:lnTo>
                  <a:pt x="1946" y="1371"/>
                </a:lnTo>
                <a:lnTo>
                  <a:pt x="1265" y="1844"/>
                </a:lnTo>
                <a:lnTo>
                  <a:pt x="1246" y="1812"/>
                </a:lnTo>
                <a:lnTo>
                  <a:pt x="970" y="1935"/>
                </a:lnTo>
                <a:lnTo>
                  <a:pt x="519" y="1431"/>
                </a:lnTo>
                <a:lnTo>
                  <a:pt x="99" y="906"/>
                </a:lnTo>
                <a:close/>
              </a:path>
            </a:pathLst>
          </a:custGeom>
          <a:pattFill prst="wdUpDiag">
            <a:fgClr>
              <a:srgbClr val="76923C"/>
            </a:fgClr>
            <a:bgClr>
              <a:srgbClr val="FFFFFF"/>
            </a:bgClr>
          </a:patt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p>
        </p:txBody>
      </p:sp>
      <p:sp>
        <p:nvSpPr>
          <p:cNvPr id="22548" name="Freeform 21"/>
          <p:cNvSpPr>
            <a:spLocks noChangeAspect="1"/>
          </p:cNvSpPr>
          <p:nvPr/>
        </p:nvSpPr>
        <p:spPr bwMode="auto">
          <a:xfrm>
            <a:off x="1292225" y="0"/>
            <a:ext cx="1292225" cy="1508125"/>
          </a:xfrm>
          <a:custGeom>
            <a:avLst/>
            <a:gdLst>
              <a:gd name="T0" fmla="*/ 2147483647 w 2418"/>
              <a:gd name="T1" fmla="*/ 2147483647 h 2825"/>
              <a:gd name="T2" fmla="*/ 2147483647 w 2418"/>
              <a:gd name="T3" fmla="*/ 2147483647 h 2825"/>
              <a:gd name="T4" fmla="*/ 2147483647 w 2418"/>
              <a:gd name="T5" fmla="*/ 2147483647 h 2825"/>
              <a:gd name="T6" fmla="*/ 2147483647 w 2418"/>
              <a:gd name="T7" fmla="*/ 2147483647 h 2825"/>
              <a:gd name="T8" fmla="*/ 2147483647 w 2418"/>
              <a:gd name="T9" fmla="*/ 2147483647 h 2825"/>
              <a:gd name="T10" fmla="*/ 2147483647 w 2418"/>
              <a:gd name="T11" fmla="*/ 2147483647 h 2825"/>
              <a:gd name="T12" fmla="*/ 2147483647 w 2418"/>
              <a:gd name="T13" fmla="*/ 2147483647 h 2825"/>
              <a:gd name="T14" fmla="*/ 2147483647 w 2418"/>
              <a:gd name="T15" fmla="*/ 0 h 2825"/>
              <a:gd name="T16" fmla="*/ 2147483647 w 2418"/>
              <a:gd name="T17" fmla="*/ 2147483647 h 2825"/>
              <a:gd name="T18" fmla="*/ 0 w 2418"/>
              <a:gd name="T19" fmla="*/ 2147483647 h 2825"/>
              <a:gd name="T20" fmla="*/ 2147483647 w 2418"/>
              <a:gd name="T21" fmla="*/ 2147483647 h 2825"/>
              <a:gd name="T22" fmla="*/ 2147483647 w 2418"/>
              <a:gd name="T23" fmla="*/ 2147483647 h 2825"/>
              <a:gd name="T24" fmla="*/ 2147483647 w 2418"/>
              <a:gd name="T25" fmla="*/ 2147483647 h 2825"/>
              <a:gd name="T26" fmla="*/ 2147483647 w 2418"/>
              <a:gd name="T27" fmla="*/ 2147483647 h 2825"/>
              <a:gd name="T28" fmla="*/ 2147483647 w 2418"/>
              <a:gd name="T29" fmla="*/ 2147483647 h 2825"/>
              <a:gd name="T30" fmla="*/ 2147483647 w 2418"/>
              <a:gd name="T31" fmla="*/ 2147483647 h 2825"/>
              <a:gd name="T32" fmla="*/ 2147483647 w 2418"/>
              <a:gd name="T33" fmla="*/ 2147483647 h 2825"/>
              <a:gd name="T34" fmla="*/ 2147483647 w 2418"/>
              <a:gd name="T35" fmla="*/ 2147483647 h 2825"/>
              <a:gd name="T36" fmla="*/ 2147483647 w 2418"/>
              <a:gd name="T37" fmla="*/ 2147483647 h 2825"/>
              <a:gd name="T38" fmla="*/ 2147483647 w 2418"/>
              <a:gd name="T39" fmla="*/ 2147483647 h 2825"/>
              <a:gd name="T40" fmla="*/ 2147483647 w 2418"/>
              <a:gd name="T41" fmla="*/ 2147483647 h 2825"/>
              <a:gd name="T42" fmla="*/ 2147483647 w 2418"/>
              <a:gd name="T43" fmla="*/ 2147483647 h 2825"/>
              <a:gd name="T44" fmla="*/ 2147483647 w 2418"/>
              <a:gd name="T45" fmla="*/ 2147483647 h 2825"/>
              <a:gd name="T46" fmla="*/ 2147483647 w 2418"/>
              <a:gd name="T47" fmla="*/ 2147483647 h 2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18"/>
              <a:gd name="T73" fmla="*/ 0 h 2825"/>
              <a:gd name="T74" fmla="*/ 2418 w 2418"/>
              <a:gd name="T75" fmla="*/ 2825 h 28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18" h="2825">
                <a:moveTo>
                  <a:pt x="2347" y="1277"/>
                </a:moveTo>
                <a:lnTo>
                  <a:pt x="2133" y="1043"/>
                </a:lnTo>
                <a:lnTo>
                  <a:pt x="2239" y="782"/>
                </a:lnTo>
                <a:lnTo>
                  <a:pt x="2150" y="652"/>
                </a:lnTo>
                <a:lnTo>
                  <a:pt x="1952" y="642"/>
                </a:lnTo>
                <a:lnTo>
                  <a:pt x="1787" y="381"/>
                </a:lnTo>
                <a:lnTo>
                  <a:pt x="1651" y="366"/>
                </a:lnTo>
                <a:lnTo>
                  <a:pt x="818" y="0"/>
                </a:lnTo>
                <a:lnTo>
                  <a:pt x="115" y="319"/>
                </a:lnTo>
                <a:lnTo>
                  <a:pt x="0" y="429"/>
                </a:lnTo>
                <a:lnTo>
                  <a:pt x="564" y="909"/>
                </a:lnTo>
                <a:lnTo>
                  <a:pt x="650" y="1401"/>
                </a:lnTo>
                <a:lnTo>
                  <a:pt x="867" y="1671"/>
                </a:lnTo>
                <a:lnTo>
                  <a:pt x="960" y="2450"/>
                </a:lnTo>
                <a:lnTo>
                  <a:pt x="885" y="2630"/>
                </a:lnTo>
                <a:lnTo>
                  <a:pt x="1214" y="2825"/>
                </a:lnTo>
                <a:lnTo>
                  <a:pt x="1558" y="2461"/>
                </a:lnTo>
                <a:lnTo>
                  <a:pt x="1910" y="2592"/>
                </a:lnTo>
                <a:lnTo>
                  <a:pt x="2116" y="2375"/>
                </a:lnTo>
                <a:lnTo>
                  <a:pt x="2136" y="2356"/>
                </a:lnTo>
                <a:lnTo>
                  <a:pt x="1974" y="2138"/>
                </a:lnTo>
                <a:lnTo>
                  <a:pt x="2023" y="1878"/>
                </a:lnTo>
                <a:lnTo>
                  <a:pt x="2418" y="1680"/>
                </a:lnTo>
                <a:lnTo>
                  <a:pt x="2347" y="1277"/>
                </a:lnTo>
                <a:close/>
              </a:path>
            </a:pathLst>
          </a:custGeom>
          <a:noFill/>
          <a:ln w="0">
            <a:solidFill>
              <a:srgbClr val="000000"/>
            </a:solidFill>
            <a:prstDash val="solid"/>
            <a:round/>
            <a:headEnd/>
            <a:tailEnd/>
          </a:ln>
        </p:spPr>
        <p:txBody>
          <a:bodyPr/>
          <a:lstStyle/>
          <a:p>
            <a:endParaRPr lang="fi-FI"/>
          </a:p>
        </p:txBody>
      </p:sp>
      <p:sp>
        <p:nvSpPr>
          <p:cNvPr id="22549" name="Freeform 23"/>
          <p:cNvSpPr>
            <a:spLocks noChangeAspect="1"/>
          </p:cNvSpPr>
          <p:nvPr/>
        </p:nvSpPr>
        <p:spPr bwMode="auto">
          <a:xfrm>
            <a:off x="3201988" y="5935663"/>
            <a:ext cx="1616075" cy="782637"/>
          </a:xfrm>
          <a:custGeom>
            <a:avLst/>
            <a:gdLst>
              <a:gd name="T0" fmla="*/ 2147483647 w 3022"/>
              <a:gd name="T1" fmla="*/ 2147483647 h 1464"/>
              <a:gd name="T2" fmla="*/ 2147483647 w 3022"/>
              <a:gd name="T3" fmla="*/ 2147483647 h 1464"/>
              <a:gd name="T4" fmla="*/ 2147483647 w 3022"/>
              <a:gd name="T5" fmla="*/ 2147483647 h 1464"/>
              <a:gd name="T6" fmla="*/ 0 w 3022"/>
              <a:gd name="T7" fmla="*/ 2147483647 h 1464"/>
              <a:gd name="T8" fmla="*/ 2147483647 w 3022"/>
              <a:gd name="T9" fmla="*/ 2147483647 h 1464"/>
              <a:gd name="T10" fmla="*/ 2147483647 w 3022"/>
              <a:gd name="T11" fmla="*/ 0 h 1464"/>
              <a:gd name="T12" fmla="*/ 2147483647 w 3022"/>
              <a:gd name="T13" fmla="*/ 2147483647 h 1464"/>
              <a:gd name="T14" fmla="*/ 2147483647 w 3022"/>
              <a:gd name="T15" fmla="*/ 2147483647 h 1464"/>
              <a:gd name="T16" fmla="*/ 2147483647 w 3022"/>
              <a:gd name="T17" fmla="*/ 2147483647 h 1464"/>
              <a:gd name="T18" fmla="*/ 2147483647 w 3022"/>
              <a:gd name="T19" fmla="*/ 2147483647 h 1464"/>
              <a:gd name="T20" fmla="*/ 2147483647 w 3022"/>
              <a:gd name="T21" fmla="*/ 2147483647 h 1464"/>
              <a:gd name="T22" fmla="*/ 2147483647 w 3022"/>
              <a:gd name="T23" fmla="*/ 2147483647 h 1464"/>
              <a:gd name="T24" fmla="*/ 2147483647 w 3022"/>
              <a:gd name="T25" fmla="*/ 2147483647 h 1464"/>
              <a:gd name="T26" fmla="*/ 2147483647 w 3022"/>
              <a:gd name="T27" fmla="*/ 2147483647 h 1464"/>
              <a:gd name="T28" fmla="*/ 2147483647 w 3022"/>
              <a:gd name="T29" fmla="*/ 2147483647 h 1464"/>
              <a:gd name="T30" fmla="*/ 2147483647 w 3022"/>
              <a:gd name="T31" fmla="*/ 2147483647 h 1464"/>
              <a:gd name="T32" fmla="*/ 2147483647 w 3022"/>
              <a:gd name="T33" fmla="*/ 2147483647 h 1464"/>
              <a:gd name="T34" fmla="*/ 2147483647 w 3022"/>
              <a:gd name="T35" fmla="*/ 2147483647 h 1464"/>
              <a:gd name="T36" fmla="*/ 2147483647 w 3022"/>
              <a:gd name="T37" fmla="*/ 2147483647 h 1464"/>
              <a:gd name="T38" fmla="*/ 2147483647 w 3022"/>
              <a:gd name="T39" fmla="*/ 2147483647 h 1464"/>
              <a:gd name="T40" fmla="*/ 2147483647 w 3022"/>
              <a:gd name="T41" fmla="*/ 2147483647 h 14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22"/>
              <a:gd name="T64" fmla="*/ 0 h 1464"/>
              <a:gd name="T65" fmla="*/ 3022 w 3022"/>
              <a:gd name="T66" fmla="*/ 1464 h 14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22" h="1464">
                <a:moveTo>
                  <a:pt x="1160" y="1018"/>
                </a:moveTo>
                <a:lnTo>
                  <a:pt x="846" y="832"/>
                </a:lnTo>
                <a:lnTo>
                  <a:pt x="296" y="699"/>
                </a:lnTo>
                <a:lnTo>
                  <a:pt x="0" y="213"/>
                </a:lnTo>
                <a:lnTo>
                  <a:pt x="406" y="169"/>
                </a:lnTo>
                <a:lnTo>
                  <a:pt x="642" y="0"/>
                </a:lnTo>
                <a:lnTo>
                  <a:pt x="1120" y="539"/>
                </a:lnTo>
                <a:lnTo>
                  <a:pt x="1372" y="255"/>
                </a:lnTo>
                <a:lnTo>
                  <a:pt x="1662" y="220"/>
                </a:lnTo>
                <a:lnTo>
                  <a:pt x="2195" y="213"/>
                </a:lnTo>
                <a:lnTo>
                  <a:pt x="2224" y="507"/>
                </a:lnTo>
                <a:lnTo>
                  <a:pt x="2593" y="485"/>
                </a:lnTo>
                <a:lnTo>
                  <a:pt x="2954" y="1004"/>
                </a:lnTo>
                <a:lnTo>
                  <a:pt x="3022" y="1045"/>
                </a:lnTo>
                <a:lnTo>
                  <a:pt x="2878" y="1440"/>
                </a:lnTo>
                <a:lnTo>
                  <a:pt x="2869" y="1464"/>
                </a:lnTo>
                <a:lnTo>
                  <a:pt x="2679" y="1337"/>
                </a:lnTo>
                <a:lnTo>
                  <a:pt x="2195" y="1198"/>
                </a:lnTo>
                <a:lnTo>
                  <a:pt x="1798" y="1084"/>
                </a:lnTo>
                <a:lnTo>
                  <a:pt x="1288" y="1093"/>
                </a:lnTo>
                <a:lnTo>
                  <a:pt x="1160" y="1018"/>
                </a:lnTo>
                <a:close/>
              </a:path>
            </a:pathLst>
          </a:custGeom>
          <a:solidFill>
            <a:schemeClr val="bg1">
              <a:lumMod val="85000"/>
            </a:schemeClr>
          </a:solidFill>
          <a:ln w="12700">
            <a:solidFill>
              <a:srgbClr val="000000"/>
            </a:solidFill>
            <a:prstDash val="solid"/>
            <a:round/>
            <a:headEnd/>
            <a:tailEnd/>
          </a:ln>
        </p:spPr>
        <p:txBody>
          <a:bodyPr/>
          <a:lstStyle/>
          <a:p>
            <a:endParaRPr lang="fi-FI"/>
          </a:p>
        </p:txBody>
      </p:sp>
      <p:sp>
        <p:nvSpPr>
          <p:cNvPr id="22550" name="Rectangle 24"/>
          <p:cNvSpPr>
            <a:spLocks noChangeAspect="1" noChangeArrowheads="1"/>
          </p:cNvSpPr>
          <p:nvPr/>
        </p:nvSpPr>
        <p:spPr bwMode="auto">
          <a:xfrm>
            <a:off x="1979613" y="1712913"/>
            <a:ext cx="542925"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Iisalmi</a:t>
            </a:r>
            <a:endParaRPr lang="fi-FI" sz="1100" b="1">
              <a:cs typeface="Arial" charset="0"/>
            </a:endParaRPr>
          </a:p>
        </p:txBody>
      </p:sp>
      <p:sp>
        <p:nvSpPr>
          <p:cNvPr id="22551" name="Rectangle 25"/>
          <p:cNvSpPr>
            <a:spLocks noChangeAspect="1" noChangeArrowheads="1"/>
          </p:cNvSpPr>
          <p:nvPr/>
        </p:nvSpPr>
        <p:spPr bwMode="auto">
          <a:xfrm>
            <a:off x="3881438" y="3249613"/>
            <a:ext cx="533400" cy="334962"/>
          </a:xfrm>
          <a:prstGeom prst="rect">
            <a:avLst/>
          </a:prstGeom>
          <a:noFill/>
          <a:ln w="9525">
            <a:noFill/>
            <a:miter lim="800000"/>
            <a:headEnd/>
            <a:tailEnd/>
          </a:ln>
        </p:spPr>
        <p:txBody>
          <a:bodyPr lIns="0" tIns="0" rIns="0" bIns="0">
            <a:spAutoFit/>
          </a:bodyPr>
          <a:lstStyle/>
          <a:p>
            <a:r>
              <a:rPr lang="fi-FI" sz="1100" b="1" dirty="0">
                <a:solidFill>
                  <a:srgbClr val="000000"/>
                </a:solidFill>
                <a:latin typeface="Verdana" pitchFamily="34" charset="0"/>
                <a:cs typeface="Arial" charset="0"/>
              </a:rPr>
              <a:t>Juan- koski</a:t>
            </a:r>
            <a:endParaRPr lang="fi-FI" sz="1100" b="1" dirty="0">
              <a:cs typeface="Arial" charset="0"/>
            </a:endParaRPr>
          </a:p>
        </p:txBody>
      </p:sp>
      <p:sp>
        <p:nvSpPr>
          <p:cNvPr id="22552" name="Rectangle 26"/>
          <p:cNvSpPr>
            <a:spLocks noChangeAspect="1" noChangeArrowheads="1"/>
          </p:cNvSpPr>
          <p:nvPr/>
        </p:nvSpPr>
        <p:spPr bwMode="auto">
          <a:xfrm>
            <a:off x="4673600" y="3613150"/>
            <a:ext cx="433388"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Kaavi</a:t>
            </a:r>
            <a:endParaRPr lang="fi-FI" sz="1100" b="1">
              <a:cs typeface="Arial" charset="0"/>
            </a:endParaRPr>
          </a:p>
        </p:txBody>
      </p:sp>
      <p:sp>
        <p:nvSpPr>
          <p:cNvPr id="22553" name="Rectangle 27"/>
          <p:cNvSpPr>
            <a:spLocks noChangeAspect="1" noChangeArrowheads="1"/>
          </p:cNvSpPr>
          <p:nvPr/>
        </p:nvSpPr>
        <p:spPr bwMode="auto">
          <a:xfrm>
            <a:off x="554038" y="2914650"/>
            <a:ext cx="542925"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Keitele</a:t>
            </a:r>
            <a:endParaRPr lang="fi-FI" sz="1100" b="1">
              <a:cs typeface="Arial" charset="0"/>
            </a:endParaRPr>
          </a:p>
        </p:txBody>
      </p:sp>
      <p:sp>
        <p:nvSpPr>
          <p:cNvPr id="22554" name="Rectangle 28"/>
          <p:cNvSpPr>
            <a:spLocks noChangeAspect="1" noChangeArrowheads="1"/>
          </p:cNvSpPr>
          <p:nvPr/>
        </p:nvSpPr>
        <p:spPr bwMode="auto">
          <a:xfrm>
            <a:off x="869950" y="836712"/>
            <a:ext cx="739775" cy="168275"/>
          </a:xfrm>
          <a:prstGeom prst="rect">
            <a:avLst/>
          </a:prstGeom>
          <a:noFill/>
          <a:ln w="9525">
            <a:noFill/>
            <a:miter lim="800000"/>
            <a:headEnd/>
            <a:tailEnd/>
          </a:ln>
        </p:spPr>
        <p:txBody>
          <a:bodyPr wrap="none" lIns="0" tIns="0" rIns="0" bIns="0">
            <a:spAutoFit/>
          </a:bodyPr>
          <a:lstStyle/>
          <a:p>
            <a:r>
              <a:rPr lang="fi-FI" sz="1100" b="1" dirty="0">
                <a:solidFill>
                  <a:srgbClr val="000000"/>
                </a:solidFill>
                <a:latin typeface="Verdana" pitchFamily="34" charset="0"/>
                <a:cs typeface="Arial" charset="0"/>
              </a:rPr>
              <a:t>Kiuruvesi</a:t>
            </a:r>
            <a:endParaRPr lang="fi-FI" sz="1100" b="1" dirty="0">
              <a:cs typeface="Arial" charset="0"/>
            </a:endParaRPr>
          </a:p>
        </p:txBody>
      </p:sp>
      <p:sp>
        <p:nvSpPr>
          <p:cNvPr id="22555" name="Rectangle 29"/>
          <p:cNvSpPr>
            <a:spLocks noChangeAspect="1" noChangeArrowheads="1"/>
          </p:cNvSpPr>
          <p:nvPr/>
        </p:nvSpPr>
        <p:spPr bwMode="auto">
          <a:xfrm>
            <a:off x="2555875" y="2276475"/>
            <a:ext cx="781050"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Lapinlahti</a:t>
            </a:r>
            <a:endParaRPr lang="fi-FI" sz="1100" b="1">
              <a:cs typeface="Arial" charset="0"/>
            </a:endParaRPr>
          </a:p>
        </p:txBody>
      </p:sp>
      <p:sp>
        <p:nvSpPr>
          <p:cNvPr id="22556" name="Rectangle 30"/>
          <p:cNvSpPr>
            <a:spLocks noChangeAspect="1" noChangeArrowheads="1"/>
          </p:cNvSpPr>
          <p:nvPr/>
        </p:nvSpPr>
        <p:spPr bwMode="auto">
          <a:xfrm>
            <a:off x="3059113" y="5517704"/>
            <a:ext cx="844783" cy="169277"/>
          </a:xfrm>
          <a:prstGeom prst="rect">
            <a:avLst/>
          </a:prstGeom>
          <a:noFill/>
          <a:ln w="9525">
            <a:noFill/>
            <a:miter lim="800000"/>
            <a:headEnd/>
            <a:tailEnd/>
          </a:ln>
        </p:spPr>
        <p:txBody>
          <a:bodyPr wrap="none" lIns="0" tIns="0" rIns="0" bIns="0">
            <a:spAutoFit/>
          </a:bodyPr>
          <a:lstStyle/>
          <a:p>
            <a:r>
              <a:rPr lang="fi-FI" sz="1100" b="1" dirty="0" smtClean="0">
                <a:solidFill>
                  <a:srgbClr val="000000"/>
                </a:solidFill>
                <a:latin typeface="Verdana" pitchFamily="34" charset="0"/>
                <a:cs typeface="Arial" charset="0"/>
              </a:rPr>
              <a:t>Leppävirta</a:t>
            </a:r>
            <a:endParaRPr lang="fi-FI" sz="1100" b="1" dirty="0">
              <a:cs typeface="Arial" charset="0"/>
            </a:endParaRPr>
          </a:p>
        </p:txBody>
      </p:sp>
      <p:sp>
        <p:nvSpPr>
          <p:cNvPr id="22558" name="Rectangle 33"/>
          <p:cNvSpPr>
            <a:spLocks noChangeAspect="1" noChangeArrowheads="1"/>
          </p:cNvSpPr>
          <p:nvPr/>
        </p:nvSpPr>
        <p:spPr bwMode="auto">
          <a:xfrm>
            <a:off x="1198563" y="2708275"/>
            <a:ext cx="695325"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Pielavesi</a:t>
            </a:r>
            <a:endParaRPr lang="fi-FI" sz="1100" b="1">
              <a:cs typeface="Arial" charset="0"/>
            </a:endParaRPr>
          </a:p>
        </p:txBody>
      </p:sp>
      <p:sp>
        <p:nvSpPr>
          <p:cNvPr id="22559" name="Rectangle 34"/>
          <p:cNvSpPr>
            <a:spLocks noChangeAspect="1" noChangeArrowheads="1"/>
          </p:cNvSpPr>
          <p:nvPr/>
        </p:nvSpPr>
        <p:spPr bwMode="auto">
          <a:xfrm>
            <a:off x="827088" y="4941888"/>
            <a:ext cx="952184" cy="338554"/>
          </a:xfrm>
          <a:prstGeom prst="rect">
            <a:avLst/>
          </a:prstGeom>
          <a:noFill/>
          <a:ln w="9525">
            <a:noFill/>
            <a:miter lim="800000"/>
            <a:headEnd/>
            <a:tailEnd/>
          </a:ln>
        </p:spPr>
        <p:txBody>
          <a:bodyPr wrap="none" lIns="0" tIns="0" rIns="0" bIns="0">
            <a:spAutoFit/>
          </a:bodyPr>
          <a:lstStyle/>
          <a:p>
            <a:pPr algn="ctr"/>
            <a:r>
              <a:rPr lang="fi-FI" sz="1100" b="1" dirty="0" smtClean="0">
                <a:solidFill>
                  <a:srgbClr val="000000"/>
                </a:solidFill>
                <a:latin typeface="Verdana" pitchFamily="34" charset="0"/>
                <a:cs typeface="Arial" charset="0"/>
              </a:rPr>
              <a:t>Rautalampi </a:t>
            </a:r>
            <a:br>
              <a:rPr lang="fi-FI" sz="1100" b="1" dirty="0" smtClean="0">
                <a:solidFill>
                  <a:srgbClr val="000000"/>
                </a:solidFill>
                <a:latin typeface="Verdana" pitchFamily="34" charset="0"/>
                <a:cs typeface="Arial" charset="0"/>
              </a:rPr>
            </a:br>
            <a:endParaRPr lang="fi-FI" sz="1100" b="1" dirty="0">
              <a:latin typeface="Verdana" pitchFamily="34" charset="0"/>
              <a:cs typeface="Arial" charset="0"/>
            </a:endParaRPr>
          </a:p>
        </p:txBody>
      </p:sp>
      <p:sp>
        <p:nvSpPr>
          <p:cNvPr id="22560" name="Rectangle 35"/>
          <p:cNvSpPr>
            <a:spLocks noChangeAspect="1" noChangeArrowheads="1"/>
          </p:cNvSpPr>
          <p:nvPr/>
        </p:nvSpPr>
        <p:spPr bwMode="auto">
          <a:xfrm>
            <a:off x="3851920" y="1773238"/>
            <a:ext cx="958596" cy="338554"/>
          </a:xfrm>
          <a:prstGeom prst="rect">
            <a:avLst/>
          </a:prstGeom>
          <a:noFill/>
          <a:ln w="9525">
            <a:noFill/>
            <a:miter lim="800000"/>
            <a:headEnd/>
            <a:tailEnd/>
          </a:ln>
        </p:spPr>
        <p:txBody>
          <a:bodyPr wrap="none" lIns="0" tIns="0" rIns="0" bIns="0">
            <a:spAutoFit/>
          </a:bodyPr>
          <a:lstStyle/>
          <a:p>
            <a:r>
              <a:rPr lang="fi-FI" sz="1100" b="1" dirty="0" smtClean="0">
                <a:solidFill>
                  <a:srgbClr val="000000"/>
                </a:solidFill>
                <a:latin typeface="Verdana" pitchFamily="34" charset="0"/>
                <a:cs typeface="Arial" charset="0"/>
              </a:rPr>
              <a:t>Rautavaara </a:t>
            </a:r>
          </a:p>
          <a:p>
            <a:pPr algn="ctr"/>
            <a:endParaRPr lang="fi-FI" sz="1100" b="1" dirty="0">
              <a:cs typeface="Arial" charset="0"/>
            </a:endParaRPr>
          </a:p>
        </p:txBody>
      </p:sp>
      <p:sp>
        <p:nvSpPr>
          <p:cNvPr id="22561" name="Rectangle 36"/>
          <p:cNvSpPr>
            <a:spLocks noChangeAspect="1" noChangeArrowheads="1"/>
          </p:cNvSpPr>
          <p:nvPr/>
        </p:nvSpPr>
        <p:spPr bwMode="auto">
          <a:xfrm>
            <a:off x="2889250" y="3300413"/>
            <a:ext cx="676275" cy="336550"/>
          </a:xfrm>
          <a:prstGeom prst="rect">
            <a:avLst/>
          </a:prstGeom>
          <a:noFill/>
          <a:ln w="9525">
            <a:noFill/>
            <a:miter lim="800000"/>
            <a:headEnd/>
            <a:tailEnd/>
          </a:ln>
        </p:spPr>
        <p:txBody>
          <a:bodyPr lIns="0" tIns="0" rIns="0" bIns="0">
            <a:spAutoFit/>
          </a:bodyPr>
          <a:lstStyle/>
          <a:p>
            <a:r>
              <a:rPr lang="fi-FI" sz="1100" b="1" dirty="0">
                <a:solidFill>
                  <a:srgbClr val="000000"/>
                </a:solidFill>
                <a:latin typeface="Verdana" pitchFamily="34" charset="0"/>
                <a:cs typeface="Arial" charset="0"/>
              </a:rPr>
              <a:t>Siilin- järvi</a:t>
            </a:r>
            <a:endParaRPr lang="fi-FI" sz="1100" b="1" dirty="0">
              <a:cs typeface="Arial" charset="0"/>
            </a:endParaRPr>
          </a:p>
        </p:txBody>
      </p:sp>
      <p:sp>
        <p:nvSpPr>
          <p:cNvPr id="22562" name="Rectangle 37"/>
          <p:cNvSpPr>
            <a:spLocks noChangeAspect="1" noChangeArrowheads="1"/>
          </p:cNvSpPr>
          <p:nvPr/>
        </p:nvSpPr>
        <p:spPr bwMode="auto">
          <a:xfrm>
            <a:off x="2613025" y="982663"/>
            <a:ext cx="839788"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Sonkajärvi</a:t>
            </a:r>
            <a:endParaRPr lang="fi-FI" sz="1100" b="1">
              <a:cs typeface="Arial" charset="0"/>
            </a:endParaRPr>
          </a:p>
        </p:txBody>
      </p:sp>
      <p:sp>
        <p:nvSpPr>
          <p:cNvPr id="22563" name="Rectangle 38"/>
          <p:cNvSpPr>
            <a:spLocks noChangeAspect="1" noChangeArrowheads="1"/>
          </p:cNvSpPr>
          <p:nvPr/>
        </p:nvSpPr>
        <p:spPr bwMode="auto">
          <a:xfrm>
            <a:off x="1907704" y="5013176"/>
            <a:ext cx="879475"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Suonenjoki</a:t>
            </a:r>
          </a:p>
        </p:txBody>
      </p:sp>
      <p:sp>
        <p:nvSpPr>
          <p:cNvPr id="22564" name="Rectangle 39"/>
          <p:cNvSpPr>
            <a:spLocks noChangeAspect="1" noChangeArrowheads="1"/>
          </p:cNvSpPr>
          <p:nvPr/>
        </p:nvSpPr>
        <p:spPr bwMode="auto">
          <a:xfrm>
            <a:off x="1331913" y="3716338"/>
            <a:ext cx="442912"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Tervo</a:t>
            </a:r>
            <a:endParaRPr lang="fi-FI" sz="1100" b="1">
              <a:cs typeface="Arial" charset="0"/>
            </a:endParaRPr>
          </a:p>
        </p:txBody>
      </p:sp>
      <p:sp>
        <p:nvSpPr>
          <p:cNvPr id="22565" name="Rectangle 40"/>
          <p:cNvSpPr>
            <a:spLocks noChangeAspect="1" noChangeArrowheads="1"/>
          </p:cNvSpPr>
          <p:nvPr/>
        </p:nvSpPr>
        <p:spPr bwMode="auto">
          <a:xfrm>
            <a:off x="4259263" y="4484861"/>
            <a:ext cx="812800" cy="168275"/>
          </a:xfrm>
          <a:prstGeom prst="rect">
            <a:avLst/>
          </a:prstGeom>
          <a:noFill/>
          <a:ln w="9525">
            <a:noFill/>
            <a:miter lim="800000"/>
            <a:headEnd/>
            <a:tailEnd/>
          </a:ln>
        </p:spPr>
        <p:txBody>
          <a:bodyPr wrap="none" lIns="0" tIns="0" rIns="0" bIns="0">
            <a:spAutoFit/>
          </a:bodyPr>
          <a:lstStyle/>
          <a:p>
            <a:r>
              <a:rPr lang="fi-FI" sz="1100" b="1" dirty="0">
                <a:solidFill>
                  <a:srgbClr val="000000"/>
                </a:solidFill>
                <a:latin typeface="Verdana" pitchFamily="34" charset="0"/>
                <a:cs typeface="Arial" charset="0"/>
              </a:rPr>
              <a:t>Tuusniemi</a:t>
            </a:r>
            <a:endParaRPr lang="fi-FI" sz="1100" b="1" dirty="0">
              <a:cs typeface="Arial" charset="0"/>
            </a:endParaRPr>
          </a:p>
        </p:txBody>
      </p:sp>
      <p:sp>
        <p:nvSpPr>
          <p:cNvPr id="22566" name="Rectangle 41"/>
          <p:cNvSpPr>
            <a:spLocks noChangeAspect="1" noChangeArrowheads="1"/>
          </p:cNvSpPr>
          <p:nvPr/>
        </p:nvSpPr>
        <p:spPr bwMode="auto">
          <a:xfrm>
            <a:off x="633413" y="4000500"/>
            <a:ext cx="633412"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Vesanto</a:t>
            </a:r>
            <a:endParaRPr lang="fi-FI" sz="1100" b="1">
              <a:cs typeface="Arial" charset="0"/>
            </a:endParaRPr>
          </a:p>
        </p:txBody>
      </p:sp>
      <p:sp>
        <p:nvSpPr>
          <p:cNvPr id="22567" name="Rectangle 42"/>
          <p:cNvSpPr>
            <a:spLocks noChangeAspect="1" noChangeArrowheads="1"/>
          </p:cNvSpPr>
          <p:nvPr/>
        </p:nvSpPr>
        <p:spPr bwMode="auto">
          <a:xfrm>
            <a:off x="1739900" y="696913"/>
            <a:ext cx="649288"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Vieremä</a:t>
            </a:r>
            <a:endParaRPr lang="fi-FI" sz="1100" b="1">
              <a:cs typeface="Arial" charset="0"/>
            </a:endParaRPr>
          </a:p>
        </p:txBody>
      </p:sp>
      <p:sp>
        <p:nvSpPr>
          <p:cNvPr id="22568" name="Rectangle 43"/>
          <p:cNvSpPr>
            <a:spLocks noChangeAspect="1" noChangeArrowheads="1"/>
          </p:cNvSpPr>
          <p:nvPr/>
        </p:nvSpPr>
        <p:spPr bwMode="auto">
          <a:xfrm>
            <a:off x="2987824" y="4221088"/>
            <a:ext cx="549831" cy="169277"/>
          </a:xfrm>
          <a:prstGeom prst="rect">
            <a:avLst/>
          </a:prstGeom>
          <a:noFill/>
          <a:ln w="9525">
            <a:noFill/>
            <a:miter lim="800000"/>
            <a:headEnd/>
            <a:tailEnd/>
          </a:ln>
        </p:spPr>
        <p:txBody>
          <a:bodyPr wrap="none" lIns="0" tIns="0" rIns="0" bIns="0">
            <a:spAutoFit/>
          </a:bodyPr>
          <a:lstStyle/>
          <a:p>
            <a:r>
              <a:rPr lang="fi-FI" sz="1100" b="1" dirty="0" smtClean="0">
                <a:solidFill>
                  <a:srgbClr val="000000"/>
                </a:solidFill>
                <a:latin typeface="Verdana" pitchFamily="34" charset="0"/>
                <a:cs typeface="Arial" charset="0"/>
              </a:rPr>
              <a:t>Kuopio</a:t>
            </a:r>
            <a:endParaRPr lang="fi-FI" sz="1100" b="1" dirty="0">
              <a:latin typeface="Verdana" pitchFamily="34" charset="0"/>
              <a:cs typeface="Arial" charset="0"/>
            </a:endParaRPr>
          </a:p>
        </p:txBody>
      </p:sp>
      <p:sp>
        <p:nvSpPr>
          <p:cNvPr id="22569" name="Rectangle 44"/>
          <p:cNvSpPr>
            <a:spLocks noChangeAspect="1" noChangeArrowheads="1"/>
          </p:cNvSpPr>
          <p:nvPr/>
        </p:nvSpPr>
        <p:spPr bwMode="auto">
          <a:xfrm>
            <a:off x="3881438" y="6227763"/>
            <a:ext cx="639762" cy="166687"/>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Varkaus</a:t>
            </a:r>
          </a:p>
        </p:txBody>
      </p:sp>
      <p:sp>
        <p:nvSpPr>
          <p:cNvPr id="82" name="Suorakulmio 81"/>
          <p:cNvSpPr/>
          <p:nvPr/>
        </p:nvSpPr>
        <p:spPr>
          <a:xfrm>
            <a:off x="5508104" y="3429000"/>
            <a:ext cx="288925" cy="287337"/>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22618" name="Tekstikehys 44"/>
          <p:cNvSpPr txBox="1">
            <a:spLocks noChangeArrowheads="1"/>
          </p:cNvSpPr>
          <p:nvPr/>
        </p:nvSpPr>
        <p:spPr bwMode="auto">
          <a:xfrm>
            <a:off x="5651698" y="765398"/>
            <a:ext cx="2952750" cy="246221"/>
          </a:xfrm>
          <a:prstGeom prst="rect">
            <a:avLst/>
          </a:prstGeom>
          <a:noFill/>
          <a:ln w="9525">
            <a:noFill/>
            <a:miter lim="800000"/>
            <a:headEnd/>
            <a:tailEnd/>
          </a:ln>
        </p:spPr>
        <p:txBody>
          <a:bodyPr>
            <a:spAutoFit/>
          </a:bodyPr>
          <a:lstStyle/>
          <a:p>
            <a:r>
              <a:rPr lang="fi-FI" sz="1000" dirty="0" smtClean="0">
                <a:latin typeface="Arial" pitchFamily="34" charset="0"/>
                <a:ea typeface="Verdana" pitchFamily="34" charset="0"/>
                <a:cs typeface="Arial" pitchFamily="34" charset="0"/>
              </a:rPr>
              <a:t>Juankoski yhdistyy Kuopioon 1.1.2017</a:t>
            </a:r>
          </a:p>
        </p:txBody>
      </p:sp>
      <p:sp>
        <p:nvSpPr>
          <p:cNvPr id="22619" name="Tekstikehys 44"/>
          <p:cNvSpPr txBox="1">
            <a:spLocks noChangeArrowheads="1"/>
          </p:cNvSpPr>
          <p:nvPr/>
        </p:nvSpPr>
        <p:spPr bwMode="auto">
          <a:xfrm>
            <a:off x="5939904" y="3429000"/>
            <a:ext cx="2952750" cy="246221"/>
          </a:xfrm>
          <a:prstGeom prst="rect">
            <a:avLst/>
          </a:prstGeom>
          <a:noFill/>
          <a:ln w="9525">
            <a:noFill/>
            <a:miter lim="800000"/>
            <a:headEnd/>
            <a:tailEnd/>
          </a:ln>
        </p:spPr>
        <p:txBody>
          <a:bodyPr>
            <a:spAutoFit/>
          </a:bodyPr>
          <a:lstStyle/>
          <a:p>
            <a:r>
              <a:rPr lang="fi-FI" sz="1000" dirty="0" smtClean="0">
                <a:latin typeface="Arial" pitchFamily="34" charset="0"/>
                <a:ea typeface="Verdana" pitchFamily="34" charset="0"/>
                <a:cs typeface="Arial" pitchFamily="34" charset="0"/>
              </a:rPr>
              <a:t>Selvitys toteutettu, ei yhdistymistä</a:t>
            </a:r>
            <a:endParaRPr lang="fi-FI" sz="1000" dirty="0">
              <a:latin typeface="Arial" pitchFamily="34" charset="0"/>
              <a:ea typeface="Verdana" pitchFamily="34" charset="0"/>
              <a:cs typeface="Arial" pitchFamily="34" charset="0"/>
            </a:endParaRPr>
          </a:p>
        </p:txBody>
      </p:sp>
      <p:sp>
        <p:nvSpPr>
          <p:cNvPr id="52" name="Suorakulmio 51"/>
          <p:cNvSpPr/>
          <p:nvPr/>
        </p:nvSpPr>
        <p:spPr>
          <a:xfrm>
            <a:off x="5364088" y="2924944"/>
            <a:ext cx="288925" cy="28733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53" name="Tekstikehys 44"/>
          <p:cNvSpPr txBox="1">
            <a:spLocks noChangeArrowheads="1"/>
          </p:cNvSpPr>
          <p:nvPr/>
        </p:nvSpPr>
        <p:spPr bwMode="auto">
          <a:xfrm>
            <a:off x="5796136" y="2924944"/>
            <a:ext cx="2592288" cy="246221"/>
          </a:xfrm>
          <a:prstGeom prst="rect">
            <a:avLst/>
          </a:prstGeom>
          <a:noFill/>
          <a:ln w="9525">
            <a:noFill/>
            <a:miter lim="800000"/>
            <a:headEnd/>
            <a:tailEnd/>
          </a:ln>
        </p:spPr>
        <p:txBody>
          <a:bodyPr wrap="square">
            <a:spAutoFit/>
          </a:bodyPr>
          <a:lstStyle/>
          <a:p>
            <a:r>
              <a:rPr lang="fi-FI" sz="1000" dirty="0" smtClean="0">
                <a:latin typeface="Arial" pitchFamily="34" charset="0"/>
                <a:ea typeface="Verdana" pitchFamily="34" charset="0"/>
                <a:cs typeface="Arial" pitchFamily="34" charset="0"/>
              </a:rPr>
              <a:t>Kunta ei ole mukana selvityksissä</a:t>
            </a:r>
            <a:endParaRPr lang="fi-FI" sz="1000" dirty="0">
              <a:latin typeface="Arial" pitchFamily="34" charset="0"/>
              <a:ea typeface="Verdana" pitchFamily="34" charset="0"/>
              <a:cs typeface="Arial" pitchFamily="34" charset="0"/>
            </a:endParaRPr>
          </a:p>
        </p:txBody>
      </p:sp>
      <p:sp>
        <p:nvSpPr>
          <p:cNvPr id="57" name="Suorakulmio 56"/>
          <p:cNvSpPr/>
          <p:nvPr/>
        </p:nvSpPr>
        <p:spPr>
          <a:xfrm>
            <a:off x="5292080" y="1844824"/>
            <a:ext cx="288925" cy="287338"/>
          </a:xfrm>
          <a:prstGeom prst="rect">
            <a:avLst/>
          </a:prstGeom>
          <a:pattFill prst="wdUpDiag">
            <a:fgClr>
              <a:srgbClr val="76923C"/>
            </a:fgClr>
            <a:bgClr>
              <a:srgbClr val="FFFFFF"/>
            </a:bgClr>
          </a:patt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solidFill>
                <a:schemeClr val="tx1"/>
              </a:solidFill>
              <a:latin typeface="Arial" charset="0"/>
            </a:endParaRPr>
          </a:p>
        </p:txBody>
      </p:sp>
      <p:sp>
        <p:nvSpPr>
          <p:cNvPr id="58" name="Tekstikehys 44"/>
          <p:cNvSpPr txBox="1">
            <a:spLocks noChangeArrowheads="1"/>
          </p:cNvSpPr>
          <p:nvPr/>
        </p:nvSpPr>
        <p:spPr bwMode="auto">
          <a:xfrm>
            <a:off x="5724128" y="1772816"/>
            <a:ext cx="3240360" cy="400110"/>
          </a:xfrm>
          <a:prstGeom prst="rect">
            <a:avLst/>
          </a:prstGeom>
          <a:noFill/>
          <a:ln w="9525">
            <a:noFill/>
            <a:miter lim="800000"/>
            <a:headEnd/>
            <a:tailEnd/>
          </a:ln>
        </p:spPr>
        <p:txBody>
          <a:bodyPr wrap="square">
            <a:spAutoFit/>
          </a:bodyPr>
          <a:lstStyle/>
          <a:p>
            <a:r>
              <a:rPr lang="fi-FI" sz="1000" dirty="0" smtClean="0">
                <a:latin typeface="Arial" pitchFamily="34" charset="0"/>
                <a:ea typeface="Verdana" pitchFamily="34" charset="0"/>
                <a:cs typeface="Arial" pitchFamily="34" charset="0"/>
              </a:rPr>
              <a:t>Keitele, Pielavesi, Tervo ja Vesanto (</a:t>
            </a:r>
            <a:r>
              <a:rPr lang="fi-FI" sz="1000" dirty="0" err="1" smtClean="0">
                <a:latin typeface="Arial" pitchFamily="34" charset="0"/>
                <a:ea typeface="Verdana" pitchFamily="34" charset="0"/>
                <a:cs typeface="Arial" pitchFamily="34" charset="0"/>
              </a:rPr>
              <a:t>VM:n</a:t>
            </a:r>
            <a:r>
              <a:rPr lang="fi-FI" sz="1000" dirty="0" smtClean="0">
                <a:latin typeface="Arial" pitchFamily="34" charset="0"/>
                <a:ea typeface="Verdana" pitchFamily="34" charset="0"/>
                <a:cs typeface="Arial" pitchFamily="34" charset="0"/>
              </a:rPr>
              <a:t> poikkeuslupa saatu 1.4.2014)</a:t>
            </a:r>
            <a:endParaRPr lang="fi-FI" sz="1000" dirty="0">
              <a:latin typeface="Arial" pitchFamily="34" charset="0"/>
              <a:ea typeface="Verdana" pitchFamily="34" charset="0"/>
              <a:cs typeface="Arial" pitchFamily="34" charset="0"/>
            </a:endParaRPr>
          </a:p>
        </p:txBody>
      </p:sp>
      <p:sp>
        <p:nvSpPr>
          <p:cNvPr id="63" name="Tekstikehys 44"/>
          <p:cNvSpPr txBox="1">
            <a:spLocks noChangeArrowheads="1"/>
          </p:cNvSpPr>
          <p:nvPr/>
        </p:nvSpPr>
        <p:spPr bwMode="auto">
          <a:xfrm>
            <a:off x="5724128" y="1196752"/>
            <a:ext cx="2844824" cy="400110"/>
          </a:xfrm>
          <a:prstGeom prst="rect">
            <a:avLst/>
          </a:prstGeom>
          <a:noFill/>
          <a:ln w="9525">
            <a:noFill/>
            <a:miter lim="800000"/>
            <a:headEnd/>
            <a:tailEnd/>
          </a:ln>
        </p:spPr>
        <p:txBody>
          <a:bodyPr wrap="square">
            <a:spAutoFit/>
          </a:bodyPr>
          <a:lstStyle/>
          <a:p>
            <a:r>
              <a:rPr lang="fi-FI" sz="1000" dirty="0" smtClean="0">
                <a:latin typeface="+mj-lt"/>
                <a:ea typeface="Verdana" pitchFamily="34" charset="0"/>
                <a:cs typeface="Verdana" pitchFamily="34" charset="0"/>
              </a:rPr>
              <a:t>Erityinen kuntajakoselvitys Kuopio-Siilinjärvi-Suonenjoki 1.8.-31.12.2014</a:t>
            </a:r>
            <a:endParaRPr lang="fi-FI" sz="1000" dirty="0">
              <a:latin typeface="+mj-lt"/>
              <a:ea typeface="Verdana" pitchFamily="34" charset="0"/>
              <a:cs typeface="Verdana" pitchFamily="34" charset="0"/>
            </a:endParaRPr>
          </a:p>
        </p:txBody>
      </p:sp>
      <p:sp>
        <p:nvSpPr>
          <p:cNvPr id="73" name="Suorakulmio 72"/>
          <p:cNvSpPr/>
          <p:nvPr/>
        </p:nvSpPr>
        <p:spPr>
          <a:xfrm>
            <a:off x="5292080" y="1268760"/>
            <a:ext cx="288925" cy="287337"/>
          </a:xfrm>
          <a:prstGeom prst="rect">
            <a:avLst/>
          </a:prstGeom>
          <a:solidFill>
            <a:schemeClr val="accent2">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74" name="Suorakulmio 73"/>
          <p:cNvSpPr/>
          <p:nvPr/>
        </p:nvSpPr>
        <p:spPr>
          <a:xfrm>
            <a:off x="5291658" y="765398"/>
            <a:ext cx="288925" cy="287338"/>
          </a:xfrm>
          <a:prstGeom prst="rect">
            <a:avLst/>
          </a:prstGeom>
          <a:solidFill>
            <a:srgbClr val="FFCCCC"/>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solidFill>
                <a:schemeClr val="tx1"/>
              </a:solidFill>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reeform 12"/>
          <p:cNvSpPr>
            <a:spLocks noChangeAspect="1"/>
          </p:cNvSpPr>
          <p:nvPr/>
        </p:nvSpPr>
        <p:spPr bwMode="auto">
          <a:xfrm>
            <a:off x="3070225" y="4887913"/>
            <a:ext cx="1592263" cy="1589087"/>
          </a:xfrm>
          <a:custGeom>
            <a:avLst/>
            <a:gdLst>
              <a:gd name="T0" fmla="*/ 2147483647 w 10000"/>
              <a:gd name="T1" fmla="*/ 0 h 13552"/>
              <a:gd name="T2" fmla="*/ 2147483647 w 10000"/>
              <a:gd name="T3" fmla="*/ 2147483647 h 13552"/>
              <a:gd name="T4" fmla="*/ 2147483647 w 10000"/>
              <a:gd name="T5" fmla="*/ 2147483647 h 13552"/>
              <a:gd name="T6" fmla="*/ 2147483647 w 10000"/>
              <a:gd name="T7" fmla="*/ 2147483647 h 13552"/>
              <a:gd name="T8" fmla="*/ 2147483647 w 10000"/>
              <a:gd name="T9" fmla="*/ 2147483647 h 13552"/>
              <a:gd name="T10" fmla="*/ 2147483647 w 10000"/>
              <a:gd name="T11" fmla="*/ 2147483647 h 13552"/>
              <a:gd name="T12" fmla="*/ 2147483647 w 10000"/>
              <a:gd name="T13" fmla="*/ 2147483647 h 13552"/>
              <a:gd name="T14" fmla="*/ 2147483647 w 10000"/>
              <a:gd name="T15" fmla="*/ 2147483647 h 13552"/>
              <a:gd name="T16" fmla="*/ 0 w 10000"/>
              <a:gd name="T17" fmla="*/ 2147483647 h 13552"/>
              <a:gd name="T18" fmla="*/ 0 w 10000"/>
              <a:gd name="T19" fmla="*/ 2147483647 h 13552"/>
              <a:gd name="T20" fmla="*/ 2147483647 w 10000"/>
              <a:gd name="T21" fmla="*/ 2147483647 h 13552"/>
              <a:gd name="T22" fmla="*/ 2147483647 w 10000"/>
              <a:gd name="T23" fmla="*/ 2147483647 h 13552"/>
              <a:gd name="T24" fmla="*/ 2147483647 w 10000"/>
              <a:gd name="T25" fmla="*/ 2147483647 h 13552"/>
              <a:gd name="T26" fmla="*/ 2147483647 w 10000"/>
              <a:gd name="T27" fmla="*/ 2147483647 h 13552"/>
              <a:gd name="T28" fmla="*/ 2147483647 w 10000"/>
              <a:gd name="T29" fmla="*/ 2147483647 h 13552"/>
              <a:gd name="T30" fmla="*/ 2147483647 w 10000"/>
              <a:gd name="T31" fmla="*/ 2147483647 h 13552"/>
              <a:gd name="T32" fmla="*/ 2147483647 w 10000"/>
              <a:gd name="T33" fmla="*/ 2147483647 h 13552"/>
              <a:gd name="T34" fmla="*/ 2147483647 w 10000"/>
              <a:gd name="T35" fmla="*/ 2147483647 h 13552"/>
              <a:gd name="T36" fmla="*/ 2147483647 w 10000"/>
              <a:gd name="T37" fmla="*/ 2147483647 h 13552"/>
              <a:gd name="T38" fmla="*/ 2147483647 w 10000"/>
              <a:gd name="T39" fmla="*/ 2147483647 h 13552"/>
              <a:gd name="T40" fmla="*/ 2147483647 w 10000"/>
              <a:gd name="T41" fmla="*/ 2147483647 h 13552"/>
              <a:gd name="T42" fmla="*/ 2147483647 w 10000"/>
              <a:gd name="T43" fmla="*/ 2147483647 h 13552"/>
              <a:gd name="T44" fmla="*/ 2147483647 w 10000"/>
              <a:gd name="T45" fmla="*/ 2147483647 h 13552"/>
              <a:gd name="T46" fmla="*/ 2147483647 w 10000"/>
              <a:gd name="T47" fmla="*/ 2147483647 h 13552"/>
              <a:gd name="T48" fmla="*/ 2147483647 w 10000"/>
              <a:gd name="T49" fmla="*/ 2147483647 h 13552"/>
              <a:gd name="T50" fmla="*/ 2147483647 w 10000"/>
              <a:gd name="T51" fmla="*/ 0 h 135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000"/>
              <a:gd name="T79" fmla="*/ 0 h 13552"/>
              <a:gd name="T80" fmla="*/ 10000 w 10000"/>
              <a:gd name="T81" fmla="*/ 13552 h 135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000" h="13552">
                <a:moveTo>
                  <a:pt x="5789" y="0"/>
                </a:moveTo>
                <a:lnTo>
                  <a:pt x="5263" y="667"/>
                </a:lnTo>
                <a:lnTo>
                  <a:pt x="4211" y="667"/>
                </a:lnTo>
                <a:lnTo>
                  <a:pt x="4737" y="1333"/>
                </a:lnTo>
                <a:lnTo>
                  <a:pt x="4737" y="2000"/>
                </a:lnTo>
                <a:lnTo>
                  <a:pt x="3158" y="1333"/>
                </a:lnTo>
                <a:lnTo>
                  <a:pt x="2632" y="2667"/>
                </a:lnTo>
                <a:lnTo>
                  <a:pt x="526" y="667"/>
                </a:lnTo>
                <a:lnTo>
                  <a:pt x="0" y="1333"/>
                </a:lnTo>
                <a:lnTo>
                  <a:pt x="0" y="2667"/>
                </a:lnTo>
                <a:lnTo>
                  <a:pt x="526" y="4000"/>
                </a:lnTo>
                <a:cubicBezTo>
                  <a:pt x="480" y="4659"/>
                  <a:pt x="433" y="5319"/>
                  <a:pt x="387" y="5978"/>
                </a:cubicBezTo>
                <a:cubicBezTo>
                  <a:pt x="665" y="6410"/>
                  <a:pt x="1895" y="6183"/>
                  <a:pt x="2196" y="6592"/>
                </a:cubicBezTo>
                <a:cubicBezTo>
                  <a:pt x="2347" y="7001"/>
                  <a:pt x="1845" y="8433"/>
                  <a:pt x="2196" y="8433"/>
                </a:cubicBezTo>
                <a:lnTo>
                  <a:pt x="2759" y="11249"/>
                </a:lnTo>
                <a:cubicBezTo>
                  <a:pt x="2546" y="11029"/>
                  <a:pt x="1603" y="13552"/>
                  <a:pt x="2196" y="13344"/>
                </a:cubicBezTo>
                <a:lnTo>
                  <a:pt x="6316" y="10000"/>
                </a:lnTo>
                <a:lnTo>
                  <a:pt x="7368" y="10000"/>
                </a:lnTo>
                <a:lnTo>
                  <a:pt x="8421" y="8000"/>
                </a:lnTo>
                <a:lnTo>
                  <a:pt x="9474" y="6000"/>
                </a:lnTo>
                <a:lnTo>
                  <a:pt x="10000" y="4667"/>
                </a:lnTo>
                <a:lnTo>
                  <a:pt x="8947" y="4000"/>
                </a:lnTo>
                <a:lnTo>
                  <a:pt x="8947" y="3333"/>
                </a:lnTo>
                <a:lnTo>
                  <a:pt x="7895" y="2667"/>
                </a:lnTo>
                <a:lnTo>
                  <a:pt x="6842" y="667"/>
                </a:lnTo>
                <a:lnTo>
                  <a:pt x="5789" y="0"/>
                </a:lnTo>
                <a:close/>
              </a:path>
            </a:pathLst>
          </a:custGeom>
          <a:solidFill>
            <a:srgbClr val="00CC99"/>
          </a:solidFill>
          <a:ln w="12700">
            <a:solidFill>
              <a:srgbClr val="000000"/>
            </a:solidFill>
            <a:prstDash val="solid"/>
            <a:round/>
            <a:headEnd/>
            <a:tailEnd/>
          </a:ln>
        </p:spPr>
        <p:txBody>
          <a:bodyPr/>
          <a:lstStyle/>
          <a:p>
            <a:endParaRPr lang="fi-FI"/>
          </a:p>
        </p:txBody>
      </p:sp>
      <p:sp>
        <p:nvSpPr>
          <p:cNvPr id="23555" name="Text Box 2"/>
          <p:cNvSpPr txBox="1">
            <a:spLocks noChangeArrowheads="1"/>
          </p:cNvSpPr>
          <p:nvPr/>
        </p:nvSpPr>
        <p:spPr bwMode="auto">
          <a:xfrm>
            <a:off x="4211638" y="404813"/>
            <a:ext cx="4752975" cy="430212"/>
          </a:xfrm>
          <a:prstGeom prst="rect">
            <a:avLst/>
          </a:prstGeom>
          <a:noFill/>
          <a:ln w="9525">
            <a:noFill/>
            <a:miter lim="800000"/>
            <a:headEnd/>
            <a:tailEnd/>
          </a:ln>
        </p:spPr>
        <p:txBody>
          <a:bodyPr>
            <a:spAutoFit/>
          </a:bodyPr>
          <a:lstStyle/>
          <a:p>
            <a:r>
              <a:rPr lang="fi-FI" sz="2200" b="1">
                <a:cs typeface="Arial" charset="0"/>
              </a:rPr>
              <a:t>Pohjois-Karjala: selvitysperusteet</a:t>
            </a:r>
            <a:endParaRPr lang="fi-FI" sz="2200">
              <a:cs typeface="Arial" charset="0"/>
            </a:endParaRPr>
          </a:p>
        </p:txBody>
      </p:sp>
      <p:sp>
        <p:nvSpPr>
          <p:cNvPr id="23556" name="Freeform 3"/>
          <p:cNvSpPr>
            <a:spLocks noChangeAspect="1"/>
          </p:cNvSpPr>
          <p:nvPr/>
        </p:nvSpPr>
        <p:spPr bwMode="auto">
          <a:xfrm>
            <a:off x="4325938" y="1992313"/>
            <a:ext cx="1766887" cy="2341562"/>
          </a:xfrm>
          <a:custGeom>
            <a:avLst/>
            <a:gdLst>
              <a:gd name="T0" fmla="*/ 2147483647 w 126"/>
              <a:gd name="T1" fmla="*/ 2147483647 h 179"/>
              <a:gd name="T2" fmla="*/ 2147483647 w 126"/>
              <a:gd name="T3" fmla="*/ 2147483647 h 179"/>
              <a:gd name="T4" fmla="*/ 2147483647 w 126"/>
              <a:gd name="T5" fmla="*/ 2147483647 h 179"/>
              <a:gd name="T6" fmla="*/ 2147483647 w 126"/>
              <a:gd name="T7" fmla="*/ 2147483647 h 179"/>
              <a:gd name="T8" fmla="*/ 0 w 126"/>
              <a:gd name="T9" fmla="*/ 2147483647 h 179"/>
              <a:gd name="T10" fmla="*/ 2147483647 w 126"/>
              <a:gd name="T11" fmla="*/ 2147483647 h 179"/>
              <a:gd name="T12" fmla="*/ 2147483647 w 126"/>
              <a:gd name="T13" fmla="*/ 2147483647 h 179"/>
              <a:gd name="T14" fmla="*/ 2147483647 w 126"/>
              <a:gd name="T15" fmla="*/ 2147483647 h 179"/>
              <a:gd name="T16" fmla="*/ 2147483647 w 126"/>
              <a:gd name="T17" fmla="*/ 2147483647 h 179"/>
              <a:gd name="T18" fmla="*/ 2147483647 w 126"/>
              <a:gd name="T19" fmla="*/ 2147483647 h 179"/>
              <a:gd name="T20" fmla="*/ 2147483647 w 126"/>
              <a:gd name="T21" fmla="*/ 2147483647 h 179"/>
              <a:gd name="T22" fmla="*/ 2147483647 w 126"/>
              <a:gd name="T23" fmla="*/ 2147483647 h 179"/>
              <a:gd name="T24" fmla="*/ 2147483647 w 126"/>
              <a:gd name="T25" fmla="*/ 2147483647 h 179"/>
              <a:gd name="T26" fmla="*/ 2147483647 w 126"/>
              <a:gd name="T27" fmla="*/ 2147483647 h 179"/>
              <a:gd name="T28" fmla="*/ 2147483647 w 126"/>
              <a:gd name="T29" fmla="*/ 2147483647 h 179"/>
              <a:gd name="T30" fmla="*/ 2147483647 w 126"/>
              <a:gd name="T31" fmla="*/ 2147483647 h 179"/>
              <a:gd name="T32" fmla="*/ 2147483647 w 126"/>
              <a:gd name="T33" fmla="*/ 2147483647 h 179"/>
              <a:gd name="T34" fmla="*/ 2147483647 w 126"/>
              <a:gd name="T35" fmla="*/ 2147483647 h 179"/>
              <a:gd name="T36" fmla="*/ 2147483647 w 126"/>
              <a:gd name="T37" fmla="*/ 2147483647 h 179"/>
              <a:gd name="T38" fmla="*/ 2147483647 w 126"/>
              <a:gd name="T39" fmla="*/ 2147483647 h 179"/>
              <a:gd name="T40" fmla="*/ 2147483647 w 126"/>
              <a:gd name="T41" fmla="*/ 2147483647 h 179"/>
              <a:gd name="T42" fmla="*/ 2147483647 w 126"/>
              <a:gd name="T43" fmla="*/ 2147483647 h 179"/>
              <a:gd name="T44" fmla="*/ 2147483647 w 126"/>
              <a:gd name="T45" fmla="*/ 2147483647 h 179"/>
              <a:gd name="T46" fmla="*/ 2147483647 w 126"/>
              <a:gd name="T47" fmla="*/ 2147483647 h 179"/>
              <a:gd name="T48" fmla="*/ 2147483647 w 126"/>
              <a:gd name="T49" fmla="*/ 2147483647 h 179"/>
              <a:gd name="T50" fmla="*/ 2147483647 w 126"/>
              <a:gd name="T51" fmla="*/ 2147483647 h 179"/>
              <a:gd name="T52" fmla="*/ 2147483647 w 126"/>
              <a:gd name="T53" fmla="*/ 2147483647 h 179"/>
              <a:gd name="T54" fmla="*/ 2147483647 w 126"/>
              <a:gd name="T55" fmla="*/ 2147483647 h 179"/>
              <a:gd name="T56" fmla="*/ 2147483647 w 126"/>
              <a:gd name="T57" fmla="*/ 2147483647 h 179"/>
              <a:gd name="T58" fmla="*/ 2147483647 w 126"/>
              <a:gd name="T59" fmla="*/ 0 h 179"/>
              <a:gd name="T60" fmla="*/ 2147483647 w 126"/>
              <a:gd name="T61" fmla="*/ 2147483647 h 179"/>
              <a:gd name="T62" fmla="*/ 2147483647 w 126"/>
              <a:gd name="T63" fmla="*/ 2147483647 h 179"/>
              <a:gd name="T64" fmla="*/ 2147483647 w 126"/>
              <a:gd name="T65" fmla="*/ 2147483647 h 1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
              <a:gd name="T100" fmla="*/ 0 h 179"/>
              <a:gd name="T101" fmla="*/ 126 w 126"/>
              <a:gd name="T102" fmla="*/ 179 h 1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 h="179">
                <a:moveTo>
                  <a:pt x="30" y="30"/>
                </a:moveTo>
                <a:lnTo>
                  <a:pt x="18" y="30"/>
                </a:lnTo>
                <a:lnTo>
                  <a:pt x="12" y="36"/>
                </a:lnTo>
                <a:lnTo>
                  <a:pt x="12" y="48"/>
                </a:lnTo>
                <a:lnTo>
                  <a:pt x="0" y="54"/>
                </a:lnTo>
                <a:lnTo>
                  <a:pt x="6" y="66"/>
                </a:lnTo>
                <a:lnTo>
                  <a:pt x="24" y="108"/>
                </a:lnTo>
                <a:lnTo>
                  <a:pt x="18" y="120"/>
                </a:lnTo>
                <a:lnTo>
                  <a:pt x="24" y="126"/>
                </a:lnTo>
                <a:lnTo>
                  <a:pt x="30" y="132"/>
                </a:lnTo>
                <a:lnTo>
                  <a:pt x="42" y="138"/>
                </a:lnTo>
                <a:lnTo>
                  <a:pt x="36" y="144"/>
                </a:lnTo>
                <a:lnTo>
                  <a:pt x="48" y="150"/>
                </a:lnTo>
                <a:lnTo>
                  <a:pt x="54" y="150"/>
                </a:lnTo>
                <a:lnTo>
                  <a:pt x="60" y="162"/>
                </a:lnTo>
                <a:lnTo>
                  <a:pt x="66" y="168"/>
                </a:lnTo>
                <a:lnTo>
                  <a:pt x="72" y="168"/>
                </a:lnTo>
                <a:lnTo>
                  <a:pt x="66" y="173"/>
                </a:lnTo>
                <a:lnTo>
                  <a:pt x="66" y="179"/>
                </a:lnTo>
                <a:lnTo>
                  <a:pt x="78" y="179"/>
                </a:lnTo>
                <a:lnTo>
                  <a:pt x="96" y="156"/>
                </a:lnTo>
                <a:lnTo>
                  <a:pt x="102" y="126"/>
                </a:lnTo>
                <a:lnTo>
                  <a:pt x="114" y="84"/>
                </a:lnTo>
                <a:lnTo>
                  <a:pt x="126" y="66"/>
                </a:lnTo>
                <a:lnTo>
                  <a:pt x="120" y="60"/>
                </a:lnTo>
                <a:lnTo>
                  <a:pt x="114" y="48"/>
                </a:lnTo>
                <a:lnTo>
                  <a:pt x="108" y="36"/>
                </a:lnTo>
                <a:lnTo>
                  <a:pt x="90" y="30"/>
                </a:lnTo>
                <a:lnTo>
                  <a:pt x="90" y="18"/>
                </a:lnTo>
                <a:lnTo>
                  <a:pt x="84" y="0"/>
                </a:lnTo>
                <a:lnTo>
                  <a:pt x="60" y="12"/>
                </a:lnTo>
                <a:lnTo>
                  <a:pt x="54" y="18"/>
                </a:lnTo>
                <a:lnTo>
                  <a:pt x="30" y="30"/>
                </a:lnTo>
                <a:close/>
              </a:path>
            </a:pathLst>
          </a:custGeom>
          <a:solidFill>
            <a:srgbClr val="00CC99"/>
          </a:solidFill>
          <a:ln w="0">
            <a:solidFill>
              <a:srgbClr val="000000"/>
            </a:solidFill>
            <a:prstDash val="solid"/>
            <a:round/>
            <a:headEnd/>
            <a:tailEnd/>
          </a:ln>
        </p:spPr>
        <p:txBody>
          <a:bodyPr/>
          <a:lstStyle/>
          <a:p>
            <a:endParaRPr lang="fi-FI"/>
          </a:p>
        </p:txBody>
      </p:sp>
      <p:sp>
        <p:nvSpPr>
          <p:cNvPr id="23557" name="Freeform 4"/>
          <p:cNvSpPr>
            <a:spLocks noChangeAspect="1"/>
          </p:cNvSpPr>
          <p:nvPr/>
        </p:nvSpPr>
        <p:spPr bwMode="auto">
          <a:xfrm>
            <a:off x="1822450" y="1449388"/>
            <a:ext cx="1663700" cy="1403350"/>
          </a:xfrm>
          <a:custGeom>
            <a:avLst/>
            <a:gdLst>
              <a:gd name="T0" fmla="*/ 2147483647 w 119"/>
              <a:gd name="T1" fmla="*/ 2147483647 h 108"/>
              <a:gd name="T2" fmla="*/ 2147483647 w 119"/>
              <a:gd name="T3" fmla="*/ 2147483647 h 108"/>
              <a:gd name="T4" fmla="*/ 2147483647 w 119"/>
              <a:gd name="T5" fmla="*/ 2147483647 h 108"/>
              <a:gd name="T6" fmla="*/ 2147483647 w 119"/>
              <a:gd name="T7" fmla="*/ 2147483647 h 108"/>
              <a:gd name="T8" fmla="*/ 2147483647 w 119"/>
              <a:gd name="T9" fmla="*/ 2147483647 h 108"/>
              <a:gd name="T10" fmla="*/ 0 w 119"/>
              <a:gd name="T11" fmla="*/ 2147483647 h 108"/>
              <a:gd name="T12" fmla="*/ 2147483647 w 119"/>
              <a:gd name="T13" fmla="*/ 2147483647 h 108"/>
              <a:gd name="T14" fmla="*/ 2147483647 w 119"/>
              <a:gd name="T15" fmla="*/ 2147483647 h 108"/>
              <a:gd name="T16" fmla="*/ 2147483647 w 119"/>
              <a:gd name="T17" fmla="*/ 2147483647 h 108"/>
              <a:gd name="T18" fmla="*/ 2147483647 w 119"/>
              <a:gd name="T19" fmla="*/ 2147483647 h 108"/>
              <a:gd name="T20" fmla="*/ 2147483647 w 119"/>
              <a:gd name="T21" fmla="*/ 2147483647 h 108"/>
              <a:gd name="T22" fmla="*/ 2147483647 w 119"/>
              <a:gd name="T23" fmla="*/ 2147483647 h 108"/>
              <a:gd name="T24" fmla="*/ 2147483647 w 119"/>
              <a:gd name="T25" fmla="*/ 2147483647 h 108"/>
              <a:gd name="T26" fmla="*/ 2147483647 w 119"/>
              <a:gd name="T27" fmla="*/ 2147483647 h 108"/>
              <a:gd name="T28" fmla="*/ 2147483647 w 119"/>
              <a:gd name="T29" fmla="*/ 2147483647 h 108"/>
              <a:gd name="T30" fmla="*/ 2147483647 w 119"/>
              <a:gd name="T31" fmla="*/ 2147483647 h 108"/>
              <a:gd name="T32" fmla="*/ 2147483647 w 119"/>
              <a:gd name="T33" fmla="*/ 2147483647 h 108"/>
              <a:gd name="T34" fmla="*/ 2147483647 w 119"/>
              <a:gd name="T35" fmla="*/ 2147483647 h 108"/>
              <a:gd name="T36" fmla="*/ 2147483647 w 119"/>
              <a:gd name="T37" fmla="*/ 2147483647 h 108"/>
              <a:gd name="T38" fmla="*/ 2147483647 w 119"/>
              <a:gd name="T39" fmla="*/ 2147483647 h 108"/>
              <a:gd name="T40" fmla="*/ 2147483647 w 119"/>
              <a:gd name="T41" fmla="*/ 2147483647 h 108"/>
              <a:gd name="T42" fmla="*/ 2147483647 w 119"/>
              <a:gd name="T43" fmla="*/ 2147483647 h 108"/>
              <a:gd name="T44" fmla="*/ 2147483647 w 119"/>
              <a:gd name="T45" fmla="*/ 2147483647 h 108"/>
              <a:gd name="T46" fmla="*/ 2147483647 w 119"/>
              <a:gd name="T47" fmla="*/ 2147483647 h 108"/>
              <a:gd name="T48" fmla="*/ 2147483647 w 119"/>
              <a:gd name="T49" fmla="*/ 2147483647 h 108"/>
              <a:gd name="T50" fmla="*/ 2147483647 w 119"/>
              <a:gd name="T51" fmla="*/ 2147483647 h 108"/>
              <a:gd name="T52" fmla="*/ 2147483647 w 119"/>
              <a:gd name="T53" fmla="*/ 2147483647 h 108"/>
              <a:gd name="T54" fmla="*/ 2147483647 w 119"/>
              <a:gd name="T55" fmla="*/ 0 h 108"/>
              <a:gd name="T56" fmla="*/ 2147483647 w 119"/>
              <a:gd name="T57" fmla="*/ 2147483647 h 10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9"/>
              <a:gd name="T88" fmla="*/ 0 h 108"/>
              <a:gd name="T89" fmla="*/ 119 w 119"/>
              <a:gd name="T90" fmla="*/ 108 h 10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9" h="108">
                <a:moveTo>
                  <a:pt x="30" y="6"/>
                </a:moveTo>
                <a:lnTo>
                  <a:pt x="24" y="18"/>
                </a:lnTo>
                <a:lnTo>
                  <a:pt x="18" y="18"/>
                </a:lnTo>
                <a:lnTo>
                  <a:pt x="12" y="18"/>
                </a:lnTo>
                <a:lnTo>
                  <a:pt x="12" y="36"/>
                </a:lnTo>
                <a:lnTo>
                  <a:pt x="0" y="54"/>
                </a:lnTo>
                <a:lnTo>
                  <a:pt x="6" y="60"/>
                </a:lnTo>
                <a:lnTo>
                  <a:pt x="18" y="78"/>
                </a:lnTo>
                <a:lnTo>
                  <a:pt x="24" y="96"/>
                </a:lnTo>
                <a:lnTo>
                  <a:pt x="47" y="108"/>
                </a:lnTo>
                <a:lnTo>
                  <a:pt x="53" y="108"/>
                </a:lnTo>
                <a:lnTo>
                  <a:pt x="59" y="96"/>
                </a:lnTo>
                <a:lnTo>
                  <a:pt x="71" y="90"/>
                </a:lnTo>
                <a:lnTo>
                  <a:pt x="83" y="78"/>
                </a:lnTo>
                <a:lnTo>
                  <a:pt x="89" y="90"/>
                </a:lnTo>
                <a:lnTo>
                  <a:pt x="95" y="102"/>
                </a:lnTo>
                <a:lnTo>
                  <a:pt x="101" y="108"/>
                </a:lnTo>
                <a:lnTo>
                  <a:pt x="119" y="84"/>
                </a:lnTo>
                <a:lnTo>
                  <a:pt x="113" y="78"/>
                </a:lnTo>
                <a:lnTo>
                  <a:pt x="101" y="66"/>
                </a:lnTo>
                <a:lnTo>
                  <a:pt x="107" y="54"/>
                </a:lnTo>
                <a:lnTo>
                  <a:pt x="95" y="54"/>
                </a:lnTo>
                <a:lnTo>
                  <a:pt x="89" y="36"/>
                </a:lnTo>
                <a:lnTo>
                  <a:pt x="95" y="24"/>
                </a:lnTo>
                <a:lnTo>
                  <a:pt x="83" y="24"/>
                </a:lnTo>
                <a:lnTo>
                  <a:pt x="71" y="18"/>
                </a:lnTo>
                <a:lnTo>
                  <a:pt x="59" y="6"/>
                </a:lnTo>
                <a:lnTo>
                  <a:pt x="47" y="0"/>
                </a:lnTo>
                <a:lnTo>
                  <a:pt x="30" y="6"/>
                </a:lnTo>
                <a:close/>
              </a:path>
            </a:pathLst>
          </a:custGeom>
          <a:solidFill>
            <a:srgbClr val="00CC99"/>
          </a:solidFill>
          <a:ln w="0">
            <a:solidFill>
              <a:srgbClr val="000000"/>
            </a:solidFill>
            <a:prstDash val="solid"/>
            <a:round/>
            <a:headEnd/>
            <a:tailEnd/>
          </a:ln>
        </p:spPr>
        <p:txBody>
          <a:bodyPr/>
          <a:lstStyle/>
          <a:p>
            <a:endParaRPr lang="fi-FI"/>
          </a:p>
        </p:txBody>
      </p:sp>
      <p:sp>
        <p:nvSpPr>
          <p:cNvPr id="23558" name="Freeform 5"/>
          <p:cNvSpPr>
            <a:spLocks noChangeAspect="1"/>
          </p:cNvSpPr>
          <p:nvPr/>
        </p:nvSpPr>
        <p:spPr bwMode="auto">
          <a:xfrm>
            <a:off x="3241675" y="2541588"/>
            <a:ext cx="1084263" cy="1497012"/>
          </a:xfrm>
          <a:custGeom>
            <a:avLst/>
            <a:gdLst>
              <a:gd name="T0" fmla="*/ 2147483647 w 78"/>
              <a:gd name="T1" fmla="*/ 2147483647 h 114"/>
              <a:gd name="T2" fmla="*/ 2147483647 w 78"/>
              <a:gd name="T3" fmla="*/ 2147483647 h 114"/>
              <a:gd name="T4" fmla="*/ 2147483647 w 78"/>
              <a:gd name="T5" fmla="*/ 2147483647 h 114"/>
              <a:gd name="T6" fmla="*/ 2147483647 w 78"/>
              <a:gd name="T7" fmla="*/ 0 h 114"/>
              <a:gd name="T8" fmla="*/ 2147483647 w 78"/>
              <a:gd name="T9" fmla="*/ 0 h 114"/>
              <a:gd name="T10" fmla="*/ 0 w 78"/>
              <a:gd name="T11" fmla="*/ 2147483647 h 114"/>
              <a:gd name="T12" fmla="*/ 2147483647 w 78"/>
              <a:gd name="T13" fmla="*/ 2147483647 h 114"/>
              <a:gd name="T14" fmla="*/ 2147483647 w 78"/>
              <a:gd name="T15" fmla="*/ 2147483647 h 114"/>
              <a:gd name="T16" fmla="*/ 2147483647 w 78"/>
              <a:gd name="T17" fmla="*/ 2147483647 h 114"/>
              <a:gd name="T18" fmla="*/ 0 w 78"/>
              <a:gd name="T19" fmla="*/ 2147483647 h 114"/>
              <a:gd name="T20" fmla="*/ 0 w 78"/>
              <a:gd name="T21" fmla="*/ 2147483647 h 114"/>
              <a:gd name="T22" fmla="*/ 2147483647 w 78"/>
              <a:gd name="T23" fmla="*/ 2147483647 h 114"/>
              <a:gd name="T24" fmla="*/ 2147483647 w 78"/>
              <a:gd name="T25" fmla="*/ 2147483647 h 114"/>
              <a:gd name="T26" fmla="*/ 2147483647 w 78"/>
              <a:gd name="T27" fmla="*/ 2147483647 h 114"/>
              <a:gd name="T28" fmla="*/ 2147483647 w 78"/>
              <a:gd name="T29" fmla="*/ 2147483647 h 114"/>
              <a:gd name="T30" fmla="*/ 2147483647 w 78"/>
              <a:gd name="T31" fmla="*/ 2147483647 h 114"/>
              <a:gd name="T32" fmla="*/ 2147483647 w 78"/>
              <a:gd name="T33" fmla="*/ 2147483647 h 114"/>
              <a:gd name="T34" fmla="*/ 2147483647 w 78"/>
              <a:gd name="T35" fmla="*/ 2147483647 h 114"/>
              <a:gd name="T36" fmla="*/ 2147483647 w 78"/>
              <a:gd name="T37" fmla="*/ 2147483647 h 114"/>
              <a:gd name="T38" fmla="*/ 2147483647 w 78"/>
              <a:gd name="T39" fmla="*/ 2147483647 h 114"/>
              <a:gd name="T40" fmla="*/ 2147483647 w 78"/>
              <a:gd name="T41" fmla="*/ 2147483647 h 1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8"/>
              <a:gd name="T64" fmla="*/ 0 h 114"/>
              <a:gd name="T65" fmla="*/ 78 w 78"/>
              <a:gd name="T66" fmla="*/ 114 h 1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8" h="114">
                <a:moveTo>
                  <a:pt x="36" y="42"/>
                </a:moveTo>
                <a:lnTo>
                  <a:pt x="36" y="24"/>
                </a:lnTo>
                <a:lnTo>
                  <a:pt x="36" y="12"/>
                </a:lnTo>
                <a:lnTo>
                  <a:pt x="24" y="0"/>
                </a:lnTo>
                <a:lnTo>
                  <a:pt x="18" y="0"/>
                </a:lnTo>
                <a:lnTo>
                  <a:pt x="0" y="24"/>
                </a:lnTo>
                <a:lnTo>
                  <a:pt x="6" y="30"/>
                </a:lnTo>
                <a:lnTo>
                  <a:pt x="6" y="42"/>
                </a:lnTo>
                <a:lnTo>
                  <a:pt x="12" y="54"/>
                </a:lnTo>
                <a:lnTo>
                  <a:pt x="0" y="66"/>
                </a:lnTo>
                <a:lnTo>
                  <a:pt x="0" y="78"/>
                </a:lnTo>
                <a:lnTo>
                  <a:pt x="6" y="96"/>
                </a:lnTo>
                <a:lnTo>
                  <a:pt x="36" y="102"/>
                </a:lnTo>
                <a:lnTo>
                  <a:pt x="42" y="114"/>
                </a:lnTo>
                <a:lnTo>
                  <a:pt x="60" y="96"/>
                </a:lnTo>
                <a:lnTo>
                  <a:pt x="72" y="96"/>
                </a:lnTo>
                <a:lnTo>
                  <a:pt x="78" y="96"/>
                </a:lnTo>
                <a:lnTo>
                  <a:pt x="66" y="72"/>
                </a:lnTo>
                <a:lnTo>
                  <a:pt x="48" y="66"/>
                </a:lnTo>
                <a:lnTo>
                  <a:pt x="48" y="54"/>
                </a:lnTo>
                <a:lnTo>
                  <a:pt x="36" y="42"/>
                </a:lnTo>
                <a:close/>
              </a:path>
            </a:pathLst>
          </a:custGeom>
          <a:gradFill rotWithShape="0">
            <a:gsLst>
              <a:gs pos="0">
                <a:srgbClr val="00CC99"/>
              </a:gs>
              <a:gs pos="49001">
                <a:srgbClr val="00CC99"/>
              </a:gs>
              <a:gs pos="50000">
                <a:srgbClr val="00CC99"/>
              </a:gs>
              <a:gs pos="50999">
                <a:srgbClr val="FFC000"/>
              </a:gs>
              <a:gs pos="100000">
                <a:srgbClr val="FFC000"/>
              </a:gs>
            </a:gsLst>
            <a:lin ang="10800000"/>
          </a:gradFill>
          <a:ln w="12700">
            <a:solidFill>
              <a:srgbClr val="000000"/>
            </a:solidFill>
            <a:prstDash val="solid"/>
            <a:round/>
            <a:headEnd/>
            <a:tailEnd/>
          </a:ln>
        </p:spPr>
        <p:txBody>
          <a:bodyPr/>
          <a:lstStyle/>
          <a:p>
            <a:endParaRPr lang="fi-FI"/>
          </a:p>
        </p:txBody>
      </p:sp>
      <p:sp>
        <p:nvSpPr>
          <p:cNvPr id="23559" name="Freeform 6"/>
          <p:cNvSpPr>
            <a:spLocks noChangeAspect="1"/>
          </p:cNvSpPr>
          <p:nvPr/>
        </p:nvSpPr>
        <p:spPr bwMode="auto">
          <a:xfrm>
            <a:off x="1908175" y="3254375"/>
            <a:ext cx="909638" cy="784225"/>
          </a:xfrm>
          <a:custGeom>
            <a:avLst/>
            <a:gdLst>
              <a:gd name="T0" fmla="*/ 2147483647 w 65"/>
              <a:gd name="T1" fmla="*/ 2147483647 h 60"/>
              <a:gd name="T2" fmla="*/ 2147483647 w 65"/>
              <a:gd name="T3" fmla="*/ 2147483647 h 60"/>
              <a:gd name="T4" fmla="*/ 2147483647 w 65"/>
              <a:gd name="T5" fmla="*/ 2147483647 h 60"/>
              <a:gd name="T6" fmla="*/ 2147483647 w 65"/>
              <a:gd name="T7" fmla="*/ 2147483647 h 60"/>
              <a:gd name="T8" fmla="*/ 0 w 65"/>
              <a:gd name="T9" fmla="*/ 2147483647 h 60"/>
              <a:gd name="T10" fmla="*/ 2147483647 w 65"/>
              <a:gd name="T11" fmla="*/ 2147483647 h 60"/>
              <a:gd name="T12" fmla="*/ 2147483647 w 65"/>
              <a:gd name="T13" fmla="*/ 2147483647 h 60"/>
              <a:gd name="T14" fmla="*/ 2147483647 w 65"/>
              <a:gd name="T15" fmla="*/ 2147483647 h 60"/>
              <a:gd name="T16" fmla="*/ 2147483647 w 65"/>
              <a:gd name="T17" fmla="*/ 2147483647 h 60"/>
              <a:gd name="T18" fmla="*/ 2147483647 w 65"/>
              <a:gd name="T19" fmla="*/ 2147483647 h 60"/>
              <a:gd name="T20" fmla="*/ 2147483647 w 65"/>
              <a:gd name="T21" fmla="*/ 2147483647 h 60"/>
              <a:gd name="T22" fmla="*/ 2147483647 w 65"/>
              <a:gd name="T23" fmla="*/ 2147483647 h 60"/>
              <a:gd name="T24" fmla="*/ 2147483647 w 65"/>
              <a:gd name="T25" fmla="*/ 2147483647 h 60"/>
              <a:gd name="T26" fmla="*/ 2147483647 w 65"/>
              <a:gd name="T27" fmla="*/ 2147483647 h 60"/>
              <a:gd name="T28" fmla="*/ 2147483647 w 65"/>
              <a:gd name="T29" fmla="*/ 2147483647 h 60"/>
              <a:gd name="T30" fmla="*/ 2147483647 w 65"/>
              <a:gd name="T31" fmla="*/ 2147483647 h 60"/>
              <a:gd name="T32" fmla="*/ 2147483647 w 65"/>
              <a:gd name="T33" fmla="*/ 0 h 60"/>
              <a:gd name="T34" fmla="*/ 2147483647 w 65"/>
              <a:gd name="T35" fmla="*/ 2147483647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
              <a:gd name="T55" fmla="*/ 0 h 60"/>
              <a:gd name="T56" fmla="*/ 65 w 65"/>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 h="60">
                <a:moveTo>
                  <a:pt x="24" y="12"/>
                </a:moveTo>
                <a:lnTo>
                  <a:pt x="12" y="6"/>
                </a:lnTo>
                <a:lnTo>
                  <a:pt x="6" y="6"/>
                </a:lnTo>
                <a:lnTo>
                  <a:pt x="6" y="12"/>
                </a:lnTo>
                <a:lnTo>
                  <a:pt x="0" y="18"/>
                </a:lnTo>
                <a:lnTo>
                  <a:pt x="12" y="48"/>
                </a:lnTo>
                <a:lnTo>
                  <a:pt x="18" y="48"/>
                </a:lnTo>
                <a:lnTo>
                  <a:pt x="29" y="60"/>
                </a:lnTo>
                <a:lnTo>
                  <a:pt x="41" y="54"/>
                </a:lnTo>
                <a:lnTo>
                  <a:pt x="35" y="42"/>
                </a:lnTo>
                <a:lnTo>
                  <a:pt x="41" y="30"/>
                </a:lnTo>
                <a:lnTo>
                  <a:pt x="59" y="36"/>
                </a:lnTo>
                <a:lnTo>
                  <a:pt x="65" y="36"/>
                </a:lnTo>
                <a:lnTo>
                  <a:pt x="65" y="30"/>
                </a:lnTo>
                <a:lnTo>
                  <a:pt x="65" y="24"/>
                </a:lnTo>
                <a:lnTo>
                  <a:pt x="59" y="6"/>
                </a:lnTo>
                <a:lnTo>
                  <a:pt x="41" y="0"/>
                </a:lnTo>
                <a:lnTo>
                  <a:pt x="24" y="12"/>
                </a:lnTo>
                <a:close/>
              </a:path>
            </a:pathLst>
          </a:custGeom>
          <a:solidFill>
            <a:srgbClr val="00CC99"/>
          </a:solidFill>
          <a:ln w="0">
            <a:solidFill>
              <a:srgbClr val="000000"/>
            </a:solidFill>
            <a:prstDash val="solid"/>
            <a:round/>
            <a:headEnd/>
            <a:tailEnd/>
          </a:ln>
        </p:spPr>
        <p:txBody>
          <a:bodyPr/>
          <a:lstStyle/>
          <a:p>
            <a:endParaRPr lang="fi-FI"/>
          </a:p>
        </p:txBody>
      </p:sp>
      <p:sp>
        <p:nvSpPr>
          <p:cNvPr id="23560" name="Freeform 7"/>
          <p:cNvSpPr>
            <a:spLocks noChangeAspect="1"/>
          </p:cNvSpPr>
          <p:nvPr/>
        </p:nvSpPr>
        <p:spPr bwMode="auto">
          <a:xfrm>
            <a:off x="2986088" y="585788"/>
            <a:ext cx="2522537" cy="2114550"/>
          </a:xfrm>
          <a:custGeom>
            <a:avLst/>
            <a:gdLst>
              <a:gd name="T0" fmla="*/ 2147483647 w 180"/>
              <a:gd name="T1" fmla="*/ 2147483647 h 162"/>
              <a:gd name="T2" fmla="*/ 2147483647 w 180"/>
              <a:gd name="T3" fmla="*/ 2147483647 h 162"/>
              <a:gd name="T4" fmla="*/ 2147483647 w 180"/>
              <a:gd name="T5" fmla="*/ 2147483647 h 162"/>
              <a:gd name="T6" fmla="*/ 2147483647 w 180"/>
              <a:gd name="T7" fmla="*/ 2147483647 h 162"/>
              <a:gd name="T8" fmla="*/ 2147483647 w 180"/>
              <a:gd name="T9" fmla="*/ 2147483647 h 162"/>
              <a:gd name="T10" fmla="*/ 2147483647 w 180"/>
              <a:gd name="T11" fmla="*/ 2147483647 h 162"/>
              <a:gd name="T12" fmla="*/ 2147483647 w 180"/>
              <a:gd name="T13" fmla="*/ 2147483647 h 162"/>
              <a:gd name="T14" fmla="*/ 2147483647 w 180"/>
              <a:gd name="T15" fmla="*/ 0 h 162"/>
              <a:gd name="T16" fmla="*/ 2147483647 w 180"/>
              <a:gd name="T17" fmla="*/ 0 h 162"/>
              <a:gd name="T18" fmla="*/ 2147483647 w 180"/>
              <a:gd name="T19" fmla="*/ 2147483647 h 162"/>
              <a:gd name="T20" fmla="*/ 2147483647 w 180"/>
              <a:gd name="T21" fmla="*/ 2147483647 h 162"/>
              <a:gd name="T22" fmla="*/ 0 w 180"/>
              <a:gd name="T23" fmla="*/ 2147483647 h 162"/>
              <a:gd name="T24" fmla="*/ 2147483647 w 180"/>
              <a:gd name="T25" fmla="*/ 2147483647 h 162"/>
              <a:gd name="T26" fmla="*/ 2147483647 w 180"/>
              <a:gd name="T27" fmla="*/ 2147483647 h 162"/>
              <a:gd name="T28" fmla="*/ 0 w 180"/>
              <a:gd name="T29" fmla="*/ 2147483647 h 162"/>
              <a:gd name="T30" fmla="*/ 2147483647 w 180"/>
              <a:gd name="T31" fmla="*/ 2147483647 h 162"/>
              <a:gd name="T32" fmla="*/ 2147483647 w 180"/>
              <a:gd name="T33" fmla="*/ 2147483647 h 162"/>
              <a:gd name="T34" fmla="*/ 2147483647 w 180"/>
              <a:gd name="T35" fmla="*/ 2147483647 h 162"/>
              <a:gd name="T36" fmla="*/ 2147483647 w 180"/>
              <a:gd name="T37" fmla="*/ 2147483647 h 162"/>
              <a:gd name="T38" fmla="*/ 2147483647 w 180"/>
              <a:gd name="T39" fmla="*/ 2147483647 h 162"/>
              <a:gd name="T40" fmla="*/ 2147483647 w 180"/>
              <a:gd name="T41" fmla="*/ 2147483647 h 162"/>
              <a:gd name="T42" fmla="*/ 2147483647 w 180"/>
              <a:gd name="T43" fmla="*/ 2147483647 h 162"/>
              <a:gd name="T44" fmla="*/ 2147483647 w 180"/>
              <a:gd name="T45" fmla="*/ 2147483647 h 162"/>
              <a:gd name="T46" fmla="*/ 2147483647 w 180"/>
              <a:gd name="T47" fmla="*/ 2147483647 h 162"/>
              <a:gd name="T48" fmla="*/ 2147483647 w 180"/>
              <a:gd name="T49" fmla="*/ 2147483647 h 162"/>
              <a:gd name="T50" fmla="*/ 2147483647 w 180"/>
              <a:gd name="T51" fmla="*/ 2147483647 h 162"/>
              <a:gd name="T52" fmla="*/ 2147483647 w 180"/>
              <a:gd name="T53" fmla="*/ 2147483647 h 162"/>
              <a:gd name="T54" fmla="*/ 2147483647 w 180"/>
              <a:gd name="T55" fmla="*/ 2147483647 h 162"/>
              <a:gd name="T56" fmla="*/ 2147483647 w 180"/>
              <a:gd name="T57" fmla="*/ 2147483647 h 162"/>
              <a:gd name="T58" fmla="*/ 2147483647 w 180"/>
              <a:gd name="T59" fmla="*/ 2147483647 h 162"/>
              <a:gd name="T60" fmla="*/ 2147483647 w 180"/>
              <a:gd name="T61" fmla="*/ 2147483647 h 162"/>
              <a:gd name="T62" fmla="*/ 2147483647 w 180"/>
              <a:gd name="T63" fmla="*/ 2147483647 h 162"/>
              <a:gd name="T64" fmla="*/ 2147483647 w 180"/>
              <a:gd name="T65" fmla="*/ 2147483647 h 162"/>
              <a:gd name="T66" fmla="*/ 2147483647 w 180"/>
              <a:gd name="T67" fmla="*/ 2147483647 h 162"/>
              <a:gd name="T68" fmla="*/ 2147483647 w 180"/>
              <a:gd name="T69" fmla="*/ 2147483647 h 162"/>
              <a:gd name="T70" fmla="*/ 2147483647 w 180"/>
              <a:gd name="T71" fmla="*/ 2147483647 h 162"/>
              <a:gd name="T72" fmla="*/ 2147483647 w 180"/>
              <a:gd name="T73" fmla="*/ 2147483647 h 162"/>
              <a:gd name="T74" fmla="*/ 2147483647 w 180"/>
              <a:gd name="T75" fmla="*/ 2147483647 h 1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0"/>
              <a:gd name="T115" fmla="*/ 0 h 162"/>
              <a:gd name="T116" fmla="*/ 180 w 180"/>
              <a:gd name="T117" fmla="*/ 162 h 1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0" h="162">
                <a:moveTo>
                  <a:pt x="144" y="78"/>
                </a:moveTo>
                <a:lnTo>
                  <a:pt x="120" y="66"/>
                </a:lnTo>
                <a:lnTo>
                  <a:pt x="108" y="60"/>
                </a:lnTo>
                <a:lnTo>
                  <a:pt x="102" y="54"/>
                </a:lnTo>
                <a:lnTo>
                  <a:pt x="90" y="42"/>
                </a:lnTo>
                <a:lnTo>
                  <a:pt x="84" y="36"/>
                </a:lnTo>
                <a:lnTo>
                  <a:pt x="54" y="6"/>
                </a:lnTo>
                <a:lnTo>
                  <a:pt x="54" y="0"/>
                </a:lnTo>
                <a:lnTo>
                  <a:pt x="42" y="0"/>
                </a:lnTo>
                <a:lnTo>
                  <a:pt x="30" y="6"/>
                </a:lnTo>
                <a:lnTo>
                  <a:pt x="6" y="24"/>
                </a:lnTo>
                <a:lnTo>
                  <a:pt x="0" y="42"/>
                </a:lnTo>
                <a:lnTo>
                  <a:pt x="6" y="60"/>
                </a:lnTo>
                <a:lnTo>
                  <a:pt x="12" y="72"/>
                </a:lnTo>
                <a:lnTo>
                  <a:pt x="0" y="90"/>
                </a:lnTo>
                <a:lnTo>
                  <a:pt x="12" y="90"/>
                </a:lnTo>
                <a:lnTo>
                  <a:pt x="6" y="102"/>
                </a:lnTo>
                <a:lnTo>
                  <a:pt x="12" y="120"/>
                </a:lnTo>
                <a:lnTo>
                  <a:pt x="24" y="120"/>
                </a:lnTo>
                <a:lnTo>
                  <a:pt x="18" y="132"/>
                </a:lnTo>
                <a:lnTo>
                  <a:pt x="30" y="144"/>
                </a:lnTo>
                <a:lnTo>
                  <a:pt x="36" y="150"/>
                </a:lnTo>
                <a:lnTo>
                  <a:pt x="42" y="150"/>
                </a:lnTo>
                <a:lnTo>
                  <a:pt x="54" y="162"/>
                </a:lnTo>
                <a:lnTo>
                  <a:pt x="60" y="156"/>
                </a:lnTo>
                <a:lnTo>
                  <a:pt x="90" y="156"/>
                </a:lnTo>
                <a:lnTo>
                  <a:pt x="90" y="162"/>
                </a:lnTo>
                <a:lnTo>
                  <a:pt x="96" y="162"/>
                </a:lnTo>
                <a:lnTo>
                  <a:pt x="108" y="156"/>
                </a:lnTo>
                <a:lnTo>
                  <a:pt x="108" y="144"/>
                </a:lnTo>
                <a:lnTo>
                  <a:pt x="114" y="138"/>
                </a:lnTo>
                <a:lnTo>
                  <a:pt x="126" y="138"/>
                </a:lnTo>
                <a:lnTo>
                  <a:pt x="150" y="126"/>
                </a:lnTo>
                <a:lnTo>
                  <a:pt x="156" y="120"/>
                </a:lnTo>
                <a:lnTo>
                  <a:pt x="180" y="108"/>
                </a:lnTo>
                <a:lnTo>
                  <a:pt x="174" y="102"/>
                </a:lnTo>
                <a:lnTo>
                  <a:pt x="162" y="96"/>
                </a:lnTo>
                <a:lnTo>
                  <a:pt x="144" y="78"/>
                </a:lnTo>
                <a:close/>
              </a:path>
            </a:pathLst>
          </a:custGeom>
          <a:solidFill>
            <a:srgbClr val="00CC99"/>
          </a:solidFill>
          <a:ln w="0">
            <a:solidFill>
              <a:srgbClr val="000000"/>
            </a:solidFill>
            <a:prstDash val="solid"/>
            <a:round/>
            <a:headEnd/>
            <a:tailEnd/>
          </a:ln>
        </p:spPr>
        <p:txBody>
          <a:bodyPr/>
          <a:lstStyle/>
          <a:p>
            <a:endParaRPr lang="fi-FI"/>
          </a:p>
        </p:txBody>
      </p:sp>
      <p:sp>
        <p:nvSpPr>
          <p:cNvPr id="23561" name="Freeform 8"/>
          <p:cNvSpPr>
            <a:spLocks noChangeAspect="1"/>
          </p:cNvSpPr>
          <p:nvPr/>
        </p:nvSpPr>
        <p:spPr bwMode="auto">
          <a:xfrm>
            <a:off x="2312988" y="3567113"/>
            <a:ext cx="1258887" cy="1084262"/>
          </a:xfrm>
          <a:custGeom>
            <a:avLst/>
            <a:gdLst>
              <a:gd name="T0" fmla="*/ 2147483647 w 90"/>
              <a:gd name="T1" fmla="*/ 2147483647 h 83"/>
              <a:gd name="T2" fmla="*/ 2147483647 w 90"/>
              <a:gd name="T3" fmla="*/ 2147483647 h 83"/>
              <a:gd name="T4" fmla="*/ 2147483647 w 90"/>
              <a:gd name="T5" fmla="*/ 2147483647 h 83"/>
              <a:gd name="T6" fmla="*/ 2147483647 w 90"/>
              <a:gd name="T7" fmla="*/ 2147483647 h 83"/>
              <a:gd name="T8" fmla="*/ 2147483647 w 90"/>
              <a:gd name="T9" fmla="*/ 2147483647 h 83"/>
              <a:gd name="T10" fmla="*/ 0 w 90"/>
              <a:gd name="T11" fmla="*/ 2147483647 h 83"/>
              <a:gd name="T12" fmla="*/ 2147483647 w 90"/>
              <a:gd name="T13" fmla="*/ 2147483647 h 83"/>
              <a:gd name="T14" fmla="*/ 2147483647 w 90"/>
              <a:gd name="T15" fmla="*/ 2147483647 h 83"/>
              <a:gd name="T16" fmla="*/ 2147483647 w 90"/>
              <a:gd name="T17" fmla="*/ 2147483647 h 83"/>
              <a:gd name="T18" fmla="*/ 2147483647 w 90"/>
              <a:gd name="T19" fmla="*/ 2147483647 h 83"/>
              <a:gd name="T20" fmla="*/ 2147483647 w 90"/>
              <a:gd name="T21" fmla="*/ 2147483647 h 83"/>
              <a:gd name="T22" fmla="*/ 2147483647 w 90"/>
              <a:gd name="T23" fmla="*/ 2147483647 h 83"/>
              <a:gd name="T24" fmla="*/ 2147483647 w 90"/>
              <a:gd name="T25" fmla="*/ 2147483647 h 83"/>
              <a:gd name="T26" fmla="*/ 2147483647 w 90"/>
              <a:gd name="T27" fmla="*/ 2147483647 h 83"/>
              <a:gd name="T28" fmla="*/ 2147483647 w 90"/>
              <a:gd name="T29" fmla="*/ 2147483647 h 83"/>
              <a:gd name="T30" fmla="*/ 2147483647 w 90"/>
              <a:gd name="T31" fmla="*/ 2147483647 h 83"/>
              <a:gd name="T32" fmla="*/ 2147483647 w 90"/>
              <a:gd name="T33" fmla="*/ 2147483647 h 83"/>
              <a:gd name="T34" fmla="*/ 2147483647 w 90"/>
              <a:gd name="T35" fmla="*/ 2147483647 h 83"/>
              <a:gd name="T36" fmla="*/ 2147483647 w 90"/>
              <a:gd name="T37" fmla="*/ 2147483647 h 83"/>
              <a:gd name="T38" fmla="*/ 2147483647 w 90"/>
              <a:gd name="T39" fmla="*/ 2147483647 h 83"/>
              <a:gd name="T40" fmla="*/ 2147483647 w 90"/>
              <a:gd name="T41" fmla="*/ 2147483647 h 83"/>
              <a:gd name="T42" fmla="*/ 2147483647 w 90"/>
              <a:gd name="T43" fmla="*/ 2147483647 h 83"/>
              <a:gd name="T44" fmla="*/ 2147483647 w 90"/>
              <a:gd name="T45" fmla="*/ 0 h 83"/>
              <a:gd name="T46" fmla="*/ 2147483647 w 90"/>
              <a:gd name="T47" fmla="*/ 2147483647 h 83"/>
              <a:gd name="T48" fmla="*/ 2147483647 w 90"/>
              <a:gd name="T49" fmla="*/ 2147483647 h 83"/>
              <a:gd name="T50" fmla="*/ 2147483647 w 90"/>
              <a:gd name="T51" fmla="*/ 2147483647 h 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
              <a:gd name="T79" fmla="*/ 0 h 83"/>
              <a:gd name="T80" fmla="*/ 90 w 90"/>
              <a:gd name="T81" fmla="*/ 83 h 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 h="83">
                <a:moveTo>
                  <a:pt x="36" y="12"/>
                </a:moveTo>
                <a:lnTo>
                  <a:pt x="30" y="12"/>
                </a:lnTo>
                <a:lnTo>
                  <a:pt x="12" y="6"/>
                </a:lnTo>
                <a:lnTo>
                  <a:pt x="6" y="18"/>
                </a:lnTo>
                <a:lnTo>
                  <a:pt x="12" y="30"/>
                </a:lnTo>
                <a:lnTo>
                  <a:pt x="0" y="36"/>
                </a:lnTo>
                <a:lnTo>
                  <a:pt x="6" y="42"/>
                </a:lnTo>
                <a:lnTo>
                  <a:pt x="6" y="48"/>
                </a:lnTo>
                <a:lnTo>
                  <a:pt x="18" y="59"/>
                </a:lnTo>
                <a:lnTo>
                  <a:pt x="18" y="71"/>
                </a:lnTo>
                <a:lnTo>
                  <a:pt x="24" y="77"/>
                </a:lnTo>
                <a:lnTo>
                  <a:pt x="24" y="71"/>
                </a:lnTo>
                <a:lnTo>
                  <a:pt x="36" y="71"/>
                </a:lnTo>
                <a:lnTo>
                  <a:pt x="42" y="77"/>
                </a:lnTo>
                <a:lnTo>
                  <a:pt x="66" y="71"/>
                </a:lnTo>
                <a:lnTo>
                  <a:pt x="78" y="83"/>
                </a:lnTo>
                <a:lnTo>
                  <a:pt x="90" y="71"/>
                </a:lnTo>
                <a:lnTo>
                  <a:pt x="90" y="65"/>
                </a:lnTo>
                <a:lnTo>
                  <a:pt x="90" y="42"/>
                </a:lnTo>
                <a:lnTo>
                  <a:pt x="84" y="42"/>
                </a:lnTo>
                <a:lnTo>
                  <a:pt x="66" y="30"/>
                </a:lnTo>
                <a:lnTo>
                  <a:pt x="72" y="18"/>
                </a:lnTo>
                <a:lnTo>
                  <a:pt x="66" y="0"/>
                </a:lnTo>
                <a:lnTo>
                  <a:pt x="48" y="6"/>
                </a:lnTo>
                <a:lnTo>
                  <a:pt x="36" y="6"/>
                </a:lnTo>
                <a:lnTo>
                  <a:pt x="36" y="12"/>
                </a:lnTo>
                <a:close/>
              </a:path>
            </a:pathLst>
          </a:custGeom>
          <a:gradFill rotWithShape="0">
            <a:gsLst>
              <a:gs pos="0">
                <a:srgbClr val="00CC99"/>
              </a:gs>
              <a:gs pos="49001">
                <a:srgbClr val="00CC99"/>
              </a:gs>
              <a:gs pos="50000">
                <a:srgbClr val="00CC99"/>
              </a:gs>
              <a:gs pos="50999">
                <a:srgbClr val="FFC000"/>
              </a:gs>
              <a:gs pos="100000">
                <a:srgbClr val="FFC000"/>
              </a:gs>
            </a:gsLst>
            <a:lin ang="10800000"/>
          </a:gradFill>
          <a:ln w="12700">
            <a:solidFill>
              <a:srgbClr val="000000"/>
            </a:solidFill>
            <a:prstDash val="solid"/>
            <a:round/>
            <a:headEnd/>
            <a:tailEnd/>
          </a:ln>
        </p:spPr>
        <p:txBody>
          <a:bodyPr/>
          <a:lstStyle/>
          <a:p>
            <a:endParaRPr lang="fi-FI"/>
          </a:p>
        </p:txBody>
      </p:sp>
      <p:sp>
        <p:nvSpPr>
          <p:cNvPr id="23562" name="Freeform 9"/>
          <p:cNvSpPr>
            <a:spLocks noChangeAspect="1"/>
          </p:cNvSpPr>
          <p:nvPr/>
        </p:nvSpPr>
        <p:spPr bwMode="auto">
          <a:xfrm>
            <a:off x="2312988" y="2463800"/>
            <a:ext cx="1089025" cy="1179513"/>
          </a:xfrm>
          <a:custGeom>
            <a:avLst/>
            <a:gdLst>
              <a:gd name="T0" fmla="*/ 0 w 78"/>
              <a:gd name="T1" fmla="*/ 2147483647 h 90"/>
              <a:gd name="T2" fmla="*/ 2147483647 w 78"/>
              <a:gd name="T3" fmla="*/ 2147483647 h 90"/>
              <a:gd name="T4" fmla="*/ 2147483647 w 78"/>
              <a:gd name="T5" fmla="*/ 2147483647 h 90"/>
              <a:gd name="T6" fmla="*/ 2147483647 w 78"/>
              <a:gd name="T7" fmla="*/ 2147483647 h 90"/>
              <a:gd name="T8" fmla="*/ 2147483647 w 78"/>
              <a:gd name="T9" fmla="*/ 2147483647 h 90"/>
              <a:gd name="T10" fmla="*/ 2147483647 w 78"/>
              <a:gd name="T11" fmla="*/ 0 h 90"/>
              <a:gd name="T12" fmla="*/ 2147483647 w 78"/>
              <a:gd name="T13" fmla="*/ 2147483647 h 90"/>
              <a:gd name="T14" fmla="*/ 2147483647 w 78"/>
              <a:gd name="T15" fmla="*/ 2147483647 h 90"/>
              <a:gd name="T16" fmla="*/ 2147483647 w 78"/>
              <a:gd name="T17" fmla="*/ 2147483647 h 90"/>
              <a:gd name="T18" fmla="*/ 2147483647 w 78"/>
              <a:gd name="T19" fmla="*/ 2147483647 h 90"/>
              <a:gd name="T20" fmla="*/ 2147483647 w 78"/>
              <a:gd name="T21" fmla="*/ 2147483647 h 90"/>
              <a:gd name="T22" fmla="*/ 2147483647 w 78"/>
              <a:gd name="T23" fmla="*/ 2147483647 h 90"/>
              <a:gd name="T24" fmla="*/ 2147483647 w 78"/>
              <a:gd name="T25" fmla="*/ 2147483647 h 90"/>
              <a:gd name="T26" fmla="*/ 2147483647 w 78"/>
              <a:gd name="T27" fmla="*/ 2147483647 h 90"/>
              <a:gd name="T28" fmla="*/ 2147483647 w 78"/>
              <a:gd name="T29" fmla="*/ 2147483647 h 90"/>
              <a:gd name="T30" fmla="*/ 2147483647 w 78"/>
              <a:gd name="T31" fmla="*/ 2147483647 h 90"/>
              <a:gd name="T32" fmla="*/ 2147483647 w 78"/>
              <a:gd name="T33" fmla="*/ 2147483647 h 90"/>
              <a:gd name="T34" fmla="*/ 2147483647 w 78"/>
              <a:gd name="T35" fmla="*/ 2147483647 h 90"/>
              <a:gd name="T36" fmla="*/ 2147483647 w 78"/>
              <a:gd name="T37" fmla="*/ 2147483647 h 90"/>
              <a:gd name="T38" fmla="*/ 2147483647 w 78"/>
              <a:gd name="T39" fmla="*/ 2147483647 h 90"/>
              <a:gd name="T40" fmla="*/ 0 w 78"/>
              <a:gd name="T41" fmla="*/ 2147483647 h 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8"/>
              <a:gd name="T64" fmla="*/ 0 h 90"/>
              <a:gd name="T65" fmla="*/ 78 w 78"/>
              <a:gd name="T66" fmla="*/ 90 h 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8" h="90">
                <a:moveTo>
                  <a:pt x="0" y="42"/>
                </a:moveTo>
                <a:lnTo>
                  <a:pt x="12" y="30"/>
                </a:lnTo>
                <a:lnTo>
                  <a:pt x="18" y="30"/>
                </a:lnTo>
                <a:lnTo>
                  <a:pt x="24" y="18"/>
                </a:lnTo>
                <a:lnTo>
                  <a:pt x="36" y="12"/>
                </a:lnTo>
                <a:lnTo>
                  <a:pt x="48" y="0"/>
                </a:lnTo>
                <a:lnTo>
                  <a:pt x="54" y="12"/>
                </a:lnTo>
                <a:lnTo>
                  <a:pt x="60" y="24"/>
                </a:lnTo>
                <a:lnTo>
                  <a:pt x="66" y="30"/>
                </a:lnTo>
                <a:lnTo>
                  <a:pt x="72" y="36"/>
                </a:lnTo>
                <a:lnTo>
                  <a:pt x="72" y="48"/>
                </a:lnTo>
                <a:lnTo>
                  <a:pt x="78" y="60"/>
                </a:lnTo>
                <a:lnTo>
                  <a:pt x="66" y="72"/>
                </a:lnTo>
                <a:lnTo>
                  <a:pt x="66" y="84"/>
                </a:lnTo>
                <a:lnTo>
                  <a:pt x="48" y="90"/>
                </a:lnTo>
                <a:lnTo>
                  <a:pt x="36" y="90"/>
                </a:lnTo>
                <a:lnTo>
                  <a:pt x="36" y="84"/>
                </a:lnTo>
                <a:lnTo>
                  <a:pt x="30" y="66"/>
                </a:lnTo>
                <a:lnTo>
                  <a:pt x="12" y="60"/>
                </a:lnTo>
                <a:lnTo>
                  <a:pt x="6" y="54"/>
                </a:lnTo>
                <a:lnTo>
                  <a:pt x="0" y="42"/>
                </a:lnTo>
                <a:close/>
              </a:path>
            </a:pathLst>
          </a:custGeom>
          <a:solidFill>
            <a:srgbClr val="00CC99"/>
          </a:solidFill>
          <a:ln w="0">
            <a:solidFill>
              <a:srgbClr val="000000"/>
            </a:solidFill>
            <a:prstDash val="solid"/>
            <a:round/>
            <a:headEnd/>
            <a:tailEnd/>
          </a:ln>
        </p:spPr>
        <p:txBody>
          <a:bodyPr/>
          <a:lstStyle/>
          <a:p>
            <a:endParaRPr lang="fi-FI"/>
          </a:p>
        </p:txBody>
      </p:sp>
      <p:sp>
        <p:nvSpPr>
          <p:cNvPr id="23563" name="Freeform 13"/>
          <p:cNvSpPr>
            <a:spLocks noChangeAspect="1"/>
          </p:cNvSpPr>
          <p:nvPr/>
        </p:nvSpPr>
        <p:spPr bwMode="auto">
          <a:xfrm>
            <a:off x="2901950" y="4498975"/>
            <a:ext cx="1009650" cy="701675"/>
          </a:xfrm>
          <a:custGeom>
            <a:avLst/>
            <a:gdLst>
              <a:gd name="T0" fmla="*/ 2147483647 w 72"/>
              <a:gd name="T1" fmla="*/ 2147483647 h 54"/>
              <a:gd name="T2" fmla="*/ 2147483647 w 72"/>
              <a:gd name="T3" fmla="*/ 2147483647 h 54"/>
              <a:gd name="T4" fmla="*/ 2147483647 w 72"/>
              <a:gd name="T5" fmla="*/ 2147483647 h 54"/>
              <a:gd name="T6" fmla="*/ 2147483647 w 72"/>
              <a:gd name="T7" fmla="*/ 2147483647 h 54"/>
              <a:gd name="T8" fmla="*/ 2147483647 w 72"/>
              <a:gd name="T9" fmla="*/ 2147483647 h 54"/>
              <a:gd name="T10" fmla="*/ 0 w 72"/>
              <a:gd name="T11" fmla="*/ 2147483647 h 54"/>
              <a:gd name="T12" fmla="*/ 0 w 72"/>
              <a:gd name="T13" fmla="*/ 2147483647 h 54"/>
              <a:gd name="T14" fmla="*/ 2147483647 w 72"/>
              <a:gd name="T15" fmla="*/ 0 h 54"/>
              <a:gd name="T16" fmla="*/ 2147483647 w 72"/>
              <a:gd name="T17" fmla="*/ 2147483647 h 54"/>
              <a:gd name="T18" fmla="*/ 2147483647 w 72"/>
              <a:gd name="T19" fmla="*/ 0 h 54"/>
              <a:gd name="T20" fmla="*/ 2147483647 w 72"/>
              <a:gd name="T21" fmla="*/ 2147483647 h 54"/>
              <a:gd name="T22" fmla="*/ 2147483647 w 72"/>
              <a:gd name="T23" fmla="*/ 2147483647 h 54"/>
              <a:gd name="T24" fmla="*/ 2147483647 w 72"/>
              <a:gd name="T25" fmla="*/ 2147483647 h 54"/>
              <a:gd name="T26" fmla="*/ 2147483647 w 72"/>
              <a:gd name="T27" fmla="*/ 2147483647 h 54"/>
              <a:gd name="T28" fmla="*/ 2147483647 w 72"/>
              <a:gd name="T29" fmla="*/ 2147483647 h 54"/>
              <a:gd name="T30" fmla="*/ 2147483647 w 72"/>
              <a:gd name="T31" fmla="*/ 2147483647 h 54"/>
              <a:gd name="T32" fmla="*/ 2147483647 w 72"/>
              <a:gd name="T33" fmla="*/ 2147483647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54"/>
              <a:gd name="T53" fmla="*/ 72 w 72"/>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54">
                <a:moveTo>
                  <a:pt x="66" y="48"/>
                </a:moveTo>
                <a:lnTo>
                  <a:pt x="48" y="42"/>
                </a:lnTo>
                <a:lnTo>
                  <a:pt x="42" y="54"/>
                </a:lnTo>
                <a:lnTo>
                  <a:pt x="18" y="36"/>
                </a:lnTo>
                <a:lnTo>
                  <a:pt x="12" y="42"/>
                </a:lnTo>
                <a:lnTo>
                  <a:pt x="0" y="18"/>
                </a:lnTo>
                <a:lnTo>
                  <a:pt x="0" y="6"/>
                </a:lnTo>
                <a:lnTo>
                  <a:pt x="24" y="0"/>
                </a:lnTo>
                <a:lnTo>
                  <a:pt x="36" y="12"/>
                </a:lnTo>
                <a:lnTo>
                  <a:pt x="48" y="0"/>
                </a:lnTo>
                <a:lnTo>
                  <a:pt x="72" y="6"/>
                </a:lnTo>
                <a:lnTo>
                  <a:pt x="72" y="18"/>
                </a:lnTo>
                <a:lnTo>
                  <a:pt x="66" y="24"/>
                </a:lnTo>
                <a:lnTo>
                  <a:pt x="72" y="36"/>
                </a:lnTo>
                <a:lnTo>
                  <a:pt x="60" y="36"/>
                </a:lnTo>
                <a:lnTo>
                  <a:pt x="66" y="42"/>
                </a:lnTo>
                <a:lnTo>
                  <a:pt x="66" y="48"/>
                </a:lnTo>
                <a:close/>
              </a:path>
            </a:pathLst>
          </a:custGeom>
          <a:solidFill>
            <a:srgbClr val="00CC99"/>
          </a:solidFill>
          <a:ln w="0">
            <a:solidFill>
              <a:srgbClr val="000000"/>
            </a:solidFill>
            <a:prstDash val="solid"/>
            <a:round/>
            <a:headEnd/>
            <a:tailEnd/>
          </a:ln>
        </p:spPr>
        <p:txBody>
          <a:bodyPr/>
          <a:lstStyle/>
          <a:p>
            <a:endParaRPr lang="fi-FI"/>
          </a:p>
        </p:txBody>
      </p:sp>
      <p:sp>
        <p:nvSpPr>
          <p:cNvPr id="23564" name="Freeform 14"/>
          <p:cNvSpPr>
            <a:spLocks noChangeAspect="1"/>
          </p:cNvSpPr>
          <p:nvPr/>
        </p:nvSpPr>
        <p:spPr bwMode="auto">
          <a:xfrm>
            <a:off x="3824288" y="4421188"/>
            <a:ext cx="1260475" cy="1012825"/>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0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0 h 78"/>
              <a:gd name="T40" fmla="*/ 2147483647 w 90"/>
              <a:gd name="T41" fmla="*/ 0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
              <a:gd name="T79" fmla="*/ 0 h 78"/>
              <a:gd name="T80" fmla="*/ 90 w 90"/>
              <a:gd name="T81" fmla="*/ 78 h 7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 h="78">
                <a:moveTo>
                  <a:pt x="84" y="18"/>
                </a:moveTo>
                <a:lnTo>
                  <a:pt x="90" y="30"/>
                </a:lnTo>
                <a:lnTo>
                  <a:pt x="84" y="36"/>
                </a:lnTo>
                <a:lnTo>
                  <a:pt x="78" y="42"/>
                </a:lnTo>
                <a:lnTo>
                  <a:pt x="72" y="48"/>
                </a:lnTo>
                <a:lnTo>
                  <a:pt x="72" y="54"/>
                </a:lnTo>
                <a:lnTo>
                  <a:pt x="66" y="66"/>
                </a:lnTo>
                <a:lnTo>
                  <a:pt x="60" y="78"/>
                </a:lnTo>
                <a:lnTo>
                  <a:pt x="48" y="72"/>
                </a:lnTo>
                <a:lnTo>
                  <a:pt x="48" y="66"/>
                </a:lnTo>
                <a:lnTo>
                  <a:pt x="36" y="60"/>
                </a:lnTo>
                <a:lnTo>
                  <a:pt x="24" y="42"/>
                </a:lnTo>
                <a:lnTo>
                  <a:pt x="12" y="36"/>
                </a:lnTo>
                <a:lnTo>
                  <a:pt x="6" y="42"/>
                </a:lnTo>
                <a:lnTo>
                  <a:pt x="0" y="30"/>
                </a:lnTo>
                <a:lnTo>
                  <a:pt x="6" y="24"/>
                </a:lnTo>
                <a:lnTo>
                  <a:pt x="6" y="12"/>
                </a:lnTo>
                <a:lnTo>
                  <a:pt x="12" y="6"/>
                </a:lnTo>
                <a:lnTo>
                  <a:pt x="24" y="6"/>
                </a:lnTo>
                <a:lnTo>
                  <a:pt x="24" y="0"/>
                </a:lnTo>
                <a:lnTo>
                  <a:pt x="30" y="0"/>
                </a:lnTo>
                <a:lnTo>
                  <a:pt x="36" y="12"/>
                </a:lnTo>
                <a:lnTo>
                  <a:pt x="48" y="18"/>
                </a:lnTo>
                <a:lnTo>
                  <a:pt x="72" y="12"/>
                </a:lnTo>
                <a:lnTo>
                  <a:pt x="78" y="18"/>
                </a:lnTo>
                <a:lnTo>
                  <a:pt x="84" y="18"/>
                </a:lnTo>
                <a:close/>
              </a:path>
            </a:pathLst>
          </a:custGeom>
          <a:solidFill>
            <a:srgbClr val="00CC99"/>
          </a:solidFill>
          <a:ln w="0">
            <a:solidFill>
              <a:srgbClr val="000000"/>
            </a:solidFill>
            <a:prstDash val="solid"/>
            <a:round/>
            <a:headEnd/>
            <a:tailEnd/>
          </a:ln>
        </p:spPr>
        <p:txBody>
          <a:bodyPr/>
          <a:lstStyle/>
          <a:p>
            <a:endParaRPr lang="fi-FI"/>
          </a:p>
        </p:txBody>
      </p:sp>
      <p:sp>
        <p:nvSpPr>
          <p:cNvPr id="23565" name="Freeform 15"/>
          <p:cNvSpPr>
            <a:spLocks noChangeAspect="1"/>
          </p:cNvSpPr>
          <p:nvPr/>
        </p:nvSpPr>
        <p:spPr bwMode="auto">
          <a:xfrm>
            <a:off x="1738313" y="188913"/>
            <a:ext cx="1663700" cy="1573212"/>
          </a:xfrm>
          <a:custGeom>
            <a:avLst/>
            <a:gdLst>
              <a:gd name="T0" fmla="*/ 2147483647 w 119"/>
              <a:gd name="T1" fmla="*/ 2147483647 h 120"/>
              <a:gd name="T2" fmla="*/ 2147483647 w 119"/>
              <a:gd name="T3" fmla="*/ 2147483647 h 120"/>
              <a:gd name="T4" fmla="*/ 2147483647 w 119"/>
              <a:gd name="T5" fmla="*/ 2147483647 h 120"/>
              <a:gd name="T6" fmla="*/ 2147483647 w 119"/>
              <a:gd name="T7" fmla="*/ 2147483647 h 120"/>
              <a:gd name="T8" fmla="*/ 2147483647 w 119"/>
              <a:gd name="T9" fmla="*/ 2147483647 h 120"/>
              <a:gd name="T10" fmla="*/ 0 w 119"/>
              <a:gd name="T11" fmla="*/ 2147483647 h 120"/>
              <a:gd name="T12" fmla="*/ 2147483647 w 119"/>
              <a:gd name="T13" fmla="*/ 2147483647 h 120"/>
              <a:gd name="T14" fmla="*/ 2147483647 w 119"/>
              <a:gd name="T15" fmla="*/ 2147483647 h 120"/>
              <a:gd name="T16" fmla="*/ 2147483647 w 119"/>
              <a:gd name="T17" fmla="*/ 2147483647 h 120"/>
              <a:gd name="T18" fmla="*/ 2147483647 w 119"/>
              <a:gd name="T19" fmla="*/ 2147483647 h 120"/>
              <a:gd name="T20" fmla="*/ 2147483647 w 119"/>
              <a:gd name="T21" fmla="*/ 2147483647 h 120"/>
              <a:gd name="T22" fmla="*/ 2147483647 w 119"/>
              <a:gd name="T23" fmla="*/ 2147483647 h 120"/>
              <a:gd name="T24" fmla="*/ 2147483647 w 119"/>
              <a:gd name="T25" fmla="*/ 2147483647 h 120"/>
              <a:gd name="T26" fmla="*/ 2147483647 w 119"/>
              <a:gd name="T27" fmla="*/ 2147483647 h 120"/>
              <a:gd name="T28" fmla="*/ 2147483647 w 119"/>
              <a:gd name="T29" fmla="*/ 2147483647 h 120"/>
              <a:gd name="T30" fmla="*/ 2147483647 w 119"/>
              <a:gd name="T31" fmla="*/ 2147483647 h 120"/>
              <a:gd name="T32" fmla="*/ 2147483647 w 119"/>
              <a:gd name="T33" fmla="*/ 0 h 120"/>
              <a:gd name="T34" fmla="*/ 2147483647 w 119"/>
              <a:gd name="T35" fmla="*/ 2147483647 h 120"/>
              <a:gd name="T36" fmla="*/ 2147483647 w 119"/>
              <a:gd name="T37" fmla="*/ 2147483647 h 120"/>
              <a:gd name="T38" fmla="*/ 2147483647 w 119"/>
              <a:gd name="T39" fmla="*/ 2147483647 h 120"/>
              <a:gd name="T40" fmla="*/ 2147483647 w 119"/>
              <a:gd name="T41" fmla="*/ 2147483647 h 120"/>
              <a:gd name="T42" fmla="*/ 2147483647 w 119"/>
              <a:gd name="T43" fmla="*/ 2147483647 h 120"/>
              <a:gd name="T44" fmla="*/ 2147483647 w 119"/>
              <a:gd name="T45" fmla="*/ 2147483647 h 120"/>
              <a:gd name="T46" fmla="*/ 2147483647 w 119"/>
              <a:gd name="T47" fmla="*/ 2147483647 h 120"/>
              <a:gd name="T48" fmla="*/ 2147483647 w 119"/>
              <a:gd name="T49" fmla="*/ 2147483647 h 120"/>
              <a:gd name="T50" fmla="*/ 2147483647 w 119"/>
              <a:gd name="T51" fmla="*/ 2147483647 h 120"/>
              <a:gd name="T52" fmla="*/ 2147483647 w 119"/>
              <a:gd name="T53" fmla="*/ 2147483647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9"/>
              <a:gd name="T82" fmla="*/ 0 h 120"/>
              <a:gd name="T83" fmla="*/ 119 w 119"/>
              <a:gd name="T84" fmla="*/ 120 h 1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9" h="120">
                <a:moveTo>
                  <a:pt x="36" y="102"/>
                </a:moveTo>
                <a:lnTo>
                  <a:pt x="30" y="114"/>
                </a:lnTo>
                <a:lnTo>
                  <a:pt x="24" y="114"/>
                </a:lnTo>
                <a:lnTo>
                  <a:pt x="18" y="114"/>
                </a:lnTo>
                <a:lnTo>
                  <a:pt x="6" y="108"/>
                </a:lnTo>
                <a:lnTo>
                  <a:pt x="0" y="84"/>
                </a:lnTo>
                <a:lnTo>
                  <a:pt x="6" y="72"/>
                </a:lnTo>
                <a:lnTo>
                  <a:pt x="18" y="72"/>
                </a:lnTo>
                <a:lnTo>
                  <a:pt x="30" y="72"/>
                </a:lnTo>
                <a:lnTo>
                  <a:pt x="41" y="60"/>
                </a:lnTo>
                <a:lnTo>
                  <a:pt x="36" y="54"/>
                </a:lnTo>
                <a:lnTo>
                  <a:pt x="41" y="36"/>
                </a:lnTo>
                <a:lnTo>
                  <a:pt x="59" y="30"/>
                </a:lnTo>
                <a:lnTo>
                  <a:pt x="59" y="24"/>
                </a:lnTo>
                <a:lnTo>
                  <a:pt x="53" y="18"/>
                </a:lnTo>
                <a:lnTo>
                  <a:pt x="53" y="12"/>
                </a:lnTo>
                <a:lnTo>
                  <a:pt x="107" y="0"/>
                </a:lnTo>
                <a:lnTo>
                  <a:pt x="119" y="36"/>
                </a:lnTo>
                <a:lnTo>
                  <a:pt x="95" y="54"/>
                </a:lnTo>
                <a:lnTo>
                  <a:pt x="89" y="72"/>
                </a:lnTo>
                <a:lnTo>
                  <a:pt x="95" y="90"/>
                </a:lnTo>
                <a:lnTo>
                  <a:pt x="101" y="102"/>
                </a:lnTo>
                <a:lnTo>
                  <a:pt x="89" y="120"/>
                </a:lnTo>
                <a:lnTo>
                  <a:pt x="77" y="114"/>
                </a:lnTo>
                <a:lnTo>
                  <a:pt x="65" y="102"/>
                </a:lnTo>
                <a:lnTo>
                  <a:pt x="53" y="96"/>
                </a:lnTo>
                <a:lnTo>
                  <a:pt x="36" y="102"/>
                </a:lnTo>
                <a:close/>
              </a:path>
            </a:pathLst>
          </a:custGeom>
          <a:solidFill>
            <a:srgbClr val="00CC99"/>
          </a:solidFill>
          <a:ln w="12700">
            <a:solidFill>
              <a:srgbClr val="000000"/>
            </a:solidFill>
            <a:prstDash val="solid"/>
            <a:round/>
            <a:headEnd/>
            <a:tailEnd/>
          </a:ln>
        </p:spPr>
        <p:txBody>
          <a:bodyPr/>
          <a:lstStyle/>
          <a:p>
            <a:endParaRPr lang="fi-FI"/>
          </a:p>
        </p:txBody>
      </p:sp>
      <p:sp>
        <p:nvSpPr>
          <p:cNvPr id="23566" name="Freeform 16"/>
          <p:cNvSpPr>
            <a:spLocks noChangeAspect="1"/>
          </p:cNvSpPr>
          <p:nvPr/>
        </p:nvSpPr>
        <p:spPr bwMode="auto">
          <a:xfrm>
            <a:off x="1403350" y="265113"/>
            <a:ext cx="1165225" cy="858837"/>
          </a:xfrm>
          <a:custGeom>
            <a:avLst/>
            <a:gdLst>
              <a:gd name="T0" fmla="*/ 2147483647 w 83"/>
              <a:gd name="T1" fmla="*/ 2147483647 h 66"/>
              <a:gd name="T2" fmla="*/ 0 w 83"/>
              <a:gd name="T3" fmla="*/ 2147483647 h 66"/>
              <a:gd name="T4" fmla="*/ 2147483647 w 83"/>
              <a:gd name="T5" fmla="*/ 0 h 66"/>
              <a:gd name="T6" fmla="*/ 2147483647 w 83"/>
              <a:gd name="T7" fmla="*/ 2147483647 h 66"/>
              <a:gd name="T8" fmla="*/ 2147483647 w 83"/>
              <a:gd name="T9" fmla="*/ 2147483647 h 66"/>
              <a:gd name="T10" fmla="*/ 2147483647 w 83"/>
              <a:gd name="T11" fmla="*/ 2147483647 h 66"/>
              <a:gd name="T12" fmla="*/ 2147483647 w 83"/>
              <a:gd name="T13" fmla="*/ 2147483647 h 66"/>
              <a:gd name="T14" fmla="*/ 2147483647 w 83"/>
              <a:gd name="T15" fmla="*/ 2147483647 h 66"/>
              <a:gd name="T16" fmla="*/ 2147483647 w 83"/>
              <a:gd name="T17" fmla="*/ 2147483647 h 66"/>
              <a:gd name="T18" fmla="*/ 2147483647 w 83"/>
              <a:gd name="T19" fmla="*/ 2147483647 h 66"/>
              <a:gd name="T20" fmla="*/ 2147483647 w 83"/>
              <a:gd name="T21" fmla="*/ 2147483647 h 66"/>
              <a:gd name="T22" fmla="*/ 2147483647 w 83"/>
              <a:gd name="T23" fmla="*/ 2147483647 h 66"/>
              <a:gd name="T24" fmla="*/ 2147483647 w 83"/>
              <a:gd name="T25" fmla="*/ 2147483647 h 66"/>
              <a:gd name="T26" fmla="*/ 2147483647 w 83"/>
              <a:gd name="T27" fmla="*/ 2147483647 h 66"/>
              <a:gd name="T28" fmla="*/ 2147483647 w 83"/>
              <a:gd name="T29" fmla="*/ 2147483647 h 66"/>
              <a:gd name="T30" fmla="*/ 2147483647 w 83"/>
              <a:gd name="T31" fmla="*/ 2147483647 h 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3"/>
              <a:gd name="T49" fmla="*/ 0 h 66"/>
              <a:gd name="T50" fmla="*/ 83 w 83"/>
              <a:gd name="T51" fmla="*/ 66 h 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3" h="66">
                <a:moveTo>
                  <a:pt x="12" y="42"/>
                </a:moveTo>
                <a:lnTo>
                  <a:pt x="0" y="24"/>
                </a:lnTo>
                <a:lnTo>
                  <a:pt x="12" y="0"/>
                </a:lnTo>
                <a:lnTo>
                  <a:pt x="54" y="6"/>
                </a:lnTo>
                <a:lnTo>
                  <a:pt x="77" y="6"/>
                </a:lnTo>
                <a:lnTo>
                  <a:pt x="77" y="12"/>
                </a:lnTo>
                <a:lnTo>
                  <a:pt x="83" y="18"/>
                </a:lnTo>
                <a:lnTo>
                  <a:pt x="83" y="24"/>
                </a:lnTo>
                <a:lnTo>
                  <a:pt x="65" y="30"/>
                </a:lnTo>
                <a:lnTo>
                  <a:pt x="60" y="48"/>
                </a:lnTo>
                <a:lnTo>
                  <a:pt x="65" y="54"/>
                </a:lnTo>
                <a:lnTo>
                  <a:pt x="54" y="66"/>
                </a:lnTo>
                <a:lnTo>
                  <a:pt x="42" y="66"/>
                </a:lnTo>
                <a:lnTo>
                  <a:pt x="30" y="66"/>
                </a:lnTo>
                <a:lnTo>
                  <a:pt x="24" y="42"/>
                </a:lnTo>
                <a:lnTo>
                  <a:pt x="12" y="42"/>
                </a:lnTo>
                <a:close/>
              </a:path>
            </a:pathLst>
          </a:custGeom>
          <a:solidFill>
            <a:srgbClr val="00CC99"/>
          </a:solidFill>
          <a:ln w="0">
            <a:solidFill>
              <a:srgbClr val="000000"/>
            </a:solidFill>
            <a:prstDash val="solid"/>
            <a:round/>
            <a:headEnd/>
            <a:tailEnd/>
          </a:ln>
        </p:spPr>
        <p:txBody>
          <a:bodyPr/>
          <a:lstStyle/>
          <a:p>
            <a:endParaRPr lang="fi-FI"/>
          </a:p>
        </p:txBody>
      </p:sp>
      <p:sp>
        <p:nvSpPr>
          <p:cNvPr id="23567" name="Rectangle 17"/>
          <p:cNvSpPr>
            <a:spLocks noChangeAspect="1" noChangeArrowheads="1"/>
          </p:cNvSpPr>
          <p:nvPr/>
        </p:nvSpPr>
        <p:spPr bwMode="auto">
          <a:xfrm>
            <a:off x="4859338" y="3068638"/>
            <a:ext cx="823912"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Ilomantsi</a:t>
            </a:r>
          </a:p>
        </p:txBody>
      </p:sp>
      <p:sp>
        <p:nvSpPr>
          <p:cNvPr id="23568" name="Rectangle 18"/>
          <p:cNvSpPr>
            <a:spLocks noChangeAspect="1" noChangeArrowheads="1"/>
          </p:cNvSpPr>
          <p:nvPr/>
        </p:nvSpPr>
        <p:spPr bwMode="auto">
          <a:xfrm>
            <a:off x="2411413" y="2133600"/>
            <a:ext cx="504825"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Juuka</a:t>
            </a:r>
          </a:p>
        </p:txBody>
      </p:sp>
      <p:sp>
        <p:nvSpPr>
          <p:cNvPr id="23569" name="Rectangle 20"/>
          <p:cNvSpPr>
            <a:spLocks noChangeAspect="1" noChangeArrowheads="1"/>
          </p:cNvSpPr>
          <p:nvPr/>
        </p:nvSpPr>
        <p:spPr bwMode="auto">
          <a:xfrm>
            <a:off x="3635375" y="5373688"/>
            <a:ext cx="720725" cy="184150"/>
          </a:xfrm>
          <a:prstGeom prst="rect">
            <a:avLst/>
          </a:prstGeom>
          <a:noFill/>
          <a:ln w="9525">
            <a:noFill/>
            <a:miter lim="800000"/>
            <a:headEnd/>
            <a:tailEnd/>
          </a:ln>
        </p:spPr>
        <p:txBody>
          <a:bodyPr lIns="0" tIns="0" rIns="0" bIns="0">
            <a:spAutoFit/>
          </a:bodyPr>
          <a:lstStyle/>
          <a:p>
            <a:r>
              <a:rPr lang="fi-FI" sz="1200" b="1">
                <a:solidFill>
                  <a:srgbClr val="000000"/>
                </a:solidFill>
                <a:latin typeface="Verdana" pitchFamily="34" charset="0"/>
                <a:cs typeface="Arial" charset="0"/>
              </a:rPr>
              <a:t>Kitee</a:t>
            </a:r>
            <a:endParaRPr lang="fi-FI" sz="1200" b="1">
              <a:cs typeface="Arial" charset="0"/>
            </a:endParaRPr>
          </a:p>
        </p:txBody>
      </p:sp>
      <p:sp>
        <p:nvSpPr>
          <p:cNvPr id="23570" name="Rectangle 21"/>
          <p:cNvSpPr>
            <a:spLocks noChangeAspect="1" noChangeArrowheads="1"/>
          </p:cNvSpPr>
          <p:nvPr/>
        </p:nvSpPr>
        <p:spPr bwMode="auto">
          <a:xfrm>
            <a:off x="3203575" y="3429000"/>
            <a:ext cx="941388"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Kontiolahti</a:t>
            </a:r>
            <a:endParaRPr lang="fi-FI" sz="1200" b="1">
              <a:cs typeface="Arial" charset="0"/>
            </a:endParaRPr>
          </a:p>
        </p:txBody>
      </p:sp>
      <p:sp>
        <p:nvSpPr>
          <p:cNvPr id="23571" name="Rectangle 22"/>
          <p:cNvSpPr>
            <a:spLocks noChangeAspect="1" noChangeArrowheads="1"/>
          </p:cNvSpPr>
          <p:nvPr/>
        </p:nvSpPr>
        <p:spPr bwMode="auto">
          <a:xfrm>
            <a:off x="1800225" y="3435350"/>
            <a:ext cx="998538"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Outokumpu</a:t>
            </a:r>
            <a:endParaRPr lang="fi-FI" sz="1200" b="1">
              <a:cs typeface="Arial" charset="0"/>
            </a:endParaRPr>
          </a:p>
        </p:txBody>
      </p:sp>
      <p:sp>
        <p:nvSpPr>
          <p:cNvPr id="23572" name="Rectangle 23"/>
          <p:cNvSpPr>
            <a:spLocks noChangeAspect="1" noChangeArrowheads="1"/>
          </p:cNvSpPr>
          <p:nvPr/>
        </p:nvSpPr>
        <p:spPr bwMode="auto">
          <a:xfrm>
            <a:off x="3708400" y="1700213"/>
            <a:ext cx="544513"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Lieksa</a:t>
            </a:r>
          </a:p>
        </p:txBody>
      </p:sp>
      <p:sp>
        <p:nvSpPr>
          <p:cNvPr id="23573" name="Rectangle 24"/>
          <p:cNvSpPr>
            <a:spLocks noChangeAspect="1" noChangeArrowheads="1"/>
          </p:cNvSpPr>
          <p:nvPr/>
        </p:nvSpPr>
        <p:spPr bwMode="auto">
          <a:xfrm>
            <a:off x="2627313" y="4005263"/>
            <a:ext cx="485775"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Liperi</a:t>
            </a:r>
            <a:endParaRPr lang="fi-FI" sz="1200" b="1">
              <a:cs typeface="Arial" charset="0"/>
            </a:endParaRPr>
          </a:p>
        </p:txBody>
      </p:sp>
      <p:sp>
        <p:nvSpPr>
          <p:cNvPr id="23574" name="Rectangle 25"/>
          <p:cNvSpPr>
            <a:spLocks noChangeAspect="1" noChangeArrowheads="1"/>
          </p:cNvSpPr>
          <p:nvPr/>
        </p:nvSpPr>
        <p:spPr bwMode="auto">
          <a:xfrm>
            <a:off x="2195513" y="1125538"/>
            <a:ext cx="666750" cy="18097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Nurmes</a:t>
            </a:r>
          </a:p>
        </p:txBody>
      </p:sp>
      <p:sp>
        <p:nvSpPr>
          <p:cNvPr id="23575" name="Rectangle 26"/>
          <p:cNvSpPr>
            <a:spLocks noChangeAspect="1" noChangeArrowheads="1"/>
          </p:cNvSpPr>
          <p:nvPr/>
        </p:nvSpPr>
        <p:spPr bwMode="auto">
          <a:xfrm>
            <a:off x="2484438" y="2997200"/>
            <a:ext cx="809625" cy="18097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Polvijärvi</a:t>
            </a:r>
            <a:endParaRPr lang="fi-FI" sz="1200" b="1">
              <a:cs typeface="Arial" charset="0"/>
            </a:endParaRPr>
          </a:p>
        </p:txBody>
      </p:sp>
      <p:sp>
        <p:nvSpPr>
          <p:cNvPr id="23576" name="Rectangle 27"/>
          <p:cNvSpPr>
            <a:spLocks noChangeAspect="1" noChangeArrowheads="1"/>
          </p:cNvSpPr>
          <p:nvPr/>
        </p:nvSpPr>
        <p:spPr bwMode="auto">
          <a:xfrm>
            <a:off x="2987675" y="4652963"/>
            <a:ext cx="777875"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Rääkkylä</a:t>
            </a:r>
            <a:endParaRPr lang="fi-FI" sz="1200" b="1">
              <a:cs typeface="Arial" charset="0"/>
            </a:endParaRPr>
          </a:p>
        </p:txBody>
      </p:sp>
      <p:sp>
        <p:nvSpPr>
          <p:cNvPr id="23577" name="Rectangle 28"/>
          <p:cNvSpPr>
            <a:spLocks noChangeAspect="1" noChangeArrowheads="1"/>
          </p:cNvSpPr>
          <p:nvPr/>
        </p:nvSpPr>
        <p:spPr bwMode="auto">
          <a:xfrm>
            <a:off x="1547813" y="549275"/>
            <a:ext cx="658812"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Valtimo</a:t>
            </a:r>
          </a:p>
        </p:txBody>
      </p:sp>
      <p:sp>
        <p:nvSpPr>
          <p:cNvPr id="23578" name="Rectangle 30"/>
          <p:cNvSpPr>
            <a:spLocks noChangeAspect="1" noChangeArrowheads="1"/>
          </p:cNvSpPr>
          <p:nvPr/>
        </p:nvSpPr>
        <p:spPr bwMode="auto">
          <a:xfrm>
            <a:off x="3995738" y="4724400"/>
            <a:ext cx="969962"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Tohmajärvi</a:t>
            </a:r>
            <a:endParaRPr lang="fi-FI" sz="1200" b="1">
              <a:cs typeface="Arial" charset="0"/>
            </a:endParaRPr>
          </a:p>
        </p:txBody>
      </p:sp>
      <p:sp>
        <p:nvSpPr>
          <p:cNvPr id="51" name="Puolivapaa piirto 50"/>
          <p:cNvSpPr/>
          <p:nvPr/>
        </p:nvSpPr>
        <p:spPr>
          <a:xfrm>
            <a:off x="3243263" y="2619375"/>
            <a:ext cx="2181225" cy="2193925"/>
          </a:xfrm>
          <a:custGeom>
            <a:avLst/>
            <a:gdLst>
              <a:gd name="connsiteX0" fmla="*/ 1845629 w 2182218"/>
              <a:gd name="connsiteY0" fmla="*/ 2193438 h 2193438"/>
              <a:gd name="connsiteX1" fmla="*/ 2092461 w 2182218"/>
              <a:gd name="connsiteY1" fmla="*/ 1997095 h 2193438"/>
              <a:gd name="connsiteX2" fmla="*/ 2182218 w 2182218"/>
              <a:gd name="connsiteY2" fmla="*/ 1761482 h 2193438"/>
              <a:gd name="connsiteX3" fmla="*/ 2182218 w 2182218"/>
              <a:gd name="connsiteY3" fmla="*/ 1716604 h 2193438"/>
              <a:gd name="connsiteX4" fmla="*/ 2008314 w 2182218"/>
              <a:gd name="connsiteY4" fmla="*/ 1716604 h 2193438"/>
              <a:gd name="connsiteX5" fmla="*/ 2008314 w 2182218"/>
              <a:gd name="connsiteY5" fmla="*/ 1643676 h 2193438"/>
              <a:gd name="connsiteX6" fmla="*/ 2086851 w 2182218"/>
              <a:gd name="connsiteY6" fmla="*/ 1576358 h 2193438"/>
              <a:gd name="connsiteX7" fmla="*/ 2008314 w 2182218"/>
              <a:gd name="connsiteY7" fmla="*/ 1576358 h 2193438"/>
              <a:gd name="connsiteX8" fmla="*/ 1929776 w 2182218"/>
              <a:gd name="connsiteY8" fmla="*/ 1497821 h 2193438"/>
              <a:gd name="connsiteX9" fmla="*/ 1851239 w 2182218"/>
              <a:gd name="connsiteY9" fmla="*/ 1340746 h 2193438"/>
              <a:gd name="connsiteX10" fmla="*/ 1761482 w 2182218"/>
              <a:gd name="connsiteY10" fmla="*/ 1340746 h 2193438"/>
              <a:gd name="connsiteX11" fmla="*/ 1598797 w 2182218"/>
              <a:gd name="connsiteY11" fmla="*/ 1262209 h 2193438"/>
              <a:gd name="connsiteX12" fmla="*/ 1677335 w 2182218"/>
              <a:gd name="connsiteY12" fmla="*/ 1178061 h 2193438"/>
              <a:gd name="connsiteX13" fmla="*/ 1503430 w 2182218"/>
              <a:gd name="connsiteY13" fmla="*/ 1099524 h 2193438"/>
              <a:gd name="connsiteX14" fmla="*/ 1346355 w 2182218"/>
              <a:gd name="connsiteY14" fmla="*/ 942449 h 2193438"/>
              <a:gd name="connsiteX15" fmla="*/ 1419283 w 2182218"/>
              <a:gd name="connsiteY15" fmla="*/ 790984 h 2193438"/>
              <a:gd name="connsiteX16" fmla="*/ 1088304 w 2182218"/>
              <a:gd name="connsiteY16" fmla="*/ 78537 h 2193438"/>
              <a:gd name="connsiteX17" fmla="*/ 1004157 w 2182218"/>
              <a:gd name="connsiteY17" fmla="*/ 84147 h 2193438"/>
              <a:gd name="connsiteX18" fmla="*/ 1009766 w 2182218"/>
              <a:gd name="connsiteY18" fmla="*/ 0 h 2193438"/>
              <a:gd name="connsiteX19" fmla="*/ 589030 w 2182218"/>
              <a:gd name="connsiteY19" fmla="*/ 0 h 2193438"/>
              <a:gd name="connsiteX20" fmla="*/ 504883 w 2182218"/>
              <a:gd name="connsiteY20" fmla="*/ 78537 h 2193438"/>
              <a:gd name="connsiteX21" fmla="*/ 499273 w 2182218"/>
              <a:gd name="connsiteY21" fmla="*/ 488054 h 2193438"/>
              <a:gd name="connsiteX22" fmla="*/ 667568 w 2182218"/>
              <a:gd name="connsiteY22" fmla="*/ 622690 h 2193438"/>
              <a:gd name="connsiteX23" fmla="*/ 673178 w 2182218"/>
              <a:gd name="connsiteY23" fmla="*/ 790984 h 2193438"/>
              <a:gd name="connsiteX24" fmla="*/ 914400 w 2182218"/>
              <a:gd name="connsiteY24" fmla="*/ 858302 h 2193438"/>
              <a:gd name="connsiteX25" fmla="*/ 1077084 w 2182218"/>
              <a:gd name="connsiteY25" fmla="*/ 1183671 h 2193438"/>
              <a:gd name="connsiteX26" fmla="*/ 830252 w 2182218"/>
              <a:gd name="connsiteY26" fmla="*/ 1189281 h 2193438"/>
              <a:gd name="connsiteX27" fmla="*/ 583420 w 2182218"/>
              <a:gd name="connsiteY27" fmla="*/ 1419283 h 2193438"/>
              <a:gd name="connsiteX28" fmla="*/ 499273 w 2182218"/>
              <a:gd name="connsiteY28" fmla="*/ 1256599 h 2193438"/>
              <a:gd name="connsiteX29" fmla="*/ 78537 w 2182218"/>
              <a:gd name="connsiteY29" fmla="*/ 1183671 h 2193438"/>
              <a:gd name="connsiteX30" fmla="*/ 0 w 2182218"/>
              <a:gd name="connsiteY30" fmla="*/ 1335136 h 2193438"/>
              <a:gd name="connsiteX31" fmla="*/ 246832 w 2182218"/>
              <a:gd name="connsiteY31" fmla="*/ 1497821 h 2193438"/>
              <a:gd name="connsiteX32" fmla="*/ 330979 w 2182218"/>
              <a:gd name="connsiteY32" fmla="*/ 1492211 h 2193438"/>
              <a:gd name="connsiteX33" fmla="*/ 336589 w 2182218"/>
              <a:gd name="connsiteY33" fmla="*/ 1884898 h 2193438"/>
              <a:gd name="connsiteX34" fmla="*/ 667568 w 2182218"/>
              <a:gd name="connsiteY34" fmla="*/ 1963436 h 2193438"/>
              <a:gd name="connsiteX35" fmla="*/ 751715 w 2182218"/>
              <a:gd name="connsiteY35" fmla="*/ 1884898 h 2193438"/>
              <a:gd name="connsiteX36" fmla="*/ 925619 w 2182218"/>
              <a:gd name="connsiteY36" fmla="*/ 1879288 h 2193438"/>
              <a:gd name="connsiteX37" fmla="*/ 925619 w 2182218"/>
              <a:gd name="connsiteY37" fmla="*/ 1800751 h 2193438"/>
              <a:gd name="connsiteX38" fmla="*/ 1009766 w 2182218"/>
              <a:gd name="connsiteY38" fmla="*/ 1800751 h 2193438"/>
              <a:gd name="connsiteX39" fmla="*/ 1082694 w 2182218"/>
              <a:gd name="connsiteY39" fmla="*/ 1957826 h 2193438"/>
              <a:gd name="connsiteX40" fmla="*/ 1262208 w 2182218"/>
              <a:gd name="connsiteY40" fmla="*/ 2036363 h 2193438"/>
              <a:gd name="connsiteX41" fmla="*/ 1587578 w 2182218"/>
              <a:gd name="connsiteY41" fmla="*/ 1957826 h 2193438"/>
              <a:gd name="connsiteX42" fmla="*/ 1671725 w 2182218"/>
              <a:gd name="connsiteY42" fmla="*/ 2036363 h 2193438"/>
              <a:gd name="connsiteX43" fmla="*/ 1761482 w 2182218"/>
              <a:gd name="connsiteY43" fmla="*/ 2036363 h 2193438"/>
              <a:gd name="connsiteX44" fmla="*/ 1845629 w 2182218"/>
              <a:gd name="connsiteY44" fmla="*/ 2193438 h 2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182218" h="2193438">
                <a:moveTo>
                  <a:pt x="1845629" y="2193438"/>
                </a:moveTo>
                <a:lnTo>
                  <a:pt x="2092461" y="1997095"/>
                </a:lnTo>
                <a:lnTo>
                  <a:pt x="2182218" y="1761482"/>
                </a:lnTo>
                <a:lnTo>
                  <a:pt x="2182218" y="1716604"/>
                </a:lnTo>
                <a:lnTo>
                  <a:pt x="2008314" y="1716604"/>
                </a:lnTo>
                <a:lnTo>
                  <a:pt x="2008314" y="1643676"/>
                </a:lnTo>
                <a:lnTo>
                  <a:pt x="2086851" y="1576358"/>
                </a:lnTo>
                <a:lnTo>
                  <a:pt x="2008314" y="1576358"/>
                </a:lnTo>
                <a:lnTo>
                  <a:pt x="1929776" y="1497821"/>
                </a:lnTo>
                <a:lnTo>
                  <a:pt x="1851239" y="1340746"/>
                </a:lnTo>
                <a:lnTo>
                  <a:pt x="1761482" y="1340746"/>
                </a:lnTo>
                <a:lnTo>
                  <a:pt x="1598797" y="1262209"/>
                </a:lnTo>
                <a:lnTo>
                  <a:pt x="1677335" y="1178061"/>
                </a:lnTo>
                <a:lnTo>
                  <a:pt x="1503430" y="1099524"/>
                </a:lnTo>
                <a:lnTo>
                  <a:pt x="1346355" y="942449"/>
                </a:lnTo>
                <a:lnTo>
                  <a:pt x="1419283" y="790984"/>
                </a:lnTo>
                <a:lnTo>
                  <a:pt x="1088304" y="78537"/>
                </a:lnTo>
                <a:lnTo>
                  <a:pt x="1004157" y="84147"/>
                </a:lnTo>
                <a:lnTo>
                  <a:pt x="1009766" y="0"/>
                </a:lnTo>
                <a:lnTo>
                  <a:pt x="589030" y="0"/>
                </a:lnTo>
                <a:lnTo>
                  <a:pt x="504883" y="78537"/>
                </a:lnTo>
                <a:lnTo>
                  <a:pt x="499273" y="488054"/>
                </a:lnTo>
                <a:lnTo>
                  <a:pt x="667568" y="622690"/>
                </a:lnTo>
                <a:lnTo>
                  <a:pt x="673178" y="790984"/>
                </a:lnTo>
                <a:lnTo>
                  <a:pt x="914400" y="858302"/>
                </a:lnTo>
                <a:lnTo>
                  <a:pt x="1077084" y="1183671"/>
                </a:lnTo>
                <a:lnTo>
                  <a:pt x="830252" y="1189281"/>
                </a:lnTo>
                <a:lnTo>
                  <a:pt x="583420" y="1419283"/>
                </a:lnTo>
                <a:lnTo>
                  <a:pt x="499273" y="1256599"/>
                </a:lnTo>
                <a:lnTo>
                  <a:pt x="78537" y="1183671"/>
                </a:lnTo>
                <a:lnTo>
                  <a:pt x="0" y="1335136"/>
                </a:lnTo>
                <a:lnTo>
                  <a:pt x="246832" y="1497821"/>
                </a:lnTo>
                <a:lnTo>
                  <a:pt x="330979" y="1492211"/>
                </a:lnTo>
                <a:lnTo>
                  <a:pt x="336589" y="1884898"/>
                </a:lnTo>
                <a:lnTo>
                  <a:pt x="667568" y="1963436"/>
                </a:lnTo>
                <a:lnTo>
                  <a:pt x="751715" y="1884898"/>
                </a:lnTo>
                <a:lnTo>
                  <a:pt x="925619" y="1879288"/>
                </a:lnTo>
                <a:lnTo>
                  <a:pt x="925619" y="1800751"/>
                </a:lnTo>
                <a:lnTo>
                  <a:pt x="1009766" y="1800751"/>
                </a:lnTo>
                <a:lnTo>
                  <a:pt x="1082694" y="1957826"/>
                </a:lnTo>
                <a:lnTo>
                  <a:pt x="1262208" y="2036363"/>
                </a:lnTo>
                <a:lnTo>
                  <a:pt x="1587578" y="1957826"/>
                </a:lnTo>
                <a:lnTo>
                  <a:pt x="1671725" y="2036363"/>
                </a:lnTo>
                <a:lnTo>
                  <a:pt x="1761482" y="2036363"/>
                </a:lnTo>
                <a:lnTo>
                  <a:pt x="1845629" y="2193438"/>
                </a:ln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23609" name="Tekstikehys 51"/>
          <p:cNvSpPr txBox="1">
            <a:spLocks noChangeArrowheads="1"/>
          </p:cNvSpPr>
          <p:nvPr/>
        </p:nvSpPr>
        <p:spPr bwMode="auto">
          <a:xfrm>
            <a:off x="3995738" y="4005263"/>
            <a:ext cx="896937" cy="276225"/>
          </a:xfrm>
          <a:prstGeom prst="rect">
            <a:avLst/>
          </a:prstGeom>
          <a:noFill/>
          <a:ln w="9525">
            <a:noFill/>
            <a:miter lim="800000"/>
            <a:headEnd/>
            <a:tailEnd/>
          </a:ln>
        </p:spPr>
        <p:txBody>
          <a:bodyPr wrap="none">
            <a:spAutoFit/>
          </a:bodyPr>
          <a:lstStyle/>
          <a:p>
            <a:r>
              <a:rPr lang="fi-FI" sz="1200" b="1">
                <a:latin typeface="Verdana" pitchFamily="34" charset="0"/>
                <a:ea typeface="Verdana" pitchFamily="34" charset="0"/>
                <a:cs typeface="Verdana" pitchFamily="34" charset="0"/>
              </a:rPr>
              <a:t>Joensuu</a:t>
            </a:r>
          </a:p>
        </p:txBody>
      </p:sp>
      <p:sp>
        <p:nvSpPr>
          <p:cNvPr id="56" name="Tasakylkinen kolmio 55"/>
          <p:cNvSpPr/>
          <p:nvPr/>
        </p:nvSpPr>
        <p:spPr>
          <a:xfrm>
            <a:off x="3419475" y="4868863"/>
            <a:ext cx="144463" cy="142875"/>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4" name="5-sakarainen tähti 53"/>
          <p:cNvSpPr/>
          <p:nvPr/>
        </p:nvSpPr>
        <p:spPr>
          <a:xfrm>
            <a:off x="3708400" y="3644900"/>
            <a:ext cx="144463"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5" name="5-sakarainen tähti 54"/>
          <p:cNvSpPr/>
          <p:nvPr/>
        </p:nvSpPr>
        <p:spPr>
          <a:xfrm>
            <a:off x="2843213" y="4221163"/>
            <a:ext cx="144462"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0" name="5-sakarainen tähti 59"/>
          <p:cNvSpPr/>
          <p:nvPr/>
        </p:nvSpPr>
        <p:spPr>
          <a:xfrm>
            <a:off x="2916238" y="3213100"/>
            <a:ext cx="144462"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49" name="Suorakulmio 48"/>
          <p:cNvSpPr/>
          <p:nvPr/>
        </p:nvSpPr>
        <p:spPr>
          <a:xfrm>
            <a:off x="6084888" y="908050"/>
            <a:ext cx="144462" cy="142875"/>
          </a:xfrm>
          <a:prstGeom prst="rect">
            <a:avLst/>
          </a:prstGeom>
          <a:solidFill>
            <a:srgbClr val="00CC9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23616" name="Tekstikehys 97"/>
          <p:cNvSpPr txBox="1">
            <a:spLocks noChangeArrowheads="1"/>
          </p:cNvSpPr>
          <p:nvPr/>
        </p:nvSpPr>
        <p:spPr bwMode="auto">
          <a:xfrm>
            <a:off x="6300788" y="836613"/>
            <a:ext cx="2352675"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Kunnan väestöpohja &lt; 20 000</a:t>
            </a:r>
          </a:p>
        </p:txBody>
      </p:sp>
      <p:sp>
        <p:nvSpPr>
          <p:cNvPr id="58" name="Tasakylkinen kolmio 57"/>
          <p:cNvSpPr/>
          <p:nvPr/>
        </p:nvSpPr>
        <p:spPr>
          <a:xfrm>
            <a:off x="6084888" y="2060575"/>
            <a:ext cx="144462" cy="144463"/>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23618" name="Tekstikehys 104"/>
          <p:cNvSpPr txBox="1">
            <a:spLocks noChangeArrowheads="1"/>
          </p:cNvSpPr>
          <p:nvPr/>
        </p:nvSpPr>
        <p:spPr bwMode="auto">
          <a:xfrm>
            <a:off x="6300788" y="1989138"/>
            <a:ext cx="935037"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Kriisikunta</a:t>
            </a:r>
          </a:p>
        </p:txBody>
      </p:sp>
      <p:sp>
        <p:nvSpPr>
          <p:cNvPr id="61" name="Tasakylkinen kolmio 60"/>
          <p:cNvSpPr/>
          <p:nvPr/>
        </p:nvSpPr>
        <p:spPr>
          <a:xfrm>
            <a:off x="6084888" y="2349500"/>
            <a:ext cx="144462" cy="142875"/>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23620" name="Tekstikehys 106"/>
          <p:cNvSpPr txBox="1">
            <a:spLocks noChangeArrowheads="1"/>
          </p:cNvSpPr>
          <p:nvPr/>
        </p:nvSpPr>
        <p:spPr bwMode="auto">
          <a:xfrm>
            <a:off x="6300788" y="2276475"/>
            <a:ext cx="1376362"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Kriisiytyvä kunta</a:t>
            </a:r>
          </a:p>
        </p:txBody>
      </p:sp>
      <p:sp>
        <p:nvSpPr>
          <p:cNvPr id="63" name="5-sakarainen tähti 62"/>
          <p:cNvSpPr/>
          <p:nvPr/>
        </p:nvSpPr>
        <p:spPr>
          <a:xfrm>
            <a:off x="6084888" y="1484313"/>
            <a:ext cx="144462" cy="144462"/>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23622" name="Tekstikehys 108"/>
          <p:cNvSpPr txBox="1">
            <a:spLocks noChangeArrowheads="1"/>
          </p:cNvSpPr>
          <p:nvPr/>
        </p:nvSpPr>
        <p:spPr bwMode="auto">
          <a:xfrm>
            <a:off x="6300788" y="1412875"/>
            <a:ext cx="2120900"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Yhdyskuntarakenneperuste</a:t>
            </a:r>
          </a:p>
        </p:txBody>
      </p:sp>
      <p:sp>
        <p:nvSpPr>
          <p:cNvPr id="65" name="Suorakulmio 64"/>
          <p:cNvSpPr/>
          <p:nvPr/>
        </p:nvSpPr>
        <p:spPr>
          <a:xfrm>
            <a:off x="6084888" y="1196975"/>
            <a:ext cx="144462" cy="142875"/>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23624" name="Tekstikehys 97"/>
          <p:cNvSpPr txBox="1">
            <a:spLocks noChangeArrowheads="1"/>
          </p:cNvSpPr>
          <p:nvPr/>
        </p:nvSpPr>
        <p:spPr bwMode="auto">
          <a:xfrm>
            <a:off x="6300788" y="1125538"/>
            <a:ext cx="1643062"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Työssäkäyntiperuste</a:t>
            </a:r>
          </a:p>
        </p:txBody>
      </p:sp>
      <p:sp>
        <p:nvSpPr>
          <p:cNvPr id="67" name="5-sakarainen tähti 66"/>
          <p:cNvSpPr/>
          <p:nvPr/>
        </p:nvSpPr>
        <p:spPr>
          <a:xfrm>
            <a:off x="6084888" y="1773238"/>
            <a:ext cx="144462"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23626" name="Tekstikehys 108"/>
          <p:cNvSpPr txBox="1">
            <a:spLocks noChangeArrowheads="1"/>
          </p:cNvSpPr>
          <p:nvPr/>
        </p:nvSpPr>
        <p:spPr bwMode="auto">
          <a:xfrm>
            <a:off x="6300788" y="1700213"/>
            <a:ext cx="2425700"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Työpaikkaomavaraisuusperuste</a:t>
            </a:r>
          </a:p>
        </p:txBody>
      </p:sp>
      <p:sp>
        <p:nvSpPr>
          <p:cNvPr id="69" name="5-sakarainen tähti 68"/>
          <p:cNvSpPr/>
          <p:nvPr/>
        </p:nvSpPr>
        <p:spPr>
          <a:xfrm>
            <a:off x="3563938" y="3644900"/>
            <a:ext cx="144462" cy="144463"/>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0" name="5-sakarainen tähti 69"/>
          <p:cNvSpPr/>
          <p:nvPr/>
        </p:nvSpPr>
        <p:spPr>
          <a:xfrm>
            <a:off x="2700338" y="4221163"/>
            <a:ext cx="144462" cy="144462"/>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0" name="5-sakarainen tähti 49"/>
          <p:cNvSpPr/>
          <p:nvPr/>
        </p:nvSpPr>
        <p:spPr>
          <a:xfrm>
            <a:off x="4500563" y="4292600"/>
            <a:ext cx="144462" cy="144463"/>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2" name="Tasakylkinen kolmio 51"/>
          <p:cNvSpPr/>
          <p:nvPr/>
        </p:nvSpPr>
        <p:spPr>
          <a:xfrm>
            <a:off x="2195513" y="3644900"/>
            <a:ext cx="144462" cy="142875"/>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3" name="Tekstikehys 78"/>
          <p:cNvSpPr txBox="1">
            <a:spLocks noChangeArrowheads="1"/>
          </p:cNvSpPr>
          <p:nvPr/>
        </p:nvSpPr>
        <p:spPr bwMode="auto">
          <a:xfrm>
            <a:off x="6660232" y="2708920"/>
            <a:ext cx="1858201" cy="261610"/>
          </a:xfrm>
          <a:prstGeom prst="rect">
            <a:avLst/>
          </a:prstGeom>
          <a:noFill/>
          <a:ln w="9525">
            <a:noFill/>
            <a:miter lim="800000"/>
            <a:headEnd/>
            <a:tailEnd/>
          </a:ln>
        </p:spPr>
        <p:txBody>
          <a:bodyPr wrap="none">
            <a:spAutoFit/>
          </a:bodyPr>
          <a:lstStyle/>
          <a:p>
            <a:r>
              <a:rPr lang="fi-FI" sz="1100" dirty="0" smtClean="0">
                <a:latin typeface="Verdana" pitchFamily="34" charset="0"/>
                <a:ea typeface="Verdana" pitchFamily="34" charset="0"/>
                <a:cs typeface="Verdana" pitchFamily="34" charset="0"/>
              </a:rPr>
              <a:t>Asukasluku 31.12.2013</a:t>
            </a:r>
            <a:endParaRPr lang="fi-FI" sz="1100" dirty="0">
              <a:latin typeface="Verdana" pitchFamily="34" charset="0"/>
              <a:ea typeface="Verdana" pitchFamily="34" charset="0"/>
              <a:cs typeface="Verdana" pitchFamily="34" charset="0"/>
            </a:endParaRPr>
          </a:p>
        </p:txBody>
      </p:sp>
      <p:graphicFrame>
        <p:nvGraphicFramePr>
          <p:cNvPr id="59" name="Taulukko 58"/>
          <p:cNvGraphicFramePr>
            <a:graphicFrameLocks noGrp="1"/>
          </p:cNvGraphicFramePr>
          <p:nvPr/>
        </p:nvGraphicFramePr>
        <p:xfrm>
          <a:off x="6732240" y="3068960"/>
          <a:ext cx="2242046" cy="2377440"/>
        </p:xfrm>
        <a:graphic>
          <a:graphicData uri="http://schemas.openxmlformats.org/drawingml/2006/table">
            <a:tbl>
              <a:tblPr/>
              <a:tblGrid>
                <a:gridCol w="1508473"/>
                <a:gridCol w="733573"/>
              </a:tblGrid>
              <a:tr h="182880">
                <a:tc>
                  <a:txBody>
                    <a:bodyPr/>
                    <a:lstStyle/>
                    <a:p>
                      <a:pPr algn="l" fontAlgn="b"/>
                      <a:r>
                        <a:rPr lang="fi-FI" sz="1100" b="0" i="0" u="none" strike="noStrike">
                          <a:solidFill>
                            <a:srgbClr val="000000"/>
                          </a:solidFill>
                          <a:latin typeface="Calibri"/>
                        </a:rPr>
                        <a:t>Ilomantsi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5 614</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Joensuu</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74 471</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Juuka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5 203</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Kitee</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11 197</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Kontiolahti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14 422</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Lieksa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12 303</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Liperi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12 396</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Nurmes</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8 191</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Outokumpu</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7 262</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Polvijärvi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4 664</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Rääkkylä</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2 467</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Tohmajärvi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4 876</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Valtimo</a:t>
                      </a:r>
                    </a:p>
                  </a:txBody>
                  <a:tcPr marL="7620" marR="7620" marT="7620" marB="0" anchor="b">
                    <a:lnL>
                      <a:noFill/>
                    </a:lnL>
                    <a:lnR>
                      <a:noFill/>
                    </a:lnR>
                    <a:lnT>
                      <a:noFill/>
                    </a:lnT>
                    <a:lnB>
                      <a:noFill/>
                    </a:lnB>
                  </a:tcPr>
                </a:tc>
                <a:tc>
                  <a:txBody>
                    <a:bodyPr/>
                    <a:lstStyle/>
                    <a:p>
                      <a:pPr algn="r" fontAlgn="b"/>
                      <a:r>
                        <a:rPr lang="fi-FI" sz="1100" b="0" i="0" u="none" strike="noStrike" dirty="0">
                          <a:solidFill>
                            <a:srgbClr val="000000"/>
                          </a:solidFill>
                          <a:latin typeface="Calibri"/>
                        </a:rPr>
                        <a:t>2 379</a:t>
                      </a:r>
                    </a:p>
                  </a:txBody>
                  <a:tcPr marL="7620" marR="7620" marT="762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reeform 12"/>
          <p:cNvSpPr>
            <a:spLocks noChangeAspect="1"/>
          </p:cNvSpPr>
          <p:nvPr/>
        </p:nvSpPr>
        <p:spPr bwMode="auto">
          <a:xfrm>
            <a:off x="3070225" y="4887913"/>
            <a:ext cx="1592263" cy="1589087"/>
          </a:xfrm>
          <a:custGeom>
            <a:avLst/>
            <a:gdLst>
              <a:gd name="T0" fmla="*/ 2147483647 w 10000"/>
              <a:gd name="T1" fmla="*/ 0 h 13552"/>
              <a:gd name="T2" fmla="*/ 2147483647 w 10000"/>
              <a:gd name="T3" fmla="*/ 2147483647 h 13552"/>
              <a:gd name="T4" fmla="*/ 2147483647 w 10000"/>
              <a:gd name="T5" fmla="*/ 2147483647 h 13552"/>
              <a:gd name="T6" fmla="*/ 2147483647 w 10000"/>
              <a:gd name="T7" fmla="*/ 2147483647 h 13552"/>
              <a:gd name="T8" fmla="*/ 2147483647 w 10000"/>
              <a:gd name="T9" fmla="*/ 2147483647 h 13552"/>
              <a:gd name="T10" fmla="*/ 2147483647 w 10000"/>
              <a:gd name="T11" fmla="*/ 2147483647 h 13552"/>
              <a:gd name="T12" fmla="*/ 2147483647 w 10000"/>
              <a:gd name="T13" fmla="*/ 2147483647 h 13552"/>
              <a:gd name="T14" fmla="*/ 2147483647 w 10000"/>
              <a:gd name="T15" fmla="*/ 2147483647 h 13552"/>
              <a:gd name="T16" fmla="*/ 0 w 10000"/>
              <a:gd name="T17" fmla="*/ 2147483647 h 13552"/>
              <a:gd name="T18" fmla="*/ 0 w 10000"/>
              <a:gd name="T19" fmla="*/ 2147483647 h 13552"/>
              <a:gd name="T20" fmla="*/ 2147483647 w 10000"/>
              <a:gd name="T21" fmla="*/ 2147483647 h 13552"/>
              <a:gd name="T22" fmla="*/ 2147483647 w 10000"/>
              <a:gd name="T23" fmla="*/ 2147483647 h 13552"/>
              <a:gd name="T24" fmla="*/ 2147483647 w 10000"/>
              <a:gd name="T25" fmla="*/ 2147483647 h 13552"/>
              <a:gd name="T26" fmla="*/ 2147483647 w 10000"/>
              <a:gd name="T27" fmla="*/ 2147483647 h 13552"/>
              <a:gd name="T28" fmla="*/ 2147483647 w 10000"/>
              <a:gd name="T29" fmla="*/ 2147483647 h 13552"/>
              <a:gd name="T30" fmla="*/ 2147483647 w 10000"/>
              <a:gd name="T31" fmla="*/ 2147483647 h 13552"/>
              <a:gd name="T32" fmla="*/ 2147483647 w 10000"/>
              <a:gd name="T33" fmla="*/ 2147483647 h 13552"/>
              <a:gd name="T34" fmla="*/ 2147483647 w 10000"/>
              <a:gd name="T35" fmla="*/ 2147483647 h 13552"/>
              <a:gd name="T36" fmla="*/ 2147483647 w 10000"/>
              <a:gd name="T37" fmla="*/ 2147483647 h 13552"/>
              <a:gd name="T38" fmla="*/ 2147483647 w 10000"/>
              <a:gd name="T39" fmla="*/ 2147483647 h 13552"/>
              <a:gd name="T40" fmla="*/ 2147483647 w 10000"/>
              <a:gd name="T41" fmla="*/ 2147483647 h 13552"/>
              <a:gd name="T42" fmla="*/ 2147483647 w 10000"/>
              <a:gd name="T43" fmla="*/ 2147483647 h 13552"/>
              <a:gd name="T44" fmla="*/ 2147483647 w 10000"/>
              <a:gd name="T45" fmla="*/ 2147483647 h 13552"/>
              <a:gd name="T46" fmla="*/ 2147483647 w 10000"/>
              <a:gd name="T47" fmla="*/ 2147483647 h 13552"/>
              <a:gd name="T48" fmla="*/ 2147483647 w 10000"/>
              <a:gd name="T49" fmla="*/ 2147483647 h 13552"/>
              <a:gd name="T50" fmla="*/ 2147483647 w 10000"/>
              <a:gd name="T51" fmla="*/ 0 h 135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000"/>
              <a:gd name="T79" fmla="*/ 0 h 13552"/>
              <a:gd name="T80" fmla="*/ 10000 w 10000"/>
              <a:gd name="T81" fmla="*/ 13552 h 135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000" h="13552">
                <a:moveTo>
                  <a:pt x="5789" y="0"/>
                </a:moveTo>
                <a:lnTo>
                  <a:pt x="5263" y="667"/>
                </a:lnTo>
                <a:lnTo>
                  <a:pt x="4211" y="667"/>
                </a:lnTo>
                <a:lnTo>
                  <a:pt x="4737" y="1333"/>
                </a:lnTo>
                <a:lnTo>
                  <a:pt x="4737" y="2000"/>
                </a:lnTo>
                <a:lnTo>
                  <a:pt x="3158" y="1333"/>
                </a:lnTo>
                <a:lnTo>
                  <a:pt x="2632" y="2667"/>
                </a:lnTo>
                <a:lnTo>
                  <a:pt x="526" y="667"/>
                </a:lnTo>
                <a:lnTo>
                  <a:pt x="0" y="1333"/>
                </a:lnTo>
                <a:lnTo>
                  <a:pt x="0" y="2667"/>
                </a:lnTo>
                <a:lnTo>
                  <a:pt x="526" y="4000"/>
                </a:lnTo>
                <a:cubicBezTo>
                  <a:pt x="480" y="4659"/>
                  <a:pt x="433" y="5319"/>
                  <a:pt x="387" y="5978"/>
                </a:cubicBezTo>
                <a:cubicBezTo>
                  <a:pt x="665" y="6410"/>
                  <a:pt x="1895" y="6183"/>
                  <a:pt x="2196" y="6592"/>
                </a:cubicBezTo>
                <a:cubicBezTo>
                  <a:pt x="2347" y="7001"/>
                  <a:pt x="1845" y="8433"/>
                  <a:pt x="2196" y="8433"/>
                </a:cubicBezTo>
                <a:lnTo>
                  <a:pt x="2759" y="11249"/>
                </a:lnTo>
                <a:cubicBezTo>
                  <a:pt x="2546" y="11029"/>
                  <a:pt x="1603" y="13552"/>
                  <a:pt x="2196" y="13344"/>
                </a:cubicBezTo>
                <a:lnTo>
                  <a:pt x="6316" y="10000"/>
                </a:lnTo>
                <a:lnTo>
                  <a:pt x="7368" y="10000"/>
                </a:lnTo>
                <a:lnTo>
                  <a:pt x="8421" y="8000"/>
                </a:lnTo>
                <a:lnTo>
                  <a:pt x="9474" y="6000"/>
                </a:lnTo>
                <a:lnTo>
                  <a:pt x="10000" y="4667"/>
                </a:lnTo>
                <a:lnTo>
                  <a:pt x="8947" y="4000"/>
                </a:lnTo>
                <a:lnTo>
                  <a:pt x="8947" y="3333"/>
                </a:lnTo>
                <a:lnTo>
                  <a:pt x="7895" y="2667"/>
                </a:lnTo>
                <a:lnTo>
                  <a:pt x="6842" y="667"/>
                </a:lnTo>
                <a:lnTo>
                  <a:pt x="5789" y="0"/>
                </a:lnTo>
                <a:close/>
              </a:path>
            </a:pathLst>
          </a:custGeom>
          <a:solidFill>
            <a:srgbClr val="FFFF00"/>
          </a:solidFill>
          <a:ln w="12700">
            <a:solidFill>
              <a:srgbClr val="000000"/>
            </a:solidFill>
            <a:prstDash val="solid"/>
            <a:round/>
            <a:headEnd/>
            <a:tailEnd/>
          </a:ln>
        </p:spPr>
        <p:txBody>
          <a:bodyPr/>
          <a:lstStyle/>
          <a:p>
            <a:endParaRPr lang="fi-FI"/>
          </a:p>
        </p:txBody>
      </p:sp>
      <p:sp>
        <p:nvSpPr>
          <p:cNvPr id="24579" name="Text Box 2"/>
          <p:cNvSpPr txBox="1">
            <a:spLocks noChangeArrowheads="1"/>
          </p:cNvSpPr>
          <p:nvPr/>
        </p:nvSpPr>
        <p:spPr bwMode="auto">
          <a:xfrm>
            <a:off x="3995936" y="44624"/>
            <a:ext cx="4896544" cy="646331"/>
          </a:xfrm>
          <a:prstGeom prst="rect">
            <a:avLst/>
          </a:prstGeom>
          <a:noFill/>
          <a:ln w="9525">
            <a:noFill/>
            <a:miter lim="800000"/>
            <a:headEnd/>
            <a:tailEnd/>
          </a:ln>
        </p:spPr>
        <p:txBody>
          <a:bodyPr wrap="square">
            <a:spAutoFit/>
          </a:bodyPr>
          <a:lstStyle/>
          <a:p>
            <a:r>
              <a:rPr lang="fi-FI" b="1" dirty="0">
                <a:cs typeface="Arial" charset="0"/>
              </a:rPr>
              <a:t>Pohjois-Karjala: </a:t>
            </a:r>
            <a:r>
              <a:rPr lang="fi-FI" b="1" dirty="0" smtClean="0">
                <a:cs typeface="Arial" charset="0"/>
              </a:rPr>
              <a:t>kuntien ilmoittamat ensisijaiset selvitysalueet</a:t>
            </a:r>
            <a:endParaRPr lang="fi-FI" dirty="0">
              <a:cs typeface="Arial" charset="0"/>
            </a:endParaRPr>
          </a:p>
        </p:txBody>
      </p:sp>
      <p:sp>
        <p:nvSpPr>
          <p:cNvPr id="24580" name="Freeform 3"/>
          <p:cNvSpPr>
            <a:spLocks noChangeAspect="1"/>
          </p:cNvSpPr>
          <p:nvPr/>
        </p:nvSpPr>
        <p:spPr bwMode="auto">
          <a:xfrm>
            <a:off x="4325938" y="1992313"/>
            <a:ext cx="1766887" cy="2341562"/>
          </a:xfrm>
          <a:custGeom>
            <a:avLst/>
            <a:gdLst>
              <a:gd name="T0" fmla="*/ 2147483647 w 126"/>
              <a:gd name="T1" fmla="*/ 2147483647 h 179"/>
              <a:gd name="T2" fmla="*/ 2147483647 w 126"/>
              <a:gd name="T3" fmla="*/ 2147483647 h 179"/>
              <a:gd name="T4" fmla="*/ 2147483647 w 126"/>
              <a:gd name="T5" fmla="*/ 2147483647 h 179"/>
              <a:gd name="T6" fmla="*/ 2147483647 w 126"/>
              <a:gd name="T7" fmla="*/ 2147483647 h 179"/>
              <a:gd name="T8" fmla="*/ 0 w 126"/>
              <a:gd name="T9" fmla="*/ 2147483647 h 179"/>
              <a:gd name="T10" fmla="*/ 2147483647 w 126"/>
              <a:gd name="T11" fmla="*/ 2147483647 h 179"/>
              <a:gd name="T12" fmla="*/ 2147483647 w 126"/>
              <a:gd name="T13" fmla="*/ 2147483647 h 179"/>
              <a:gd name="T14" fmla="*/ 2147483647 w 126"/>
              <a:gd name="T15" fmla="*/ 2147483647 h 179"/>
              <a:gd name="T16" fmla="*/ 2147483647 w 126"/>
              <a:gd name="T17" fmla="*/ 2147483647 h 179"/>
              <a:gd name="T18" fmla="*/ 2147483647 w 126"/>
              <a:gd name="T19" fmla="*/ 2147483647 h 179"/>
              <a:gd name="T20" fmla="*/ 2147483647 w 126"/>
              <a:gd name="T21" fmla="*/ 2147483647 h 179"/>
              <a:gd name="T22" fmla="*/ 2147483647 w 126"/>
              <a:gd name="T23" fmla="*/ 2147483647 h 179"/>
              <a:gd name="T24" fmla="*/ 2147483647 w 126"/>
              <a:gd name="T25" fmla="*/ 2147483647 h 179"/>
              <a:gd name="T26" fmla="*/ 2147483647 w 126"/>
              <a:gd name="T27" fmla="*/ 2147483647 h 179"/>
              <a:gd name="T28" fmla="*/ 2147483647 w 126"/>
              <a:gd name="T29" fmla="*/ 2147483647 h 179"/>
              <a:gd name="T30" fmla="*/ 2147483647 w 126"/>
              <a:gd name="T31" fmla="*/ 2147483647 h 179"/>
              <a:gd name="T32" fmla="*/ 2147483647 w 126"/>
              <a:gd name="T33" fmla="*/ 2147483647 h 179"/>
              <a:gd name="T34" fmla="*/ 2147483647 w 126"/>
              <a:gd name="T35" fmla="*/ 2147483647 h 179"/>
              <a:gd name="T36" fmla="*/ 2147483647 w 126"/>
              <a:gd name="T37" fmla="*/ 2147483647 h 179"/>
              <a:gd name="T38" fmla="*/ 2147483647 w 126"/>
              <a:gd name="T39" fmla="*/ 2147483647 h 179"/>
              <a:gd name="T40" fmla="*/ 2147483647 w 126"/>
              <a:gd name="T41" fmla="*/ 2147483647 h 179"/>
              <a:gd name="T42" fmla="*/ 2147483647 w 126"/>
              <a:gd name="T43" fmla="*/ 2147483647 h 179"/>
              <a:gd name="T44" fmla="*/ 2147483647 w 126"/>
              <a:gd name="T45" fmla="*/ 2147483647 h 179"/>
              <a:gd name="T46" fmla="*/ 2147483647 w 126"/>
              <a:gd name="T47" fmla="*/ 2147483647 h 179"/>
              <a:gd name="T48" fmla="*/ 2147483647 w 126"/>
              <a:gd name="T49" fmla="*/ 2147483647 h 179"/>
              <a:gd name="T50" fmla="*/ 2147483647 w 126"/>
              <a:gd name="T51" fmla="*/ 2147483647 h 179"/>
              <a:gd name="T52" fmla="*/ 2147483647 w 126"/>
              <a:gd name="T53" fmla="*/ 2147483647 h 179"/>
              <a:gd name="T54" fmla="*/ 2147483647 w 126"/>
              <a:gd name="T55" fmla="*/ 2147483647 h 179"/>
              <a:gd name="T56" fmla="*/ 2147483647 w 126"/>
              <a:gd name="T57" fmla="*/ 2147483647 h 179"/>
              <a:gd name="T58" fmla="*/ 2147483647 w 126"/>
              <a:gd name="T59" fmla="*/ 0 h 179"/>
              <a:gd name="T60" fmla="*/ 2147483647 w 126"/>
              <a:gd name="T61" fmla="*/ 2147483647 h 179"/>
              <a:gd name="T62" fmla="*/ 2147483647 w 126"/>
              <a:gd name="T63" fmla="*/ 2147483647 h 179"/>
              <a:gd name="T64" fmla="*/ 2147483647 w 126"/>
              <a:gd name="T65" fmla="*/ 2147483647 h 1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
              <a:gd name="T100" fmla="*/ 0 h 179"/>
              <a:gd name="T101" fmla="*/ 126 w 126"/>
              <a:gd name="T102" fmla="*/ 179 h 1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 h="179">
                <a:moveTo>
                  <a:pt x="30" y="30"/>
                </a:moveTo>
                <a:lnTo>
                  <a:pt x="18" y="30"/>
                </a:lnTo>
                <a:lnTo>
                  <a:pt x="12" y="36"/>
                </a:lnTo>
                <a:lnTo>
                  <a:pt x="12" y="48"/>
                </a:lnTo>
                <a:lnTo>
                  <a:pt x="0" y="54"/>
                </a:lnTo>
                <a:lnTo>
                  <a:pt x="6" y="66"/>
                </a:lnTo>
                <a:lnTo>
                  <a:pt x="24" y="108"/>
                </a:lnTo>
                <a:lnTo>
                  <a:pt x="18" y="120"/>
                </a:lnTo>
                <a:lnTo>
                  <a:pt x="24" y="126"/>
                </a:lnTo>
                <a:lnTo>
                  <a:pt x="30" y="132"/>
                </a:lnTo>
                <a:lnTo>
                  <a:pt x="42" y="138"/>
                </a:lnTo>
                <a:lnTo>
                  <a:pt x="36" y="144"/>
                </a:lnTo>
                <a:lnTo>
                  <a:pt x="48" y="150"/>
                </a:lnTo>
                <a:lnTo>
                  <a:pt x="54" y="150"/>
                </a:lnTo>
                <a:lnTo>
                  <a:pt x="60" y="162"/>
                </a:lnTo>
                <a:lnTo>
                  <a:pt x="66" y="168"/>
                </a:lnTo>
                <a:lnTo>
                  <a:pt x="72" y="168"/>
                </a:lnTo>
                <a:lnTo>
                  <a:pt x="66" y="173"/>
                </a:lnTo>
                <a:lnTo>
                  <a:pt x="66" y="179"/>
                </a:lnTo>
                <a:lnTo>
                  <a:pt x="78" y="179"/>
                </a:lnTo>
                <a:lnTo>
                  <a:pt x="96" y="156"/>
                </a:lnTo>
                <a:lnTo>
                  <a:pt x="102" y="126"/>
                </a:lnTo>
                <a:lnTo>
                  <a:pt x="114" y="84"/>
                </a:lnTo>
                <a:lnTo>
                  <a:pt x="126" y="66"/>
                </a:lnTo>
                <a:lnTo>
                  <a:pt x="120" y="60"/>
                </a:lnTo>
                <a:lnTo>
                  <a:pt x="114" y="48"/>
                </a:lnTo>
                <a:lnTo>
                  <a:pt x="108" y="36"/>
                </a:lnTo>
                <a:lnTo>
                  <a:pt x="90" y="30"/>
                </a:lnTo>
                <a:lnTo>
                  <a:pt x="90" y="18"/>
                </a:lnTo>
                <a:lnTo>
                  <a:pt x="84" y="0"/>
                </a:lnTo>
                <a:lnTo>
                  <a:pt x="60" y="12"/>
                </a:lnTo>
                <a:lnTo>
                  <a:pt x="54" y="18"/>
                </a:lnTo>
                <a:lnTo>
                  <a:pt x="30" y="30"/>
                </a:lnTo>
                <a:close/>
              </a:path>
            </a:pathLst>
          </a:custGeom>
          <a:solidFill>
            <a:schemeClr val="bg1">
              <a:lumMod val="85000"/>
            </a:schemeClr>
          </a:solidFill>
          <a:ln w="0">
            <a:solidFill>
              <a:srgbClr val="000000"/>
            </a:solidFill>
            <a:prstDash val="solid"/>
            <a:round/>
            <a:headEnd/>
            <a:tailEnd/>
          </a:ln>
        </p:spPr>
        <p:txBody>
          <a:bodyPr/>
          <a:lstStyle/>
          <a:p>
            <a:endParaRPr lang="fi-FI"/>
          </a:p>
        </p:txBody>
      </p:sp>
      <p:sp>
        <p:nvSpPr>
          <p:cNvPr id="24581" name="Freeform 4"/>
          <p:cNvSpPr>
            <a:spLocks noChangeAspect="1"/>
          </p:cNvSpPr>
          <p:nvPr/>
        </p:nvSpPr>
        <p:spPr bwMode="auto">
          <a:xfrm>
            <a:off x="1822450" y="1449388"/>
            <a:ext cx="1663700" cy="1403350"/>
          </a:xfrm>
          <a:custGeom>
            <a:avLst/>
            <a:gdLst>
              <a:gd name="T0" fmla="*/ 2147483647 w 119"/>
              <a:gd name="T1" fmla="*/ 2147483647 h 108"/>
              <a:gd name="T2" fmla="*/ 2147483647 w 119"/>
              <a:gd name="T3" fmla="*/ 2147483647 h 108"/>
              <a:gd name="T4" fmla="*/ 2147483647 w 119"/>
              <a:gd name="T5" fmla="*/ 2147483647 h 108"/>
              <a:gd name="T6" fmla="*/ 2147483647 w 119"/>
              <a:gd name="T7" fmla="*/ 2147483647 h 108"/>
              <a:gd name="T8" fmla="*/ 2147483647 w 119"/>
              <a:gd name="T9" fmla="*/ 2147483647 h 108"/>
              <a:gd name="T10" fmla="*/ 0 w 119"/>
              <a:gd name="T11" fmla="*/ 2147483647 h 108"/>
              <a:gd name="T12" fmla="*/ 2147483647 w 119"/>
              <a:gd name="T13" fmla="*/ 2147483647 h 108"/>
              <a:gd name="T14" fmla="*/ 2147483647 w 119"/>
              <a:gd name="T15" fmla="*/ 2147483647 h 108"/>
              <a:gd name="T16" fmla="*/ 2147483647 w 119"/>
              <a:gd name="T17" fmla="*/ 2147483647 h 108"/>
              <a:gd name="T18" fmla="*/ 2147483647 w 119"/>
              <a:gd name="T19" fmla="*/ 2147483647 h 108"/>
              <a:gd name="T20" fmla="*/ 2147483647 w 119"/>
              <a:gd name="T21" fmla="*/ 2147483647 h 108"/>
              <a:gd name="T22" fmla="*/ 2147483647 w 119"/>
              <a:gd name="T23" fmla="*/ 2147483647 h 108"/>
              <a:gd name="T24" fmla="*/ 2147483647 w 119"/>
              <a:gd name="T25" fmla="*/ 2147483647 h 108"/>
              <a:gd name="T26" fmla="*/ 2147483647 w 119"/>
              <a:gd name="T27" fmla="*/ 2147483647 h 108"/>
              <a:gd name="T28" fmla="*/ 2147483647 w 119"/>
              <a:gd name="T29" fmla="*/ 2147483647 h 108"/>
              <a:gd name="T30" fmla="*/ 2147483647 w 119"/>
              <a:gd name="T31" fmla="*/ 2147483647 h 108"/>
              <a:gd name="T32" fmla="*/ 2147483647 w 119"/>
              <a:gd name="T33" fmla="*/ 2147483647 h 108"/>
              <a:gd name="T34" fmla="*/ 2147483647 w 119"/>
              <a:gd name="T35" fmla="*/ 2147483647 h 108"/>
              <a:gd name="T36" fmla="*/ 2147483647 w 119"/>
              <a:gd name="T37" fmla="*/ 2147483647 h 108"/>
              <a:gd name="T38" fmla="*/ 2147483647 w 119"/>
              <a:gd name="T39" fmla="*/ 2147483647 h 108"/>
              <a:gd name="T40" fmla="*/ 2147483647 w 119"/>
              <a:gd name="T41" fmla="*/ 2147483647 h 108"/>
              <a:gd name="T42" fmla="*/ 2147483647 w 119"/>
              <a:gd name="T43" fmla="*/ 2147483647 h 108"/>
              <a:gd name="T44" fmla="*/ 2147483647 w 119"/>
              <a:gd name="T45" fmla="*/ 2147483647 h 108"/>
              <a:gd name="T46" fmla="*/ 2147483647 w 119"/>
              <a:gd name="T47" fmla="*/ 2147483647 h 108"/>
              <a:gd name="T48" fmla="*/ 2147483647 w 119"/>
              <a:gd name="T49" fmla="*/ 2147483647 h 108"/>
              <a:gd name="T50" fmla="*/ 2147483647 w 119"/>
              <a:gd name="T51" fmla="*/ 2147483647 h 108"/>
              <a:gd name="T52" fmla="*/ 2147483647 w 119"/>
              <a:gd name="T53" fmla="*/ 2147483647 h 108"/>
              <a:gd name="T54" fmla="*/ 2147483647 w 119"/>
              <a:gd name="T55" fmla="*/ 0 h 108"/>
              <a:gd name="T56" fmla="*/ 2147483647 w 119"/>
              <a:gd name="T57" fmla="*/ 2147483647 h 10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9"/>
              <a:gd name="T88" fmla="*/ 0 h 108"/>
              <a:gd name="T89" fmla="*/ 119 w 119"/>
              <a:gd name="T90" fmla="*/ 108 h 10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9" h="108">
                <a:moveTo>
                  <a:pt x="30" y="6"/>
                </a:moveTo>
                <a:lnTo>
                  <a:pt x="24" y="18"/>
                </a:lnTo>
                <a:lnTo>
                  <a:pt x="18" y="18"/>
                </a:lnTo>
                <a:lnTo>
                  <a:pt x="12" y="18"/>
                </a:lnTo>
                <a:lnTo>
                  <a:pt x="12" y="36"/>
                </a:lnTo>
                <a:lnTo>
                  <a:pt x="0" y="54"/>
                </a:lnTo>
                <a:lnTo>
                  <a:pt x="6" y="60"/>
                </a:lnTo>
                <a:lnTo>
                  <a:pt x="18" y="78"/>
                </a:lnTo>
                <a:lnTo>
                  <a:pt x="24" y="96"/>
                </a:lnTo>
                <a:lnTo>
                  <a:pt x="47" y="108"/>
                </a:lnTo>
                <a:lnTo>
                  <a:pt x="53" y="108"/>
                </a:lnTo>
                <a:lnTo>
                  <a:pt x="59" y="96"/>
                </a:lnTo>
                <a:lnTo>
                  <a:pt x="71" y="90"/>
                </a:lnTo>
                <a:lnTo>
                  <a:pt x="83" y="78"/>
                </a:lnTo>
                <a:lnTo>
                  <a:pt x="89" y="90"/>
                </a:lnTo>
                <a:lnTo>
                  <a:pt x="95" y="102"/>
                </a:lnTo>
                <a:lnTo>
                  <a:pt x="101" y="108"/>
                </a:lnTo>
                <a:lnTo>
                  <a:pt x="119" y="84"/>
                </a:lnTo>
                <a:lnTo>
                  <a:pt x="113" y="78"/>
                </a:lnTo>
                <a:lnTo>
                  <a:pt x="101" y="66"/>
                </a:lnTo>
                <a:lnTo>
                  <a:pt x="107" y="54"/>
                </a:lnTo>
                <a:lnTo>
                  <a:pt x="95" y="54"/>
                </a:lnTo>
                <a:lnTo>
                  <a:pt x="89" y="36"/>
                </a:lnTo>
                <a:lnTo>
                  <a:pt x="95" y="24"/>
                </a:lnTo>
                <a:lnTo>
                  <a:pt x="83" y="24"/>
                </a:lnTo>
                <a:lnTo>
                  <a:pt x="71" y="18"/>
                </a:lnTo>
                <a:lnTo>
                  <a:pt x="59" y="6"/>
                </a:lnTo>
                <a:lnTo>
                  <a:pt x="47" y="0"/>
                </a:lnTo>
                <a:lnTo>
                  <a:pt x="30" y="6"/>
                </a:lnTo>
                <a:close/>
              </a:path>
            </a:pathLst>
          </a:custGeom>
          <a:solidFill>
            <a:srgbClr val="FF99FF"/>
          </a:solidFill>
          <a:ln w="0">
            <a:solidFill>
              <a:srgbClr val="000000"/>
            </a:solidFill>
            <a:prstDash val="solid"/>
            <a:round/>
            <a:headEnd/>
            <a:tailEnd/>
          </a:ln>
        </p:spPr>
        <p:txBody>
          <a:bodyPr/>
          <a:lstStyle/>
          <a:p>
            <a:endParaRPr lang="fi-FI"/>
          </a:p>
        </p:txBody>
      </p:sp>
      <p:sp>
        <p:nvSpPr>
          <p:cNvPr id="24582" name="Freeform 5"/>
          <p:cNvSpPr>
            <a:spLocks noChangeAspect="1"/>
          </p:cNvSpPr>
          <p:nvPr/>
        </p:nvSpPr>
        <p:spPr bwMode="auto">
          <a:xfrm>
            <a:off x="3241675" y="2541588"/>
            <a:ext cx="1084263" cy="1497012"/>
          </a:xfrm>
          <a:custGeom>
            <a:avLst/>
            <a:gdLst>
              <a:gd name="T0" fmla="*/ 2147483647 w 78"/>
              <a:gd name="T1" fmla="*/ 2147483647 h 114"/>
              <a:gd name="T2" fmla="*/ 2147483647 w 78"/>
              <a:gd name="T3" fmla="*/ 2147483647 h 114"/>
              <a:gd name="T4" fmla="*/ 2147483647 w 78"/>
              <a:gd name="T5" fmla="*/ 2147483647 h 114"/>
              <a:gd name="T6" fmla="*/ 2147483647 w 78"/>
              <a:gd name="T7" fmla="*/ 0 h 114"/>
              <a:gd name="T8" fmla="*/ 2147483647 w 78"/>
              <a:gd name="T9" fmla="*/ 0 h 114"/>
              <a:gd name="T10" fmla="*/ 0 w 78"/>
              <a:gd name="T11" fmla="*/ 2147483647 h 114"/>
              <a:gd name="T12" fmla="*/ 2147483647 w 78"/>
              <a:gd name="T13" fmla="*/ 2147483647 h 114"/>
              <a:gd name="T14" fmla="*/ 2147483647 w 78"/>
              <a:gd name="T15" fmla="*/ 2147483647 h 114"/>
              <a:gd name="T16" fmla="*/ 2147483647 w 78"/>
              <a:gd name="T17" fmla="*/ 2147483647 h 114"/>
              <a:gd name="T18" fmla="*/ 0 w 78"/>
              <a:gd name="T19" fmla="*/ 2147483647 h 114"/>
              <a:gd name="T20" fmla="*/ 0 w 78"/>
              <a:gd name="T21" fmla="*/ 2147483647 h 114"/>
              <a:gd name="T22" fmla="*/ 2147483647 w 78"/>
              <a:gd name="T23" fmla="*/ 2147483647 h 114"/>
              <a:gd name="T24" fmla="*/ 2147483647 w 78"/>
              <a:gd name="T25" fmla="*/ 2147483647 h 114"/>
              <a:gd name="T26" fmla="*/ 2147483647 w 78"/>
              <a:gd name="T27" fmla="*/ 2147483647 h 114"/>
              <a:gd name="T28" fmla="*/ 2147483647 w 78"/>
              <a:gd name="T29" fmla="*/ 2147483647 h 114"/>
              <a:gd name="T30" fmla="*/ 2147483647 w 78"/>
              <a:gd name="T31" fmla="*/ 2147483647 h 114"/>
              <a:gd name="T32" fmla="*/ 2147483647 w 78"/>
              <a:gd name="T33" fmla="*/ 2147483647 h 114"/>
              <a:gd name="T34" fmla="*/ 2147483647 w 78"/>
              <a:gd name="T35" fmla="*/ 2147483647 h 114"/>
              <a:gd name="T36" fmla="*/ 2147483647 w 78"/>
              <a:gd name="T37" fmla="*/ 2147483647 h 114"/>
              <a:gd name="T38" fmla="*/ 2147483647 w 78"/>
              <a:gd name="T39" fmla="*/ 2147483647 h 114"/>
              <a:gd name="T40" fmla="*/ 2147483647 w 78"/>
              <a:gd name="T41" fmla="*/ 2147483647 h 1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8"/>
              <a:gd name="T64" fmla="*/ 0 h 114"/>
              <a:gd name="T65" fmla="*/ 78 w 78"/>
              <a:gd name="T66" fmla="*/ 114 h 1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8" h="114">
                <a:moveTo>
                  <a:pt x="36" y="42"/>
                </a:moveTo>
                <a:lnTo>
                  <a:pt x="36" y="24"/>
                </a:lnTo>
                <a:lnTo>
                  <a:pt x="36" y="12"/>
                </a:lnTo>
                <a:lnTo>
                  <a:pt x="24" y="0"/>
                </a:lnTo>
                <a:lnTo>
                  <a:pt x="18" y="0"/>
                </a:lnTo>
                <a:lnTo>
                  <a:pt x="0" y="24"/>
                </a:lnTo>
                <a:lnTo>
                  <a:pt x="6" y="30"/>
                </a:lnTo>
                <a:lnTo>
                  <a:pt x="6" y="42"/>
                </a:lnTo>
                <a:lnTo>
                  <a:pt x="12" y="54"/>
                </a:lnTo>
                <a:lnTo>
                  <a:pt x="0" y="66"/>
                </a:lnTo>
                <a:lnTo>
                  <a:pt x="0" y="78"/>
                </a:lnTo>
                <a:lnTo>
                  <a:pt x="6" y="96"/>
                </a:lnTo>
                <a:lnTo>
                  <a:pt x="36" y="102"/>
                </a:lnTo>
                <a:lnTo>
                  <a:pt x="42" y="114"/>
                </a:lnTo>
                <a:lnTo>
                  <a:pt x="60" y="96"/>
                </a:lnTo>
                <a:lnTo>
                  <a:pt x="72" y="96"/>
                </a:lnTo>
                <a:lnTo>
                  <a:pt x="78" y="96"/>
                </a:lnTo>
                <a:lnTo>
                  <a:pt x="66" y="72"/>
                </a:lnTo>
                <a:lnTo>
                  <a:pt x="48" y="66"/>
                </a:lnTo>
                <a:lnTo>
                  <a:pt x="48" y="54"/>
                </a:lnTo>
                <a:lnTo>
                  <a:pt x="36" y="42"/>
                </a:lnTo>
                <a:close/>
              </a:path>
            </a:pathLst>
          </a:custGeom>
          <a:solidFill>
            <a:srgbClr val="66CCFF"/>
          </a:solidFill>
          <a:ln w="12700">
            <a:solidFill>
              <a:srgbClr val="000000"/>
            </a:solidFill>
            <a:prstDash val="solid"/>
            <a:round/>
            <a:headEnd/>
            <a:tailEnd/>
          </a:ln>
        </p:spPr>
        <p:txBody>
          <a:bodyPr/>
          <a:lstStyle/>
          <a:p>
            <a:endParaRPr lang="fi-FI"/>
          </a:p>
        </p:txBody>
      </p:sp>
      <p:sp>
        <p:nvSpPr>
          <p:cNvPr id="24583" name="Freeform 6"/>
          <p:cNvSpPr>
            <a:spLocks noChangeAspect="1"/>
          </p:cNvSpPr>
          <p:nvPr/>
        </p:nvSpPr>
        <p:spPr bwMode="auto">
          <a:xfrm>
            <a:off x="1908175" y="3254375"/>
            <a:ext cx="909638" cy="784225"/>
          </a:xfrm>
          <a:custGeom>
            <a:avLst/>
            <a:gdLst>
              <a:gd name="T0" fmla="*/ 2147483647 w 65"/>
              <a:gd name="T1" fmla="*/ 2147483647 h 60"/>
              <a:gd name="T2" fmla="*/ 2147483647 w 65"/>
              <a:gd name="T3" fmla="*/ 2147483647 h 60"/>
              <a:gd name="T4" fmla="*/ 2147483647 w 65"/>
              <a:gd name="T5" fmla="*/ 2147483647 h 60"/>
              <a:gd name="T6" fmla="*/ 2147483647 w 65"/>
              <a:gd name="T7" fmla="*/ 2147483647 h 60"/>
              <a:gd name="T8" fmla="*/ 0 w 65"/>
              <a:gd name="T9" fmla="*/ 2147483647 h 60"/>
              <a:gd name="T10" fmla="*/ 2147483647 w 65"/>
              <a:gd name="T11" fmla="*/ 2147483647 h 60"/>
              <a:gd name="T12" fmla="*/ 2147483647 w 65"/>
              <a:gd name="T13" fmla="*/ 2147483647 h 60"/>
              <a:gd name="T14" fmla="*/ 2147483647 w 65"/>
              <a:gd name="T15" fmla="*/ 2147483647 h 60"/>
              <a:gd name="T16" fmla="*/ 2147483647 w 65"/>
              <a:gd name="T17" fmla="*/ 2147483647 h 60"/>
              <a:gd name="T18" fmla="*/ 2147483647 w 65"/>
              <a:gd name="T19" fmla="*/ 2147483647 h 60"/>
              <a:gd name="T20" fmla="*/ 2147483647 w 65"/>
              <a:gd name="T21" fmla="*/ 2147483647 h 60"/>
              <a:gd name="T22" fmla="*/ 2147483647 w 65"/>
              <a:gd name="T23" fmla="*/ 2147483647 h 60"/>
              <a:gd name="T24" fmla="*/ 2147483647 w 65"/>
              <a:gd name="T25" fmla="*/ 2147483647 h 60"/>
              <a:gd name="T26" fmla="*/ 2147483647 w 65"/>
              <a:gd name="T27" fmla="*/ 2147483647 h 60"/>
              <a:gd name="T28" fmla="*/ 2147483647 w 65"/>
              <a:gd name="T29" fmla="*/ 2147483647 h 60"/>
              <a:gd name="T30" fmla="*/ 2147483647 w 65"/>
              <a:gd name="T31" fmla="*/ 2147483647 h 60"/>
              <a:gd name="T32" fmla="*/ 2147483647 w 65"/>
              <a:gd name="T33" fmla="*/ 0 h 60"/>
              <a:gd name="T34" fmla="*/ 2147483647 w 65"/>
              <a:gd name="T35" fmla="*/ 2147483647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
              <a:gd name="T55" fmla="*/ 0 h 60"/>
              <a:gd name="T56" fmla="*/ 65 w 65"/>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 h="60">
                <a:moveTo>
                  <a:pt x="24" y="12"/>
                </a:moveTo>
                <a:lnTo>
                  <a:pt x="12" y="6"/>
                </a:lnTo>
                <a:lnTo>
                  <a:pt x="6" y="6"/>
                </a:lnTo>
                <a:lnTo>
                  <a:pt x="6" y="12"/>
                </a:lnTo>
                <a:lnTo>
                  <a:pt x="0" y="18"/>
                </a:lnTo>
                <a:lnTo>
                  <a:pt x="12" y="48"/>
                </a:lnTo>
                <a:lnTo>
                  <a:pt x="18" y="48"/>
                </a:lnTo>
                <a:lnTo>
                  <a:pt x="29" y="60"/>
                </a:lnTo>
                <a:lnTo>
                  <a:pt x="41" y="54"/>
                </a:lnTo>
                <a:lnTo>
                  <a:pt x="35" y="42"/>
                </a:lnTo>
                <a:lnTo>
                  <a:pt x="41" y="30"/>
                </a:lnTo>
                <a:lnTo>
                  <a:pt x="59" y="36"/>
                </a:lnTo>
                <a:lnTo>
                  <a:pt x="65" y="36"/>
                </a:lnTo>
                <a:lnTo>
                  <a:pt x="65" y="30"/>
                </a:lnTo>
                <a:lnTo>
                  <a:pt x="65" y="24"/>
                </a:lnTo>
                <a:lnTo>
                  <a:pt x="59" y="6"/>
                </a:lnTo>
                <a:lnTo>
                  <a:pt x="41" y="0"/>
                </a:lnTo>
                <a:lnTo>
                  <a:pt x="24" y="12"/>
                </a:lnTo>
                <a:close/>
              </a:path>
            </a:pathLst>
          </a:custGeom>
          <a:solidFill>
            <a:srgbClr val="66CCFF"/>
          </a:solidFill>
          <a:ln w="0">
            <a:solidFill>
              <a:srgbClr val="000000"/>
            </a:solidFill>
            <a:prstDash val="solid"/>
            <a:round/>
            <a:headEnd/>
            <a:tailEnd/>
          </a:ln>
        </p:spPr>
        <p:txBody>
          <a:bodyPr/>
          <a:lstStyle/>
          <a:p>
            <a:endParaRPr lang="fi-FI"/>
          </a:p>
        </p:txBody>
      </p:sp>
      <p:sp>
        <p:nvSpPr>
          <p:cNvPr id="24584" name="Freeform 7"/>
          <p:cNvSpPr>
            <a:spLocks noChangeAspect="1"/>
          </p:cNvSpPr>
          <p:nvPr/>
        </p:nvSpPr>
        <p:spPr bwMode="auto">
          <a:xfrm>
            <a:off x="2986088" y="585788"/>
            <a:ext cx="2522537" cy="2114550"/>
          </a:xfrm>
          <a:custGeom>
            <a:avLst/>
            <a:gdLst>
              <a:gd name="T0" fmla="*/ 2147483647 w 180"/>
              <a:gd name="T1" fmla="*/ 2147483647 h 162"/>
              <a:gd name="T2" fmla="*/ 2147483647 w 180"/>
              <a:gd name="T3" fmla="*/ 2147483647 h 162"/>
              <a:gd name="T4" fmla="*/ 2147483647 w 180"/>
              <a:gd name="T5" fmla="*/ 2147483647 h 162"/>
              <a:gd name="T6" fmla="*/ 2147483647 w 180"/>
              <a:gd name="T7" fmla="*/ 2147483647 h 162"/>
              <a:gd name="T8" fmla="*/ 2147483647 w 180"/>
              <a:gd name="T9" fmla="*/ 2147483647 h 162"/>
              <a:gd name="T10" fmla="*/ 2147483647 w 180"/>
              <a:gd name="T11" fmla="*/ 2147483647 h 162"/>
              <a:gd name="T12" fmla="*/ 2147483647 w 180"/>
              <a:gd name="T13" fmla="*/ 2147483647 h 162"/>
              <a:gd name="T14" fmla="*/ 2147483647 w 180"/>
              <a:gd name="T15" fmla="*/ 0 h 162"/>
              <a:gd name="T16" fmla="*/ 2147483647 w 180"/>
              <a:gd name="T17" fmla="*/ 0 h 162"/>
              <a:gd name="T18" fmla="*/ 2147483647 w 180"/>
              <a:gd name="T19" fmla="*/ 2147483647 h 162"/>
              <a:gd name="T20" fmla="*/ 2147483647 w 180"/>
              <a:gd name="T21" fmla="*/ 2147483647 h 162"/>
              <a:gd name="T22" fmla="*/ 0 w 180"/>
              <a:gd name="T23" fmla="*/ 2147483647 h 162"/>
              <a:gd name="T24" fmla="*/ 2147483647 w 180"/>
              <a:gd name="T25" fmla="*/ 2147483647 h 162"/>
              <a:gd name="T26" fmla="*/ 2147483647 w 180"/>
              <a:gd name="T27" fmla="*/ 2147483647 h 162"/>
              <a:gd name="T28" fmla="*/ 0 w 180"/>
              <a:gd name="T29" fmla="*/ 2147483647 h 162"/>
              <a:gd name="T30" fmla="*/ 2147483647 w 180"/>
              <a:gd name="T31" fmla="*/ 2147483647 h 162"/>
              <a:gd name="T32" fmla="*/ 2147483647 w 180"/>
              <a:gd name="T33" fmla="*/ 2147483647 h 162"/>
              <a:gd name="T34" fmla="*/ 2147483647 w 180"/>
              <a:gd name="T35" fmla="*/ 2147483647 h 162"/>
              <a:gd name="T36" fmla="*/ 2147483647 w 180"/>
              <a:gd name="T37" fmla="*/ 2147483647 h 162"/>
              <a:gd name="T38" fmla="*/ 2147483647 w 180"/>
              <a:gd name="T39" fmla="*/ 2147483647 h 162"/>
              <a:gd name="T40" fmla="*/ 2147483647 w 180"/>
              <a:gd name="T41" fmla="*/ 2147483647 h 162"/>
              <a:gd name="T42" fmla="*/ 2147483647 w 180"/>
              <a:gd name="T43" fmla="*/ 2147483647 h 162"/>
              <a:gd name="T44" fmla="*/ 2147483647 w 180"/>
              <a:gd name="T45" fmla="*/ 2147483647 h 162"/>
              <a:gd name="T46" fmla="*/ 2147483647 w 180"/>
              <a:gd name="T47" fmla="*/ 2147483647 h 162"/>
              <a:gd name="T48" fmla="*/ 2147483647 w 180"/>
              <a:gd name="T49" fmla="*/ 2147483647 h 162"/>
              <a:gd name="T50" fmla="*/ 2147483647 w 180"/>
              <a:gd name="T51" fmla="*/ 2147483647 h 162"/>
              <a:gd name="T52" fmla="*/ 2147483647 w 180"/>
              <a:gd name="T53" fmla="*/ 2147483647 h 162"/>
              <a:gd name="T54" fmla="*/ 2147483647 w 180"/>
              <a:gd name="T55" fmla="*/ 2147483647 h 162"/>
              <a:gd name="T56" fmla="*/ 2147483647 w 180"/>
              <a:gd name="T57" fmla="*/ 2147483647 h 162"/>
              <a:gd name="T58" fmla="*/ 2147483647 w 180"/>
              <a:gd name="T59" fmla="*/ 2147483647 h 162"/>
              <a:gd name="T60" fmla="*/ 2147483647 w 180"/>
              <a:gd name="T61" fmla="*/ 2147483647 h 162"/>
              <a:gd name="T62" fmla="*/ 2147483647 w 180"/>
              <a:gd name="T63" fmla="*/ 2147483647 h 162"/>
              <a:gd name="T64" fmla="*/ 2147483647 w 180"/>
              <a:gd name="T65" fmla="*/ 2147483647 h 162"/>
              <a:gd name="T66" fmla="*/ 2147483647 w 180"/>
              <a:gd name="T67" fmla="*/ 2147483647 h 162"/>
              <a:gd name="T68" fmla="*/ 2147483647 w 180"/>
              <a:gd name="T69" fmla="*/ 2147483647 h 162"/>
              <a:gd name="T70" fmla="*/ 2147483647 w 180"/>
              <a:gd name="T71" fmla="*/ 2147483647 h 162"/>
              <a:gd name="T72" fmla="*/ 2147483647 w 180"/>
              <a:gd name="T73" fmla="*/ 2147483647 h 162"/>
              <a:gd name="T74" fmla="*/ 2147483647 w 180"/>
              <a:gd name="T75" fmla="*/ 2147483647 h 1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0"/>
              <a:gd name="T115" fmla="*/ 0 h 162"/>
              <a:gd name="T116" fmla="*/ 180 w 180"/>
              <a:gd name="T117" fmla="*/ 162 h 1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0" h="162">
                <a:moveTo>
                  <a:pt x="144" y="78"/>
                </a:moveTo>
                <a:lnTo>
                  <a:pt x="120" y="66"/>
                </a:lnTo>
                <a:lnTo>
                  <a:pt x="108" y="60"/>
                </a:lnTo>
                <a:lnTo>
                  <a:pt x="102" y="54"/>
                </a:lnTo>
                <a:lnTo>
                  <a:pt x="90" y="42"/>
                </a:lnTo>
                <a:lnTo>
                  <a:pt x="84" y="36"/>
                </a:lnTo>
                <a:lnTo>
                  <a:pt x="54" y="6"/>
                </a:lnTo>
                <a:lnTo>
                  <a:pt x="54" y="0"/>
                </a:lnTo>
                <a:lnTo>
                  <a:pt x="42" y="0"/>
                </a:lnTo>
                <a:lnTo>
                  <a:pt x="30" y="6"/>
                </a:lnTo>
                <a:lnTo>
                  <a:pt x="6" y="24"/>
                </a:lnTo>
                <a:lnTo>
                  <a:pt x="0" y="42"/>
                </a:lnTo>
                <a:lnTo>
                  <a:pt x="6" y="60"/>
                </a:lnTo>
                <a:lnTo>
                  <a:pt x="12" y="72"/>
                </a:lnTo>
                <a:lnTo>
                  <a:pt x="0" y="90"/>
                </a:lnTo>
                <a:lnTo>
                  <a:pt x="12" y="90"/>
                </a:lnTo>
                <a:lnTo>
                  <a:pt x="6" y="102"/>
                </a:lnTo>
                <a:lnTo>
                  <a:pt x="12" y="120"/>
                </a:lnTo>
                <a:lnTo>
                  <a:pt x="24" y="120"/>
                </a:lnTo>
                <a:lnTo>
                  <a:pt x="18" y="132"/>
                </a:lnTo>
                <a:lnTo>
                  <a:pt x="30" y="144"/>
                </a:lnTo>
                <a:lnTo>
                  <a:pt x="36" y="150"/>
                </a:lnTo>
                <a:lnTo>
                  <a:pt x="42" y="150"/>
                </a:lnTo>
                <a:lnTo>
                  <a:pt x="54" y="162"/>
                </a:lnTo>
                <a:lnTo>
                  <a:pt x="60" y="156"/>
                </a:lnTo>
                <a:lnTo>
                  <a:pt x="90" y="156"/>
                </a:lnTo>
                <a:lnTo>
                  <a:pt x="90" y="162"/>
                </a:lnTo>
                <a:lnTo>
                  <a:pt x="96" y="162"/>
                </a:lnTo>
                <a:lnTo>
                  <a:pt x="108" y="156"/>
                </a:lnTo>
                <a:lnTo>
                  <a:pt x="108" y="144"/>
                </a:lnTo>
                <a:lnTo>
                  <a:pt x="114" y="138"/>
                </a:lnTo>
                <a:lnTo>
                  <a:pt x="126" y="138"/>
                </a:lnTo>
                <a:lnTo>
                  <a:pt x="150" y="126"/>
                </a:lnTo>
                <a:lnTo>
                  <a:pt x="156" y="120"/>
                </a:lnTo>
                <a:lnTo>
                  <a:pt x="180" y="108"/>
                </a:lnTo>
                <a:lnTo>
                  <a:pt x="174" y="102"/>
                </a:lnTo>
                <a:lnTo>
                  <a:pt x="162" y="96"/>
                </a:lnTo>
                <a:lnTo>
                  <a:pt x="144" y="78"/>
                </a:lnTo>
                <a:close/>
              </a:path>
            </a:pathLst>
          </a:custGeom>
          <a:solidFill>
            <a:srgbClr val="FF99FF"/>
          </a:solidFill>
          <a:ln w="0">
            <a:solidFill>
              <a:srgbClr val="000000"/>
            </a:solidFill>
            <a:prstDash val="solid"/>
            <a:round/>
            <a:headEnd/>
            <a:tailEnd/>
          </a:ln>
        </p:spPr>
        <p:txBody>
          <a:bodyPr/>
          <a:lstStyle/>
          <a:p>
            <a:endParaRPr lang="fi-FI"/>
          </a:p>
        </p:txBody>
      </p:sp>
      <p:sp>
        <p:nvSpPr>
          <p:cNvPr id="24585" name="Freeform 8"/>
          <p:cNvSpPr>
            <a:spLocks noChangeAspect="1"/>
          </p:cNvSpPr>
          <p:nvPr/>
        </p:nvSpPr>
        <p:spPr bwMode="auto">
          <a:xfrm>
            <a:off x="2312988" y="3567113"/>
            <a:ext cx="1258887" cy="1084262"/>
          </a:xfrm>
          <a:custGeom>
            <a:avLst/>
            <a:gdLst>
              <a:gd name="T0" fmla="*/ 2147483647 w 90"/>
              <a:gd name="T1" fmla="*/ 2147483647 h 83"/>
              <a:gd name="T2" fmla="*/ 2147483647 w 90"/>
              <a:gd name="T3" fmla="*/ 2147483647 h 83"/>
              <a:gd name="T4" fmla="*/ 2147483647 w 90"/>
              <a:gd name="T5" fmla="*/ 2147483647 h 83"/>
              <a:gd name="T6" fmla="*/ 2147483647 w 90"/>
              <a:gd name="T7" fmla="*/ 2147483647 h 83"/>
              <a:gd name="T8" fmla="*/ 2147483647 w 90"/>
              <a:gd name="T9" fmla="*/ 2147483647 h 83"/>
              <a:gd name="T10" fmla="*/ 0 w 90"/>
              <a:gd name="T11" fmla="*/ 2147483647 h 83"/>
              <a:gd name="T12" fmla="*/ 2147483647 w 90"/>
              <a:gd name="T13" fmla="*/ 2147483647 h 83"/>
              <a:gd name="T14" fmla="*/ 2147483647 w 90"/>
              <a:gd name="T15" fmla="*/ 2147483647 h 83"/>
              <a:gd name="T16" fmla="*/ 2147483647 w 90"/>
              <a:gd name="T17" fmla="*/ 2147483647 h 83"/>
              <a:gd name="T18" fmla="*/ 2147483647 w 90"/>
              <a:gd name="T19" fmla="*/ 2147483647 h 83"/>
              <a:gd name="T20" fmla="*/ 2147483647 w 90"/>
              <a:gd name="T21" fmla="*/ 2147483647 h 83"/>
              <a:gd name="T22" fmla="*/ 2147483647 w 90"/>
              <a:gd name="T23" fmla="*/ 2147483647 h 83"/>
              <a:gd name="T24" fmla="*/ 2147483647 w 90"/>
              <a:gd name="T25" fmla="*/ 2147483647 h 83"/>
              <a:gd name="T26" fmla="*/ 2147483647 w 90"/>
              <a:gd name="T27" fmla="*/ 2147483647 h 83"/>
              <a:gd name="T28" fmla="*/ 2147483647 w 90"/>
              <a:gd name="T29" fmla="*/ 2147483647 h 83"/>
              <a:gd name="T30" fmla="*/ 2147483647 w 90"/>
              <a:gd name="T31" fmla="*/ 2147483647 h 83"/>
              <a:gd name="T32" fmla="*/ 2147483647 w 90"/>
              <a:gd name="T33" fmla="*/ 2147483647 h 83"/>
              <a:gd name="T34" fmla="*/ 2147483647 w 90"/>
              <a:gd name="T35" fmla="*/ 2147483647 h 83"/>
              <a:gd name="T36" fmla="*/ 2147483647 w 90"/>
              <a:gd name="T37" fmla="*/ 2147483647 h 83"/>
              <a:gd name="T38" fmla="*/ 2147483647 w 90"/>
              <a:gd name="T39" fmla="*/ 2147483647 h 83"/>
              <a:gd name="T40" fmla="*/ 2147483647 w 90"/>
              <a:gd name="T41" fmla="*/ 2147483647 h 83"/>
              <a:gd name="T42" fmla="*/ 2147483647 w 90"/>
              <a:gd name="T43" fmla="*/ 2147483647 h 83"/>
              <a:gd name="T44" fmla="*/ 2147483647 w 90"/>
              <a:gd name="T45" fmla="*/ 0 h 83"/>
              <a:gd name="T46" fmla="*/ 2147483647 w 90"/>
              <a:gd name="T47" fmla="*/ 2147483647 h 83"/>
              <a:gd name="T48" fmla="*/ 2147483647 w 90"/>
              <a:gd name="T49" fmla="*/ 2147483647 h 83"/>
              <a:gd name="T50" fmla="*/ 2147483647 w 90"/>
              <a:gd name="T51" fmla="*/ 2147483647 h 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
              <a:gd name="T79" fmla="*/ 0 h 83"/>
              <a:gd name="T80" fmla="*/ 90 w 90"/>
              <a:gd name="T81" fmla="*/ 83 h 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 h="83">
                <a:moveTo>
                  <a:pt x="36" y="12"/>
                </a:moveTo>
                <a:lnTo>
                  <a:pt x="30" y="12"/>
                </a:lnTo>
                <a:lnTo>
                  <a:pt x="12" y="6"/>
                </a:lnTo>
                <a:lnTo>
                  <a:pt x="6" y="18"/>
                </a:lnTo>
                <a:lnTo>
                  <a:pt x="12" y="30"/>
                </a:lnTo>
                <a:lnTo>
                  <a:pt x="0" y="36"/>
                </a:lnTo>
                <a:lnTo>
                  <a:pt x="6" y="42"/>
                </a:lnTo>
                <a:lnTo>
                  <a:pt x="6" y="48"/>
                </a:lnTo>
                <a:lnTo>
                  <a:pt x="18" y="59"/>
                </a:lnTo>
                <a:lnTo>
                  <a:pt x="18" y="71"/>
                </a:lnTo>
                <a:lnTo>
                  <a:pt x="24" y="77"/>
                </a:lnTo>
                <a:lnTo>
                  <a:pt x="24" y="71"/>
                </a:lnTo>
                <a:lnTo>
                  <a:pt x="36" y="71"/>
                </a:lnTo>
                <a:lnTo>
                  <a:pt x="42" y="77"/>
                </a:lnTo>
                <a:lnTo>
                  <a:pt x="66" y="71"/>
                </a:lnTo>
                <a:lnTo>
                  <a:pt x="78" y="83"/>
                </a:lnTo>
                <a:lnTo>
                  <a:pt x="90" y="71"/>
                </a:lnTo>
                <a:lnTo>
                  <a:pt x="90" y="65"/>
                </a:lnTo>
                <a:lnTo>
                  <a:pt x="90" y="42"/>
                </a:lnTo>
                <a:lnTo>
                  <a:pt x="84" y="42"/>
                </a:lnTo>
                <a:lnTo>
                  <a:pt x="66" y="30"/>
                </a:lnTo>
                <a:lnTo>
                  <a:pt x="72" y="18"/>
                </a:lnTo>
                <a:lnTo>
                  <a:pt x="66" y="0"/>
                </a:lnTo>
                <a:lnTo>
                  <a:pt x="48" y="6"/>
                </a:lnTo>
                <a:lnTo>
                  <a:pt x="36" y="6"/>
                </a:lnTo>
                <a:lnTo>
                  <a:pt x="36" y="12"/>
                </a:lnTo>
                <a:close/>
              </a:path>
            </a:pathLst>
          </a:custGeom>
          <a:solidFill>
            <a:srgbClr val="66CCFF"/>
          </a:solidFill>
          <a:ln w="12700">
            <a:solidFill>
              <a:srgbClr val="000000"/>
            </a:solidFill>
            <a:prstDash val="solid"/>
            <a:round/>
            <a:headEnd/>
            <a:tailEnd/>
          </a:ln>
        </p:spPr>
        <p:txBody>
          <a:bodyPr/>
          <a:lstStyle/>
          <a:p>
            <a:endParaRPr lang="fi-FI"/>
          </a:p>
        </p:txBody>
      </p:sp>
      <p:sp>
        <p:nvSpPr>
          <p:cNvPr id="24586" name="Freeform 9"/>
          <p:cNvSpPr>
            <a:spLocks noChangeAspect="1"/>
          </p:cNvSpPr>
          <p:nvPr/>
        </p:nvSpPr>
        <p:spPr bwMode="auto">
          <a:xfrm>
            <a:off x="2312988" y="2463800"/>
            <a:ext cx="1089025" cy="1179513"/>
          </a:xfrm>
          <a:custGeom>
            <a:avLst/>
            <a:gdLst>
              <a:gd name="T0" fmla="*/ 0 w 78"/>
              <a:gd name="T1" fmla="*/ 2147483647 h 90"/>
              <a:gd name="T2" fmla="*/ 2147483647 w 78"/>
              <a:gd name="T3" fmla="*/ 2147483647 h 90"/>
              <a:gd name="T4" fmla="*/ 2147483647 w 78"/>
              <a:gd name="T5" fmla="*/ 2147483647 h 90"/>
              <a:gd name="T6" fmla="*/ 2147483647 w 78"/>
              <a:gd name="T7" fmla="*/ 2147483647 h 90"/>
              <a:gd name="T8" fmla="*/ 2147483647 w 78"/>
              <a:gd name="T9" fmla="*/ 2147483647 h 90"/>
              <a:gd name="T10" fmla="*/ 2147483647 w 78"/>
              <a:gd name="T11" fmla="*/ 0 h 90"/>
              <a:gd name="T12" fmla="*/ 2147483647 w 78"/>
              <a:gd name="T13" fmla="*/ 2147483647 h 90"/>
              <a:gd name="T14" fmla="*/ 2147483647 w 78"/>
              <a:gd name="T15" fmla="*/ 2147483647 h 90"/>
              <a:gd name="T16" fmla="*/ 2147483647 w 78"/>
              <a:gd name="T17" fmla="*/ 2147483647 h 90"/>
              <a:gd name="T18" fmla="*/ 2147483647 w 78"/>
              <a:gd name="T19" fmla="*/ 2147483647 h 90"/>
              <a:gd name="T20" fmla="*/ 2147483647 w 78"/>
              <a:gd name="T21" fmla="*/ 2147483647 h 90"/>
              <a:gd name="T22" fmla="*/ 2147483647 w 78"/>
              <a:gd name="T23" fmla="*/ 2147483647 h 90"/>
              <a:gd name="T24" fmla="*/ 2147483647 w 78"/>
              <a:gd name="T25" fmla="*/ 2147483647 h 90"/>
              <a:gd name="T26" fmla="*/ 2147483647 w 78"/>
              <a:gd name="T27" fmla="*/ 2147483647 h 90"/>
              <a:gd name="T28" fmla="*/ 2147483647 w 78"/>
              <a:gd name="T29" fmla="*/ 2147483647 h 90"/>
              <a:gd name="T30" fmla="*/ 2147483647 w 78"/>
              <a:gd name="T31" fmla="*/ 2147483647 h 90"/>
              <a:gd name="T32" fmla="*/ 2147483647 w 78"/>
              <a:gd name="T33" fmla="*/ 2147483647 h 90"/>
              <a:gd name="T34" fmla="*/ 2147483647 w 78"/>
              <a:gd name="T35" fmla="*/ 2147483647 h 90"/>
              <a:gd name="T36" fmla="*/ 2147483647 w 78"/>
              <a:gd name="T37" fmla="*/ 2147483647 h 90"/>
              <a:gd name="T38" fmla="*/ 2147483647 w 78"/>
              <a:gd name="T39" fmla="*/ 2147483647 h 90"/>
              <a:gd name="T40" fmla="*/ 0 w 78"/>
              <a:gd name="T41" fmla="*/ 2147483647 h 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8"/>
              <a:gd name="T64" fmla="*/ 0 h 90"/>
              <a:gd name="T65" fmla="*/ 78 w 78"/>
              <a:gd name="T66" fmla="*/ 90 h 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8" h="90">
                <a:moveTo>
                  <a:pt x="0" y="42"/>
                </a:moveTo>
                <a:lnTo>
                  <a:pt x="12" y="30"/>
                </a:lnTo>
                <a:lnTo>
                  <a:pt x="18" y="30"/>
                </a:lnTo>
                <a:lnTo>
                  <a:pt x="24" y="18"/>
                </a:lnTo>
                <a:lnTo>
                  <a:pt x="36" y="12"/>
                </a:lnTo>
                <a:lnTo>
                  <a:pt x="48" y="0"/>
                </a:lnTo>
                <a:lnTo>
                  <a:pt x="54" y="12"/>
                </a:lnTo>
                <a:lnTo>
                  <a:pt x="60" y="24"/>
                </a:lnTo>
                <a:lnTo>
                  <a:pt x="66" y="30"/>
                </a:lnTo>
                <a:lnTo>
                  <a:pt x="72" y="36"/>
                </a:lnTo>
                <a:lnTo>
                  <a:pt x="72" y="48"/>
                </a:lnTo>
                <a:lnTo>
                  <a:pt x="78" y="60"/>
                </a:lnTo>
                <a:lnTo>
                  <a:pt x="66" y="72"/>
                </a:lnTo>
                <a:lnTo>
                  <a:pt x="66" y="84"/>
                </a:lnTo>
                <a:lnTo>
                  <a:pt x="48" y="90"/>
                </a:lnTo>
                <a:lnTo>
                  <a:pt x="36" y="90"/>
                </a:lnTo>
                <a:lnTo>
                  <a:pt x="36" y="84"/>
                </a:lnTo>
                <a:lnTo>
                  <a:pt x="30" y="66"/>
                </a:lnTo>
                <a:lnTo>
                  <a:pt x="12" y="60"/>
                </a:lnTo>
                <a:lnTo>
                  <a:pt x="6" y="54"/>
                </a:lnTo>
                <a:lnTo>
                  <a:pt x="0" y="42"/>
                </a:lnTo>
                <a:close/>
              </a:path>
            </a:pathLst>
          </a:custGeom>
          <a:solidFill>
            <a:srgbClr val="66CCFF"/>
          </a:solidFill>
          <a:ln w="0">
            <a:solidFill>
              <a:srgbClr val="000000"/>
            </a:solidFill>
            <a:prstDash val="solid"/>
            <a:round/>
            <a:headEnd/>
            <a:tailEnd/>
          </a:ln>
        </p:spPr>
        <p:txBody>
          <a:bodyPr/>
          <a:lstStyle/>
          <a:p>
            <a:endParaRPr lang="fi-FI"/>
          </a:p>
        </p:txBody>
      </p:sp>
      <p:sp>
        <p:nvSpPr>
          <p:cNvPr id="24587" name="Freeform 13"/>
          <p:cNvSpPr>
            <a:spLocks noChangeAspect="1"/>
          </p:cNvSpPr>
          <p:nvPr/>
        </p:nvSpPr>
        <p:spPr bwMode="auto">
          <a:xfrm>
            <a:off x="2901950" y="4498975"/>
            <a:ext cx="1009650" cy="701675"/>
          </a:xfrm>
          <a:custGeom>
            <a:avLst/>
            <a:gdLst>
              <a:gd name="T0" fmla="*/ 2147483647 w 72"/>
              <a:gd name="T1" fmla="*/ 2147483647 h 54"/>
              <a:gd name="T2" fmla="*/ 2147483647 w 72"/>
              <a:gd name="T3" fmla="*/ 2147483647 h 54"/>
              <a:gd name="T4" fmla="*/ 2147483647 w 72"/>
              <a:gd name="T5" fmla="*/ 2147483647 h 54"/>
              <a:gd name="T6" fmla="*/ 2147483647 w 72"/>
              <a:gd name="T7" fmla="*/ 2147483647 h 54"/>
              <a:gd name="T8" fmla="*/ 2147483647 w 72"/>
              <a:gd name="T9" fmla="*/ 2147483647 h 54"/>
              <a:gd name="T10" fmla="*/ 0 w 72"/>
              <a:gd name="T11" fmla="*/ 2147483647 h 54"/>
              <a:gd name="T12" fmla="*/ 0 w 72"/>
              <a:gd name="T13" fmla="*/ 2147483647 h 54"/>
              <a:gd name="T14" fmla="*/ 2147483647 w 72"/>
              <a:gd name="T15" fmla="*/ 0 h 54"/>
              <a:gd name="T16" fmla="*/ 2147483647 w 72"/>
              <a:gd name="T17" fmla="*/ 2147483647 h 54"/>
              <a:gd name="T18" fmla="*/ 2147483647 w 72"/>
              <a:gd name="T19" fmla="*/ 0 h 54"/>
              <a:gd name="T20" fmla="*/ 2147483647 w 72"/>
              <a:gd name="T21" fmla="*/ 2147483647 h 54"/>
              <a:gd name="T22" fmla="*/ 2147483647 w 72"/>
              <a:gd name="T23" fmla="*/ 2147483647 h 54"/>
              <a:gd name="T24" fmla="*/ 2147483647 w 72"/>
              <a:gd name="T25" fmla="*/ 2147483647 h 54"/>
              <a:gd name="T26" fmla="*/ 2147483647 w 72"/>
              <a:gd name="T27" fmla="*/ 2147483647 h 54"/>
              <a:gd name="T28" fmla="*/ 2147483647 w 72"/>
              <a:gd name="T29" fmla="*/ 2147483647 h 54"/>
              <a:gd name="T30" fmla="*/ 2147483647 w 72"/>
              <a:gd name="T31" fmla="*/ 2147483647 h 54"/>
              <a:gd name="T32" fmla="*/ 2147483647 w 72"/>
              <a:gd name="T33" fmla="*/ 2147483647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54"/>
              <a:gd name="T53" fmla="*/ 72 w 72"/>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54">
                <a:moveTo>
                  <a:pt x="66" y="48"/>
                </a:moveTo>
                <a:lnTo>
                  <a:pt x="48" y="42"/>
                </a:lnTo>
                <a:lnTo>
                  <a:pt x="42" y="54"/>
                </a:lnTo>
                <a:lnTo>
                  <a:pt x="18" y="36"/>
                </a:lnTo>
                <a:lnTo>
                  <a:pt x="12" y="42"/>
                </a:lnTo>
                <a:lnTo>
                  <a:pt x="0" y="18"/>
                </a:lnTo>
                <a:lnTo>
                  <a:pt x="0" y="6"/>
                </a:lnTo>
                <a:lnTo>
                  <a:pt x="24" y="0"/>
                </a:lnTo>
                <a:lnTo>
                  <a:pt x="36" y="12"/>
                </a:lnTo>
                <a:lnTo>
                  <a:pt x="48" y="0"/>
                </a:lnTo>
                <a:lnTo>
                  <a:pt x="72" y="6"/>
                </a:lnTo>
                <a:lnTo>
                  <a:pt x="72" y="18"/>
                </a:lnTo>
                <a:lnTo>
                  <a:pt x="66" y="24"/>
                </a:lnTo>
                <a:lnTo>
                  <a:pt x="72" y="36"/>
                </a:lnTo>
                <a:lnTo>
                  <a:pt x="60" y="36"/>
                </a:lnTo>
                <a:lnTo>
                  <a:pt x="66" y="42"/>
                </a:lnTo>
                <a:lnTo>
                  <a:pt x="66" y="48"/>
                </a:lnTo>
                <a:close/>
              </a:path>
            </a:pathLst>
          </a:custGeom>
          <a:solidFill>
            <a:schemeClr val="bg1">
              <a:lumMod val="85000"/>
            </a:schemeClr>
          </a:solidFill>
          <a:ln w="0">
            <a:solidFill>
              <a:srgbClr val="000000"/>
            </a:solidFill>
            <a:prstDash val="solid"/>
            <a:round/>
            <a:headEnd/>
            <a:tailEnd/>
          </a:ln>
        </p:spPr>
        <p:txBody>
          <a:bodyPr/>
          <a:lstStyle/>
          <a:p>
            <a:endParaRPr lang="fi-FI"/>
          </a:p>
        </p:txBody>
      </p:sp>
      <p:sp>
        <p:nvSpPr>
          <p:cNvPr id="24588" name="Freeform 14"/>
          <p:cNvSpPr>
            <a:spLocks noChangeAspect="1"/>
          </p:cNvSpPr>
          <p:nvPr/>
        </p:nvSpPr>
        <p:spPr bwMode="auto">
          <a:xfrm>
            <a:off x="3824288" y="4421188"/>
            <a:ext cx="1260475" cy="1012825"/>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0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0 h 78"/>
              <a:gd name="T40" fmla="*/ 2147483647 w 90"/>
              <a:gd name="T41" fmla="*/ 0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
              <a:gd name="T79" fmla="*/ 0 h 78"/>
              <a:gd name="T80" fmla="*/ 90 w 90"/>
              <a:gd name="T81" fmla="*/ 78 h 7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 h="78">
                <a:moveTo>
                  <a:pt x="84" y="18"/>
                </a:moveTo>
                <a:lnTo>
                  <a:pt x="90" y="30"/>
                </a:lnTo>
                <a:lnTo>
                  <a:pt x="84" y="36"/>
                </a:lnTo>
                <a:lnTo>
                  <a:pt x="78" y="42"/>
                </a:lnTo>
                <a:lnTo>
                  <a:pt x="72" y="48"/>
                </a:lnTo>
                <a:lnTo>
                  <a:pt x="72" y="54"/>
                </a:lnTo>
                <a:lnTo>
                  <a:pt x="66" y="66"/>
                </a:lnTo>
                <a:lnTo>
                  <a:pt x="60" y="78"/>
                </a:lnTo>
                <a:lnTo>
                  <a:pt x="48" y="72"/>
                </a:lnTo>
                <a:lnTo>
                  <a:pt x="48" y="66"/>
                </a:lnTo>
                <a:lnTo>
                  <a:pt x="36" y="60"/>
                </a:lnTo>
                <a:lnTo>
                  <a:pt x="24" y="42"/>
                </a:lnTo>
                <a:lnTo>
                  <a:pt x="12" y="36"/>
                </a:lnTo>
                <a:lnTo>
                  <a:pt x="6" y="42"/>
                </a:lnTo>
                <a:lnTo>
                  <a:pt x="0" y="30"/>
                </a:lnTo>
                <a:lnTo>
                  <a:pt x="6" y="24"/>
                </a:lnTo>
                <a:lnTo>
                  <a:pt x="6" y="12"/>
                </a:lnTo>
                <a:lnTo>
                  <a:pt x="12" y="6"/>
                </a:lnTo>
                <a:lnTo>
                  <a:pt x="24" y="6"/>
                </a:lnTo>
                <a:lnTo>
                  <a:pt x="24" y="0"/>
                </a:lnTo>
                <a:lnTo>
                  <a:pt x="30" y="0"/>
                </a:lnTo>
                <a:lnTo>
                  <a:pt x="36" y="12"/>
                </a:lnTo>
                <a:lnTo>
                  <a:pt x="48" y="18"/>
                </a:lnTo>
                <a:lnTo>
                  <a:pt x="72" y="12"/>
                </a:lnTo>
                <a:lnTo>
                  <a:pt x="78" y="18"/>
                </a:lnTo>
                <a:lnTo>
                  <a:pt x="84" y="18"/>
                </a:lnTo>
                <a:close/>
              </a:path>
            </a:pathLst>
          </a:custGeom>
          <a:solidFill>
            <a:srgbClr val="FFFF00"/>
          </a:solidFill>
          <a:ln w="0">
            <a:solidFill>
              <a:srgbClr val="000000"/>
            </a:solidFill>
            <a:prstDash val="solid"/>
            <a:round/>
            <a:headEnd/>
            <a:tailEnd/>
          </a:ln>
        </p:spPr>
        <p:txBody>
          <a:bodyPr/>
          <a:lstStyle/>
          <a:p>
            <a:endParaRPr lang="fi-FI"/>
          </a:p>
        </p:txBody>
      </p:sp>
      <p:sp>
        <p:nvSpPr>
          <p:cNvPr id="24589" name="Freeform 15"/>
          <p:cNvSpPr>
            <a:spLocks noChangeAspect="1"/>
          </p:cNvSpPr>
          <p:nvPr/>
        </p:nvSpPr>
        <p:spPr bwMode="auto">
          <a:xfrm>
            <a:off x="1738313" y="188913"/>
            <a:ext cx="1663700" cy="1573212"/>
          </a:xfrm>
          <a:custGeom>
            <a:avLst/>
            <a:gdLst>
              <a:gd name="T0" fmla="*/ 2147483647 w 119"/>
              <a:gd name="T1" fmla="*/ 2147483647 h 120"/>
              <a:gd name="T2" fmla="*/ 2147483647 w 119"/>
              <a:gd name="T3" fmla="*/ 2147483647 h 120"/>
              <a:gd name="T4" fmla="*/ 2147483647 w 119"/>
              <a:gd name="T5" fmla="*/ 2147483647 h 120"/>
              <a:gd name="T6" fmla="*/ 2147483647 w 119"/>
              <a:gd name="T7" fmla="*/ 2147483647 h 120"/>
              <a:gd name="T8" fmla="*/ 2147483647 w 119"/>
              <a:gd name="T9" fmla="*/ 2147483647 h 120"/>
              <a:gd name="T10" fmla="*/ 0 w 119"/>
              <a:gd name="T11" fmla="*/ 2147483647 h 120"/>
              <a:gd name="T12" fmla="*/ 2147483647 w 119"/>
              <a:gd name="T13" fmla="*/ 2147483647 h 120"/>
              <a:gd name="T14" fmla="*/ 2147483647 w 119"/>
              <a:gd name="T15" fmla="*/ 2147483647 h 120"/>
              <a:gd name="T16" fmla="*/ 2147483647 w 119"/>
              <a:gd name="T17" fmla="*/ 2147483647 h 120"/>
              <a:gd name="T18" fmla="*/ 2147483647 w 119"/>
              <a:gd name="T19" fmla="*/ 2147483647 h 120"/>
              <a:gd name="T20" fmla="*/ 2147483647 w 119"/>
              <a:gd name="T21" fmla="*/ 2147483647 h 120"/>
              <a:gd name="T22" fmla="*/ 2147483647 w 119"/>
              <a:gd name="T23" fmla="*/ 2147483647 h 120"/>
              <a:gd name="T24" fmla="*/ 2147483647 w 119"/>
              <a:gd name="T25" fmla="*/ 2147483647 h 120"/>
              <a:gd name="T26" fmla="*/ 2147483647 w 119"/>
              <a:gd name="T27" fmla="*/ 2147483647 h 120"/>
              <a:gd name="T28" fmla="*/ 2147483647 w 119"/>
              <a:gd name="T29" fmla="*/ 2147483647 h 120"/>
              <a:gd name="T30" fmla="*/ 2147483647 w 119"/>
              <a:gd name="T31" fmla="*/ 2147483647 h 120"/>
              <a:gd name="T32" fmla="*/ 2147483647 w 119"/>
              <a:gd name="T33" fmla="*/ 0 h 120"/>
              <a:gd name="T34" fmla="*/ 2147483647 w 119"/>
              <a:gd name="T35" fmla="*/ 2147483647 h 120"/>
              <a:gd name="T36" fmla="*/ 2147483647 w 119"/>
              <a:gd name="T37" fmla="*/ 2147483647 h 120"/>
              <a:gd name="T38" fmla="*/ 2147483647 w 119"/>
              <a:gd name="T39" fmla="*/ 2147483647 h 120"/>
              <a:gd name="T40" fmla="*/ 2147483647 w 119"/>
              <a:gd name="T41" fmla="*/ 2147483647 h 120"/>
              <a:gd name="T42" fmla="*/ 2147483647 w 119"/>
              <a:gd name="T43" fmla="*/ 2147483647 h 120"/>
              <a:gd name="T44" fmla="*/ 2147483647 w 119"/>
              <a:gd name="T45" fmla="*/ 2147483647 h 120"/>
              <a:gd name="T46" fmla="*/ 2147483647 w 119"/>
              <a:gd name="T47" fmla="*/ 2147483647 h 120"/>
              <a:gd name="T48" fmla="*/ 2147483647 w 119"/>
              <a:gd name="T49" fmla="*/ 2147483647 h 120"/>
              <a:gd name="T50" fmla="*/ 2147483647 w 119"/>
              <a:gd name="T51" fmla="*/ 2147483647 h 120"/>
              <a:gd name="T52" fmla="*/ 2147483647 w 119"/>
              <a:gd name="T53" fmla="*/ 2147483647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9"/>
              <a:gd name="T82" fmla="*/ 0 h 120"/>
              <a:gd name="T83" fmla="*/ 119 w 119"/>
              <a:gd name="T84" fmla="*/ 120 h 1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9" h="120">
                <a:moveTo>
                  <a:pt x="36" y="102"/>
                </a:moveTo>
                <a:lnTo>
                  <a:pt x="30" y="114"/>
                </a:lnTo>
                <a:lnTo>
                  <a:pt x="24" y="114"/>
                </a:lnTo>
                <a:lnTo>
                  <a:pt x="18" y="114"/>
                </a:lnTo>
                <a:lnTo>
                  <a:pt x="6" y="108"/>
                </a:lnTo>
                <a:lnTo>
                  <a:pt x="0" y="84"/>
                </a:lnTo>
                <a:lnTo>
                  <a:pt x="6" y="72"/>
                </a:lnTo>
                <a:lnTo>
                  <a:pt x="18" y="72"/>
                </a:lnTo>
                <a:lnTo>
                  <a:pt x="30" y="72"/>
                </a:lnTo>
                <a:lnTo>
                  <a:pt x="41" y="60"/>
                </a:lnTo>
                <a:lnTo>
                  <a:pt x="36" y="54"/>
                </a:lnTo>
                <a:lnTo>
                  <a:pt x="41" y="36"/>
                </a:lnTo>
                <a:lnTo>
                  <a:pt x="59" y="30"/>
                </a:lnTo>
                <a:lnTo>
                  <a:pt x="59" y="24"/>
                </a:lnTo>
                <a:lnTo>
                  <a:pt x="53" y="18"/>
                </a:lnTo>
                <a:lnTo>
                  <a:pt x="53" y="12"/>
                </a:lnTo>
                <a:lnTo>
                  <a:pt x="107" y="0"/>
                </a:lnTo>
                <a:lnTo>
                  <a:pt x="119" y="36"/>
                </a:lnTo>
                <a:lnTo>
                  <a:pt x="95" y="54"/>
                </a:lnTo>
                <a:lnTo>
                  <a:pt x="89" y="72"/>
                </a:lnTo>
                <a:lnTo>
                  <a:pt x="95" y="90"/>
                </a:lnTo>
                <a:lnTo>
                  <a:pt x="101" y="102"/>
                </a:lnTo>
                <a:lnTo>
                  <a:pt x="89" y="120"/>
                </a:lnTo>
                <a:lnTo>
                  <a:pt x="77" y="114"/>
                </a:lnTo>
                <a:lnTo>
                  <a:pt x="65" y="102"/>
                </a:lnTo>
                <a:lnTo>
                  <a:pt x="53" y="96"/>
                </a:lnTo>
                <a:lnTo>
                  <a:pt x="36" y="102"/>
                </a:lnTo>
                <a:close/>
              </a:path>
            </a:pathLst>
          </a:custGeom>
          <a:solidFill>
            <a:srgbClr val="FF99FF"/>
          </a:solidFill>
          <a:ln w="12700">
            <a:solidFill>
              <a:srgbClr val="000000"/>
            </a:solidFill>
            <a:prstDash val="solid"/>
            <a:round/>
            <a:headEnd/>
            <a:tailEnd/>
          </a:ln>
        </p:spPr>
        <p:txBody>
          <a:bodyPr/>
          <a:lstStyle/>
          <a:p>
            <a:endParaRPr lang="fi-FI"/>
          </a:p>
        </p:txBody>
      </p:sp>
      <p:sp>
        <p:nvSpPr>
          <p:cNvPr id="24590" name="Freeform 16"/>
          <p:cNvSpPr>
            <a:spLocks noChangeAspect="1"/>
          </p:cNvSpPr>
          <p:nvPr/>
        </p:nvSpPr>
        <p:spPr bwMode="auto">
          <a:xfrm>
            <a:off x="1403350" y="265113"/>
            <a:ext cx="1165225" cy="858837"/>
          </a:xfrm>
          <a:custGeom>
            <a:avLst/>
            <a:gdLst>
              <a:gd name="T0" fmla="*/ 2147483647 w 83"/>
              <a:gd name="T1" fmla="*/ 2147483647 h 66"/>
              <a:gd name="T2" fmla="*/ 0 w 83"/>
              <a:gd name="T3" fmla="*/ 2147483647 h 66"/>
              <a:gd name="T4" fmla="*/ 2147483647 w 83"/>
              <a:gd name="T5" fmla="*/ 0 h 66"/>
              <a:gd name="T6" fmla="*/ 2147483647 w 83"/>
              <a:gd name="T7" fmla="*/ 2147483647 h 66"/>
              <a:gd name="T8" fmla="*/ 2147483647 w 83"/>
              <a:gd name="T9" fmla="*/ 2147483647 h 66"/>
              <a:gd name="T10" fmla="*/ 2147483647 w 83"/>
              <a:gd name="T11" fmla="*/ 2147483647 h 66"/>
              <a:gd name="T12" fmla="*/ 2147483647 w 83"/>
              <a:gd name="T13" fmla="*/ 2147483647 h 66"/>
              <a:gd name="T14" fmla="*/ 2147483647 w 83"/>
              <a:gd name="T15" fmla="*/ 2147483647 h 66"/>
              <a:gd name="T16" fmla="*/ 2147483647 w 83"/>
              <a:gd name="T17" fmla="*/ 2147483647 h 66"/>
              <a:gd name="T18" fmla="*/ 2147483647 w 83"/>
              <a:gd name="T19" fmla="*/ 2147483647 h 66"/>
              <a:gd name="T20" fmla="*/ 2147483647 w 83"/>
              <a:gd name="T21" fmla="*/ 2147483647 h 66"/>
              <a:gd name="T22" fmla="*/ 2147483647 w 83"/>
              <a:gd name="T23" fmla="*/ 2147483647 h 66"/>
              <a:gd name="T24" fmla="*/ 2147483647 w 83"/>
              <a:gd name="T25" fmla="*/ 2147483647 h 66"/>
              <a:gd name="T26" fmla="*/ 2147483647 w 83"/>
              <a:gd name="T27" fmla="*/ 2147483647 h 66"/>
              <a:gd name="T28" fmla="*/ 2147483647 w 83"/>
              <a:gd name="T29" fmla="*/ 2147483647 h 66"/>
              <a:gd name="T30" fmla="*/ 2147483647 w 83"/>
              <a:gd name="T31" fmla="*/ 2147483647 h 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3"/>
              <a:gd name="T49" fmla="*/ 0 h 66"/>
              <a:gd name="T50" fmla="*/ 83 w 83"/>
              <a:gd name="T51" fmla="*/ 66 h 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3" h="66">
                <a:moveTo>
                  <a:pt x="12" y="42"/>
                </a:moveTo>
                <a:lnTo>
                  <a:pt x="0" y="24"/>
                </a:lnTo>
                <a:lnTo>
                  <a:pt x="12" y="0"/>
                </a:lnTo>
                <a:lnTo>
                  <a:pt x="54" y="6"/>
                </a:lnTo>
                <a:lnTo>
                  <a:pt x="77" y="6"/>
                </a:lnTo>
                <a:lnTo>
                  <a:pt x="77" y="12"/>
                </a:lnTo>
                <a:lnTo>
                  <a:pt x="83" y="18"/>
                </a:lnTo>
                <a:lnTo>
                  <a:pt x="83" y="24"/>
                </a:lnTo>
                <a:lnTo>
                  <a:pt x="65" y="30"/>
                </a:lnTo>
                <a:lnTo>
                  <a:pt x="60" y="48"/>
                </a:lnTo>
                <a:lnTo>
                  <a:pt x="65" y="54"/>
                </a:lnTo>
                <a:lnTo>
                  <a:pt x="54" y="66"/>
                </a:lnTo>
                <a:lnTo>
                  <a:pt x="42" y="66"/>
                </a:lnTo>
                <a:lnTo>
                  <a:pt x="30" y="66"/>
                </a:lnTo>
                <a:lnTo>
                  <a:pt x="24" y="42"/>
                </a:lnTo>
                <a:lnTo>
                  <a:pt x="12" y="42"/>
                </a:lnTo>
                <a:close/>
              </a:path>
            </a:pathLst>
          </a:custGeom>
          <a:solidFill>
            <a:srgbClr val="FF99FF"/>
          </a:solidFill>
          <a:ln w="0">
            <a:solidFill>
              <a:srgbClr val="000000"/>
            </a:solidFill>
            <a:prstDash val="solid"/>
            <a:round/>
            <a:headEnd/>
            <a:tailEnd/>
          </a:ln>
        </p:spPr>
        <p:txBody>
          <a:bodyPr/>
          <a:lstStyle/>
          <a:p>
            <a:endParaRPr lang="fi-FI"/>
          </a:p>
        </p:txBody>
      </p:sp>
      <p:sp>
        <p:nvSpPr>
          <p:cNvPr id="24591" name="Rectangle 17"/>
          <p:cNvSpPr>
            <a:spLocks noChangeAspect="1" noChangeArrowheads="1"/>
          </p:cNvSpPr>
          <p:nvPr/>
        </p:nvSpPr>
        <p:spPr bwMode="auto">
          <a:xfrm>
            <a:off x="4859338" y="3068638"/>
            <a:ext cx="823912"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Ilomantsi</a:t>
            </a:r>
          </a:p>
        </p:txBody>
      </p:sp>
      <p:sp>
        <p:nvSpPr>
          <p:cNvPr id="24592" name="Rectangle 18"/>
          <p:cNvSpPr>
            <a:spLocks noChangeAspect="1" noChangeArrowheads="1"/>
          </p:cNvSpPr>
          <p:nvPr/>
        </p:nvSpPr>
        <p:spPr bwMode="auto">
          <a:xfrm>
            <a:off x="2411413" y="2133600"/>
            <a:ext cx="504825"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Juuka</a:t>
            </a:r>
          </a:p>
        </p:txBody>
      </p:sp>
      <p:sp>
        <p:nvSpPr>
          <p:cNvPr id="24593" name="Rectangle 20"/>
          <p:cNvSpPr>
            <a:spLocks noChangeAspect="1" noChangeArrowheads="1"/>
          </p:cNvSpPr>
          <p:nvPr/>
        </p:nvSpPr>
        <p:spPr bwMode="auto">
          <a:xfrm>
            <a:off x="3635375" y="5373688"/>
            <a:ext cx="720725" cy="184150"/>
          </a:xfrm>
          <a:prstGeom prst="rect">
            <a:avLst/>
          </a:prstGeom>
          <a:noFill/>
          <a:ln w="9525">
            <a:noFill/>
            <a:miter lim="800000"/>
            <a:headEnd/>
            <a:tailEnd/>
          </a:ln>
        </p:spPr>
        <p:txBody>
          <a:bodyPr lIns="0" tIns="0" rIns="0" bIns="0">
            <a:spAutoFit/>
          </a:bodyPr>
          <a:lstStyle/>
          <a:p>
            <a:r>
              <a:rPr lang="fi-FI" sz="1200" b="1">
                <a:solidFill>
                  <a:srgbClr val="000000"/>
                </a:solidFill>
                <a:latin typeface="Verdana" pitchFamily="34" charset="0"/>
                <a:cs typeface="Arial" charset="0"/>
              </a:rPr>
              <a:t>Kitee</a:t>
            </a:r>
            <a:endParaRPr lang="fi-FI" sz="1200" b="1">
              <a:cs typeface="Arial" charset="0"/>
            </a:endParaRPr>
          </a:p>
        </p:txBody>
      </p:sp>
      <p:sp>
        <p:nvSpPr>
          <p:cNvPr id="24594" name="Rectangle 21"/>
          <p:cNvSpPr>
            <a:spLocks noChangeAspect="1" noChangeArrowheads="1"/>
          </p:cNvSpPr>
          <p:nvPr/>
        </p:nvSpPr>
        <p:spPr bwMode="auto">
          <a:xfrm>
            <a:off x="3203575" y="3429000"/>
            <a:ext cx="941388"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Kontiolahti</a:t>
            </a:r>
            <a:endParaRPr lang="fi-FI" sz="1200" b="1">
              <a:cs typeface="Arial" charset="0"/>
            </a:endParaRPr>
          </a:p>
        </p:txBody>
      </p:sp>
      <p:sp>
        <p:nvSpPr>
          <p:cNvPr id="24595" name="Rectangle 22"/>
          <p:cNvSpPr>
            <a:spLocks noChangeAspect="1" noChangeArrowheads="1"/>
          </p:cNvSpPr>
          <p:nvPr/>
        </p:nvSpPr>
        <p:spPr bwMode="auto">
          <a:xfrm>
            <a:off x="1800225" y="3435350"/>
            <a:ext cx="998538"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Outokumpu</a:t>
            </a:r>
            <a:endParaRPr lang="fi-FI" sz="1200" b="1">
              <a:cs typeface="Arial" charset="0"/>
            </a:endParaRPr>
          </a:p>
        </p:txBody>
      </p:sp>
      <p:sp>
        <p:nvSpPr>
          <p:cNvPr id="24596" name="Rectangle 23"/>
          <p:cNvSpPr>
            <a:spLocks noChangeAspect="1" noChangeArrowheads="1"/>
          </p:cNvSpPr>
          <p:nvPr/>
        </p:nvSpPr>
        <p:spPr bwMode="auto">
          <a:xfrm>
            <a:off x="3708400" y="1700213"/>
            <a:ext cx="544513"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Lieksa</a:t>
            </a:r>
          </a:p>
        </p:txBody>
      </p:sp>
      <p:sp>
        <p:nvSpPr>
          <p:cNvPr id="24597" name="Rectangle 24"/>
          <p:cNvSpPr>
            <a:spLocks noChangeAspect="1" noChangeArrowheads="1"/>
          </p:cNvSpPr>
          <p:nvPr/>
        </p:nvSpPr>
        <p:spPr bwMode="auto">
          <a:xfrm>
            <a:off x="2627313" y="4005263"/>
            <a:ext cx="485775"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Liperi</a:t>
            </a:r>
            <a:endParaRPr lang="fi-FI" sz="1200" b="1">
              <a:cs typeface="Arial" charset="0"/>
            </a:endParaRPr>
          </a:p>
        </p:txBody>
      </p:sp>
      <p:sp>
        <p:nvSpPr>
          <p:cNvPr id="24598" name="Rectangle 25"/>
          <p:cNvSpPr>
            <a:spLocks noChangeAspect="1" noChangeArrowheads="1"/>
          </p:cNvSpPr>
          <p:nvPr/>
        </p:nvSpPr>
        <p:spPr bwMode="auto">
          <a:xfrm>
            <a:off x="2195513" y="1125538"/>
            <a:ext cx="666750" cy="18097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Nurmes</a:t>
            </a:r>
          </a:p>
        </p:txBody>
      </p:sp>
      <p:sp>
        <p:nvSpPr>
          <p:cNvPr id="24599" name="Rectangle 26"/>
          <p:cNvSpPr>
            <a:spLocks noChangeAspect="1" noChangeArrowheads="1"/>
          </p:cNvSpPr>
          <p:nvPr/>
        </p:nvSpPr>
        <p:spPr bwMode="auto">
          <a:xfrm>
            <a:off x="2484438" y="2997200"/>
            <a:ext cx="809625" cy="18097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Polvijärvi</a:t>
            </a:r>
            <a:endParaRPr lang="fi-FI" sz="1200" b="1">
              <a:cs typeface="Arial" charset="0"/>
            </a:endParaRPr>
          </a:p>
        </p:txBody>
      </p:sp>
      <p:sp>
        <p:nvSpPr>
          <p:cNvPr id="24600" name="Rectangle 27"/>
          <p:cNvSpPr>
            <a:spLocks noChangeAspect="1" noChangeArrowheads="1"/>
          </p:cNvSpPr>
          <p:nvPr/>
        </p:nvSpPr>
        <p:spPr bwMode="auto">
          <a:xfrm>
            <a:off x="2771800" y="4581128"/>
            <a:ext cx="777875" cy="182562"/>
          </a:xfrm>
          <a:prstGeom prst="rect">
            <a:avLst/>
          </a:prstGeom>
          <a:noFill/>
          <a:ln w="9525">
            <a:noFill/>
            <a:miter lim="800000"/>
            <a:headEnd/>
            <a:tailEnd/>
          </a:ln>
        </p:spPr>
        <p:txBody>
          <a:bodyPr wrap="none" lIns="0" tIns="0" rIns="0" bIns="0">
            <a:spAutoFit/>
          </a:bodyPr>
          <a:lstStyle/>
          <a:p>
            <a:r>
              <a:rPr lang="fi-FI" sz="1200" b="1" dirty="0">
                <a:solidFill>
                  <a:srgbClr val="000000"/>
                </a:solidFill>
                <a:latin typeface="Verdana" pitchFamily="34" charset="0"/>
                <a:cs typeface="Arial" charset="0"/>
              </a:rPr>
              <a:t>Rääkkylä</a:t>
            </a:r>
            <a:endParaRPr lang="fi-FI" sz="1200" b="1" dirty="0">
              <a:cs typeface="Arial" charset="0"/>
            </a:endParaRPr>
          </a:p>
        </p:txBody>
      </p:sp>
      <p:sp>
        <p:nvSpPr>
          <p:cNvPr id="24601" name="Rectangle 28"/>
          <p:cNvSpPr>
            <a:spLocks noChangeAspect="1" noChangeArrowheads="1"/>
          </p:cNvSpPr>
          <p:nvPr/>
        </p:nvSpPr>
        <p:spPr bwMode="auto">
          <a:xfrm>
            <a:off x="1547813" y="549275"/>
            <a:ext cx="658812"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Valtimo</a:t>
            </a:r>
          </a:p>
        </p:txBody>
      </p:sp>
      <p:sp>
        <p:nvSpPr>
          <p:cNvPr id="24602" name="Rectangle 30"/>
          <p:cNvSpPr>
            <a:spLocks noChangeAspect="1" noChangeArrowheads="1"/>
          </p:cNvSpPr>
          <p:nvPr/>
        </p:nvSpPr>
        <p:spPr bwMode="auto">
          <a:xfrm>
            <a:off x="3995738" y="4724400"/>
            <a:ext cx="969962"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Tohmajärvi</a:t>
            </a:r>
            <a:endParaRPr lang="fi-FI" sz="1200" b="1">
              <a:cs typeface="Arial" charset="0"/>
            </a:endParaRPr>
          </a:p>
        </p:txBody>
      </p:sp>
      <p:sp>
        <p:nvSpPr>
          <p:cNvPr id="51" name="Puolivapaa piirto 50"/>
          <p:cNvSpPr/>
          <p:nvPr/>
        </p:nvSpPr>
        <p:spPr>
          <a:xfrm>
            <a:off x="3254871" y="2619375"/>
            <a:ext cx="2181225" cy="2193925"/>
          </a:xfrm>
          <a:custGeom>
            <a:avLst/>
            <a:gdLst>
              <a:gd name="connsiteX0" fmla="*/ 1845629 w 2182218"/>
              <a:gd name="connsiteY0" fmla="*/ 2193438 h 2193438"/>
              <a:gd name="connsiteX1" fmla="*/ 2092461 w 2182218"/>
              <a:gd name="connsiteY1" fmla="*/ 1997095 h 2193438"/>
              <a:gd name="connsiteX2" fmla="*/ 2182218 w 2182218"/>
              <a:gd name="connsiteY2" fmla="*/ 1761482 h 2193438"/>
              <a:gd name="connsiteX3" fmla="*/ 2182218 w 2182218"/>
              <a:gd name="connsiteY3" fmla="*/ 1716604 h 2193438"/>
              <a:gd name="connsiteX4" fmla="*/ 2008314 w 2182218"/>
              <a:gd name="connsiteY4" fmla="*/ 1716604 h 2193438"/>
              <a:gd name="connsiteX5" fmla="*/ 2008314 w 2182218"/>
              <a:gd name="connsiteY5" fmla="*/ 1643676 h 2193438"/>
              <a:gd name="connsiteX6" fmla="*/ 2086851 w 2182218"/>
              <a:gd name="connsiteY6" fmla="*/ 1576358 h 2193438"/>
              <a:gd name="connsiteX7" fmla="*/ 2008314 w 2182218"/>
              <a:gd name="connsiteY7" fmla="*/ 1576358 h 2193438"/>
              <a:gd name="connsiteX8" fmla="*/ 1929776 w 2182218"/>
              <a:gd name="connsiteY8" fmla="*/ 1497821 h 2193438"/>
              <a:gd name="connsiteX9" fmla="*/ 1851239 w 2182218"/>
              <a:gd name="connsiteY9" fmla="*/ 1340746 h 2193438"/>
              <a:gd name="connsiteX10" fmla="*/ 1761482 w 2182218"/>
              <a:gd name="connsiteY10" fmla="*/ 1340746 h 2193438"/>
              <a:gd name="connsiteX11" fmla="*/ 1598797 w 2182218"/>
              <a:gd name="connsiteY11" fmla="*/ 1262209 h 2193438"/>
              <a:gd name="connsiteX12" fmla="*/ 1677335 w 2182218"/>
              <a:gd name="connsiteY12" fmla="*/ 1178061 h 2193438"/>
              <a:gd name="connsiteX13" fmla="*/ 1503430 w 2182218"/>
              <a:gd name="connsiteY13" fmla="*/ 1099524 h 2193438"/>
              <a:gd name="connsiteX14" fmla="*/ 1346355 w 2182218"/>
              <a:gd name="connsiteY14" fmla="*/ 942449 h 2193438"/>
              <a:gd name="connsiteX15" fmla="*/ 1419283 w 2182218"/>
              <a:gd name="connsiteY15" fmla="*/ 790984 h 2193438"/>
              <a:gd name="connsiteX16" fmla="*/ 1088304 w 2182218"/>
              <a:gd name="connsiteY16" fmla="*/ 78537 h 2193438"/>
              <a:gd name="connsiteX17" fmla="*/ 1004157 w 2182218"/>
              <a:gd name="connsiteY17" fmla="*/ 84147 h 2193438"/>
              <a:gd name="connsiteX18" fmla="*/ 1009766 w 2182218"/>
              <a:gd name="connsiteY18" fmla="*/ 0 h 2193438"/>
              <a:gd name="connsiteX19" fmla="*/ 589030 w 2182218"/>
              <a:gd name="connsiteY19" fmla="*/ 0 h 2193438"/>
              <a:gd name="connsiteX20" fmla="*/ 504883 w 2182218"/>
              <a:gd name="connsiteY20" fmla="*/ 78537 h 2193438"/>
              <a:gd name="connsiteX21" fmla="*/ 499273 w 2182218"/>
              <a:gd name="connsiteY21" fmla="*/ 488054 h 2193438"/>
              <a:gd name="connsiteX22" fmla="*/ 667568 w 2182218"/>
              <a:gd name="connsiteY22" fmla="*/ 622690 h 2193438"/>
              <a:gd name="connsiteX23" fmla="*/ 673178 w 2182218"/>
              <a:gd name="connsiteY23" fmla="*/ 790984 h 2193438"/>
              <a:gd name="connsiteX24" fmla="*/ 914400 w 2182218"/>
              <a:gd name="connsiteY24" fmla="*/ 858302 h 2193438"/>
              <a:gd name="connsiteX25" fmla="*/ 1077084 w 2182218"/>
              <a:gd name="connsiteY25" fmla="*/ 1183671 h 2193438"/>
              <a:gd name="connsiteX26" fmla="*/ 830252 w 2182218"/>
              <a:gd name="connsiteY26" fmla="*/ 1189281 h 2193438"/>
              <a:gd name="connsiteX27" fmla="*/ 583420 w 2182218"/>
              <a:gd name="connsiteY27" fmla="*/ 1419283 h 2193438"/>
              <a:gd name="connsiteX28" fmla="*/ 499273 w 2182218"/>
              <a:gd name="connsiteY28" fmla="*/ 1256599 h 2193438"/>
              <a:gd name="connsiteX29" fmla="*/ 78537 w 2182218"/>
              <a:gd name="connsiteY29" fmla="*/ 1183671 h 2193438"/>
              <a:gd name="connsiteX30" fmla="*/ 0 w 2182218"/>
              <a:gd name="connsiteY30" fmla="*/ 1335136 h 2193438"/>
              <a:gd name="connsiteX31" fmla="*/ 246832 w 2182218"/>
              <a:gd name="connsiteY31" fmla="*/ 1497821 h 2193438"/>
              <a:gd name="connsiteX32" fmla="*/ 330979 w 2182218"/>
              <a:gd name="connsiteY32" fmla="*/ 1492211 h 2193438"/>
              <a:gd name="connsiteX33" fmla="*/ 336589 w 2182218"/>
              <a:gd name="connsiteY33" fmla="*/ 1884898 h 2193438"/>
              <a:gd name="connsiteX34" fmla="*/ 667568 w 2182218"/>
              <a:gd name="connsiteY34" fmla="*/ 1963436 h 2193438"/>
              <a:gd name="connsiteX35" fmla="*/ 751715 w 2182218"/>
              <a:gd name="connsiteY35" fmla="*/ 1884898 h 2193438"/>
              <a:gd name="connsiteX36" fmla="*/ 925619 w 2182218"/>
              <a:gd name="connsiteY36" fmla="*/ 1879288 h 2193438"/>
              <a:gd name="connsiteX37" fmla="*/ 925619 w 2182218"/>
              <a:gd name="connsiteY37" fmla="*/ 1800751 h 2193438"/>
              <a:gd name="connsiteX38" fmla="*/ 1009766 w 2182218"/>
              <a:gd name="connsiteY38" fmla="*/ 1800751 h 2193438"/>
              <a:gd name="connsiteX39" fmla="*/ 1082694 w 2182218"/>
              <a:gd name="connsiteY39" fmla="*/ 1957826 h 2193438"/>
              <a:gd name="connsiteX40" fmla="*/ 1262208 w 2182218"/>
              <a:gd name="connsiteY40" fmla="*/ 2036363 h 2193438"/>
              <a:gd name="connsiteX41" fmla="*/ 1587578 w 2182218"/>
              <a:gd name="connsiteY41" fmla="*/ 1957826 h 2193438"/>
              <a:gd name="connsiteX42" fmla="*/ 1671725 w 2182218"/>
              <a:gd name="connsiteY42" fmla="*/ 2036363 h 2193438"/>
              <a:gd name="connsiteX43" fmla="*/ 1761482 w 2182218"/>
              <a:gd name="connsiteY43" fmla="*/ 2036363 h 2193438"/>
              <a:gd name="connsiteX44" fmla="*/ 1845629 w 2182218"/>
              <a:gd name="connsiteY44" fmla="*/ 2193438 h 2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182218" h="2193438">
                <a:moveTo>
                  <a:pt x="1845629" y="2193438"/>
                </a:moveTo>
                <a:lnTo>
                  <a:pt x="2092461" y="1997095"/>
                </a:lnTo>
                <a:lnTo>
                  <a:pt x="2182218" y="1761482"/>
                </a:lnTo>
                <a:lnTo>
                  <a:pt x="2182218" y="1716604"/>
                </a:lnTo>
                <a:lnTo>
                  <a:pt x="2008314" y="1716604"/>
                </a:lnTo>
                <a:lnTo>
                  <a:pt x="2008314" y="1643676"/>
                </a:lnTo>
                <a:lnTo>
                  <a:pt x="2086851" y="1576358"/>
                </a:lnTo>
                <a:lnTo>
                  <a:pt x="2008314" y="1576358"/>
                </a:lnTo>
                <a:lnTo>
                  <a:pt x="1929776" y="1497821"/>
                </a:lnTo>
                <a:lnTo>
                  <a:pt x="1851239" y="1340746"/>
                </a:lnTo>
                <a:lnTo>
                  <a:pt x="1761482" y="1340746"/>
                </a:lnTo>
                <a:lnTo>
                  <a:pt x="1598797" y="1262209"/>
                </a:lnTo>
                <a:lnTo>
                  <a:pt x="1677335" y="1178061"/>
                </a:lnTo>
                <a:lnTo>
                  <a:pt x="1503430" y="1099524"/>
                </a:lnTo>
                <a:lnTo>
                  <a:pt x="1346355" y="942449"/>
                </a:lnTo>
                <a:lnTo>
                  <a:pt x="1419283" y="790984"/>
                </a:lnTo>
                <a:lnTo>
                  <a:pt x="1088304" y="78537"/>
                </a:lnTo>
                <a:lnTo>
                  <a:pt x="1004157" y="84147"/>
                </a:lnTo>
                <a:lnTo>
                  <a:pt x="1009766" y="0"/>
                </a:lnTo>
                <a:lnTo>
                  <a:pt x="589030" y="0"/>
                </a:lnTo>
                <a:lnTo>
                  <a:pt x="504883" y="78537"/>
                </a:lnTo>
                <a:lnTo>
                  <a:pt x="499273" y="488054"/>
                </a:lnTo>
                <a:lnTo>
                  <a:pt x="667568" y="622690"/>
                </a:lnTo>
                <a:lnTo>
                  <a:pt x="673178" y="790984"/>
                </a:lnTo>
                <a:lnTo>
                  <a:pt x="914400" y="858302"/>
                </a:lnTo>
                <a:lnTo>
                  <a:pt x="1077084" y="1183671"/>
                </a:lnTo>
                <a:lnTo>
                  <a:pt x="830252" y="1189281"/>
                </a:lnTo>
                <a:lnTo>
                  <a:pt x="583420" y="1419283"/>
                </a:lnTo>
                <a:lnTo>
                  <a:pt x="499273" y="1256599"/>
                </a:lnTo>
                <a:lnTo>
                  <a:pt x="78537" y="1183671"/>
                </a:lnTo>
                <a:lnTo>
                  <a:pt x="0" y="1335136"/>
                </a:lnTo>
                <a:lnTo>
                  <a:pt x="246832" y="1497821"/>
                </a:lnTo>
                <a:lnTo>
                  <a:pt x="330979" y="1492211"/>
                </a:lnTo>
                <a:lnTo>
                  <a:pt x="336589" y="1884898"/>
                </a:lnTo>
                <a:lnTo>
                  <a:pt x="667568" y="1963436"/>
                </a:lnTo>
                <a:lnTo>
                  <a:pt x="751715" y="1884898"/>
                </a:lnTo>
                <a:lnTo>
                  <a:pt x="925619" y="1879288"/>
                </a:lnTo>
                <a:lnTo>
                  <a:pt x="925619" y="1800751"/>
                </a:lnTo>
                <a:lnTo>
                  <a:pt x="1009766" y="1800751"/>
                </a:lnTo>
                <a:lnTo>
                  <a:pt x="1082694" y="1957826"/>
                </a:lnTo>
                <a:lnTo>
                  <a:pt x="1262208" y="2036363"/>
                </a:lnTo>
                <a:lnTo>
                  <a:pt x="1587578" y="1957826"/>
                </a:lnTo>
                <a:lnTo>
                  <a:pt x="1671725" y="2036363"/>
                </a:lnTo>
                <a:lnTo>
                  <a:pt x="1761482" y="2036363"/>
                </a:lnTo>
                <a:lnTo>
                  <a:pt x="1845629" y="2193438"/>
                </a:lnTo>
                <a:close/>
              </a:path>
            </a:pathLst>
          </a:custGeom>
          <a:solidFill>
            <a:srgbClr val="66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24633" name="Tekstikehys 51"/>
          <p:cNvSpPr txBox="1">
            <a:spLocks noChangeArrowheads="1"/>
          </p:cNvSpPr>
          <p:nvPr/>
        </p:nvSpPr>
        <p:spPr bwMode="auto">
          <a:xfrm>
            <a:off x="3995738" y="4005263"/>
            <a:ext cx="896937" cy="276225"/>
          </a:xfrm>
          <a:prstGeom prst="rect">
            <a:avLst/>
          </a:prstGeom>
          <a:noFill/>
          <a:ln w="9525">
            <a:noFill/>
            <a:miter lim="800000"/>
            <a:headEnd/>
            <a:tailEnd/>
          </a:ln>
        </p:spPr>
        <p:txBody>
          <a:bodyPr wrap="none">
            <a:spAutoFit/>
          </a:bodyPr>
          <a:lstStyle/>
          <a:p>
            <a:r>
              <a:rPr lang="fi-FI" sz="1200" b="1">
                <a:latin typeface="Verdana" pitchFamily="34" charset="0"/>
                <a:ea typeface="Verdana" pitchFamily="34" charset="0"/>
                <a:cs typeface="Verdana" pitchFamily="34" charset="0"/>
              </a:rPr>
              <a:t>Joensuu</a:t>
            </a:r>
          </a:p>
        </p:txBody>
      </p:sp>
      <p:sp>
        <p:nvSpPr>
          <p:cNvPr id="53" name="Suorakulmio 52"/>
          <p:cNvSpPr/>
          <p:nvPr/>
        </p:nvSpPr>
        <p:spPr>
          <a:xfrm>
            <a:off x="5580063" y="836712"/>
            <a:ext cx="288925" cy="287338"/>
          </a:xfrm>
          <a:prstGeom prst="rect">
            <a:avLst/>
          </a:prstGeom>
          <a:solidFill>
            <a:srgbClr val="66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59" name="Suorakulmio 58"/>
          <p:cNvSpPr/>
          <p:nvPr/>
        </p:nvSpPr>
        <p:spPr>
          <a:xfrm>
            <a:off x="5580063" y="1268760"/>
            <a:ext cx="288925" cy="287338"/>
          </a:xfrm>
          <a:prstGeom prst="rect">
            <a:avLst/>
          </a:prstGeom>
          <a:solidFill>
            <a:srgbClr val="FF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24636" name="Tekstikehys 44"/>
          <p:cNvSpPr txBox="1">
            <a:spLocks noChangeArrowheads="1"/>
          </p:cNvSpPr>
          <p:nvPr/>
        </p:nvSpPr>
        <p:spPr bwMode="auto">
          <a:xfrm>
            <a:off x="6011862" y="764704"/>
            <a:ext cx="3132137" cy="430887"/>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Joensuun kaupunkiseudun erityinen kuntajakoselvitys (päättynyt 10/2013)</a:t>
            </a:r>
            <a:endParaRPr lang="fi-FI" sz="1100" dirty="0">
              <a:latin typeface="Verdana" pitchFamily="34" charset="0"/>
              <a:ea typeface="Verdana" pitchFamily="34" charset="0"/>
              <a:cs typeface="Verdana" pitchFamily="34" charset="0"/>
            </a:endParaRPr>
          </a:p>
        </p:txBody>
      </p:sp>
      <p:sp>
        <p:nvSpPr>
          <p:cNvPr id="24637" name="Tekstikehys 44"/>
          <p:cNvSpPr txBox="1">
            <a:spLocks noChangeArrowheads="1"/>
          </p:cNvSpPr>
          <p:nvPr/>
        </p:nvSpPr>
        <p:spPr bwMode="auto">
          <a:xfrm>
            <a:off x="6011863" y="1268760"/>
            <a:ext cx="2952750" cy="261610"/>
          </a:xfrm>
          <a:prstGeom prst="rect">
            <a:avLst/>
          </a:prstGeom>
          <a:noFill/>
          <a:ln w="9525">
            <a:noFill/>
            <a:miter lim="800000"/>
            <a:headEnd/>
            <a:tailEnd/>
          </a:ln>
        </p:spPr>
        <p:txBody>
          <a:bodyPr>
            <a:spAutoFit/>
          </a:bodyPr>
          <a:lstStyle/>
          <a:p>
            <a:r>
              <a:rPr lang="fi-FI" sz="1100" dirty="0" smtClean="0">
                <a:latin typeface="Verdana" pitchFamily="34" charset="0"/>
                <a:ea typeface="Verdana" pitchFamily="34" charset="0"/>
                <a:cs typeface="Verdana" pitchFamily="34" charset="0"/>
              </a:rPr>
              <a:t>Pielisen Karjalan </a:t>
            </a:r>
            <a:r>
              <a:rPr lang="fi-FI" sz="1100" dirty="0">
                <a:latin typeface="Verdana" pitchFamily="34" charset="0"/>
                <a:ea typeface="Verdana" pitchFamily="34" charset="0"/>
                <a:cs typeface="Verdana" pitchFamily="34" charset="0"/>
              </a:rPr>
              <a:t>selvitys</a:t>
            </a:r>
          </a:p>
        </p:txBody>
      </p:sp>
      <p:sp>
        <p:nvSpPr>
          <p:cNvPr id="66" name="Suorakulmio 65"/>
          <p:cNvSpPr/>
          <p:nvPr/>
        </p:nvSpPr>
        <p:spPr>
          <a:xfrm>
            <a:off x="5580063" y="1628800"/>
            <a:ext cx="288925" cy="287337"/>
          </a:xfrm>
          <a:prstGeom prst="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24639" name="Tekstikehys 44"/>
          <p:cNvSpPr txBox="1">
            <a:spLocks noChangeArrowheads="1"/>
          </p:cNvSpPr>
          <p:nvPr/>
        </p:nvSpPr>
        <p:spPr bwMode="auto">
          <a:xfrm>
            <a:off x="6011863" y="1578695"/>
            <a:ext cx="2880617"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Kiteen sekä Tohmajärven esitykset</a:t>
            </a:r>
            <a:endParaRPr lang="fi-FI" sz="1100" dirty="0">
              <a:latin typeface="Verdana" pitchFamily="34" charset="0"/>
              <a:ea typeface="Verdana" pitchFamily="34" charset="0"/>
              <a:cs typeface="Verdana" pitchFamily="34" charset="0"/>
            </a:endParaRPr>
          </a:p>
        </p:txBody>
      </p:sp>
      <p:sp>
        <p:nvSpPr>
          <p:cNvPr id="36" name="Suorakulmio 35"/>
          <p:cNvSpPr/>
          <p:nvPr/>
        </p:nvSpPr>
        <p:spPr>
          <a:xfrm>
            <a:off x="5652120" y="1988840"/>
            <a:ext cx="288925" cy="287337"/>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37" name="Tekstikehys 44"/>
          <p:cNvSpPr txBox="1">
            <a:spLocks noChangeArrowheads="1"/>
          </p:cNvSpPr>
          <p:nvPr/>
        </p:nvSpPr>
        <p:spPr bwMode="auto">
          <a:xfrm>
            <a:off x="5940152" y="1916832"/>
            <a:ext cx="3456384"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Kunta ei aio osallistua selvityksiin</a:t>
            </a:r>
            <a:endParaRPr lang="fi-FI" sz="1100" dirty="0">
              <a:latin typeface="Verdana" pitchFamily="34" charset="0"/>
              <a:ea typeface="Verdana" pitchFamily="34" charset="0"/>
              <a:cs typeface="Verdana" pitchFamily="34" charset="0"/>
            </a:endParaRPr>
          </a:p>
        </p:txBody>
      </p:sp>
      <p:sp>
        <p:nvSpPr>
          <p:cNvPr id="38" name="5-sakarainen tähti 37"/>
          <p:cNvSpPr/>
          <p:nvPr/>
        </p:nvSpPr>
        <p:spPr>
          <a:xfrm>
            <a:off x="6155729" y="2348880"/>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9" name="Tekstikehys 44"/>
          <p:cNvSpPr txBox="1">
            <a:spLocks noChangeArrowheads="1"/>
          </p:cNvSpPr>
          <p:nvPr/>
        </p:nvSpPr>
        <p:spPr bwMode="auto">
          <a:xfrm>
            <a:off x="6372175" y="2276872"/>
            <a:ext cx="1800225" cy="430887"/>
          </a:xfrm>
          <a:prstGeom prst="rect">
            <a:avLst/>
          </a:prstGeom>
          <a:noFill/>
          <a:ln w="9525">
            <a:noFill/>
            <a:miter lim="800000"/>
            <a:headEnd/>
            <a:tailEnd/>
          </a:ln>
        </p:spPr>
        <p:txBody>
          <a:bodyPr>
            <a:spAutoFit/>
          </a:bodyPr>
          <a:lstStyle/>
          <a:p>
            <a:r>
              <a:rPr lang="fi-FI" sz="1100" dirty="0" smtClean="0">
                <a:latin typeface="Verdana" pitchFamily="34" charset="0"/>
                <a:ea typeface="Verdana" pitchFamily="34" charset="0"/>
                <a:cs typeface="Verdana" pitchFamily="34" charset="0"/>
              </a:rPr>
              <a:t>Ei yhtenäisiä päätöksiä selvitysalueesta</a:t>
            </a:r>
            <a:endParaRPr lang="fi-FI" sz="1100" dirty="0">
              <a:latin typeface="Verdana" pitchFamily="34" charset="0"/>
              <a:ea typeface="Verdana" pitchFamily="34" charset="0"/>
              <a:cs typeface="Verdana" pitchFamily="34" charset="0"/>
            </a:endParaRPr>
          </a:p>
        </p:txBody>
      </p:sp>
      <p:sp>
        <p:nvSpPr>
          <p:cNvPr id="41" name="5-sakarainen tähti 40"/>
          <p:cNvSpPr/>
          <p:nvPr/>
        </p:nvSpPr>
        <p:spPr>
          <a:xfrm>
            <a:off x="4572000" y="4941168"/>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42" name="5-sakarainen tähti 41"/>
          <p:cNvSpPr/>
          <p:nvPr/>
        </p:nvSpPr>
        <p:spPr>
          <a:xfrm>
            <a:off x="3851920" y="5661248"/>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43" name="Nuoli oikealle 42"/>
          <p:cNvSpPr/>
          <p:nvPr/>
        </p:nvSpPr>
        <p:spPr>
          <a:xfrm rot="13660595">
            <a:off x="3574611" y="4289216"/>
            <a:ext cx="864096" cy="216024"/>
          </a:xfrm>
          <a:prstGeom prst="right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 name="Nuoli oikealle 43"/>
          <p:cNvSpPr/>
          <p:nvPr/>
        </p:nvSpPr>
        <p:spPr>
          <a:xfrm rot="10800000">
            <a:off x="3635896" y="4581128"/>
            <a:ext cx="360040" cy="216024"/>
          </a:xfrm>
          <a:prstGeom prst="right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5" name="Nuoli oikealle 44"/>
          <p:cNvSpPr/>
          <p:nvPr/>
        </p:nvSpPr>
        <p:spPr>
          <a:xfrm rot="13699451">
            <a:off x="3346602" y="4943599"/>
            <a:ext cx="489051" cy="216024"/>
          </a:xfrm>
          <a:prstGeom prst="right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6" name="Nuoli oikealle 45"/>
          <p:cNvSpPr/>
          <p:nvPr/>
        </p:nvSpPr>
        <p:spPr>
          <a:xfrm rot="17544888">
            <a:off x="4455886" y="4044074"/>
            <a:ext cx="1163689" cy="216024"/>
          </a:xfrm>
          <a:prstGeom prst="right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7" name="5-sakarainen tähti 46"/>
          <p:cNvSpPr/>
          <p:nvPr/>
        </p:nvSpPr>
        <p:spPr>
          <a:xfrm>
            <a:off x="5651673" y="1700361"/>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reeform 12"/>
          <p:cNvSpPr>
            <a:spLocks noChangeAspect="1"/>
          </p:cNvSpPr>
          <p:nvPr/>
        </p:nvSpPr>
        <p:spPr bwMode="auto">
          <a:xfrm>
            <a:off x="3070225" y="4887913"/>
            <a:ext cx="1592263" cy="1589087"/>
          </a:xfrm>
          <a:custGeom>
            <a:avLst/>
            <a:gdLst>
              <a:gd name="T0" fmla="*/ 2147483647 w 10000"/>
              <a:gd name="T1" fmla="*/ 0 h 13552"/>
              <a:gd name="T2" fmla="*/ 2147483647 w 10000"/>
              <a:gd name="T3" fmla="*/ 2147483647 h 13552"/>
              <a:gd name="T4" fmla="*/ 2147483647 w 10000"/>
              <a:gd name="T5" fmla="*/ 2147483647 h 13552"/>
              <a:gd name="T6" fmla="*/ 2147483647 w 10000"/>
              <a:gd name="T7" fmla="*/ 2147483647 h 13552"/>
              <a:gd name="T8" fmla="*/ 2147483647 w 10000"/>
              <a:gd name="T9" fmla="*/ 2147483647 h 13552"/>
              <a:gd name="T10" fmla="*/ 2147483647 w 10000"/>
              <a:gd name="T11" fmla="*/ 2147483647 h 13552"/>
              <a:gd name="T12" fmla="*/ 2147483647 w 10000"/>
              <a:gd name="T13" fmla="*/ 2147483647 h 13552"/>
              <a:gd name="T14" fmla="*/ 2147483647 w 10000"/>
              <a:gd name="T15" fmla="*/ 2147483647 h 13552"/>
              <a:gd name="T16" fmla="*/ 0 w 10000"/>
              <a:gd name="T17" fmla="*/ 2147483647 h 13552"/>
              <a:gd name="T18" fmla="*/ 0 w 10000"/>
              <a:gd name="T19" fmla="*/ 2147483647 h 13552"/>
              <a:gd name="T20" fmla="*/ 2147483647 w 10000"/>
              <a:gd name="T21" fmla="*/ 2147483647 h 13552"/>
              <a:gd name="T22" fmla="*/ 2147483647 w 10000"/>
              <a:gd name="T23" fmla="*/ 2147483647 h 13552"/>
              <a:gd name="T24" fmla="*/ 2147483647 w 10000"/>
              <a:gd name="T25" fmla="*/ 2147483647 h 13552"/>
              <a:gd name="T26" fmla="*/ 2147483647 w 10000"/>
              <a:gd name="T27" fmla="*/ 2147483647 h 13552"/>
              <a:gd name="T28" fmla="*/ 2147483647 w 10000"/>
              <a:gd name="T29" fmla="*/ 2147483647 h 13552"/>
              <a:gd name="T30" fmla="*/ 2147483647 w 10000"/>
              <a:gd name="T31" fmla="*/ 2147483647 h 13552"/>
              <a:gd name="T32" fmla="*/ 2147483647 w 10000"/>
              <a:gd name="T33" fmla="*/ 2147483647 h 13552"/>
              <a:gd name="T34" fmla="*/ 2147483647 w 10000"/>
              <a:gd name="T35" fmla="*/ 2147483647 h 13552"/>
              <a:gd name="T36" fmla="*/ 2147483647 w 10000"/>
              <a:gd name="T37" fmla="*/ 2147483647 h 13552"/>
              <a:gd name="T38" fmla="*/ 2147483647 w 10000"/>
              <a:gd name="T39" fmla="*/ 2147483647 h 13552"/>
              <a:gd name="T40" fmla="*/ 2147483647 w 10000"/>
              <a:gd name="T41" fmla="*/ 2147483647 h 13552"/>
              <a:gd name="T42" fmla="*/ 2147483647 w 10000"/>
              <a:gd name="T43" fmla="*/ 2147483647 h 13552"/>
              <a:gd name="T44" fmla="*/ 2147483647 w 10000"/>
              <a:gd name="T45" fmla="*/ 2147483647 h 13552"/>
              <a:gd name="T46" fmla="*/ 2147483647 w 10000"/>
              <a:gd name="T47" fmla="*/ 2147483647 h 13552"/>
              <a:gd name="T48" fmla="*/ 2147483647 w 10000"/>
              <a:gd name="T49" fmla="*/ 2147483647 h 13552"/>
              <a:gd name="T50" fmla="*/ 2147483647 w 10000"/>
              <a:gd name="T51" fmla="*/ 0 h 135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000"/>
              <a:gd name="T79" fmla="*/ 0 h 13552"/>
              <a:gd name="T80" fmla="*/ 10000 w 10000"/>
              <a:gd name="T81" fmla="*/ 13552 h 135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000" h="13552">
                <a:moveTo>
                  <a:pt x="5789" y="0"/>
                </a:moveTo>
                <a:lnTo>
                  <a:pt x="5263" y="667"/>
                </a:lnTo>
                <a:lnTo>
                  <a:pt x="4211" y="667"/>
                </a:lnTo>
                <a:lnTo>
                  <a:pt x="4737" y="1333"/>
                </a:lnTo>
                <a:lnTo>
                  <a:pt x="4737" y="2000"/>
                </a:lnTo>
                <a:lnTo>
                  <a:pt x="3158" y="1333"/>
                </a:lnTo>
                <a:lnTo>
                  <a:pt x="2632" y="2667"/>
                </a:lnTo>
                <a:lnTo>
                  <a:pt x="526" y="667"/>
                </a:lnTo>
                <a:lnTo>
                  <a:pt x="0" y="1333"/>
                </a:lnTo>
                <a:lnTo>
                  <a:pt x="0" y="2667"/>
                </a:lnTo>
                <a:lnTo>
                  <a:pt x="526" y="4000"/>
                </a:lnTo>
                <a:cubicBezTo>
                  <a:pt x="480" y="4659"/>
                  <a:pt x="433" y="5319"/>
                  <a:pt x="387" y="5978"/>
                </a:cubicBezTo>
                <a:cubicBezTo>
                  <a:pt x="665" y="6410"/>
                  <a:pt x="1895" y="6183"/>
                  <a:pt x="2196" y="6592"/>
                </a:cubicBezTo>
                <a:cubicBezTo>
                  <a:pt x="2347" y="7001"/>
                  <a:pt x="1845" y="8433"/>
                  <a:pt x="2196" y="8433"/>
                </a:cubicBezTo>
                <a:lnTo>
                  <a:pt x="2759" y="11249"/>
                </a:lnTo>
                <a:cubicBezTo>
                  <a:pt x="2546" y="11029"/>
                  <a:pt x="1603" y="13552"/>
                  <a:pt x="2196" y="13344"/>
                </a:cubicBezTo>
                <a:lnTo>
                  <a:pt x="6316" y="10000"/>
                </a:lnTo>
                <a:lnTo>
                  <a:pt x="7368" y="10000"/>
                </a:lnTo>
                <a:lnTo>
                  <a:pt x="8421" y="8000"/>
                </a:lnTo>
                <a:lnTo>
                  <a:pt x="9474" y="6000"/>
                </a:lnTo>
                <a:lnTo>
                  <a:pt x="10000" y="4667"/>
                </a:lnTo>
                <a:lnTo>
                  <a:pt x="8947" y="4000"/>
                </a:lnTo>
                <a:lnTo>
                  <a:pt x="8947" y="3333"/>
                </a:lnTo>
                <a:lnTo>
                  <a:pt x="7895" y="2667"/>
                </a:lnTo>
                <a:lnTo>
                  <a:pt x="6842" y="667"/>
                </a:lnTo>
                <a:lnTo>
                  <a:pt x="5789" y="0"/>
                </a:lnTo>
                <a:close/>
              </a:path>
            </a:pathLst>
          </a:custGeom>
          <a:noFill/>
          <a:ln w="12700">
            <a:solidFill>
              <a:srgbClr val="000000"/>
            </a:solidFill>
            <a:prstDash val="solid"/>
            <a:round/>
            <a:headEnd/>
            <a:tailEnd/>
          </a:ln>
        </p:spPr>
        <p:txBody>
          <a:bodyPr/>
          <a:lstStyle/>
          <a:p>
            <a:endParaRPr lang="fi-FI"/>
          </a:p>
        </p:txBody>
      </p:sp>
      <p:sp>
        <p:nvSpPr>
          <p:cNvPr id="24579" name="Text Box 2"/>
          <p:cNvSpPr txBox="1">
            <a:spLocks noChangeArrowheads="1"/>
          </p:cNvSpPr>
          <p:nvPr/>
        </p:nvSpPr>
        <p:spPr bwMode="auto">
          <a:xfrm>
            <a:off x="5004048" y="251356"/>
            <a:ext cx="3744416" cy="369332"/>
          </a:xfrm>
          <a:prstGeom prst="rect">
            <a:avLst/>
          </a:prstGeom>
          <a:noFill/>
          <a:ln w="9525">
            <a:noFill/>
            <a:miter lim="800000"/>
            <a:headEnd/>
            <a:tailEnd/>
          </a:ln>
        </p:spPr>
        <p:txBody>
          <a:bodyPr wrap="square">
            <a:spAutoFit/>
          </a:bodyPr>
          <a:lstStyle/>
          <a:p>
            <a:r>
              <a:rPr lang="fi-FI" b="1" dirty="0">
                <a:cs typeface="Arial" charset="0"/>
              </a:rPr>
              <a:t>Pohjois-Karjala: </a:t>
            </a:r>
            <a:r>
              <a:rPr lang="fi-FI" b="1" dirty="0" smtClean="0">
                <a:cs typeface="Arial" charset="0"/>
              </a:rPr>
              <a:t>selvitystilanne</a:t>
            </a:r>
            <a:endParaRPr lang="fi-FI" dirty="0">
              <a:cs typeface="Arial" charset="0"/>
            </a:endParaRPr>
          </a:p>
        </p:txBody>
      </p:sp>
      <p:sp>
        <p:nvSpPr>
          <p:cNvPr id="24580" name="Freeform 3"/>
          <p:cNvSpPr>
            <a:spLocks noChangeAspect="1"/>
          </p:cNvSpPr>
          <p:nvPr/>
        </p:nvSpPr>
        <p:spPr bwMode="auto">
          <a:xfrm>
            <a:off x="4325938" y="1992313"/>
            <a:ext cx="1766887" cy="2341562"/>
          </a:xfrm>
          <a:custGeom>
            <a:avLst/>
            <a:gdLst>
              <a:gd name="T0" fmla="*/ 2147483647 w 126"/>
              <a:gd name="T1" fmla="*/ 2147483647 h 179"/>
              <a:gd name="T2" fmla="*/ 2147483647 w 126"/>
              <a:gd name="T3" fmla="*/ 2147483647 h 179"/>
              <a:gd name="T4" fmla="*/ 2147483647 w 126"/>
              <a:gd name="T5" fmla="*/ 2147483647 h 179"/>
              <a:gd name="T6" fmla="*/ 2147483647 w 126"/>
              <a:gd name="T7" fmla="*/ 2147483647 h 179"/>
              <a:gd name="T8" fmla="*/ 0 w 126"/>
              <a:gd name="T9" fmla="*/ 2147483647 h 179"/>
              <a:gd name="T10" fmla="*/ 2147483647 w 126"/>
              <a:gd name="T11" fmla="*/ 2147483647 h 179"/>
              <a:gd name="T12" fmla="*/ 2147483647 w 126"/>
              <a:gd name="T13" fmla="*/ 2147483647 h 179"/>
              <a:gd name="T14" fmla="*/ 2147483647 w 126"/>
              <a:gd name="T15" fmla="*/ 2147483647 h 179"/>
              <a:gd name="T16" fmla="*/ 2147483647 w 126"/>
              <a:gd name="T17" fmla="*/ 2147483647 h 179"/>
              <a:gd name="T18" fmla="*/ 2147483647 w 126"/>
              <a:gd name="T19" fmla="*/ 2147483647 h 179"/>
              <a:gd name="T20" fmla="*/ 2147483647 w 126"/>
              <a:gd name="T21" fmla="*/ 2147483647 h 179"/>
              <a:gd name="T22" fmla="*/ 2147483647 w 126"/>
              <a:gd name="T23" fmla="*/ 2147483647 h 179"/>
              <a:gd name="T24" fmla="*/ 2147483647 w 126"/>
              <a:gd name="T25" fmla="*/ 2147483647 h 179"/>
              <a:gd name="T26" fmla="*/ 2147483647 w 126"/>
              <a:gd name="T27" fmla="*/ 2147483647 h 179"/>
              <a:gd name="T28" fmla="*/ 2147483647 w 126"/>
              <a:gd name="T29" fmla="*/ 2147483647 h 179"/>
              <a:gd name="T30" fmla="*/ 2147483647 w 126"/>
              <a:gd name="T31" fmla="*/ 2147483647 h 179"/>
              <a:gd name="T32" fmla="*/ 2147483647 w 126"/>
              <a:gd name="T33" fmla="*/ 2147483647 h 179"/>
              <a:gd name="T34" fmla="*/ 2147483647 w 126"/>
              <a:gd name="T35" fmla="*/ 2147483647 h 179"/>
              <a:gd name="T36" fmla="*/ 2147483647 w 126"/>
              <a:gd name="T37" fmla="*/ 2147483647 h 179"/>
              <a:gd name="T38" fmla="*/ 2147483647 w 126"/>
              <a:gd name="T39" fmla="*/ 2147483647 h 179"/>
              <a:gd name="T40" fmla="*/ 2147483647 w 126"/>
              <a:gd name="T41" fmla="*/ 2147483647 h 179"/>
              <a:gd name="T42" fmla="*/ 2147483647 w 126"/>
              <a:gd name="T43" fmla="*/ 2147483647 h 179"/>
              <a:gd name="T44" fmla="*/ 2147483647 w 126"/>
              <a:gd name="T45" fmla="*/ 2147483647 h 179"/>
              <a:gd name="T46" fmla="*/ 2147483647 w 126"/>
              <a:gd name="T47" fmla="*/ 2147483647 h 179"/>
              <a:gd name="T48" fmla="*/ 2147483647 w 126"/>
              <a:gd name="T49" fmla="*/ 2147483647 h 179"/>
              <a:gd name="T50" fmla="*/ 2147483647 w 126"/>
              <a:gd name="T51" fmla="*/ 2147483647 h 179"/>
              <a:gd name="T52" fmla="*/ 2147483647 w 126"/>
              <a:gd name="T53" fmla="*/ 2147483647 h 179"/>
              <a:gd name="T54" fmla="*/ 2147483647 w 126"/>
              <a:gd name="T55" fmla="*/ 2147483647 h 179"/>
              <a:gd name="T56" fmla="*/ 2147483647 w 126"/>
              <a:gd name="T57" fmla="*/ 2147483647 h 179"/>
              <a:gd name="T58" fmla="*/ 2147483647 w 126"/>
              <a:gd name="T59" fmla="*/ 0 h 179"/>
              <a:gd name="T60" fmla="*/ 2147483647 w 126"/>
              <a:gd name="T61" fmla="*/ 2147483647 h 179"/>
              <a:gd name="T62" fmla="*/ 2147483647 w 126"/>
              <a:gd name="T63" fmla="*/ 2147483647 h 179"/>
              <a:gd name="T64" fmla="*/ 2147483647 w 126"/>
              <a:gd name="T65" fmla="*/ 2147483647 h 1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
              <a:gd name="T100" fmla="*/ 0 h 179"/>
              <a:gd name="T101" fmla="*/ 126 w 126"/>
              <a:gd name="T102" fmla="*/ 179 h 1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 h="179">
                <a:moveTo>
                  <a:pt x="30" y="30"/>
                </a:moveTo>
                <a:lnTo>
                  <a:pt x="18" y="30"/>
                </a:lnTo>
                <a:lnTo>
                  <a:pt x="12" y="36"/>
                </a:lnTo>
                <a:lnTo>
                  <a:pt x="12" y="48"/>
                </a:lnTo>
                <a:lnTo>
                  <a:pt x="0" y="54"/>
                </a:lnTo>
                <a:lnTo>
                  <a:pt x="6" y="66"/>
                </a:lnTo>
                <a:lnTo>
                  <a:pt x="24" y="108"/>
                </a:lnTo>
                <a:lnTo>
                  <a:pt x="18" y="120"/>
                </a:lnTo>
                <a:lnTo>
                  <a:pt x="24" y="126"/>
                </a:lnTo>
                <a:lnTo>
                  <a:pt x="30" y="132"/>
                </a:lnTo>
                <a:lnTo>
                  <a:pt x="42" y="138"/>
                </a:lnTo>
                <a:lnTo>
                  <a:pt x="36" y="144"/>
                </a:lnTo>
                <a:lnTo>
                  <a:pt x="48" y="150"/>
                </a:lnTo>
                <a:lnTo>
                  <a:pt x="54" y="150"/>
                </a:lnTo>
                <a:lnTo>
                  <a:pt x="60" y="162"/>
                </a:lnTo>
                <a:lnTo>
                  <a:pt x="66" y="168"/>
                </a:lnTo>
                <a:lnTo>
                  <a:pt x="72" y="168"/>
                </a:lnTo>
                <a:lnTo>
                  <a:pt x="66" y="173"/>
                </a:lnTo>
                <a:lnTo>
                  <a:pt x="66" y="179"/>
                </a:lnTo>
                <a:lnTo>
                  <a:pt x="78" y="179"/>
                </a:lnTo>
                <a:lnTo>
                  <a:pt x="96" y="156"/>
                </a:lnTo>
                <a:lnTo>
                  <a:pt x="102" y="126"/>
                </a:lnTo>
                <a:lnTo>
                  <a:pt x="114" y="84"/>
                </a:lnTo>
                <a:lnTo>
                  <a:pt x="126" y="66"/>
                </a:lnTo>
                <a:lnTo>
                  <a:pt x="120" y="60"/>
                </a:lnTo>
                <a:lnTo>
                  <a:pt x="114" y="48"/>
                </a:lnTo>
                <a:lnTo>
                  <a:pt x="108" y="36"/>
                </a:lnTo>
                <a:lnTo>
                  <a:pt x="90" y="30"/>
                </a:lnTo>
                <a:lnTo>
                  <a:pt x="90" y="18"/>
                </a:lnTo>
                <a:lnTo>
                  <a:pt x="84" y="0"/>
                </a:lnTo>
                <a:lnTo>
                  <a:pt x="60" y="12"/>
                </a:lnTo>
                <a:lnTo>
                  <a:pt x="54" y="18"/>
                </a:lnTo>
                <a:lnTo>
                  <a:pt x="30" y="30"/>
                </a:lnTo>
                <a:close/>
              </a:path>
            </a:pathLst>
          </a:custGeom>
          <a:noFill/>
          <a:ln w="0">
            <a:solidFill>
              <a:srgbClr val="000000"/>
            </a:solidFill>
            <a:prstDash val="solid"/>
            <a:round/>
            <a:headEnd/>
            <a:tailEnd/>
          </a:ln>
        </p:spPr>
        <p:txBody>
          <a:bodyPr/>
          <a:lstStyle/>
          <a:p>
            <a:endParaRPr lang="fi-FI"/>
          </a:p>
        </p:txBody>
      </p:sp>
      <p:sp>
        <p:nvSpPr>
          <p:cNvPr id="24581" name="Freeform 4"/>
          <p:cNvSpPr>
            <a:spLocks noChangeAspect="1"/>
          </p:cNvSpPr>
          <p:nvPr/>
        </p:nvSpPr>
        <p:spPr bwMode="auto">
          <a:xfrm>
            <a:off x="1822450" y="1449388"/>
            <a:ext cx="1663700" cy="1403350"/>
          </a:xfrm>
          <a:custGeom>
            <a:avLst/>
            <a:gdLst>
              <a:gd name="T0" fmla="*/ 2147483647 w 119"/>
              <a:gd name="T1" fmla="*/ 2147483647 h 108"/>
              <a:gd name="T2" fmla="*/ 2147483647 w 119"/>
              <a:gd name="T3" fmla="*/ 2147483647 h 108"/>
              <a:gd name="T4" fmla="*/ 2147483647 w 119"/>
              <a:gd name="T5" fmla="*/ 2147483647 h 108"/>
              <a:gd name="T6" fmla="*/ 2147483647 w 119"/>
              <a:gd name="T7" fmla="*/ 2147483647 h 108"/>
              <a:gd name="T8" fmla="*/ 2147483647 w 119"/>
              <a:gd name="T9" fmla="*/ 2147483647 h 108"/>
              <a:gd name="T10" fmla="*/ 0 w 119"/>
              <a:gd name="T11" fmla="*/ 2147483647 h 108"/>
              <a:gd name="T12" fmla="*/ 2147483647 w 119"/>
              <a:gd name="T13" fmla="*/ 2147483647 h 108"/>
              <a:gd name="T14" fmla="*/ 2147483647 w 119"/>
              <a:gd name="T15" fmla="*/ 2147483647 h 108"/>
              <a:gd name="T16" fmla="*/ 2147483647 w 119"/>
              <a:gd name="T17" fmla="*/ 2147483647 h 108"/>
              <a:gd name="T18" fmla="*/ 2147483647 w 119"/>
              <a:gd name="T19" fmla="*/ 2147483647 h 108"/>
              <a:gd name="T20" fmla="*/ 2147483647 w 119"/>
              <a:gd name="T21" fmla="*/ 2147483647 h 108"/>
              <a:gd name="T22" fmla="*/ 2147483647 w 119"/>
              <a:gd name="T23" fmla="*/ 2147483647 h 108"/>
              <a:gd name="T24" fmla="*/ 2147483647 w 119"/>
              <a:gd name="T25" fmla="*/ 2147483647 h 108"/>
              <a:gd name="T26" fmla="*/ 2147483647 w 119"/>
              <a:gd name="T27" fmla="*/ 2147483647 h 108"/>
              <a:gd name="T28" fmla="*/ 2147483647 w 119"/>
              <a:gd name="T29" fmla="*/ 2147483647 h 108"/>
              <a:gd name="T30" fmla="*/ 2147483647 w 119"/>
              <a:gd name="T31" fmla="*/ 2147483647 h 108"/>
              <a:gd name="T32" fmla="*/ 2147483647 w 119"/>
              <a:gd name="T33" fmla="*/ 2147483647 h 108"/>
              <a:gd name="T34" fmla="*/ 2147483647 w 119"/>
              <a:gd name="T35" fmla="*/ 2147483647 h 108"/>
              <a:gd name="T36" fmla="*/ 2147483647 w 119"/>
              <a:gd name="T37" fmla="*/ 2147483647 h 108"/>
              <a:gd name="T38" fmla="*/ 2147483647 w 119"/>
              <a:gd name="T39" fmla="*/ 2147483647 h 108"/>
              <a:gd name="T40" fmla="*/ 2147483647 w 119"/>
              <a:gd name="T41" fmla="*/ 2147483647 h 108"/>
              <a:gd name="T42" fmla="*/ 2147483647 w 119"/>
              <a:gd name="T43" fmla="*/ 2147483647 h 108"/>
              <a:gd name="T44" fmla="*/ 2147483647 w 119"/>
              <a:gd name="T45" fmla="*/ 2147483647 h 108"/>
              <a:gd name="T46" fmla="*/ 2147483647 w 119"/>
              <a:gd name="T47" fmla="*/ 2147483647 h 108"/>
              <a:gd name="T48" fmla="*/ 2147483647 w 119"/>
              <a:gd name="T49" fmla="*/ 2147483647 h 108"/>
              <a:gd name="T50" fmla="*/ 2147483647 w 119"/>
              <a:gd name="T51" fmla="*/ 2147483647 h 108"/>
              <a:gd name="T52" fmla="*/ 2147483647 w 119"/>
              <a:gd name="T53" fmla="*/ 2147483647 h 108"/>
              <a:gd name="T54" fmla="*/ 2147483647 w 119"/>
              <a:gd name="T55" fmla="*/ 0 h 108"/>
              <a:gd name="T56" fmla="*/ 2147483647 w 119"/>
              <a:gd name="T57" fmla="*/ 2147483647 h 10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9"/>
              <a:gd name="T88" fmla="*/ 0 h 108"/>
              <a:gd name="T89" fmla="*/ 119 w 119"/>
              <a:gd name="T90" fmla="*/ 108 h 10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9" h="108">
                <a:moveTo>
                  <a:pt x="30" y="6"/>
                </a:moveTo>
                <a:lnTo>
                  <a:pt x="24" y="18"/>
                </a:lnTo>
                <a:lnTo>
                  <a:pt x="18" y="18"/>
                </a:lnTo>
                <a:lnTo>
                  <a:pt x="12" y="18"/>
                </a:lnTo>
                <a:lnTo>
                  <a:pt x="12" y="36"/>
                </a:lnTo>
                <a:lnTo>
                  <a:pt x="0" y="54"/>
                </a:lnTo>
                <a:lnTo>
                  <a:pt x="6" y="60"/>
                </a:lnTo>
                <a:lnTo>
                  <a:pt x="18" y="78"/>
                </a:lnTo>
                <a:lnTo>
                  <a:pt x="24" y="96"/>
                </a:lnTo>
                <a:lnTo>
                  <a:pt x="47" y="108"/>
                </a:lnTo>
                <a:lnTo>
                  <a:pt x="53" y="108"/>
                </a:lnTo>
                <a:lnTo>
                  <a:pt x="59" y="96"/>
                </a:lnTo>
                <a:lnTo>
                  <a:pt x="71" y="90"/>
                </a:lnTo>
                <a:lnTo>
                  <a:pt x="83" y="78"/>
                </a:lnTo>
                <a:lnTo>
                  <a:pt x="89" y="90"/>
                </a:lnTo>
                <a:lnTo>
                  <a:pt x="95" y="102"/>
                </a:lnTo>
                <a:lnTo>
                  <a:pt x="101" y="108"/>
                </a:lnTo>
                <a:lnTo>
                  <a:pt x="119" y="84"/>
                </a:lnTo>
                <a:lnTo>
                  <a:pt x="113" y="78"/>
                </a:lnTo>
                <a:lnTo>
                  <a:pt x="101" y="66"/>
                </a:lnTo>
                <a:lnTo>
                  <a:pt x="107" y="54"/>
                </a:lnTo>
                <a:lnTo>
                  <a:pt x="95" y="54"/>
                </a:lnTo>
                <a:lnTo>
                  <a:pt x="89" y="36"/>
                </a:lnTo>
                <a:lnTo>
                  <a:pt x="95" y="24"/>
                </a:lnTo>
                <a:lnTo>
                  <a:pt x="83" y="24"/>
                </a:lnTo>
                <a:lnTo>
                  <a:pt x="71" y="18"/>
                </a:lnTo>
                <a:lnTo>
                  <a:pt x="59" y="6"/>
                </a:lnTo>
                <a:lnTo>
                  <a:pt x="47" y="0"/>
                </a:lnTo>
                <a:lnTo>
                  <a:pt x="30" y="6"/>
                </a:lnTo>
                <a:close/>
              </a:path>
            </a:pathLst>
          </a:custGeom>
          <a:noFill/>
          <a:ln w="0">
            <a:solidFill>
              <a:srgbClr val="000000"/>
            </a:solidFill>
            <a:prstDash val="solid"/>
            <a:round/>
            <a:headEnd/>
            <a:tailEnd/>
          </a:ln>
        </p:spPr>
        <p:txBody>
          <a:bodyPr/>
          <a:lstStyle/>
          <a:p>
            <a:endParaRPr lang="fi-FI"/>
          </a:p>
        </p:txBody>
      </p:sp>
      <p:sp>
        <p:nvSpPr>
          <p:cNvPr id="24582" name="Freeform 5"/>
          <p:cNvSpPr>
            <a:spLocks noChangeAspect="1"/>
          </p:cNvSpPr>
          <p:nvPr/>
        </p:nvSpPr>
        <p:spPr bwMode="auto">
          <a:xfrm>
            <a:off x="3241675" y="2541588"/>
            <a:ext cx="1084263" cy="1497012"/>
          </a:xfrm>
          <a:custGeom>
            <a:avLst/>
            <a:gdLst>
              <a:gd name="T0" fmla="*/ 2147483647 w 78"/>
              <a:gd name="T1" fmla="*/ 2147483647 h 114"/>
              <a:gd name="T2" fmla="*/ 2147483647 w 78"/>
              <a:gd name="T3" fmla="*/ 2147483647 h 114"/>
              <a:gd name="T4" fmla="*/ 2147483647 w 78"/>
              <a:gd name="T5" fmla="*/ 2147483647 h 114"/>
              <a:gd name="T6" fmla="*/ 2147483647 w 78"/>
              <a:gd name="T7" fmla="*/ 0 h 114"/>
              <a:gd name="T8" fmla="*/ 2147483647 w 78"/>
              <a:gd name="T9" fmla="*/ 0 h 114"/>
              <a:gd name="T10" fmla="*/ 0 w 78"/>
              <a:gd name="T11" fmla="*/ 2147483647 h 114"/>
              <a:gd name="T12" fmla="*/ 2147483647 w 78"/>
              <a:gd name="T13" fmla="*/ 2147483647 h 114"/>
              <a:gd name="T14" fmla="*/ 2147483647 w 78"/>
              <a:gd name="T15" fmla="*/ 2147483647 h 114"/>
              <a:gd name="T16" fmla="*/ 2147483647 w 78"/>
              <a:gd name="T17" fmla="*/ 2147483647 h 114"/>
              <a:gd name="T18" fmla="*/ 0 w 78"/>
              <a:gd name="T19" fmla="*/ 2147483647 h 114"/>
              <a:gd name="T20" fmla="*/ 0 w 78"/>
              <a:gd name="T21" fmla="*/ 2147483647 h 114"/>
              <a:gd name="T22" fmla="*/ 2147483647 w 78"/>
              <a:gd name="T23" fmla="*/ 2147483647 h 114"/>
              <a:gd name="T24" fmla="*/ 2147483647 w 78"/>
              <a:gd name="T25" fmla="*/ 2147483647 h 114"/>
              <a:gd name="T26" fmla="*/ 2147483647 w 78"/>
              <a:gd name="T27" fmla="*/ 2147483647 h 114"/>
              <a:gd name="T28" fmla="*/ 2147483647 w 78"/>
              <a:gd name="T29" fmla="*/ 2147483647 h 114"/>
              <a:gd name="T30" fmla="*/ 2147483647 w 78"/>
              <a:gd name="T31" fmla="*/ 2147483647 h 114"/>
              <a:gd name="T32" fmla="*/ 2147483647 w 78"/>
              <a:gd name="T33" fmla="*/ 2147483647 h 114"/>
              <a:gd name="T34" fmla="*/ 2147483647 w 78"/>
              <a:gd name="T35" fmla="*/ 2147483647 h 114"/>
              <a:gd name="T36" fmla="*/ 2147483647 w 78"/>
              <a:gd name="T37" fmla="*/ 2147483647 h 114"/>
              <a:gd name="T38" fmla="*/ 2147483647 w 78"/>
              <a:gd name="T39" fmla="*/ 2147483647 h 114"/>
              <a:gd name="T40" fmla="*/ 2147483647 w 78"/>
              <a:gd name="T41" fmla="*/ 2147483647 h 1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8"/>
              <a:gd name="T64" fmla="*/ 0 h 114"/>
              <a:gd name="T65" fmla="*/ 78 w 78"/>
              <a:gd name="T66" fmla="*/ 114 h 1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8" h="114">
                <a:moveTo>
                  <a:pt x="36" y="42"/>
                </a:moveTo>
                <a:lnTo>
                  <a:pt x="36" y="24"/>
                </a:lnTo>
                <a:lnTo>
                  <a:pt x="36" y="12"/>
                </a:lnTo>
                <a:lnTo>
                  <a:pt x="24" y="0"/>
                </a:lnTo>
                <a:lnTo>
                  <a:pt x="18" y="0"/>
                </a:lnTo>
                <a:lnTo>
                  <a:pt x="0" y="24"/>
                </a:lnTo>
                <a:lnTo>
                  <a:pt x="6" y="30"/>
                </a:lnTo>
                <a:lnTo>
                  <a:pt x="6" y="42"/>
                </a:lnTo>
                <a:lnTo>
                  <a:pt x="12" y="54"/>
                </a:lnTo>
                <a:lnTo>
                  <a:pt x="0" y="66"/>
                </a:lnTo>
                <a:lnTo>
                  <a:pt x="0" y="78"/>
                </a:lnTo>
                <a:lnTo>
                  <a:pt x="6" y="96"/>
                </a:lnTo>
                <a:lnTo>
                  <a:pt x="36" y="102"/>
                </a:lnTo>
                <a:lnTo>
                  <a:pt x="42" y="114"/>
                </a:lnTo>
                <a:lnTo>
                  <a:pt x="60" y="96"/>
                </a:lnTo>
                <a:lnTo>
                  <a:pt x="72" y="96"/>
                </a:lnTo>
                <a:lnTo>
                  <a:pt x="78" y="96"/>
                </a:lnTo>
                <a:lnTo>
                  <a:pt x="66" y="72"/>
                </a:lnTo>
                <a:lnTo>
                  <a:pt x="48" y="66"/>
                </a:lnTo>
                <a:lnTo>
                  <a:pt x="48" y="54"/>
                </a:lnTo>
                <a:lnTo>
                  <a:pt x="36" y="42"/>
                </a:lnTo>
                <a:close/>
              </a:path>
            </a:pathLst>
          </a:cu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chemeClr val="lt1"/>
              </a:solidFill>
              <a:latin typeface="+mn-lt"/>
            </a:endParaRPr>
          </a:p>
        </p:txBody>
      </p:sp>
      <p:sp>
        <p:nvSpPr>
          <p:cNvPr id="24583" name="Freeform 6"/>
          <p:cNvSpPr>
            <a:spLocks noChangeAspect="1"/>
          </p:cNvSpPr>
          <p:nvPr/>
        </p:nvSpPr>
        <p:spPr bwMode="auto">
          <a:xfrm>
            <a:off x="1908175" y="3254375"/>
            <a:ext cx="909638" cy="784225"/>
          </a:xfrm>
          <a:custGeom>
            <a:avLst/>
            <a:gdLst>
              <a:gd name="T0" fmla="*/ 2147483647 w 65"/>
              <a:gd name="T1" fmla="*/ 2147483647 h 60"/>
              <a:gd name="T2" fmla="*/ 2147483647 w 65"/>
              <a:gd name="T3" fmla="*/ 2147483647 h 60"/>
              <a:gd name="T4" fmla="*/ 2147483647 w 65"/>
              <a:gd name="T5" fmla="*/ 2147483647 h 60"/>
              <a:gd name="T6" fmla="*/ 2147483647 w 65"/>
              <a:gd name="T7" fmla="*/ 2147483647 h 60"/>
              <a:gd name="T8" fmla="*/ 0 w 65"/>
              <a:gd name="T9" fmla="*/ 2147483647 h 60"/>
              <a:gd name="T10" fmla="*/ 2147483647 w 65"/>
              <a:gd name="T11" fmla="*/ 2147483647 h 60"/>
              <a:gd name="T12" fmla="*/ 2147483647 w 65"/>
              <a:gd name="T13" fmla="*/ 2147483647 h 60"/>
              <a:gd name="T14" fmla="*/ 2147483647 w 65"/>
              <a:gd name="T15" fmla="*/ 2147483647 h 60"/>
              <a:gd name="T16" fmla="*/ 2147483647 w 65"/>
              <a:gd name="T17" fmla="*/ 2147483647 h 60"/>
              <a:gd name="T18" fmla="*/ 2147483647 w 65"/>
              <a:gd name="T19" fmla="*/ 2147483647 h 60"/>
              <a:gd name="T20" fmla="*/ 2147483647 w 65"/>
              <a:gd name="T21" fmla="*/ 2147483647 h 60"/>
              <a:gd name="T22" fmla="*/ 2147483647 w 65"/>
              <a:gd name="T23" fmla="*/ 2147483647 h 60"/>
              <a:gd name="T24" fmla="*/ 2147483647 w 65"/>
              <a:gd name="T25" fmla="*/ 2147483647 h 60"/>
              <a:gd name="T26" fmla="*/ 2147483647 w 65"/>
              <a:gd name="T27" fmla="*/ 2147483647 h 60"/>
              <a:gd name="T28" fmla="*/ 2147483647 w 65"/>
              <a:gd name="T29" fmla="*/ 2147483647 h 60"/>
              <a:gd name="T30" fmla="*/ 2147483647 w 65"/>
              <a:gd name="T31" fmla="*/ 2147483647 h 60"/>
              <a:gd name="T32" fmla="*/ 2147483647 w 65"/>
              <a:gd name="T33" fmla="*/ 0 h 60"/>
              <a:gd name="T34" fmla="*/ 2147483647 w 65"/>
              <a:gd name="T35" fmla="*/ 2147483647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
              <a:gd name="T55" fmla="*/ 0 h 60"/>
              <a:gd name="T56" fmla="*/ 65 w 65"/>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 h="60">
                <a:moveTo>
                  <a:pt x="24" y="12"/>
                </a:moveTo>
                <a:lnTo>
                  <a:pt x="12" y="6"/>
                </a:lnTo>
                <a:lnTo>
                  <a:pt x="6" y="6"/>
                </a:lnTo>
                <a:lnTo>
                  <a:pt x="6" y="12"/>
                </a:lnTo>
                <a:lnTo>
                  <a:pt x="0" y="18"/>
                </a:lnTo>
                <a:lnTo>
                  <a:pt x="12" y="48"/>
                </a:lnTo>
                <a:lnTo>
                  <a:pt x="18" y="48"/>
                </a:lnTo>
                <a:lnTo>
                  <a:pt x="29" y="60"/>
                </a:lnTo>
                <a:lnTo>
                  <a:pt x="41" y="54"/>
                </a:lnTo>
                <a:lnTo>
                  <a:pt x="35" y="42"/>
                </a:lnTo>
                <a:lnTo>
                  <a:pt x="41" y="30"/>
                </a:lnTo>
                <a:lnTo>
                  <a:pt x="59" y="36"/>
                </a:lnTo>
                <a:lnTo>
                  <a:pt x="65" y="36"/>
                </a:lnTo>
                <a:lnTo>
                  <a:pt x="65" y="30"/>
                </a:lnTo>
                <a:lnTo>
                  <a:pt x="65" y="24"/>
                </a:lnTo>
                <a:lnTo>
                  <a:pt x="59" y="6"/>
                </a:lnTo>
                <a:lnTo>
                  <a:pt x="41" y="0"/>
                </a:lnTo>
                <a:lnTo>
                  <a:pt x="24" y="12"/>
                </a:lnTo>
                <a:close/>
              </a:path>
            </a:pathLst>
          </a:cu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chemeClr val="lt1"/>
              </a:solidFill>
              <a:latin typeface="+mn-lt"/>
            </a:endParaRPr>
          </a:p>
        </p:txBody>
      </p:sp>
      <p:sp>
        <p:nvSpPr>
          <p:cNvPr id="24584" name="Freeform 7"/>
          <p:cNvSpPr>
            <a:spLocks noChangeAspect="1"/>
          </p:cNvSpPr>
          <p:nvPr/>
        </p:nvSpPr>
        <p:spPr bwMode="auto">
          <a:xfrm>
            <a:off x="2986088" y="585788"/>
            <a:ext cx="2522537" cy="2114550"/>
          </a:xfrm>
          <a:custGeom>
            <a:avLst/>
            <a:gdLst>
              <a:gd name="T0" fmla="*/ 2147483647 w 180"/>
              <a:gd name="T1" fmla="*/ 2147483647 h 162"/>
              <a:gd name="T2" fmla="*/ 2147483647 w 180"/>
              <a:gd name="T3" fmla="*/ 2147483647 h 162"/>
              <a:gd name="T4" fmla="*/ 2147483647 w 180"/>
              <a:gd name="T5" fmla="*/ 2147483647 h 162"/>
              <a:gd name="T6" fmla="*/ 2147483647 w 180"/>
              <a:gd name="T7" fmla="*/ 2147483647 h 162"/>
              <a:gd name="T8" fmla="*/ 2147483647 w 180"/>
              <a:gd name="T9" fmla="*/ 2147483647 h 162"/>
              <a:gd name="T10" fmla="*/ 2147483647 w 180"/>
              <a:gd name="T11" fmla="*/ 2147483647 h 162"/>
              <a:gd name="T12" fmla="*/ 2147483647 w 180"/>
              <a:gd name="T13" fmla="*/ 2147483647 h 162"/>
              <a:gd name="T14" fmla="*/ 2147483647 w 180"/>
              <a:gd name="T15" fmla="*/ 0 h 162"/>
              <a:gd name="T16" fmla="*/ 2147483647 w 180"/>
              <a:gd name="T17" fmla="*/ 0 h 162"/>
              <a:gd name="T18" fmla="*/ 2147483647 w 180"/>
              <a:gd name="T19" fmla="*/ 2147483647 h 162"/>
              <a:gd name="T20" fmla="*/ 2147483647 w 180"/>
              <a:gd name="T21" fmla="*/ 2147483647 h 162"/>
              <a:gd name="T22" fmla="*/ 0 w 180"/>
              <a:gd name="T23" fmla="*/ 2147483647 h 162"/>
              <a:gd name="T24" fmla="*/ 2147483647 w 180"/>
              <a:gd name="T25" fmla="*/ 2147483647 h 162"/>
              <a:gd name="T26" fmla="*/ 2147483647 w 180"/>
              <a:gd name="T27" fmla="*/ 2147483647 h 162"/>
              <a:gd name="T28" fmla="*/ 0 w 180"/>
              <a:gd name="T29" fmla="*/ 2147483647 h 162"/>
              <a:gd name="T30" fmla="*/ 2147483647 w 180"/>
              <a:gd name="T31" fmla="*/ 2147483647 h 162"/>
              <a:gd name="T32" fmla="*/ 2147483647 w 180"/>
              <a:gd name="T33" fmla="*/ 2147483647 h 162"/>
              <a:gd name="T34" fmla="*/ 2147483647 w 180"/>
              <a:gd name="T35" fmla="*/ 2147483647 h 162"/>
              <a:gd name="T36" fmla="*/ 2147483647 w 180"/>
              <a:gd name="T37" fmla="*/ 2147483647 h 162"/>
              <a:gd name="T38" fmla="*/ 2147483647 w 180"/>
              <a:gd name="T39" fmla="*/ 2147483647 h 162"/>
              <a:gd name="T40" fmla="*/ 2147483647 w 180"/>
              <a:gd name="T41" fmla="*/ 2147483647 h 162"/>
              <a:gd name="T42" fmla="*/ 2147483647 w 180"/>
              <a:gd name="T43" fmla="*/ 2147483647 h 162"/>
              <a:gd name="T44" fmla="*/ 2147483647 w 180"/>
              <a:gd name="T45" fmla="*/ 2147483647 h 162"/>
              <a:gd name="T46" fmla="*/ 2147483647 w 180"/>
              <a:gd name="T47" fmla="*/ 2147483647 h 162"/>
              <a:gd name="T48" fmla="*/ 2147483647 w 180"/>
              <a:gd name="T49" fmla="*/ 2147483647 h 162"/>
              <a:gd name="T50" fmla="*/ 2147483647 w 180"/>
              <a:gd name="T51" fmla="*/ 2147483647 h 162"/>
              <a:gd name="T52" fmla="*/ 2147483647 w 180"/>
              <a:gd name="T53" fmla="*/ 2147483647 h 162"/>
              <a:gd name="T54" fmla="*/ 2147483647 w 180"/>
              <a:gd name="T55" fmla="*/ 2147483647 h 162"/>
              <a:gd name="T56" fmla="*/ 2147483647 w 180"/>
              <a:gd name="T57" fmla="*/ 2147483647 h 162"/>
              <a:gd name="T58" fmla="*/ 2147483647 w 180"/>
              <a:gd name="T59" fmla="*/ 2147483647 h 162"/>
              <a:gd name="T60" fmla="*/ 2147483647 w 180"/>
              <a:gd name="T61" fmla="*/ 2147483647 h 162"/>
              <a:gd name="T62" fmla="*/ 2147483647 w 180"/>
              <a:gd name="T63" fmla="*/ 2147483647 h 162"/>
              <a:gd name="T64" fmla="*/ 2147483647 w 180"/>
              <a:gd name="T65" fmla="*/ 2147483647 h 162"/>
              <a:gd name="T66" fmla="*/ 2147483647 w 180"/>
              <a:gd name="T67" fmla="*/ 2147483647 h 162"/>
              <a:gd name="T68" fmla="*/ 2147483647 w 180"/>
              <a:gd name="T69" fmla="*/ 2147483647 h 162"/>
              <a:gd name="T70" fmla="*/ 2147483647 w 180"/>
              <a:gd name="T71" fmla="*/ 2147483647 h 162"/>
              <a:gd name="T72" fmla="*/ 2147483647 w 180"/>
              <a:gd name="T73" fmla="*/ 2147483647 h 162"/>
              <a:gd name="T74" fmla="*/ 2147483647 w 180"/>
              <a:gd name="T75" fmla="*/ 2147483647 h 1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0"/>
              <a:gd name="T115" fmla="*/ 0 h 162"/>
              <a:gd name="T116" fmla="*/ 180 w 180"/>
              <a:gd name="T117" fmla="*/ 162 h 1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0" h="162">
                <a:moveTo>
                  <a:pt x="144" y="78"/>
                </a:moveTo>
                <a:lnTo>
                  <a:pt x="120" y="66"/>
                </a:lnTo>
                <a:lnTo>
                  <a:pt x="108" y="60"/>
                </a:lnTo>
                <a:lnTo>
                  <a:pt x="102" y="54"/>
                </a:lnTo>
                <a:lnTo>
                  <a:pt x="90" y="42"/>
                </a:lnTo>
                <a:lnTo>
                  <a:pt x="84" y="36"/>
                </a:lnTo>
                <a:lnTo>
                  <a:pt x="54" y="6"/>
                </a:lnTo>
                <a:lnTo>
                  <a:pt x="54" y="0"/>
                </a:lnTo>
                <a:lnTo>
                  <a:pt x="42" y="0"/>
                </a:lnTo>
                <a:lnTo>
                  <a:pt x="30" y="6"/>
                </a:lnTo>
                <a:lnTo>
                  <a:pt x="6" y="24"/>
                </a:lnTo>
                <a:lnTo>
                  <a:pt x="0" y="42"/>
                </a:lnTo>
                <a:lnTo>
                  <a:pt x="6" y="60"/>
                </a:lnTo>
                <a:lnTo>
                  <a:pt x="12" y="72"/>
                </a:lnTo>
                <a:lnTo>
                  <a:pt x="0" y="90"/>
                </a:lnTo>
                <a:lnTo>
                  <a:pt x="12" y="90"/>
                </a:lnTo>
                <a:lnTo>
                  <a:pt x="6" y="102"/>
                </a:lnTo>
                <a:lnTo>
                  <a:pt x="12" y="120"/>
                </a:lnTo>
                <a:lnTo>
                  <a:pt x="24" y="120"/>
                </a:lnTo>
                <a:lnTo>
                  <a:pt x="18" y="132"/>
                </a:lnTo>
                <a:lnTo>
                  <a:pt x="30" y="144"/>
                </a:lnTo>
                <a:lnTo>
                  <a:pt x="36" y="150"/>
                </a:lnTo>
                <a:lnTo>
                  <a:pt x="42" y="150"/>
                </a:lnTo>
                <a:lnTo>
                  <a:pt x="54" y="162"/>
                </a:lnTo>
                <a:lnTo>
                  <a:pt x="60" y="156"/>
                </a:lnTo>
                <a:lnTo>
                  <a:pt x="90" y="156"/>
                </a:lnTo>
                <a:lnTo>
                  <a:pt x="90" y="162"/>
                </a:lnTo>
                <a:lnTo>
                  <a:pt x="96" y="162"/>
                </a:lnTo>
                <a:lnTo>
                  <a:pt x="108" y="156"/>
                </a:lnTo>
                <a:lnTo>
                  <a:pt x="108" y="144"/>
                </a:lnTo>
                <a:lnTo>
                  <a:pt x="114" y="138"/>
                </a:lnTo>
                <a:lnTo>
                  <a:pt x="126" y="138"/>
                </a:lnTo>
                <a:lnTo>
                  <a:pt x="150" y="126"/>
                </a:lnTo>
                <a:lnTo>
                  <a:pt x="156" y="120"/>
                </a:lnTo>
                <a:lnTo>
                  <a:pt x="180" y="108"/>
                </a:lnTo>
                <a:lnTo>
                  <a:pt x="174" y="102"/>
                </a:lnTo>
                <a:lnTo>
                  <a:pt x="162" y="96"/>
                </a:lnTo>
                <a:lnTo>
                  <a:pt x="144" y="78"/>
                </a:lnTo>
                <a:close/>
              </a:path>
            </a:pathLst>
          </a:cu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chemeClr val="lt1"/>
              </a:solidFill>
              <a:latin typeface="+mn-lt"/>
            </a:endParaRPr>
          </a:p>
        </p:txBody>
      </p:sp>
      <p:sp>
        <p:nvSpPr>
          <p:cNvPr id="24585" name="Freeform 8"/>
          <p:cNvSpPr>
            <a:spLocks noChangeAspect="1"/>
          </p:cNvSpPr>
          <p:nvPr/>
        </p:nvSpPr>
        <p:spPr bwMode="auto">
          <a:xfrm>
            <a:off x="2312988" y="3567113"/>
            <a:ext cx="1258887" cy="1084262"/>
          </a:xfrm>
          <a:custGeom>
            <a:avLst/>
            <a:gdLst>
              <a:gd name="T0" fmla="*/ 2147483647 w 90"/>
              <a:gd name="T1" fmla="*/ 2147483647 h 83"/>
              <a:gd name="T2" fmla="*/ 2147483647 w 90"/>
              <a:gd name="T3" fmla="*/ 2147483647 h 83"/>
              <a:gd name="T4" fmla="*/ 2147483647 w 90"/>
              <a:gd name="T5" fmla="*/ 2147483647 h 83"/>
              <a:gd name="T6" fmla="*/ 2147483647 w 90"/>
              <a:gd name="T7" fmla="*/ 2147483647 h 83"/>
              <a:gd name="T8" fmla="*/ 2147483647 w 90"/>
              <a:gd name="T9" fmla="*/ 2147483647 h 83"/>
              <a:gd name="T10" fmla="*/ 0 w 90"/>
              <a:gd name="T11" fmla="*/ 2147483647 h 83"/>
              <a:gd name="T12" fmla="*/ 2147483647 w 90"/>
              <a:gd name="T13" fmla="*/ 2147483647 h 83"/>
              <a:gd name="T14" fmla="*/ 2147483647 w 90"/>
              <a:gd name="T15" fmla="*/ 2147483647 h 83"/>
              <a:gd name="T16" fmla="*/ 2147483647 w 90"/>
              <a:gd name="T17" fmla="*/ 2147483647 h 83"/>
              <a:gd name="T18" fmla="*/ 2147483647 w 90"/>
              <a:gd name="T19" fmla="*/ 2147483647 h 83"/>
              <a:gd name="T20" fmla="*/ 2147483647 w 90"/>
              <a:gd name="T21" fmla="*/ 2147483647 h 83"/>
              <a:gd name="T22" fmla="*/ 2147483647 w 90"/>
              <a:gd name="T23" fmla="*/ 2147483647 h 83"/>
              <a:gd name="T24" fmla="*/ 2147483647 w 90"/>
              <a:gd name="T25" fmla="*/ 2147483647 h 83"/>
              <a:gd name="T26" fmla="*/ 2147483647 w 90"/>
              <a:gd name="T27" fmla="*/ 2147483647 h 83"/>
              <a:gd name="T28" fmla="*/ 2147483647 w 90"/>
              <a:gd name="T29" fmla="*/ 2147483647 h 83"/>
              <a:gd name="T30" fmla="*/ 2147483647 w 90"/>
              <a:gd name="T31" fmla="*/ 2147483647 h 83"/>
              <a:gd name="T32" fmla="*/ 2147483647 w 90"/>
              <a:gd name="T33" fmla="*/ 2147483647 h 83"/>
              <a:gd name="T34" fmla="*/ 2147483647 w 90"/>
              <a:gd name="T35" fmla="*/ 2147483647 h 83"/>
              <a:gd name="T36" fmla="*/ 2147483647 w 90"/>
              <a:gd name="T37" fmla="*/ 2147483647 h 83"/>
              <a:gd name="T38" fmla="*/ 2147483647 w 90"/>
              <a:gd name="T39" fmla="*/ 2147483647 h 83"/>
              <a:gd name="T40" fmla="*/ 2147483647 w 90"/>
              <a:gd name="T41" fmla="*/ 2147483647 h 83"/>
              <a:gd name="T42" fmla="*/ 2147483647 w 90"/>
              <a:gd name="T43" fmla="*/ 2147483647 h 83"/>
              <a:gd name="T44" fmla="*/ 2147483647 w 90"/>
              <a:gd name="T45" fmla="*/ 0 h 83"/>
              <a:gd name="T46" fmla="*/ 2147483647 w 90"/>
              <a:gd name="T47" fmla="*/ 2147483647 h 83"/>
              <a:gd name="T48" fmla="*/ 2147483647 w 90"/>
              <a:gd name="T49" fmla="*/ 2147483647 h 83"/>
              <a:gd name="T50" fmla="*/ 2147483647 w 90"/>
              <a:gd name="T51" fmla="*/ 2147483647 h 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
              <a:gd name="T79" fmla="*/ 0 h 83"/>
              <a:gd name="T80" fmla="*/ 90 w 90"/>
              <a:gd name="T81" fmla="*/ 83 h 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 h="83">
                <a:moveTo>
                  <a:pt x="36" y="12"/>
                </a:moveTo>
                <a:lnTo>
                  <a:pt x="30" y="12"/>
                </a:lnTo>
                <a:lnTo>
                  <a:pt x="12" y="6"/>
                </a:lnTo>
                <a:lnTo>
                  <a:pt x="6" y="18"/>
                </a:lnTo>
                <a:lnTo>
                  <a:pt x="12" y="30"/>
                </a:lnTo>
                <a:lnTo>
                  <a:pt x="0" y="36"/>
                </a:lnTo>
                <a:lnTo>
                  <a:pt x="6" y="42"/>
                </a:lnTo>
                <a:lnTo>
                  <a:pt x="6" y="48"/>
                </a:lnTo>
                <a:lnTo>
                  <a:pt x="18" y="59"/>
                </a:lnTo>
                <a:lnTo>
                  <a:pt x="18" y="71"/>
                </a:lnTo>
                <a:lnTo>
                  <a:pt x="24" y="77"/>
                </a:lnTo>
                <a:lnTo>
                  <a:pt x="24" y="71"/>
                </a:lnTo>
                <a:lnTo>
                  <a:pt x="36" y="71"/>
                </a:lnTo>
                <a:lnTo>
                  <a:pt x="42" y="77"/>
                </a:lnTo>
                <a:lnTo>
                  <a:pt x="66" y="71"/>
                </a:lnTo>
                <a:lnTo>
                  <a:pt x="78" y="83"/>
                </a:lnTo>
                <a:lnTo>
                  <a:pt x="90" y="71"/>
                </a:lnTo>
                <a:lnTo>
                  <a:pt x="90" y="65"/>
                </a:lnTo>
                <a:lnTo>
                  <a:pt x="90" y="42"/>
                </a:lnTo>
                <a:lnTo>
                  <a:pt x="84" y="42"/>
                </a:lnTo>
                <a:lnTo>
                  <a:pt x="66" y="30"/>
                </a:lnTo>
                <a:lnTo>
                  <a:pt x="72" y="18"/>
                </a:lnTo>
                <a:lnTo>
                  <a:pt x="66" y="0"/>
                </a:lnTo>
                <a:lnTo>
                  <a:pt x="48" y="6"/>
                </a:lnTo>
                <a:lnTo>
                  <a:pt x="36" y="6"/>
                </a:lnTo>
                <a:lnTo>
                  <a:pt x="36" y="12"/>
                </a:lnTo>
                <a:close/>
              </a:path>
            </a:pathLst>
          </a:cu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chemeClr val="lt1"/>
              </a:solidFill>
              <a:latin typeface="+mn-lt"/>
            </a:endParaRPr>
          </a:p>
        </p:txBody>
      </p:sp>
      <p:sp>
        <p:nvSpPr>
          <p:cNvPr id="24586" name="Freeform 9"/>
          <p:cNvSpPr>
            <a:spLocks noChangeAspect="1"/>
          </p:cNvSpPr>
          <p:nvPr/>
        </p:nvSpPr>
        <p:spPr bwMode="auto">
          <a:xfrm>
            <a:off x="2312988" y="2463800"/>
            <a:ext cx="1089025" cy="1179513"/>
          </a:xfrm>
          <a:custGeom>
            <a:avLst/>
            <a:gdLst>
              <a:gd name="T0" fmla="*/ 0 w 78"/>
              <a:gd name="T1" fmla="*/ 2147483647 h 90"/>
              <a:gd name="T2" fmla="*/ 2147483647 w 78"/>
              <a:gd name="T3" fmla="*/ 2147483647 h 90"/>
              <a:gd name="T4" fmla="*/ 2147483647 w 78"/>
              <a:gd name="T5" fmla="*/ 2147483647 h 90"/>
              <a:gd name="T6" fmla="*/ 2147483647 w 78"/>
              <a:gd name="T7" fmla="*/ 2147483647 h 90"/>
              <a:gd name="T8" fmla="*/ 2147483647 w 78"/>
              <a:gd name="T9" fmla="*/ 2147483647 h 90"/>
              <a:gd name="T10" fmla="*/ 2147483647 w 78"/>
              <a:gd name="T11" fmla="*/ 0 h 90"/>
              <a:gd name="T12" fmla="*/ 2147483647 w 78"/>
              <a:gd name="T13" fmla="*/ 2147483647 h 90"/>
              <a:gd name="T14" fmla="*/ 2147483647 w 78"/>
              <a:gd name="T15" fmla="*/ 2147483647 h 90"/>
              <a:gd name="T16" fmla="*/ 2147483647 w 78"/>
              <a:gd name="T17" fmla="*/ 2147483647 h 90"/>
              <a:gd name="T18" fmla="*/ 2147483647 w 78"/>
              <a:gd name="T19" fmla="*/ 2147483647 h 90"/>
              <a:gd name="T20" fmla="*/ 2147483647 w 78"/>
              <a:gd name="T21" fmla="*/ 2147483647 h 90"/>
              <a:gd name="T22" fmla="*/ 2147483647 w 78"/>
              <a:gd name="T23" fmla="*/ 2147483647 h 90"/>
              <a:gd name="T24" fmla="*/ 2147483647 w 78"/>
              <a:gd name="T25" fmla="*/ 2147483647 h 90"/>
              <a:gd name="T26" fmla="*/ 2147483647 w 78"/>
              <a:gd name="T27" fmla="*/ 2147483647 h 90"/>
              <a:gd name="T28" fmla="*/ 2147483647 w 78"/>
              <a:gd name="T29" fmla="*/ 2147483647 h 90"/>
              <a:gd name="T30" fmla="*/ 2147483647 w 78"/>
              <a:gd name="T31" fmla="*/ 2147483647 h 90"/>
              <a:gd name="T32" fmla="*/ 2147483647 w 78"/>
              <a:gd name="T33" fmla="*/ 2147483647 h 90"/>
              <a:gd name="T34" fmla="*/ 2147483647 w 78"/>
              <a:gd name="T35" fmla="*/ 2147483647 h 90"/>
              <a:gd name="T36" fmla="*/ 2147483647 w 78"/>
              <a:gd name="T37" fmla="*/ 2147483647 h 90"/>
              <a:gd name="T38" fmla="*/ 2147483647 w 78"/>
              <a:gd name="T39" fmla="*/ 2147483647 h 90"/>
              <a:gd name="T40" fmla="*/ 0 w 78"/>
              <a:gd name="T41" fmla="*/ 2147483647 h 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8"/>
              <a:gd name="T64" fmla="*/ 0 h 90"/>
              <a:gd name="T65" fmla="*/ 78 w 78"/>
              <a:gd name="T66" fmla="*/ 90 h 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8" h="90">
                <a:moveTo>
                  <a:pt x="0" y="42"/>
                </a:moveTo>
                <a:lnTo>
                  <a:pt x="12" y="30"/>
                </a:lnTo>
                <a:lnTo>
                  <a:pt x="18" y="30"/>
                </a:lnTo>
                <a:lnTo>
                  <a:pt x="24" y="18"/>
                </a:lnTo>
                <a:lnTo>
                  <a:pt x="36" y="12"/>
                </a:lnTo>
                <a:lnTo>
                  <a:pt x="48" y="0"/>
                </a:lnTo>
                <a:lnTo>
                  <a:pt x="54" y="12"/>
                </a:lnTo>
                <a:lnTo>
                  <a:pt x="60" y="24"/>
                </a:lnTo>
                <a:lnTo>
                  <a:pt x="66" y="30"/>
                </a:lnTo>
                <a:lnTo>
                  <a:pt x="72" y="36"/>
                </a:lnTo>
                <a:lnTo>
                  <a:pt x="72" y="48"/>
                </a:lnTo>
                <a:lnTo>
                  <a:pt x="78" y="60"/>
                </a:lnTo>
                <a:lnTo>
                  <a:pt x="66" y="72"/>
                </a:lnTo>
                <a:lnTo>
                  <a:pt x="66" y="84"/>
                </a:lnTo>
                <a:lnTo>
                  <a:pt x="48" y="90"/>
                </a:lnTo>
                <a:lnTo>
                  <a:pt x="36" y="90"/>
                </a:lnTo>
                <a:lnTo>
                  <a:pt x="36" y="84"/>
                </a:lnTo>
                <a:lnTo>
                  <a:pt x="30" y="66"/>
                </a:lnTo>
                <a:lnTo>
                  <a:pt x="12" y="60"/>
                </a:lnTo>
                <a:lnTo>
                  <a:pt x="6" y="54"/>
                </a:lnTo>
                <a:lnTo>
                  <a:pt x="0" y="42"/>
                </a:lnTo>
                <a:close/>
              </a:path>
            </a:pathLst>
          </a:cu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chemeClr val="lt1"/>
              </a:solidFill>
              <a:latin typeface="+mn-lt"/>
            </a:endParaRPr>
          </a:p>
        </p:txBody>
      </p:sp>
      <p:sp>
        <p:nvSpPr>
          <p:cNvPr id="24587" name="Freeform 13"/>
          <p:cNvSpPr>
            <a:spLocks noChangeAspect="1"/>
          </p:cNvSpPr>
          <p:nvPr/>
        </p:nvSpPr>
        <p:spPr bwMode="auto">
          <a:xfrm>
            <a:off x="2901950" y="4498975"/>
            <a:ext cx="1009650" cy="701675"/>
          </a:xfrm>
          <a:custGeom>
            <a:avLst/>
            <a:gdLst>
              <a:gd name="T0" fmla="*/ 2147483647 w 72"/>
              <a:gd name="T1" fmla="*/ 2147483647 h 54"/>
              <a:gd name="T2" fmla="*/ 2147483647 w 72"/>
              <a:gd name="T3" fmla="*/ 2147483647 h 54"/>
              <a:gd name="T4" fmla="*/ 2147483647 w 72"/>
              <a:gd name="T5" fmla="*/ 2147483647 h 54"/>
              <a:gd name="T6" fmla="*/ 2147483647 w 72"/>
              <a:gd name="T7" fmla="*/ 2147483647 h 54"/>
              <a:gd name="T8" fmla="*/ 2147483647 w 72"/>
              <a:gd name="T9" fmla="*/ 2147483647 h 54"/>
              <a:gd name="T10" fmla="*/ 0 w 72"/>
              <a:gd name="T11" fmla="*/ 2147483647 h 54"/>
              <a:gd name="T12" fmla="*/ 0 w 72"/>
              <a:gd name="T13" fmla="*/ 2147483647 h 54"/>
              <a:gd name="T14" fmla="*/ 2147483647 w 72"/>
              <a:gd name="T15" fmla="*/ 0 h 54"/>
              <a:gd name="T16" fmla="*/ 2147483647 w 72"/>
              <a:gd name="T17" fmla="*/ 2147483647 h 54"/>
              <a:gd name="T18" fmla="*/ 2147483647 w 72"/>
              <a:gd name="T19" fmla="*/ 0 h 54"/>
              <a:gd name="T20" fmla="*/ 2147483647 w 72"/>
              <a:gd name="T21" fmla="*/ 2147483647 h 54"/>
              <a:gd name="T22" fmla="*/ 2147483647 w 72"/>
              <a:gd name="T23" fmla="*/ 2147483647 h 54"/>
              <a:gd name="T24" fmla="*/ 2147483647 w 72"/>
              <a:gd name="T25" fmla="*/ 2147483647 h 54"/>
              <a:gd name="T26" fmla="*/ 2147483647 w 72"/>
              <a:gd name="T27" fmla="*/ 2147483647 h 54"/>
              <a:gd name="T28" fmla="*/ 2147483647 w 72"/>
              <a:gd name="T29" fmla="*/ 2147483647 h 54"/>
              <a:gd name="T30" fmla="*/ 2147483647 w 72"/>
              <a:gd name="T31" fmla="*/ 2147483647 h 54"/>
              <a:gd name="T32" fmla="*/ 2147483647 w 72"/>
              <a:gd name="T33" fmla="*/ 2147483647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54"/>
              <a:gd name="T53" fmla="*/ 72 w 72"/>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54">
                <a:moveTo>
                  <a:pt x="66" y="48"/>
                </a:moveTo>
                <a:lnTo>
                  <a:pt x="48" y="42"/>
                </a:lnTo>
                <a:lnTo>
                  <a:pt x="42" y="54"/>
                </a:lnTo>
                <a:lnTo>
                  <a:pt x="18" y="36"/>
                </a:lnTo>
                <a:lnTo>
                  <a:pt x="12" y="42"/>
                </a:lnTo>
                <a:lnTo>
                  <a:pt x="0" y="18"/>
                </a:lnTo>
                <a:lnTo>
                  <a:pt x="0" y="6"/>
                </a:lnTo>
                <a:lnTo>
                  <a:pt x="24" y="0"/>
                </a:lnTo>
                <a:lnTo>
                  <a:pt x="36" y="12"/>
                </a:lnTo>
                <a:lnTo>
                  <a:pt x="48" y="0"/>
                </a:lnTo>
                <a:lnTo>
                  <a:pt x="72" y="6"/>
                </a:lnTo>
                <a:lnTo>
                  <a:pt x="72" y="18"/>
                </a:lnTo>
                <a:lnTo>
                  <a:pt x="66" y="24"/>
                </a:lnTo>
                <a:lnTo>
                  <a:pt x="72" y="36"/>
                </a:lnTo>
                <a:lnTo>
                  <a:pt x="60" y="36"/>
                </a:lnTo>
                <a:lnTo>
                  <a:pt x="66" y="42"/>
                </a:lnTo>
                <a:lnTo>
                  <a:pt x="66" y="48"/>
                </a:lnTo>
                <a:close/>
              </a:path>
            </a:pathLst>
          </a:custGeom>
          <a:noFill/>
          <a:ln w="0">
            <a:solidFill>
              <a:srgbClr val="000000"/>
            </a:solidFill>
            <a:prstDash val="solid"/>
            <a:round/>
            <a:headEnd/>
            <a:tailEnd/>
          </a:ln>
        </p:spPr>
        <p:txBody>
          <a:bodyPr/>
          <a:lstStyle/>
          <a:p>
            <a:endParaRPr lang="fi-FI"/>
          </a:p>
        </p:txBody>
      </p:sp>
      <p:sp>
        <p:nvSpPr>
          <p:cNvPr id="24588" name="Freeform 14"/>
          <p:cNvSpPr>
            <a:spLocks noChangeAspect="1"/>
          </p:cNvSpPr>
          <p:nvPr/>
        </p:nvSpPr>
        <p:spPr bwMode="auto">
          <a:xfrm>
            <a:off x="3824288" y="4421188"/>
            <a:ext cx="1260475" cy="1012825"/>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0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0 h 78"/>
              <a:gd name="T40" fmla="*/ 2147483647 w 90"/>
              <a:gd name="T41" fmla="*/ 0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
              <a:gd name="T79" fmla="*/ 0 h 78"/>
              <a:gd name="T80" fmla="*/ 90 w 90"/>
              <a:gd name="T81" fmla="*/ 78 h 7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 h="78">
                <a:moveTo>
                  <a:pt x="84" y="18"/>
                </a:moveTo>
                <a:lnTo>
                  <a:pt x="90" y="30"/>
                </a:lnTo>
                <a:lnTo>
                  <a:pt x="84" y="36"/>
                </a:lnTo>
                <a:lnTo>
                  <a:pt x="78" y="42"/>
                </a:lnTo>
                <a:lnTo>
                  <a:pt x="72" y="48"/>
                </a:lnTo>
                <a:lnTo>
                  <a:pt x="72" y="54"/>
                </a:lnTo>
                <a:lnTo>
                  <a:pt x="66" y="66"/>
                </a:lnTo>
                <a:lnTo>
                  <a:pt x="60" y="78"/>
                </a:lnTo>
                <a:lnTo>
                  <a:pt x="48" y="72"/>
                </a:lnTo>
                <a:lnTo>
                  <a:pt x="48" y="66"/>
                </a:lnTo>
                <a:lnTo>
                  <a:pt x="36" y="60"/>
                </a:lnTo>
                <a:lnTo>
                  <a:pt x="24" y="42"/>
                </a:lnTo>
                <a:lnTo>
                  <a:pt x="12" y="36"/>
                </a:lnTo>
                <a:lnTo>
                  <a:pt x="6" y="42"/>
                </a:lnTo>
                <a:lnTo>
                  <a:pt x="0" y="30"/>
                </a:lnTo>
                <a:lnTo>
                  <a:pt x="6" y="24"/>
                </a:lnTo>
                <a:lnTo>
                  <a:pt x="6" y="12"/>
                </a:lnTo>
                <a:lnTo>
                  <a:pt x="12" y="6"/>
                </a:lnTo>
                <a:lnTo>
                  <a:pt x="24" y="6"/>
                </a:lnTo>
                <a:lnTo>
                  <a:pt x="24" y="0"/>
                </a:lnTo>
                <a:lnTo>
                  <a:pt x="30" y="0"/>
                </a:lnTo>
                <a:lnTo>
                  <a:pt x="36" y="12"/>
                </a:lnTo>
                <a:lnTo>
                  <a:pt x="48" y="18"/>
                </a:lnTo>
                <a:lnTo>
                  <a:pt x="72" y="12"/>
                </a:lnTo>
                <a:lnTo>
                  <a:pt x="78" y="18"/>
                </a:lnTo>
                <a:lnTo>
                  <a:pt x="84" y="18"/>
                </a:lnTo>
                <a:close/>
              </a:path>
            </a:pathLst>
          </a:custGeom>
          <a:noFill/>
          <a:ln w="0">
            <a:solidFill>
              <a:srgbClr val="000000"/>
            </a:solidFill>
            <a:prstDash val="solid"/>
            <a:round/>
            <a:headEnd/>
            <a:tailEnd/>
          </a:ln>
        </p:spPr>
        <p:txBody>
          <a:bodyPr/>
          <a:lstStyle/>
          <a:p>
            <a:endParaRPr lang="fi-FI"/>
          </a:p>
        </p:txBody>
      </p:sp>
      <p:sp>
        <p:nvSpPr>
          <p:cNvPr id="24589" name="Freeform 15"/>
          <p:cNvSpPr>
            <a:spLocks noChangeAspect="1"/>
          </p:cNvSpPr>
          <p:nvPr/>
        </p:nvSpPr>
        <p:spPr bwMode="auto">
          <a:xfrm>
            <a:off x="1738313" y="188913"/>
            <a:ext cx="1663700" cy="1573212"/>
          </a:xfrm>
          <a:custGeom>
            <a:avLst/>
            <a:gdLst>
              <a:gd name="T0" fmla="*/ 2147483647 w 119"/>
              <a:gd name="T1" fmla="*/ 2147483647 h 120"/>
              <a:gd name="T2" fmla="*/ 2147483647 w 119"/>
              <a:gd name="T3" fmla="*/ 2147483647 h 120"/>
              <a:gd name="T4" fmla="*/ 2147483647 w 119"/>
              <a:gd name="T5" fmla="*/ 2147483647 h 120"/>
              <a:gd name="T6" fmla="*/ 2147483647 w 119"/>
              <a:gd name="T7" fmla="*/ 2147483647 h 120"/>
              <a:gd name="T8" fmla="*/ 2147483647 w 119"/>
              <a:gd name="T9" fmla="*/ 2147483647 h 120"/>
              <a:gd name="T10" fmla="*/ 0 w 119"/>
              <a:gd name="T11" fmla="*/ 2147483647 h 120"/>
              <a:gd name="T12" fmla="*/ 2147483647 w 119"/>
              <a:gd name="T13" fmla="*/ 2147483647 h 120"/>
              <a:gd name="T14" fmla="*/ 2147483647 w 119"/>
              <a:gd name="T15" fmla="*/ 2147483647 h 120"/>
              <a:gd name="T16" fmla="*/ 2147483647 w 119"/>
              <a:gd name="T17" fmla="*/ 2147483647 h 120"/>
              <a:gd name="T18" fmla="*/ 2147483647 w 119"/>
              <a:gd name="T19" fmla="*/ 2147483647 h 120"/>
              <a:gd name="T20" fmla="*/ 2147483647 w 119"/>
              <a:gd name="T21" fmla="*/ 2147483647 h 120"/>
              <a:gd name="T22" fmla="*/ 2147483647 w 119"/>
              <a:gd name="T23" fmla="*/ 2147483647 h 120"/>
              <a:gd name="T24" fmla="*/ 2147483647 w 119"/>
              <a:gd name="T25" fmla="*/ 2147483647 h 120"/>
              <a:gd name="T26" fmla="*/ 2147483647 w 119"/>
              <a:gd name="T27" fmla="*/ 2147483647 h 120"/>
              <a:gd name="T28" fmla="*/ 2147483647 w 119"/>
              <a:gd name="T29" fmla="*/ 2147483647 h 120"/>
              <a:gd name="T30" fmla="*/ 2147483647 w 119"/>
              <a:gd name="T31" fmla="*/ 2147483647 h 120"/>
              <a:gd name="T32" fmla="*/ 2147483647 w 119"/>
              <a:gd name="T33" fmla="*/ 0 h 120"/>
              <a:gd name="T34" fmla="*/ 2147483647 w 119"/>
              <a:gd name="T35" fmla="*/ 2147483647 h 120"/>
              <a:gd name="T36" fmla="*/ 2147483647 w 119"/>
              <a:gd name="T37" fmla="*/ 2147483647 h 120"/>
              <a:gd name="T38" fmla="*/ 2147483647 w 119"/>
              <a:gd name="T39" fmla="*/ 2147483647 h 120"/>
              <a:gd name="T40" fmla="*/ 2147483647 w 119"/>
              <a:gd name="T41" fmla="*/ 2147483647 h 120"/>
              <a:gd name="T42" fmla="*/ 2147483647 w 119"/>
              <a:gd name="T43" fmla="*/ 2147483647 h 120"/>
              <a:gd name="T44" fmla="*/ 2147483647 w 119"/>
              <a:gd name="T45" fmla="*/ 2147483647 h 120"/>
              <a:gd name="T46" fmla="*/ 2147483647 w 119"/>
              <a:gd name="T47" fmla="*/ 2147483647 h 120"/>
              <a:gd name="T48" fmla="*/ 2147483647 w 119"/>
              <a:gd name="T49" fmla="*/ 2147483647 h 120"/>
              <a:gd name="T50" fmla="*/ 2147483647 w 119"/>
              <a:gd name="T51" fmla="*/ 2147483647 h 120"/>
              <a:gd name="T52" fmla="*/ 2147483647 w 119"/>
              <a:gd name="T53" fmla="*/ 2147483647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9"/>
              <a:gd name="T82" fmla="*/ 0 h 120"/>
              <a:gd name="T83" fmla="*/ 119 w 119"/>
              <a:gd name="T84" fmla="*/ 120 h 1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9" h="120">
                <a:moveTo>
                  <a:pt x="36" y="102"/>
                </a:moveTo>
                <a:lnTo>
                  <a:pt x="30" y="114"/>
                </a:lnTo>
                <a:lnTo>
                  <a:pt x="24" y="114"/>
                </a:lnTo>
                <a:lnTo>
                  <a:pt x="18" y="114"/>
                </a:lnTo>
                <a:lnTo>
                  <a:pt x="6" y="108"/>
                </a:lnTo>
                <a:lnTo>
                  <a:pt x="0" y="84"/>
                </a:lnTo>
                <a:lnTo>
                  <a:pt x="6" y="72"/>
                </a:lnTo>
                <a:lnTo>
                  <a:pt x="18" y="72"/>
                </a:lnTo>
                <a:lnTo>
                  <a:pt x="30" y="72"/>
                </a:lnTo>
                <a:lnTo>
                  <a:pt x="41" y="60"/>
                </a:lnTo>
                <a:lnTo>
                  <a:pt x="36" y="54"/>
                </a:lnTo>
                <a:lnTo>
                  <a:pt x="41" y="36"/>
                </a:lnTo>
                <a:lnTo>
                  <a:pt x="59" y="30"/>
                </a:lnTo>
                <a:lnTo>
                  <a:pt x="59" y="24"/>
                </a:lnTo>
                <a:lnTo>
                  <a:pt x="53" y="18"/>
                </a:lnTo>
                <a:lnTo>
                  <a:pt x="53" y="12"/>
                </a:lnTo>
                <a:lnTo>
                  <a:pt x="107" y="0"/>
                </a:lnTo>
                <a:lnTo>
                  <a:pt x="119" y="36"/>
                </a:lnTo>
                <a:lnTo>
                  <a:pt x="95" y="54"/>
                </a:lnTo>
                <a:lnTo>
                  <a:pt x="89" y="72"/>
                </a:lnTo>
                <a:lnTo>
                  <a:pt x="95" y="90"/>
                </a:lnTo>
                <a:lnTo>
                  <a:pt x="101" y="102"/>
                </a:lnTo>
                <a:lnTo>
                  <a:pt x="89" y="120"/>
                </a:lnTo>
                <a:lnTo>
                  <a:pt x="77" y="114"/>
                </a:lnTo>
                <a:lnTo>
                  <a:pt x="65" y="102"/>
                </a:lnTo>
                <a:lnTo>
                  <a:pt x="53" y="96"/>
                </a:lnTo>
                <a:lnTo>
                  <a:pt x="36" y="102"/>
                </a:lnTo>
                <a:close/>
              </a:path>
            </a:pathLst>
          </a:cu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chemeClr val="lt1"/>
              </a:solidFill>
              <a:latin typeface="+mn-lt"/>
            </a:endParaRPr>
          </a:p>
        </p:txBody>
      </p:sp>
      <p:sp>
        <p:nvSpPr>
          <p:cNvPr id="24590" name="Freeform 16"/>
          <p:cNvSpPr>
            <a:spLocks noChangeAspect="1"/>
          </p:cNvSpPr>
          <p:nvPr/>
        </p:nvSpPr>
        <p:spPr bwMode="auto">
          <a:xfrm>
            <a:off x="1403350" y="265113"/>
            <a:ext cx="1165225" cy="858837"/>
          </a:xfrm>
          <a:custGeom>
            <a:avLst/>
            <a:gdLst>
              <a:gd name="T0" fmla="*/ 2147483647 w 83"/>
              <a:gd name="T1" fmla="*/ 2147483647 h 66"/>
              <a:gd name="T2" fmla="*/ 0 w 83"/>
              <a:gd name="T3" fmla="*/ 2147483647 h 66"/>
              <a:gd name="T4" fmla="*/ 2147483647 w 83"/>
              <a:gd name="T5" fmla="*/ 0 h 66"/>
              <a:gd name="T6" fmla="*/ 2147483647 w 83"/>
              <a:gd name="T7" fmla="*/ 2147483647 h 66"/>
              <a:gd name="T8" fmla="*/ 2147483647 w 83"/>
              <a:gd name="T9" fmla="*/ 2147483647 h 66"/>
              <a:gd name="T10" fmla="*/ 2147483647 w 83"/>
              <a:gd name="T11" fmla="*/ 2147483647 h 66"/>
              <a:gd name="T12" fmla="*/ 2147483647 w 83"/>
              <a:gd name="T13" fmla="*/ 2147483647 h 66"/>
              <a:gd name="T14" fmla="*/ 2147483647 w 83"/>
              <a:gd name="T15" fmla="*/ 2147483647 h 66"/>
              <a:gd name="T16" fmla="*/ 2147483647 w 83"/>
              <a:gd name="T17" fmla="*/ 2147483647 h 66"/>
              <a:gd name="T18" fmla="*/ 2147483647 w 83"/>
              <a:gd name="T19" fmla="*/ 2147483647 h 66"/>
              <a:gd name="T20" fmla="*/ 2147483647 w 83"/>
              <a:gd name="T21" fmla="*/ 2147483647 h 66"/>
              <a:gd name="T22" fmla="*/ 2147483647 w 83"/>
              <a:gd name="T23" fmla="*/ 2147483647 h 66"/>
              <a:gd name="T24" fmla="*/ 2147483647 w 83"/>
              <a:gd name="T25" fmla="*/ 2147483647 h 66"/>
              <a:gd name="T26" fmla="*/ 2147483647 w 83"/>
              <a:gd name="T27" fmla="*/ 2147483647 h 66"/>
              <a:gd name="T28" fmla="*/ 2147483647 w 83"/>
              <a:gd name="T29" fmla="*/ 2147483647 h 66"/>
              <a:gd name="T30" fmla="*/ 2147483647 w 83"/>
              <a:gd name="T31" fmla="*/ 2147483647 h 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3"/>
              <a:gd name="T49" fmla="*/ 0 h 66"/>
              <a:gd name="T50" fmla="*/ 83 w 83"/>
              <a:gd name="T51" fmla="*/ 66 h 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3" h="66">
                <a:moveTo>
                  <a:pt x="12" y="42"/>
                </a:moveTo>
                <a:lnTo>
                  <a:pt x="0" y="24"/>
                </a:lnTo>
                <a:lnTo>
                  <a:pt x="12" y="0"/>
                </a:lnTo>
                <a:lnTo>
                  <a:pt x="54" y="6"/>
                </a:lnTo>
                <a:lnTo>
                  <a:pt x="77" y="6"/>
                </a:lnTo>
                <a:lnTo>
                  <a:pt x="77" y="12"/>
                </a:lnTo>
                <a:lnTo>
                  <a:pt x="83" y="18"/>
                </a:lnTo>
                <a:lnTo>
                  <a:pt x="83" y="24"/>
                </a:lnTo>
                <a:lnTo>
                  <a:pt x="65" y="30"/>
                </a:lnTo>
                <a:lnTo>
                  <a:pt x="60" y="48"/>
                </a:lnTo>
                <a:lnTo>
                  <a:pt x="65" y="54"/>
                </a:lnTo>
                <a:lnTo>
                  <a:pt x="54" y="66"/>
                </a:lnTo>
                <a:lnTo>
                  <a:pt x="42" y="66"/>
                </a:lnTo>
                <a:lnTo>
                  <a:pt x="30" y="66"/>
                </a:lnTo>
                <a:lnTo>
                  <a:pt x="24" y="42"/>
                </a:lnTo>
                <a:lnTo>
                  <a:pt x="12" y="42"/>
                </a:lnTo>
                <a:close/>
              </a:path>
            </a:pathLst>
          </a:cu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chemeClr val="lt1"/>
              </a:solidFill>
              <a:latin typeface="+mn-lt"/>
            </a:endParaRPr>
          </a:p>
        </p:txBody>
      </p:sp>
      <p:sp>
        <p:nvSpPr>
          <p:cNvPr id="24591" name="Rectangle 17"/>
          <p:cNvSpPr>
            <a:spLocks noChangeAspect="1" noChangeArrowheads="1"/>
          </p:cNvSpPr>
          <p:nvPr/>
        </p:nvSpPr>
        <p:spPr bwMode="auto">
          <a:xfrm>
            <a:off x="4859338" y="3068638"/>
            <a:ext cx="823912"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Ilomantsi</a:t>
            </a:r>
          </a:p>
        </p:txBody>
      </p:sp>
      <p:sp>
        <p:nvSpPr>
          <p:cNvPr id="24592" name="Rectangle 18"/>
          <p:cNvSpPr>
            <a:spLocks noChangeAspect="1" noChangeArrowheads="1"/>
          </p:cNvSpPr>
          <p:nvPr/>
        </p:nvSpPr>
        <p:spPr bwMode="auto">
          <a:xfrm>
            <a:off x="2411413" y="2133600"/>
            <a:ext cx="504825"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Juuka</a:t>
            </a:r>
          </a:p>
        </p:txBody>
      </p:sp>
      <p:sp>
        <p:nvSpPr>
          <p:cNvPr id="24593" name="Rectangle 20"/>
          <p:cNvSpPr>
            <a:spLocks noChangeAspect="1" noChangeArrowheads="1"/>
          </p:cNvSpPr>
          <p:nvPr/>
        </p:nvSpPr>
        <p:spPr bwMode="auto">
          <a:xfrm>
            <a:off x="3635375" y="5373688"/>
            <a:ext cx="720725" cy="184150"/>
          </a:xfrm>
          <a:prstGeom prst="rect">
            <a:avLst/>
          </a:prstGeom>
          <a:noFill/>
          <a:ln w="9525">
            <a:noFill/>
            <a:miter lim="800000"/>
            <a:headEnd/>
            <a:tailEnd/>
          </a:ln>
        </p:spPr>
        <p:txBody>
          <a:bodyPr lIns="0" tIns="0" rIns="0" bIns="0">
            <a:spAutoFit/>
          </a:bodyPr>
          <a:lstStyle/>
          <a:p>
            <a:r>
              <a:rPr lang="fi-FI" sz="1200" b="1">
                <a:solidFill>
                  <a:srgbClr val="000000"/>
                </a:solidFill>
                <a:latin typeface="Verdana" pitchFamily="34" charset="0"/>
                <a:cs typeface="Arial" charset="0"/>
              </a:rPr>
              <a:t>Kitee</a:t>
            </a:r>
            <a:endParaRPr lang="fi-FI" sz="1200" b="1">
              <a:cs typeface="Arial" charset="0"/>
            </a:endParaRPr>
          </a:p>
        </p:txBody>
      </p:sp>
      <p:sp>
        <p:nvSpPr>
          <p:cNvPr id="24594" name="Rectangle 21"/>
          <p:cNvSpPr>
            <a:spLocks noChangeAspect="1" noChangeArrowheads="1"/>
          </p:cNvSpPr>
          <p:nvPr/>
        </p:nvSpPr>
        <p:spPr bwMode="auto">
          <a:xfrm>
            <a:off x="3203575" y="3429000"/>
            <a:ext cx="941388"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Kontiolahti</a:t>
            </a:r>
            <a:endParaRPr lang="fi-FI" sz="1200" b="1">
              <a:cs typeface="Arial" charset="0"/>
            </a:endParaRPr>
          </a:p>
        </p:txBody>
      </p:sp>
      <p:sp>
        <p:nvSpPr>
          <p:cNvPr id="24595" name="Rectangle 22"/>
          <p:cNvSpPr>
            <a:spLocks noChangeAspect="1" noChangeArrowheads="1"/>
          </p:cNvSpPr>
          <p:nvPr/>
        </p:nvSpPr>
        <p:spPr bwMode="auto">
          <a:xfrm>
            <a:off x="1800225" y="3435350"/>
            <a:ext cx="998538"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Outokumpu</a:t>
            </a:r>
            <a:endParaRPr lang="fi-FI" sz="1200" b="1">
              <a:cs typeface="Arial" charset="0"/>
            </a:endParaRPr>
          </a:p>
        </p:txBody>
      </p:sp>
      <p:sp>
        <p:nvSpPr>
          <p:cNvPr id="24596" name="Rectangle 23"/>
          <p:cNvSpPr>
            <a:spLocks noChangeAspect="1" noChangeArrowheads="1"/>
          </p:cNvSpPr>
          <p:nvPr/>
        </p:nvSpPr>
        <p:spPr bwMode="auto">
          <a:xfrm>
            <a:off x="3708400" y="1700213"/>
            <a:ext cx="544513"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Lieksa</a:t>
            </a:r>
          </a:p>
        </p:txBody>
      </p:sp>
      <p:sp>
        <p:nvSpPr>
          <p:cNvPr id="24597" name="Rectangle 24"/>
          <p:cNvSpPr>
            <a:spLocks noChangeAspect="1" noChangeArrowheads="1"/>
          </p:cNvSpPr>
          <p:nvPr/>
        </p:nvSpPr>
        <p:spPr bwMode="auto">
          <a:xfrm>
            <a:off x="2627313" y="4005263"/>
            <a:ext cx="485775"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Liperi</a:t>
            </a:r>
            <a:endParaRPr lang="fi-FI" sz="1200" b="1">
              <a:cs typeface="Arial" charset="0"/>
            </a:endParaRPr>
          </a:p>
        </p:txBody>
      </p:sp>
      <p:sp>
        <p:nvSpPr>
          <p:cNvPr id="24598" name="Rectangle 25"/>
          <p:cNvSpPr>
            <a:spLocks noChangeAspect="1" noChangeArrowheads="1"/>
          </p:cNvSpPr>
          <p:nvPr/>
        </p:nvSpPr>
        <p:spPr bwMode="auto">
          <a:xfrm>
            <a:off x="2195513" y="1125538"/>
            <a:ext cx="666750" cy="18097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Nurmes</a:t>
            </a:r>
          </a:p>
        </p:txBody>
      </p:sp>
      <p:sp>
        <p:nvSpPr>
          <p:cNvPr id="24599" name="Rectangle 26"/>
          <p:cNvSpPr>
            <a:spLocks noChangeAspect="1" noChangeArrowheads="1"/>
          </p:cNvSpPr>
          <p:nvPr/>
        </p:nvSpPr>
        <p:spPr bwMode="auto">
          <a:xfrm>
            <a:off x="2484438" y="2997200"/>
            <a:ext cx="809625" cy="18097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Polvijärvi</a:t>
            </a:r>
            <a:endParaRPr lang="fi-FI" sz="1200" b="1">
              <a:cs typeface="Arial" charset="0"/>
            </a:endParaRPr>
          </a:p>
        </p:txBody>
      </p:sp>
      <p:sp>
        <p:nvSpPr>
          <p:cNvPr id="24600" name="Rectangle 27"/>
          <p:cNvSpPr>
            <a:spLocks noChangeAspect="1" noChangeArrowheads="1"/>
          </p:cNvSpPr>
          <p:nvPr/>
        </p:nvSpPr>
        <p:spPr bwMode="auto">
          <a:xfrm>
            <a:off x="2771800" y="4581128"/>
            <a:ext cx="777875" cy="182562"/>
          </a:xfrm>
          <a:prstGeom prst="rect">
            <a:avLst/>
          </a:prstGeom>
          <a:noFill/>
          <a:ln w="9525">
            <a:noFill/>
            <a:miter lim="800000"/>
            <a:headEnd/>
            <a:tailEnd/>
          </a:ln>
        </p:spPr>
        <p:txBody>
          <a:bodyPr wrap="none" lIns="0" tIns="0" rIns="0" bIns="0">
            <a:spAutoFit/>
          </a:bodyPr>
          <a:lstStyle/>
          <a:p>
            <a:r>
              <a:rPr lang="fi-FI" sz="1200" b="1" dirty="0">
                <a:solidFill>
                  <a:srgbClr val="000000"/>
                </a:solidFill>
                <a:latin typeface="Verdana" pitchFamily="34" charset="0"/>
                <a:cs typeface="Arial" charset="0"/>
              </a:rPr>
              <a:t>Rääkkylä</a:t>
            </a:r>
            <a:endParaRPr lang="fi-FI" sz="1200" b="1" dirty="0">
              <a:cs typeface="Arial" charset="0"/>
            </a:endParaRPr>
          </a:p>
        </p:txBody>
      </p:sp>
      <p:sp>
        <p:nvSpPr>
          <p:cNvPr id="24601" name="Rectangle 28"/>
          <p:cNvSpPr>
            <a:spLocks noChangeAspect="1" noChangeArrowheads="1"/>
          </p:cNvSpPr>
          <p:nvPr/>
        </p:nvSpPr>
        <p:spPr bwMode="auto">
          <a:xfrm>
            <a:off x="1547813" y="549275"/>
            <a:ext cx="658812"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Valtimo</a:t>
            </a:r>
          </a:p>
        </p:txBody>
      </p:sp>
      <p:sp>
        <p:nvSpPr>
          <p:cNvPr id="24602" name="Rectangle 30"/>
          <p:cNvSpPr>
            <a:spLocks noChangeAspect="1" noChangeArrowheads="1"/>
          </p:cNvSpPr>
          <p:nvPr/>
        </p:nvSpPr>
        <p:spPr bwMode="auto">
          <a:xfrm>
            <a:off x="3995738" y="4724400"/>
            <a:ext cx="969962"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Tohmajärvi</a:t>
            </a:r>
            <a:endParaRPr lang="fi-FI" sz="1200" b="1">
              <a:cs typeface="Arial" charset="0"/>
            </a:endParaRPr>
          </a:p>
        </p:txBody>
      </p:sp>
      <p:sp>
        <p:nvSpPr>
          <p:cNvPr id="51" name="Puolivapaa piirto 50"/>
          <p:cNvSpPr/>
          <p:nvPr/>
        </p:nvSpPr>
        <p:spPr>
          <a:xfrm>
            <a:off x="3254871" y="2619375"/>
            <a:ext cx="2181225" cy="2193925"/>
          </a:xfrm>
          <a:custGeom>
            <a:avLst/>
            <a:gdLst>
              <a:gd name="connsiteX0" fmla="*/ 1845629 w 2182218"/>
              <a:gd name="connsiteY0" fmla="*/ 2193438 h 2193438"/>
              <a:gd name="connsiteX1" fmla="*/ 2092461 w 2182218"/>
              <a:gd name="connsiteY1" fmla="*/ 1997095 h 2193438"/>
              <a:gd name="connsiteX2" fmla="*/ 2182218 w 2182218"/>
              <a:gd name="connsiteY2" fmla="*/ 1761482 h 2193438"/>
              <a:gd name="connsiteX3" fmla="*/ 2182218 w 2182218"/>
              <a:gd name="connsiteY3" fmla="*/ 1716604 h 2193438"/>
              <a:gd name="connsiteX4" fmla="*/ 2008314 w 2182218"/>
              <a:gd name="connsiteY4" fmla="*/ 1716604 h 2193438"/>
              <a:gd name="connsiteX5" fmla="*/ 2008314 w 2182218"/>
              <a:gd name="connsiteY5" fmla="*/ 1643676 h 2193438"/>
              <a:gd name="connsiteX6" fmla="*/ 2086851 w 2182218"/>
              <a:gd name="connsiteY6" fmla="*/ 1576358 h 2193438"/>
              <a:gd name="connsiteX7" fmla="*/ 2008314 w 2182218"/>
              <a:gd name="connsiteY7" fmla="*/ 1576358 h 2193438"/>
              <a:gd name="connsiteX8" fmla="*/ 1929776 w 2182218"/>
              <a:gd name="connsiteY8" fmla="*/ 1497821 h 2193438"/>
              <a:gd name="connsiteX9" fmla="*/ 1851239 w 2182218"/>
              <a:gd name="connsiteY9" fmla="*/ 1340746 h 2193438"/>
              <a:gd name="connsiteX10" fmla="*/ 1761482 w 2182218"/>
              <a:gd name="connsiteY10" fmla="*/ 1340746 h 2193438"/>
              <a:gd name="connsiteX11" fmla="*/ 1598797 w 2182218"/>
              <a:gd name="connsiteY11" fmla="*/ 1262209 h 2193438"/>
              <a:gd name="connsiteX12" fmla="*/ 1677335 w 2182218"/>
              <a:gd name="connsiteY12" fmla="*/ 1178061 h 2193438"/>
              <a:gd name="connsiteX13" fmla="*/ 1503430 w 2182218"/>
              <a:gd name="connsiteY13" fmla="*/ 1099524 h 2193438"/>
              <a:gd name="connsiteX14" fmla="*/ 1346355 w 2182218"/>
              <a:gd name="connsiteY14" fmla="*/ 942449 h 2193438"/>
              <a:gd name="connsiteX15" fmla="*/ 1419283 w 2182218"/>
              <a:gd name="connsiteY15" fmla="*/ 790984 h 2193438"/>
              <a:gd name="connsiteX16" fmla="*/ 1088304 w 2182218"/>
              <a:gd name="connsiteY16" fmla="*/ 78537 h 2193438"/>
              <a:gd name="connsiteX17" fmla="*/ 1004157 w 2182218"/>
              <a:gd name="connsiteY17" fmla="*/ 84147 h 2193438"/>
              <a:gd name="connsiteX18" fmla="*/ 1009766 w 2182218"/>
              <a:gd name="connsiteY18" fmla="*/ 0 h 2193438"/>
              <a:gd name="connsiteX19" fmla="*/ 589030 w 2182218"/>
              <a:gd name="connsiteY19" fmla="*/ 0 h 2193438"/>
              <a:gd name="connsiteX20" fmla="*/ 504883 w 2182218"/>
              <a:gd name="connsiteY20" fmla="*/ 78537 h 2193438"/>
              <a:gd name="connsiteX21" fmla="*/ 499273 w 2182218"/>
              <a:gd name="connsiteY21" fmla="*/ 488054 h 2193438"/>
              <a:gd name="connsiteX22" fmla="*/ 667568 w 2182218"/>
              <a:gd name="connsiteY22" fmla="*/ 622690 h 2193438"/>
              <a:gd name="connsiteX23" fmla="*/ 673178 w 2182218"/>
              <a:gd name="connsiteY23" fmla="*/ 790984 h 2193438"/>
              <a:gd name="connsiteX24" fmla="*/ 914400 w 2182218"/>
              <a:gd name="connsiteY24" fmla="*/ 858302 h 2193438"/>
              <a:gd name="connsiteX25" fmla="*/ 1077084 w 2182218"/>
              <a:gd name="connsiteY25" fmla="*/ 1183671 h 2193438"/>
              <a:gd name="connsiteX26" fmla="*/ 830252 w 2182218"/>
              <a:gd name="connsiteY26" fmla="*/ 1189281 h 2193438"/>
              <a:gd name="connsiteX27" fmla="*/ 583420 w 2182218"/>
              <a:gd name="connsiteY27" fmla="*/ 1419283 h 2193438"/>
              <a:gd name="connsiteX28" fmla="*/ 499273 w 2182218"/>
              <a:gd name="connsiteY28" fmla="*/ 1256599 h 2193438"/>
              <a:gd name="connsiteX29" fmla="*/ 78537 w 2182218"/>
              <a:gd name="connsiteY29" fmla="*/ 1183671 h 2193438"/>
              <a:gd name="connsiteX30" fmla="*/ 0 w 2182218"/>
              <a:gd name="connsiteY30" fmla="*/ 1335136 h 2193438"/>
              <a:gd name="connsiteX31" fmla="*/ 246832 w 2182218"/>
              <a:gd name="connsiteY31" fmla="*/ 1497821 h 2193438"/>
              <a:gd name="connsiteX32" fmla="*/ 330979 w 2182218"/>
              <a:gd name="connsiteY32" fmla="*/ 1492211 h 2193438"/>
              <a:gd name="connsiteX33" fmla="*/ 336589 w 2182218"/>
              <a:gd name="connsiteY33" fmla="*/ 1884898 h 2193438"/>
              <a:gd name="connsiteX34" fmla="*/ 667568 w 2182218"/>
              <a:gd name="connsiteY34" fmla="*/ 1963436 h 2193438"/>
              <a:gd name="connsiteX35" fmla="*/ 751715 w 2182218"/>
              <a:gd name="connsiteY35" fmla="*/ 1884898 h 2193438"/>
              <a:gd name="connsiteX36" fmla="*/ 925619 w 2182218"/>
              <a:gd name="connsiteY36" fmla="*/ 1879288 h 2193438"/>
              <a:gd name="connsiteX37" fmla="*/ 925619 w 2182218"/>
              <a:gd name="connsiteY37" fmla="*/ 1800751 h 2193438"/>
              <a:gd name="connsiteX38" fmla="*/ 1009766 w 2182218"/>
              <a:gd name="connsiteY38" fmla="*/ 1800751 h 2193438"/>
              <a:gd name="connsiteX39" fmla="*/ 1082694 w 2182218"/>
              <a:gd name="connsiteY39" fmla="*/ 1957826 h 2193438"/>
              <a:gd name="connsiteX40" fmla="*/ 1262208 w 2182218"/>
              <a:gd name="connsiteY40" fmla="*/ 2036363 h 2193438"/>
              <a:gd name="connsiteX41" fmla="*/ 1587578 w 2182218"/>
              <a:gd name="connsiteY41" fmla="*/ 1957826 h 2193438"/>
              <a:gd name="connsiteX42" fmla="*/ 1671725 w 2182218"/>
              <a:gd name="connsiteY42" fmla="*/ 2036363 h 2193438"/>
              <a:gd name="connsiteX43" fmla="*/ 1761482 w 2182218"/>
              <a:gd name="connsiteY43" fmla="*/ 2036363 h 2193438"/>
              <a:gd name="connsiteX44" fmla="*/ 1845629 w 2182218"/>
              <a:gd name="connsiteY44" fmla="*/ 2193438 h 2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182218" h="2193438">
                <a:moveTo>
                  <a:pt x="1845629" y="2193438"/>
                </a:moveTo>
                <a:lnTo>
                  <a:pt x="2092461" y="1997095"/>
                </a:lnTo>
                <a:lnTo>
                  <a:pt x="2182218" y="1761482"/>
                </a:lnTo>
                <a:lnTo>
                  <a:pt x="2182218" y="1716604"/>
                </a:lnTo>
                <a:lnTo>
                  <a:pt x="2008314" y="1716604"/>
                </a:lnTo>
                <a:lnTo>
                  <a:pt x="2008314" y="1643676"/>
                </a:lnTo>
                <a:lnTo>
                  <a:pt x="2086851" y="1576358"/>
                </a:lnTo>
                <a:lnTo>
                  <a:pt x="2008314" y="1576358"/>
                </a:lnTo>
                <a:lnTo>
                  <a:pt x="1929776" y="1497821"/>
                </a:lnTo>
                <a:lnTo>
                  <a:pt x="1851239" y="1340746"/>
                </a:lnTo>
                <a:lnTo>
                  <a:pt x="1761482" y="1340746"/>
                </a:lnTo>
                <a:lnTo>
                  <a:pt x="1598797" y="1262209"/>
                </a:lnTo>
                <a:lnTo>
                  <a:pt x="1677335" y="1178061"/>
                </a:lnTo>
                <a:lnTo>
                  <a:pt x="1503430" y="1099524"/>
                </a:lnTo>
                <a:lnTo>
                  <a:pt x="1346355" y="942449"/>
                </a:lnTo>
                <a:lnTo>
                  <a:pt x="1419283" y="790984"/>
                </a:lnTo>
                <a:lnTo>
                  <a:pt x="1088304" y="78537"/>
                </a:lnTo>
                <a:lnTo>
                  <a:pt x="1004157" y="84147"/>
                </a:lnTo>
                <a:lnTo>
                  <a:pt x="1009766" y="0"/>
                </a:lnTo>
                <a:lnTo>
                  <a:pt x="589030" y="0"/>
                </a:lnTo>
                <a:lnTo>
                  <a:pt x="504883" y="78537"/>
                </a:lnTo>
                <a:lnTo>
                  <a:pt x="499273" y="488054"/>
                </a:lnTo>
                <a:lnTo>
                  <a:pt x="667568" y="622690"/>
                </a:lnTo>
                <a:lnTo>
                  <a:pt x="673178" y="790984"/>
                </a:lnTo>
                <a:lnTo>
                  <a:pt x="914400" y="858302"/>
                </a:lnTo>
                <a:lnTo>
                  <a:pt x="1077084" y="1183671"/>
                </a:lnTo>
                <a:lnTo>
                  <a:pt x="830252" y="1189281"/>
                </a:lnTo>
                <a:lnTo>
                  <a:pt x="583420" y="1419283"/>
                </a:lnTo>
                <a:lnTo>
                  <a:pt x="499273" y="1256599"/>
                </a:lnTo>
                <a:lnTo>
                  <a:pt x="78537" y="1183671"/>
                </a:lnTo>
                <a:lnTo>
                  <a:pt x="0" y="1335136"/>
                </a:lnTo>
                <a:lnTo>
                  <a:pt x="246832" y="1497821"/>
                </a:lnTo>
                <a:lnTo>
                  <a:pt x="330979" y="1492211"/>
                </a:lnTo>
                <a:lnTo>
                  <a:pt x="336589" y="1884898"/>
                </a:lnTo>
                <a:lnTo>
                  <a:pt x="667568" y="1963436"/>
                </a:lnTo>
                <a:lnTo>
                  <a:pt x="751715" y="1884898"/>
                </a:lnTo>
                <a:lnTo>
                  <a:pt x="925619" y="1879288"/>
                </a:lnTo>
                <a:lnTo>
                  <a:pt x="925619" y="1800751"/>
                </a:lnTo>
                <a:lnTo>
                  <a:pt x="1009766" y="1800751"/>
                </a:lnTo>
                <a:lnTo>
                  <a:pt x="1082694" y="1957826"/>
                </a:lnTo>
                <a:lnTo>
                  <a:pt x="1262208" y="2036363"/>
                </a:lnTo>
                <a:lnTo>
                  <a:pt x="1587578" y="1957826"/>
                </a:lnTo>
                <a:lnTo>
                  <a:pt x="1671725" y="2036363"/>
                </a:lnTo>
                <a:lnTo>
                  <a:pt x="1761482" y="2036363"/>
                </a:lnTo>
                <a:lnTo>
                  <a:pt x="1845629" y="2193438"/>
                </a:lnTo>
                <a:close/>
              </a:path>
            </a:pathLst>
          </a:cu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24633" name="Tekstikehys 51"/>
          <p:cNvSpPr txBox="1">
            <a:spLocks noChangeArrowheads="1"/>
          </p:cNvSpPr>
          <p:nvPr/>
        </p:nvSpPr>
        <p:spPr bwMode="auto">
          <a:xfrm>
            <a:off x="3995738" y="4005263"/>
            <a:ext cx="896937" cy="276225"/>
          </a:xfrm>
          <a:prstGeom prst="rect">
            <a:avLst/>
          </a:prstGeom>
          <a:noFill/>
          <a:ln w="9525">
            <a:noFill/>
            <a:miter lim="800000"/>
            <a:headEnd/>
            <a:tailEnd/>
          </a:ln>
        </p:spPr>
        <p:txBody>
          <a:bodyPr wrap="none">
            <a:spAutoFit/>
          </a:bodyPr>
          <a:lstStyle/>
          <a:p>
            <a:r>
              <a:rPr lang="fi-FI" sz="1200" b="1">
                <a:latin typeface="Verdana" pitchFamily="34" charset="0"/>
                <a:ea typeface="Verdana" pitchFamily="34" charset="0"/>
                <a:cs typeface="Verdana" pitchFamily="34" charset="0"/>
              </a:rPr>
              <a:t>Joensuu</a:t>
            </a:r>
          </a:p>
        </p:txBody>
      </p:sp>
      <p:sp>
        <p:nvSpPr>
          <p:cNvPr id="53" name="Suorakulmio 52"/>
          <p:cNvSpPr/>
          <p:nvPr/>
        </p:nvSpPr>
        <p:spPr>
          <a:xfrm>
            <a:off x="5580063" y="836712"/>
            <a:ext cx="288925" cy="287338"/>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24636" name="Tekstikehys 44"/>
          <p:cNvSpPr txBox="1">
            <a:spLocks noChangeArrowheads="1"/>
          </p:cNvSpPr>
          <p:nvPr/>
        </p:nvSpPr>
        <p:spPr bwMode="auto">
          <a:xfrm>
            <a:off x="6011862" y="764704"/>
            <a:ext cx="3132137"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Selvitys toteutettu, ei yhdistymistä</a:t>
            </a:r>
            <a:endParaRPr lang="fi-FI" sz="1100" dirty="0">
              <a:latin typeface="Verdana" pitchFamily="34" charset="0"/>
              <a:ea typeface="Verdana" pitchFamily="34" charset="0"/>
              <a:cs typeface="Verdana" pitchFamily="34" charset="0"/>
            </a:endParaRPr>
          </a:p>
        </p:txBody>
      </p:sp>
      <p:sp>
        <p:nvSpPr>
          <p:cNvPr id="36" name="Suorakulmio 35"/>
          <p:cNvSpPr/>
          <p:nvPr/>
        </p:nvSpPr>
        <p:spPr>
          <a:xfrm>
            <a:off x="5580112" y="1386354"/>
            <a:ext cx="288925" cy="28733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37" name="Tekstikehys 44"/>
          <p:cNvSpPr txBox="1">
            <a:spLocks noChangeArrowheads="1"/>
          </p:cNvSpPr>
          <p:nvPr/>
        </p:nvSpPr>
        <p:spPr bwMode="auto">
          <a:xfrm>
            <a:off x="6012160" y="1412776"/>
            <a:ext cx="2736304"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Kunta ei ole mukana selvityksissä</a:t>
            </a:r>
            <a:endParaRPr lang="fi-FI" sz="11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4211638" y="260350"/>
            <a:ext cx="4824412" cy="431800"/>
          </a:xfrm>
          <a:prstGeom prst="rect">
            <a:avLst/>
          </a:prstGeom>
          <a:solidFill>
            <a:schemeClr val="bg1"/>
          </a:solidFill>
          <a:ln w="9525">
            <a:noFill/>
            <a:miter lim="800000"/>
            <a:headEnd/>
            <a:tailEnd/>
          </a:ln>
        </p:spPr>
        <p:txBody>
          <a:bodyPr>
            <a:spAutoFit/>
          </a:bodyPr>
          <a:lstStyle/>
          <a:p>
            <a:r>
              <a:rPr lang="fi-FI" sz="2200" b="1">
                <a:cs typeface="Arial" charset="0"/>
              </a:rPr>
              <a:t>Keski-Suomi: selvitysperusteet</a:t>
            </a:r>
            <a:endParaRPr lang="fi-FI" sz="2200">
              <a:cs typeface="Arial" charset="0"/>
            </a:endParaRPr>
          </a:p>
        </p:txBody>
      </p:sp>
      <p:grpSp>
        <p:nvGrpSpPr>
          <p:cNvPr id="25603" name="Group 3"/>
          <p:cNvGrpSpPr>
            <a:grpSpLocks noChangeAspect="1"/>
          </p:cNvGrpSpPr>
          <p:nvPr/>
        </p:nvGrpSpPr>
        <p:grpSpPr bwMode="auto">
          <a:xfrm>
            <a:off x="900113" y="9525"/>
            <a:ext cx="4525962" cy="6804025"/>
            <a:chOff x="567" y="210"/>
            <a:chExt cx="2354" cy="3538"/>
          </a:xfrm>
        </p:grpSpPr>
        <p:sp>
          <p:nvSpPr>
            <p:cNvPr id="25677" name="Freeform 4"/>
            <p:cNvSpPr>
              <a:spLocks noChangeAspect="1"/>
            </p:cNvSpPr>
            <p:nvPr/>
          </p:nvSpPr>
          <p:spPr bwMode="auto">
            <a:xfrm>
              <a:off x="1444" y="1964"/>
              <a:ext cx="440" cy="274"/>
            </a:xfrm>
            <a:custGeom>
              <a:avLst/>
              <a:gdLst>
                <a:gd name="T0" fmla="*/ 2147483647 w 72"/>
                <a:gd name="T1" fmla="*/ 2147483647 h 48"/>
                <a:gd name="T2" fmla="*/ 2147483647 w 72"/>
                <a:gd name="T3" fmla="*/ 2147483647 h 48"/>
                <a:gd name="T4" fmla="*/ 0 w 72"/>
                <a:gd name="T5" fmla="*/ 2147483647 h 48"/>
                <a:gd name="T6" fmla="*/ 2147483647 w 72"/>
                <a:gd name="T7" fmla="*/ 2147483647 h 48"/>
                <a:gd name="T8" fmla="*/ 2147483647 w 72"/>
                <a:gd name="T9" fmla="*/ 0 h 48"/>
                <a:gd name="T10" fmla="*/ 2147483647 w 72"/>
                <a:gd name="T11" fmla="*/ 2147483647 h 48"/>
                <a:gd name="T12" fmla="*/ 2147483647 w 72"/>
                <a:gd name="T13" fmla="*/ 0 h 48"/>
                <a:gd name="T14" fmla="*/ 2147483647 w 72"/>
                <a:gd name="T15" fmla="*/ 0 h 48"/>
                <a:gd name="T16" fmla="*/ 2147483647 w 72"/>
                <a:gd name="T17" fmla="*/ 2147483647 h 48"/>
                <a:gd name="T18" fmla="*/ 2147483647 w 72"/>
                <a:gd name="T19" fmla="*/ 2147483647 h 48"/>
                <a:gd name="T20" fmla="*/ 2147483647 w 72"/>
                <a:gd name="T21" fmla="*/ 2147483647 h 48"/>
                <a:gd name="T22" fmla="*/ 2147483647 w 72"/>
                <a:gd name="T23" fmla="*/ 2147483647 h 48"/>
                <a:gd name="T24" fmla="*/ 2147483647 w 72"/>
                <a:gd name="T25" fmla="*/ 2147483647 h 48"/>
                <a:gd name="T26" fmla="*/ 2147483647 w 72"/>
                <a:gd name="T27" fmla="*/ 2147483647 h 48"/>
                <a:gd name="T28" fmla="*/ 2147483647 w 72"/>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48"/>
                <a:gd name="T47" fmla="*/ 72 w 72"/>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48">
                  <a:moveTo>
                    <a:pt x="24" y="48"/>
                  </a:moveTo>
                  <a:lnTo>
                    <a:pt x="18" y="36"/>
                  </a:lnTo>
                  <a:lnTo>
                    <a:pt x="0" y="36"/>
                  </a:lnTo>
                  <a:lnTo>
                    <a:pt x="6" y="36"/>
                  </a:lnTo>
                  <a:lnTo>
                    <a:pt x="18" y="0"/>
                  </a:lnTo>
                  <a:lnTo>
                    <a:pt x="42" y="6"/>
                  </a:lnTo>
                  <a:lnTo>
                    <a:pt x="54" y="0"/>
                  </a:lnTo>
                  <a:lnTo>
                    <a:pt x="66" y="0"/>
                  </a:lnTo>
                  <a:lnTo>
                    <a:pt x="72" y="12"/>
                  </a:lnTo>
                  <a:lnTo>
                    <a:pt x="66" y="24"/>
                  </a:lnTo>
                  <a:lnTo>
                    <a:pt x="66" y="36"/>
                  </a:lnTo>
                  <a:lnTo>
                    <a:pt x="60" y="42"/>
                  </a:lnTo>
                  <a:lnTo>
                    <a:pt x="48" y="42"/>
                  </a:lnTo>
                  <a:lnTo>
                    <a:pt x="30" y="48"/>
                  </a:lnTo>
                  <a:lnTo>
                    <a:pt x="24" y="48"/>
                  </a:lnTo>
                  <a:close/>
                </a:path>
              </a:pathLst>
            </a:custGeom>
            <a:solidFill>
              <a:srgbClr val="00CC99"/>
            </a:solidFill>
            <a:ln w="0">
              <a:solidFill>
                <a:srgbClr val="000000"/>
              </a:solidFill>
              <a:prstDash val="solid"/>
              <a:round/>
              <a:headEnd/>
              <a:tailEnd/>
            </a:ln>
          </p:spPr>
          <p:txBody>
            <a:bodyPr/>
            <a:lstStyle/>
            <a:p>
              <a:endParaRPr lang="fi-FI"/>
            </a:p>
          </p:txBody>
        </p:sp>
        <p:sp>
          <p:nvSpPr>
            <p:cNvPr id="25678" name="Freeform 5"/>
            <p:cNvSpPr>
              <a:spLocks noChangeAspect="1"/>
            </p:cNvSpPr>
            <p:nvPr/>
          </p:nvSpPr>
          <p:spPr bwMode="auto">
            <a:xfrm>
              <a:off x="967" y="1379"/>
              <a:ext cx="951" cy="618"/>
            </a:xfrm>
            <a:custGeom>
              <a:avLst/>
              <a:gdLst>
                <a:gd name="T0" fmla="*/ 2147483647 w 156"/>
                <a:gd name="T1" fmla="*/ 2147483647 h 108"/>
                <a:gd name="T2" fmla="*/ 2147483647 w 156"/>
                <a:gd name="T3" fmla="*/ 2147483647 h 108"/>
                <a:gd name="T4" fmla="*/ 2147483647 w 156"/>
                <a:gd name="T5" fmla="*/ 2147483647 h 108"/>
                <a:gd name="T6" fmla="*/ 2147483647 w 156"/>
                <a:gd name="T7" fmla="*/ 2147483647 h 108"/>
                <a:gd name="T8" fmla="*/ 0 w 156"/>
                <a:gd name="T9" fmla="*/ 2147483647 h 108"/>
                <a:gd name="T10" fmla="*/ 2147483647 w 156"/>
                <a:gd name="T11" fmla="*/ 2147483647 h 108"/>
                <a:gd name="T12" fmla="*/ 2147483647 w 156"/>
                <a:gd name="T13" fmla="*/ 2147483647 h 108"/>
                <a:gd name="T14" fmla="*/ 2147483647 w 156"/>
                <a:gd name="T15" fmla="*/ 2147483647 h 108"/>
                <a:gd name="T16" fmla="*/ 2147483647 w 156"/>
                <a:gd name="T17" fmla="*/ 2147483647 h 108"/>
                <a:gd name="T18" fmla="*/ 2147483647 w 156"/>
                <a:gd name="T19" fmla="*/ 2147483647 h 108"/>
                <a:gd name="T20" fmla="*/ 2147483647 w 156"/>
                <a:gd name="T21" fmla="*/ 2147483647 h 108"/>
                <a:gd name="T22" fmla="*/ 2147483647 w 156"/>
                <a:gd name="T23" fmla="*/ 2147483647 h 108"/>
                <a:gd name="T24" fmla="*/ 2147483647 w 156"/>
                <a:gd name="T25" fmla="*/ 2147483647 h 108"/>
                <a:gd name="T26" fmla="*/ 2147483647 w 156"/>
                <a:gd name="T27" fmla="*/ 2147483647 h 108"/>
                <a:gd name="T28" fmla="*/ 2147483647 w 156"/>
                <a:gd name="T29" fmla="*/ 2147483647 h 108"/>
                <a:gd name="T30" fmla="*/ 2147483647 w 156"/>
                <a:gd name="T31" fmla="*/ 2147483647 h 108"/>
                <a:gd name="T32" fmla="*/ 2147483647 w 156"/>
                <a:gd name="T33" fmla="*/ 0 h 108"/>
                <a:gd name="T34" fmla="*/ 2147483647 w 156"/>
                <a:gd name="T35" fmla="*/ 0 h 108"/>
                <a:gd name="T36" fmla="*/ 2147483647 w 156"/>
                <a:gd name="T37" fmla="*/ 2147483647 h 108"/>
                <a:gd name="T38" fmla="*/ 2147483647 w 156"/>
                <a:gd name="T39" fmla="*/ 2147483647 h 108"/>
                <a:gd name="T40" fmla="*/ 2147483647 w 156"/>
                <a:gd name="T41" fmla="*/ 2147483647 h 108"/>
                <a:gd name="T42" fmla="*/ 2147483647 w 156"/>
                <a:gd name="T43" fmla="*/ 2147483647 h 108"/>
                <a:gd name="T44" fmla="*/ 2147483647 w 156"/>
                <a:gd name="T45" fmla="*/ 2147483647 h 108"/>
                <a:gd name="T46" fmla="*/ 2147483647 w 156"/>
                <a:gd name="T47" fmla="*/ 2147483647 h 108"/>
                <a:gd name="T48" fmla="*/ 2147483647 w 156"/>
                <a:gd name="T49" fmla="*/ 2147483647 h 108"/>
                <a:gd name="T50" fmla="*/ 2147483647 w 156"/>
                <a:gd name="T51" fmla="*/ 2147483647 h 108"/>
                <a:gd name="T52" fmla="*/ 2147483647 w 156"/>
                <a:gd name="T53" fmla="*/ 2147483647 h 108"/>
                <a:gd name="T54" fmla="*/ 2147483647 w 156"/>
                <a:gd name="T55" fmla="*/ 2147483647 h 10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6"/>
                <a:gd name="T85" fmla="*/ 0 h 108"/>
                <a:gd name="T86" fmla="*/ 156 w 156"/>
                <a:gd name="T87" fmla="*/ 108 h 10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6" h="108">
                  <a:moveTo>
                    <a:pt x="60" y="96"/>
                  </a:moveTo>
                  <a:lnTo>
                    <a:pt x="54" y="90"/>
                  </a:lnTo>
                  <a:lnTo>
                    <a:pt x="30" y="102"/>
                  </a:lnTo>
                  <a:lnTo>
                    <a:pt x="6" y="66"/>
                  </a:lnTo>
                  <a:lnTo>
                    <a:pt x="0" y="48"/>
                  </a:lnTo>
                  <a:lnTo>
                    <a:pt x="24" y="36"/>
                  </a:lnTo>
                  <a:lnTo>
                    <a:pt x="42" y="36"/>
                  </a:lnTo>
                  <a:lnTo>
                    <a:pt x="54" y="42"/>
                  </a:lnTo>
                  <a:lnTo>
                    <a:pt x="60" y="42"/>
                  </a:lnTo>
                  <a:lnTo>
                    <a:pt x="60" y="36"/>
                  </a:lnTo>
                  <a:lnTo>
                    <a:pt x="54" y="30"/>
                  </a:lnTo>
                  <a:lnTo>
                    <a:pt x="54" y="18"/>
                  </a:lnTo>
                  <a:lnTo>
                    <a:pt x="66" y="12"/>
                  </a:lnTo>
                  <a:lnTo>
                    <a:pt x="78" y="18"/>
                  </a:lnTo>
                  <a:lnTo>
                    <a:pt x="96" y="30"/>
                  </a:lnTo>
                  <a:lnTo>
                    <a:pt x="108" y="24"/>
                  </a:lnTo>
                  <a:lnTo>
                    <a:pt x="132" y="0"/>
                  </a:lnTo>
                  <a:lnTo>
                    <a:pt x="138" y="0"/>
                  </a:lnTo>
                  <a:lnTo>
                    <a:pt x="144" y="12"/>
                  </a:lnTo>
                  <a:lnTo>
                    <a:pt x="156" y="30"/>
                  </a:lnTo>
                  <a:lnTo>
                    <a:pt x="156" y="48"/>
                  </a:lnTo>
                  <a:lnTo>
                    <a:pt x="132" y="54"/>
                  </a:lnTo>
                  <a:lnTo>
                    <a:pt x="126" y="66"/>
                  </a:lnTo>
                  <a:lnTo>
                    <a:pt x="132" y="102"/>
                  </a:lnTo>
                  <a:lnTo>
                    <a:pt x="120" y="108"/>
                  </a:lnTo>
                  <a:lnTo>
                    <a:pt x="96" y="102"/>
                  </a:lnTo>
                  <a:lnTo>
                    <a:pt x="90" y="96"/>
                  </a:lnTo>
                  <a:lnTo>
                    <a:pt x="60" y="96"/>
                  </a:lnTo>
                  <a:close/>
                </a:path>
              </a:pathLst>
            </a:custGeom>
            <a:solidFill>
              <a:srgbClr val="00CC99"/>
            </a:solidFill>
            <a:ln w="0">
              <a:solidFill>
                <a:srgbClr val="000000"/>
              </a:solidFill>
              <a:prstDash val="solid"/>
              <a:round/>
              <a:headEnd/>
              <a:tailEnd/>
            </a:ln>
          </p:spPr>
          <p:txBody>
            <a:bodyPr/>
            <a:lstStyle/>
            <a:p>
              <a:endParaRPr lang="fi-FI"/>
            </a:p>
          </p:txBody>
        </p:sp>
        <p:sp>
          <p:nvSpPr>
            <p:cNvPr id="25679" name="Freeform 6"/>
            <p:cNvSpPr>
              <a:spLocks noChangeAspect="1"/>
            </p:cNvSpPr>
            <p:nvPr/>
          </p:nvSpPr>
          <p:spPr bwMode="auto">
            <a:xfrm>
              <a:off x="1740" y="1379"/>
              <a:ext cx="619" cy="653"/>
            </a:xfrm>
            <a:custGeom>
              <a:avLst/>
              <a:gdLst>
                <a:gd name="T0" fmla="*/ 2147483647 w 102"/>
                <a:gd name="T1" fmla="*/ 2147483647 h 114"/>
                <a:gd name="T2" fmla="*/ 2147483647 w 102"/>
                <a:gd name="T3" fmla="*/ 2147483647 h 114"/>
                <a:gd name="T4" fmla="*/ 2147483647 w 102"/>
                <a:gd name="T5" fmla="*/ 2147483647 h 114"/>
                <a:gd name="T6" fmla="*/ 2147483647 w 102"/>
                <a:gd name="T7" fmla="*/ 2147483647 h 114"/>
                <a:gd name="T8" fmla="*/ 2147483647 w 102"/>
                <a:gd name="T9" fmla="*/ 2147483647 h 114"/>
                <a:gd name="T10" fmla="*/ 2147483647 w 102"/>
                <a:gd name="T11" fmla="*/ 2147483647 h 114"/>
                <a:gd name="T12" fmla="*/ 0 w 102"/>
                <a:gd name="T13" fmla="*/ 2147483647 h 114"/>
                <a:gd name="T14" fmla="*/ 2147483647 w 102"/>
                <a:gd name="T15" fmla="*/ 2147483647 h 114"/>
                <a:gd name="T16" fmla="*/ 2147483647 w 102"/>
                <a:gd name="T17" fmla="*/ 2147483647 h 114"/>
                <a:gd name="T18" fmla="*/ 2147483647 w 102"/>
                <a:gd name="T19" fmla="*/ 2147483647 h 114"/>
                <a:gd name="T20" fmla="*/ 2147483647 w 102"/>
                <a:gd name="T21" fmla="*/ 2147483647 h 114"/>
                <a:gd name="T22" fmla="*/ 2147483647 w 102"/>
                <a:gd name="T23" fmla="*/ 0 h 114"/>
                <a:gd name="T24" fmla="*/ 2147483647 w 102"/>
                <a:gd name="T25" fmla="*/ 2147483647 h 114"/>
                <a:gd name="T26" fmla="*/ 2147483647 w 102"/>
                <a:gd name="T27" fmla="*/ 0 h 114"/>
                <a:gd name="T28" fmla="*/ 2147483647 w 102"/>
                <a:gd name="T29" fmla="*/ 2147483647 h 114"/>
                <a:gd name="T30" fmla="*/ 2147483647 w 102"/>
                <a:gd name="T31" fmla="*/ 2147483647 h 114"/>
                <a:gd name="T32" fmla="*/ 2147483647 w 102"/>
                <a:gd name="T33" fmla="*/ 2147483647 h 114"/>
                <a:gd name="T34" fmla="*/ 2147483647 w 102"/>
                <a:gd name="T35" fmla="*/ 2147483647 h 114"/>
                <a:gd name="T36" fmla="*/ 2147483647 w 102"/>
                <a:gd name="T37" fmla="*/ 2147483647 h 114"/>
                <a:gd name="T38" fmla="*/ 2147483647 w 102"/>
                <a:gd name="T39" fmla="*/ 2147483647 h 114"/>
                <a:gd name="T40" fmla="*/ 2147483647 w 102"/>
                <a:gd name="T41" fmla="*/ 2147483647 h 1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14"/>
                <a:gd name="T65" fmla="*/ 102 w 102"/>
                <a:gd name="T66" fmla="*/ 114 h 1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14">
                  <a:moveTo>
                    <a:pt x="66" y="102"/>
                  </a:moveTo>
                  <a:lnTo>
                    <a:pt x="60" y="108"/>
                  </a:lnTo>
                  <a:lnTo>
                    <a:pt x="42" y="108"/>
                  </a:lnTo>
                  <a:lnTo>
                    <a:pt x="24" y="114"/>
                  </a:lnTo>
                  <a:lnTo>
                    <a:pt x="18" y="102"/>
                  </a:lnTo>
                  <a:lnTo>
                    <a:pt x="6" y="102"/>
                  </a:lnTo>
                  <a:lnTo>
                    <a:pt x="0" y="66"/>
                  </a:lnTo>
                  <a:lnTo>
                    <a:pt x="6" y="54"/>
                  </a:lnTo>
                  <a:lnTo>
                    <a:pt x="30" y="48"/>
                  </a:lnTo>
                  <a:lnTo>
                    <a:pt x="30" y="30"/>
                  </a:lnTo>
                  <a:lnTo>
                    <a:pt x="18" y="12"/>
                  </a:lnTo>
                  <a:lnTo>
                    <a:pt x="36" y="0"/>
                  </a:lnTo>
                  <a:lnTo>
                    <a:pt x="66" y="12"/>
                  </a:lnTo>
                  <a:lnTo>
                    <a:pt x="78" y="0"/>
                  </a:lnTo>
                  <a:lnTo>
                    <a:pt x="96" y="24"/>
                  </a:lnTo>
                  <a:lnTo>
                    <a:pt x="72" y="24"/>
                  </a:lnTo>
                  <a:lnTo>
                    <a:pt x="90" y="42"/>
                  </a:lnTo>
                  <a:lnTo>
                    <a:pt x="90" y="60"/>
                  </a:lnTo>
                  <a:lnTo>
                    <a:pt x="102" y="66"/>
                  </a:lnTo>
                  <a:lnTo>
                    <a:pt x="78" y="96"/>
                  </a:lnTo>
                  <a:lnTo>
                    <a:pt x="66" y="102"/>
                  </a:lnTo>
                  <a:close/>
                </a:path>
              </a:pathLst>
            </a:custGeom>
            <a:noFill/>
            <a:ln w="12700">
              <a:solidFill>
                <a:srgbClr val="000000"/>
              </a:solidFill>
              <a:prstDash val="solid"/>
              <a:round/>
              <a:headEnd/>
              <a:tailEnd/>
            </a:ln>
          </p:spPr>
          <p:txBody>
            <a:bodyPr/>
            <a:lstStyle/>
            <a:p>
              <a:endParaRPr lang="fi-FI"/>
            </a:p>
          </p:txBody>
        </p:sp>
        <p:sp>
          <p:nvSpPr>
            <p:cNvPr id="25680" name="Freeform 7"/>
            <p:cNvSpPr>
              <a:spLocks noChangeAspect="1"/>
            </p:cNvSpPr>
            <p:nvPr/>
          </p:nvSpPr>
          <p:spPr bwMode="auto">
            <a:xfrm>
              <a:off x="2324" y="1964"/>
              <a:ext cx="474" cy="580"/>
            </a:xfrm>
            <a:custGeom>
              <a:avLst/>
              <a:gdLst>
                <a:gd name="T0" fmla="*/ 2147483647 w 78"/>
                <a:gd name="T1" fmla="*/ 2147483647 h 102"/>
                <a:gd name="T2" fmla="*/ 2147483647 w 78"/>
                <a:gd name="T3" fmla="*/ 2147483647 h 102"/>
                <a:gd name="T4" fmla="*/ 2147483647 w 78"/>
                <a:gd name="T5" fmla="*/ 2147483647 h 102"/>
                <a:gd name="T6" fmla="*/ 2147483647 w 78"/>
                <a:gd name="T7" fmla="*/ 2147483647 h 102"/>
                <a:gd name="T8" fmla="*/ 2147483647 w 78"/>
                <a:gd name="T9" fmla="*/ 2147483647 h 102"/>
                <a:gd name="T10" fmla="*/ 0 w 78"/>
                <a:gd name="T11" fmla="*/ 0 h 102"/>
                <a:gd name="T12" fmla="*/ 2147483647 w 78"/>
                <a:gd name="T13" fmla="*/ 2147483647 h 102"/>
                <a:gd name="T14" fmla="*/ 2147483647 w 78"/>
                <a:gd name="T15" fmla="*/ 2147483647 h 102"/>
                <a:gd name="T16" fmla="*/ 2147483647 w 78"/>
                <a:gd name="T17" fmla="*/ 2147483647 h 102"/>
                <a:gd name="T18" fmla="*/ 2147483647 w 78"/>
                <a:gd name="T19" fmla="*/ 2147483647 h 102"/>
                <a:gd name="T20" fmla="*/ 2147483647 w 78"/>
                <a:gd name="T21" fmla="*/ 2147483647 h 102"/>
                <a:gd name="T22" fmla="*/ 2147483647 w 78"/>
                <a:gd name="T23" fmla="*/ 2147483647 h 102"/>
                <a:gd name="T24" fmla="*/ 2147483647 w 78"/>
                <a:gd name="T25" fmla="*/ 2147483647 h 102"/>
                <a:gd name="T26" fmla="*/ 2147483647 w 78"/>
                <a:gd name="T27" fmla="*/ 2147483647 h 102"/>
                <a:gd name="T28" fmla="*/ 2147483647 w 78"/>
                <a:gd name="T29" fmla="*/ 2147483647 h 102"/>
                <a:gd name="T30" fmla="*/ 2147483647 w 78"/>
                <a:gd name="T31" fmla="*/ 2147483647 h 102"/>
                <a:gd name="T32" fmla="*/ 2147483647 w 78"/>
                <a:gd name="T33" fmla="*/ 2147483647 h 102"/>
                <a:gd name="T34" fmla="*/ 2147483647 w 78"/>
                <a:gd name="T35" fmla="*/ 2147483647 h 102"/>
                <a:gd name="T36" fmla="*/ 2147483647 w 78"/>
                <a:gd name="T37" fmla="*/ 2147483647 h 1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102"/>
                <a:gd name="T59" fmla="*/ 78 w 78"/>
                <a:gd name="T60" fmla="*/ 102 h 1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102">
                  <a:moveTo>
                    <a:pt x="18" y="102"/>
                  </a:moveTo>
                  <a:lnTo>
                    <a:pt x="6" y="60"/>
                  </a:lnTo>
                  <a:lnTo>
                    <a:pt x="12" y="48"/>
                  </a:lnTo>
                  <a:lnTo>
                    <a:pt x="6" y="42"/>
                  </a:lnTo>
                  <a:lnTo>
                    <a:pt x="6" y="24"/>
                  </a:lnTo>
                  <a:lnTo>
                    <a:pt x="0" y="0"/>
                  </a:lnTo>
                  <a:lnTo>
                    <a:pt x="36" y="6"/>
                  </a:lnTo>
                  <a:lnTo>
                    <a:pt x="36" y="12"/>
                  </a:lnTo>
                  <a:lnTo>
                    <a:pt x="48" y="18"/>
                  </a:lnTo>
                  <a:lnTo>
                    <a:pt x="54" y="30"/>
                  </a:lnTo>
                  <a:lnTo>
                    <a:pt x="66" y="30"/>
                  </a:lnTo>
                  <a:lnTo>
                    <a:pt x="72" y="36"/>
                  </a:lnTo>
                  <a:lnTo>
                    <a:pt x="66" y="42"/>
                  </a:lnTo>
                  <a:lnTo>
                    <a:pt x="78" y="60"/>
                  </a:lnTo>
                  <a:lnTo>
                    <a:pt x="66" y="66"/>
                  </a:lnTo>
                  <a:lnTo>
                    <a:pt x="66" y="72"/>
                  </a:lnTo>
                  <a:lnTo>
                    <a:pt x="54" y="96"/>
                  </a:lnTo>
                  <a:lnTo>
                    <a:pt x="42" y="84"/>
                  </a:lnTo>
                  <a:lnTo>
                    <a:pt x="18" y="102"/>
                  </a:lnTo>
                  <a:close/>
                </a:path>
              </a:pathLst>
            </a:custGeom>
            <a:solidFill>
              <a:srgbClr val="00CC99"/>
            </a:solidFill>
            <a:ln w="0">
              <a:solidFill>
                <a:srgbClr val="000000"/>
              </a:solidFill>
              <a:prstDash val="solid"/>
              <a:round/>
              <a:headEnd/>
              <a:tailEnd/>
            </a:ln>
          </p:spPr>
          <p:txBody>
            <a:bodyPr/>
            <a:lstStyle/>
            <a:p>
              <a:endParaRPr lang="fi-FI"/>
            </a:p>
          </p:txBody>
        </p:sp>
        <p:sp>
          <p:nvSpPr>
            <p:cNvPr id="25681" name="Freeform 8"/>
            <p:cNvSpPr>
              <a:spLocks noChangeAspect="1"/>
            </p:cNvSpPr>
            <p:nvPr/>
          </p:nvSpPr>
          <p:spPr bwMode="auto">
            <a:xfrm>
              <a:off x="2176" y="1515"/>
              <a:ext cx="474" cy="587"/>
            </a:xfrm>
            <a:custGeom>
              <a:avLst/>
              <a:gdLst>
                <a:gd name="T0" fmla="*/ 0 w 78"/>
                <a:gd name="T1" fmla="*/ 0 h 102"/>
                <a:gd name="T2" fmla="*/ 2147483647 w 78"/>
                <a:gd name="T3" fmla="*/ 2147483647 h 102"/>
                <a:gd name="T4" fmla="*/ 2147483647 w 78"/>
                <a:gd name="T5" fmla="*/ 2147483647 h 102"/>
                <a:gd name="T6" fmla="*/ 2147483647 w 78"/>
                <a:gd name="T7" fmla="*/ 2147483647 h 102"/>
                <a:gd name="T8" fmla="*/ 2147483647 w 78"/>
                <a:gd name="T9" fmla="*/ 2147483647 h 102"/>
                <a:gd name="T10" fmla="*/ 2147483647 w 78"/>
                <a:gd name="T11" fmla="*/ 2147483647 h 102"/>
                <a:gd name="T12" fmla="*/ 2147483647 w 78"/>
                <a:gd name="T13" fmla="*/ 2147483647 h 102"/>
                <a:gd name="T14" fmla="*/ 2147483647 w 78"/>
                <a:gd name="T15" fmla="*/ 2147483647 h 102"/>
                <a:gd name="T16" fmla="*/ 2147483647 w 78"/>
                <a:gd name="T17" fmla="*/ 2147483647 h 102"/>
                <a:gd name="T18" fmla="*/ 2147483647 w 78"/>
                <a:gd name="T19" fmla="*/ 2147483647 h 102"/>
                <a:gd name="T20" fmla="*/ 2147483647 w 78"/>
                <a:gd name="T21" fmla="*/ 2147483647 h 102"/>
                <a:gd name="T22" fmla="*/ 2147483647 w 78"/>
                <a:gd name="T23" fmla="*/ 2147483647 h 102"/>
                <a:gd name="T24" fmla="*/ 2147483647 w 78"/>
                <a:gd name="T25" fmla="*/ 2147483647 h 102"/>
                <a:gd name="T26" fmla="*/ 2147483647 w 78"/>
                <a:gd name="T27" fmla="*/ 2147483647 h 102"/>
                <a:gd name="T28" fmla="*/ 2147483647 w 78"/>
                <a:gd name="T29" fmla="*/ 2147483647 h 102"/>
                <a:gd name="T30" fmla="*/ 2147483647 w 78"/>
                <a:gd name="T31" fmla="*/ 0 h 102"/>
                <a:gd name="T32" fmla="*/ 0 w 78"/>
                <a:gd name="T33" fmla="*/ 0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102"/>
                <a:gd name="T53" fmla="*/ 78 w 78"/>
                <a:gd name="T54" fmla="*/ 102 h 1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102">
                  <a:moveTo>
                    <a:pt x="0" y="0"/>
                  </a:moveTo>
                  <a:lnTo>
                    <a:pt x="18" y="18"/>
                  </a:lnTo>
                  <a:lnTo>
                    <a:pt x="18" y="36"/>
                  </a:lnTo>
                  <a:lnTo>
                    <a:pt x="30" y="42"/>
                  </a:lnTo>
                  <a:lnTo>
                    <a:pt x="6" y="72"/>
                  </a:lnTo>
                  <a:lnTo>
                    <a:pt x="6" y="84"/>
                  </a:lnTo>
                  <a:lnTo>
                    <a:pt x="18" y="102"/>
                  </a:lnTo>
                  <a:lnTo>
                    <a:pt x="30" y="102"/>
                  </a:lnTo>
                  <a:lnTo>
                    <a:pt x="24" y="78"/>
                  </a:lnTo>
                  <a:lnTo>
                    <a:pt x="60" y="84"/>
                  </a:lnTo>
                  <a:lnTo>
                    <a:pt x="72" y="72"/>
                  </a:lnTo>
                  <a:lnTo>
                    <a:pt x="78" y="66"/>
                  </a:lnTo>
                  <a:lnTo>
                    <a:pt x="72" y="36"/>
                  </a:lnTo>
                  <a:lnTo>
                    <a:pt x="60" y="12"/>
                  </a:lnTo>
                  <a:lnTo>
                    <a:pt x="48" y="18"/>
                  </a:lnTo>
                  <a:lnTo>
                    <a:pt x="24" y="0"/>
                  </a:lnTo>
                  <a:lnTo>
                    <a:pt x="0" y="0"/>
                  </a:lnTo>
                  <a:close/>
                </a:path>
              </a:pathLst>
            </a:custGeom>
            <a:solidFill>
              <a:srgbClr val="00CC99"/>
            </a:solidFill>
            <a:ln w="0">
              <a:solidFill>
                <a:srgbClr val="000000"/>
              </a:solidFill>
              <a:prstDash val="solid"/>
              <a:round/>
              <a:headEnd/>
              <a:tailEnd/>
            </a:ln>
          </p:spPr>
          <p:txBody>
            <a:bodyPr/>
            <a:lstStyle/>
            <a:p>
              <a:endParaRPr lang="fi-FI"/>
            </a:p>
          </p:txBody>
        </p:sp>
        <p:sp>
          <p:nvSpPr>
            <p:cNvPr id="25682" name="Freeform 9"/>
            <p:cNvSpPr>
              <a:spLocks noChangeAspect="1"/>
            </p:cNvSpPr>
            <p:nvPr/>
          </p:nvSpPr>
          <p:spPr bwMode="auto">
            <a:xfrm>
              <a:off x="1841" y="1926"/>
              <a:ext cx="585" cy="617"/>
            </a:xfrm>
            <a:custGeom>
              <a:avLst/>
              <a:gdLst>
                <a:gd name="T0" fmla="*/ 2147483647 w 96"/>
                <a:gd name="T1" fmla="*/ 2147483647 h 108"/>
                <a:gd name="T2" fmla="*/ 2147483647 w 96"/>
                <a:gd name="T3" fmla="*/ 2147483647 h 108"/>
                <a:gd name="T4" fmla="*/ 2147483647 w 96"/>
                <a:gd name="T5" fmla="*/ 2147483647 h 108"/>
                <a:gd name="T6" fmla="*/ 0 w 96"/>
                <a:gd name="T7" fmla="*/ 2147483647 h 108"/>
                <a:gd name="T8" fmla="*/ 0 w 96"/>
                <a:gd name="T9" fmla="*/ 2147483647 h 108"/>
                <a:gd name="T10" fmla="*/ 2147483647 w 96"/>
                <a:gd name="T11" fmla="*/ 2147483647 h 108"/>
                <a:gd name="T12" fmla="*/ 2147483647 w 96"/>
                <a:gd name="T13" fmla="*/ 2147483647 h 108"/>
                <a:gd name="T14" fmla="*/ 2147483647 w 96"/>
                <a:gd name="T15" fmla="*/ 2147483647 h 108"/>
                <a:gd name="T16" fmla="*/ 2147483647 w 96"/>
                <a:gd name="T17" fmla="*/ 2147483647 h 108"/>
                <a:gd name="T18" fmla="*/ 2147483647 w 96"/>
                <a:gd name="T19" fmla="*/ 0 h 108"/>
                <a:gd name="T20" fmla="*/ 2147483647 w 96"/>
                <a:gd name="T21" fmla="*/ 2147483647 h 108"/>
                <a:gd name="T22" fmla="*/ 2147483647 w 96"/>
                <a:gd name="T23" fmla="*/ 2147483647 h 108"/>
                <a:gd name="T24" fmla="*/ 2147483647 w 96"/>
                <a:gd name="T25" fmla="*/ 2147483647 h 108"/>
                <a:gd name="T26" fmla="*/ 2147483647 w 96"/>
                <a:gd name="T27" fmla="*/ 2147483647 h 108"/>
                <a:gd name="T28" fmla="*/ 2147483647 w 96"/>
                <a:gd name="T29" fmla="*/ 2147483647 h 108"/>
                <a:gd name="T30" fmla="*/ 2147483647 w 96"/>
                <a:gd name="T31" fmla="*/ 2147483647 h 108"/>
                <a:gd name="T32" fmla="*/ 2147483647 w 96"/>
                <a:gd name="T33" fmla="*/ 2147483647 h 108"/>
                <a:gd name="T34" fmla="*/ 2147483647 w 96"/>
                <a:gd name="T35" fmla="*/ 2147483647 h 108"/>
                <a:gd name="T36" fmla="*/ 2147483647 w 96"/>
                <a:gd name="T37" fmla="*/ 2147483647 h 108"/>
                <a:gd name="T38" fmla="*/ 2147483647 w 96"/>
                <a:gd name="T39" fmla="*/ 2147483647 h 108"/>
                <a:gd name="T40" fmla="*/ 2147483647 w 96"/>
                <a:gd name="T41" fmla="*/ 2147483647 h 1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08"/>
                <a:gd name="T65" fmla="*/ 96 w 96"/>
                <a:gd name="T66" fmla="*/ 108 h 1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08">
                  <a:moveTo>
                    <a:pt x="30" y="72"/>
                  </a:moveTo>
                  <a:lnTo>
                    <a:pt x="30" y="54"/>
                  </a:lnTo>
                  <a:lnTo>
                    <a:pt x="18" y="54"/>
                  </a:lnTo>
                  <a:lnTo>
                    <a:pt x="0" y="42"/>
                  </a:lnTo>
                  <a:lnTo>
                    <a:pt x="0" y="30"/>
                  </a:lnTo>
                  <a:lnTo>
                    <a:pt x="6" y="18"/>
                  </a:lnTo>
                  <a:lnTo>
                    <a:pt x="24" y="12"/>
                  </a:lnTo>
                  <a:lnTo>
                    <a:pt x="42" y="12"/>
                  </a:lnTo>
                  <a:lnTo>
                    <a:pt x="48" y="6"/>
                  </a:lnTo>
                  <a:lnTo>
                    <a:pt x="60" y="0"/>
                  </a:lnTo>
                  <a:lnTo>
                    <a:pt x="60" y="12"/>
                  </a:lnTo>
                  <a:lnTo>
                    <a:pt x="72" y="30"/>
                  </a:lnTo>
                  <a:lnTo>
                    <a:pt x="84" y="30"/>
                  </a:lnTo>
                  <a:lnTo>
                    <a:pt x="84" y="48"/>
                  </a:lnTo>
                  <a:lnTo>
                    <a:pt x="90" y="54"/>
                  </a:lnTo>
                  <a:lnTo>
                    <a:pt x="84" y="66"/>
                  </a:lnTo>
                  <a:lnTo>
                    <a:pt x="96" y="108"/>
                  </a:lnTo>
                  <a:lnTo>
                    <a:pt x="78" y="102"/>
                  </a:lnTo>
                  <a:lnTo>
                    <a:pt x="60" y="108"/>
                  </a:lnTo>
                  <a:lnTo>
                    <a:pt x="48" y="90"/>
                  </a:lnTo>
                  <a:lnTo>
                    <a:pt x="30" y="72"/>
                  </a:lnTo>
                  <a:close/>
                </a:path>
              </a:pathLst>
            </a:custGeom>
            <a:gradFill rotWithShape="0">
              <a:gsLst>
                <a:gs pos="0">
                  <a:srgbClr val="00CC99"/>
                </a:gs>
                <a:gs pos="49001">
                  <a:srgbClr val="00CC99"/>
                </a:gs>
                <a:gs pos="50000">
                  <a:srgbClr val="00CC99"/>
                </a:gs>
                <a:gs pos="50999">
                  <a:srgbClr val="FFC000"/>
                </a:gs>
                <a:gs pos="100000">
                  <a:srgbClr val="FFC000"/>
                </a:gs>
              </a:gsLst>
              <a:lin ang="10800000"/>
            </a:gradFill>
            <a:ln w="12700">
              <a:solidFill>
                <a:srgbClr val="000000"/>
              </a:solidFill>
              <a:prstDash val="solid"/>
              <a:round/>
              <a:headEnd/>
              <a:tailEnd/>
            </a:ln>
          </p:spPr>
          <p:txBody>
            <a:bodyPr/>
            <a:lstStyle/>
            <a:p>
              <a:endParaRPr lang="fi-FI"/>
            </a:p>
          </p:txBody>
        </p:sp>
        <p:sp>
          <p:nvSpPr>
            <p:cNvPr id="25683" name="Freeform 10"/>
            <p:cNvSpPr>
              <a:spLocks noChangeAspect="1"/>
            </p:cNvSpPr>
            <p:nvPr/>
          </p:nvSpPr>
          <p:spPr bwMode="auto">
            <a:xfrm>
              <a:off x="1186" y="454"/>
              <a:ext cx="478" cy="374"/>
            </a:xfrm>
            <a:custGeom>
              <a:avLst/>
              <a:gdLst>
                <a:gd name="T0" fmla="*/ 2147483647 w 78"/>
                <a:gd name="T1" fmla="*/ 2147483647 h 66"/>
                <a:gd name="T2" fmla="*/ 2147483647 w 78"/>
                <a:gd name="T3" fmla="*/ 2147483647 h 66"/>
                <a:gd name="T4" fmla="*/ 2147483647 w 78"/>
                <a:gd name="T5" fmla="*/ 2147483647 h 66"/>
                <a:gd name="T6" fmla="*/ 2147483647 w 78"/>
                <a:gd name="T7" fmla="*/ 2147483647 h 66"/>
                <a:gd name="T8" fmla="*/ 0 w 78"/>
                <a:gd name="T9" fmla="*/ 2147483647 h 66"/>
                <a:gd name="T10" fmla="*/ 2147483647 w 78"/>
                <a:gd name="T11" fmla="*/ 2147483647 h 66"/>
                <a:gd name="T12" fmla="*/ 2147483647 w 78"/>
                <a:gd name="T13" fmla="*/ 2147483647 h 66"/>
                <a:gd name="T14" fmla="*/ 2147483647 w 78"/>
                <a:gd name="T15" fmla="*/ 2147483647 h 66"/>
                <a:gd name="T16" fmla="*/ 2147483647 w 78"/>
                <a:gd name="T17" fmla="*/ 0 h 66"/>
                <a:gd name="T18" fmla="*/ 2147483647 w 78"/>
                <a:gd name="T19" fmla="*/ 2147483647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66"/>
                <a:gd name="T32" fmla="*/ 78 w 7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66">
                  <a:moveTo>
                    <a:pt x="36" y="6"/>
                  </a:moveTo>
                  <a:lnTo>
                    <a:pt x="24" y="12"/>
                  </a:lnTo>
                  <a:lnTo>
                    <a:pt x="6" y="30"/>
                  </a:lnTo>
                  <a:lnTo>
                    <a:pt x="6" y="36"/>
                  </a:lnTo>
                  <a:lnTo>
                    <a:pt x="0" y="54"/>
                  </a:lnTo>
                  <a:lnTo>
                    <a:pt x="18" y="66"/>
                  </a:lnTo>
                  <a:lnTo>
                    <a:pt x="42" y="66"/>
                  </a:lnTo>
                  <a:lnTo>
                    <a:pt x="78" y="54"/>
                  </a:lnTo>
                  <a:lnTo>
                    <a:pt x="54" y="0"/>
                  </a:lnTo>
                  <a:lnTo>
                    <a:pt x="36" y="6"/>
                  </a:lnTo>
                  <a:close/>
                </a:path>
              </a:pathLst>
            </a:custGeom>
            <a:solidFill>
              <a:srgbClr val="00CC99"/>
            </a:solidFill>
            <a:ln w="0">
              <a:solidFill>
                <a:srgbClr val="000000"/>
              </a:solidFill>
              <a:prstDash val="solid"/>
              <a:round/>
              <a:headEnd/>
              <a:tailEnd/>
            </a:ln>
          </p:spPr>
          <p:txBody>
            <a:bodyPr/>
            <a:lstStyle/>
            <a:p>
              <a:endParaRPr lang="fi-FI"/>
            </a:p>
          </p:txBody>
        </p:sp>
        <p:sp>
          <p:nvSpPr>
            <p:cNvPr id="25684" name="Freeform 11"/>
            <p:cNvSpPr>
              <a:spLocks noChangeAspect="1"/>
            </p:cNvSpPr>
            <p:nvPr/>
          </p:nvSpPr>
          <p:spPr bwMode="auto">
            <a:xfrm>
              <a:off x="1186" y="761"/>
              <a:ext cx="513" cy="412"/>
            </a:xfrm>
            <a:custGeom>
              <a:avLst/>
              <a:gdLst>
                <a:gd name="T0" fmla="*/ 2147483647 w 84"/>
                <a:gd name="T1" fmla="*/ 2147483647 h 72"/>
                <a:gd name="T2" fmla="*/ 2147483647 w 84"/>
                <a:gd name="T3" fmla="*/ 2147483647 h 72"/>
                <a:gd name="T4" fmla="*/ 2147483647 w 84"/>
                <a:gd name="T5" fmla="*/ 2147483647 h 72"/>
                <a:gd name="T6" fmla="*/ 2147483647 w 84"/>
                <a:gd name="T7" fmla="*/ 2147483647 h 72"/>
                <a:gd name="T8" fmla="*/ 2147483647 w 84"/>
                <a:gd name="T9" fmla="*/ 2147483647 h 72"/>
                <a:gd name="T10" fmla="*/ 2147483647 w 84"/>
                <a:gd name="T11" fmla="*/ 2147483647 h 72"/>
                <a:gd name="T12" fmla="*/ 0 w 84"/>
                <a:gd name="T13" fmla="*/ 2147483647 h 72"/>
                <a:gd name="T14" fmla="*/ 0 w 84"/>
                <a:gd name="T15" fmla="*/ 0 h 72"/>
                <a:gd name="T16" fmla="*/ 2147483647 w 84"/>
                <a:gd name="T17" fmla="*/ 2147483647 h 72"/>
                <a:gd name="T18" fmla="*/ 2147483647 w 84"/>
                <a:gd name="T19" fmla="*/ 2147483647 h 72"/>
                <a:gd name="T20" fmla="*/ 2147483647 w 84"/>
                <a:gd name="T21" fmla="*/ 0 h 72"/>
                <a:gd name="T22" fmla="*/ 2147483647 w 84"/>
                <a:gd name="T23" fmla="*/ 2147483647 h 72"/>
                <a:gd name="T24" fmla="*/ 2147483647 w 84"/>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72"/>
                <a:gd name="T41" fmla="*/ 84 w 84"/>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72">
                  <a:moveTo>
                    <a:pt x="54" y="54"/>
                  </a:moveTo>
                  <a:lnTo>
                    <a:pt x="54" y="72"/>
                  </a:lnTo>
                  <a:lnTo>
                    <a:pt x="42" y="72"/>
                  </a:lnTo>
                  <a:lnTo>
                    <a:pt x="36" y="66"/>
                  </a:lnTo>
                  <a:lnTo>
                    <a:pt x="18" y="66"/>
                  </a:lnTo>
                  <a:lnTo>
                    <a:pt x="18" y="60"/>
                  </a:lnTo>
                  <a:lnTo>
                    <a:pt x="0" y="36"/>
                  </a:lnTo>
                  <a:lnTo>
                    <a:pt x="0" y="0"/>
                  </a:lnTo>
                  <a:lnTo>
                    <a:pt x="18" y="12"/>
                  </a:lnTo>
                  <a:lnTo>
                    <a:pt x="42" y="12"/>
                  </a:lnTo>
                  <a:lnTo>
                    <a:pt x="78" y="0"/>
                  </a:lnTo>
                  <a:lnTo>
                    <a:pt x="84" y="54"/>
                  </a:lnTo>
                  <a:lnTo>
                    <a:pt x="54" y="54"/>
                  </a:lnTo>
                  <a:close/>
                </a:path>
              </a:pathLst>
            </a:custGeom>
            <a:solidFill>
              <a:srgbClr val="00CC99"/>
            </a:solidFill>
            <a:ln w="0">
              <a:solidFill>
                <a:srgbClr val="000000"/>
              </a:solidFill>
              <a:prstDash val="solid"/>
              <a:round/>
              <a:headEnd/>
              <a:tailEnd/>
            </a:ln>
          </p:spPr>
          <p:txBody>
            <a:bodyPr/>
            <a:lstStyle/>
            <a:p>
              <a:endParaRPr lang="fi-FI"/>
            </a:p>
          </p:txBody>
        </p:sp>
        <p:sp>
          <p:nvSpPr>
            <p:cNvPr id="25685" name="Freeform 12"/>
            <p:cNvSpPr>
              <a:spLocks noChangeAspect="1"/>
            </p:cNvSpPr>
            <p:nvPr/>
          </p:nvSpPr>
          <p:spPr bwMode="auto">
            <a:xfrm>
              <a:off x="1519" y="210"/>
              <a:ext cx="805" cy="618"/>
            </a:xfrm>
            <a:custGeom>
              <a:avLst/>
              <a:gdLst>
                <a:gd name="T0" fmla="*/ 2147483647 w 132"/>
                <a:gd name="T1" fmla="*/ 2147483647 h 108"/>
                <a:gd name="T2" fmla="*/ 2147483647 w 132"/>
                <a:gd name="T3" fmla="*/ 0 h 108"/>
                <a:gd name="T4" fmla="*/ 2147483647 w 132"/>
                <a:gd name="T5" fmla="*/ 2147483647 h 108"/>
                <a:gd name="T6" fmla="*/ 0 w 132"/>
                <a:gd name="T7" fmla="*/ 2147483647 h 108"/>
                <a:gd name="T8" fmla="*/ 2147483647 w 132"/>
                <a:gd name="T9" fmla="*/ 2147483647 h 108"/>
                <a:gd name="T10" fmla="*/ 2147483647 w 132"/>
                <a:gd name="T11" fmla="*/ 2147483647 h 108"/>
                <a:gd name="T12" fmla="*/ 2147483647 w 132"/>
                <a:gd name="T13" fmla="*/ 2147483647 h 108"/>
                <a:gd name="T14" fmla="*/ 2147483647 w 132"/>
                <a:gd name="T15" fmla="*/ 2147483647 h 108"/>
                <a:gd name="T16" fmla="*/ 2147483647 w 132"/>
                <a:gd name="T17" fmla="*/ 2147483647 h 108"/>
                <a:gd name="T18" fmla="*/ 2147483647 w 132"/>
                <a:gd name="T19" fmla="*/ 2147483647 h 108"/>
                <a:gd name="T20" fmla="*/ 2147483647 w 132"/>
                <a:gd name="T21" fmla="*/ 2147483647 h 108"/>
                <a:gd name="T22" fmla="*/ 2147483647 w 132"/>
                <a:gd name="T23" fmla="*/ 2147483647 h 108"/>
                <a:gd name="T24" fmla="*/ 2147483647 w 132"/>
                <a:gd name="T25" fmla="*/ 2147483647 h 108"/>
                <a:gd name="T26" fmla="*/ 2147483647 w 132"/>
                <a:gd name="T27" fmla="*/ 2147483647 h 108"/>
                <a:gd name="T28" fmla="*/ 2147483647 w 132"/>
                <a:gd name="T29" fmla="*/ 2147483647 h 108"/>
                <a:gd name="T30" fmla="*/ 2147483647 w 132"/>
                <a:gd name="T31" fmla="*/ 2147483647 h 108"/>
                <a:gd name="T32" fmla="*/ 2147483647 w 132"/>
                <a:gd name="T33" fmla="*/ 2147483647 h 108"/>
                <a:gd name="T34" fmla="*/ 2147483647 w 132"/>
                <a:gd name="T35" fmla="*/ 2147483647 h 1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08"/>
                <a:gd name="T56" fmla="*/ 132 w 132"/>
                <a:gd name="T57" fmla="*/ 108 h 1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08">
                  <a:moveTo>
                    <a:pt x="30" y="6"/>
                  </a:moveTo>
                  <a:lnTo>
                    <a:pt x="18" y="0"/>
                  </a:lnTo>
                  <a:lnTo>
                    <a:pt x="6" y="6"/>
                  </a:lnTo>
                  <a:lnTo>
                    <a:pt x="0" y="42"/>
                  </a:lnTo>
                  <a:lnTo>
                    <a:pt x="24" y="96"/>
                  </a:lnTo>
                  <a:lnTo>
                    <a:pt x="60" y="108"/>
                  </a:lnTo>
                  <a:lnTo>
                    <a:pt x="66" y="108"/>
                  </a:lnTo>
                  <a:lnTo>
                    <a:pt x="78" y="96"/>
                  </a:lnTo>
                  <a:lnTo>
                    <a:pt x="96" y="96"/>
                  </a:lnTo>
                  <a:lnTo>
                    <a:pt x="132" y="102"/>
                  </a:lnTo>
                  <a:lnTo>
                    <a:pt x="126" y="90"/>
                  </a:lnTo>
                  <a:lnTo>
                    <a:pt x="120" y="78"/>
                  </a:lnTo>
                  <a:lnTo>
                    <a:pt x="126" y="54"/>
                  </a:lnTo>
                  <a:lnTo>
                    <a:pt x="102" y="54"/>
                  </a:lnTo>
                  <a:lnTo>
                    <a:pt x="84" y="36"/>
                  </a:lnTo>
                  <a:lnTo>
                    <a:pt x="78" y="30"/>
                  </a:lnTo>
                  <a:lnTo>
                    <a:pt x="60" y="30"/>
                  </a:lnTo>
                  <a:lnTo>
                    <a:pt x="30" y="6"/>
                  </a:lnTo>
                  <a:close/>
                </a:path>
              </a:pathLst>
            </a:custGeom>
            <a:solidFill>
              <a:srgbClr val="00CC99"/>
            </a:solidFill>
            <a:ln w="0">
              <a:solidFill>
                <a:srgbClr val="000000"/>
              </a:solidFill>
              <a:prstDash val="solid"/>
              <a:round/>
              <a:headEnd/>
              <a:tailEnd/>
            </a:ln>
          </p:spPr>
          <p:txBody>
            <a:bodyPr/>
            <a:lstStyle/>
            <a:p>
              <a:endParaRPr lang="fi-FI"/>
            </a:p>
          </p:txBody>
        </p:sp>
        <p:sp>
          <p:nvSpPr>
            <p:cNvPr id="25686" name="Freeform 13"/>
            <p:cNvSpPr>
              <a:spLocks noChangeAspect="1"/>
            </p:cNvSpPr>
            <p:nvPr/>
          </p:nvSpPr>
          <p:spPr bwMode="auto">
            <a:xfrm>
              <a:off x="1664" y="761"/>
              <a:ext cx="767" cy="687"/>
            </a:xfrm>
            <a:custGeom>
              <a:avLst/>
              <a:gdLst>
                <a:gd name="T0" fmla="*/ 2147483647 w 126"/>
                <a:gd name="T1" fmla="*/ 2147483647 h 120"/>
                <a:gd name="T2" fmla="*/ 2147483647 w 126"/>
                <a:gd name="T3" fmla="*/ 2147483647 h 120"/>
                <a:gd name="T4" fmla="*/ 2147483647 w 126"/>
                <a:gd name="T5" fmla="*/ 0 h 120"/>
                <a:gd name="T6" fmla="*/ 2147483647 w 126"/>
                <a:gd name="T7" fmla="*/ 0 h 120"/>
                <a:gd name="T8" fmla="*/ 2147483647 w 126"/>
                <a:gd name="T9" fmla="*/ 2147483647 h 120"/>
                <a:gd name="T10" fmla="*/ 2147483647 w 126"/>
                <a:gd name="T11" fmla="*/ 2147483647 h 120"/>
                <a:gd name="T12" fmla="*/ 0 w 126"/>
                <a:gd name="T13" fmla="*/ 0 h 120"/>
                <a:gd name="T14" fmla="*/ 2147483647 w 126"/>
                <a:gd name="T15" fmla="*/ 2147483647 h 120"/>
                <a:gd name="T16" fmla="*/ 2147483647 w 126"/>
                <a:gd name="T17" fmla="*/ 2147483647 h 120"/>
                <a:gd name="T18" fmla="*/ 2147483647 w 126"/>
                <a:gd name="T19" fmla="*/ 2147483647 h 120"/>
                <a:gd name="T20" fmla="*/ 2147483647 w 126"/>
                <a:gd name="T21" fmla="*/ 2147483647 h 120"/>
                <a:gd name="T22" fmla="*/ 2147483647 w 126"/>
                <a:gd name="T23" fmla="*/ 2147483647 h 120"/>
                <a:gd name="T24" fmla="*/ 2147483647 w 126"/>
                <a:gd name="T25" fmla="*/ 2147483647 h 120"/>
                <a:gd name="T26" fmla="*/ 2147483647 w 126"/>
                <a:gd name="T27" fmla="*/ 2147483647 h 120"/>
                <a:gd name="T28" fmla="*/ 2147483647 w 126"/>
                <a:gd name="T29" fmla="*/ 2147483647 h 120"/>
                <a:gd name="T30" fmla="*/ 2147483647 w 126"/>
                <a:gd name="T31" fmla="*/ 2147483647 h 120"/>
                <a:gd name="T32" fmla="*/ 2147483647 w 126"/>
                <a:gd name="T33" fmla="*/ 2147483647 h 120"/>
                <a:gd name="T34" fmla="*/ 2147483647 w 126"/>
                <a:gd name="T35" fmla="*/ 2147483647 h 120"/>
                <a:gd name="T36" fmla="*/ 2147483647 w 126"/>
                <a:gd name="T37" fmla="*/ 2147483647 h 120"/>
                <a:gd name="T38" fmla="*/ 2147483647 w 126"/>
                <a:gd name="T39" fmla="*/ 2147483647 h 120"/>
                <a:gd name="T40" fmla="*/ 2147483647 w 126"/>
                <a:gd name="T41" fmla="*/ 2147483647 h 120"/>
                <a:gd name="T42" fmla="*/ 2147483647 w 126"/>
                <a:gd name="T43" fmla="*/ 2147483647 h 120"/>
                <a:gd name="T44" fmla="*/ 2147483647 w 126"/>
                <a:gd name="T45" fmla="*/ 2147483647 h 120"/>
                <a:gd name="T46" fmla="*/ 2147483647 w 126"/>
                <a:gd name="T47" fmla="*/ 2147483647 h 1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6"/>
                <a:gd name="T73" fmla="*/ 0 h 120"/>
                <a:gd name="T74" fmla="*/ 126 w 126"/>
                <a:gd name="T75" fmla="*/ 120 h 1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6" h="120">
                  <a:moveTo>
                    <a:pt x="108" y="12"/>
                  </a:moveTo>
                  <a:lnTo>
                    <a:pt x="108" y="6"/>
                  </a:lnTo>
                  <a:lnTo>
                    <a:pt x="72" y="0"/>
                  </a:lnTo>
                  <a:lnTo>
                    <a:pt x="54" y="0"/>
                  </a:lnTo>
                  <a:lnTo>
                    <a:pt x="42" y="12"/>
                  </a:lnTo>
                  <a:lnTo>
                    <a:pt x="36" y="12"/>
                  </a:lnTo>
                  <a:lnTo>
                    <a:pt x="0" y="0"/>
                  </a:lnTo>
                  <a:lnTo>
                    <a:pt x="6" y="54"/>
                  </a:lnTo>
                  <a:lnTo>
                    <a:pt x="18" y="66"/>
                  </a:lnTo>
                  <a:lnTo>
                    <a:pt x="24" y="72"/>
                  </a:lnTo>
                  <a:lnTo>
                    <a:pt x="24" y="84"/>
                  </a:lnTo>
                  <a:lnTo>
                    <a:pt x="36" y="96"/>
                  </a:lnTo>
                  <a:lnTo>
                    <a:pt x="42" y="96"/>
                  </a:lnTo>
                  <a:lnTo>
                    <a:pt x="48" y="108"/>
                  </a:lnTo>
                  <a:lnTo>
                    <a:pt x="78" y="120"/>
                  </a:lnTo>
                  <a:lnTo>
                    <a:pt x="90" y="108"/>
                  </a:lnTo>
                  <a:lnTo>
                    <a:pt x="90" y="102"/>
                  </a:lnTo>
                  <a:lnTo>
                    <a:pt x="120" y="102"/>
                  </a:lnTo>
                  <a:lnTo>
                    <a:pt x="126" y="84"/>
                  </a:lnTo>
                  <a:lnTo>
                    <a:pt x="114" y="78"/>
                  </a:lnTo>
                  <a:lnTo>
                    <a:pt x="126" y="66"/>
                  </a:lnTo>
                  <a:lnTo>
                    <a:pt x="108" y="48"/>
                  </a:lnTo>
                  <a:lnTo>
                    <a:pt x="108" y="36"/>
                  </a:lnTo>
                  <a:lnTo>
                    <a:pt x="108" y="12"/>
                  </a:lnTo>
                  <a:close/>
                </a:path>
              </a:pathLst>
            </a:custGeom>
            <a:solidFill>
              <a:srgbClr val="00CC99"/>
            </a:solidFill>
            <a:ln w="0">
              <a:solidFill>
                <a:srgbClr val="000000"/>
              </a:solidFill>
              <a:prstDash val="solid"/>
              <a:round/>
              <a:headEnd/>
              <a:tailEnd/>
            </a:ln>
          </p:spPr>
          <p:txBody>
            <a:bodyPr/>
            <a:lstStyle/>
            <a:p>
              <a:endParaRPr lang="fi-FI"/>
            </a:p>
          </p:txBody>
        </p:sp>
        <p:sp>
          <p:nvSpPr>
            <p:cNvPr id="25687" name="Freeform 14"/>
            <p:cNvSpPr>
              <a:spLocks noChangeAspect="1"/>
            </p:cNvSpPr>
            <p:nvPr/>
          </p:nvSpPr>
          <p:spPr bwMode="auto">
            <a:xfrm>
              <a:off x="1151" y="3201"/>
              <a:ext cx="589" cy="547"/>
            </a:xfrm>
            <a:custGeom>
              <a:avLst/>
              <a:gdLst>
                <a:gd name="T0" fmla="*/ 2147483647 w 96"/>
                <a:gd name="T1" fmla="*/ 2147483647 h 96"/>
                <a:gd name="T2" fmla="*/ 2147483647 w 96"/>
                <a:gd name="T3" fmla="*/ 2147483647 h 96"/>
                <a:gd name="T4" fmla="*/ 2147483647 w 96"/>
                <a:gd name="T5" fmla="*/ 2147483647 h 96"/>
                <a:gd name="T6" fmla="*/ 2147483647 w 96"/>
                <a:gd name="T7" fmla="*/ 2147483647 h 96"/>
                <a:gd name="T8" fmla="*/ 2147483647 w 96"/>
                <a:gd name="T9" fmla="*/ 2147483647 h 96"/>
                <a:gd name="T10" fmla="*/ 2147483647 w 96"/>
                <a:gd name="T11" fmla="*/ 2147483647 h 96"/>
                <a:gd name="T12" fmla="*/ 2147483647 w 96"/>
                <a:gd name="T13" fmla="*/ 2147483647 h 96"/>
                <a:gd name="T14" fmla="*/ 2147483647 w 96"/>
                <a:gd name="T15" fmla="*/ 2147483647 h 96"/>
                <a:gd name="T16" fmla="*/ 2147483647 w 96"/>
                <a:gd name="T17" fmla="*/ 2147483647 h 96"/>
                <a:gd name="T18" fmla="*/ 2147483647 w 96"/>
                <a:gd name="T19" fmla="*/ 0 h 96"/>
                <a:gd name="T20" fmla="*/ 2147483647 w 96"/>
                <a:gd name="T21" fmla="*/ 2147483647 h 96"/>
                <a:gd name="T22" fmla="*/ 2147483647 w 96"/>
                <a:gd name="T23" fmla="*/ 2147483647 h 96"/>
                <a:gd name="T24" fmla="*/ 2147483647 w 96"/>
                <a:gd name="T25" fmla="*/ 2147483647 h 96"/>
                <a:gd name="T26" fmla="*/ 2147483647 w 96"/>
                <a:gd name="T27" fmla="*/ 2147483647 h 96"/>
                <a:gd name="T28" fmla="*/ 0 w 96"/>
                <a:gd name="T29" fmla="*/ 2147483647 h 96"/>
                <a:gd name="T30" fmla="*/ 0 w 96"/>
                <a:gd name="T31" fmla="*/ 2147483647 h 96"/>
                <a:gd name="T32" fmla="*/ 2147483647 w 96"/>
                <a:gd name="T33" fmla="*/ 2147483647 h 96"/>
                <a:gd name="T34" fmla="*/ 2147483647 w 96"/>
                <a:gd name="T35" fmla="*/ 2147483647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96"/>
                <a:gd name="T56" fmla="*/ 96 w 96"/>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96">
                  <a:moveTo>
                    <a:pt x="18" y="90"/>
                  </a:moveTo>
                  <a:lnTo>
                    <a:pt x="18" y="96"/>
                  </a:lnTo>
                  <a:lnTo>
                    <a:pt x="90" y="84"/>
                  </a:lnTo>
                  <a:lnTo>
                    <a:pt x="96" y="36"/>
                  </a:lnTo>
                  <a:lnTo>
                    <a:pt x="96" y="6"/>
                  </a:lnTo>
                  <a:lnTo>
                    <a:pt x="96" y="12"/>
                  </a:lnTo>
                  <a:lnTo>
                    <a:pt x="84" y="12"/>
                  </a:lnTo>
                  <a:lnTo>
                    <a:pt x="78" y="18"/>
                  </a:lnTo>
                  <a:lnTo>
                    <a:pt x="60" y="18"/>
                  </a:lnTo>
                  <a:lnTo>
                    <a:pt x="24" y="0"/>
                  </a:lnTo>
                  <a:lnTo>
                    <a:pt x="18" y="24"/>
                  </a:lnTo>
                  <a:lnTo>
                    <a:pt x="24" y="30"/>
                  </a:lnTo>
                  <a:lnTo>
                    <a:pt x="24" y="42"/>
                  </a:lnTo>
                  <a:lnTo>
                    <a:pt x="6" y="36"/>
                  </a:lnTo>
                  <a:lnTo>
                    <a:pt x="0" y="48"/>
                  </a:lnTo>
                  <a:lnTo>
                    <a:pt x="0" y="60"/>
                  </a:lnTo>
                  <a:lnTo>
                    <a:pt x="18" y="72"/>
                  </a:lnTo>
                  <a:lnTo>
                    <a:pt x="18" y="90"/>
                  </a:lnTo>
                  <a:close/>
                </a:path>
              </a:pathLst>
            </a:custGeom>
            <a:solidFill>
              <a:srgbClr val="00CC99"/>
            </a:solidFill>
            <a:ln w="0">
              <a:solidFill>
                <a:srgbClr val="000000"/>
              </a:solidFill>
              <a:prstDash val="solid"/>
              <a:round/>
              <a:headEnd/>
              <a:tailEnd/>
            </a:ln>
          </p:spPr>
          <p:txBody>
            <a:bodyPr/>
            <a:lstStyle/>
            <a:p>
              <a:endParaRPr lang="fi-FI"/>
            </a:p>
          </p:txBody>
        </p:sp>
        <p:sp>
          <p:nvSpPr>
            <p:cNvPr id="25688" name="Freeform 15"/>
            <p:cNvSpPr>
              <a:spLocks noChangeAspect="1"/>
            </p:cNvSpPr>
            <p:nvPr/>
          </p:nvSpPr>
          <p:spPr bwMode="auto">
            <a:xfrm>
              <a:off x="1740" y="3061"/>
              <a:ext cx="326" cy="345"/>
            </a:xfrm>
            <a:custGeom>
              <a:avLst/>
              <a:gdLst>
                <a:gd name="T0" fmla="*/ 2147483647 w 54"/>
                <a:gd name="T1" fmla="*/ 2147483647 h 60"/>
                <a:gd name="T2" fmla="*/ 2147483647 w 54"/>
                <a:gd name="T3" fmla="*/ 2147483647 h 60"/>
                <a:gd name="T4" fmla="*/ 0 w 54"/>
                <a:gd name="T5" fmla="*/ 2147483647 h 60"/>
                <a:gd name="T6" fmla="*/ 0 w 54"/>
                <a:gd name="T7" fmla="*/ 2147483647 h 60"/>
                <a:gd name="T8" fmla="*/ 2147483647 w 54"/>
                <a:gd name="T9" fmla="*/ 2147483647 h 60"/>
                <a:gd name="T10" fmla="*/ 2147483647 w 54"/>
                <a:gd name="T11" fmla="*/ 2147483647 h 60"/>
                <a:gd name="T12" fmla="*/ 2147483647 w 54"/>
                <a:gd name="T13" fmla="*/ 2147483647 h 60"/>
                <a:gd name="T14" fmla="*/ 2147483647 w 54"/>
                <a:gd name="T15" fmla="*/ 2147483647 h 60"/>
                <a:gd name="T16" fmla="*/ 2147483647 w 54"/>
                <a:gd name="T17" fmla="*/ 2147483647 h 60"/>
                <a:gd name="T18" fmla="*/ 2147483647 w 54"/>
                <a:gd name="T19" fmla="*/ 0 h 60"/>
                <a:gd name="T20" fmla="*/ 2147483647 w 54"/>
                <a:gd name="T21" fmla="*/ 0 h 60"/>
                <a:gd name="T22" fmla="*/ 2147483647 w 54"/>
                <a:gd name="T23" fmla="*/ 2147483647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60"/>
                <a:gd name="T38" fmla="*/ 54 w 54"/>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60">
                  <a:moveTo>
                    <a:pt x="30" y="12"/>
                  </a:moveTo>
                  <a:lnTo>
                    <a:pt x="12" y="6"/>
                  </a:lnTo>
                  <a:lnTo>
                    <a:pt x="0" y="30"/>
                  </a:lnTo>
                  <a:lnTo>
                    <a:pt x="0" y="60"/>
                  </a:lnTo>
                  <a:lnTo>
                    <a:pt x="6" y="60"/>
                  </a:lnTo>
                  <a:lnTo>
                    <a:pt x="24" y="48"/>
                  </a:lnTo>
                  <a:lnTo>
                    <a:pt x="36" y="54"/>
                  </a:lnTo>
                  <a:lnTo>
                    <a:pt x="54" y="30"/>
                  </a:lnTo>
                  <a:lnTo>
                    <a:pt x="54" y="12"/>
                  </a:lnTo>
                  <a:lnTo>
                    <a:pt x="54" y="0"/>
                  </a:lnTo>
                  <a:lnTo>
                    <a:pt x="36" y="0"/>
                  </a:lnTo>
                  <a:lnTo>
                    <a:pt x="30" y="12"/>
                  </a:lnTo>
                  <a:close/>
                </a:path>
              </a:pathLst>
            </a:custGeom>
            <a:solidFill>
              <a:srgbClr val="00CC99"/>
            </a:solidFill>
            <a:ln w="0">
              <a:solidFill>
                <a:srgbClr val="000000"/>
              </a:solidFill>
              <a:prstDash val="solid"/>
              <a:round/>
              <a:headEnd/>
              <a:tailEnd/>
            </a:ln>
          </p:spPr>
          <p:txBody>
            <a:bodyPr/>
            <a:lstStyle/>
            <a:p>
              <a:endParaRPr lang="fi-FI"/>
            </a:p>
          </p:txBody>
        </p:sp>
        <p:sp>
          <p:nvSpPr>
            <p:cNvPr id="25689" name="Freeform 16"/>
            <p:cNvSpPr>
              <a:spLocks noChangeAspect="1"/>
            </p:cNvSpPr>
            <p:nvPr/>
          </p:nvSpPr>
          <p:spPr bwMode="auto">
            <a:xfrm>
              <a:off x="1740" y="2477"/>
              <a:ext cx="252" cy="311"/>
            </a:xfrm>
            <a:custGeom>
              <a:avLst/>
              <a:gdLst>
                <a:gd name="T0" fmla="*/ 2147483647 w 42"/>
                <a:gd name="T1" fmla="*/ 2147483647 h 54"/>
                <a:gd name="T2" fmla="*/ 2147483647 w 42"/>
                <a:gd name="T3" fmla="*/ 2147483647 h 54"/>
                <a:gd name="T4" fmla="*/ 2147483647 w 42"/>
                <a:gd name="T5" fmla="*/ 2147483647 h 54"/>
                <a:gd name="T6" fmla="*/ 2147483647 w 42"/>
                <a:gd name="T7" fmla="*/ 2147483647 h 54"/>
                <a:gd name="T8" fmla="*/ 2147483647 w 42"/>
                <a:gd name="T9" fmla="*/ 2147483647 h 54"/>
                <a:gd name="T10" fmla="*/ 2147483647 w 42"/>
                <a:gd name="T11" fmla="*/ 0 h 54"/>
                <a:gd name="T12" fmla="*/ 0 w 42"/>
                <a:gd name="T13" fmla="*/ 0 h 54"/>
                <a:gd name="T14" fmla="*/ 0 w 42"/>
                <a:gd name="T15" fmla="*/ 2147483647 h 54"/>
                <a:gd name="T16" fmla="*/ 2147483647 w 42"/>
                <a:gd name="T17" fmla="*/ 2147483647 h 54"/>
                <a:gd name="T18" fmla="*/ 0 w 42"/>
                <a:gd name="T19" fmla="*/ 2147483647 h 54"/>
                <a:gd name="T20" fmla="*/ 2147483647 w 42"/>
                <a:gd name="T21" fmla="*/ 2147483647 h 54"/>
                <a:gd name="T22" fmla="*/ 2147483647 w 42"/>
                <a:gd name="T23" fmla="*/ 2147483647 h 54"/>
                <a:gd name="T24" fmla="*/ 2147483647 w 42"/>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54"/>
                <a:gd name="T41" fmla="*/ 42 w 42"/>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54">
                  <a:moveTo>
                    <a:pt x="24" y="30"/>
                  </a:moveTo>
                  <a:lnTo>
                    <a:pt x="24" y="24"/>
                  </a:lnTo>
                  <a:lnTo>
                    <a:pt x="42" y="18"/>
                  </a:lnTo>
                  <a:lnTo>
                    <a:pt x="30" y="12"/>
                  </a:lnTo>
                  <a:lnTo>
                    <a:pt x="18" y="12"/>
                  </a:lnTo>
                  <a:lnTo>
                    <a:pt x="18" y="0"/>
                  </a:lnTo>
                  <a:lnTo>
                    <a:pt x="0" y="0"/>
                  </a:lnTo>
                  <a:lnTo>
                    <a:pt x="0" y="18"/>
                  </a:lnTo>
                  <a:lnTo>
                    <a:pt x="6" y="24"/>
                  </a:lnTo>
                  <a:lnTo>
                    <a:pt x="0" y="42"/>
                  </a:lnTo>
                  <a:lnTo>
                    <a:pt x="42" y="54"/>
                  </a:lnTo>
                  <a:lnTo>
                    <a:pt x="42" y="36"/>
                  </a:lnTo>
                  <a:lnTo>
                    <a:pt x="24" y="30"/>
                  </a:lnTo>
                  <a:close/>
                </a:path>
              </a:pathLst>
            </a:custGeom>
            <a:gradFill rotWithShape="0">
              <a:gsLst>
                <a:gs pos="0">
                  <a:srgbClr val="00CC99"/>
                </a:gs>
                <a:gs pos="49001">
                  <a:srgbClr val="00CC99"/>
                </a:gs>
                <a:gs pos="50000">
                  <a:srgbClr val="00CC99"/>
                </a:gs>
                <a:gs pos="50999">
                  <a:srgbClr val="FFC000"/>
                </a:gs>
                <a:gs pos="100000">
                  <a:srgbClr val="FFC000"/>
                </a:gs>
              </a:gsLst>
              <a:lin ang="10800000"/>
            </a:gradFill>
            <a:ln w="0">
              <a:solidFill>
                <a:srgbClr val="000000"/>
              </a:solidFill>
              <a:prstDash val="solid"/>
              <a:round/>
              <a:headEnd/>
              <a:tailEnd/>
            </a:ln>
          </p:spPr>
          <p:txBody>
            <a:bodyPr/>
            <a:lstStyle/>
            <a:p>
              <a:endParaRPr lang="fi-FI"/>
            </a:p>
          </p:txBody>
        </p:sp>
        <p:sp>
          <p:nvSpPr>
            <p:cNvPr id="25690" name="Freeform 17"/>
            <p:cNvSpPr>
              <a:spLocks noChangeAspect="1"/>
            </p:cNvSpPr>
            <p:nvPr/>
          </p:nvSpPr>
          <p:spPr bwMode="auto">
            <a:xfrm>
              <a:off x="1987" y="2514"/>
              <a:ext cx="439" cy="342"/>
            </a:xfrm>
            <a:custGeom>
              <a:avLst/>
              <a:gdLst>
                <a:gd name="T0" fmla="*/ 2147483647 w 72"/>
                <a:gd name="T1" fmla="*/ 2147483647 h 60"/>
                <a:gd name="T2" fmla="*/ 2147483647 w 72"/>
                <a:gd name="T3" fmla="*/ 2147483647 h 60"/>
                <a:gd name="T4" fmla="*/ 2147483647 w 72"/>
                <a:gd name="T5" fmla="*/ 2147483647 h 60"/>
                <a:gd name="T6" fmla="*/ 2147483647 w 72"/>
                <a:gd name="T7" fmla="*/ 2147483647 h 60"/>
                <a:gd name="T8" fmla="*/ 2147483647 w 72"/>
                <a:gd name="T9" fmla="*/ 2147483647 h 60"/>
                <a:gd name="T10" fmla="*/ 0 w 72"/>
                <a:gd name="T11" fmla="*/ 2147483647 h 60"/>
                <a:gd name="T12" fmla="*/ 0 w 72"/>
                <a:gd name="T13" fmla="*/ 2147483647 h 60"/>
                <a:gd name="T14" fmla="*/ 2147483647 w 72"/>
                <a:gd name="T15" fmla="*/ 2147483647 h 60"/>
                <a:gd name="T16" fmla="*/ 2147483647 w 72"/>
                <a:gd name="T17" fmla="*/ 2147483647 h 60"/>
                <a:gd name="T18" fmla="*/ 2147483647 w 72"/>
                <a:gd name="T19" fmla="*/ 2147483647 h 60"/>
                <a:gd name="T20" fmla="*/ 2147483647 w 72"/>
                <a:gd name="T21" fmla="*/ 2147483647 h 60"/>
                <a:gd name="T22" fmla="*/ 2147483647 w 72"/>
                <a:gd name="T23" fmla="*/ 0 h 60"/>
                <a:gd name="T24" fmla="*/ 2147483647 w 72"/>
                <a:gd name="T25" fmla="*/ 2147483647 h 60"/>
                <a:gd name="T26" fmla="*/ 2147483647 w 72"/>
                <a:gd name="T27" fmla="*/ 2147483647 h 60"/>
                <a:gd name="T28" fmla="*/ 2147483647 w 72"/>
                <a:gd name="T29" fmla="*/ 2147483647 h 60"/>
                <a:gd name="T30" fmla="*/ 2147483647 w 72"/>
                <a:gd name="T31" fmla="*/ 2147483647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
                <a:gd name="T49" fmla="*/ 0 h 60"/>
                <a:gd name="T50" fmla="*/ 72 w 72"/>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 h="60">
                  <a:moveTo>
                    <a:pt x="48" y="48"/>
                  </a:moveTo>
                  <a:lnTo>
                    <a:pt x="42" y="60"/>
                  </a:lnTo>
                  <a:lnTo>
                    <a:pt x="36" y="54"/>
                  </a:lnTo>
                  <a:lnTo>
                    <a:pt x="24" y="54"/>
                  </a:lnTo>
                  <a:lnTo>
                    <a:pt x="18" y="60"/>
                  </a:lnTo>
                  <a:lnTo>
                    <a:pt x="0" y="48"/>
                  </a:lnTo>
                  <a:lnTo>
                    <a:pt x="0" y="30"/>
                  </a:lnTo>
                  <a:lnTo>
                    <a:pt x="6" y="24"/>
                  </a:lnTo>
                  <a:lnTo>
                    <a:pt x="18" y="36"/>
                  </a:lnTo>
                  <a:lnTo>
                    <a:pt x="24" y="18"/>
                  </a:lnTo>
                  <a:lnTo>
                    <a:pt x="36" y="6"/>
                  </a:lnTo>
                  <a:lnTo>
                    <a:pt x="54" y="0"/>
                  </a:lnTo>
                  <a:lnTo>
                    <a:pt x="72" y="6"/>
                  </a:lnTo>
                  <a:lnTo>
                    <a:pt x="60" y="30"/>
                  </a:lnTo>
                  <a:lnTo>
                    <a:pt x="66" y="48"/>
                  </a:lnTo>
                  <a:lnTo>
                    <a:pt x="48" y="48"/>
                  </a:lnTo>
                  <a:close/>
                </a:path>
              </a:pathLst>
            </a:custGeom>
            <a:gradFill rotWithShape="0">
              <a:gsLst>
                <a:gs pos="0">
                  <a:srgbClr val="00CC99"/>
                </a:gs>
                <a:gs pos="49001">
                  <a:srgbClr val="00CC99"/>
                </a:gs>
                <a:gs pos="50000">
                  <a:srgbClr val="00CC99"/>
                </a:gs>
                <a:gs pos="50999">
                  <a:srgbClr val="FFC000"/>
                </a:gs>
                <a:gs pos="100000">
                  <a:srgbClr val="FFC000"/>
                </a:gs>
              </a:gsLst>
              <a:lin ang="10800000"/>
            </a:gradFill>
            <a:ln w="0">
              <a:solidFill>
                <a:srgbClr val="000000"/>
              </a:solidFill>
              <a:prstDash val="solid"/>
              <a:round/>
              <a:headEnd/>
              <a:tailEnd/>
            </a:ln>
          </p:spPr>
          <p:txBody>
            <a:bodyPr/>
            <a:lstStyle/>
            <a:p>
              <a:endParaRPr lang="fi-FI"/>
            </a:p>
          </p:txBody>
        </p:sp>
        <p:sp>
          <p:nvSpPr>
            <p:cNvPr id="25691" name="Freeform 18"/>
            <p:cNvSpPr>
              <a:spLocks noChangeAspect="1"/>
            </p:cNvSpPr>
            <p:nvPr/>
          </p:nvSpPr>
          <p:spPr bwMode="auto">
            <a:xfrm>
              <a:off x="2066" y="2788"/>
              <a:ext cx="512" cy="718"/>
            </a:xfrm>
            <a:custGeom>
              <a:avLst/>
              <a:gdLst>
                <a:gd name="T0" fmla="*/ 2147483647 w 84"/>
                <a:gd name="T1" fmla="*/ 2147483647 h 126"/>
                <a:gd name="T2" fmla="*/ 2147483647 w 84"/>
                <a:gd name="T3" fmla="*/ 2147483647 h 126"/>
                <a:gd name="T4" fmla="*/ 2147483647 w 84"/>
                <a:gd name="T5" fmla="*/ 2147483647 h 126"/>
                <a:gd name="T6" fmla="*/ 2147483647 w 84"/>
                <a:gd name="T7" fmla="*/ 2147483647 h 126"/>
                <a:gd name="T8" fmla="*/ 2147483647 w 84"/>
                <a:gd name="T9" fmla="*/ 2147483647 h 126"/>
                <a:gd name="T10" fmla="*/ 2147483647 w 84"/>
                <a:gd name="T11" fmla="*/ 2147483647 h 126"/>
                <a:gd name="T12" fmla="*/ 2147483647 w 84"/>
                <a:gd name="T13" fmla="*/ 2147483647 h 126"/>
                <a:gd name="T14" fmla="*/ 2147483647 w 84"/>
                <a:gd name="T15" fmla="*/ 2147483647 h 126"/>
                <a:gd name="T16" fmla="*/ 2147483647 w 84"/>
                <a:gd name="T17" fmla="*/ 2147483647 h 126"/>
                <a:gd name="T18" fmla="*/ 2147483647 w 84"/>
                <a:gd name="T19" fmla="*/ 2147483647 h 126"/>
                <a:gd name="T20" fmla="*/ 0 w 84"/>
                <a:gd name="T21" fmla="*/ 2147483647 h 126"/>
                <a:gd name="T22" fmla="*/ 0 w 84"/>
                <a:gd name="T23" fmla="*/ 2147483647 h 126"/>
                <a:gd name="T24" fmla="*/ 0 w 84"/>
                <a:gd name="T25" fmla="*/ 2147483647 h 126"/>
                <a:gd name="T26" fmla="*/ 2147483647 w 84"/>
                <a:gd name="T27" fmla="*/ 2147483647 h 126"/>
                <a:gd name="T28" fmla="*/ 2147483647 w 84"/>
                <a:gd name="T29" fmla="*/ 2147483647 h 126"/>
                <a:gd name="T30" fmla="*/ 2147483647 w 84"/>
                <a:gd name="T31" fmla="*/ 2147483647 h 126"/>
                <a:gd name="T32" fmla="*/ 2147483647 w 84"/>
                <a:gd name="T33" fmla="*/ 2147483647 h 126"/>
                <a:gd name="T34" fmla="*/ 2147483647 w 84"/>
                <a:gd name="T35" fmla="*/ 2147483647 h 126"/>
                <a:gd name="T36" fmla="*/ 2147483647 w 84"/>
                <a:gd name="T37" fmla="*/ 0 h 126"/>
                <a:gd name="T38" fmla="*/ 2147483647 w 84"/>
                <a:gd name="T39" fmla="*/ 0 h 126"/>
                <a:gd name="T40" fmla="*/ 2147483647 w 84"/>
                <a:gd name="T41" fmla="*/ 2147483647 h 126"/>
                <a:gd name="T42" fmla="*/ 2147483647 w 84"/>
                <a:gd name="T43" fmla="*/ 2147483647 h 1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4"/>
                <a:gd name="T67" fmla="*/ 0 h 126"/>
                <a:gd name="T68" fmla="*/ 84 w 84"/>
                <a:gd name="T69" fmla="*/ 126 h 1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4" h="126">
                  <a:moveTo>
                    <a:pt x="60" y="30"/>
                  </a:moveTo>
                  <a:lnTo>
                    <a:pt x="66" y="60"/>
                  </a:lnTo>
                  <a:lnTo>
                    <a:pt x="66" y="78"/>
                  </a:lnTo>
                  <a:lnTo>
                    <a:pt x="84" y="108"/>
                  </a:lnTo>
                  <a:lnTo>
                    <a:pt x="84" y="126"/>
                  </a:lnTo>
                  <a:lnTo>
                    <a:pt x="78" y="126"/>
                  </a:lnTo>
                  <a:lnTo>
                    <a:pt x="66" y="120"/>
                  </a:lnTo>
                  <a:lnTo>
                    <a:pt x="60" y="126"/>
                  </a:lnTo>
                  <a:lnTo>
                    <a:pt x="36" y="114"/>
                  </a:lnTo>
                  <a:lnTo>
                    <a:pt x="18" y="84"/>
                  </a:lnTo>
                  <a:lnTo>
                    <a:pt x="0" y="78"/>
                  </a:lnTo>
                  <a:lnTo>
                    <a:pt x="0" y="60"/>
                  </a:lnTo>
                  <a:lnTo>
                    <a:pt x="0" y="48"/>
                  </a:lnTo>
                  <a:lnTo>
                    <a:pt x="12" y="30"/>
                  </a:lnTo>
                  <a:lnTo>
                    <a:pt x="6" y="12"/>
                  </a:lnTo>
                  <a:lnTo>
                    <a:pt x="12" y="6"/>
                  </a:lnTo>
                  <a:lnTo>
                    <a:pt x="24" y="6"/>
                  </a:lnTo>
                  <a:lnTo>
                    <a:pt x="30" y="12"/>
                  </a:lnTo>
                  <a:lnTo>
                    <a:pt x="36" y="0"/>
                  </a:lnTo>
                  <a:lnTo>
                    <a:pt x="54" y="0"/>
                  </a:lnTo>
                  <a:lnTo>
                    <a:pt x="66" y="18"/>
                  </a:lnTo>
                  <a:lnTo>
                    <a:pt x="60" y="30"/>
                  </a:lnTo>
                  <a:close/>
                </a:path>
              </a:pathLst>
            </a:custGeom>
            <a:solidFill>
              <a:srgbClr val="00CC99"/>
            </a:solidFill>
            <a:ln w="0">
              <a:solidFill>
                <a:srgbClr val="000000"/>
              </a:solidFill>
              <a:prstDash val="solid"/>
              <a:round/>
              <a:headEnd/>
              <a:tailEnd/>
            </a:ln>
          </p:spPr>
          <p:txBody>
            <a:bodyPr/>
            <a:lstStyle/>
            <a:p>
              <a:endParaRPr lang="fi-FI"/>
            </a:p>
          </p:txBody>
        </p:sp>
        <p:sp>
          <p:nvSpPr>
            <p:cNvPr id="25692" name="Freeform 19"/>
            <p:cNvSpPr>
              <a:spLocks noChangeAspect="1"/>
            </p:cNvSpPr>
            <p:nvPr/>
          </p:nvSpPr>
          <p:spPr bwMode="auto">
            <a:xfrm>
              <a:off x="1551" y="2170"/>
              <a:ext cx="660" cy="960"/>
            </a:xfrm>
            <a:custGeom>
              <a:avLst/>
              <a:gdLst>
                <a:gd name="T0" fmla="*/ 2147483647 w 108"/>
                <a:gd name="T1" fmla="*/ 2147483647 h 168"/>
                <a:gd name="T2" fmla="*/ 2147483647 w 108"/>
                <a:gd name="T3" fmla="*/ 2147483647 h 168"/>
                <a:gd name="T4" fmla="*/ 2147483647 w 108"/>
                <a:gd name="T5" fmla="*/ 2147483647 h 168"/>
                <a:gd name="T6" fmla="*/ 2147483647 w 108"/>
                <a:gd name="T7" fmla="*/ 2147483647 h 168"/>
                <a:gd name="T8" fmla="*/ 2147483647 w 108"/>
                <a:gd name="T9" fmla="*/ 2147483647 h 168"/>
                <a:gd name="T10" fmla="*/ 2147483647 w 108"/>
                <a:gd name="T11" fmla="*/ 2147483647 h 168"/>
                <a:gd name="T12" fmla="*/ 2147483647 w 108"/>
                <a:gd name="T13" fmla="*/ 2147483647 h 168"/>
                <a:gd name="T14" fmla="*/ 2147483647 w 108"/>
                <a:gd name="T15" fmla="*/ 2147483647 h 168"/>
                <a:gd name="T16" fmla="*/ 2147483647 w 108"/>
                <a:gd name="T17" fmla="*/ 2147483647 h 168"/>
                <a:gd name="T18" fmla="*/ 2147483647 w 108"/>
                <a:gd name="T19" fmla="*/ 2147483647 h 168"/>
                <a:gd name="T20" fmla="*/ 2147483647 w 108"/>
                <a:gd name="T21" fmla="*/ 2147483647 h 168"/>
                <a:gd name="T22" fmla="*/ 2147483647 w 108"/>
                <a:gd name="T23" fmla="*/ 2147483647 h 168"/>
                <a:gd name="T24" fmla="*/ 2147483647 w 108"/>
                <a:gd name="T25" fmla="*/ 2147483647 h 168"/>
                <a:gd name="T26" fmla="*/ 2147483647 w 108"/>
                <a:gd name="T27" fmla="*/ 2147483647 h 168"/>
                <a:gd name="T28" fmla="*/ 2147483647 w 108"/>
                <a:gd name="T29" fmla="*/ 2147483647 h 168"/>
                <a:gd name="T30" fmla="*/ 2147483647 w 108"/>
                <a:gd name="T31" fmla="*/ 2147483647 h 168"/>
                <a:gd name="T32" fmla="*/ 2147483647 w 108"/>
                <a:gd name="T33" fmla="*/ 2147483647 h 168"/>
                <a:gd name="T34" fmla="*/ 2147483647 w 108"/>
                <a:gd name="T35" fmla="*/ 2147483647 h 168"/>
                <a:gd name="T36" fmla="*/ 2147483647 w 108"/>
                <a:gd name="T37" fmla="*/ 2147483647 h 168"/>
                <a:gd name="T38" fmla="*/ 2147483647 w 108"/>
                <a:gd name="T39" fmla="*/ 2147483647 h 168"/>
                <a:gd name="T40" fmla="*/ 2147483647 w 108"/>
                <a:gd name="T41" fmla="*/ 2147483647 h 168"/>
                <a:gd name="T42" fmla="*/ 2147483647 w 108"/>
                <a:gd name="T43" fmla="*/ 2147483647 h 168"/>
                <a:gd name="T44" fmla="*/ 2147483647 w 108"/>
                <a:gd name="T45" fmla="*/ 2147483647 h 168"/>
                <a:gd name="T46" fmla="*/ 0 w 108"/>
                <a:gd name="T47" fmla="*/ 2147483647 h 168"/>
                <a:gd name="T48" fmla="*/ 2147483647 w 108"/>
                <a:gd name="T49" fmla="*/ 2147483647 h 168"/>
                <a:gd name="T50" fmla="*/ 2147483647 w 108"/>
                <a:gd name="T51" fmla="*/ 2147483647 h 168"/>
                <a:gd name="T52" fmla="*/ 2147483647 w 108"/>
                <a:gd name="T53" fmla="*/ 2147483647 h 168"/>
                <a:gd name="T54" fmla="*/ 2147483647 w 108"/>
                <a:gd name="T55" fmla="*/ 2147483647 h 168"/>
                <a:gd name="T56" fmla="*/ 2147483647 w 108"/>
                <a:gd name="T57" fmla="*/ 2147483647 h 168"/>
                <a:gd name="T58" fmla="*/ 2147483647 w 108"/>
                <a:gd name="T59" fmla="*/ 2147483647 h 168"/>
                <a:gd name="T60" fmla="*/ 2147483647 w 108"/>
                <a:gd name="T61" fmla="*/ 2147483647 h 168"/>
                <a:gd name="T62" fmla="*/ 2147483647 w 108"/>
                <a:gd name="T63" fmla="*/ 2147483647 h 168"/>
                <a:gd name="T64" fmla="*/ 2147483647 w 108"/>
                <a:gd name="T65" fmla="*/ 2147483647 h 168"/>
                <a:gd name="T66" fmla="*/ 2147483647 w 108"/>
                <a:gd name="T67" fmla="*/ 2147483647 h 168"/>
                <a:gd name="T68" fmla="*/ 2147483647 w 108"/>
                <a:gd name="T69" fmla="*/ 0 h 168"/>
                <a:gd name="T70" fmla="*/ 2147483647 w 108"/>
                <a:gd name="T71" fmla="*/ 2147483647 h 168"/>
                <a:gd name="T72" fmla="*/ 2147483647 w 108"/>
                <a:gd name="T73" fmla="*/ 2147483647 h 168"/>
                <a:gd name="T74" fmla="*/ 2147483647 w 108"/>
                <a:gd name="T75" fmla="*/ 2147483647 h 168"/>
                <a:gd name="T76" fmla="*/ 2147483647 w 108"/>
                <a:gd name="T77" fmla="*/ 2147483647 h 168"/>
                <a:gd name="T78" fmla="*/ 2147483647 w 108"/>
                <a:gd name="T79" fmla="*/ 2147483647 h 168"/>
                <a:gd name="T80" fmla="*/ 2147483647 w 108"/>
                <a:gd name="T81" fmla="*/ 2147483647 h 168"/>
                <a:gd name="T82" fmla="*/ 2147483647 w 108"/>
                <a:gd name="T83" fmla="*/ 2147483647 h 168"/>
                <a:gd name="T84" fmla="*/ 2147483647 w 108"/>
                <a:gd name="T85" fmla="*/ 2147483647 h 1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8"/>
                <a:gd name="T130" fmla="*/ 0 h 168"/>
                <a:gd name="T131" fmla="*/ 108 w 108"/>
                <a:gd name="T132" fmla="*/ 168 h 1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8" h="168">
                  <a:moveTo>
                    <a:pt x="78" y="84"/>
                  </a:moveTo>
                  <a:lnTo>
                    <a:pt x="72" y="90"/>
                  </a:lnTo>
                  <a:lnTo>
                    <a:pt x="54" y="84"/>
                  </a:lnTo>
                  <a:lnTo>
                    <a:pt x="54" y="78"/>
                  </a:lnTo>
                  <a:lnTo>
                    <a:pt x="72" y="72"/>
                  </a:lnTo>
                  <a:lnTo>
                    <a:pt x="60" y="66"/>
                  </a:lnTo>
                  <a:lnTo>
                    <a:pt x="48" y="66"/>
                  </a:lnTo>
                  <a:lnTo>
                    <a:pt x="48" y="54"/>
                  </a:lnTo>
                  <a:lnTo>
                    <a:pt x="30" y="54"/>
                  </a:lnTo>
                  <a:lnTo>
                    <a:pt x="30" y="72"/>
                  </a:lnTo>
                  <a:lnTo>
                    <a:pt x="36" y="78"/>
                  </a:lnTo>
                  <a:lnTo>
                    <a:pt x="30" y="96"/>
                  </a:lnTo>
                  <a:lnTo>
                    <a:pt x="72" y="108"/>
                  </a:lnTo>
                  <a:lnTo>
                    <a:pt x="90" y="120"/>
                  </a:lnTo>
                  <a:lnTo>
                    <a:pt x="96" y="138"/>
                  </a:lnTo>
                  <a:lnTo>
                    <a:pt x="84" y="156"/>
                  </a:lnTo>
                  <a:lnTo>
                    <a:pt x="66" y="156"/>
                  </a:lnTo>
                  <a:lnTo>
                    <a:pt x="60" y="168"/>
                  </a:lnTo>
                  <a:lnTo>
                    <a:pt x="42" y="162"/>
                  </a:lnTo>
                  <a:lnTo>
                    <a:pt x="6" y="126"/>
                  </a:lnTo>
                  <a:lnTo>
                    <a:pt x="12" y="114"/>
                  </a:lnTo>
                  <a:lnTo>
                    <a:pt x="6" y="108"/>
                  </a:lnTo>
                  <a:lnTo>
                    <a:pt x="12" y="90"/>
                  </a:lnTo>
                  <a:lnTo>
                    <a:pt x="0" y="72"/>
                  </a:lnTo>
                  <a:lnTo>
                    <a:pt x="12" y="66"/>
                  </a:lnTo>
                  <a:lnTo>
                    <a:pt x="12" y="54"/>
                  </a:lnTo>
                  <a:lnTo>
                    <a:pt x="24" y="54"/>
                  </a:lnTo>
                  <a:lnTo>
                    <a:pt x="30" y="30"/>
                  </a:lnTo>
                  <a:lnTo>
                    <a:pt x="24" y="24"/>
                  </a:lnTo>
                  <a:lnTo>
                    <a:pt x="12" y="24"/>
                  </a:lnTo>
                  <a:lnTo>
                    <a:pt x="6" y="12"/>
                  </a:lnTo>
                  <a:lnTo>
                    <a:pt x="12" y="12"/>
                  </a:lnTo>
                  <a:lnTo>
                    <a:pt x="30" y="6"/>
                  </a:lnTo>
                  <a:lnTo>
                    <a:pt x="42" y="6"/>
                  </a:lnTo>
                  <a:lnTo>
                    <a:pt x="48" y="0"/>
                  </a:lnTo>
                  <a:lnTo>
                    <a:pt x="66" y="12"/>
                  </a:lnTo>
                  <a:lnTo>
                    <a:pt x="78" y="12"/>
                  </a:lnTo>
                  <a:lnTo>
                    <a:pt x="78" y="30"/>
                  </a:lnTo>
                  <a:lnTo>
                    <a:pt x="96" y="48"/>
                  </a:lnTo>
                  <a:lnTo>
                    <a:pt x="108" y="66"/>
                  </a:lnTo>
                  <a:lnTo>
                    <a:pt x="96" y="78"/>
                  </a:lnTo>
                  <a:lnTo>
                    <a:pt x="90" y="96"/>
                  </a:lnTo>
                  <a:lnTo>
                    <a:pt x="78" y="84"/>
                  </a:lnTo>
                  <a:close/>
                </a:path>
              </a:pathLst>
            </a:custGeom>
            <a:solidFill>
              <a:srgbClr val="FFC000"/>
            </a:solidFill>
            <a:ln w="12700">
              <a:solidFill>
                <a:srgbClr val="000000"/>
              </a:solidFill>
              <a:prstDash val="solid"/>
              <a:round/>
              <a:headEnd/>
              <a:tailEnd/>
            </a:ln>
          </p:spPr>
          <p:txBody>
            <a:bodyPr/>
            <a:lstStyle/>
            <a:p>
              <a:endParaRPr lang="fi-FI"/>
            </a:p>
          </p:txBody>
        </p:sp>
        <p:sp>
          <p:nvSpPr>
            <p:cNvPr id="25693" name="Freeform 20"/>
            <p:cNvSpPr>
              <a:spLocks noChangeAspect="1"/>
            </p:cNvSpPr>
            <p:nvPr/>
          </p:nvSpPr>
          <p:spPr bwMode="auto">
            <a:xfrm>
              <a:off x="967" y="2514"/>
              <a:ext cx="845" cy="922"/>
            </a:xfrm>
            <a:custGeom>
              <a:avLst/>
              <a:gdLst>
                <a:gd name="T0" fmla="*/ 2147483647 w 138"/>
                <a:gd name="T1" fmla="*/ 2147483647 h 162"/>
                <a:gd name="T2" fmla="*/ 2147483647 w 138"/>
                <a:gd name="T3" fmla="*/ 2147483647 h 162"/>
                <a:gd name="T4" fmla="*/ 2147483647 w 138"/>
                <a:gd name="T5" fmla="*/ 2147483647 h 162"/>
                <a:gd name="T6" fmla="*/ 2147483647 w 138"/>
                <a:gd name="T7" fmla="*/ 2147483647 h 162"/>
                <a:gd name="T8" fmla="*/ 2147483647 w 138"/>
                <a:gd name="T9" fmla="*/ 2147483647 h 162"/>
                <a:gd name="T10" fmla="*/ 2147483647 w 138"/>
                <a:gd name="T11" fmla="*/ 2147483647 h 162"/>
                <a:gd name="T12" fmla="*/ 2147483647 w 138"/>
                <a:gd name="T13" fmla="*/ 2147483647 h 162"/>
                <a:gd name="T14" fmla="*/ 2147483647 w 138"/>
                <a:gd name="T15" fmla="*/ 2147483647 h 162"/>
                <a:gd name="T16" fmla="*/ 2147483647 w 138"/>
                <a:gd name="T17" fmla="*/ 2147483647 h 162"/>
                <a:gd name="T18" fmla="*/ 2147483647 w 138"/>
                <a:gd name="T19" fmla="*/ 2147483647 h 162"/>
                <a:gd name="T20" fmla="*/ 2147483647 w 138"/>
                <a:gd name="T21" fmla="*/ 2147483647 h 162"/>
                <a:gd name="T22" fmla="*/ 2147483647 w 138"/>
                <a:gd name="T23" fmla="*/ 2147483647 h 162"/>
                <a:gd name="T24" fmla="*/ 2147483647 w 138"/>
                <a:gd name="T25" fmla="*/ 2147483647 h 162"/>
                <a:gd name="T26" fmla="*/ 2147483647 w 138"/>
                <a:gd name="T27" fmla="*/ 2147483647 h 162"/>
                <a:gd name="T28" fmla="*/ 2147483647 w 138"/>
                <a:gd name="T29" fmla="*/ 2147483647 h 162"/>
                <a:gd name="T30" fmla="*/ 2147483647 w 138"/>
                <a:gd name="T31" fmla="*/ 2147483647 h 162"/>
                <a:gd name="T32" fmla="*/ 0 w 138"/>
                <a:gd name="T33" fmla="*/ 2147483647 h 162"/>
                <a:gd name="T34" fmla="*/ 2147483647 w 138"/>
                <a:gd name="T35" fmla="*/ 2147483647 h 162"/>
                <a:gd name="T36" fmla="*/ 2147483647 w 138"/>
                <a:gd name="T37" fmla="*/ 2147483647 h 162"/>
                <a:gd name="T38" fmla="*/ 2147483647 w 138"/>
                <a:gd name="T39" fmla="*/ 2147483647 h 162"/>
                <a:gd name="T40" fmla="*/ 2147483647 w 138"/>
                <a:gd name="T41" fmla="*/ 2147483647 h 162"/>
                <a:gd name="T42" fmla="*/ 2147483647 w 138"/>
                <a:gd name="T43" fmla="*/ 2147483647 h 162"/>
                <a:gd name="T44" fmla="*/ 2147483647 w 138"/>
                <a:gd name="T45" fmla="*/ 0 h 162"/>
                <a:gd name="T46" fmla="*/ 2147483647 w 138"/>
                <a:gd name="T47" fmla="*/ 2147483647 h 162"/>
                <a:gd name="T48" fmla="*/ 2147483647 w 138"/>
                <a:gd name="T49" fmla="*/ 2147483647 h 162"/>
                <a:gd name="T50" fmla="*/ 2147483647 w 138"/>
                <a:gd name="T51" fmla="*/ 2147483647 h 162"/>
                <a:gd name="T52" fmla="*/ 2147483647 w 138"/>
                <a:gd name="T53" fmla="*/ 2147483647 h 1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8"/>
                <a:gd name="T82" fmla="*/ 0 h 162"/>
                <a:gd name="T83" fmla="*/ 138 w 138"/>
                <a:gd name="T84" fmla="*/ 162 h 16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8" h="162">
                  <a:moveTo>
                    <a:pt x="102" y="48"/>
                  </a:moveTo>
                  <a:lnTo>
                    <a:pt x="108" y="54"/>
                  </a:lnTo>
                  <a:lnTo>
                    <a:pt x="102" y="66"/>
                  </a:lnTo>
                  <a:lnTo>
                    <a:pt x="138" y="102"/>
                  </a:lnTo>
                  <a:lnTo>
                    <a:pt x="126" y="126"/>
                  </a:lnTo>
                  <a:lnTo>
                    <a:pt x="126" y="132"/>
                  </a:lnTo>
                  <a:lnTo>
                    <a:pt x="114" y="132"/>
                  </a:lnTo>
                  <a:lnTo>
                    <a:pt x="108" y="138"/>
                  </a:lnTo>
                  <a:lnTo>
                    <a:pt x="90" y="138"/>
                  </a:lnTo>
                  <a:lnTo>
                    <a:pt x="54" y="120"/>
                  </a:lnTo>
                  <a:lnTo>
                    <a:pt x="48" y="144"/>
                  </a:lnTo>
                  <a:lnTo>
                    <a:pt x="54" y="150"/>
                  </a:lnTo>
                  <a:lnTo>
                    <a:pt x="54" y="162"/>
                  </a:lnTo>
                  <a:lnTo>
                    <a:pt x="36" y="156"/>
                  </a:lnTo>
                  <a:lnTo>
                    <a:pt x="24" y="114"/>
                  </a:lnTo>
                  <a:lnTo>
                    <a:pt x="12" y="96"/>
                  </a:lnTo>
                  <a:lnTo>
                    <a:pt x="0" y="78"/>
                  </a:lnTo>
                  <a:lnTo>
                    <a:pt x="6" y="66"/>
                  </a:lnTo>
                  <a:lnTo>
                    <a:pt x="12" y="66"/>
                  </a:lnTo>
                  <a:lnTo>
                    <a:pt x="30" y="48"/>
                  </a:lnTo>
                  <a:lnTo>
                    <a:pt x="42" y="42"/>
                  </a:lnTo>
                  <a:lnTo>
                    <a:pt x="42" y="24"/>
                  </a:lnTo>
                  <a:lnTo>
                    <a:pt x="60" y="0"/>
                  </a:lnTo>
                  <a:lnTo>
                    <a:pt x="90" y="12"/>
                  </a:lnTo>
                  <a:lnTo>
                    <a:pt x="96" y="12"/>
                  </a:lnTo>
                  <a:lnTo>
                    <a:pt x="108" y="30"/>
                  </a:lnTo>
                  <a:lnTo>
                    <a:pt x="102" y="48"/>
                  </a:lnTo>
                  <a:close/>
                </a:path>
              </a:pathLst>
            </a:custGeom>
            <a:solidFill>
              <a:schemeClr val="bg1"/>
            </a:solidFill>
            <a:ln w="12700">
              <a:solidFill>
                <a:srgbClr val="000000"/>
              </a:solidFill>
              <a:prstDash val="solid"/>
              <a:round/>
              <a:headEnd/>
              <a:tailEnd/>
            </a:ln>
          </p:spPr>
          <p:txBody>
            <a:bodyPr/>
            <a:lstStyle/>
            <a:p>
              <a:endParaRPr lang="fi-FI"/>
            </a:p>
          </p:txBody>
        </p:sp>
        <p:sp>
          <p:nvSpPr>
            <p:cNvPr id="25694" name="Freeform 21"/>
            <p:cNvSpPr>
              <a:spLocks noChangeAspect="1"/>
            </p:cNvSpPr>
            <p:nvPr/>
          </p:nvSpPr>
          <p:spPr bwMode="auto">
            <a:xfrm>
              <a:off x="1444" y="1072"/>
              <a:ext cx="513" cy="443"/>
            </a:xfrm>
            <a:custGeom>
              <a:avLst/>
              <a:gdLst>
                <a:gd name="T0" fmla="*/ 2147483647 w 84"/>
                <a:gd name="T1" fmla="*/ 0 h 78"/>
                <a:gd name="T2" fmla="*/ 2147483647 w 84"/>
                <a:gd name="T3" fmla="*/ 2147483647 h 78"/>
                <a:gd name="T4" fmla="*/ 0 w 84"/>
                <a:gd name="T5" fmla="*/ 2147483647 h 78"/>
                <a:gd name="T6" fmla="*/ 0 w 84"/>
                <a:gd name="T7" fmla="*/ 2147483647 h 78"/>
                <a:gd name="T8" fmla="*/ 2147483647 w 84"/>
                <a:gd name="T9" fmla="*/ 2147483647 h 78"/>
                <a:gd name="T10" fmla="*/ 2147483647 w 84"/>
                <a:gd name="T11" fmla="*/ 2147483647 h 78"/>
                <a:gd name="T12" fmla="*/ 2147483647 w 84"/>
                <a:gd name="T13" fmla="*/ 2147483647 h 78"/>
                <a:gd name="T14" fmla="*/ 2147483647 w 84"/>
                <a:gd name="T15" fmla="*/ 2147483647 h 78"/>
                <a:gd name="T16" fmla="*/ 2147483647 w 84"/>
                <a:gd name="T17" fmla="*/ 2147483647 h 78"/>
                <a:gd name="T18" fmla="*/ 2147483647 w 84"/>
                <a:gd name="T19" fmla="*/ 2147483647 h 78"/>
                <a:gd name="T20" fmla="*/ 2147483647 w 84"/>
                <a:gd name="T21" fmla="*/ 2147483647 h 78"/>
                <a:gd name="T22" fmla="*/ 2147483647 w 84"/>
                <a:gd name="T23" fmla="*/ 2147483647 h 78"/>
                <a:gd name="T24" fmla="*/ 2147483647 w 84"/>
                <a:gd name="T25" fmla="*/ 2147483647 h 78"/>
                <a:gd name="T26" fmla="*/ 2147483647 w 84"/>
                <a:gd name="T27" fmla="*/ 2147483647 h 78"/>
                <a:gd name="T28" fmla="*/ 2147483647 w 84"/>
                <a:gd name="T29" fmla="*/ 2147483647 h 78"/>
                <a:gd name="T30" fmla="*/ 2147483647 w 84"/>
                <a:gd name="T31" fmla="*/ 2147483647 h 78"/>
                <a:gd name="T32" fmla="*/ 2147483647 w 84"/>
                <a:gd name="T33" fmla="*/ 2147483647 h 78"/>
                <a:gd name="T34" fmla="*/ 2147483647 w 84"/>
                <a:gd name="T35" fmla="*/ 0 h 78"/>
                <a:gd name="T36" fmla="*/ 2147483647 w 84"/>
                <a:gd name="T37" fmla="*/ 0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4"/>
                <a:gd name="T58" fmla="*/ 0 h 78"/>
                <a:gd name="T59" fmla="*/ 84 w 84"/>
                <a:gd name="T60" fmla="*/ 78 h 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4" h="78">
                  <a:moveTo>
                    <a:pt x="12" y="0"/>
                  </a:moveTo>
                  <a:lnTo>
                    <a:pt x="12" y="18"/>
                  </a:lnTo>
                  <a:lnTo>
                    <a:pt x="0" y="18"/>
                  </a:lnTo>
                  <a:lnTo>
                    <a:pt x="0" y="42"/>
                  </a:lnTo>
                  <a:lnTo>
                    <a:pt x="12" y="48"/>
                  </a:lnTo>
                  <a:lnTo>
                    <a:pt x="12" y="60"/>
                  </a:lnTo>
                  <a:lnTo>
                    <a:pt x="24" y="66"/>
                  </a:lnTo>
                  <a:lnTo>
                    <a:pt x="30" y="78"/>
                  </a:lnTo>
                  <a:lnTo>
                    <a:pt x="54" y="54"/>
                  </a:lnTo>
                  <a:lnTo>
                    <a:pt x="60" y="54"/>
                  </a:lnTo>
                  <a:lnTo>
                    <a:pt x="66" y="66"/>
                  </a:lnTo>
                  <a:lnTo>
                    <a:pt x="84" y="54"/>
                  </a:lnTo>
                  <a:lnTo>
                    <a:pt x="78" y="42"/>
                  </a:lnTo>
                  <a:lnTo>
                    <a:pt x="72" y="42"/>
                  </a:lnTo>
                  <a:lnTo>
                    <a:pt x="60" y="30"/>
                  </a:lnTo>
                  <a:lnTo>
                    <a:pt x="60" y="18"/>
                  </a:lnTo>
                  <a:lnTo>
                    <a:pt x="54" y="12"/>
                  </a:lnTo>
                  <a:lnTo>
                    <a:pt x="42" y="0"/>
                  </a:lnTo>
                  <a:lnTo>
                    <a:pt x="12" y="0"/>
                  </a:lnTo>
                  <a:close/>
                </a:path>
              </a:pathLst>
            </a:custGeom>
            <a:solidFill>
              <a:srgbClr val="00CC99"/>
            </a:solidFill>
            <a:ln w="0">
              <a:solidFill>
                <a:srgbClr val="000000"/>
              </a:solidFill>
              <a:prstDash val="solid"/>
              <a:round/>
              <a:headEnd/>
              <a:tailEnd/>
            </a:ln>
          </p:spPr>
          <p:txBody>
            <a:bodyPr/>
            <a:lstStyle/>
            <a:p>
              <a:endParaRPr lang="fi-FI"/>
            </a:p>
          </p:txBody>
        </p:sp>
        <p:sp>
          <p:nvSpPr>
            <p:cNvPr id="25695" name="Freeform 22"/>
            <p:cNvSpPr>
              <a:spLocks noChangeAspect="1"/>
            </p:cNvSpPr>
            <p:nvPr/>
          </p:nvSpPr>
          <p:spPr bwMode="auto">
            <a:xfrm>
              <a:off x="860" y="1140"/>
              <a:ext cx="767" cy="513"/>
            </a:xfrm>
            <a:custGeom>
              <a:avLst/>
              <a:gdLst>
                <a:gd name="T0" fmla="*/ 2147483647 w 126"/>
                <a:gd name="T1" fmla="*/ 2147483647 h 90"/>
                <a:gd name="T2" fmla="*/ 2147483647 w 126"/>
                <a:gd name="T3" fmla="*/ 2147483647 h 90"/>
                <a:gd name="T4" fmla="*/ 2147483647 w 126"/>
                <a:gd name="T5" fmla="*/ 2147483647 h 90"/>
                <a:gd name="T6" fmla="*/ 2147483647 w 126"/>
                <a:gd name="T7" fmla="*/ 2147483647 h 90"/>
                <a:gd name="T8" fmla="*/ 2147483647 w 126"/>
                <a:gd name="T9" fmla="*/ 2147483647 h 90"/>
                <a:gd name="T10" fmla="*/ 2147483647 w 126"/>
                <a:gd name="T11" fmla="*/ 2147483647 h 90"/>
                <a:gd name="T12" fmla="*/ 2147483647 w 126"/>
                <a:gd name="T13" fmla="*/ 2147483647 h 90"/>
                <a:gd name="T14" fmla="*/ 2147483647 w 126"/>
                <a:gd name="T15" fmla="*/ 2147483647 h 90"/>
                <a:gd name="T16" fmla="*/ 2147483647 w 126"/>
                <a:gd name="T17" fmla="*/ 2147483647 h 90"/>
                <a:gd name="T18" fmla="*/ 2147483647 w 126"/>
                <a:gd name="T19" fmla="*/ 2147483647 h 90"/>
                <a:gd name="T20" fmla="*/ 2147483647 w 126"/>
                <a:gd name="T21" fmla="*/ 2147483647 h 90"/>
                <a:gd name="T22" fmla="*/ 0 w 126"/>
                <a:gd name="T23" fmla="*/ 2147483647 h 90"/>
                <a:gd name="T24" fmla="*/ 2147483647 w 126"/>
                <a:gd name="T25" fmla="*/ 2147483647 h 90"/>
                <a:gd name="T26" fmla="*/ 0 w 126"/>
                <a:gd name="T27" fmla="*/ 2147483647 h 90"/>
                <a:gd name="T28" fmla="*/ 0 w 126"/>
                <a:gd name="T29" fmla="*/ 2147483647 h 90"/>
                <a:gd name="T30" fmla="*/ 2147483647 w 126"/>
                <a:gd name="T31" fmla="*/ 2147483647 h 90"/>
                <a:gd name="T32" fmla="*/ 2147483647 w 126"/>
                <a:gd name="T33" fmla="*/ 2147483647 h 90"/>
                <a:gd name="T34" fmla="*/ 2147483647 w 126"/>
                <a:gd name="T35" fmla="*/ 2147483647 h 90"/>
                <a:gd name="T36" fmla="*/ 2147483647 w 126"/>
                <a:gd name="T37" fmla="*/ 0 h 90"/>
                <a:gd name="T38" fmla="*/ 2147483647 w 126"/>
                <a:gd name="T39" fmla="*/ 0 h 90"/>
                <a:gd name="T40" fmla="*/ 2147483647 w 126"/>
                <a:gd name="T41" fmla="*/ 2147483647 h 90"/>
                <a:gd name="T42" fmla="*/ 2147483647 w 126"/>
                <a:gd name="T43" fmla="*/ 2147483647 h 90"/>
                <a:gd name="T44" fmla="*/ 2147483647 w 126"/>
                <a:gd name="T45" fmla="*/ 2147483647 h 90"/>
                <a:gd name="T46" fmla="*/ 2147483647 w 126"/>
                <a:gd name="T47" fmla="*/ 2147483647 h 90"/>
                <a:gd name="T48" fmla="*/ 2147483647 w 126"/>
                <a:gd name="T49" fmla="*/ 2147483647 h 90"/>
                <a:gd name="T50" fmla="*/ 2147483647 w 126"/>
                <a:gd name="T51" fmla="*/ 2147483647 h 90"/>
                <a:gd name="T52" fmla="*/ 2147483647 w 126"/>
                <a:gd name="T53" fmla="*/ 2147483647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6"/>
                <a:gd name="T82" fmla="*/ 0 h 90"/>
                <a:gd name="T83" fmla="*/ 126 w 126"/>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6" h="90">
                  <a:moveTo>
                    <a:pt x="114" y="72"/>
                  </a:moveTo>
                  <a:lnTo>
                    <a:pt x="96" y="60"/>
                  </a:lnTo>
                  <a:lnTo>
                    <a:pt x="84" y="54"/>
                  </a:lnTo>
                  <a:lnTo>
                    <a:pt x="72" y="60"/>
                  </a:lnTo>
                  <a:lnTo>
                    <a:pt x="72" y="72"/>
                  </a:lnTo>
                  <a:lnTo>
                    <a:pt x="78" y="78"/>
                  </a:lnTo>
                  <a:lnTo>
                    <a:pt x="78" y="84"/>
                  </a:lnTo>
                  <a:lnTo>
                    <a:pt x="72" y="84"/>
                  </a:lnTo>
                  <a:lnTo>
                    <a:pt x="60" y="78"/>
                  </a:lnTo>
                  <a:lnTo>
                    <a:pt x="42" y="78"/>
                  </a:lnTo>
                  <a:lnTo>
                    <a:pt x="18" y="90"/>
                  </a:lnTo>
                  <a:lnTo>
                    <a:pt x="0" y="54"/>
                  </a:lnTo>
                  <a:lnTo>
                    <a:pt x="12" y="42"/>
                  </a:lnTo>
                  <a:lnTo>
                    <a:pt x="0" y="30"/>
                  </a:lnTo>
                  <a:lnTo>
                    <a:pt x="0" y="18"/>
                  </a:lnTo>
                  <a:lnTo>
                    <a:pt x="24" y="30"/>
                  </a:lnTo>
                  <a:lnTo>
                    <a:pt x="42" y="12"/>
                  </a:lnTo>
                  <a:lnTo>
                    <a:pt x="48" y="18"/>
                  </a:lnTo>
                  <a:lnTo>
                    <a:pt x="72" y="0"/>
                  </a:lnTo>
                  <a:lnTo>
                    <a:pt x="90" y="0"/>
                  </a:lnTo>
                  <a:lnTo>
                    <a:pt x="96" y="6"/>
                  </a:lnTo>
                  <a:lnTo>
                    <a:pt x="96" y="30"/>
                  </a:lnTo>
                  <a:lnTo>
                    <a:pt x="108" y="36"/>
                  </a:lnTo>
                  <a:lnTo>
                    <a:pt x="108" y="48"/>
                  </a:lnTo>
                  <a:lnTo>
                    <a:pt x="120" y="54"/>
                  </a:lnTo>
                  <a:lnTo>
                    <a:pt x="126" y="66"/>
                  </a:lnTo>
                  <a:lnTo>
                    <a:pt x="114" y="72"/>
                  </a:lnTo>
                  <a:close/>
                </a:path>
              </a:pathLst>
            </a:custGeom>
            <a:solidFill>
              <a:srgbClr val="00CC99"/>
            </a:solidFill>
            <a:ln w="0">
              <a:solidFill>
                <a:srgbClr val="000000"/>
              </a:solidFill>
              <a:prstDash val="solid"/>
              <a:round/>
              <a:headEnd/>
              <a:tailEnd/>
            </a:ln>
          </p:spPr>
          <p:txBody>
            <a:bodyPr/>
            <a:lstStyle/>
            <a:p>
              <a:endParaRPr lang="fi-FI"/>
            </a:p>
          </p:txBody>
        </p:sp>
        <p:sp>
          <p:nvSpPr>
            <p:cNvPr id="25696" name="Freeform 23"/>
            <p:cNvSpPr>
              <a:spLocks noChangeAspect="1"/>
            </p:cNvSpPr>
            <p:nvPr/>
          </p:nvSpPr>
          <p:spPr bwMode="auto">
            <a:xfrm>
              <a:off x="567" y="1997"/>
              <a:ext cx="840" cy="791"/>
            </a:xfrm>
            <a:custGeom>
              <a:avLst/>
              <a:gdLst>
                <a:gd name="T0" fmla="*/ 2147483647 w 138"/>
                <a:gd name="T1" fmla="*/ 2147483647 h 138"/>
                <a:gd name="T2" fmla="*/ 2147483647 w 138"/>
                <a:gd name="T3" fmla="*/ 2147483647 h 138"/>
                <a:gd name="T4" fmla="*/ 2147483647 w 138"/>
                <a:gd name="T5" fmla="*/ 2147483647 h 138"/>
                <a:gd name="T6" fmla="*/ 2147483647 w 138"/>
                <a:gd name="T7" fmla="*/ 2147483647 h 138"/>
                <a:gd name="T8" fmla="*/ 2147483647 w 138"/>
                <a:gd name="T9" fmla="*/ 2147483647 h 138"/>
                <a:gd name="T10" fmla="*/ 2147483647 w 138"/>
                <a:gd name="T11" fmla="*/ 2147483647 h 138"/>
                <a:gd name="T12" fmla="*/ 2147483647 w 138"/>
                <a:gd name="T13" fmla="*/ 2147483647 h 138"/>
                <a:gd name="T14" fmla="*/ 2147483647 w 138"/>
                <a:gd name="T15" fmla="*/ 2147483647 h 138"/>
                <a:gd name="T16" fmla="*/ 2147483647 w 138"/>
                <a:gd name="T17" fmla="*/ 2147483647 h 138"/>
                <a:gd name="T18" fmla="*/ 0 w 138"/>
                <a:gd name="T19" fmla="*/ 2147483647 h 138"/>
                <a:gd name="T20" fmla="*/ 0 w 138"/>
                <a:gd name="T21" fmla="*/ 2147483647 h 138"/>
                <a:gd name="T22" fmla="*/ 2147483647 w 138"/>
                <a:gd name="T23" fmla="*/ 2147483647 h 138"/>
                <a:gd name="T24" fmla="*/ 2147483647 w 138"/>
                <a:gd name="T25" fmla="*/ 2147483647 h 138"/>
                <a:gd name="T26" fmla="*/ 2147483647 w 138"/>
                <a:gd name="T27" fmla="*/ 2147483647 h 138"/>
                <a:gd name="T28" fmla="*/ 2147483647 w 138"/>
                <a:gd name="T29" fmla="*/ 2147483647 h 138"/>
                <a:gd name="T30" fmla="*/ 2147483647 w 138"/>
                <a:gd name="T31" fmla="*/ 0 h 138"/>
                <a:gd name="T32" fmla="*/ 2147483647 w 138"/>
                <a:gd name="T33" fmla="*/ 2147483647 h 138"/>
                <a:gd name="T34" fmla="*/ 2147483647 w 138"/>
                <a:gd name="T35" fmla="*/ 2147483647 h 138"/>
                <a:gd name="T36" fmla="*/ 2147483647 w 138"/>
                <a:gd name="T37" fmla="*/ 2147483647 h 138"/>
                <a:gd name="T38" fmla="*/ 2147483647 w 138"/>
                <a:gd name="T39" fmla="*/ 2147483647 h 138"/>
                <a:gd name="T40" fmla="*/ 2147483647 w 138"/>
                <a:gd name="T41" fmla="*/ 2147483647 h 138"/>
                <a:gd name="T42" fmla="*/ 2147483647 w 138"/>
                <a:gd name="T43" fmla="*/ 2147483647 h 138"/>
                <a:gd name="T44" fmla="*/ 2147483647 w 138"/>
                <a:gd name="T45" fmla="*/ 2147483647 h 138"/>
                <a:gd name="T46" fmla="*/ 2147483647 w 138"/>
                <a:gd name="T47" fmla="*/ 2147483647 h 138"/>
                <a:gd name="T48" fmla="*/ 2147483647 w 138"/>
                <a:gd name="T49" fmla="*/ 2147483647 h 138"/>
                <a:gd name="T50" fmla="*/ 2147483647 w 138"/>
                <a:gd name="T51" fmla="*/ 2147483647 h 138"/>
                <a:gd name="T52" fmla="*/ 2147483647 w 138"/>
                <a:gd name="T53" fmla="*/ 2147483647 h 1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8"/>
                <a:gd name="T82" fmla="*/ 0 h 138"/>
                <a:gd name="T83" fmla="*/ 138 w 138"/>
                <a:gd name="T84" fmla="*/ 138 h 1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8" h="138">
                  <a:moveTo>
                    <a:pt x="96" y="138"/>
                  </a:moveTo>
                  <a:lnTo>
                    <a:pt x="90" y="138"/>
                  </a:lnTo>
                  <a:lnTo>
                    <a:pt x="84" y="114"/>
                  </a:lnTo>
                  <a:lnTo>
                    <a:pt x="84" y="108"/>
                  </a:lnTo>
                  <a:lnTo>
                    <a:pt x="66" y="90"/>
                  </a:lnTo>
                  <a:lnTo>
                    <a:pt x="54" y="102"/>
                  </a:lnTo>
                  <a:lnTo>
                    <a:pt x="36" y="96"/>
                  </a:lnTo>
                  <a:lnTo>
                    <a:pt x="30" y="72"/>
                  </a:lnTo>
                  <a:lnTo>
                    <a:pt x="18" y="78"/>
                  </a:lnTo>
                  <a:lnTo>
                    <a:pt x="0" y="60"/>
                  </a:lnTo>
                  <a:lnTo>
                    <a:pt x="0" y="42"/>
                  </a:lnTo>
                  <a:lnTo>
                    <a:pt x="18" y="18"/>
                  </a:lnTo>
                  <a:lnTo>
                    <a:pt x="42" y="18"/>
                  </a:lnTo>
                  <a:lnTo>
                    <a:pt x="42" y="12"/>
                  </a:lnTo>
                  <a:lnTo>
                    <a:pt x="66" y="6"/>
                  </a:lnTo>
                  <a:lnTo>
                    <a:pt x="66" y="0"/>
                  </a:lnTo>
                  <a:lnTo>
                    <a:pt x="78" y="30"/>
                  </a:lnTo>
                  <a:lnTo>
                    <a:pt x="102" y="54"/>
                  </a:lnTo>
                  <a:lnTo>
                    <a:pt x="114" y="48"/>
                  </a:lnTo>
                  <a:lnTo>
                    <a:pt x="120" y="60"/>
                  </a:lnTo>
                  <a:lnTo>
                    <a:pt x="138" y="54"/>
                  </a:lnTo>
                  <a:lnTo>
                    <a:pt x="132" y="66"/>
                  </a:lnTo>
                  <a:lnTo>
                    <a:pt x="138" y="84"/>
                  </a:lnTo>
                  <a:lnTo>
                    <a:pt x="126" y="90"/>
                  </a:lnTo>
                  <a:lnTo>
                    <a:pt x="108" y="114"/>
                  </a:lnTo>
                  <a:lnTo>
                    <a:pt x="108" y="132"/>
                  </a:lnTo>
                  <a:lnTo>
                    <a:pt x="96" y="138"/>
                  </a:lnTo>
                  <a:close/>
                </a:path>
              </a:pathLst>
            </a:custGeom>
            <a:solidFill>
              <a:srgbClr val="00CC99"/>
            </a:solidFill>
            <a:ln w="12700">
              <a:solidFill>
                <a:srgbClr val="000000"/>
              </a:solidFill>
              <a:prstDash val="solid"/>
              <a:round/>
              <a:headEnd/>
              <a:tailEnd/>
            </a:ln>
          </p:spPr>
          <p:txBody>
            <a:bodyPr/>
            <a:lstStyle/>
            <a:p>
              <a:endParaRPr lang="fi-FI"/>
            </a:p>
          </p:txBody>
        </p:sp>
        <p:sp>
          <p:nvSpPr>
            <p:cNvPr id="25697" name="Freeform 24"/>
            <p:cNvSpPr>
              <a:spLocks noChangeAspect="1"/>
            </p:cNvSpPr>
            <p:nvPr/>
          </p:nvSpPr>
          <p:spPr bwMode="auto">
            <a:xfrm>
              <a:off x="967" y="1756"/>
              <a:ext cx="584" cy="582"/>
            </a:xfrm>
            <a:custGeom>
              <a:avLst/>
              <a:gdLst>
                <a:gd name="T0" fmla="*/ 0 w 96"/>
                <a:gd name="T1" fmla="*/ 2147483647 h 102"/>
                <a:gd name="T2" fmla="*/ 2147483647 w 96"/>
                <a:gd name="T3" fmla="*/ 2147483647 h 102"/>
                <a:gd name="T4" fmla="*/ 0 w 96"/>
                <a:gd name="T5" fmla="*/ 2147483647 h 102"/>
                <a:gd name="T6" fmla="*/ 2147483647 w 96"/>
                <a:gd name="T7" fmla="*/ 2147483647 h 102"/>
                <a:gd name="T8" fmla="*/ 2147483647 w 96"/>
                <a:gd name="T9" fmla="*/ 2147483647 h 102"/>
                <a:gd name="T10" fmla="*/ 2147483647 w 96"/>
                <a:gd name="T11" fmla="*/ 2147483647 h 102"/>
                <a:gd name="T12" fmla="*/ 2147483647 w 96"/>
                <a:gd name="T13" fmla="*/ 2147483647 h 102"/>
                <a:gd name="T14" fmla="*/ 2147483647 w 96"/>
                <a:gd name="T15" fmla="*/ 2147483647 h 102"/>
                <a:gd name="T16" fmla="*/ 2147483647 w 96"/>
                <a:gd name="T17" fmla="*/ 2147483647 h 102"/>
                <a:gd name="T18" fmla="*/ 2147483647 w 96"/>
                <a:gd name="T19" fmla="*/ 2147483647 h 102"/>
                <a:gd name="T20" fmla="*/ 2147483647 w 96"/>
                <a:gd name="T21" fmla="*/ 2147483647 h 102"/>
                <a:gd name="T22" fmla="*/ 2147483647 w 96"/>
                <a:gd name="T23" fmla="*/ 2147483647 h 102"/>
                <a:gd name="T24" fmla="*/ 2147483647 w 96"/>
                <a:gd name="T25" fmla="*/ 2147483647 h 102"/>
                <a:gd name="T26" fmla="*/ 2147483647 w 96"/>
                <a:gd name="T27" fmla="*/ 2147483647 h 102"/>
                <a:gd name="T28" fmla="*/ 2147483647 w 96"/>
                <a:gd name="T29" fmla="*/ 2147483647 h 102"/>
                <a:gd name="T30" fmla="*/ 2147483647 w 96"/>
                <a:gd name="T31" fmla="*/ 2147483647 h 102"/>
                <a:gd name="T32" fmla="*/ 2147483647 w 96"/>
                <a:gd name="T33" fmla="*/ 0 h 102"/>
                <a:gd name="T34" fmla="*/ 0 w 96"/>
                <a:gd name="T35" fmla="*/ 2147483647 h 1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102"/>
                <a:gd name="T56" fmla="*/ 96 w 96"/>
                <a:gd name="T57" fmla="*/ 102 h 1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102">
                  <a:moveTo>
                    <a:pt x="0" y="6"/>
                  </a:moveTo>
                  <a:lnTo>
                    <a:pt x="6" y="18"/>
                  </a:lnTo>
                  <a:lnTo>
                    <a:pt x="0" y="42"/>
                  </a:lnTo>
                  <a:lnTo>
                    <a:pt x="12" y="72"/>
                  </a:lnTo>
                  <a:lnTo>
                    <a:pt x="36" y="96"/>
                  </a:lnTo>
                  <a:lnTo>
                    <a:pt x="48" y="90"/>
                  </a:lnTo>
                  <a:lnTo>
                    <a:pt x="54" y="102"/>
                  </a:lnTo>
                  <a:lnTo>
                    <a:pt x="72" y="96"/>
                  </a:lnTo>
                  <a:lnTo>
                    <a:pt x="72" y="84"/>
                  </a:lnTo>
                  <a:lnTo>
                    <a:pt x="78" y="72"/>
                  </a:lnTo>
                  <a:lnTo>
                    <a:pt x="84" y="72"/>
                  </a:lnTo>
                  <a:lnTo>
                    <a:pt x="96" y="36"/>
                  </a:lnTo>
                  <a:lnTo>
                    <a:pt x="90" y="30"/>
                  </a:lnTo>
                  <a:lnTo>
                    <a:pt x="60" y="30"/>
                  </a:lnTo>
                  <a:lnTo>
                    <a:pt x="54" y="24"/>
                  </a:lnTo>
                  <a:lnTo>
                    <a:pt x="30" y="36"/>
                  </a:lnTo>
                  <a:lnTo>
                    <a:pt x="6" y="0"/>
                  </a:lnTo>
                  <a:lnTo>
                    <a:pt x="0" y="6"/>
                  </a:lnTo>
                  <a:close/>
                </a:path>
              </a:pathLst>
            </a:custGeom>
            <a:solidFill>
              <a:srgbClr val="00CC99"/>
            </a:solidFill>
            <a:ln w="0">
              <a:solidFill>
                <a:srgbClr val="000000"/>
              </a:solidFill>
              <a:prstDash val="solid"/>
              <a:round/>
              <a:headEnd/>
              <a:tailEnd/>
            </a:ln>
          </p:spPr>
          <p:txBody>
            <a:bodyPr/>
            <a:lstStyle/>
            <a:p>
              <a:endParaRPr lang="fi-FI"/>
            </a:p>
          </p:txBody>
        </p:sp>
        <p:sp>
          <p:nvSpPr>
            <p:cNvPr id="25698" name="Freeform 25"/>
            <p:cNvSpPr>
              <a:spLocks noChangeAspect="1"/>
            </p:cNvSpPr>
            <p:nvPr/>
          </p:nvSpPr>
          <p:spPr bwMode="auto">
            <a:xfrm>
              <a:off x="1331" y="2170"/>
              <a:ext cx="409" cy="413"/>
            </a:xfrm>
            <a:custGeom>
              <a:avLst/>
              <a:gdLst>
                <a:gd name="T0" fmla="*/ 2147483647 w 66"/>
                <a:gd name="T1" fmla="*/ 2147483647 h 72"/>
                <a:gd name="T2" fmla="*/ 2147483647 w 66"/>
                <a:gd name="T3" fmla="*/ 0 h 72"/>
                <a:gd name="T4" fmla="*/ 2147483647 w 66"/>
                <a:gd name="T5" fmla="*/ 0 h 72"/>
                <a:gd name="T6" fmla="*/ 2147483647 w 66"/>
                <a:gd name="T7" fmla="*/ 2147483647 h 72"/>
                <a:gd name="T8" fmla="*/ 2147483647 w 66"/>
                <a:gd name="T9" fmla="*/ 2147483647 h 72"/>
                <a:gd name="T10" fmla="*/ 2147483647 w 66"/>
                <a:gd name="T11" fmla="*/ 2147483647 h 72"/>
                <a:gd name="T12" fmla="*/ 2147483647 w 66"/>
                <a:gd name="T13" fmla="*/ 2147483647 h 72"/>
                <a:gd name="T14" fmla="*/ 0 w 66"/>
                <a:gd name="T15" fmla="*/ 2147483647 h 72"/>
                <a:gd name="T16" fmla="*/ 2147483647 w 66"/>
                <a:gd name="T17" fmla="*/ 2147483647 h 72"/>
                <a:gd name="T18" fmla="*/ 2147483647 w 66"/>
                <a:gd name="T19" fmla="*/ 2147483647 h 72"/>
                <a:gd name="T20" fmla="*/ 2147483647 w 66"/>
                <a:gd name="T21" fmla="*/ 2147483647 h 72"/>
                <a:gd name="T22" fmla="*/ 2147483647 w 66"/>
                <a:gd name="T23" fmla="*/ 2147483647 h 72"/>
                <a:gd name="T24" fmla="*/ 2147483647 w 66"/>
                <a:gd name="T25" fmla="*/ 2147483647 h 72"/>
                <a:gd name="T26" fmla="*/ 2147483647 w 66"/>
                <a:gd name="T27" fmla="*/ 2147483647 h 72"/>
                <a:gd name="T28" fmla="*/ 2147483647 w 66"/>
                <a:gd name="T29" fmla="*/ 2147483647 h 72"/>
                <a:gd name="T30" fmla="*/ 2147483647 w 66"/>
                <a:gd name="T31" fmla="*/ 2147483647 h 72"/>
                <a:gd name="T32" fmla="*/ 2147483647 w 66"/>
                <a:gd name="T33" fmla="*/ 2147483647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72"/>
                <a:gd name="T53" fmla="*/ 66 w 66"/>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72">
                  <a:moveTo>
                    <a:pt x="42" y="12"/>
                  </a:moveTo>
                  <a:lnTo>
                    <a:pt x="36" y="0"/>
                  </a:lnTo>
                  <a:lnTo>
                    <a:pt x="18" y="0"/>
                  </a:lnTo>
                  <a:lnTo>
                    <a:pt x="12" y="12"/>
                  </a:lnTo>
                  <a:lnTo>
                    <a:pt x="12" y="24"/>
                  </a:lnTo>
                  <a:lnTo>
                    <a:pt x="6" y="36"/>
                  </a:lnTo>
                  <a:lnTo>
                    <a:pt x="12" y="54"/>
                  </a:lnTo>
                  <a:lnTo>
                    <a:pt x="0" y="60"/>
                  </a:lnTo>
                  <a:lnTo>
                    <a:pt x="30" y="72"/>
                  </a:lnTo>
                  <a:lnTo>
                    <a:pt x="36" y="72"/>
                  </a:lnTo>
                  <a:lnTo>
                    <a:pt x="48" y="66"/>
                  </a:lnTo>
                  <a:lnTo>
                    <a:pt x="48" y="54"/>
                  </a:lnTo>
                  <a:lnTo>
                    <a:pt x="60" y="54"/>
                  </a:lnTo>
                  <a:lnTo>
                    <a:pt x="66" y="30"/>
                  </a:lnTo>
                  <a:lnTo>
                    <a:pt x="60" y="24"/>
                  </a:lnTo>
                  <a:lnTo>
                    <a:pt x="48" y="24"/>
                  </a:lnTo>
                  <a:lnTo>
                    <a:pt x="42" y="12"/>
                  </a:lnTo>
                  <a:close/>
                </a:path>
              </a:pathLst>
            </a:custGeom>
            <a:gradFill rotWithShape="0">
              <a:gsLst>
                <a:gs pos="0">
                  <a:srgbClr val="00CC99"/>
                </a:gs>
                <a:gs pos="49001">
                  <a:srgbClr val="00CC99"/>
                </a:gs>
                <a:gs pos="50000">
                  <a:srgbClr val="00CC99"/>
                </a:gs>
                <a:gs pos="50999">
                  <a:srgbClr val="FFC000"/>
                </a:gs>
                <a:gs pos="100000">
                  <a:srgbClr val="FFC000"/>
                </a:gs>
              </a:gsLst>
              <a:lin ang="10800000"/>
            </a:gradFill>
            <a:ln w="0">
              <a:solidFill>
                <a:srgbClr val="000000"/>
              </a:solidFill>
              <a:prstDash val="solid"/>
              <a:round/>
              <a:headEnd/>
              <a:tailEnd/>
            </a:ln>
          </p:spPr>
          <p:txBody>
            <a:bodyPr/>
            <a:lstStyle/>
            <a:p>
              <a:endParaRPr lang="fi-FI"/>
            </a:p>
          </p:txBody>
        </p:sp>
        <p:sp>
          <p:nvSpPr>
            <p:cNvPr id="25699" name="Freeform 26"/>
            <p:cNvSpPr>
              <a:spLocks noChangeAspect="1"/>
            </p:cNvSpPr>
            <p:nvPr/>
          </p:nvSpPr>
          <p:spPr bwMode="auto">
            <a:xfrm>
              <a:off x="819" y="966"/>
              <a:ext cx="480" cy="342"/>
            </a:xfrm>
            <a:custGeom>
              <a:avLst/>
              <a:gdLst>
                <a:gd name="T0" fmla="*/ 2147483647 w 78"/>
                <a:gd name="T1" fmla="*/ 0 h 60"/>
                <a:gd name="T2" fmla="*/ 2147483647 w 78"/>
                <a:gd name="T3" fmla="*/ 0 h 60"/>
                <a:gd name="T4" fmla="*/ 2147483647 w 78"/>
                <a:gd name="T5" fmla="*/ 2147483647 h 60"/>
                <a:gd name="T6" fmla="*/ 2147483647 w 78"/>
                <a:gd name="T7" fmla="*/ 2147483647 h 60"/>
                <a:gd name="T8" fmla="*/ 0 w 78"/>
                <a:gd name="T9" fmla="*/ 2147483647 h 60"/>
                <a:gd name="T10" fmla="*/ 2147483647 w 78"/>
                <a:gd name="T11" fmla="*/ 2147483647 h 60"/>
                <a:gd name="T12" fmla="*/ 2147483647 w 78"/>
                <a:gd name="T13" fmla="*/ 2147483647 h 60"/>
                <a:gd name="T14" fmla="*/ 2147483647 w 78"/>
                <a:gd name="T15" fmla="*/ 2147483647 h 60"/>
                <a:gd name="T16" fmla="*/ 2147483647 w 78"/>
                <a:gd name="T17" fmla="*/ 2147483647 h 60"/>
                <a:gd name="T18" fmla="*/ 2147483647 w 78"/>
                <a:gd name="T19" fmla="*/ 2147483647 h 60"/>
                <a:gd name="T20" fmla="*/ 2147483647 w 78"/>
                <a:gd name="T21" fmla="*/ 2147483647 h 60"/>
                <a:gd name="T22" fmla="*/ 2147483647 w 78"/>
                <a:gd name="T23" fmla="*/ 2147483647 h 60"/>
                <a:gd name="T24" fmla="*/ 2147483647 w 78"/>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60"/>
                <a:gd name="T41" fmla="*/ 78 w 78"/>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60">
                  <a:moveTo>
                    <a:pt x="60" y="0"/>
                  </a:moveTo>
                  <a:lnTo>
                    <a:pt x="36" y="0"/>
                  </a:lnTo>
                  <a:lnTo>
                    <a:pt x="12" y="6"/>
                  </a:lnTo>
                  <a:lnTo>
                    <a:pt x="12" y="12"/>
                  </a:lnTo>
                  <a:lnTo>
                    <a:pt x="0" y="24"/>
                  </a:lnTo>
                  <a:lnTo>
                    <a:pt x="6" y="42"/>
                  </a:lnTo>
                  <a:lnTo>
                    <a:pt x="6" y="48"/>
                  </a:lnTo>
                  <a:lnTo>
                    <a:pt x="30" y="60"/>
                  </a:lnTo>
                  <a:lnTo>
                    <a:pt x="48" y="42"/>
                  </a:lnTo>
                  <a:lnTo>
                    <a:pt x="54" y="48"/>
                  </a:lnTo>
                  <a:lnTo>
                    <a:pt x="78" y="30"/>
                  </a:lnTo>
                  <a:lnTo>
                    <a:pt x="78" y="24"/>
                  </a:lnTo>
                  <a:lnTo>
                    <a:pt x="60" y="0"/>
                  </a:lnTo>
                  <a:close/>
                </a:path>
              </a:pathLst>
            </a:custGeom>
            <a:solidFill>
              <a:srgbClr val="00CC99"/>
            </a:solidFill>
            <a:ln w="0">
              <a:solidFill>
                <a:srgbClr val="000000"/>
              </a:solidFill>
              <a:prstDash val="solid"/>
              <a:round/>
              <a:headEnd/>
              <a:tailEnd/>
            </a:ln>
          </p:spPr>
          <p:txBody>
            <a:bodyPr/>
            <a:lstStyle/>
            <a:p>
              <a:endParaRPr lang="fi-FI"/>
            </a:p>
          </p:txBody>
        </p:sp>
        <p:sp>
          <p:nvSpPr>
            <p:cNvPr id="25700" name="Rectangle 27"/>
            <p:cNvSpPr>
              <a:spLocks noChangeAspect="1" noChangeArrowheads="1"/>
            </p:cNvSpPr>
            <p:nvPr/>
          </p:nvSpPr>
          <p:spPr bwMode="auto">
            <a:xfrm>
              <a:off x="1803" y="1726"/>
              <a:ext cx="458" cy="9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Äänekoski</a:t>
              </a:r>
            </a:p>
          </p:txBody>
        </p:sp>
        <p:sp>
          <p:nvSpPr>
            <p:cNvPr id="25701" name="Rectangle 28"/>
            <p:cNvSpPr>
              <a:spLocks noChangeAspect="1" noChangeArrowheads="1"/>
            </p:cNvSpPr>
            <p:nvPr/>
          </p:nvSpPr>
          <p:spPr bwMode="auto">
            <a:xfrm>
              <a:off x="2402" y="2250"/>
              <a:ext cx="519" cy="9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Hankasalmi</a:t>
              </a:r>
              <a:endParaRPr lang="fi-FI" sz="1200" b="1">
                <a:cs typeface="Arial" charset="0"/>
              </a:endParaRPr>
            </a:p>
          </p:txBody>
        </p:sp>
        <p:sp>
          <p:nvSpPr>
            <p:cNvPr id="25702" name="Rectangle 29"/>
            <p:cNvSpPr>
              <a:spLocks noChangeAspect="1" noChangeArrowheads="1"/>
            </p:cNvSpPr>
            <p:nvPr/>
          </p:nvSpPr>
          <p:spPr bwMode="auto">
            <a:xfrm>
              <a:off x="1746" y="2341"/>
              <a:ext cx="430" cy="9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Jyväskylä</a:t>
              </a:r>
              <a:endParaRPr lang="fi-FI" sz="1200" b="1">
                <a:cs typeface="Arial" charset="0"/>
              </a:endParaRPr>
            </a:p>
          </p:txBody>
        </p:sp>
        <p:sp>
          <p:nvSpPr>
            <p:cNvPr id="25703" name="Rectangle 30"/>
            <p:cNvSpPr>
              <a:spLocks noChangeAspect="1" noChangeArrowheads="1"/>
            </p:cNvSpPr>
            <p:nvPr/>
          </p:nvSpPr>
          <p:spPr bwMode="auto">
            <a:xfrm>
              <a:off x="1465" y="1202"/>
              <a:ext cx="572" cy="9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Kannonkoski</a:t>
              </a:r>
              <a:endParaRPr lang="fi-FI" sz="1200" b="1">
                <a:cs typeface="Arial" charset="0"/>
              </a:endParaRPr>
            </a:p>
          </p:txBody>
        </p:sp>
        <p:sp>
          <p:nvSpPr>
            <p:cNvPr id="25704" name="Rectangle 31"/>
            <p:cNvSpPr>
              <a:spLocks noChangeAspect="1" noChangeArrowheads="1"/>
            </p:cNvSpPr>
            <p:nvPr/>
          </p:nvSpPr>
          <p:spPr bwMode="auto">
            <a:xfrm>
              <a:off x="941" y="1352"/>
              <a:ext cx="373" cy="9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Karstula</a:t>
              </a:r>
              <a:endParaRPr lang="fi-FI" sz="1200" b="1">
                <a:cs typeface="Arial" charset="0"/>
              </a:endParaRPr>
            </a:p>
          </p:txBody>
        </p:sp>
        <p:sp>
          <p:nvSpPr>
            <p:cNvPr id="25705" name="Rectangle 32"/>
            <p:cNvSpPr>
              <a:spLocks noChangeAspect="1" noChangeArrowheads="1"/>
            </p:cNvSpPr>
            <p:nvPr/>
          </p:nvSpPr>
          <p:spPr bwMode="auto">
            <a:xfrm>
              <a:off x="754" y="2288"/>
              <a:ext cx="322" cy="9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Keuruu</a:t>
              </a:r>
              <a:endParaRPr lang="fi-FI" sz="1200" b="1">
                <a:cs typeface="Arial" charset="0"/>
              </a:endParaRPr>
            </a:p>
          </p:txBody>
        </p:sp>
        <p:sp>
          <p:nvSpPr>
            <p:cNvPr id="25706" name="Rectangle 33"/>
            <p:cNvSpPr>
              <a:spLocks noChangeAspect="1" noChangeArrowheads="1"/>
            </p:cNvSpPr>
            <p:nvPr/>
          </p:nvSpPr>
          <p:spPr bwMode="auto">
            <a:xfrm>
              <a:off x="1241" y="640"/>
              <a:ext cx="337" cy="9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Kinnula</a:t>
              </a:r>
              <a:endParaRPr lang="fi-FI" sz="1200" b="1">
                <a:cs typeface="Arial" charset="0"/>
              </a:endParaRPr>
            </a:p>
          </p:txBody>
        </p:sp>
        <p:sp>
          <p:nvSpPr>
            <p:cNvPr id="25707" name="Rectangle 34"/>
            <p:cNvSpPr>
              <a:spLocks noChangeAspect="1" noChangeArrowheads="1"/>
            </p:cNvSpPr>
            <p:nvPr/>
          </p:nvSpPr>
          <p:spPr bwMode="auto">
            <a:xfrm>
              <a:off x="1247" y="890"/>
              <a:ext cx="370" cy="9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Kivijärvi</a:t>
              </a:r>
              <a:endParaRPr lang="fi-FI" sz="1200" b="1">
                <a:cs typeface="Arial" charset="0"/>
              </a:endParaRPr>
            </a:p>
          </p:txBody>
        </p:sp>
        <p:sp>
          <p:nvSpPr>
            <p:cNvPr id="25708" name="Rectangle 35"/>
            <p:cNvSpPr>
              <a:spLocks noChangeAspect="1" noChangeArrowheads="1"/>
            </p:cNvSpPr>
            <p:nvPr/>
          </p:nvSpPr>
          <p:spPr bwMode="auto">
            <a:xfrm>
              <a:off x="2364" y="1726"/>
              <a:ext cx="459" cy="9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Konnevesi</a:t>
              </a:r>
              <a:endParaRPr lang="fi-FI" sz="1200" b="1">
                <a:cs typeface="Arial" charset="0"/>
              </a:endParaRPr>
            </a:p>
          </p:txBody>
        </p:sp>
        <p:sp>
          <p:nvSpPr>
            <p:cNvPr id="25709" name="Rectangle 36"/>
            <p:cNvSpPr>
              <a:spLocks noChangeAspect="1" noChangeArrowheads="1"/>
            </p:cNvSpPr>
            <p:nvPr/>
          </p:nvSpPr>
          <p:spPr bwMode="auto">
            <a:xfrm>
              <a:off x="1203" y="3486"/>
              <a:ext cx="505" cy="9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Kuhmoinen</a:t>
              </a:r>
              <a:endParaRPr lang="fi-FI" sz="1200" b="1">
                <a:cs typeface="Arial" charset="0"/>
              </a:endParaRPr>
            </a:p>
          </p:txBody>
        </p:sp>
        <p:sp>
          <p:nvSpPr>
            <p:cNvPr id="25710" name="Rectangle 37"/>
            <p:cNvSpPr>
              <a:spLocks noChangeAspect="1" noChangeArrowheads="1"/>
            </p:cNvSpPr>
            <p:nvPr/>
          </p:nvSpPr>
          <p:spPr bwMode="auto">
            <a:xfrm>
              <a:off x="866" y="1089"/>
              <a:ext cx="367" cy="9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Kyyjärvi</a:t>
              </a:r>
              <a:endParaRPr lang="fi-FI" sz="1200" b="1">
                <a:cs typeface="Arial" charset="0"/>
              </a:endParaRPr>
            </a:p>
          </p:txBody>
        </p:sp>
        <p:sp>
          <p:nvSpPr>
            <p:cNvPr id="25711" name="Rectangle 38"/>
            <p:cNvSpPr>
              <a:spLocks noChangeAspect="1" noChangeArrowheads="1"/>
            </p:cNvSpPr>
            <p:nvPr/>
          </p:nvSpPr>
          <p:spPr bwMode="auto">
            <a:xfrm>
              <a:off x="1973" y="2115"/>
              <a:ext cx="318" cy="9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Laukaa</a:t>
              </a:r>
              <a:endParaRPr lang="fi-FI" sz="1200" b="1">
                <a:cs typeface="Arial" charset="0"/>
              </a:endParaRPr>
            </a:p>
          </p:txBody>
        </p:sp>
        <p:sp>
          <p:nvSpPr>
            <p:cNvPr id="25712" name="Rectangle 39"/>
            <p:cNvSpPr>
              <a:spLocks noChangeAspect="1" noChangeArrowheads="1"/>
            </p:cNvSpPr>
            <p:nvPr/>
          </p:nvSpPr>
          <p:spPr bwMode="auto">
            <a:xfrm>
              <a:off x="1746" y="3203"/>
              <a:ext cx="377" cy="9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Luhanka</a:t>
              </a:r>
              <a:endParaRPr lang="fi-FI" sz="1200" b="1">
                <a:cs typeface="Arial" charset="0"/>
              </a:endParaRPr>
            </a:p>
          </p:txBody>
        </p:sp>
        <p:sp>
          <p:nvSpPr>
            <p:cNvPr id="25713" name="Rectangle 40"/>
            <p:cNvSpPr>
              <a:spLocks noChangeAspect="1" noChangeArrowheads="1"/>
            </p:cNvSpPr>
            <p:nvPr/>
          </p:nvSpPr>
          <p:spPr bwMode="auto">
            <a:xfrm>
              <a:off x="1066" y="1979"/>
              <a:ext cx="275" cy="9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Multia</a:t>
              </a:r>
              <a:endParaRPr lang="fi-FI" sz="1200" b="1">
                <a:cs typeface="Arial" charset="0"/>
              </a:endParaRPr>
            </a:p>
          </p:txBody>
        </p:sp>
        <p:sp>
          <p:nvSpPr>
            <p:cNvPr id="25714" name="Rectangle 41"/>
            <p:cNvSpPr>
              <a:spLocks noChangeAspect="1" noChangeArrowheads="1"/>
            </p:cNvSpPr>
            <p:nvPr/>
          </p:nvSpPr>
          <p:spPr bwMode="auto">
            <a:xfrm>
              <a:off x="1653" y="2550"/>
              <a:ext cx="417" cy="9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Muurame</a:t>
              </a:r>
              <a:endParaRPr lang="fi-FI" sz="1200" b="1">
                <a:cs typeface="Arial" charset="0"/>
              </a:endParaRPr>
            </a:p>
          </p:txBody>
        </p:sp>
        <p:sp>
          <p:nvSpPr>
            <p:cNvPr id="25715" name="Rectangle 42"/>
            <p:cNvSpPr>
              <a:spLocks noChangeAspect="1" noChangeArrowheads="1"/>
            </p:cNvSpPr>
            <p:nvPr/>
          </p:nvSpPr>
          <p:spPr bwMode="auto">
            <a:xfrm>
              <a:off x="1383" y="2296"/>
              <a:ext cx="323" cy="190"/>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Petäjä-</a:t>
              </a:r>
            </a:p>
            <a:p>
              <a:r>
                <a:rPr lang="fi-FI" sz="1200" b="1">
                  <a:solidFill>
                    <a:srgbClr val="000000"/>
                  </a:solidFill>
                  <a:latin typeface="Verdana" pitchFamily="34" charset="0"/>
                  <a:cs typeface="Arial" charset="0"/>
                </a:rPr>
                <a:t>vesi</a:t>
              </a:r>
              <a:endParaRPr lang="fi-FI" sz="1200" b="1">
                <a:cs typeface="Arial" charset="0"/>
              </a:endParaRPr>
            </a:p>
          </p:txBody>
        </p:sp>
        <p:sp>
          <p:nvSpPr>
            <p:cNvPr id="25716" name="Rectangle 43"/>
            <p:cNvSpPr>
              <a:spLocks noChangeAspect="1" noChangeArrowheads="1"/>
            </p:cNvSpPr>
            <p:nvPr/>
          </p:nvSpPr>
          <p:spPr bwMode="auto">
            <a:xfrm>
              <a:off x="1655" y="527"/>
              <a:ext cx="472" cy="9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Pihtipudas</a:t>
              </a:r>
              <a:endParaRPr lang="fi-FI" sz="1200" b="1">
                <a:cs typeface="Arial" charset="0"/>
              </a:endParaRPr>
            </a:p>
          </p:txBody>
        </p:sp>
        <p:sp>
          <p:nvSpPr>
            <p:cNvPr id="25717" name="Rectangle 44"/>
            <p:cNvSpPr>
              <a:spLocks noChangeAspect="1" noChangeArrowheads="1"/>
            </p:cNvSpPr>
            <p:nvPr/>
          </p:nvSpPr>
          <p:spPr bwMode="auto">
            <a:xfrm>
              <a:off x="1166" y="1689"/>
              <a:ext cx="432" cy="9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Saarijärvi</a:t>
              </a:r>
              <a:endParaRPr lang="fi-FI" sz="1200" b="1">
                <a:cs typeface="Arial" charset="0"/>
              </a:endParaRPr>
            </a:p>
          </p:txBody>
        </p:sp>
        <p:sp>
          <p:nvSpPr>
            <p:cNvPr id="25718" name="Rectangle 45"/>
            <p:cNvSpPr>
              <a:spLocks noChangeAspect="1" noChangeArrowheads="1"/>
            </p:cNvSpPr>
            <p:nvPr/>
          </p:nvSpPr>
          <p:spPr bwMode="auto">
            <a:xfrm>
              <a:off x="2109" y="2659"/>
              <a:ext cx="495" cy="95"/>
            </a:xfrm>
            <a:prstGeom prst="rect">
              <a:avLst/>
            </a:prstGeom>
            <a:noFill/>
            <a:ln w="9525">
              <a:noFill/>
              <a:miter lim="800000"/>
              <a:headEnd/>
              <a:tailEnd/>
            </a:ln>
          </p:spPr>
          <p:txBody>
            <a:bodyPr lIns="0" tIns="0" rIns="0" bIns="0">
              <a:spAutoFit/>
            </a:bodyPr>
            <a:lstStyle/>
            <a:p>
              <a:r>
                <a:rPr lang="fi-FI" sz="1200" b="1">
                  <a:solidFill>
                    <a:srgbClr val="000000"/>
                  </a:solidFill>
                  <a:latin typeface="Verdana" pitchFamily="34" charset="0"/>
                  <a:cs typeface="Arial" charset="0"/>
                </a:rPr>
                <a:t>Toivakka</a:t>
              </a:r>
              <a:endParaRPr lang="fi-FI" sz="1200" b="1">
                <a:cs typeface="Arial" charset="0"/>
              </a:endParaRPr>
            </a:p>
          </p:txBody>
        </p:sp>
        <p:sp>
          <p:nvSpPr>
            <p:cNvPr id="25719" name="Rectangle 46"/>
            <p:cNvSpPr>
              <a:spLocks noChangeAspect="1" noChangeArrowheads="1"/>
            </p:cNvSpPr>
            <p:nvPr/>
          </p:nvSpPr>
          <p:spPr bwMode="auto">
            <a:xfrm>
              <a:off x="1474" y="2024"/>
              <a:ext cx="406" cy="9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Uurainen</a:t>
              </a:r>
              <a:endParaRPr lang="fi-FI" sz="1200" b="1">
                <a:cs typeface="Arial" charset="0"/>
              </a:endParaRPr>
            </a:p>
          </p:txBody>
        </p:sp>
        <p:sp>
          <p:nvSpPr>
            <p:cNvPr id="25720" name="Rectangle 47"/>
            <p:cNvSpPr>
              <a:spLocks noChangeAspect="1" noChangeArrowheads="1"/>
            </p:cNvSpPr>
            <p:nvPr/>
          </p:nvSpPr>
          <p:spPr bwMode="auto">
            <a:xfrm>
              <a:off x="1859" y="972"/>
              <a:ext cx="424" cy="9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Viitasaari</a:t>
              </a:r>
              <a:endParaRPr lang="fi-FI" sz="1200" b="1">
                <a:cs typeface="Arial" charset="0"/>
              </a:endParaRPr>
            </a:p>
          </p:txBody>
        </p:sp>
        <p:sp>
          <p:nvSpPr>
            <p:cNvPr id="25721" name="Rectangle 48"/>
            <p:cNvSpPr>
              <a:spLocks noChangeAspect="1" noChangeArrowheads="1"/>
            </p:cNvSpPr>
            <p:nvPr/>
          </p:nvSpPr>
          <p:spPr bwMode="auto">
            <a:xfrm>
              <a:off x="1202" y="2931"/>
              <a:ext cx="281" cy="95"/>
            </a:xfrm>
            <a:prstGeom prst="rect">
              <a:avLst/>
            </a:prstGeom>
            <a:solidFill>
              <a:schemeClr val="bg1"/>
            </a:solid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Jämsä</a:t>
              </a:r>
              <a:endParaRPr lang="fi-FI" sz="1200" b="1">
                <a:cs typeface="Arial" charset="0"/>
              </a:endParaRPr>
            </a:p>
          </p:txBody>
        </p:sp>
        <p:sp>
          <p:nvSpPr>
            <p:cNvPr id="25722" name="Rectangle 49"/>
            <p:cNvSpPr>
              <a:spLocks noChangeAspect="1" noChangeArrowheads="1"/>
            </p:cNvSpPr>
            <p:nvPr/>
          </p:nvSpPr>
          <p:spPr bwMode="auto">
            <a:xfrm>
              <a:off x="2140" y="3074"/>
              <a:ext cx="290" cy="9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Joutsa</a:t>
              </a:r>
              <a:endParaRPr lang="fi-FI" sz="1200" b="1">
                <a:cs typeface="Arial" charset="0"/>
              </a:endParaRPr>
            </a:p>
          </p:txBody>
        </p:sp>
      </p:grpSp>
      <p:sp>
        <p:nvSpPr>
          <p:cNvPr id="71" name="Tasakylkinen kolmio 70"/>
          <p:cNvSpPr/>
          <p:nvPr/>
        </p:nvSpPr>
        <p:spPr>
          <a:xfrm>
            <a:off x="2051050" y="3644900"/>
            <a:ext cx="144463" cy="144463"/>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8" name="5-sakarainen tähti 77"/>
          <p:cNvSpPr/>
          <p:nvPr/>
        </p:nvSpPr>
        <p:spPr>
          <a:xfrm>
            <a:off x="2411413" y="1484313"/>
            <a:ext cx="144462"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0" name="5-sakarainen tähti 79"/>
          <p:cNvSpPr/>
          <p:nvPr/>
        </p:nvSpPr>
        <p:spPr>
          <a:xfrm>
            <a:off x="4356100" y="3141663"/>
            <a:ext cx="144463"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1" name="5-sakarainen tähti 80"/>
          <p:cNvSpPr/>
          <p:nvPr/>
        </p:nvSpPr>
        <p:spPr>
          <a:xfrm>
            <a:off x="2843213" y="4221163"/>
            <a:ext cx="144462"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2" name="5-sakarainen tähti 81"/>
          <p:cNvSpPr/>
          <p:nvPr/>
        </p:nvSpPr>
        <p:spPr>
          <a:xfrm>
            <a:off x="2987675" y="3644900"/>
            <a:ext cx="144463"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3" name="5-sakarainen tähti 82"/>
          <p:cNvSpPr/>
          <p:nvPr/>
        </p:nvSpPr>
        <p:spPr>
          <a:xfrm>
            <a:off x="3779838" y="3860800"/>
            <a:ext cx="144462"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4" name="5-sakarainen tähti 83"/>
          <p:cNvSpPr/>
          <p:nvPr/>
        </p:nvSpPr>
        <p:spPr>
          <a:xfrm>
            <a:off x="3419475" y="4724400"/>
            <a:ext cx="144463"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5" name="5-sakarainen tähti 84"/>
          <p:cNvSpPr/>
          <p:nvPr/>
        </p:nvSpPr>
        <p:spPr>
          <a:xfrm>
            <a:off x="3203575" y="5949950"/>
            <a:ext cx="144463"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3" name="Suorakulmio 72"/>
          <p:cNvSpPr/>
          <p:nvPr/>
        </p:nvSpPr>
        <p:spPr>
          <a:xfrm>
            <a:off x="5219700" y="836613"/>
            <a:ext cx="144463" cy="142875"/>
          </a:xfrm>
          <a:prstGeom prst="rect">
            <a:avLst/>
          </a:prstGeom>
          <a:solidFill>
            <a:srgbClr val="00CC9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25662" name="Tekstikehys 97"/>
          <p:cNvSpPr txBox="1">
            <a:spLocks noChangeArrowheads="1"/>
          </p:cNvSpPr>
          <p:nvPr/>
        </p:nvSpPr>
        <p:spPr bwMode="auto">
          <a:xfrm>
            <a:off x="5435600" y="765175"/>
            <a:ext cx="2352675"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Kunnan väestöpohja &lt; 20 000</a:t>
            </a:r>
          </a:p>
        </p:txBody>
      </p:sp>
      <p:sp>
        <p:nvSpPr>
          <p:cNvPr id="77" name="Tasakylkinen kolmio 76"/>
          <p:cNvSpPr/>
          <p:nvPr/>
        </p:nvSpPr>
        <p:spPr>
          <a:xfrm>
            <a:off x="5219700" y="1989138"/>
            <a:ext cx="144463" cy="14446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25664" name="Tekstikehys 104"/>
          <p:cNvSpPr txBox="1">
            <a:spLocks noChangeArrowheads="1"/>
          </p:cNvSpPr>
          <p:nvPr/>
        </p:nvSpPr>
        <p:spPr bwMode="auto">
          <a:xfrm>
            <a:off x="5435600" y="1916113"/>
            <a:ext cx="935038"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Kriisikunta</a:t>
            </a:r>
          </a:p>
        </p:txBody>
      </p:sp>
      <p:sp>
        <p:nvSpPr>
          <p:cNvPr id="87" name="Tasakylkinen kolmio 86"/>
          <p:cNvSpPr/>
          <p:nvPr/>
        </p:nvSpPr>
        <p:spPr>
          <a:xfrm>
            <a:off x="5219700" y="2276475"/>
            <a:ext cx="144463" cy="142875"/>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25666" name="Tekstikehys 106"/>
          <p:cNvSpPr txBox="1">
            <a:spLocks noChangeArrowheads="1"/>
          </p:cNvSpPr>
          <p:nvPr/>
        </p:nvSpPr>
        <p:spPr bwMode="auto">
          <a:xfrm>
            <a:off x="5435600" y="2205038"/>
            <a:ext cx="1376363"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Kriisiytyvä kunta</a:t>
            </a:r>
          </a:p>
        </p:txBody>
      </p:sp>
      <p:sp>
        <p:nvSpPr>
          <p:cNvPr id="89" name="5-sakarainen tähti 88"/>
          <p:cNvSpPr/>
          <p:nvPr/>
        </p:nvSpPr>
        <p:spPr>
          <a:xfrm>
            <a:off x="5219700" y="1412875"/>
            <a:ext cx="144463" cy="144463"/>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25668" name="Tekstikehys 108"/>
          <p:cNvSpPr txBox="1">
            <a:spLocks noChangeArrowheads="1"/>
          </p:cNvSpPr>
          <p:nvPr/>
        </p:nvSpPr>
        <p:spPr bwMode="auto">
          <a:xfrm>
            <a:off x="5435600" y="1341438"/>
            <a:ext cx="2120900"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Yhdyskuntarakenneperuste</a:t>
            </a:r>
          </a:p>
        </p:txBody>
      </p:sp>
      <p:sp>
        <p:nvSpPr>
          <p:cNvPr id="91" name="Suorakulmio 90"/>
          <p:cNvSpPr/>
          <p:nvPr/>
        </p:nvSpPr>
        <p:spPr>
          <a:xfrm>
            <a:off x="5219700" y="1125538"/>
            <a:ext cx="144463" cy="142875"/>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25670" name="Tekstikehys 97"/>
          <p:cNvSpPr txBox="1">
            <a:spLocks noChangeArrowheads="1"/>
          </p:cNvSpPr>
          <p:nvPr/>
        </p:nvSpPr>
        <p:spPr bwMode="auto">
          <a:xfrm>
            <a:off x="5435600" y="1052513"/>
            <a:ext cx="1643063"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Työssäkäyntiperuste</a:t>
            </a:r>
          </a:p>
        </p:txBody>
      </p:sp>
      <p:sp>
        <p:nvSpPr>
          <p:cNvPr id="93" name="5-sakarainen tähti 92"/>
          <p:cNvSpPr/>
          <p:nvPr/>
        </p:nvSpPr>
        <p:spPr>
          <a:xfrm>
            <a:off x="5219700" y="1700213"/>
            <a:ext cx="144463"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25672" name="Tekstikehys 108"/>
          <p:cNvSpPr txBox="1">
            <a:spLocks noChangeArrowheads="1"/>
          </p:cNvSpPr>
          <p:nvPr/>
        </p:nvSpPr>
        <p:spPr bwMode="auto">
          <a:xfrm>
            <a:off x="5435600" y="1628775"/>
            <a:ext cx="2425700"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Työpaikkaomavaraisuusperuste</a:t>
            </a:r>
          </a:p>
        </p:txBody>
      </p:sp>
      <p:sp>
        <p:nvSpPr>
          <p:cNvPr id="95" name="5-sakarainen tähti 94"/>
          <p:cNvSpPr/>
          <p:nvPr/>
        </p:nvSpPr>
        <p:spPr>
          <a:xfrm>
            <a:off x="3276600" y="4724400"/>
            <a:ext cx="144463" cy="144463"/>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96" name="5-sakarainen tähti 95"/>
          <p:cNvSpPr/>
          <p:nvPr/>
        </p:nvSpPr>
        <p:spPr>
          <a:xfrm>
            <a:off x="3851275" y="4868863"/>
            <a:ext cx="144463"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4" name="5-sakarainen tähti 73"/>
          <p:cNvSpPr/>
          <p:nvPr/>
        </p:nvSpPr>
        <p:spPr>
          <a:xfrm>
            <a:off x="3563938" y="4292600"/>
            <a:ext cx="144462" cy="144463"/>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5" name="5-sakarainen tähti 74"/>
          <p:cNvSpPr/>
          <p:nvPr/>
        </p:nvSpPr>
        <p:spPr>
          <a:xfrm>
            <a:off x="3995738" y="3860800"/>
            <a:ext cx="144462" cy="144463"/>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6" name="Tekstikehys 78"/>
          <p:cNvSpPr txBox="1">
            <a:spLocks noChangeArrowheads="1"/>
          </p:cNvSpPr>
          <p:nvPr/>
        </p:nvSpPr>
        <p:spPr bwMode="auto">
          <a:xfrm>
            <a:off x="6386207" y="2492896"/>
            <a:ext cx="1858201" cy="261610"/>
          </a:xfrm>
          <a:prstGeom prst="rect">
            <a:avLst/>
          </a:prstGeom>
          <a:noFill/>
          <a:ln w="9525">
            <a:noFill/>
            <a:miter lim="800000"/>
            <a:headEnd/>
            <a:tailEnd/>
          </a:ln>
        </p:spPr>
        <p:txBody>
          <a:bodyPr wrap="none">
            <a:spAutoFit/>
          </a:bodyPr>
          <a:lstStyle/>
          <a:p>
            <a:r>
              <a:rPr lang="fi-FI" sz="1100" dirty="0" smtClean="0">
                <a:latin typeface="Verdana" pitchFamily="34" charset="0"/>
                <a:ea typeface="Verdana" pitchFamily="34" charset="0"/>
                <a:cs typeface="Verdana" pitchFamily="34" charset="0"/>
              </a:rPr>
              <a:t>Asukasluku 31.12.2013</a:t>
            </a:r>
            <a:endParaRPr lang="fi-FI" sz="1100" dirty="0">
              <a:latin typeface="Verdana" pitchFamily="34" charset="0"/>
              <a:ea typeface="Verdana" pitchFamily="34" charset="0"/>
              <a:cs typeface="Verdana" pitchFamily="34" charset="0"/>
            </a:endParaRPr>
          </a:p>
        </p:txBody>
      </p:sp>
      <p:graphicFrame>
        <p:nvGraphicFramePr>
          <p:cNvPr id="79" name="Taulukko 78"/>
          <p:cNvGraphicFramePr>
            <a:graphicFrameLocks noGrp="1"/>
          </p:cNvGraphicFramePr>
          <p:nvPr/>
        </p:nvGraphicFramePr>
        <p:xfrm>
          <a:off x="6516216" y="2780928"/>
          <a:ext cx="2304256" cy="3674526"/>
        </p:xfrm>
        <a:graphic>
          <a:graphicData uri="http://schemas.openxmlformats.org/drawingml/2006/table">
            <a:tbl>
              <a:tblPr/>
              <a:tblGrid>
                <a:gridCol w="1550329"/>
                <a:gridCol w="753927"/>
              </a:tblGrid>
              <a:tr h="154277">
                <a:tc>
                  <a:txBody>
                    <a:bodyPr/>
                    <a:lstStyle/>
                    <a:p>
                      <a:pPr algn="l" fontAlgn="b"/>
                      <a:r>
                        <a:rPr lang="fi-FI" sz="1000" b="0" i="0" u="none" strike="noStrike" dirty="0">
                          <a:solidFill>
                            <a:srgbClr val="000000"/>
                          </a:solidFill>
                          <a:latin typeface="Calibri"/>
                        </a:rPr>
                        <a:t>Hankasalmi</a:t>
                      </a:r>
                    </a:p>
                  </a:txBody>
                  <a:tcPr marL="7362" marR="7362" marT="7362"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5 404</a:t>
                      </a:r>
                    </a:p>
                  </a:txBody>
                  <a:tcPr marL="7362" marR="7362" marT="7362" marB="0" anchor="b">
                    <a:lnL>
                      <a:noFill/>
                    </a:lnL>
                    <a:lnR>
                      <a:noFill/>
                    </a:lnR>
                    <a:lnT>
                      <a:noFill/>
                    </a:lnT>
                    <a:lnB>
                      <a:noFill/>
                    </a:lnB>
                  </a:tcPr>
                </a:tc>
              </a:tr>
              <a:tr h="154277">
                <a:tc>
                  <a:txBody>
                    <a:bodyPr/>
                    <a:lstStyle/>
                    <a:p>
                      <a:pPr algn="l" fontAlgn="b"/>
                      <a:r>
                        <a:rPr lang="fi-FI" sz="1000" b="0" i="0" u="none" strike="noStrike" dirty="0">
                          <a:solidFill>
                            <a:srgbClr val="000000"/>
                          </a:solidFill>
                          <a:latin typeface="Calibri"/>
                        </a:rPr>
                        <a:t>Joutsa</a:t>
                      </a:r>
                    </a:p>
                  </a:txBody>
                  <a:tcPr marL="7362" marR="7362" marT="7362"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4 857</a:t>
                      </a:r>
                    </a:p>
                  </a:txBody>
                  <a:tcPr marL="7362" marR="7362" marT="7362" marB="0" anchor="b">
                    <a:lnL>
                      <a:noFill/>
                    </a:lnL>
                    <a:lnR>
                      <a:noFill/>
                    </a:lnR>
                    <a:lnT>
                      <a:noFill/>
                    </a:lnT>
                    <a:lnB>
                      <a:noFill/>
                    </a:lnB>
                  </a:tcPr>
                </a:tc>
              </a:tr>
              <a:tr h="154277">
                <a:tc>
                  <a:txBody>
                    <a:bodyPr/>
                    <a:lstStyle/>
                    <a:p>
                      <a:pPr algn="l" fontAlgn="b"/>
                      <a:r>
                        <a:rPr lang="fi-FI" sz="1000" b="0" i="0" u="none" strike="noStrike" dirty="0">
                          <a:solidFill>
                            <a:srgbClr val="000000"/>
                          </a:solidFill>
                          <a:latin typeface="Calibri"/>
                        </a:rPr>
                        <a:t>Jyväskylä</a:t>
                      </a:r>
                    </a:p>
                  </a:txBody>
                  <a:tcPr marL="7362" marR="7362" marT="7362"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134 658</a:t>
                      </a:r>
                    </a:p>
                  </a:txBody>
                  <a:tcPr marL="7362" marR="7362" marT="7362" marB="0" anchor="b">
                    <a:lnL>
                      <a:noFill/>
                    </a:lnL>
                    <a:lnR>
                      <a:noFill/>
                    </a:lnR>
                    <a:lnT>
                      <a:noFill/>
                    </a:lnT>
                    <a:lnB>
                      <a:noFill/>
                    </a:lnB>
                  </a:tcPr>
                </a:tc>
              </a:tr>
              <a:tr h="154277">
                <a:tc>
                  <a:txBody>
                    <a:bodyPr/>
                    <a:lstStyle/>
                    <a:p>
                      <a:pPr algn="l" fontAlgn="b"/>
                      <a:r>
                        <a:rPr lang="fi-FI" sz="1000" b="0" i="0" u="none" strike="noStrike">
                          <a:solidFill>
                            <a:srgbClr val="000000"/>
                          </a:solidFill>
                          <a:latin typeface="Calibri"/>
                        </a:rPr>
                        <a:t>Jämsä</a:t>
                      </a:r>
                    </a:p>
                  </a:txBody>
                  <a:tcPr marL="7362" marR="7362" marT="7362"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22 138</a:t>
                      </a:r>
                    </a:p>
                  </a:txBody>
                  <a:tcPr marL="7362" marR="7362" marT="7362" marB="0" anchor="b">
                    <a:lnL>
                      <a:noFill/>
                    </a:lnL>
                    <a:lnR>
                      <a:noFill/>
                    </a:lnR>
                    <a:lnT>
                      <a:noFill/>
                    </a:lnT>
                    <a:lnB>
                      <a:noFill/>
                    </a:lnB>
                  </a:tcPr>
                </a:tc>
              </a:tr>
              <a:tr h="154277">
                <a:tc>
                  <a:txBody>
                    <a:bodyPr/>
                    <a:lstStyle/>
                    <a:p>
                      <a:pPr algn="l" fontAlgn="b"/>
                      <a:r>
                        <a:rPr lang="fi-FI" sz="1000" b="0" i="0" u="none" strike="noStrike">
                          <a:solidFill>
                            <a:srgbClr val="000000"/>
                          </a:solidFill>
                          <a:latin typeface="Calibri"/>
                        </a:rPr>
                        <a:t>Kannonkoski</a:t>
                      </a:r>
                    </a:p>
                  </a:txBody>
                  <a:tcPr marL="7362" marR="7362" marT="7362"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1 520</a:t>
                      </a:r>
                    </a:p>
                  </a:txBody>
                  <a:tcPr marL="7362" marR="7362" marT="7362" marB="0" anchor="b">
                    <a:lnL>
                      <a:noFill/>
                    </a:lnL>
                    <a:lnR>
                      <a:noFill/>
                    </a:lnR>
                    <a:lnT>
                      <a:noFill/>
                    </a:lnT>
                    <a:lnB>
                      <a:noFill/>
                    </a:lnB>
                  </a:tcPr>
                </a:tc>
              </a:tr>
              <a:tr h="154277">
                <a:tc>
                  <a:txBody>
                    <a:bodyPr/>
                    <a:lstStyle/>
                    <a:p>
                      <a:pPr algn="l" fontAlgn="b"/>
                      <a:r>
                        <a:rPr lang="fi-FI" sz="1000" b="0" i="0" u="none" strike="noStrike">
                          <a:solidFill>
                            <a:srgbClr val="000000"/>
                          </a:solidFill>
                          <a:latin typeface="Calibri"/>
                        </a:rPr>
                        <a:t>Karstula</a:t>
                      </a:r>
                    </a:p>
                  </a:txBody>
                  <a:tcPr marL="7362" marR="7362" marT="7362"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4 343</a:t>
                      </a:r>
                    </a:p>
                  </a:txBody>
                  <a:tcPr marL="7362" marR="7362" marT="7362" marB="0" anchor="b">
                    <a:lnL>
                      <a:noFill/>
                    </a:lnL>
                    <a:lnR>
                      <a:noFill/>
                    </a:lnR>
                    <a:lnT>
                      <a:noFill/>
                    </a:lnT>
                    <a:lnB>
                      <a:noFill/>
                    </a:lnB>
                  </a:tcPr>
                </a:tc>
              </a:tr>
              <a:tr h="154277">
                <a:tc>
                  <a:txBody>
                    <a:bodyPr/>
                    <a:lstStyle/>
                    <a:p>
                      <a:pPr algn="l" fontAlgn="b"/>
                      <a:r>
                        <a:rPr lang="fi-FI" sz="1000" b="0" i="0" u="none" strike="noStrike" dirty="0">
                          <a:solidFill>
                            <a:srgbClr val="000000"/>
                          </a:solidFill>
                          <a:latin typeface="Calibri"/>
                        </a:rPr>
                        <a:t>Keuruu</a:t>
                      </a:r>
                    </a:p>
                  </a:txBody>
                  <a:tcPr marL="7362" marR="7362" marT="7362"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10 310</a:t>
                      </a:r>
                    </a:p>
                  </a:txBody>
                  <a:tcPr marL="7362" marR="7362" marT="7362" marB="0" anchor="b">
                    <a:lnL>
                      <a:noFill/>
                    </a:lnL>
                    <a:lnR>
                      <a:noFill/>
                    </a:lnR>
                    <a:lnT>
                      <a:noFill/>
                    </a:lnT>
                    <a:lnB>
                      <a:noFill/>
                    </a:lnB>
                  </a:tcPr>
                </a:tc>
              </a:tr>
              <a:tr h="154277">
                <a:tc>
                  <a:txBody>
                    <a:bodyPr/>
                    <a:lstStyle/>
                    <a:p>
                      <a:pPr algn="l" fontAlgn="b"/>
                      <a:r>
                        <a:rPr lang="fi-FI" sz="1000" b="0" i="0" u="none" strike="noStrike">
                          <a:solidFill>
                            <a:srgbClr val="000000"/>
                          </a:solidFill>
                          <a:latin typeface="Calibri"/>
                        </a:rPr>
                        <a:t>Kinnula</a:t>
                      </a:r>
                    </a:p>
                  </a:txBody>
                  <a:tcPr marL="7362" marR="7362" marT="7362"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1 769</a:t>
                      </a:r>
                    </a:p>
                  </a:txBody>
                  <a:tcPr marL="7362" marR="7362" marT="7362" marB="0" anchor="b">
                    <a:lnL>
                      <a:noFill/>
                    </a:lnL>
                    <a:lnR>
                      <a:noFill/>
                    </a:lnR>
                    <a:lnT>
                      <a:noFill/>
                    </a:lnT>
                    <a:lnB>
                      <a:noFill/>
                    </a:lnB>
                  </a:tcPr>
                </a:tc>
              </a:tr>
              <a:tr h="154277">
                <a:tc>
                  <a:txBody>
                    <a:bodyPr/>
                    <a:lstStyle/>
                    <a:p>
                      <a:pPr algn="l" fontAlgn="b"/>
                      <a:r>
                        <a:rPr lang="fi-FI" sz="1000" b="0" i="0" u="none" strike="noStrike">
                          <a:solidFill>
                            <a:srgbClr val="000000"/>
                          </a:solidFill>
                          <a:latin typeface="Calibri"/>
                        </a:rPr>
                        <a:t>Kivijärvi</a:t>
                      </a:r>
                    </a:p>
                  </a:txBody>
                  <a:tcPr marL="7362" marR="7362" marT="7362"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1 259</a:t>
                      </a:r>
                    </a:p>
                  </a:txBody>
                  <a:tcPr marL="7362" marR="7362" marT="7362" marB="0" anchor="b">
                    <a:lnL>
                      <a:noFill/>
                    </a:lnL>
                    <a:lnR>
                      <a:noFill/>
                    </a:lnR>
                    <a:lnT>
                      <a:noFill/>
                    </a:lnT>
                    <a:lnB>
                      <a:noFill/>
                    </a:lnB>
                  </a:tcPr>
                </a:tc>
              </a:tr>
              <a:tr h="154277">
                <a:tc>
                  <a:txBody>
                    <a:bodyPr/>
                    <a:lstStyle/>
                    <a:p>
                      <a:pPr algn="l" fontAlgn="b"/>
                      <a:r>
                        <a:rPr lang="fi-FI" sz="1000" b="0" i="0" u="none" strike="noStrike">
                          <a:solidFill>
                            <a:srgbClr val="000000"/>
                          </a:solidFill>
                          <a:latin typeface="Calibri"/>
                        </a:rPr>
                        <a:t>Konnevesi</a:t>
                      </a:r>
                    </a:p>
                  </a:txBody>
                  <a:tcPr marL="7362" marR="7362" marT="7362"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2 846</a:t>
                      </a:r>
                    </a:p>
                  </a:txBody>
                  <a:tcPr marL="7362" marR="7362" marT="7362" marB="0" anchor="b">
                    <a:lnL>
                      <a:noFill/>
                    </a:lnL>
                    <a:lnR>
                      <a:noFill/>
                    </a:lnR>
                    <a:lnT>
                      <a:noFill/>
                    </a:lnT>
                    <a:lnB>
                      <a:noFill/>
                    </a:lnB>
                  </a:tcPr>
                </a:tc>
              </a:tr>
              <a:tr h="154277">
                <a:tc>
                  <a:txBody>
                    <a:bodyPr/>
                    <a:lstStyle/>
                    <a:p>
                      <a:pPr algn="l" fontAlgn="b"/>
                      <a:r>
                        <a:rPr lang="fi-FI" sz="1000" b="0" i="0" u="none" strike="noStrike">
                          <a:solidFill>
                            <a:srgbClr val="000000"/>
                          </a:solidFill>
                          <a:latin typeface="Calibri"/>
                        </a:rPr>
                        <a:t>Kuhmoinen</a:t>
                      </a:r>
                    </a:p>
                  </a:txBody>
                  <a:tcPr marL="7362" marR="7362" marT="7362"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2 409</a:t>
                      </a:r>
                    </a:p>
                  </a:txBody>
                  <a:tcPr marL="7362" marR="7362" marT="7362" marB="0" anchor="b">
                    <a:lnL>
                      <a:noFill/>
                    </a:lnL>
                    <a:lnR>
                      <a:noFill/>
                    </a:lnR>
                    <a:lnT>
                      <a:noFill/>
                    </a:lnT>
                    <a:lnB>
                      <a:noFill/>
                    </a:lnB>
                  </a:tcPr>
                </a:tc>
              </a:tr>
              <a:tr h="154277">
                <a:tc>
                  <a:txBody>
                    <a:bodyPr/>
                    <a:lstStyle/>
                    <a:p>
                      <a:pPr algn="l" fontAlgn="b"/>
                      <a:r>
                        <a:rPr lang="fi-FI" sz="1000" b="0" i="0" u="none" strike="noStrike">
                          <a:solidFill>
                            <a:srgbClr val="000000"/>
                          </a:solidFill>
                          <a:latin typeface="Calibri"/>
                        </a:rPr>
                        <a:t>Kyyjärvi</a:t>
                      </a:r>
                    </a:p>
                  </a:txBody>
                  <a:tcPr marL="7362" marR="7362" marT="7362"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1 431</a:t>
                      </a:r>
                    </a:p>
                  </a:txBody>
                  <a:tcPr marL="7362" marR="7362" marT="7362" marB="0" anchor="b">
                    <a:lnL>
                      <a:noFill/>
                    </a:lnL>
                    <a:lnR>
                      <a:noFill/>
                    </a:lnR>
                    <a:lnT>
                      <a:noFill/>
                    </a:lnT>
                    <a:lnB>
                      <a:noFill/>
                    </a:lnB>
                  </a:tcPr>
                </a:tc>
              </a:tr>
              <a:tr h="154277">
                <a:tc>
                  <a:txBody>
                    <a:bodyPr/>
                    <a:lstStyle/>
                    <a:p>
                      <a:pPr algn="l" fontAlgn="b"/>
                      <a:r>
                        <a:rPr lang="fi-FI" sz="1000" b="0" i="0" u="none" strike="noStrike">
                          <a:solidFill>
                            <a:srgbClr val="000000"/>
                          </a:solidFill>
                          <a:latin typeface="Calibri"/>
                        </a:rPr>
                        <a:t>Laukaa</a:t>
                      </a:r>
                    </a:p>
                  </a:txBody>
                  <a:tcPr marL="7362" marR="7362" marT="7362"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18 588</a:t>
                      </a:r>
                    </a:p>
                  </a:txBody>
                  <a:tcPr marL="7362" marR="7362" marT="7362" marB="0" anchor="b">
                    <a:lnL>
                      <a:noFill/>
                    </a:lnL>
                    <a:lnR>
                      <a:noFill/>
                    </a:lnR>
                    <a:lnT>
                      <a:noFill/>
                    </a:lnT>
                    <a:lnB>
                      <a:noFill/>
                    </a:lnB>
                  </a:tcPr>
                </a:tc>
              </a:tr>
              <a:tr h="154277">
                <a:tc>
                  <a:txBody>
                    <a:bodyPr/>
                    <a:lstStyle/>
                    <a:p>
                      <a:pPr algn="l" fontAlgn="b"/>
                      <a:r>
                        <a:rPr lang="fi-FI" sz="1000" b="0" i="0" u="none" strike="noStrike">
                          <a:solidFill>
                            <a:srgbClr val="000000"/>
                          </a:solidFill>
                          <a:latin typeface="Calibri"/>
                        </a:rPr>
                        <a:t>Luhanka</a:t>
                      </a:r>
                    </a:p>
                  </a:txBody>
                  <a:tcPr marL="7362" marR="7362" marT="7362"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763</a:t>
                      </a:r>
                    </a:p>
                  </a:txBody>
                  <a:tcPr marL="7362" marR="7362" marT="7362" marB="0" anchor="b">
                    <a:lnL>
                      <a:noFill/>
                    </a:lnL>
                    <a:lnR>
                      <a:noFill/>
                    </a:lnR>
                    <a:lnT>
                      <a:noFill/>
                    </a:lnT>
                    <a:lnB>
                      <a:noFill/>
                    </a:lnB>
                  </a:tcPr>
                </a:tc>
              </a:tr>
              <a:tr h="154277">
                <a:tc>
                  <a:txBody>
                    <a:bodyPr/>
                    <a:lstStyle/>
                    <a:p>
                      <a:pPr algn="l" fontAlgn="b"/>
                      <a:r>
                        <a:rPr lang="fi-FI" sz="1000" b="0" i="0" u="none" strike="noStrike">
                          <a:solidFill>
                            <a:srgbClr val="000000"/>
                          </a:solidFill>
                          <a:latin typeface="Calibri"/>
                        </a:rPr>
                        <a:t>Multia</a:t>
                      </a:r>
                    </a:p>
                  </a:txBody>
                  <a:tcPr marL="7362" marR="7362" marT="7362"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1 777</a:t>
                      </a:r>
                    </a:p>
                  </a:txBody>
                  <a:tcPr marL="7362" marR="7362" marT="7362" marB="0" anchor="b">
                    <a:lnL>
                      <a:noFill/>
                    </a:lnL>
                    <a:lnR>
                      <a:noFill/>
                    </a:lnR>
                    <a:lnT>
                      <a:noFill/>
                    </a:lnT>
                    <a:lnB>
                      <a:noFill/>
                    </a:lnB>
                  </a:tcPr>
                </a:tc>
              </a:tr>
              <a:tr h="154277">
                <a:tc>
                  <a:txBody>
                    <a:bodyPr/>
                    <a:lstStyle/>
                    <a:p>
                      <a:pPr algn="l" fontAlgn="b"/>
                      <a:r>
                        <a:rPr lang="fi-FI" sz="1000" b="0" i="0" u="none" strike="noStrike" dirty="0">
                          <a:solidFill>
                            <a:srgbClr val="000000"/>
                          </a:solidFill>
                          <a:latin typeface="Calibri"/>
                        </a:rPr>
                        <a:t>Muurame</a:t>
                      </a:r>
                    </a:p>
                  </a:txBody>
                  <a:tcPr marL="7362" marR="7362" marT="7362"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9 572</a:t>
                      </a:r>
                    </a:p>
                  </a:txBody>
                  <a:tcPr marL="7362" marR="7362" marT="7362" marB="0" anchor="b">
                    <a:lnL>
                      <a:noFill/>
                    </a:lnL>
                    <a:lnR>
                      <a:noFill/>
                    </a:lnR>
                    <a:lnT>
                      <a:noFill/>
                    </a:lnT>
                    <a:lnB>
                      <a:noFill/>
                    </a:lnB>
                  </a:tcPr>
                </a:tc>
              </a:tr>
              <a:tr h="154277">
                <a:tc>
                  <a:txBody>
                    <a:bodyPr/>
                    <a:lstStyle/>
                    <a:p>
                      <a:pPr algn="l" fontAlgn="b"/>
                      <a:r>
                        <a:rPr lang="fi-FI" sz="1000" b="0" i="0" u="none" strike="noStrike">
                          <a:solidFill>
                            <a:srgbClr val="000000"/>
                          </a:solidFill>
                          <a:latin typeface="Calibri"/>
                        </a:rPr>
                        <a:t>Petäjävesi</a:t>
                      </a:r>
                    </a:p>
                  </a:txBody>
                  <a:tcPr marL="7362" marR="7362" marT="7362"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4 125</a:t>
                      </a:r>
                    </a:p>
                  </a:txBody>
                  <a:tcPr marL="7362" marR="7362" marT="7362" marB="0" anchor="b">
                    <a:lnL>
                      <a:noFill/>
                    </a:lnL>
                    <a:lnR>
                      <a:noFill/>
                    </a:lnR>
                    <a:lnT>
                      <a:noFill/>
                    </a:lnT>
                    <a:lnB>
                      <a:noFill/>
                    </a:lnB>
                  </a:tcPr>
                </a:tc>
              </a:tr>
              <a:tr h="154277">
                <a:tc>
                  <a:txBody>
                    <a:bodyPr/>
                    <a:lstStyle/>
                    <a:p>
                      <a:pPr algn="l" fontAlgn="b"/>
                      <a:r>
                        <a:rPr lang="fi-FI" sz="1000" b="0" i="0" u="none" strike="noStrike">
                          <a:solidFill>
                            <a:srgbClr val="000000"/>
                          </a:solidFill>
                          <a:latin typeface="Calibri"/>
                        </a:rPr>
                        <a:t>Pihtipudas</a:t>
                      </a:r>
                    </a:p>
                  </a:txBody>
                  <a:tcPr marL="7362" marR="7362" marT="7362"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4 354</a:t>
                      </a:r>
                    </a:p>
                  </a:txBody>
                  <a:tcPr marL="7362" marR="7362" marT="7362" marB="0" anchor="b">
                    <a:lnL>
                      <a:noFill/>
                    </a:lnL>
                    <a:lnR>
                      <a:noFill/>
                    </a:lnR>
                    <a:lnT>
                      <a:noFill/>
                    </a:lnT>
                    <a:lnB>
                      <a:noFill/>
                    </a:lnB>
                  </a:tcPr>
                </a:tc>
              </a:tr>
              <a:tr h="154277">
                <a:tc>
                  <a:txBody>
                    <a:bodyPr/>
                    <a:lstStyle/>
                    <a:p>
                      <a:pPr algn="l" fontAlgn="b"/>
                      <a:r>
                        <a:rPr lang="fi-FI" sz="1000" b="0" i="0" u="none" strike="noStrike">
                          <a:solidFill>
                            <a:srgbClr val="000000"/>
                          </a:solidFill>
                          <a:latin typeface="Calibri"/>
                        </a:rPr>
                        <a:t>Saarijärvi</a:t>
                      </a:r>
                    </a:p>
                  </a:txBody>
                  <a:tcPr marL="7362" marR="7362" marT="7362"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10 165</a:t>
                      </a:r>
                    </a:p>
                  </a:txBody>
                  <a:tcPr marL="7362" marR="7362" marT="7362" marB="0" anchor="b">
                    <a:lnL>
                      <a:noFill/>
                    </a:lnL>
                    <a:lnR>
                      <a:noFill/>
                    </a:lnR>
                    <a:lnT>
                      <a:noFill/>
                    </a:lnT>
                    <a:lnB>
                      <a:noFill/>
                    </a:lnB>
                  </a:tcPr>
                </a:tc>
              </a:tr>
              <a:tr h="154277">
                <a:tc>
                  <a:txBody>
                    <a:bodyPr/>
                    <a:lstStyle/>
                    <a:p>
                      <a:pPr algn="l" fontAlgn="b"/>
                      <a:r>
                        <a:rPr lang="fi-FI" sz="1000" b="0" i="0" u="none" strike="noStrike">
                          <a:solidFill>
                            <a:srgbClr val="000000"/>
                          </a:solidFill>
                          <a:latin typeface="Calibri"/>
                        </a:rPr>
                        <a:t>Toivakka</a:t>
                      </a:r>
                    </a:p>
                  </a:txBody>
                  <a:tcPr marL="7362" marR="7362" marT="7362"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2 466</a:t>
                      </a:r>
                    </a:p>
                  </a:txBody>
                  <a:tcPr marL="7362" marR="7362" marT="7362" marB="0" anchor="b">
                    <a:lnL>
                      <a:noFill/>
                    </a:lnL>
                    <a:lnR>
                      <a:noFill/>
                    </a:lnR>
                    <a:lnT>
                      <a:noFill/>
                    </a:lnT>
                    <a:lnB>
                      <a:noFill/>
                    </a:lnB>
                  </a:tcPr>
                </a:tc>
              </a:tr>
              <a:tr h="154277">
                <a:tc>
                  <a:txBody>
                    <a:bodyPr/>
                    <a:lstStyle/>
                    <a:p>
                      <a:pPr algn="l" fontAlgn="b"/>
                      <a:r>
                        <a:rPr lang="fi-FI" sz="1000" b="0" i="0" u="none" strike="noStrike" dirty="0">
                          <a:solidFill>
                            <a:srgbClr val="000000"/>
                          </a:solidFill>
                          <a:latin typeface="Calibri"/>
                        </a:rPr>
                        <a:t>Uurainen</a:t>
                      </a:r>
                    </a:p>
                  </a:txBody>
                  <a:tcPr marL="7362" marR="7362" marT="7362"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3 594</a:t>
                      </a:r>
                    </a:p>
                  </a:txBody>
                  <a:tcPr marL="7362" marR="7362" marT="7362" marB="0" anchor="b">
                    <a:lnL>
                      <a:noFill/>
                    </a:lnL>
                    <a:lnR>
                      <a:noFill/>
                    </a:lnR>
                    <a:lnT>
                      <a:noFill/>
                    </a:lnT>
                    <a:lnB>
                      <a:noFill/>
                    </a:lnB>
                  </a:tcPr>
                </a:tc>
              </a:tr>
              <a:tr h="154277">
                <a:tc>
                  <a:txBody>
                    <a:bodyPr/>
                    <a:lstStyle/>
                    <a:p>
                      <a:pPr algn="l" fontAlgn="b"/>
                      <a:r>
                        <a:rPr lang="fi-FI" sz="1000" b="0" i="0" u="none" strike="noStrike">
                          <a:solidFill>
                            <a:srgbClr val="000000"/>
                          </a:solidFill>
                          <a:latin typeface="Calibri"/>
                        </a:rPr>
                        <a:t>Viitasaari</a:t>
                      </a:r>
                    </a:p>
                  </a:txBody>
                  <a:tcPr marL="7362" marR="7362" marT="7362"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6 895</a:t>
                      </a:r>
                    </a:p>
                  </a:txBody>
                  <a:tcPr marL="7362" marR="7362" marT="7362" marB="0" anchor="b">
                    <a:lnL>
                      <a:noFill/>
                    </a:lnL>
                    <a:lnR>
                      <a:noFill/>
                    </a:lnR>
                    <a:lnT>
                      <a:noFill/>
                    </a:lnT>
                    <a:lnB>
                      <a:noFill/>
                    </a:lnB>
                  </a:tcPr>
                </a:tc>
              </a:tr>
              <a:tr h="154277">
                <a:tc>
                  <a:txBody>
                    <a:bodyPr/>
                    <a:lstStyle/>
                    <a:p>
                      <a:pPr algn="l" fontAlgn="b"/>
                      <a:r>
                        <a:rPr lang="fi-FI" sz="1000" b="0" i="0" u="none" strike="noStrike" dirty="0">
                          <a:solidFill>
                            <a:srgbClr val="000000"/>
                          </a:solidFill>
                          <a:latin typeface="Calibri"/>
                        </a:rPr>
                        <a:t>Äänekoski</a:t>
                      </a:r>
                    </a:p>
                  </a:txBody>
                  <a:tcPr marL="7362" marR="7362" marT="7362"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20 077</a:t>
                      </a:r>
                    </a:p>
                  </a:txBody>
                  <a:tcPr marL="7362" marR="7362" marT="7362"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4211638" y="44624"/>
            <a:ext cx="4932362" cy="646331"/>
          </a:xfrm>
          <a:prstGeom prst="rect">
            <a:avLst/>
          </a:prstGeom>
          <a:noFill/>
          <a:ln w="9525">
            <a:noFill/>
            <a:miter lim="800000"/>
            <a:headEnd/>
            <a:tailEnd/>
          </a:ln>
        </p:spPr>
        <p:txBody>
          <a:bodyPr>
            <a:spAutoFit/>
          </a:bodyPr>
          <a:lstStyle/>
          <a:p>
            <a:r>
              <a:rPr lang="fi-FI" b="1" dirty="0">
                <a:cs typeface="Arial" charset="0"/>
              </a:rPr>
              <a:t>Keski-Suomi: </a:t>
            </a:r>
            <a:r>
              <a:rPr lang="fi-FI" b="1" dirty="0" smtClean="0">
                <a:cs typeface="Arial" charset="0"/>
              </a:rPr>
              <a:t>kuntien ilmoittamat ensisijaiset selvitysalueet</a:t>
            </a:r>
            <a:endParaRPr lang="fi-FI" dirty="0">
              <a:cs typeface="Arial" charset="0"/>
            </a:endParaRPr>
          </a:p>
        </p:txBody>
      </p:sp>
      <p:grpSp>
        <p:nvGrpSpPr>
          <p:cNvPr id="2" name="Group 3"/>
          <p:cNvGrpSpPr>
            <a:grpSpLocks noChangeAspect="1"/>
          </p:cNvGrpSpPr>
          <p:nvPr/>
        </p:nvGrpSpPr>
        <p:grpSpPr bwMode="auto">
          <a:xfrm>
            <a:off x="900113" y="9525"/>
            <a:ext cx="4525962" cy="6804025"/>
            <a:chOff x="567" y="210"/>
            <a:chExt cx="2354" cy="3538"/>
          </a:xfrm>
          <a:noFill/>
        </p:grpSpPr>
        <p:sp>
          <p:nvSpPr>
            <p:cNvPr id="17485" name="Freeform 4"/>
            <p:cNvSpPr>
              <a:spLocks noChangeAspect="1"/>
            </p:cNvSpPr>
            <p:nvPr/>
          </p:nvSpPr>
          <p:spPr bwMode="auto">
            <a:xfrm>
              <a:off x="1444" y="1964"/>
              <a:ext cx="440" cy="274"/>
            </a:xfrm>
            <a:custGeom>
              <a:avLst/>
              <a:gdLst>
                <a:gd name="T0" fmla="*/ 2147483647 w 72"/>
                <a:gd name="T1" fmla="*/ 2147483647 h 48"/>
                <a:gd name="T2" fmla="*/ 2147483647 w 72"/>
                <a:gd name="T3" fmla="*/ 2147483647 h 48"/>
                <a:gd name="T4" fmla="*/ 0 w 72"/>
                <a:gd name="T5" fmla="*/ 2147483647 h 48"/>
                <a:gd name="T6" fmla="*/ 2147483647 w 72"/>
                <a:gd name="T7" fmla="*/ 2147483647 h 48"/>
                <a:gd name="T8" fmla="*/ 2147483647 w 72"/>
                <a:gd name="T9" fmla="*/ 0 h 48"/>
                <a:gd name="T10" fmla="*/ 2147483647 w 72"/>
                <a:gd name="T11" fmla="*/ 2147483647 h 48"/>
                <a:gd name="T12" fmla="*/ 2147483647 w 72"/>
                <a:gd name="T13" fmla="*/ 0 h 48"/>
                <a:gd name="T14" fmla="*/ 2147483647 w 72"/>
                <a:gd name="T15" fmla="*/ 0 h 48"/>
                <a:gd name="T16" fmla="*/ 2147483647 w 72"/>
                <a:gd name="T17" fmla="*/ 2147483647 h 48"/>
                <a:gd name="T18" fmla="*/ 2147483647 w 72"/>
                <a:gd name="T19" fmla="*/ 2147483647 h 48"/>
                <a:gd name="T20" fmla="*/ 2147483647 w 72"/>
                <a:gd name="T21" fmla="*/ 2147483647 h 48"/>
                <a:gd name="T22" fmla="*/ 2147483647 w 72"/>
                <a:gd name="T23" fmla="*/ 2147483647 h 48"/>
                <a:gd name="T24" fmla="*/ 2147483647 w 72"/>
                <a:gd name="T25" fmla="*/ 2147483647 h 48"/>
                <a:gd name="T26" fmla="*/ 2147483647 w 72"/>
                <a:gd name="T27" fmla="*/ 2147483647 h 48"/>
                <a:gd name="T28" fmla="*/ 2147483647 w 72"/>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48"/>
                <a:gd name="T47" fmla="*/ 72 w 72"/>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48">
                  <a:moveTo>
                    <a:pt x="24" y="48"/>
                  </a:moveTo>
                  <a:lnTo>
                    <a:pt x="18" y="36"/>
                  </a:lnTo>
                  <a:lnTo>
                    <a:pt x="0" y="36"/>
                  </a:lnTo>
                  <a:lnTo>
                    <a:pt x="6" y="36"/>
                  </a:lnTo>
                  <a:lnTo>
                    <a:pt x="18" y="0"/>
                  </a:lnTo>
                  <a:lnTo>
                    <a:pt x="42" y="6"/>
                  </a:lnTo>
                  <a:lnTo>
                    <a:pt x="54" y="0"/>
                  </a:lnTo>
                  <a:lnTo>
                    <a:pt x="66" y="0"/>
                  </a:lnTo>
                  <a:lnTo>
                    <a:pt x="72" y="12"/>
                  </a:lnTo>
                  <a:lnTo>
                    <a:pt x="66" y="24"/>
                  </a:lnTo>
                  <a:lnTo>
                    <a:pt x="66" y="36"/>
                  </a:lnTo>
                  <a:lnTo>
                    <a:pt x="60" y="42"/>
                  </a:lnTo>
                  <a:lnTo>
                    <a:pt x="48" y="42"/>
                  </a:lnTo>
                  <a:lnTo>
                    <a:pt x="30" y="48"/>
                  </a:lnTo>
                  <a:lnTo>
                    <a:pt x="24" y="48"/>
                  </a:lnTo>
                  <a:close/>
                </a:path>
              </a:pathLst>
            </a:custGeom>
            <a:solidFill>
              <a:srgbClr val="66CCFF"/>
            </a:solidFill>
            <a:ln w="0">
              <a:solidFill>
                <a:srgbClr val="000000"/>
              </a:solidFill>
              <a:prstDash val="solid"/>
              <a:round/>
              <a:headEnd/>
              <a:tailEnd/>
            </a:ln>
          </p:spPr>
          <p:txBody>
            <a:bodyPr/>
            <a:lstStyle/>
            <a:p>
              <a:pPr>
                <a:defRPr/>
              </a:pPr>
              <a:endParaRPr lang="fi-FI"/>
            </a:p>
          </p:txBody>
        </p:sp>
        <p:sp>
          <p:nvSpPr>
            <p:cNvPr id="17486" name="Freeform 5"/>
            <p:cNvSpPr>
              <a:spLocks noChangeAspect="1"/>
            </p:cNvSpPr>
            <p:nvPr/>
          </p:nvSpPr>
          <p:spPr bwMode="auto">
            <a:xfrm>
              <a:off x="967" y="1379"/>
              <a:ext cx="951" cy="618"/>
            </a:xfrm>
            <a:custGeom>
              <a:avLst/>
              <a:gdLst>
                <a:gd name="T0" fmla="*/ 2147483647 w 156"/>
                <a:gd name="T1" fmla="*/ 2147483647 h 108"/>
                <a:gd name="T2" fmla="*/ 2147483647 w 156"/>
                <a:gd name="T3" fmla="*/ 2147483647 h 108"/>
                <a:gd name="T4" fmla="*/ 2147483647 w 156"/>
                <a:gd name="T5" fmla="*/ 2147483647 h 108"/>
                <a:gd name="T6" fmla="*/ 2147483647 w 156"/>
                <a:gd name="T7" fmla="*/ 2147483647 h 108"/>
                <a:gd name="T8" fmla="*/ 0 w 156"/>
                <a:gd name="T9" fmla="*/ 2147483647 h 108"/>
                <a:gd name="T10" fmla="*/ 2147483647 w 156"/>
                <a:gd name="T11" fmla="*/ 2147483647 h 108"/>
                <a:gd name="T12" fmla="*/ 2147483647 w 156"/>
                <a:gd name="T13" fmla="*/ 2147483647 h 108"/>
                <a:gd name="T14" fmla="*/ 2147483647 w 156"/>
                <a:gd name="T15" fmla="*/ 2147483647 h 108"/>
                <a:gd name="T16" fmla="*/ 2147483647 w 156"/>
                <a:gd name="T17" fmla="*/ 2147483647 h 108"/>
                <a:gd name="T18" fmla="*/ 2147483647 w 156"/>
                <a:gd name="T19" fmla="*/ 2147483647 h 108"/>
                <a:gd name="T20" fmla="*/ 2147483647 w 156"/>
                <a:gd name="T21" fmla="*/ 2147483647 h 108"/>
                <a:gd name="T22" fmla="*/ 2147483647 w 156"/>
                <a:gd name="T23" fmla="*/ 2147483647 h 108"/>
                <a:gd name="T24" fmla="*/ 2147483647 w 156"/>
                <a:gd name="T25" fmla="*/ 2147483647 h 108"/>
                <a:gd name="T26" fmla="*/ 2147483647 w 156"/>
                <a:gd name="T27" fmla="*/ 2147483647 h 108"/>
                <a:gd name="T28" fmla="*/ 2147483647 w 156"/>
                <a:gd name="T29" fmla="*/ 2147483647 h 108"/>
                <a:gd name="T30" fmla="*/ 2147483647 w 156"/>
                <a:gd name="T31" fmla="*/ 2147483647 h 108"/>
                <a:gd name="T32" fmla="*/ 2147483647 w 156"/>
                <a:gd name="T33" fmla="*/ 0 h 108"/>
                <a:gd name="T34" fmla="*/ 2147483647 w 156"/>
                <a:gd name="T35" fmla="*/ 0 h 108"/>
                <a:gd name="T36" fmla="*/ 2147483647 w 156"/>
                <a:gd name="T37" fmla="*/ 2147483647 h 108"/>
                <a:gd name="T38" fmla="*/ 2147483647 w 156"/>
                <a:gd name="T39" fmla="*/ 2147483647 h 108"/>
                <a:gd name="T40" fmla="*/ 2147483647 w 156"/>
                <a:gd name="T41" fmla="*/ 2147483647 h 108"/>
                <a:gd name="T42" fmla="*/ 2147483647 w 156"/>
                <a:gd name="T43" fmla="*/ 2147483647 h 108"/>
                <a:gd name="T44" fmla="*/ 2147483647 w 156"/>
                <a:gd name="T45" fmla="*/ 2147483647 h 108"/>
                <a:gd name="T46" fmla="*/ 2147483647 w 156"/>
                <a:gd name="T47" fmla="*/ 2147483647 h 108"/>
                <a:gd name="T48" fmla="*/ 2147483647 w 156"/>
                <a:gd name="T49" fmla="*/ 2147483647 h 108"/>
                <a:gd name="T50" fmla="*/ 2147483647 w 156"/>
                <a:gd name="T51" fmla="*/ 2147483647 h 108"/>
                <a:gd name="T52" fmla="*/ 2147483647 w 156"/>
                <a:gd name="T53" fmla="*/ 2147483647 h 108"/>
                <a:gd name="T54" fmla="*/ 2147483647 w 156"/>
                <a:gd name="T55" fmla="*/ 2147483647 h 10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6"/>
                <a:gd name="T85" fmla="*/ 0 h 108"/>
                <a:gd name="T86" fmla="*/ 156 w 156"/>
                <a:gd name="T87" fmla="*/ 108 h 10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6" h="108">
                  <a:moveTo>
                    <a:pt x="60" y="96"/>
                  </a:moveTo>
                  <a:lnTo>
                    <a:pt x="54" y="90"/>
                  </a:lnTo>
                  <a:lnTo>
                    <a:pt x="30" y="102"/>
                  </a:lnTo>
                  <a:lnTo>
                    <a:pt x="6" y="66"/>
                  </a:lnTo>
                  <a:lnTo>
                    <a:pt x="0" y="48"/>
                  </a:lnTo>
                  <a:lnTo>
                    <a:pt x="24" y="36"/>
                  </a:lnTo>
                  <a:lnTo>
                    <a:pt x="42" y="36"/>
                  </a:lnTo>
                  <a:lnTo>
                    <a:pt x="54" y="42"/>
                  </a:lnTo>
                  <a:lnTo>
                    <a:pt x="60" y="42"/>
                  </a:lnTo>
                  <a:lnTo>
                    <a:pt x="60" y="36"/>
                  </a:lnTo>
                  <a:lnTo>
                    <a:pt x="54" y="30"/>
                  </a:lnTo>
                  <a:lnTo>
                    <a:pt x="54" y="18"/>
                  </a:lnTo>
                  <a:lnTo>
                    <a:pt x="66" y="12"/>
                  </a:lnTo>
                  <a:lnTo>
                    <a:pt x="78" y="18"/>
                  </a:lnTo>
                  <a:lnTo>
                    <a:pt x="96" y="30"/>
                  </a:lnTo>
                  <a:lnTo>
                    <a:pt x="108" y="24"/>
                  </a:lnTo>
                  <a:lnTo>
                    <a:pt x="132" y="0"/>
                  </a:lnTo>
                  <a:lnTo>
                    <a:pt x="138" y="0"/>
                  </a:lnTo>
                  <a:lnTo>
                    <a:pt x="144" y="12"/>
                  </a:lnTo>
                  <a:lnTo>
                    <a:pt x="156" y="30"/>
                  </a:lnTo>
                  <a:lnTo>
                    <a:pt x="156" y="48"/>
                  </a:lnTo>
                  <a:lnTo>
                    <a:pt x="132" y="54"/>
                  </a:lnTo>
                  <a:lnTo>
                    <a:pt x="126" y="66"/>
                  </a:lnTo>
                  <a:lnTo>
                    <a:pt x="132" y="102"/>
                  </a:lnTo>
                  <a:lnTo>
                    <a:pt x="120" y="108"/>
                  </a:lnTo>
                  <a:lnTo>
                    <a:pt x="96" y="102"/>
                  </a:lnTo>
                  <a:lnTo>
                    <a:pt x="90" y="96"/>
                  </a:lnTo>
                  <a:lnTo>
                    <a:pt x="60" y="96"/>
                  </a:lnTo>
                  <a:close/>
                </a:path>
              </a:pathLst>
            </a:custGeom>
            <a:solidFill>
              <a:srgbClr val="92D050"/>
            </a:solidFill>
            <a:ln w="0">
              <a:solidFill>
                <a:srgbClr val="000000"/>
              </a:solidFill>
              <a:prstDash val="solid"/>
              <a:round/>
              <a:headEnd/>
              <a:tailEnd/>
            </a:ln>
          </p:spPr>
          <p:txBody>
            <a:bodyPr/>
            <a:lstStyle/>
            <a:p>
              <a:pPr>
                <a:defRPr/>
              </a:pPr>
              <a:endParaRPr lang="fi-FI"/>
            </a:p>
          </p:txBody>
        </p:sp>
        <p:sp>
          <p:nvSpPr>
            <p:cNvPr id="17487" name="Freeform 6"/>
            <p:cNvSpPr>
              <a:spLocks noChangeAspect="1"/>
            </p:cNvSpPr>
            <p:nvPr/>
          </p:nvSpPr>
          <p:spPr bwMode="auto">
            <a:xfrm>
              <a:off x="1740" y="1379"/>
              <a:ext cx="619" cy="653"/>
            </a:xfrm>
            <a:custGeom>
              <a:avLst/>
              <a:gdLst>
                <a:gd name="T0" fmla="*/ 2147483647 w 102"/>
                <a:gd name="T1" fmla="*/ 2147483647 h 114"/>
                <a:gd name="T2" fmla="*/ 2147483647 w 102"/>
                <a:gd name="T3" fmla="*/ 2147483647 h 114"/>
                <a:gd name="T4" fmla="*/ 2147483647 w 102"/>
                <a:gd name="T5" fmla="*/ 2147483647 h 114"/>
                <a:gd name="T6" fmla="*/ 2147483647 w 102"/>
                <a:gd name="T7" fmla="*/ 2147483647 h 114"/>
                <a:gd name="T8" fmla="*/ 2147483647 w 102"/>
                <a:gd name="T9" fmla="*/ 2147483647 h 114"/>
                <a:gd name="T10" fmla="*/ 2147483647 w 102"/>
                <a:gd name="T11" fmla="*/ 2147483647 h 114"/>
                <a:gd name="T12" fmla="*/ 0 w 102"/>
                <a:gd name="T13" fmla="*/ 2147483647 h 114"/>
                <a:gd name="T14" fmla="*/ 2147483647 w 102"/>
                <a:gd name="T15" fmla="*/ 2147483647 h 114"/>
                <a:gd name="T16" fmla="*/ 2147483647 w 102"/>
                <a:gd name="T17" fmla="*/ 2147483647 h 114"/>
                <a:gd name="T18" fmla="*/ 2147483647 w 102"/>
                <a:gd name="T19" fmla="*/ 2147483647 h 114"/>
                <a:gd name="T20" fmla="*/ 2147483647 w 102"/>
                <a:gd name="T21" fmla="*/ 2147483647 h 114"/>
                <a:gd name="T22" fmla="*/ 2147483647 w 102"/>
                <a:gd name="T23" fmla="*/ 0 h 114"/>
                <a:gd name="T24" fmla="*/ 2147483647 w 102"/>
                <a:gd name="T25" fmla="*/ 2147483647 h 114"/>
                <a:gd name="T26" fmla="*/ 2147483647 w 102"/>
                <a:gd name="T27" fmla="*/ 0 h 114"/>
                <a:gd name="T28" fmla="*/ 2147483647 w 102"/>
                <a:gd name="T29" fmla="*/ 2147483647 h 114"/>
                <a:gd name="T30" fmla="*/ 2147483647 w 102"/>
                <a:gd name="T31" fmla="*/ 2147483647 h 114"/>
                <a:gd name="T32" fmla="*/ 2147483647 w 102"/>
                <a:gd name="T33" fmla="*/ 2147483647 h 114"/>
                <a:gd name="T34" fmla="*/ 2147483647 w 102"/>
                <a:gd name="T35" fmla="*/ 2147483647 h 114"/>
                <a:gd name="T36" fmla="*/ 2147483647 w 102"/>
                <a:gd name="T37" fmla="*/ 2147483647 h 114"/>
                <a:gd name="T38" fmla="*/ 2147483647 w 102"/>
                <a:gd name="T39" fmla="*/ 2147483647 h 114"/>
                <a:gd name="T40" fmla="*/ 2147483647 w 102"/>
                <a:gd name="T41" fmla="*/ 2147483647 h 1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14"/>
                <a:gd name="T65" fmla="*/ 102 w 102"/>
                <a:gd name="T66" fmla="*/ 114 h 1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14">
                  <a:moveTo>
                    <a:pt x="66" y="102"/>
                  </a:moveTo>
                  <a:lnTo>
                    <a:pt x="60" y="108"/>
                  </a:lnTo>
                  <a:lnTo>
                    <a:pt x="42" y="108"/>
                  </a:lnTo>
                  <a:lnTo>
                    <a:pt x="24" y="114"/>
                  </a:lnTo>
                  <a:lnTo>
                    <a:pt x="18" y="102"/>
                  </a:lnTo>
                  <a:lnTo>
                    <a:pt x="6" y="102"/>
                  </a:lnTo>
                  <a:lnTo>
                    <a:pt x="0" y="66"/>
                  </a:lnTo>
                  <a:lnTo>
                    <a:pt x="6" y="54"/>
                  </a:lnTo>
                  <a:lnTo>
                    <a:pt x="30" y="48"/>
                  </a:lnTo>
                  <a:lnTo>
                    <a:pt x="30" y="30"/>
                  </a:lnTo>
                  <a:lnTo>
                    <a:pt x="18" y="12"/>
                  </a:lnTo>
                  <a:lnTo>
                    <a:pt x="36" y="0"/>
                  </a:lnTo>
                  <a:lnTo>
                    <a:pt x="66" y="12"/>
                  </a:lnTo>
                  <a:lnTo>
                    <a:pt x="78" y="0"/>
                  </a:lnTo>
                  <a:lnTo>
                    <a:pt x="96" y="24"/>
                  </a:lnTo>
                  <a:lnTo>
                    <a:pt x="72" y="24"/>
                  </a:lnTo>
                  <a:lnTo>
                    <a:pt x="90" y="42"/>
                  </a:lnTo>
                  <a:lnTo>
                    <a:pt x="90" y="60"/>
                  </a:lnTo>
                  <a:lnTo>
                    <a:pt x="102" y="66"/>
                  </a:lnTo>
                  <a:lnTo>
                    <a:pt x="78" y="96"/>
                  </a:lnTo>
                  <a:lnTo>
                    <a:pt x="66" y="102"/>
                  </a:lnTo>
                  <a:close/>
                </a:path>
              </a:pathLst>
            </a:custGeom>
            <a:solidFill>
              <a:srgbClr val="92D050"/>
            </a:solidFill>
            <a:ln w="12700">
              <a:solidFill>
                <a:srgbClr val="000000"/>
              </a:solidFill>
              <a:prstDash val="solid"/>
              <a:round/>
              <a:headEnd/>
              <a:tailEnd/>
            </a:ln>
          </p:spPr>
          <p:txBody>
            <a:bodyPr/>
            <a:lstStyle/>
            <a:p>
              <a:pPr>
                <a:defRPr/>
              </a:pPr>
              <a:endParaRPr lang="fi-FI"/>
            </a:p>
          </p:txBody>
        </p:sp>
        <p:sp>
          <p:nvSpPr>
            <p:cNvPr id="17488" name="Freeform 7"/>
            <p:cNvSpPr>
              <a:spLocks noChangeAspect="1"/>
            </p:cNvSpPr>
            <p:nvPr/>
          </p:nvSpPr>
          <p:spPr bwMode="auto">
            <a:xfrm>
              <a:off x="2324" y="1964"/>
              <a:ext cx="474" cy="580"/>
            </a:xfrm>
            <a:custGeom>
              <a:avLst/>
              <a:gdLst>
                <a:gd name="T0" fmla="*/ 2147483647 w 78"/>
                <a:gd name="T1" fmla="*/ 2147483647 h 102"/>
                <a:gd name="T2" fmla="*/ 2147483647 w 78"/>
                <a:gd name="T3" fmla="*/ 2147483647 h 102"/>
                <a:gd name="T4" fmla="*/ 2147483647 w 78"/>
                <a:gd name="T5" fmla="*/ 2147483647 h 102"/>
                <a:gd name="T6" fmla="*/ 2147483647 w 78"/>
                <a:gd name="T7" fmla="*/ 2147483647 h 102"/>
                <a:gd name="T8" fmla="*/ 2147483647 w 78"/>
                <a:gd name="T9" fmla="*/ 2147483647 h 102"/>
                <a:gd name="T10" fmla="*/ 0 w 78"/>
                <a:gd name="T11" fmla="*/ 0 h 102"/>
                <a:gd name="T12" fmla="*/ 2147483647 w 78"/>
                <a:gd name="T13" fmla="*/ 2147483647 h 102"/>
                <a:gd name="T14" fmla="*/ 2147483647 w 78"/>
                <a:gd name="T15" fmla="*/ 2147483647 h 102"/>
                <a:gd name="T16" fmla="*/ 2147483647 w 78"/>
                <a:gd name="T17" fmla="*/ 2147483647 h 102"/>
                <a:gd name="T18" fmla="*/ 2147483647 w 78"/>
                <a:gd name="T19" fmla="*/ 2147483647 h 102"/>
                <a:gd name="T20" fmla="*/ 2147483647 w 78"/>
                <a:gd name="T21" fmla="*/ 2147483647 h 102"/>
                <a:gd name="T22" fmla="*/ 2147483647 w 78"/>
                <a:gd name="T23" fmla="*/ 2147483647 h 102"/>
                <a:gd name="T24" fmla="*/ 2147483647 w 78"/>
                <a:gd name="T25" fmla="*/ 2147483647 h 102"/>
                <a:gd name="T26" fmla="*/ 2147483647 w 78"/>
                <a:gd name="T27" fmla="*/ 2147483647 h 102"/>
                <a:gd name="T28" fmla="*/ 2147483647 w 78"/>
                <a:gd name="T29" fmla="*/ 2147483647 h 102"/>
                <a:gd name="T30" fmla="*/ 2147483647 w 78"/>
                <a:gd name="T31" fmla="*/ 2147483647 h 102"/>
                <a:gd name="T32" fmla="*/ 2147483647 w 78"/>
                <a:gd name="T33" fmla="*/ 2147483647 h 102"/>
                <a:gd name="T34" fmla="*/ 2147483647 w 78"/>
                <a:gd name="T35" fmla="*/ 2147483647 h 102"/>
                <a:gd name="T36" fmla="*/ 2147483647 w 78"/>
                <a:gd name="T37" fmla="*/ 2147483647 h 1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102"/>
                <a:gd name="T59" fmla="*/ 78 w 78"/>
                <a:gd name="T60" fmla="*/ 102 h 1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102">
                  <a:moveTo>
                    <a:pt x="18" y="102"/>
                  </a:moveTo>
                  <a:lnTo>
                    <a:pt x="6" y="60"/>
                  </a:lnTo>
                  <a:lnTo>
                    <a:pt x="12" y="48"/>
                  </a:lnTo>
                  <a:lnTo>
                    <a:pt x="6" y="42"/>
                  </a:lnTo>
                  <a:lnTo>
                    <a:pt x="6" y="24"/>
                  </a:lnTo>
                  <a:lnTo>
                    <a:pt x="0" y="0"/>
                  </a:lnTo>
                  <a:lnTo>
                    <a:pt x="36" y="6"/>
                  </a:lnTo>
                  <a:lnTo>
                    <a:pt x="36" y="12"/>
                  </a:lnTo>
                  <a:lnTo>
                    <a:pt x="48" y="18"/>
                  </a:lnTo>
                  <a:lnTo>
                    <a:pt x="54" y="30"/>
                  </a:lnTo>
                  <a:lnTo>
                    <a:pt x="66" y="30"/>
                  </a:lnTo>
                  <a:lnTo>
                    <a:pt x="72" y="36"/>
                  </a:lnTo>
                  <a:lnTo>
                    <a:pt x="66" y="42"/>
                  </a:lnTo>
                  <a:lnTo>
                    <a:pt x="78" y="60"/>
                  </a:lnTo>
                  <a:lnTo>
                    <a:pt x="66" y="66"/>
                  </a:lnTo>
                  <a:lnTo>
                    <a:pt x="66" y="72"/>
                  </a:lnTo>
                  <a:lnTo>
                    <a:pt x="54" y="96"/>
                  </a:lnTo>
                  <a:lnTo>
                    <a:pt x="42" y="84"/>
                  </a:lnTo>
                  <a:lnTo>
                    <a:pt x="18" y="102"/>
                  </a:lnTo>
                  <a:close/>
                </a:path>
              </a:pathLst>
            </a:custGeom>
            <a:solidFill>
              <a:srgbClr val="66CCFF"/>
            </a:solidFill>
            <a:ln w="0">
              <a:solidFill>
                <a:srgbClr val="000000"/>
              </a:solidFill>
              <a:prstDash val="solid"/>
              <a:round/>
              <a:headEnd/>
              <a:tailEnd/>
            </a:ln>
          </p:spPr>
          <p:txBody>
            <a:bodyPr/>
            <a:lstStyle/>
            <a:p>
              <a:pPr>
                <a:defRPr/>
              </a:pPr>
              <a:endParaRPr lang="fi-FI"/>
            </a:p>
          </p:txBody>
        </p:sp>
        <p:sp>
          <p:nvSpPr>
            <p:cNvPr id="17489" name="Freeform 8"/>
            <p:cNvSpPr>
              <a:spLocks noChangeAspect="1"/>
            </p:cNvSpPr>
            <p:nvPr/>
          </p:nvSpPr>
          <p:spPr bwMode="auto">
            <a:xfrm>
              <a:off x="2176" y="1515"/>
              <a:ext cx="474" cy="587"/>
            </a:xfrm>
            <a:custGeom>
              <a:avLst/>
              <a:gdLst>
                <a:gd name="T0" fmla="*/ 0 w 78"/>
                <a:gd name="T1" fmla="*/ 0 h 102"/>
                <a:gd name="T2" fmla="*/ 2147483647 w 78"/>
                <a:gd name="T3" fmla="*/ 2147483647 h 102"/>
                <a:gd name="T4" fmla="*/ 2147483647 w 78"/>
                <a:gd name="T5" fmla="*/ 2147483647 h 102"/>
                <a:gd name="T6" fmla="*/ 2147483647 w 78"/>
                <a:gd name="T7" fmla="*/ 2147483647 h 102"/>
                <a:gd name="T8" fmla="*/ 2147483647 w 78"/>
                <a:gd name="T9" fmla="*/ 2147483647 h 102"/>
                <a:gd name="T10" fmla="*/ 2147483647 w 78"/>
                <a:gd name="T11" fmla="*/ 2147483647 h 102"/>
                <a:gd name="T12" fmla="*/ 2147483647 w 78"/>
                <a:gd name="T13" fmla="*/ 2147483647 h 102"/>
                <a:gd name="T14" fmla="*/ 2147483647 w 78"/>
                <a:gd name="T15" fmla="*/ 2147483647 h 102"/>
                <a:gd name="T16" fmla="*/ 2147483647 w 78"/>
                <a:gd name="T17" fmla="*/ 2147483647 h 102"/>
                <a:gd name="T18" fmla="*/ 2147483647 w 78"/>
                <a:gd name="T19" fmla="*/ 2147483647 h 102"/>
                <a:gd name="T20" fmla="*/ 2147483647 w 78"/>
                <a:gd name="T21" fmla="*/ 2147483647 h 102"/>
                <a:gd name="T22" fmla="*/ 2147483647 w 78"/>
                <a:gd name="T23" fmla="*/ 2147483647 h 102"/>
                <a:gd name="T24" fmla="*/ 2147483647 w 78"/>
                <a:gd name="T25" fmla="*/ 2147483647 h 102"/>
                <a:gd name="T26" fmla="*/ 2147483647 w 78"/>
                <a:gd name="T27" fmla="*/ 2147483647 h 102"/>
                <a:gd name="T28" fmla="*/ 2147483647 w 78"/>
                <a:gd name="T29" fmla="*/ 2147483647 h 102"/>
                <a:gd name="T30" fmla="*/ 2147483647 w 78"/>
                <a:gd name="T31" fmla="*/ 0 h 102"/>
                <a:gd name="T32" fmla="*/ 0 w 78"/>
                <a:gd name="T33" fmla="*/ 0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102"/>
                <a:gd name="T53" fmla="*/ 78 w 78"/>
                <a:gd name="T54" fmla="*/ 102 h 1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102">
                  <a:moveTo>
                    <a:pt x="0" y="0"/>
                  </a:moveTo>
                  <a:lnTo>
                    <a:pt x="18" y="18"/>
                  </a:lnTo>
                  <a:lnTo>
                    <a:pt x="18" y="36"/>
                  </a:lnTo>
                  <a:lnTo>
                    <a:pt x="30" y="42"/>
                  </a:lnTo>
                  <a:lnTo>
                    <a:pt x="6" y="72"/>
                  </a:lnTo>
                  <a:lnTo>
                    <a:pt x="6" y="84"/>
                  </a:lnTo>
                  <a:lnTo>
                    <a:pt x="18" y="102"/>
                  </a:lnTo>
                  <a:lnTo>
                    <a:pt x="30" y="102"/>
                  </a:lnTo>
                  <a:lnTo>
                    <a:pt x="24" y="78"/>
                  </a:lnTo>
                  <a:lnTo>
                    <a:pt x="60" y="84"/>
                  </a:lnTo>
                  <a:lnTo>
                    <a:pt x="72" y="72"/>
                  </a:lnTo>
                  <a:lnTo>
                    <a:pt x="78" y="66"/>
                  </a:lnTo>
                  <a:lnTo>
                    <a:pt x="72" y="36"/>
                  </a:lnTo>
                  <a:lnTo>
                    <a:pt x="60" y="12"/>
                  </a:lnTo>
                  <a:lnTo>
                    <a:pt x="48" y="18"/>
                  </a:lnTo>
                  <a:lnTo>
                    <a:pt x="24" y="0"/>
                  </a:lnTo>
                  <a:lnTo>
                    <a:pt x="0" y="0"/>
                  </a:lnTo>
                  <a:close/>
                </a:path>
              </a:pathLst>
            </a:custGeom>
            <a:solidFill>
              <a:srgbClr val="92D050"/>
            </a:solidFill>
            <a:ln w="0">
              <a:solidFill>
                <a:srgbClr val="000000"/>
              </a:solidFill>
              <a:prstDash val="solid"/>
              <a:round/>
              <a:headEnd/>
              <a:tailEnd/>
            </a:ln>
          </p:spPr>
          <p:txBody>
            <a:bodyPr/>
            <a:lstStyle/>
            <a:p>
              <a:pPr>
                <a:defRPr/>
              </a:pPr>
              <a:endParaRPr lang="fi-FI"/>
            </a:p>
          </p:txBody>
        </p:sp>
        <p:sp>
          <p:nvSpPr>
            <p:cNvPr id="17490" name="Freeform 9"/>
            <p:cNvSpPr>
              <a:spLocks noChangeAspect="1"/>
            </p:cNvSpPr>
            <p:nvPr/>
          </p:nvSpPr>
          <p:spPr bwMode="auto">
            <a:xfrm>
              <a:off x="1841" y="1926"/>
              <a:ext cx="585" cy="617"/>
            </a:xfrm>
            <a:custGeom>
              <a:avLst/>
              <a:gdLst>
                <a:gd name="T0" fmla="*/ 2147483647 w 96"/>
                <a:gd name="T1" fmla="*/ 2147483647 h 108"/>
                <a:gd name="T2" fmla="*/ 2147483647 w 96"/>
                <a:gd name="T3" fmla="*/ 2147483647 h 108"/>
                <a:gd name="T4" fmla="*/ 2147483647 w 96"/>
                <a:gd name="T5" fmla="*/ 2147483647 h 108"/>
                <a:gd name="T6" fmla="*/ 0 w 96"/>
                <a:gd name="T7" fmla="*/ 2147483647 h 108"/>
                <a:gd name="T8" fmla="*/ 0 w 96"/>
                <a:gd name="T9" fmla="*/ 2147483647 h 108"/>
                <a:gd name="T10" fmla="*/ 2147483647 w 96"/>
                <a:gd name="T11" fmla="*/ 2147483647 h 108"/>
                <a:gd name="T12" fmla="*/ 2147483647 w 96"/>
                <a:gd name="T13" fmla="*/ 2147483647 h 108"/>
                <a:gd name="T14" fmla="*/ 2147483647 w 96"/>
                <a:gd name="T15" fmla="*/ 2147483647 h 108"/>
                <a:gd name="T16" fmla="*/ 2147483647 w 96"/>
                <a:gd name="T17" fmla="*/ 2147483647 h 108"/>
                <a:gd name="T18" fmla="*/ 2147483647 w 96"/>
                <a:gd name="T19" fmla="*/ 0 h 108"/>
                <a:gd name="T20" fmla="*/ 2147483647 w 96"/>
                <a:gd name="T21" fmla="*/ 2147483647 h 108"/>
                <a:gd name="T22" fmla="*/ 2147483647 w 96"/>
                <a:gd name="T23" fmla="*/ 2147483647 h 108"/>
                <a:gd name="T24" fmla="*/ 2147483647 w 96"/>
                <a:gd name="T25" fmla="*/ 2147483647 h 108"/>
                <a:gd name="T26" fmla="*/ 2147483647 w 96"/>
                <a:gd name="T27" fmla="*/ 2147483647 h 108"/>
                <a:gd name="T28" fmla="*/ 2147483647 w 96"/>
                <a:gd name="T29" fmla="*/ 2147483647 h 108"/>
                <a:gd name="T30" fmla="*/ 2147483647 w 96"/>
                <a:gd name="T31" fmla="*/ 2147483647 h 108"/>
                <a:gd name="T32" fmla="*/ 2147483647 w 96"/>
                <a:gd name="T33" fmla="*/ 2147483647 h 108"/>
                <a:gd name="T34" fmla="*/ 2147483647 w 96"/>
                <a:gd name="T35" fmla="*/ 2147483647 h 108"/>
                <a:gd name="T36" fmla="*/ 2147483647 w 96"/>
                <a:gd name="T37" fmla="*/ 2147483647 h 108"/>
                <a:gd name="T38" fmla="*/ 2147483647 w 96"/>
                <a:gd name="T39" fmla="*/ 2147483647 h 108"/>
                <a:gd name="T40" fmla="*/ 2147483647 w 96"/>
                <a:gd name="T41" fmla="*/ 2147483647 h 1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08"/>
                <a:gd name="T65" fmla="*/ 96 w 96"/>
                <a:gd name="T66" fmla="*/ 108 h 1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08">
                  <a:moveTo>
                    <a:pt x="30" y="72"/>
                  </a:moveTo>
                  <a:lnTo>
                    <a:pt x="30" y="54"/>
                  </a:lnTo>
                  <a:lnTo>
                    <a:pt x="18" y="54"/>
                  </a:lnTo>
                  <a:lnTo>
                    <a:pt x="0" y="42"/>
                  </a:lnTo>
                  <a:lnTo>
                    <a:pt x="0" y="30"/>
                  </a:lnTo>
                  <a:lnTo>
                    <a:pt x="6" y="18"/>
                  </a:lnTo>
                  <a:lnTo>
                    <a:pt x="24" y="12"/>
                  </a:lnTo>
                  <a:lnTo>
                    <a:pt x="42" y="12"/>
                  </a:lnTo>
                  <a:lnTo>
                    <a:pt x="48" y="6"/>
                  </a:lnTo>
                  <a:lnTo>
                    <a:pt x="60" y="0"/>
                  </a:lnTo>
                  <a:lnTo>
                    <a:pt x="60" y="12"/>
                  </a:lnTo>
                  <a:lnTo>
                    <a:pt x="72" y="30"/>
                  </a:lnTo>
                  <a:lnTo>
                    <a:pt x="84" y="30"/>
                  </a:lnTo>
                  <a:lnTo>
                    <a:pt x="84" y="48"/>
                  </a:lnTo>
                  <a:lnTo>
                    <a:pt x="90" y="54"/>
                  </a:lnTo>
                  <a:lnTo>
                    <a:pt x="84" y="66"/>
                  </a:lnTo>
                  <a:lnTo>
                    <a:pt x="96" y="108"/>
                  </a:lnTo>
                  <a:lnTo>
                    <a:pt x="78" y="102"/>
                  </a:lnTo>
                  <a:lnTo>
                    <a:pt x="60" y="108"/>
                  </a:lnTo>
                  <a:lnTo>
                    <a:pt x="48" y="90"/>
                  </a:lnTo>
                  <a:lnTo>
                    <a:pt x="30" y="72"/>
                  </a:lnTo>
                  <a:close/>
                </a:path>
              </a:pathLst>
            </a:custGeom>
            <a:solidFill>
              <a:srgbClr val="66CCFF"/>
            </a:solidFill>
            <a:ln w="12700">
              <a:solidFill>
                <a:srgbClr val="000000"/>
              </a:solidFill>
              <a:prstDash val="solid"/>
              <a:round/>
              <a:headEnd/>
              <a:tailEnd/>
            </a:ln>
          </p:spPr>
          <p:txBody>
            <a:bodyPr/>
            <a:lstStyle/>
            <a:p>
              <a:pPr>
                <a:defRPr/>
              </a:pPr>
              <a:endParaRPr lang="fi-FI"/>
            </a:p>
          </p:txBody>
        </p:sp>
        <p:sp>
          <p:nvSpPr>
            <p:cNvPr id="17491" name="Freeform 10"/>
            <p:cNvSpPr>
              <a:spLocks noChangeAspect="1"/>
            </p:cNvSpPr>
            <p:nvPr/>
          </p:nvSpPr>
          <p:spPr bwMode="auto">
            <a:xfrm>
              <a:off x="1186" y="454"/>
              <a:ext cx="478" cy="374"/>
            </a:xfrm>
            <a:custGeom>
              <a:avLst/>
              <a:gdLst>
                <a:gd name="T0" fmla="*/ 2147483647 w 78"/>
                <a:gd name="T1" fmla="*/ 2147483647 h 66"/>
                <a:gd name="T2" fmla="*/ 2147483647 w 78"/>
                <a:gd name="T3" fmla="*/ 2147483647 h 66"/>
                <a:gd name="T4" fmla="*/ 2147483647 w 78"/>
                <a:gd name="T5" fmla="*/ 2147483647 h 66"/>
                <a:gd name="T6" fmla="*/ 2147483647 w 78"/>
                <a:gd name="T7" fmla="*/ 2147483647 h 66"/>
                <a:gd name="T8" fmla="*/ 0 w 78"/>
                <a:gd name="T9" fmla="*/ 2147483647 h 66"/>
                <a:gd name="T10" fmla="*/ 2147483647 w 78"/>
                <a:gd name="T11" fmla="*/ 2147483647 h 66"/>
                <a:gd name="T12" fmla="*/ 2147483647 w 78"/>
                <a:gd name="T13" fmla="*/ 2147483647 h 66"/>
                <a:gd name="T14" fmla="*/ 2147483647 w 78"/>
                <a:gd name="T15" fmla="*/ 2147483647 h 66"/>
                <a:gd name="T16" fmla="*/ 2147483647 w 78"/>
                <a:gd name="T17" fmla="*/ 0 h 66"/>
                <a:gd name="T18" fmla="*/ 2147483647 w 78"/>
                <a:gd name="T19" fmla="*/ 2147483647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66"/>
                <a:gd name="T32" fmla="*/ 78 w 7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66">
                  <a:moveTo>
                    <a:pt x="36" y="6"/>
                  </a:moveTo>
                  <a:lnTo>
                    <a:pt x="24" y="12"/>
                  </a:lnTo>
                  <a:lnTo>
                    <a:pt x="6" y="30"/>
                  </a:lnTo>
                  <a:lnTo>
                    <a:pt x="6" y="36"/>
                  </a:lnTo>
                  <a:lnTo>
                    <a:pt x="0" y="54"/>
                  </a:lnTo>
                  <a:lnTo>
                    <a:pt x="18" y="66"/>
                  </a:lnTo>
                  <a:lnTo>
                    <a:pt x="42" y="66"/>
                  </a:lnTo>
                  <a:lnTo>
                    <a:pt x="78" y="54"/>
                  </a:lnTo>
                  <a:lnTo>
                    <a:pt x="54" y="0"/>
                  </a:lnTo>
                  <a:lnTo>
                    <a:pt x="36" y="6"/>
                  </a:lnTo>
                  <a:close/>
                </a:path>
              </a:pathLst>
            </a:custGeom>
            <a:solidFill>
              <a:srgbClr val="FF99FF"/>
            </a:solidFill>
            <a:ln w="0">
              <a:solidFill>
                <a:srgbClr val="000000"/>
              </a:solidFill>
              <a:prstDash val="solid"/>
              <a:round/>
              <a:headEnd/>
              <a:tailEnd/>
            </a:ln>
          </p:spPr>
          <p:txBody>
            <a:bodyPr/>
            <a:lstStyle/>
            <a:p>
              <a:pPr>
                <a:defRPr/>
              </a:pPr>
              <a:endParaRPr lang="fi-FI"/>
            </a:p>
          </p:txBody>
        </p:sp>
        <p:sp>
          <p:nvSpPr>
            <p:cNvPr id="17492" name="Freeform 11"/>
            <p:cNvSpPr>
              <a:spLocks noChangeAspect="1"/>
            </p:cNvSpPr>
            <p:nvPr/>
          </p:nvSpPr>
          <p:spPr bwMode="auto">
            <a:xfrm>
              <a:off x="1186" y="761"/>
              <a:ext cx="513" cy="412"/>
            </a:xfrm>
            <a:custGeom>
              <a:avLst/>
              <a:gdLst>
                <a:gd name="T0" fmla="*/ 2147483647 w 84"/>
                <a:gd name="T1" fmla="*/ 2147483647 h 72"/>
                <a:gd name="T2" fmla="*/ 2147483647 w 84"/>
                <a:gd name="T3" fmla="*/ 2147483647 h 72"/>
                <a:gd name="T4" fmla="*/ 2147483647 w 84"/>
                <a:gd name="T5" fmla="*/ 2147483647 h 72"/>
                <a:gd name="T6" fmla="*/ 2147483647 w 84"/>
                <a:gd name="T7" fmla="*/ 2147483647 h 72"/>
                <a:gd name="T8" fmla="*/ 2147483647 w 84"/>
                <a:gd name="T9" fmla="*/ 2147483647 h 72"/>
                <a:gd name="T10" fmla="*/ 2147483647 w 84"/>
                <a:gd name="T11" fmla="*/ 2147483647 h 72"/>
                <a:gd name="T12" fmla="*/ 0 w 84"/>
                <a:gd name="T13" fmla="*/ 2147483647 h 72"/>
                <a:gd name="T14" fmla="*/ 0 w 84"/>
                <a:gd name="T15" fmla="*/ 0 h 72"/>
                <a:gd name="T16" fmla="*/ 2147483647 w 84"/>
                <a:gd name="T17" fmla="*/ 2147483647 h 72"/>
                <a:gd name="T18" fmla="*/ 2147483647 w 84"/>
                <a:gd name="T19" fmla="*/ 2147483647 h 72"/>
                <a:gd name="T20" fmla="*/ 2147483647 w 84"/>
                <a:gd name="T21" fmla="*/ 0 h 72"/>
                <a:gd name="T22" fmla="*/ 2147483647 w 84"/>
                <a:gd name="T23" fmla="*/ 2147483647 h 72"/>
                <a:gd name="T24" fmla="*/ 2147483647 w 84"/>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72"/>
                <a:gd name="T41" fmla="*/ 84 w 84"/>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72">
                  <a:moveTo>
                    <a:pt x="54" y="54"/>
                  </a:moveTo>
                  <a:lnTo>
                    <a:pt x="54" y="72"/>
                  </a:lnTo>
                  <a:lnTo>
                    <a:pt x="42" y="72"/>
                  </a:lnTo>
                  <a:lnTo>
                    <a:pt x="36" y="66"/>
                  </a:lnTo>
                  <a:lnTo>
                    <a:pt x="18" y="66"/>
                  </a:lnTo>
                  <a:lnTo>
                    <a:pt x="18" y="60"/>
                  </a:lnTo>
                  <a:lnTo>
                    <a:pt x="0" y="36"/>
                  </a:lnTo>
                  <a:lnTo>
                    <a:pt x="0" y="0"/>
                  </a:lnTo>
                  <a:lnTo>
                    <a:pt x="18" y="12"/>
                  </a:lnTo>
                  <a:lnTo>
                    <a:pt x="42" y="12"/>
                  </a:lnTo>
                  <a:lnTo>
                    <a:pt x="78" y="0"/>
                  </a:lnTo>
                  <a:lnTo>
                    <a:pt x="84" y="54"/>
                  </a:lnTo>
                  <a:lnTo>
                    <a:pt x="54" y="54"/>
                  </a:lnTo>
                  <a:close/>
                </a:path>
              </a:pathLst>
            </a:custGeom>
            <a:solidFill>
              <a:schemeClr val="bg1">
                <a:lumMod val="85000"/>
              </a:schemeClr>
            </a:solidFill>
            <a:ln w="0">
              <a:solidFill>
                <a:srgbClr val="000000"/>
              </a:solidFill>
              <a:prstDash val="solid"/>
              <a:round/>
              <a:headEnd/>
              <a:tailEnd/>
            </a:ln>
          </p:spPr>
          <p:txBody>
            <a:bodyPr/>
            <a:lstStyle/>
            <a:p>
              <a:pPr>
                <a:defRPr/>
              </a:pPr>
              <a:endParaRPr lang="fi-FI"/>
            </a:p>
          </p:txBody>
        </p:sp>
        <p:sp>
          <p:nvSpPr>
            <p:cNvPr id="17493" name="Freeform 12"/>
            <p:cNvSpPr>
              <a:spLocks noChangeAspect="1"/>
            </p:cNvSpPr>
            <p:nvPr/>
          </p:nvSpPr>
          <p:spPr bwMode="auto">
            <a:xfrm>
              <a:off x="1519" y="210"/>
              <a:ext cx="805" cy="618"/>
            </a:xfrm>
            <a:custGeom>
              <a:avLst/>
              <a:gdLst>
                <a:gd name="T0" fmla="*/ 2147483647 w 132"/>
                <a:gd name="T1" fmla="*/ 2147483647 h 108"/>
                <a:gd name="T2" fmla="*/ 2147483647 w 132"/>
                <a:gd name="T3" fmla="*/ 0 h 108"/>
                <a:gd name="T4" fmla="*/ 2147483647 w 132"/>
                <a:gd name="T5" fmla="*/ 2147483647 h 108"/>
                <a:gd name="T6" fmla="*/ 0 w 132"/>
                <a:gd name="T7" fmla="*/ 2147483647 h 108"/>
                <a:gd name="T8" fmla="*/ 2147483647 w 132"/>
                <a:gd name="T9" fmla="*/ 2147483647 h 108"/>
                <a:gd name="T10" fmla="*/ 2147483647 w 132"/>
                <a:gd name="T11" fmla="*/ 2147483647 h 108"/>
                <a:gd name="T12" fmla="*/ 2147483647 w 132"/>
                <a:gd name="T13" fmla="*/ 2147483647 h 108"/>
                <a:gd name="T14" fmla="*/ 2147483647 w 132"/>
                <a:gd name="T15" fmla="*/ 2147483647 h 108"/>
                <a:gd name="T16" fmla="*/ 2147483647 w 132"/>
                <a:gd name="T17" fmla="*/ 2147483647 h 108"/>
                <a:gd name="T18" fmla="*/ 2147483647 w 132"/>
                <a:gd name="T19" fmla="*/ 2147483647 h 108"/>
                <a:gd name="T20" fmla="*/ 2147483647 w 132"/>
                <a:gd name="T21" fmla="*/ 2147483647 h 108"/>
                <a:gd name="T22" fmla="*/ 2147483647 w 132"/>
                <a:gd name="T23" fmla="*/ 2147483647 h 108"/>
                <a:gd name="T24" fmla="*/ 2147483647 w 132"/>
                <a:gd name="T25" fmla="*/ 2147483647 h 108"/>
                <a:gd name="T26" fmla="*/ 2147483647 w 132"/>
                <a:gd name="T27" fmla="*/ 2147483647 h 108"/>
                <a:gd name="T28" fmla="*/ 2147483647 w 132"/>
                <a:gd name="T29" fmla="*/ 2147483647 h 108"/>
                <a:gd name="T30" fmla="*/ 2147483647 w 132"/>
                <a:gd name="T31" fmla="*/ 2147483647 h 108"/>
                <a:gd name="T32" fmla="*/ 2147483647 w 132"/>
                <a:gd name="T33" fmla="*/ 2147483647 h 108"/>
                <a:gd name="T34" fmla="*/ 2147483647 w 132"/>
                <a:gd name="T35" fmla="*/ 2147483647 h 1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08"/>
                <a:gd name="T56" fmla="*/ 132 w 132"/>
                <a:gd name="T57" fmla="*/ 108 h 1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08">
                  <a:moveTo>
                    <a:pt x="30" y="6"/>
                  </a:moveTo>
                  <a:lnTo>
                    <a:pt x="18" y="0"/>
                  </a:lnTo>
                  <a:lnTo>
                    <a:pt x="6" y="6"/>
                  </a:lnTo>
                  <a:lnTo>
                    <a:pt x="0" y="42"/>
                  </a:lnTo>
                  <a:lnTo>
                    <a:pt x="24" y="96"/>
                  </a:lnTo>
                  <a:lnTo>
                    <a:pt x="60" y="108"/>
                  </a:lnTo>
                  <a:lnTo>
                    <a:pt x="66" y="108"/>
                  </a:lnTo>
                  <a:lnTo>
                    <a:pt x="78" y="96"/>
                  </a:lnTo>
                  <a:lnTo>
                    <a:pt x="96" y="96"/>
                  </a:lnTo>
                  <a:lnTo>
                    <a:pt x="132" y="102"/>
                  </a:lnTo>
                  <a:lnTo>
                    <a:pt x="126" y="90"/>
                  </a:lnTo>
                  <a:lnTo>
                    <a:pt x="120" y="78"/>
                  </a:lnTo>
                  <a:lnTo>
                    <a:pt x="126" y="54"/>
                  </a:lnTo>
                  <a:lnTo>
                    <a:pt x="102" y="54"/>
                  </a:lnTo>
                  <a:lnTo>
                    <a:pt x="84" y="36"/>
                  </a:lnTo>
                  <a:lnTo>
                    <a:pt x="78" y="30"/>
                  </a:lnTo>
                  <a:lnTo>
                    <a:pt x="60" y="30"/>
                  </a:lnTo>
                  <a:lnTo>
                    <a:pt x="30" y="6"/>
                  </a:lnTo>
                  <a:close/>
                </a:path>
              </a:pathLst>
            </a:custGeom>
            <a:solidFill>
              <a:srgbClr val="FF99FF"/>
            </a:solidFill>
            <a:ln w="0">
              <a:solidFill>
                <a:srgbClr val="000000"/>
              </a:solidFill>
              <a:prstDash val="solid"/>
              <a:round/>
              <a:headEnd/>
              <a:tailEnd/>
            </a:ln>
          </p:spPr>
          <p:txBody>
            <a:bodyPr/>
            <a:lstStyle/>
            <a:p>
              <a:pPr>
                <a:defRPr/>
              </a:pPr>
              <a:endParaRPr lang="fi-FI"/>
            </a:p>
          </p:txBody>
        </p:sp>
        <p:sp>
          <p:nvSpPr>
            <p:cNvPr id="17494" name="Freeform 13"/>
            <p:cNvSpPr>
              <a:spLocks noChangeAspect="1"/>
            </p:cNvSpPr>
            <p:nvPr/>
          </p:nvSpPr>
          <p:spPr bwMode="auto">
            <a:xfrm>
              <a:off x="1664" y="761"/>
              <a:ext cx="767" cy="687"/>
            </a:xfrm>
            <a:custGeom>
              <a:avLst/>
              <a:gdLst>
                <a:gd name="T0" fmla="*/ 2147483647 w 126"/>
                <a:gd name="T1" fmla="*/ 2147483647 h 120"/>
                <a:gd name="T2" fmla="*/ 2147483647 w 126"/>
                <a:gd name="T3" fmla="*/ 2147483647 h 120"/>
                <a:gd name="T4" fmla="*/ 2147483647 w 126"/>
                <a:gd name="T5" fmla="*/ 0 h 120"/>
                <a:gd name="T6" fmla="*/ 2147483647 w 126"/>
                <a:gd name="T7" fmla="*/ 0 h 120"/>
                <a:gd name="T8" fmla="*/ 2147483647 w 126"/>
                <a:gd name="T9" fmla="*/ 2147483647 h 120"/>
                <a:gd name="T10" fmla="*/ 2147483647 w 126"/>
                <a:gd name="T11" fmla="*/ 2147483647 h 120"/>
                <a:gd name="T12" fmla="*/ 0 w 126"/>
                <a:gd name="T13" fmla="*/ 0 h 120"/>
                <a:gd name="T14" fmla="*/ 2147483647 w 126"/>
                <a:gd name="T15" fmla="*/ 2147483647 h 120"/>
                <a:gd name="T16" fmla="*/ 2147483647 w 126"/>
                <a:gd name="T17" fmla="*/ 2147483647 h 120"/>
                <a:gd name="T18" fmla="*/ 2147483647 w 126"/>
                <a:gd name="T19" fmla="*/ 2147483647 h 120"/>
                <a:gd name="T20" fmla="*/ 2147483647 w 126"/>
                <a:gd name="T21" fmla="*/ 2147483647 h 120"/>
                <a:gd name="T22" fmla="*/ 2147483647 w 126"/>
                <a:gd name="T23" fmla="*/ 2147483647 h 120"/>
                <a:gd name="T24" fmla="*/ 2147483647 w 126"/>
                <a:gd name="T25" fmla="*/ 2147483647 h 120"/>
                <a:gd name="T26" fmla="*/ 2147483647 w 126"/>
                <a:gd name="T27" fmla="*/ 2147483647 h 120"/>
                <a:gd name="T28" fmla="*/ 2147483647 w 126"/>
                <a:gd name="T29" fmla="*/ 2147483647 h 120"/>
                <a:gd name="T30" fmla="*/ 2147483647 w 126"/>
                <a:gd name="T31" fmla="*/ 2147483647 h 120"/>
                <a:gd name="T32" fmla="*/ 2147483647 w 126"/>
                <a:gd name="T33" fmla="*/ 2147483647 h 120"/>
                <a:gd name="T34" fmla="*/ 2147483647 w 126"/>
                <a:gd name="T35" fmla="*/ 2147483647 h 120"/>
                <a:gd name="T36" fmla="*/ 2147483647 w 126"/>
                <a:gd name="T37" fmla="*/ 2147483647 h 120"/>
                <a:gd name="T38" fmla="*/ 2147483647 w 126"/>
                <a:gd name="T39" fmla="*/ 2147483647 h 120"/>
                <a:gd name="T40" fmla="*/ 2147483647 w 126"/>
                <a:gd name="T41" fmla="*/ 2147483647 h 120"/>
                <a:gd name="T42" fmla="*/ 2147483647 w 126"/>
                <a:gd name="T43" fmla="*/ 2147483647 h 120"/>
                <a:gd name="T44" fmla="*/ 2147483647 w 126"/>
                <a:gd name="T45" fmla="*/ 2147483647 h 120"/>
                <a:gd name="T46" fmla="*/ 2147483647 w 126"/>
                <a:gd name="T47" fmla="*/ 2147483647 h 1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6"/>
                <a:gd name="T73" fmla="*/ 0 h 120"/>
                <a:gd name="T74" fmla="*/ 126 w 126"/>
                <a:gd name="T75" fmla="*/ 120 h 1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6" h="120">
                  <a:moveTo>
                    <a:pt x="108" y="12"/>
                  </a:moveTo>
                  <a:lnTo>
                    <a:pt x="108" y="6"/>
                  </a:lnTo>
                  <a:lnTo>
                    <a:pt x="72" y="0"/>
                  </a:lnTo>
                  <a:lnTo>
                    <a:pt x="54" y="0"/>
                  </a:lnTo>
                  <a:lnTo>
                    <a:pt x="42" y="12"/>
                  </a:lnTo>
                  <a:lnTo>
                    <a:pt x="36" y="12"/>
                  </a:lnTo>
                  <a:lnTo>
                    <a:pt x="0" y="0"/>
                  </a:lnTo>
                  <a:lnTo>
                    <a:pt x="6" y="54"/>
                  </a:lnTo>
                  <a:lnTo>
                    <a:pt x="18" y="66"/>
                  </a:lnTo>
                  <a:lnTo>
                    <a:pt x="24" y="72"/>
                  </a:lnTo>
                  <a:lnTo>
                    <a:pt x="24" y="84"/>
                  </a:lnTo>
                  <a:lnTo>
                    <a:pt x="36" y="96"/>
                  </a:lnTo>
                  <a:lnTo>
                    <a:pt x="42" y="96"/>
                  </a:lnTo>
                  <a:lnTo>
                    <a:pt x="48" y="108"/>
                  </a:lnTo>
                  <a:lnTo>
                    <a:pt x="78" y="120"/>
                  </a:lnTo>
                  <a:lnTo>
                    <a:pt x="90" y="108"/>
                  </a:lnTo>
                  <a:lnTo>
                    <a:pt x="90" y="102"/>
                  </a:lnTo>
                  <a:lnTo>
                    <a:pt x="120" y="102"/>
                  </a:lnTo>
                  <a:lnTo>
                    <a:pt x="126" y="84"/>
                  </a:lnTo>
                  <a:lnTo>
                    <a:pt x="114" y="78"/>
                  </a:lnTo>
                  <a:lnTo>
                    <a:pt x="126" y="66"/>
                  </a:lnTo>
                  <a:lnTo>
                    <a:pt x="108" y="48"/>
                  </a:lnTo>
                  <a:lnTo>
                    <a:pt x="108" y="36"/>
                  </a:lnTo>
                  <a:lnTo>
                    <a:pt x="108" y="12"/>
                  </a:lnTo>
                  <a:close/>
                </a:path>
              </a:pathLst>
            </a:custGeom>
            <a:solidFill>
              <a:srgbClr val="FF99FF"/>
            </a:solidFill>
            <a:ln w="0">
              <a:solidFill>
                <a:srgbClr val="000000"/>
              </a:solidFill>
              <a:prstDash val="solid"/>
              <a:round/>
              <a:headEnd/>
              <a:tailEnd/>
            </a:ln>
          </p:spPr>
          <p:txBody>
            <a:bodyPr/>
            <a:lstStyle/>
            <a:p>
              <a:pPr>
                <a:defRPr/>
              </a:pPr>
              <a:endParaRPr lang="fi-FI"/>
            </a:p>
          </p:txBody>
        </p:sp>
        <p:sp>
          <p:nvSpPr>
            <p:cNvPr id="17495" name="Freeform 14"/>
            <p:cNvSpPr>
              <a:spLocks noChangeAspect="1"/>
            </p:cNvSpPr>
            <p:nvPr/>
          </p:nvSpPr>
          <p:spPr bwMode="auto">
            <a:xfrm>
              <a:off x="1151" y="3201"/>
              <a:ext cx="589" cy="547"/>
            </a:xfrm>
            <a:custGeom>
              <a:avLst/>
              <a:gdLst>
                <a:gd name="T0" fmla="*/ 2147483647 w 96"/>
                <a:gd name="T1" fmla="*/ 2147483647 h 96"/>
                <a:gd name="T2" fmla="*/ 2147483647 w 96"/>
                <a:gd name="T3" fmla="*/ 2147483647 h 96"/>
                <a:gd name="T4" fmla="*/ 2147483647 w 96"/>
                <a:gd name="T5" fmla="*/ 2147483647 h 96"/>
                <a:gd name="T6" fmla="*/ 2147483647 w 96"/>
                <a:gd name="T7" fmla="*/ 2147483647 h 96"/>
                <a:gd name="T8" fmla="*/ 2147483647 w 96"/>
                <a:gd name="T9" fmla="*/ 2147483647 h 96"/>
                <a:gd name="T10" fmla="*/ 2147483647 w 96"/>
                <a:gd name="T11" fmla="*/ 2147483647 h 96"/>
                <a:gd name="T12" fmla="*/ 2147483647 w 96"/>
                <a:gd name="T13" fmla="*/ 2147483647 h 96"/>
                <a:gd name="T14" fmla="*/ 2147483647 w 96"/>
                <a:gd name="T15" fmla="*/ 2147483647 h 96"/>
                <a:gd name="T16" fmla="*/ 2147483647 w 96"/>
                <a:gd name="T17" fmla="*/ 2147483647 h 96"/>
                <a:gd name="T18" fmla="*/ 2147483647 w 96"/>
                <a:gd name="T19" fmla="*/ 0 h 96"/>
                <a:gd name="T20" fmla="*/ 2147483647 w 96"/>
                <a:gd name="T21" fmla="*/ 2147483647 h 96"/>
                <a:gd name="T22" fmla="*/ 2147483647 w 96"/>
                <a:gd name="T23" fmla="*/ 2147483647 h 96"/>
                <a:gd name="T24" fmla="*/ 2147483647 w 96"/>
                <a:gd name="T25" fmla="*/ 2147483647 h 96"/>
                <a:gd name="T26" fmla="*/ 2147483647 w 96"/>
                <a:gd name="T27" fmla="*/ 2147483647 h 96"/>
                <a:gd name="T28" fmla="*/ 0 w 96"/>
                <a:gd name="T29" fmla="*/ 2147483647 h 96"/>
                <a:gd name="T30" fmla="*/ 0 w 96"/>
                <a:gd name="T31" fmla="*/ 2147483647 h 96"/>
                <a:gd name="T32" fmla="*/ 2147483647 w 96"/>
                <a:gd name="T33" fmla="*/ 2147483647 h 96"/>
                <a:gd name="T34" fmla="*/ 2147483647 w 96"/>
                <a:gd name="T35" fmla="*/ 2147483647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96"/>
                <a:gd name="T56" fmla="*/ 96 w 96"/>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96">
                  <a:moveTo>
                    <a:pt x="18" y="90"/>
                  </a:moveTo>
                  <a:lnTo>
                    <a:pt x="18" y="96"/>
                  </a:lnTo>
                  <a:lnTo>
                    <a:pt x="90" y="84"/>
                  </a:lnTo>
                  <a:lnTo>
                    <a:pt x="96" y="36"/>
                  </a:lnTo>
                  <a:lnTo>
                    <a:pt x="96" y="6"/>
                  </a:lnTo>
                  <a:lnTo>
                    <a:pt x="96" y="12"/>
                  </a:lnTo>
                  <a:lnTo>
                    <a:pt x="84" y="12"/>
                  </a:lnTo>
                  <a:lnTo>
                    <a:pt x="78" y="18"/>
                  </a:lnTo>
                  <a:lnTo>
                    <a:pt x="60" y="18"/>
                  </a:lnTo>
                  <a:lnTo>
                    <a:pt x="24" y="0"/>
                  </a:lnTo>
                  <a:lnTo>
                    <a:pt x="18" y="24"/>
                  </a:lnTo>
                  <a:lnTo>
                    <a:pt x="24" y="30"/>
                  </a:lnTo>
                  <a:lnTo>
                    <a:pt x="24" y="42"/>
                  </a:lnTo>
                  <a:lnTo>
                    <a:pt x="6" y="36"/>
                  </a:lnTo>
                  <a:lnTo>
                    <a:pt x="0" y="48"/>
                  </a:lnTo>
                  <a:lnTo>
                    <a:pt x="0" y="60"/>
                  </a:lnTo>
                  <a:lnTo>
                    <a:pt x="18" y="72"/>
                  </a:lnTo>
                  <a:lnTo>
                    <a:pt x="18" y="90"/>
                  </a:lnTo>
                  <a:close/>
                </a:path>
              </a:pathLst>
            </a:custGeom>
            <a:solidFill>
              <a:schemeClr val="accent6">
                <a:lumMod val="40000"/>
                <a:lumOff val="60000"/>
              </a:schemeClr>
            </a:solidFill>
            <a:ln w="0">
              <a:solidFill>
                <a:srgbClr val="000000"/>
              </a:solidFill>
              <a:prstDash val="solid"/>
              <a:round/>
              <a:headEnd/>
              <a:tailEnd/>
            </a:ln>
          </p:spPr>
          <p:txBody>
            <a:bodyPr/>
            <a:lstStyle/>
            <a:p>
              <a:pPr>
                <a:defRPr/>
              </a:pPr>
              <a:endParaRPr lang="fi-FI"/>
            </a:p>
          </p:txBody>
        </p:sp>
        <p:sp>
          <p:nvSpPr>
            <p:cNvPr id="17496" name="Freeform 15"/>
            <p:cNvSpPr>
              <a:spLocks noChangeAspect="1"/>
            </p:cNvSpPr>
            <p:nvPr/>
          </p:nvSpPr>
          <p:spPr bwMode="auto">
            <a:xfrm>
              <a:off x="1740" y="3061"/>
              <a:ext cx="326" cy="345"/>
            </a:xfrm>
            <a:custGeom>
              <a:avLst/>
              <a:gdLst>
                <a:gd name="T0" fmla="*/ 2147483647 w 54"/>
                <a:gd name="T1" fmla="*/ 2147483647 h 60"/>
                <a:gd name="T2" fmla="*/ 2147483647 w 54"/>
                <a:gd name="T3" fmla="*/ 2147483647 h 60"/>
                <a:gd name="T4" fmla="*/ 0 w 54"/>
                <a:gd name="T5" fmla="*/ 2147483647 h 60"/>
                <a:gd name="T6" fmla="*/ 0 w 54"/>
                <a:gd name="T7" fmla="*/ 2147483647 h 60"/>
                <a:gd name="T8" fmla="*/ 2147483647 w 54"/>
                <a:gd name="T9" fmla="*/ 2147483647 h 60"/>
                <a:gd name="T10" fmla="*/ 2147483647 w 54"/>
                <a:gd name="T11" fmla="*/ 2147483647 h 60"/>
                <a:gd name="T12" fmla="*/ 2147483647 w 54"/>
                <a:gd name="T13" fmla="*/ 2147483647 h 60"/>
                <a:gd name="T14" fmla="*/ 2147483647 w 54"/>
                <a:gd name="T15" fmla="*/ 2147483647 h 60"/>
                <a:gd name="T16" fmla="*/ 2147483647 w 54"/>
                <a:gd name="T17" fmla="*/ 2147483647 h 60"/>
                <a:gd name="T18" fmla="*/ 2147483647 w 54"/>
                <a:gd name="T19" fmla="*/ 0 h 60"/>
                <a:gd name="T20" fmla="*/ 2147483647 w 54"/>
                <a:gd name="T21" fmla="*/ 0 h 60"/>
                <a:gd name="T22" fmla="*/ 2147483647 w 54"/>
                <a:gd name="T23" fmla="*/ 2147483647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60"/>
                <a:gd name="T38" fmla="*/ 54 w 54"/>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60">
                  <a:moveTo>
                    <a:pt x="30" y="12"/>
                  </a:moveTo>
                  <a:lnTo>
                    <a:pt x="12" y="6"/>
                  </a:lnTo>
                  <a:lnTo>
                    <a:pt x="0" y="30"/>
                  </a:lnTo>
                  <a:lnTo>
                    <a:pt x="0" y="60"/>
                  </a:lnTo>
                  <a:lnTo>
                    <a:pt x="6" y="60"/>
                  </a:lnTo>
                  <a:lnTo>
                    <a:pt x="24" y="48"/>
                  </a:lnTo>
                  <a:lnTo>
                    <a:pt x="36" y="54"/>
                  </a:lnTo>
                  <a:lnTo>
                    <a:pt x="54" y="30"/>
                  </a:lnTo>
                  <a:lnTo>
                    <a:pt x="54" y="12"/>
                  </a:lnTo>
                  <a:lnTo>
                    <a:pt x="54" y="0"/>
                  </a:lnTo>
                  <a:lnTo>
                    <a:pt x="36" y="0"/>
                  </a:lnTo>
                  <a:lnTo>
                    <a:pt x="30" y="12"/>
                  </a:lnTo>
                  <a:close/>
                </a:path>
              </a:pathLst>
            </a:custGeom>
            <a:solidFill>
              <a:srgbClr val="66CCFF"/>
            </a:solidFill>
            <a:ln w="0">
              <a:solidFill>
                <a:srgbClr val="000000"/>
              </a:solidFill>
              <a:prstDash val="solid"/>
              <a:round/>
              <a:headEnd/>
              <a:tailEnd/>
            </a:ln>
          </p:spPr>
          <p:txBody>
            <a:bodyPr/>
            <a:lstStyle/>
            <a:p>
              <a:pPr>
                <a:defRPr/>
              </a:pPr>
              <a:endParaRPr lang="fi-FI"/>
            </a:p>
          </p:txBody>
        </p:sp>
        <p:sp>
          <p:nvSpPr>
            <p:cNvPr id="17497" name="Freeform 16"/>
            <p:cNvSpPr>
              <a:spLocks noChangeAspect="1"/>
            </p:cNvSpPr>
            <p:nvPr/>
          </p:nvSpPr>
          <p:spPr bwMode="auto">
            <a:xfrm>
              <a:off x="1740" y="2477"/>
              <a:ext cx="252" cy="311"/>
            </a:xfrm>
            <a:custGeom>
              <a:avLst/>
              <a:gdLst>
                <a:gd name="T0" fmla="*/ 2147483647 w 42"/>
                <a:gd name="T1" fmla="*/ 2147483647 h 54"/>
                <a:gd name="T2" fmla="*/ 2147483647 w 42"/>
                <a:gd name="T3" fmla="*/ 2147483647 h 54"/>
                <a:gd name="T4" fmla="*/ 2147483647 w 42"/>
                <a:gd name="T5" fmla="*/ 2147483647 h 54"/>
                <a:gd name="T6" fmla="*/ 2147483647 w 42"/>
                <a:gd name="T7" fmla="*/ 2147483647 h 54"/>
                <a:gd name="T8" fmla="*/ 2147483647 w 42"/>
                <a:gd name="T9" fmla="*/ 2147483647 h 54"/>
                <a:gd name="T10" fmla="*/ 2147483647 w 42"/>
                <a:gd name="T11" fmla="*/ 0 h 54"/>
                <a:gd name="T12" fmla="*/ 0 w 42"/>
                <a:gd name="T13" fmla="*/ 0 h 54"/>
                <a:gd name="T14" fmla="*/ 0 w 42"/>
                <a:gd name="T15" fmla="*/ 2147483647 h 54"/>
                <a:gd name="T16" fmla="*/ 2147483647 w 42"/>
                <a:gd name="T17" fmla="*/ 2147483647 h 54"/>
                <a:gd name="T18" fmla="*/ 0 w 42"/>
                <a:gd name="T19" fmla="*/ 2147483647 h 54"/>
                <a:gd name="T20" fmla="*/ 2147483647 w 42"/>
                <a:gd name="T21" fmla="*/ 2147483647 h 54"/>
                <a:gd name="T22" fmla="*/ 2147483647 w 42"/>
                <a:gd name="T23" fmla="*/ 2147483647 h 54"/>
                <a:gd name="T24" fmla="*/ 2147483647 w 42"/>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54"/>
                <a:gd name="T41" fmla="*/ 42 w 42"/>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54">
                  <a:moveTo>
                    <a:pt x="24" y="30"/>
                  </a:moveTo>
                  <a:lnTo>
                    <a:pt x="24" y="24"/>
                  </a:lnTo>
                  <a:lnTo>
                    <a:pt x="42" y="18"/>
                  </a:lnTo>
                  <a:lnTo>
                    <a:pt x="30" y="12"/>
                  </a:lnTo>
                  <a:lnTo>
                    <a:pt x="18" y="12"/>
                  </a:lnTo>
                  <a:lnTo>
                    <a:pt x="18" y="0"/>
                  </a:lnTo>
                  <a:lnTo>
                    <a:pt x="0" y="0"/>
                  </a:lnTo>
                  <a:lnTo>
                    <a:pt x="0" y="18"/>
                  </a:lnTo>
                  <a:lnTo>
                    <a:pt x="6" y="24"/>
                  </a:lnTo>
                  <a:lnTo>
                    <a:pt x="0" y="42"/>
                  </a:lnTo>
                  <a:lnTo>
                    <a:pt x="42" y="54"/>
                  </a:lnTo>
                  <a:lnTo>
                    <a:pt x="42" y="36"/>
                  </a:lnTo>
                  <a:lnTo>
                    <a:pt x="24" y="30"/>
                  </a:lnTo>
                  <a:close/>
                </a:path>
              </a:pathLst>
            </a:custGeom>
            <a:solidFill>
              <a:srgbClr val="66CCFF"/>
            </a:solidFill>
            <a:ln w="0">
              <a:solidFill>
                <a:srgbClr val="000000"/>
              </a:solidFill>
              <a:prstDash val="solid"/>
              <a:round/>
              <a:headEnd/>
              <a:tailEnd/>
            </a:ln>
          </p:spPr>
          <p:txBody>
            <a:bodyPr/>
            <a:lstStyle/>
            <a:p>
              <a:pPr>
                <a:defRPr/>
              </a:pPr>
              <a:endParaRPr lang="fi-FI"/>
            </a:p>
          </p:txBody>
        </p:sp>
        <p:sp>
          <p:nvSpPr>
            <p:cNvPr id="17498" name="Freeform 17"/>
            <p:cNvSpPr>
              <a:spLocks noChangeAspect="1"/>
            </p:cNvSpPr>
            <p:nvPr/>
          </p:nvSpPr>
          <p:spPr bwMode="auto">
            <a:xfrm>
              <a:off x="1987" y="2514"/>
              <a:ext cx="439" cy="342"/>
            </a:xfrm>
            <a:custGeom>
              <a:avLst/>
              <a:gdLst>
                <a:gd name="T0" fmla="*/ 2147483647 w 72"/>
                <a:gd name="T1" fmla="*/ 2147483647 h 60"/>
                <a:gd name="T2" fmla="*/ 2147483647 w 72"/>
                <a:gd name="T3" fmla="*/ 2147483647 h 60"/>
                <a:gd name="T4" fmla="*/ 2147483647 w 72"/>
                <a:gd name="T5" fmla="*/ 2147483647 h 60"/>
                <a:gd name="T6" fmla="*/ 2147483647 w 72"/>
                <a:gd name="T7" fmla="*/ 2147483647 h 60"/>
                <a:gd name="T8" fmla="*/ 2147483647 w 72"/>
                <a:gd name="T9" fmla="*/ 2147483647 h 60"/>
                <a:gd name="T10" fmla="*/ 0 w 72"/>
                <a:gd name="T11" fmla="*/ 2147483647 h 60"/>
                <a:gd name="T12" fmla="*/ 0 w 72"/>
                <a:gd name="T13" fmla="*/ 2147483647 h 60"/>
                <a:gd name="T14" fmla="*/ 2147483647 w 72"/>
                <a:gd name="T15" fmla="*/ 2147483647 h 60"/>
                <a:gd name="T16" fmla="*/ 2147483647 w 72"/>
                <a:gd name="T17" fmla="*/ 2147483647 h 60"/>
                <a:gd name="T18" fmla="*/ 2147483647 w 72"/>
                <a:gd name="T19" fmla="*/ 2147483647 h 60"/>
                <a:gd name="T20" fmla="*/ 2147483647 w 72"/>
                <a:gd name="T21" fmla="*/ 2147483647 h 60"/>
                <a:gd name="T22" fmla="*/ 2147483647 w 72"/>
                <a:gd name="T23" fmla="*/ 0 h 60"/>
                <a:gd name="T24" fmla="*/ 2147483647 w 72"/>
                <a:gd name="T25" fmla="*/ 2147483647 h 60"/>
                <a:gd name="T26" fmla="*/ 2147483647 w 72"/>
                <a:gd name="T27" fmla="*/ 2147483647 h 60"/>
                <a:gd name="T28" fmla="*/ 2147483647 w 72"/>
                <a:gd name="T29" fmla="*/ 2147483647 h 60"/>
                <a:gd name="T30" fmla="*/ 2147483647 w 72"/>
                <a:gd name="T31" fmla="*/ 2147483647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
                <a:gd name="T49" fmla="*/ 0 h 60"/>
                <a:gd name="T50" fmla="*/ 72 w 72"/>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 h="60">
                  <a:moveTo>
                    <a:pt x="48" y="48"/>
                  </a:moveTo>
                  <a:lnTo>
                    <a:pt x="42" y="60"/>
                  </a:lnTo>
                  <a:lnTo>
                    <a:pt x="36" y="54"/>
                  </a:lnTo>
                  <a:lnTo>
                    <a:pt x="24" y="54"/>
                  </a:lnTo>
                  <a:lnTo>
                    <a:pt x="18" y="60"/>
                  </a:lnTo>
                  <a:lnTo>
                    <a:pt x="0" y="48"/>
                  </a:lnTo>
                  <a:lnTo>
                    <a:pt x="0" y="30"/>
                  </a:lnTo>
                  <a:lnTo>
                    <a:pt x="6" y="24"/>
                  </a:lnTo>
                  <a:lnTo>
                    <a:pt x="18" y="36"/>
                  </a:lnTo>
                  <a:lnTo>
                    <a:pt x="24" y="18"/>
                  </a:lnTo>
                  <a:lnTo>
                    <a:pt x="36" y="6"/>
                  </a:lnTo>
                  <a:lnTo>
                    <a:pt x="54" y="0"/>
                  </a:lnTo>
                  <a:lnTo>
                    <a:pt x="72" y="6"/>
                  </a:lnTo>
                  <a:lnTo>
                    <a:pt x="60" y="30"/>
                  </a:lnTo>
                  <a:lnTo>
                    <a:pt x="66" y="48"/>
                  </a:lnTo>
                  <a:lnTo>
                    <a:pt x="48" y="48"/>
                  </a:lnTo>
                  <a:close/>
                </a:path>
              </a:pathLst>
            </a:custGeom>
            <a:solidFill>
              <a:srgbClr val="66CCFF"/>
            </a:solidFill>
            <a:ln w="0">
              <a:solidFill>
                <a:srgbClr val="000000"/>
              </a:solidFill>
              <a:prstDash val="solid"/>
              <a:round/>
              <a:headEnd/>
              <a:tailEnd/>
            </a:ln>
          </p:spPr>
          <p:txBody>
            <a:bodyPr/>
            <a:lstStyle/>
            <a:p>
              <a:pPr>
                <a:defRPr/>
              </a:pPr>
              <a:endParaRPr lang="fi-FI"/>
            </a:p>
          </p:txBody>
        </p:sp>
        <p:sp>
          <p:nvSpPr>
            <p:cNvPr id="17499" name="Freeform 18"/>
            <p:cNvSpPr>
              <a:spLocks noChangeAspect="1"/>
            </p:cNvSpPr>
            <p:nvPr/>
          </p:nvSpPr>
          <p:spPr bwMode="auto">
            <a:xfrm>
              <a:off x="2066" y="2788"/>
              <a:ext cx="512" cy="718"/>
            </a:xfrm>
            <a:custGeom>
              <a:avLst/>
              <a:gdLst>
                <a:gd name="T0" fmla="*/ 2147483647 w 84"/>
                <a:gd name="T1" fmla="*/ 2147483647 h 126"/>
                <a:gd name="T2" fmla="*/ 2147483647 w 84"/>
                <a:gd name="T3" fmla="*/ 2147483647 h 126"/>
                <a:gd name="T4" fmla="*/ 2147483647 w 84"/>
                <a:gd name="T5" fmla="*/ 2147483647 h 126"/>
                <a:gd name="T6" fmla="*/ 2147483647 w 84"/>
                <a:gd name="T7" fmla="*/ 2147483647 h 126"/>
                <a:gd name="T8" fmla="*/ 2147483647 w 84"/>
                <a:gd name="T9" fmla="*/ 2147483647 h 126"/>
                <a:gd name="T10" fmla="*/ 2147483647 w 84"/>
                <a:gd name="T11" fmla="*/ 2147483647 h 126"/>
                <a:gd name="T12" fmla="*/ 2147483647 w 84"/>
                <a:gd name="T13" fmla="*/ 2147483647 h 126"/>
                <a:gd name="T14" fmla="*/ 2147483647 w 84"/>
                <a:gd name="T15" fmla="*/ 2147483647 h 126"/>
                <a:gd name="T16" fmla="*/ 2147483647 w 84"/>
                <a:gd name="T17" fmla="*/ 2147483647 h 126"/>
                <a:gd name="T18" fmla="*/ 2147483647 w 84"/>
                <a:gd name="T19" fmla="*/ 2147483647 h 126"/>
                <a:gd name="T20" fmla="*/ 0 w 84"/>
                <a:gd name="T21" fmla="*/ 2147483647 h 126"/>
                <a:gd name="T22" fmla="*/ 0 w 84"/>
                <a:gd name="T23" fmla="*/ 2147483647 h 126"/>
                <a:gd name="T24" fmla="*/ 0 w 84"/>
                <a:gd name="T25" fmla="*/ 2147483647 h 126"/>
                <a:gd name="T26" fmla="*/ 2147483647 w 84"/>
                <a:gd name="T27" fmla="*/ 2147483647 h 126"/>
                <a:gd name="T28" fmla="*/ 2147483647 w 84"/>
                <a:gd name="T29" fmla="*/ 2147483647 h 126"/>
                <a:gd name="T30" fmla="*/ 2147483647 w 84"/>
                <a:gd name="T31" fmla="*/ 2147483647 h 126"/>
                <a:gd name="T32" fmla="*/ 2147483647 w 84"/>
                <a:gd name="T33" fmla="*/ 2147483647 h 126"/>
                <a:gd name="T34" fmla="*/ 2147483647 w 84"/>
                <a:gd name="T35" fmla="*/ 2147483647 h 126"/>
                <a:gd name="T36" fmla="*/ 2147483647 w 84"/>
                <a:gd name="T37" fmla="*/ 0 h 126"/>
                <a:gd name="T38" fmla="*/ 2147483647 w 84"/>
                <a:gd name="T39" fmla="*/ 0 h 126"/>
                <a:gd name="T40" fmla="*/ 2147483647 w 84"/>
                <a:gd name="T41" fmla="*/ 2147483647 h 126"/>
                <a:gd name="T42" fmla="*/ 2147483647 w 84"/>
                <a:gd name="T43" fmla="*/ 2147483647 h 1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4"/>
                <a:gd name="T67" fmla="*/ 0 h 126"/>
                <a:gd name="T68" fmla="*/ 84 w 84"/>
                <a:gd name="T69" fmla="*/ 126 h 1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4" h="126">
                  <a:moveTo>
                    <a:pt x="60" y="30"/>
                  </a:moveTo>
                  <a:lnTo>
                    <a:pt x="66" y="60"/>
                  </a:lnTo>
                  <a:lnTo>
                    <a:pt x="66" y="78"/>
                  </a:lnTo>
                  <a:lnTo>
                    <a:pt x="84" y="108"/>
                  </a:lnTo>
                  <a:lnTo>
                    <a:pt x="84" y="126"/>
                  </a:lnTo>
                  <a:lnTo>
                    <a:pt x="78" y="126"/>
                  </a:lnTo>
                  <a:lnTo>
                    <a:pt x="66" y="120"/>
                  </a:lnTo>
                  <a:lnTo>
                    <a:pt x="60" y="126"/>
                  </a:lnTo>
                  <a:lnTo>
                    <a:pt x="36" y="114"/>
                  </a:lnTo>
                  <a:lnTo>
                    <a:pt x="18" y="84"/>
                  </a:lnTo>
                  <a:lnTo>
                    <a:pt x="0" y="78"/>
                  </a:lnTo>
                  <a:lnTo>
                    <a:pt x="0" y="60"/>
                  </a:lnTo>
                  <a:lnTo>
                    <a:pt x="0" y="48"/>
                  </a:lnTo>
                  <a:lnTo>
                    <a:pt x="12" y="30"/>
                  </a:lnTo>
                  <a:lnTo>
                    <a:pt x="6" y="12"/>
                  </a:lnTo>
                  <a:lnTo>
                    <a:pt x="12" y="6"/>
                  </a:lnTo>
                  <a:lnTo>
                    <a:pt x="24" y="6"/>
                  </a:lnTo>
                  <a:lnTo>
                    <a:pt x="30" y="12"/>
                  </a:lnTo>
                  <a:lnTo>
                    <a:pt x="36" y="0"/>
                  </a:lnTo>
                  <a:lnTo>
                    <a:pt x="54" y="0"/>
                  </a:lnTo>
                  <a:lnTo>
                    <a:pt x="66" y="18"/>
                  </a:lnTo>
                  <a:lnTo>
                    <a:pt x="60" y="30"/>
                  </a:lnTo>
                  <a:close/>
                </a:path>
              </a:pathLst>
            </a:custGeom>
            <a:solidFill>
              <a:srgbClr val="66CCFF"/>
            </a:solidFill>
            <a:ln w="0">
              <a:solidFill>
                <a:srgbClr val="000000"/>
              </a:solidFill>
              <a:prstDash val="solid"/>
              <a:round/>
              <a:headEnd/>
              <a:tailEnd/>
            </a:ln>
          </p:spPr>
          <p:txBody>
            <a:bodyPr/>
            <a:lstStyle/>
            <a:p>
              <a:pPr>
                <a:defRPr/>
              </a:pPr>
              <a:endParaRPr lang="fi-FI"/>
            </a:p>
          </p:txBody>
        </p:sp>
        <p:sp>
          <p:nvSpPr>
            <p:cNvPr id="17500" name="Freeform 19"/>
            <p:cNvSpPr>
              <a:spLocks noChangeAspect="1"/>
            </p:cNvSpPr>
            <p:nvPr/>
          </p:nvSpPr>
          <p:spPr bwMode="auto">
            <a:xfrm>
              <a:off x="1555" y="2170"/>
              <a:ext cx="660" cy="960"/>
            </a:xfrm>
            <a:custGeom>
              <a:avLst/>
              <a:gdLst>
                <a:gd name="T0" fmla="*/ 2147483647 w 108"/>
                <a:gd name="T1" fmla="*/ 2147483647 h 168"/>
                <a:gd name="T2" fmla="*/ 2147483647 w 108"/>
                <a:gd name="T3" fmla="*/ 2147483647 h 168"/>
                <a:gd name="T4" fmla="*/ 2147483647 w 108"/>
                <a:gd name="T5" fmla="*/ 2147483647 h 168"/>
                <a:gd name="T6" fmla="*/ 2147483647 w 108"/>
                <a:gd name="T7" fmla="*/ 2147483647 h 168"/>
                <a:gd name="T8" fmla="*/ 2147483647 w 108"/>
                <a:gd name="T9" fmla="*/ 2147483647 h 168"/>
                <a:gd name="T10" fmla="*/ 2147483647 w 108"/>
                <a:gd name="T11" fmla="*/ 2147483647 h 168"/>
                <a:gd name="T12" fmla="*/ 2147483647 w 108"/>
                <a:gd name="T13" fmla="*/ 2147483647 h 168"/>
                <a:gd name="T14" fmla="*/ 2147483647 w 108"/>
                <a:gd name="T15" fmla="*/ 2147483647 h 168"/>
                <a:gd name="T16" fmla="*/ 2147483647 w 108"/>
                <a:gd name="T17" fmla="*/ 2147483647 h 168"/>
                <a:gd name="T18" fmla="*/ 2147483647 w 108"/>
                <a:gd name="T19" fmla="*/ 2147483647 h 168"/>
                <a:gd name="T20" fmla="*/ 2147483647 w 108"/>
                <a:gd name="T21" fmla="*/ 2147483647 h 168"/>
                <a:gd name="T22" fmla="*/ 2147483647 w 108"/>
                <a:gd name="T23" fmla="*/ 2147483647 h 168"/>
                <a:gd name="T24" fmla="*/ 2147483647 w 108"/>
                <a:gd name="T25" fmla="*/ 2147483647 h 168"/>
                <a:gd name="T26" fmla="*/ 2147483647 w 108"/>
                <a:gd name="T27" fmla="*/ 2147483647 h 168"/>
                <a:gd name="T28" fmla="*/ 2147483647 w 108"/>
                <a:gd name="T29" fmla="*/ 2147483647 h 168"/>
                <a:gd name="T30" fmla="*/ 2147483647 w 108"/>
                <a:gd name="T31" fmla="*/ 2147483647 h 168"/>
                <a:gd name="T32" fmla="*/ 2147483647 w 108"/>
                <a:gd name="T33" fmla="*/ 2147483647 h 168"/>
                <a:gd name="T34" fmla="*/ 2147483647 w 108"/>
                <a:gd name="T35" fmla="*/ 2147483647 h 168"/>
                <a:gd name="T36" fmla="*/ 2147483647 w 108"/>
                <a:gd name="T37" fmla="*/ 2147483647 h 168"/>
                <a:gd name="T38" fmla="*/ 2147483647 w 108"/>
                <a:gd name="T39" fmla="*/ 2147483647 h 168"/>
                <a:gd name="T40" fmla="*/ 2147483647 w 108"/>
                <a:gd name="T41" fmla="*/ 2147483647 h 168"/>
                <a:gd name="T42" fmla="*/ 2147483647 w 108"/>
                <a:gd name="T43" fmla="*/ 2147483647 h 168"/>
                <a:gd name="T44" fmla="*/ 2147483647 w 108"/>
                <a:gd name="T45" fmla="*/ 2147483647 h 168"/>
                <a:gd name="T46" fmla="*/ 0 w 108"/>
                <a:gd name="T47" fmla="*/ 2147483647 h 168"/>
                <a:gd name="T48" fmla="*/ 2147483647 w 108"/>
                <a:gd name="T49" fmla="*/ 2147483647 h 168"/>
                <a:gd name="T50" fmla="*/ 2147483647 w 108"/>
                <a:gd name="T51" fmla="*/ 2147483647 h 168"/>
                <a:gd name="T52" fmla="*/ 2147483647 w 108"/>
                <a:gd name="T53" fmla="*/ 2147483647 h 168"/>
                <a:gd name="T54" fmla="*/ 2147483647 w 108"/>
                <a:gd name="T55" fmla="*/ 2147483647 h 168"/>
                <a:gd name="T56" fmla="*/ 2147483647 w 108"/>
                <a:gd name="T57" fmla="*/ 2147483647 h 168"/>
                <a:gd name="T58" fmla="*/ 2147483647 w 108"/>
                <a:gd name="T59" fmla="*/ 2147483647 h 168"/>
                <a:gd name="T60" fmla="*/ 2147483647 w 108"/>
                <a:gd name="T61" fmla="*/ 2147483647 h 168"/>
                <a:gd name="T62" fmla="*/ 2147483647 w 108"/>
                <a:gd name="T63" fmla="*/ 2147483647 h 168"/>
                <a:gd name="T64" fmla="*/ 2147483647 w 108"/>
                <a:gd name="T65" fmla="*/ 2147483647 h 168"/>
                <a:gd name="T66" fmla="*/ 2147483647 w 108"/>
                <a:gd name="T67" fmla="*/ 2147483647 h 168"/>
                <a:gd name="T68" fmla="*/ 2147483647 w 108"/>
                <a:gd name="T69" fmla="*/ 0 h 168"/>
                <a:gd name="T70" fmla="*/ 2147483647 w 108"/>
                <a:gd name="T71" fmla="*/ 2147483647 h 168"/>
                <a:gd name="T72" fmla="*/ 2147483647 w 108"/>
                <a:gd name="T73" fmla="*/ 2147483647 h 168"/>
                <a:gd name="T74" fmla="*/ 2147483647 w 108"/>
                <a:gd name="T75" fmla="*/ 2147483647 h 168"/>
                <a:gd name="T76" fmla="*/ 2147483647 w 108"/>
                <a:gd name="T77" fmla="*/ 2147483647 h 168"/>
                <a:gd name="T78" fmla="*/ 2147483647 w 108"/>
                <a:gd name="T79" fmla="*/ 2147483647 h 168"/>
                <a:gd name="T80" fmla="*/ 2147483647 w 108"/>
                <a:gd name="T81" fmla="*/ 2147483647 h 168"/>
                <a:gd name="T82" fmla="*/ 2147483647 w 108"/>
                <a:gd name="T83" fmla="*/ 2147483647 h 168"/>
                <a:gd name="T84" fmla="*/ 2147483647 w 108"/>
                <a:gd name="T85" fmla="*/ 2147483647 h 1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8"/>
                <a:gd name="T130" fmla="*/ 0 h 168"/>
                <a:gd name="T131" fmla="*/ 108 w 108"/>
                <a:gd name="T132" fmla="*/ 168 h 1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8" h="168">
                  <a:moveTo>
                    <a:pt x="78" y="84"/>
                  </a:moveTo>
                  <a:lnTo>
                    <a:pt x="72" y="90"/>
                  </a:lnTo>
                  <a:lnTo>
                    <a:pt x="54" y="84"/>
                  </a:lnTo>
                  <a:lnTo>
                    <a:pt x="54" y="78"/>
                  </a:lnTo>
                  <a:lnTo>
                    <a:pt x="72" y="72"/>
                  </a:lnTo>
                  <a:lnTo>
                    <a:pt x="60" y="66"/>
                  </a:lnTo>
                  <a:lnTo>
                    <a:pt x="48" y="66"/>
                  </a:lnTo>
                  <a:lnTo>
                    <a:pt x="48" y="54"/>
                  </a:lnTo>
                  <a:lnTo>
                    <a:pt x="30" y="54"/>
                  </a:lnTo>
                  <a:lnTo>
                    <a:pt x="30" y="72"/>
                  </a:lnTo>
                  <a:lnTo>
                    <a:pt x="36" y="78"/>
                  </a:lnTo>
                  <a:lnTo>
                    <a:pt x="30" y="96"/>
                  </a:lnTo>
                  <a:lnTo>
                    <a:pt x="72" y="108"/>
                  </a:lnTo>
                  <a:lnTo>
                    <a:pt x="90" y="120"/>
                  </a:lnTo>
                  <a:lnTo>
                    <a:pt x="96" y="138"/>
                  </a:lnTo>
                  <a:lnTo>
                    <a:pt x="84" y="156"/>
                  </a:lnTo>
                  <a:lnTo>
                    <a:pt x="66" y="156"/>
                  </a:lnTo>
                  <a:lnTo>
                    <a:pt x="60" y="168"/>
                  </a:lnTo>
                  <a:lnTo>
                    <a:pt x="42" y="162"/>
                  </a:lnTo>
                  <a:lnTo>
                    <a:pt x="6" y="126"/>
                  </a:lnTo>
                  <a:lnTo>
                    <a:pt x="12" y="114"/>
                  </a:lnTo>
                  <a:lnTo>
                    <a:pt x="6" y="108"/>
                  </a:lnTo>
                  <a:lnTo>
                    <a:pt x="12" y="90"/>
                  </a:lnTo>
                  <a:lnTo>
                    <a:pt x="0" y="72"/>
                  </a:lnTo>
                  <a:lnTo>
                    <a:pt x="12" y="66"/>
                  </a:lnTo>
                  <a:lnTo>
                    <a:pt x="12" y="54"/>
                  </a:lnTo>
                  <a:lnTo>
                    <a:pt x="24" y="54"/>
                  </a:lnTo>
                  <a:lnTo>
                    <a:pt x="30" y="30"/>
                  </a:lnTo>
                  <a:lnTo>
                    <a:pt x="24" y="24"/>
                  </a:lnTo>
                  <a:lnTo>
                    <a:pt x="12" y="24"/>
                  </a:lnTo>
                  <a:lnTo>
                    <a:pt x="6" y="12"/>
                  </a:lnTo>
                  <a:lnTo>
                    <a:pt x="12" y="12"/>
                  </a:lnTo>
                  <a:lnTo>
                    <a:pt x="30" y="6"/>
                  </a:lnTo>
                  <a:lnTo>
                    <a:pt x="42" y="6"/>
                  </a:lnTo>
                  <a:lnTo>
                    <a:pt x="48" y="0"/>
                  </a:lnTo>
                  <a:lnTo>
                    <a:pt x="66" y="12"/>
                  </a:lnTo>
                  <a:lnTo>
                    <a:pt x="78" y="12"/>
                  </a:lnTo>
                  <a:lnTo>
                    <a:pt x="78" y="30"/>
                  </a:lnTo>
                  <a:lnTo>
                    <a:pt x="96" y="48"/>
                  </a:lnTo>
                  <a:lnTo>
                    <a:pt x="108" y="66"/>
                  </a:lnTo>
                  <a:lnTo>
                    <a:pt x="96" y="78"/>
                  </a:lnTo>
                  <a:lnTo>
                    <a:pt x="90" y="96"/>
                  </a:lnTo>
                  <a:lnTo>
                    <a:pt x="78" y="84"/>
                  </a:lnTo>
                  <a:close/>
                </a:path>
              </a:pathLst>
            </a:custGeom>
            <a:solidFill>
              <a:srgbClr val="66CCFF"/>
            </a:solidFill>
            <a:ln w="12700">
              <a:solidFill>
                <a:srgbClr val="000000"/>
              </a:solidFill>
              <a:prstDash val="solid"/>
              <a:round/>
              <a:headEnd/>
              <a:tailEnd/>
            </a:ln>
          </p:spPr>
          <p:txBody>
            <a:bodyPr/>
            <a:lstStyle/>
            <a:p>
              <a:pPr>
                <a:defRPr/>
              </a:pPr>
              <a:endParaRPr lang="fi-FI"/>
            </a:p>
          </p:txBody>
        </p:sp>
        <p:sp>
          <p:nvSpPr>
            <p:cNvPr id="17501" name="Freeform 20"/>
            <p:cNvSpPr>
              <a:spLocks noChangeAspect="1"/>
            </p:cNvSpPr>
            <p:nvPr/>
          </p:nvSpPr>
          <p:spPr bwMode="auto">
            <a:xfrm>
              <a:off x="967" y="2514"/>
              <a:ext cx="845" cy="922"/>
            </a:xfrm>
            <a:custGeom>
              <a:avLst/>
              <a:gdLst>
                <a:gd name="T0" fmla="*/ 2147483647 w 138"/>
                <a:gd name="T1" fmla="*/ 2147483647 h 162"/>
                <a:gd name="T2" fmla="*/ 2147483647 w 138"/>
                <a:gd name="T3" fmla="*/ 2147483647 h 162"/>
                <a:gd name="T4" fmla="*/ 2147483647 w 138"/>
                <a:gd name="T5" fmla="*/ 2147483647 h 162"/>
                <a:gd name="T6" fmla="*/ 2147483647 w 138"/>
                <a:gd name="T7" fmla="*/ 2147483647 h 162"/>
                <a:gd name="T8" fmla="*/ 2147483647 w 138"/>
                <a:gd name="T9" fmla="*/ 2147483647 h 162"/>
                <a:gd name="T10" fmla="*/ 2147483647 w 138"/>
                <a:gd name="T11" fmla="*/ 2147483647 h 162"/>
                <a:gd name="T12" fmla="*/ 2147483647 w 138"/>
                <a:gd name="T13" fmla="*/ 2147483647 h 162"/>
                <a:gd name="T14" fmla="*/ 2147483647 w 138"/>
                <a:gd name="T15" fmla="*/ 2147483647 h 162"/>
                <a:gd name="T16" fmla="*/ 2147483647 w 138"/>
                <a:gd name="T17" fmla="*/ 2147483647 h 162"/>
                <a:gd name="T18" fmla="*/ 2147483647 w 138"/>
                <a:gd name="T19" fmla="*/ 2147483647 h 162"/>
                <a:gd name="T20" fmla="*/ 2147483647 w 138"/>
                <a:gd name="T21" fmla="*/ 2147483647 h 162"/>
                <a:gd name="T22" fmla="*/ 2147483647 w 138"/>
                <a:gd name="T23" fmla="*/ 2147483647 h 162"/>
                <a:gd name="T24" fmla="*/ 2147483647 w 138"/>
                <a:gd name="T25" fmla="*/ 2147483647 h 162"/>
                <a:gd name="T26" fmla="*/ 2147483647 w 138"/>
                <a:gd name="T27" fmla="*/ 2147483647 h 162"/>
                <a:gd name="T28" fmla="*/ 2147483647 w 138"/>
                <a:gd name="T29" fmla="*/ 2147483647 h 162"/>
                <a:gd name="T30" fmla="*/ 2147483647 w 138"/>
                <a:gd name="T31" fmla="*/ 2147483647 h 162"/>
                <a:gd name="T32" fmla="*/ 0 w 138"/>
                <a:gd name="T33" fmla="*/ 2147483647 h 162"/>
                <a:gd name="T34" fmla="*/ 2147483647 w 138"/>
                <a:gd name="T35" fmla="*/ 2147483647 h 162"/>
                <a:gd name="T36" fmla="*/ 2147483647 w 138"/>
                <a:gd name="T37" fmla="*/ 2147483647 h 162"/>
                <a:gd name="T38" fmla="*/ 2147483647 w 138"/>
                <a:gd name="T39" fmla="*/ 2147483647 h 162"/>
                <a:gd name="T40" fmla="*/ 2147483647 w 138"/>
                <a:gd name="T41" fmla="*/ 2147483647 h 162"/>
                <a:gd name="T42" fmla="*/ 2147483647 w 138"/>
                <a:gd name="T43" fmla="*/ 2147483647 h 162"/>
                <a:gd name="T44" fmla="*/ 2147483647 w 138"/>
                <a:gd name="T45" fmla="*/ 0 h 162"/>
                <a:gd name="T46" fmla="*/ 2147483647 w 138"/>
                <a:gd name="T47" fmla="*/ 2147483647 h 162"/>
                <a:gd name="T48" fmla="*/ 2147483647 w 138"/>
                <a:gd name="T49" fmla="*/ 2147483647 h 162"/>
                <a:gd name="T50" fmla="*/ 2147483647 w 138"/>
                <a:gd name="T51" fmla="*/ 2147483647 h 162"/>
                <a:gd name="T52" fmla="*/ 2147483647 w 138"/>
                <a:gd name="T53" fmla="*/ 2147483647 h 1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8"/>
                <a:gd name="T82" fmla="*/ 0 h 162"/>
                <a:gd name="T83" fmla="*/ 138 w 138"/>
                <a:gd name="T84" fmla="*/ 162 h 16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8" h="162">
                  <a:moveTo>
                    <a:pt x="102" y="48"/>
                  </a:moveTo>
                  <a:lnTo>
                    <a:pt x="108" y="54"/>
                  </a:lnTo>
                  <a:lnTo>
                    <a:pt x="102" y="66"/>
                  </a:lnTo>
                  <a:lnTo>
                    <a:pt x="138" y="102"/>
                  </a:lnTo>
                  <a:lnTo>
                    <a:pt x="126" y="126"/>
                  </a:lnTo>
                  <a:lnTo>
                    <a:pt x="126" y="132"/>
                  </a:lnTo>
                  <a:lnTo>
                    <a:pt x="114" y="132"/>
                  </a:lnTo>
                  <a:lnTo>
                    <a:pt x="108" y="138"/>
                  </a:lnTo>
                  <a:lnTo>
                    <a:pt x="90" y="138"/>
                  </a:lnTo>
                  <a:lnTo>
                    <a:pt x="54" y="120"/>
                  </a:lnTo>
                  <a:lnTo>
                    <a:pt x="48" y="144"/>
                  </a:lnTo>
                  <a:lnTo>
                    <a:pt x="54" y="150"/>
                  </a:lnTo>
                  <a:lnTo>
                    <a:pt x="54" y="162"/>
                  </a:lnTo>
                  <a:lnTo>
                    <a:pt x="36" y="156"/>
                  </a:lnTo>
                  <a:lnTo>
                    <a:pt x="24" y="114"/>
                  </a:lnTo>
                  <a:lnTo>
                    <a:pt x="12" y="96"/>
                  </a:lnTo>
                  <a:lnTo>
                    <a:pt x="0" y="78"/>
                  </a:lnTo>
                  <a:lnTo>
                    <a:pt x="6" y="66"/>
                  </a:lnTo>
                  <a:lnTo>
                    <a:pt x="12" y="66"/>
                  </a:lnTo>
                  <a:lnTo>
                    <a:pt x="30" y="48"/>
                  </a:lnTo>
                  <a:lnTo>
                    <a:pt x="42" y="42"/>
                  </a:lnTo>
                  <a:lnTo>
                    <a:pt x="42" y="24"/>
                  </a:lnTo>
                  <a:lnTo>
                    <a:pt x="60" y="0"/>
                  </a:lnTo>
                  <a:lnTo>
                    <a:pt x="90" y="12"/>
                  </a:lnTo>
                  <a:lnTo>
                    <a:pt x="96" y="12"/>
                  </a:lnTo>
                  <a:lnTo>
                    <a:pt x="108" y="30"/>
                  </a:lnTo>
                  <a:lnTo>
                    <a:pt x="102" y="48"/>
                  </a:lnTo>
                  <a:close/>
                </a:path>
              </a:pathLst>
            </a:custGeom>
            <a:solidFill>
              <a:schemeClr val="accent6">
                <a:lumMod val="40000"/>
                <a:lumOff val="60000"/>
              </a:schemeClr>
            </a:solidFill>
            <a:ln w="12700">
              <a:solidFill>
                <a:srgbClr val="000000"/>
              </a:solidFill>
              <a:prstDash val="solid"/>
              <a:round/>
              <a:headEnd/>
              <a:tailEnd/>
            </a:ln>
          </p:spPr>
          <p:txBody>
            <a:bodyPr/>
            <a:lstStyle/>
            <a:p>
              <a:pPr>
                <a:defRPr/>
              </a:pPr>
              <a:endParaRPr lang="fi-FI"/>
            </a:p>
          </p:txBody>
        </p:sp>
        <p:sp>
          <p:nvSpPr>
            <p:cNvPr id="17502" name="Freeform 21"/>
            <p:cNvSpPr>
              <a:spLocks noChangeAspect="1"/>
            </p:cNvSpPr>
            <p:nvPr/>
          </p:nvSpPr>
          <p:spPr bwMode="auto">
            <a:xfrm>
              <a:off x="1444" y="1072"/>
              <a:ext cx="513" cy="443"/>
            </a:xfrm>
            <a:custGeom>
              <a:avLst/>
              <a:gdLst>
                <a:gd name="T0" fmla="*/ 2147483647 w 84"/>
                <a:gd name="T1" fmla="*/ 0 h 78"/>
                <a:gd name="T2" fmla="*/ 2147483647 w 84"/>
                <a:gd name="T3" fmla="*/ 2147483647 h 78"/>
                <a:gd name="T4" fmla="*/ 0 w 84"/>
                <a:gd name="T5" fmla="*/ 2147483647 h 78"/>
                <a:gd name="T6" fmla="*/ 0 w 84"/>
                <a:gd name="T7" fmla="*/ 2147483647 h 78"/>
                <a:gd name="T8" fmla="*/ 2147483647 w 84"/>
                <a:gd name="T9" fmla="*/ 2147483647 h 78"/>
                <a:gd name="T10" fmla="*/ 2147483647 w 84"/>
                <a:gd name="T11" fmla="*/ 2147483647 h 78"/>
                <a:gd name="T12" fmla="*/ 2147483647 w 84"/>
                <a:gd name="T13" fmla="*/ 2147483647 h 78"/>
                <a:gd name="T14" fmla="*/ 2147483647 w 84"/>
                <a:gd name="T15" fmla="*/ 2147483647 h 78"/>
                <a:gd name="T16" fmla="*/ 2147483647 w 84"/>
                <a:gd name="T17" fmla="*/ 2147483647 h 78"/>
                <a:gd name="T18" fmla="*/ 2147483647 w 84"/>
                <a:gd name="T19" fmla="*/ 2147483647 h 78"/>
                <a:gd name="T20" fmla="*/ 2147483647 w 84"/>
                <a:gd name="T21" fmla="*/ 2147483647 h 78"/>
                <a:gd name="T22" fmla="*/ 2147483647 w 84"/>
                <a:gd name="T23" fmla="*/ 2147483647 h 78"/>
                <a:gd name="T24" fmla="*/ 2147483647 w 84"/>
                <a:gd name="T25" fmla="*/ 2147483647 h 78"/>
                <a:gd name="T26" fmla="*/ 2147483647 w 84"/>
                <a:gd name="T27" fmla="*/ 2147483647 h 78"/>
                <a:gd name="T28" fmla="*/ 2147483647 w 84"/>
                <a:gd name="T29" fmla="*/ 2147483647 h 78"/>
                <a:gd name="T30" fmla="*/ 2147483647 w 84"/>
                <a:gd name="T31" fmla="*/ 2147483647 h 78"/>
                <a:gd name="T32" fmla="*/ 2147483647 w 84"/>
                <a:gd name="T33" fmla="*/ 2147483647 h 78"/>
                <a:gd name="T34" fmla="*/ 2147483647 w 84"/>
                <a:gd name="T35" fmla="*/ 0 h 78"/>
                <a:gd name="T36" fmla="*/ 2147483647 w 84"/>
                <a:gd name="T37" fmla="*/ 0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4"/>
                <a:gd name="T58" fmla="*/ 0 h 78"/>
                <a:gd name="T59" fmla="*/ 84 w 84"/>
                <a:gd name="T60" fmla="*/ 78 h 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4" h="78">
                  <a:moveTo>
                    <a:pt x="12" y="0"/>
                  </a:moveTo>
                  <a:lnTo>
                    <a:pt x="12" y="18"/>
                  </a:lnTo>
                  <a:lnTo>
                    <a:pt x="0" y="18"/>
                  </a:lnTo>
                  <a:lnTo>
                    <a:pt x="0" y="42"/>
                  </a:lnTo>
                  <a:lnTo>
                    <a:pt x="12" y="48"/>
                  </a:lnTo>
                  <a:lnTo>
                    <a:pt x="12" y="60"/>
                  </a:lnTo>
                  <a:lnTo>
                    <a:pt x="24" y="66"/>
                  </a:lnTo>
                  <a:lnTo>
                    <a:pt x="30" y="78"/>
                  </a:lnTo>
                  <a:lnTo>
                    <a:pt x="54" y="54"/>
                  </a:lnTo>
                  <a:lnTo>
                    <a:pt x="60" y="54"/>
                  </a:lnTo>
                  <a:lnTo>
                    <a:pt x="66" y="66"/>
                  </a:lnTo>
                  <a:lnTo>
                    <a:pt x="84" y="54"/>
                  </a:lnTo>
                  <a:lnTo>
                    <a:pt x="78" y="42"/>
                  </a:lnTo>
                  <a:lnTo>
                    <a:pt x="72" y="42"/>
                  </a:lnTo>
                  <a:lnTo>
                    <a:pt x="60" y="30"/>
                  </a:lnTo>
                  <a:lnTo>
                    <a:pt x="60" y="18"/>
                  </a:lnTo>
                  <a:lnTo>
                    <a:pt x="54" y="12"/>
                  </a:lnTo>
                  <a:lnTo>
                    <a:pt x="42" y="0"/>
                  </a:lnTo>
                  <a:lnTo>
                    <a:pt x="12" y="0"/>
                  </a:lnTo>
                  <a:close/>
                </a:path>
              </a:pathLst>
            </a:custGeom>
            <a:solidFill>
              <a:srgbClr val="FFFF00"/>
            </a:solidFill>
            <a:ln w="0">
              <a:solidFill>
                <a:srgbClr val="000000"/>
              </a:solidFill>
              <a:prstDash val="solid"/>
              <a:round/>
              <a:headEnd/>
              <a:tailEnd/>
            </a:ln>
          </p:spPr>
          <p:txBody>
            <a:bodyPr/>
            <a:lstStyle/>
            <a:p>
              <a:pPr>
                <a:defRPr/>
              </a:pPr>
              <a:endParaRPr lang="fi-FI"/>
            </a:p>
          </p:txBody>
        </p:sp>
        <p:sp>
          <p:nvSpPr>
            <p:cNvPr id="17503" name="Freeform 22"/>
            <p:cNvSpPr>
              <a:spLocks noChangeAspect="1"/>
            </p:cNvSpPr>
            <p:nvPr/>
          </p:nvSpPr>
          <p:spPr bwMode="auto">
            <a:xfrm>
              <a:off x="860" y="1140"/>
              <a:ext cx="767" cy="513"/>
            </a:xfrm>
            <a:custGeom>
              <a:avLst/>
              <a:gdLst>
                <a:gd name="T0" fmla="*/ 2147483647 w 126"/>
                <a:gd name="T1" fmla="*/ 2147483647 h 90"/>
                <a:gd name="T2" fmla="*/ 2147483647 w 126"/>
                <a:gd name="T3" fmla="*/ 2147483647 h 90"/>
                <a:gd name="T4" fmla="*/ 2147483647 w 126"/>
                <a:gd name="T5" fmla="*/ 2147483647 h 90"/>
                <a:gd name="T6" fmla="*/ 2147483647 w 126"/>
                <a:gd name="T7" fmla="*/ 2147483647 h 90"/>
                <a:gd name="T8" fmla="*/ 2147483647 w 126"/>
                <a:gd name="T9" fmla="*/ 2147483647 h 90"/>
                <a:gd name="T10" fmla="*/ 2147483647 w 126"/>
                <a:gd name="T11" fmla="*/ 2147483647 h 90"/>
                <a:gd name="T12" fmla="*/ 2147483647 w 126"/>
                <a:gd name="T13" fmla="*/ 2147483647 h 90"/>
                <a:gd name="T14" fmla="*/ 2147483647 w 126"/>
                <a:gd name="T15" fmla="*/ 2147483647 h 90"/>
                <a:gd name="T16" fmla="*/ 2147483647 w 126"/>
                <a:gd name="T17" fmla="*/ 2147483647 h 90"/>
                <a:gd name="T18" fmla="*/ 2147483647 w 126"/>
                <a:gd name="T19" fmla="*/ 2147483647 h 90"/>
                <a:gd name="T20" fmla="*/ 2147483647 w 126"/>
                <a:gd name="T21" fmla="*/ 2147483647 h 90"/>
                <a:gd name="T22" fmla="*/ 0 w 126"/>
                <a:gd name="T23" fmla="*/ 2147483647 h 90"/>
                <a:gd name="T24" fmla="*/ 2147483647 w 126"/>
                <a:gd name="T25" fmla="*/ 2147483647 h 90"/>
                <a:gd name="T26" fmla="*/ 0 w 126"/>
                <a:gd name="T27" fmla="*/ 2147483647 h 90"/>
                <a:gd name="T28" fmla="*/ 0 w 126"/>
                <a:gd name="T29" fmla="*/ 2147483647 h 90"/>
                <a:gd name="T30" fmla="*/ 2147483647 w 126"/>
                <a:gd name="T31" fmla="*/ 2147483647 h 90"/>
                <a:gd name="T32" fmla="*/ 2147483647 w 126"/>
                <a:gd name="T33" fmla="*/ 2147483647 h 90"/>
                <a:gd name="T34" fmla="*/ 2147483647 w 126"/>
                <a:gd name="T35" fmla="*/ 2147483647 h 90"/>
                <a:gd name="T36" fmla="*/ 2147483647 w 126"/>
                <a:gd name="T37" fmla="*/ 0 h 90"/>
                <a:gd name="T38" fmla="*/ 2147483647 w 126"/>
                <a:gd name="T39" fmla="*/ 0 h 90"/>
                <a:gd name="T40" fmla="*/ 2147483647 w 126"/>
                <a:gd name="T41" fmla="*/ 2147483647 h 90"/>
                <a:gd name="T42" fmla="*/ 2147483647 w 126"/>
                <a:gd name="T43" fmla="*/ 2147483647 h 90"/>
                <a:gd name="T44" fmla="*/ 2147483647 w 126"/>
                <a:gd name="T45" fmla="*/ 2147483647 h 90"/>
                <a:gd name="T46" fmla="*/ 2147483647 w 126"/>
                <a:gd name="T47" fmla="*/ 2147483647 h 90"/>
                <a:gd name="T48" fmla="*/ 2147483647 w 126"/>
                <a:gd name="T49" fmla="*/ 2147483647 h 90"/>
                <a:gd name="T50" fmla="*/ 2147483647 w 126"/>
                <a:gd name="T51" fmla="*/ 2147483647 h 90"/>
                <a:gd name="T52" fmla="*/ 2147483647 w 126"/>
                <a:gd name="T53" fmla="*/ 2147483647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6"/>
                <a:gd name="T82" fmla="*/ 0 h 90"/>
                <a:gd name="T83" fmla="*/ 126 w 126"/>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6" h="90">
                  <a:moveTo>
                    <a:pt x="114" y="72"/>
                  </a:moveTo>
                  <a:lnTo>
                    <a:pt x="96" y="60"/>
                  </a:lnTo>
                  <a:lnTo>
                    <a:pt x="84" y="54"/>
                  </a:lnTo>
                  <a:lnTo>
                    <a:pt x="72" y="60"/>
                  </a:lnTo>
                  <a:lnTo>
                    <a:pt x="72" y="72"/>
                  </a:lnTo>
                  <a:lnTo>
                    <a:pt x="78" y="78"/>
                  </a:lnTo>
                  <a:lnTo>
                    <a:pt x="78" y="84"/>
                  </a:lnTo>
                  <a:lnTo>
                    <a:pt x="72" y="84"/>
                  </a:lnTo>
                  <a:lnTo>
                    <a:pt x="60" y="78"/>
                  </a:lnTo>
                  <a:lnTo>
                    <a:pt x="42" y="78"/>
                  </a:lnTo>
                  <a:lnTo>
                    <a:pt x="18" y="90"/>
                  </a:lnTo>
                  <a:lnTo>
                    <a:pt x="0" y="54"/>
                  </a:lnTo>
                  <a:lnTo>
                    <a:pt x="12" y="42"/>
                  </a:lnTo>
                  <a:lnTo>
                    <a:pt x="0" y="30"/>
                  </a:lnTo>
                  <a:lnTo>
                    <a:pt x="0" y="18"/>
                  </a:lnTo>
                  <a:lnTo>
                    <a:pt x="24" y="30"/>
                  </a:lnTo>
                  <a:lnTo>
                    <a:pt x="42" y="12"/>
                  </a:lnTo>
                  <a:lnTo>
                    <a:pt x="48" y="18"/>
                  </a:lnTo>
                  <a:lnTo>
                    <a:pt x="72" y="0"/>
                  </a:lnTo>
                  <a:lnTo>
                    <a:pt x="90" y="0"/>
                  </a:lnTo>
                  <a:lnTo>
                    <a:pt x="96" y="6"/>
                  </a:lnTo>
                  <a:lnTo>
                    <a:pt x="96" y="30"/>
                  </a:lnTo>
                  <a:lnTo>
                    <a:pt x="108" y="36"/>
                  </a:lnTo>
                  <a:lnTo>
                    <a:pt x="108" y="48"/>
                  </a:lnTo>
                  <a:lnTo>
                    <a:pt x="120" y="54"/>
                  </a:lnTo>
                  <a:lnTo>
                    <a:pt x="126" y="66"/>
                  </a:lnTo>
                  <a:lnTo>
                    <a:pt x="114" y="72"/>
                  </a:lnTo>
                  <a:close/>
                </a:path>
              </a:pathLst>
            </a:custGeom>
            <a:solidFill>
              <a:schemeClr val="bg1">
                <a:lumMod val="85000"/>
              </a:schemeClr>
            </a:solidFill>
            <a:ln w="0">
              <a:solidFill>
                <a:srgbClr val="000000"/>
              </a:solidFill>
              <a:prstDash val="solid"/>
              <a:round/>
              <a:headEnd/>
              <a:tailEnd/>
            </a:ln>
          </p:spPr>
          <p:txBody>
            <a:bodyPr/>
            <a:lstStyle/>
            <a:p>
              <a:pPr>
                <a:defRPr/>
              </a:pPr>
              <a:endParaRPr lang="fi-FI"/>
            </a:p>
          </p:txBody>
        </p:sp>
        <p:sp>
          <p:nvSpPr>
            <p:cNvPr id="17504" name="Freeform 23"/>
            <p:cNvSpPr>
              <a:spLocks noChangeAspect="1"/>
            </p:cNvSpPr>
            <p:nvPr/>
          </p:nvSpPr>
          <p:spPr bwMode="auto">
            <a:xfrm>
              <a:off x="567" y="1997"/>
              <a:ext cx="840" cy="791"/>
            </a:xfrm>
            <a:custGeom>
              <a:avLst/>
              <a:gdLst>
                <a:gd name="T0" fmla="*/ 2147483647 w 138"/>
                <a:gd name="T1" fmla="*/ 2147483647 h 138"/>
                <a:gd name="T2" fmla="*/ 2147483647 w 138"/>
                <a:gd name="T3" fmla="*/ 2147483647 h 138"/>
                <a:gd name="T4" fmla="*/ 2147483647 w 138"/>
                <a:gd name="T5" fmla="*/ 2147483647 h 138"/>
                <a:gd name="T6" fmla="*/ 2147483647 w 138"/>
                <a:gd name="T7" fmla="*/ 2147483647 h 138"/>
                <a:gd name="T8" fmla="*/ 2147483647 w 138"/>
                <a:gd name="T9" fmla="*/ 2147483647 h 138"/>
                <a:gd name="T10" fmla="*/ 2147483647 w 138"/>
                <a:gd name="T11" fmla="*/ 2147483647 h 138"/>
                <a:gd name="T12" fmla="*/ 2147483647 w 138"/>
                <a:gd name="T13" fmla="*/ 2147483647 h 138"/>
                <a:gd name="T14" fmla="*/ 2147483647 w 138"/>
                <a:gd name="T15" fmla="*/ 2147483647 h 138"/>
                <a:gd name="T16" fmla="*/ 2147483647 w 138"/>
                <a:gd name="T17" fmla="*/ 2147483647 h 138"/>
                <a:gd name="T18" fmla="*/ 0 w 138"/>
                <a:gd name="T19" fmla="*/ 2147483647 h 138"/>
                <a:gd name="T20" fmla="*/ 0 w 138"/>
                <a:gd name="T21" fmla="*/ 2147483647 h 138"/>
                <a:gd name="T22" fmla="*/ 2147483647 w 138"/>
                <a:gd name="T23" fmla="*/ 2147483647 h 138"/>
                <a:gd name="T24" fmla="*/ 2147483647 w 138"/>
                <a:gd name="T25" fmla="*/ 2147483647 h 138"/>
                <a:gd name="T26" fmla="*/ 2147483647 w 138"/>
                <a:gd name="T27" fmla="*/ 2147483647 h 138"/>
                <a:gd name="T28" fmla="*/ 2147483647 w 138"/>
                <a:gd name="T29" fmla="*/ 2147483647 h 138"/>
                <a:gd name="T30" fmla="*/ 2147483647 w 138"/>
                <a:gd name="T31" fmla="*/ 0 h 138"/>
                <a:gd name="T32" fmla="*/ 2147483647 w 138"/>
                <a:gd name="T33" fmla="*/ 2147483647 h 138"/>
                <a:gd name="T34" fmla="*/ 2147483647 w 138"/>
                <a:gd name="T35" fmla="*/ 2147483647 h 138"/>
                <a:gd name="T36" fmla="*/ 2147483647 w 138"/>
                <a:gd name="T37" fmla="*/ 2147483647 h 138"/>
                <a:gd name="T38" fmla="*/ 2147483647 w 138"/>
                <a:gd name="T39" fmla="*/ 2147483647 h 138"/>
                <a:gd name="T40" fmla="*/ 2147483647 w 138"/>
                <a:gd name="T41" fmla="*/ 2147483647 h 138"/>
                <a:gd name="T42" fmla="*/ 2147483647 w 138"/>
                <a:gd name="T43" fmla="*/ 2147483647 h 138"/>
                <a:gd name="T44" fmla="*/ 2147483647 w 138"/>
                <a:gd name="T45" fmla="*/ 2147483647 h 138"/>
                <a:gd name="T46" fmla="*/ 2147483647 w 138"/>
                <a:gd name="T47" fmla="*/ 2147483647 h 138"/>
                <a:gd name="T48" fmla="*/ 2147483647 w 138"/>
                <a:gd name="T49" fmla="*/ 2147483647 h 138"/>
                <a:gd name="T50" fmla="*/ 2147483647 w 138"/>
                <a:gd name="T51" fmla="*/ 2147483647 h 138"/>
                <a:gd name="T52" fmla="*/ 2147483647 w 138"/>
                <a:gd name="T53" fmla="*/ 2147483647 h 1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8"/>
                <a:gd name="T82" fmla="*/ 0 h 138"/>
                <a:gd name="T83" fmla="*/ 138 w 138"/>
                <a:gd name="T84" fmla="*/ 138 h 1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8" h="138">
                  <a:moveTo>
                    <a:pt x="96" y="138"/>
                  </a:moveTo>
                  <a:lnTo>
                    <a:pt x="90" y="138"/>
                  </a:lnTo>
                  <a:lnTo>
                    <a:pt x="84" y="114"/>
                  </a:lnTo>
                  <a:lnTo>
                    <a:pt x="84" y="108"/>
                  </a:lnTo>
                  <a:lnTo>
                    <a:pt x="66" y="90"/>
                  </a:lnTo>
                  <a:lnTo>
                    <a:pt x="54" y="102"/>
                  </a:lnTo>
                  <a:lnTo>
                    <a:pt x="36" y="96"/>
                  </a:lnTo>
                  <a:lnTo>
                    <a:pt x="30" y="72"/>
                  </a:lnTo>
                  <a:lnTo>
                    <a:pt x="18" y="78"/>
                  </a:lnTo>
                  <a:lnTo>
                    <a:pt x="0" y="60"/>
                  </a:lnTo>
                  <a:lnTo>
                    <a:pt x="0" y="42"/>
                  </a:lnTo>
                  <a:lnTo>
                    <a:pt x="18" y="18"/>
                  </a:lnTo>
                  <a:lnTo>
                    <a:pt x="42" y="18"/>
                  </a:lnTo>
                  <a:lnTo>
                    <a:pt x="42" y="12"/>
                  </a:lnTo>
                  <a:lnTo>
                    <a:pt x="66" y="6"/>
                  </a:lnTo>
                  <a:lnTo>
                    <a:pt x="66" y="0"/>
                  </a:lnTo>
                  <a:lnTo>
                    <a:pt x="78" y="30"/>
                  </a:lnTo>
                  <a:lnTo>
                    <a:pt x="102" y="54"/>
                  </a:lnTo>
                  <a:lnTo>
                    <a:pt x="114" y="48"/>
                  </a:lnTo>
                  <a:lnTo>
                    <a:pt x="120" y="60"/>
                  </a:lnTo>
                  <a:lnTo>
                    <a:pt x="138" y="54"/>
                  </a:lnTo>
                  <a:lnTo>
                    <a:pt x="132" y="66"/>
                  </a:lnTo>
                  <a:lnTo>
                    <a:pt x="138" y="84"/>
                  </a:lnTo>
                  <a:lnTo>
                    <a:pt x="126" y="90"/>
                  </a:lnTo>
                  <a:lnTo>
                    <a:pt x="108" y="114"/>
                  </a:lnTo>
                  <a:lnTo>
                    <a:pt x="108" y="132"/>
                  </a:lnTo>
                  <a:lnTo>
                    <a:pt x="96" y="138"/>
                  </a:lnTo>
                  <a:close/>
                </a:path>
              </a:pathLst>
            </a:custGeom>
            <a:solidFill>
              <a:srgbClr val="566BA8"/>
            </a:solidFill>
            <a:ln w="12700">
              <a:solidFill>
                <a:srgbClr val="000000"/>
              </a:solidFill>
              <a:prstDash val="solid"/>
              <a:round/>
              <a:headEnd/>
              <a:tailEnd/>
            </a:ln>
          </p:spPr>
          <p:txBody>
            <a:bodyPr/>
            <a:lstStyle/>
            <a:p>
              <a:pPr>
                <a:defRPr/>
              </a:pPr>
              <a:endParaRPr lang="fi-FI"/>
            </a:p>
          </p:txBody>
        </p:sp>
        <p:sp>
          <p:nvSpPr>
            <p:cNvPr id="17505" name="Freeform 24"/>
            <p:cNvSpPr>
              <a:spLocks noChangeAspect="1"/>
            </p:cNvSpPr>
            <p:nvPr/>
          </p:nvSpPr>
          <p:spPr bwMode="auto">
            <a:xfrm>
              <a:off x="979" y="1756"/>
              <a:ext cx="584" cy="582"/>
            </a:xfrm>
            <a:custGeom>
              <a:avLst/>
              <a:gdLst>
                <a:gd name="T0" fmla="*/ 0 w 96"/>
                <a:gd name="T1" fmla="*/ 2147483647 h 102"/>
                <a:gd name="T2" fmla="*/ 2147483647 w 96"/>
                <a:gd name="T3" fmla="*/ 2147483647 h 102"/>
                <a:gd name="T4" fmla="*/ 0 w 96"/>
                <a:gd name="T5" fmla="*/ 2147483647 h 102"/>
                <a:gd name="T6" fmla="*/ 2147483647 w 96"/>
                <a:gd name="T7" fmla="*/ 2147483647 h 102"/>
                <a:gd name="T8" fmla="*/ 2147483647 w 96"/>
                <a:gd name="T9" fmla="*/ 2147483647 h 102"/>
                <a:gd name="T10" fmla="*/ 2147483647 w 96"/>
                <a:gd name="T11" fmla="*/ 2147483647 h 102"/>
                <a:gd name="T12" fmla="*/ 2147483647 w 96"/>
                <a:gd name="T13" fmla="*/ 2147483647 h 102"/>
                <a:gd name="T14" fmla="*/ 2147483647 w 96"/>
                <a:gd name="T15" fmla="*/ 2147483647 h 102"/>
                <a:gd name="T16" fmla="*/ 2147483647 w 96"/>
                <a:gd name="T17" fmla="*/ 2147483647 h 102"/>
                <a:gd name="T18" fmla="*/ 2147483647 w 96"/>
                <a:gd name="T19" fmla="*/ 2147483647 h 102"/>
                <a:gd name="T20" fmla="*/ 2147483647 w 96"/>
                <a:gd name="T21" fmla="*/ 2147483647 h 102"/>
                <a:gd name="T22" fmla="*/ 2147483647 w 96"/>
                <a:gd name="T23" fmla="*/ 2147483647 h 102"/>
                <a:gd name="T24" fmla="*/ 2147483647 w 96"/>
                <a:gd name="T25" fmla="*/ 2147483647 h 102"/>
                <a:gd name="T26" fmla="*/ 2147483647 w 96"/>
                <a:gd name="T27" fmla="*/ 2147483647 h 102"/>
                <a:gd name="T28" fmla="*/ 2147483647 w 96"/>
                <a:gd name="T29" fmla="*/ 2147483647 h 102"/>
                <a:gd name="T30" fmla="*/ 2147483647 w 96"/>
                <a:gd name="T31" fmla="*/ 2147483647 h 102"/>
                <a:gd name="T32" fmla="*/ 2147483647 w 96"/>
                <a:gd name="T33" fmla="*/ 0 h 102"/>
                <a:gd name="T34" fmla="*/ 0 w 96"/>
                <a:gd name="T35" fmla="*/ 2147483647 h 1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102"/>
                <a:gd name="T56" fmla="*/ 96 w 96"/>
                <a:gd name="T57" fmla="*/ 102 h 1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102">
                  <a:moveTo>
                    <a:pt x="0" y="6"/>
                  </a:moveTo>
                  <a:lnTo>
                    <a:pt x="6" y="18"/>
                  </a:lnTo>
                  <a:lnTo>
                    <a:pt x="0" y="42"/>
                  </a:lnTo>
                  <a:lnTo>
                    <a:pt x="12" y="72"/>
                  </a:lnTo>
                  <a:lnTo>
                    <a:pt x="36" y="96"/>
                  </a:lnTo>
                  <a:lnTo>
                    <a:pt x="48" y="90"/>
                  </a:lnTo>
                  <a:lnTo>
                    <a:pt x="54" y="102"/>
                  </a:lnTo>
                  <a:lnTo>
                    <a:pt x="72" y="96"/>
                  </a:lnTo>
                  <a:lnTo>
                    <a:pt x="72" y="84"/>
                  </a:lnTo>
                  <a:lnTo>
                    <a:pt x="78" y="72"/>
                  </a:lnTo>
                  <a:lnTo>
                    <a:pt x="84" y="72"/>
                  </a:lnTo>
                  <a:lnTo>
                    <a:pt x="96" y="36"/>
                  </a:lnTo>
                  <a:lnTo>
                    <a:pt x="90" y="30"/>
                  </a:lnTo>
                  <a:lnTo>
                    <a:pt x="60" y="30"/>
                  </a:lnTo>
                  <a:lnTo>
                    <a:pt x="54" y="24"/>
                  </a:lnTo>
                  <a:lnTo>
                    <a:pt x="30" y="36"/>
                  </a:lnTo>
                  <a:lnTo>
                    <a:pt x="6" y="0"/>
                  </a:lnTo>
                  <a:lnTo>
                    <a:pt x="0" y="6"/>
                  </a:lnTo>
                  <a:close/>
                </a:path>
              </a:pathLst>
            </a:custGeom>
            <a:solidFill>
              <a:srgbClr val="99FF99"/>
            </a:solidFill>
            <a:ln w="0">
              <a:solidFill>
                <a:srgbClr val="000000"/>
              </a:solidFill>
              <a:prstDash val="solid"/>
              <a:round/>
              <a:headEnd/>
              <a:tailEnd/>
            </a:ln>
          </p:spPr>
          <p:txBody>
            <a:bodyPr/>
            <a:lstStyle/>
            <a:p>
              <a:pPr>
                <a:defRPr/>
              </a:pPr>
              <a:endParaRPr lang="fi-FI"/>
            </a:p>
          </p:txBody>
        </p:sp>
        <p:sp>
          <p:nvSpPr>
            <p:cNvPr id="17506" name="Freeform 25"/>
            <p:cNvSpPr>
              <a:spLocks noChangeAspect="1"/>
            </p:cNvSpPr>
            <p:nvPr/>
          </p:nvSpPr>
          <p:spPr bwMode="auto">
            <a:xfrm>
              <a:off x="1331" y="2170"/>
              <a:ext cx="409" cy="413"/>
            </a:xfrm>
            <a:custGeom>
              <a:avLst/>
              <a:gdLst>
                <a:gd name="T0" fmla="*/ 2147483647 w 66"/>
                <a:gd name="T1" fmla="*/ 2147483647 h 72"/>
                <a:gd name="T2" fmla="*/ 2147483647 w 66"/>
                <a:gd name="T3" fmla="*/ 0 h 72"/>
                <a:gd name="T4" fmla="*/ 2147483647 w 66"/>
                <a:gd name="T5" fmla="*/ 0 h 72"/>
                <a:gd name="T6" fmla="*/ 2147483647 w 66"/>
                <a:gd name="T7" fmla="*/ 2147483647 h 72"/>
                <a:gd name="T8" fmla="*/ 2147483647 w 66"/>
                <a:gd name="T9" fmla="*/ 2147483647 h 72"/>
                <a:gd name="T10" fmla="*/ 2147483647 w 66"/>
                <a:gd name="T11" fmla="*/ 2147483647 h 72"/>
                <a:gd name="T12" fmla="*/ 2147483647 w 66"/>
                <a:gd name="T13" fmla="*/ 2147483647 h 72"/>
                <a:gd name="T14" fmla="*/ 0 w 66"/>
                <a:gd name="T15" fmla="*/ 2147483647 h 72"/>
                <a:gd name="T16" fmla="*/ 2147483647 w 66"/>
                <a:gd name="T17" fmla="*/ 2147483647 h 72"/>
                <a:gd name="T18" fmla="*/ 2147483647 w 66"/>
                <a:gd name="T19" fmla="*/ 2147483647 h 72"/>
                <a:gd name="T20" fmla="*/ 2147483647 w 66"/>
                <a:gd name="T21" fmla="*/ 2147483647 h 72"/>
                <a:gd name="T22" fmla="*/ 2147483647 w 66"/>
                <a:gd name="T23" fmla="*/ 2147483647 h 72"/>
                <a:gd name="T24" fmla="*/ 2147483647 w 66"/>
                <a:gd name="T25" fmla="*/ 2147483647 h 72"/>
                <a:gd name="T26" fmla="*/ 2147483647 w 66"/>
                <a:gd name="T27" fmla="*/ 2147483647 h 72"/>
                <a:gd name="T28" fmla="*/ 2147483647 w 66"/>
                <a:gd name="T29" fmla="*/ 2147483647 h 72"/>
                <a:gd name="T30" fmla="*/ 2147483647 w 66"/>
                <a:gd name="T31" fmla="*/ 2147483647 h 72"/>
                <a:gd name="T32" fmla="*/ 2147483647 w 66"/>
                <a:gd name="T33" fmla="*/ 2147483647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72"/>
                <a:gd name="T53" fmla="*/ 66 w 66"/>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72">
                  <a:moveTo>
                    <a:pt x="42" y="12"/>
                  </a:moveTo>
                  <a:lnTo>
                    <a:pt x="36" y="0"/>
                  </a:lnTo>
                  <a:lnTo>
                    <a:pt x="18" y="0"/>
                  </a:lnTo>
                  <a:lnTo>
                    <a:pt x="12" y="12"/>
                  </a:lnTo>
                  <a:lnTo>
                    <a:pt x="12" y="24"/>
                  </a:lnTo>
                  <a:lnTo>
                    <a:pt x="6" y="36"/>
                  </a:lnTo>
                  <a:lnTo>
                    <a:pt x="12" y="54"/>
                  </a:lnTo>
                  <a:lnTo>
                    <a:pt x="0" y="60"/>
                  </a:lnTo>
                  <a:lnTo>
                    <a:pt x="30" y="72"/>
                  </a:lnTo>
                  <a:lnTo>
                    <a:pt x="36" y="72"/>
                  </a:lnTo>
                  <a:lnTo>
                    <a:pt x="48" y="66"/>
                  </a:lnTo>
                  <a:lnTo>
                    <a:pt x="48" y="54"/>
                  </a:lnTo>
                  <a:lnTo>
                    <a:pt x="60" y="54"/>
                  </a:lnTo>
                  <a:lnTo>
                    <a:pt x="66" y="30"/>
                  </a:lnTo>
                  <a:lnTo>
                    <a:pt x="60" y="24"/>
                  </a:lnTo>
                  <a:lnTo>
                    <a:pt x="48" y="24"/>
                  </a:lnTo>
                  <a:lnTo>
                    <a:pt x="42" y="12"/>
                  </a:lnTo>
                  <a:close/>
                </a:path>
              </a:pathLst>
            </a:custGeom>
            <a:solidFill>
              <a:srgbClr val="66CCFF"/>
            </a:solidFill>
            <a:ln w="0">
              <a:solidFill>
                <a:srgbClr val="000000"/>
              </a:solidFill>
              <a:prstDash val="solid"/>
              <a:round/>
              <a:headEnd/>
              <a:tailEnd/>
            </a:ln>
          </p:spPr>
          <p:txBody>
            <a:bodyPr/>
            <a:lstStyle/>
            <a:p>
              <a:pPr>
                <a:defRPr/>
              </a:pPr>
              <a:endParaRPr lang="fi-FI"/>
            </a:p>
          </p:txBody>
        </p:sp>
        <p:sp>
          <p:nvSpPr>
            <p:cNvPr id="17507" name="Freeform 26"/>
            <p:cNvSpPr>
              <a:spLocks noChangeAspect="1"/>
            </p:cNvSpPr>
            <p:nvPr/>
          </p:nvSpPr>
          <p:spPr bwMode="auto">
            <a:xfrm>
              <a:off x="819" y="966"/>
              <a:ext cx="480" cy="342"/>
            </a:xfrm>
            <a:custGeom>
              <a:avLst/>
              <a:gdLst>
                <a:gd name="T0" fmla="*/ 2147483647 w 78"/>
                <a:gd name="T1" fmla="*/ 0 h 60"/>
                <a:gd name="T2" fmla="*/ 2147483647 w 78"/>
                <a:gd name="T3" fmla="*/ 0 h 60"/>
                <a:gd name="T4" fmla="*/ 2147483647 w 78"/>
                <a:gd name="T5" fmla="*/ 2147483647 h 60"/>
                <a:gd name="T6" fmla="*/ 2147483647 w 78"/>
                <a:gd name="T7" fmla="*/ 2147483647 h 60"/>
                <a:gd name="T8" fmla="*/ 0 w 78"/>
                <a:gd name="T9" fmla="*/ 2147483647 h 60"/>
                <a:gd name="T10" fmla="*/ 2147483647 w 78"/>
                <a:gd name="T11" fmla="*/ 2147483647 h 60"/>
                <a:gd name="T12" fmla="*/ 2147483647 w 78"/>
                <a:gd name="T13" fmla="*/ 2147483647 h 60"/>
                <a:gd name="T14" fmla="*/ 2147483647 w 78"/>
                <a:gd name="T15" fmla="*/ 2147483647 h 60"/>
                <a:gd name="T16" fmla="*/ 2147483647 w 78"/>
                <a:gd name="T17" fmla="*/ 2147483647 h 60"/>
                <a:gd name="T18" fmla="*/ 2147483647 w 78"/>
                <a:gd name="T19" fmla="*/ 2147483647 h 60"/>
                <a:gd name="T20" fmla="*/ 2147483647 w 78"/>
                <a:gd name="T21" fmla="*/ 2147483647 h 60"/>
                <a:gd name="T22" fmla="*/ 2147483647 w 78"/>
                <a:gd name="T23" fmla="*/ 2147483647 h 60"/>
                <a:gd name="T24" fmla="*/ 2147483647 w 78"/>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60"/>
                <a:gd name="T41" fmla="*/ 78 w 78"/>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60">
                  <a:moveTo>
                    <a:pt x="60" y="0"/>
                  </a:moveTo>
                  <a:lnTo>
                    <a:pt x="36" y="0"/>
                  </a:lnTo>
                  <a:lnTo>
                    <a:pt x="12" y="6"/>
                  </a:lnTo>
                  <a:lnTo>
                    <a:pt x="12" y="12"/>
                  </a:lnTo>
                  <a:lnTo>
                    <a:pt x="0" y="24"/>
                  </a:lnTo>
                  <a:lnTo>
                    <a:pt x="6" y="42"/>
                  </a:lnTo>
                  <a:lnTo>
                    <a:pt x="6" y="48"/>
                  </a:lnTo>
                  <a:lnTo>
                    <a:pt x="30" y="60"/>
                  </a:lnTo>
                  <a:lnTo>
                    <a:pt x="48" y="42"/>
                  </a:lnTo>
                  <a:lnTo>
                    <a:pt x="54" y="48"/>
                  </a:lnTo>
                  <a:lnTo>
                    <a:pt x="78" y="30"/>
                  </a:lnTo>
                  <a:lnTo>
                    <a:pt x="78" y="24"/>
                  </a:lnTo>
                  <a:lnTo>
                    <a:pt x="60" y="0"/>
                  </a:lnTo>
                  <a:close/>
                </a:path>
              </a:pathLst>
            </a:custGeom>
            <a:solidFill>
              <a:schemeClr val="bg1">
                <a:lumMod val="85000"/>
              </a:schemeClr>
            </a:solidFill>
            <a:ln w="0">
              <a:solidFill>
                <a:srgbClr val="000000"/>
              </a:solidFill>
              <a:prstDash val="solid"/>
              <a:round/>
              <a:headEnd/>
              <a:tailEnd/>
            </a:ln>
          </p:spPr>
          <p:txBody>
            <a:bodyPr/>
            <a:lstStyle/>
            <a:p>
              <a:pPr>
                <a:defRPr/>
              </a:pPr>
              <a:endParaRPr lang="fi-FI"/>
            </a:p>
          </p:txBody>
        </p:sp>
        <p:sp>
          <p:nvSpPr>
            <p:cNvPr id="17508" name="Rectangle 27"/>
            <p:cNvSpPr>
              <a:spLocks noChangeAspect="1" noChangeArrowheads="1"/>
            </p:cNvSpPr>
            <p:nvPr/>
          </p:nvSpPr>
          <p:spPr bwMode="auto">
            <a:xfrm>
              <a:off x="1803" y="1726"/>
              <a:ext cx="458" cy="95"/>
            </a:xfrm>
            <a:prstGeom prst="rect">
              <a:avLst/>
            </a:prstGeom>
            <a:grpFill/>
            <a:ln w="9525">
              <a:noFill/>
              <a:miter lim="800000"/>
              <a:headEnd/>
              <a:tailEnd/>
            </a:ln>
          </p:spPr>
          <p:txBody>
            <a:bodyPr wrap="none" lIns="0" tIns="0" rIns="0" bIns="0">
              <a:spAutoFit/>
            </a:bodyPr>
            <a:lstStyle/>
            <a:p>
              <a:pPr>
                <a:defRPr/>
              </a:pPr>
              <a:r>
                <a:rPr lang="fi-FI" sz="1200" b="1" dirty="0">
                  <a:solidFill>
                    <a:srgbClr val="000000"/>
                  </a:solidFill>
                  <a:latin typeface="Verdana" pitchFamily="34" charset="0"/>
                  <a:cs typeface="Arial" charset="0"/>
                </a:rPr>
                <a:t>Äänekoski</a:t>
              </a:r>
            </a:p>
          </p:txBody>
        </p:sp>
        <p:sp>
          <p:nvSpPr>
            <p:cNvPr id="17509" name="Rectangle 28"/>
            <p:cNvSpPr>
              <a:spLocks noChangeAspect="1" noChangeArrowheads="1"/>
            </p:cNvSpPr>
            <p:nvPr/>
          </p:nvSpPr>
          <p:spPr bwMode="auto">
            <a:xfrm>
              <a:off x="2402" y="2250"/>
              <a:ext cx="519" cy="95"/>
            </a:xfrm>
            <a:prstGeom prst="rect">
              <a:avLst/>
            </a:prstGeom>
            <a:grpFill/>
            <a:ln w="9525">
              <a:noFill/>
              <a:miter lim="800000"/>
              <a:headEnd/>
              <a:tailEnd/>
            </a:ln>
          </p:spPr>
          <p:txBody>
            <a:bodyPr wrap="none" lIns="0" tIns="0" rIns="0" bIns="0">
              <a:spAutoFit/>
            </a:bodyPr>
            <a:lstStyle/>
            <a:p>
              <a:pPr>
                <a:defRPr/>
              </a:pPr>
              <a:r>
                <a:rPr lang="fi-FI" sz="1200" b="1">
                  <a:solidFill>
                    <a:srgbClr val="000000"/>
                  </a:solidFill>
                  <a:latin typeface="Verdana" pitchFamily="34" charset="0"/>
                  <a:cs typeface="Arial" charset="0"/>
                </a:rPr>
                <a:t>Hankasalmi</a:t>
              </a:r>
              <a:endParaRPr lang="fi-FI" sz="1200" b="1">
                <a:cs typeface="Arial" charset="0"/>
              </a:endParaRPr>
            </a:p>
          </p:txBody>
        </p:sp>
        <p:sp>
          <p:nvSpPr>
            <p:cNvPr id="17510" name="Rectangle 29"/>
            <p:cNvSpPr>
              <a:spLocks noChangeAspect="1" noChangeArrowheads="1"/>
            </p:cNvSpPr>
            <p:nvPr/>
          </p:nvSpPr>
          <p:spPr bwMode="auto">
            <a:xfrm>
              <a:off x="1746" y="2341"/>
              <a:ext cx="430" cy="95"/>
            </a:xfrm>
            <a:prstGeom prst="rect">
              <a:avLst/>
            </a:prstGeom>
            <a:grpFill/>
            <a:ln w="9525">
              <a:noFill/>
              <a:miter lim="800000"/>
              <a:headEnd/>
              <a:tailEnd/>
            </a:ln>
          </p:spPr>
          <p:txBody>
            <a:bodyPr wrap="none" lIns="0" tIns="0" rIns="0" bIns="0">
              <a:spAutoFit/>
            </a:bodyPr>
            <a:lstStyle/>
            <a:p>
              <a:pPr>
                <a:defRPr/>
              </a:pPr>
              <a:r>
                <a:rPr lang="fi-FI" sz="1200" b="1">
                  <a:solidFill>
                    <a:srgbClr val="000000"/>
                  </a:solidFill>
                  <a:latin typeface="Verdana" pitchFamily="34" charset="0"/>
                  <a:cs typeface="Arial" charset="0"/>
                </a:rPr>
                <a:t>Jyväskylä</a:t>
              </a:r>
              <a:endParaRPr lang="fi-FI" sz="1200" b="1">
                <a:cs typeface="Arial" charset="0"/>
              </a:endParaRPr>
            </a:p>
          </p:txBody>
        </p:sp>
        <p:sp>
          <p:nvSpPr>
            <p:cNvPr id="17511" name="Rectangle 30"/>
            <p:cNvSpPr>
              <a:spLocks noChangeAspect="1" noChangeArrowheads="1"/>
            </p:cNvSpPr>
            <p:nvPr/>
          </p:nvSpPr>
          <p:spPr bwMode="auto">
            <a:xfrm>
              <a:off x="1465" y="1202"/>
              <a:ext cx="577" cy="96"/>
            </a:xfrm>
            <a:prstGeom prst="rect">
              <a:avLst/>
            </a:prstGeom>
            <a:grpFill/>
            <a:ln w="9525">
              <a:noFill/>
              <a:miter lim="800000"/>
              <a:headEnd/>
              <a:tailEnd/>
            </a:ln>
          </p:spPr>
          <p:txBody>
            <a:bodyPr wrap="none" lIns="0" tIns="0" rIns="0" bIns="0">
              <a:spAutoFit/>
            </a:bodyPr>
            <a:lstStyle/>
            <a:p>
              <a:pPr>
                <a:defRPr/>
              </a:pPr>
              <a:r>
                <a:rPr lang="fi-FI" sz="1200" b="1" dirty="0">
                  <a:solidFill>
                    <a:srgbClr val="000000"/>
                  </a:solidFill>
                  <a:latin typeface="Verdana" pitchFamily="34" charset="0"/>
                  <a:cs typeface="Arial" charset="0"/>
                </a:rPr>
                <a:t>Kannonkoski</a:t>
              </a:r>
              <a:endParaRPr lang="fi-FI" sz="1200" b="1" dirty="0">
                <a:cs typeface="Arial" charset="0"/>
              </a:endParaRPr>
            </a:p>
          </p:txBody>
        </p:sp>
        <p:sp>
          <p:nvSpPr>
            <p:cNvPr id="17512" name="Rectangle 31"/>
            <p:cNvSpPr>
              <a:spLocks noChangeAspect="1" noChangeArrowheads="1"/>
            </p:cNvSpPr>
            <p:nvPr/>
          </p:nvSpPr>
          <p:spPr bwMode="auto">
            <a:xfrm>
              <a:off x="941" y="1352"/>
              <a:ext cx="377" cy="192"/>
            </a:xfrm>
            <a:prstGeom prst="rect">
              <a:avLst/>
            </a:prstGeom>
            <a:grpFill/>
            <a:ln w="9525">
              <a:noFill/>
              <a:miter lim="800000"/>
              <a:headEnd/>
              <a:tailEnd/>
            </a:ln>
          </p:spPr>
          <p:txBody>
            <a:bodyPr wrap="none" lIns="0" tIns="0" rIns="0" bIns="0">
              <a:spAutoFit/>
            </a:bodyPr>
            <a:lstStyle/>
            <a:p>
              <a:pPr>
                <a:defRPr/>
              </a:pPr>
              <a:r>
                <a:rPr lang="fi-FI" sz="1200" b="1" dirty="0" smtClean="0">
                  <a:solidFill>
                    <a:srgbClr val="000000"/>
                  </a:solidFill>
                  <a:latin typeface="Verdana" pitchFamily="34" charset="0"/>
                  <a:cs typeface="Arial" charset="0"/>
                </a:rPr>
                <a:t>Karstula</a:t>
              </a:r>
            </a:p>
            <a:p>
              <a:pPr>
                <a:defRPr/>
              </a:pPr>
              <a:endParaRPr lang="fi-FI" sz="1200" b="1" dirty="0">
                <a:cs typeface="Arial" charset="0"/>
              </a:endParaRPr>
            </a:p>
          </p:txBody>
        </p:sp>
        <p:sp>
          <p:nvSpPr>
            <p:cNvPr id="17513" name="Rectangle 32"/>
            <p:cNvSpPr>
              <a:spLocks noChangeAspect="1" noChangeArrowheads="1"/>
            </p:cNvSpPr>
            <p:nvPr/>
          </p:nvSpPr>
          <p:spPr bwMode="auto">
            <a:xfrm>
              <a:off x="754" y="2288"/>
              <a:ext cx="322" cy="95"/>
            </a:xfrm>
            <a:prstGeom prst="rect">
              <a:avLst/>
            </a:prstGeom>
            <a:grpFill/>
            <a:ln w="9525">
              <a:noFill/>
              <a:miter lim="800000"/>
              <a:headEnd/>
              <a:tailEnd/>
            </a:ln>
          </p:spPr>
          <p:txBody>
            <a:bodyPr wrap="none" lIns="0" tIns="0" rIns="0" bIns="0">
              <a:spAutoFit/>
            </a:bodyPr>
            <a:lstStyle/>
            <a:p>
              <a:pPr>
                <a:defRPr/>
              </a:pPr>
              <a:r>
                <a:rPr lang="fi-FI" sz="1200" b="1">
                  <a:solidFill>
                    <a:srgbClr val="000000"/>
                  </a:solidFill>
                  <a:latin typeface="Verdana" pitchFamily="34" charset="0"/>
                  <a:cs typeface="Arial" charset="0"/>
                </a:rPr>
                <a:t>Keuruu</a:t>
              </a:r>
              <a:endParaRPr lang="fi-FI" sz="1200" b="1">
                <a:cs typeface="Arial" charset="0"/>
              </a:endParaRPr>
            </a:p>
          </p:txBody>
        </p:sp>
        <p:sp>
          <p:nvSpPr>
            <p:cNvPr id="17514" name="Rectangle 33"/>
            <p:cNvSpPr>
              <a:spLocks noChangeAspect="1" noChangeArrowheads="1"/>
            </p:cNvSpPr>
            <p:nvPr/>
          </p:nvSpPr>
          <p:spPr bwMode="auto">
            <a:xfrm>
              <a:off x="1241" y="565"/>
              <a:ext cx="337" cy="95"/>
            </a:xfrm>
            <a:prstGeom prst="rect">
              <a:avLst/>
            </a:prstGeom>
            <a:grpFill/>
            <a:ln w="9525">
              <a:noFill/>
              <a:miter lim="800000"/>
              <a:headEnd/>
              <a:tailEnd/>
            </a:ln>
          </p:spPr>
          <p:txBody>
            <a:bodyPr wrap="none" lIns="0" tIns="0" rIns="0" bIns="0">
              <a:spAutoFit/>
            </a:bodyPr>
            <a:lstStyle/>
            <a:p>
              <a:pPr>
                <a:defRPr/>
              </a:pPr>
              <a:r>
                <a:rPr lang="fi-FI" sz="1200" b="1" dirty="0">
                  <a:solidFill>
                    <a:srgbClr val="000000"/>
                  </a:solidFill>
                  <a:latin typeface="Verdana" pitchFamily="34" charset="0"/>
                  <a:cs typeface="Arial" charset="0"/>
                </a:rPr>
                <a:t>Kinnula</a:t>
              </a:r>
              <a:endParaRPr lang="fi-FI" sz="1200" b="1" dirty="0">
                <a:cs typeface="Arial" charset="0"/>
              </a:endParaRPr>
            </a:p>
          </p:txBody>
        </p:sp>
        <p:sp>
          <p:nvSpPr>
            <p:cNvPr id="17515" name="Rectangle 34"/>
            <p:cNvSpPr>
              <a:spLocks noChangeAspect="1" noChangeArrowheads="1"/>
            </p:cNvSpPr>
            <p:nvPr/>
          </p:nvSpPr>
          <p:spPr bwMode="auto">
            <a:xfrm>
              <a:off x="1208" y="890"/>
              <a:ext cx="370" cy="95"/>
            </a:xfrm>
            <a:prstGeom prst="rect">
              <a:avLst/>
            </a:prstGeom>
            <a:grpFill/>
            <a:ln w="9525">
              <a:noFill/>
              <a:miter lim="800000"/>
              <a:headEnd/>
              <a:tailEnd/>
            </a:ln>
          </p:spPr>
          <p:txBody>
            <a:bodyPr wrap="none" lIns="0" tIns="0" rIns="0" bIns="0">
              <a:spAutoFit/>
            </a:bodyPr>
            <a:lstStyle/>
            <a:p>
              <a:pPr>
                <a:defRPr/>
              </a:pPr>
              <a:r>
                <a:rPr lang="fi-FI" sz="1200" b="1" dirty="0">
                  <a:solidFill>
                    <a:srgbClr val="000000"/>
                  </a:solidFill>
                  <a:latin typeface="Verdana" pitchFamily="34" charset="0"/>
                  <a:cs typeface="Arial" charset="0"/>
                </a:rPr>
                <a:t>Kivijärvi</a:t>
              </a:r>
              <a:endParaRPr lang="fi-FI" sz="1200" b="1" dirty="0">
                <a:cs typeface="Arial" charset="0"/>
              </a:endParaRPr>
            </a:p>
          </p:txBody>
        </p:sp>
        <p:sp>
          <p:nvSpPr>
            <p:cNvPr id="17516" name="Rectangle 35"/>
            <p:cNvSpPr>
              <a:spLocks noChangeAspect="1" noChangeArrowheads="1"/>
            </p:cNvSpPr>
            <p:nvPr/>
          </p:nvSpPr>
          <p:spPr bwMode="auto">
            <a:xfrm>
              <a:off x="2290" y="1838"/>
              <a:ext cx="459" cy="95"/>
            </a:xfrm>
            <a:prstGeom prst="rect">
              <a:avLst/>
            </a:prstGeom>
            <a:grpFill/>
            <a:ln w="9525">
              <a:noFill/>
              <a:miter lim="800000"/>
              <a:headEnd/>
              <a:tailEnd/>
            </a:ln>
          </p:spPr>
          <p:txBody>
            <a:bodyPr wrap="none" lIns="0" tIns="0" rIns="0" bIns="0">
              <a:spAutoFit/>
            </a:bodyPr>
            <a:lstStyle/>
            <a:p>
              <a:pPr>
                <a:defRPr/>
              </a:pPr>
              <a:r>
                <a:rPr lang="fi-FI" sz="1200" b="1" dirty="0">
                  <a:solidFill>
                    <a:srgbClr val="000000"/>
                  </a:solidFill>
                  <a:latin typeface="Verdana" pitchFamily="34" charset="0"/>
                  <a:cs typeface="Arial" charset="0"/>
                </a:rPr>
                <a:t>Konnevesi</a:t>
              </a:r>
              <a:endParaRPr lang="fi-FI" sz="1200" b="1" dirty="0">
                <a:cs typeface="Arial" charset="0"/>
              </a:endParaRPr>
            </a:p>
          </p:txBody>
        </p:sp>
        <p:sp>
          <p:nvSpPr>
            <p:cNvPr id="17517" name="Rectangle 36"/>
            <p:cNvSpPr>
              <a:spLocks noChangeAspect="1" noChangeArrowheads="1"/>
            </p:cNvSpPr>
            <p:nvPr/>
          </p:nvSpPr>
          <p:spPr bwMode="auto">
            <a:xfrm>
              <a:off x="1203" y="3486"/>
              <a:ext cx="505" cy="95"/>
            </a:xfrm>
            <a:prstGeom prst="rect">
              <a:avLst/>
            </a:prstGeom>
            <a:grpFill/>
            <a:ln w="9525">
              <a:noFill/>
              <a:miter lim="800000"/>
              <a:headEnd/>
              <a:tailEnd/>
            </a:ln>
          </p:spPr>
          <p:txBody>
            <a:bodyPr wrap="none" lIns="0" tIns="0" rIns="0" bIns="0">
              <a:spAutoFit/>
            </a:bodyPr>
            <a:lstStyle/>
            <a:p>
              <a:pPr>
                <a:defRPr/>
              </a:pPr>
              <a:r>
                <a:rPr lang="fi-FI" sz="1200" b="1">
                  <a:solidFill>
                    <a:srgbClr val="000000"/>
                  </a:solidFill>
                  <a:latin typeface="Verdana" pitchFamily="34" charset="0"/>
                  <a:cs typeface="Arial" charset="0"/>
                </a:rPr>
                <a:t>Kuhmoinen</a:t>
              </a:r>
              <a:endParaRPr lang="fi-FI" sz="1200" b="1">
                <a:cs typeface="Arial" charset="0"/>
              </a:endParaRPr>
            </a:p>
          </p:txBody>
        </p:sp>
        <p:sp>
          <p:nvSpPr>
            <p:cNvPr id="17518" name="Rectangle 37"/>
            <p:cNvSpPr>
              <a:spLocks noChangeAspect="1" noChangeArrowheads="1"/>
            </p:cNvSpPr>
            <p:nvPr/>
          </p:nvSpPr>
          <p:spPr bwMode="auto">
            <a:xfrm>
              <a:off x="866" y="1052"/>
              <a:ext cx="367" cy="95"/>
            </a:xfrm>
            <a:prstGeom prst="rect">
              <a:avLst/>
            </a:prstGeom>
            <a:noFill/>
            <a:ln w="9525">
              <a:noFill/>
              <a:miter lim="800000"/>
              <a:headEnd/>
              <a:tailEnd/>
            </a:ln>
          </p:spPr>
          <p:txBody>
            <a:bodyPr wrap="none" lIns="0" tIns="0" rIns="0" bIns="0">
              <a:spAutoFit/>
            </a:bodyPr>
            <a:lstStyle/>
            <a:p>
              <a:pPr>
                <a:defRPr/>
              </a:pPr>
              <a:r>
                <a:rPr lang="fi-FI" sz="1200" b="1" dirty="0">
                  <a:solidFill>
                    <a:srgbClr val="000000"/>
                  </a:solidFill>
                  <a:latin typeface="Verdana" pitchFamily="34" charset="0"/>
                  <a:cs typeface="Arial" charset="0"/>
                </a:rPr>
                <a:t>Kyyjärvi</a:t>
              </a:r>
              <a:endParaRPr lang="fi-FI" sz="1200" b="1" dirty="0">
                <a:cs typeface="Arial" charset="0"/>
              </a:endParaRPr>
            </a:p>
          </p:txBody>
        </p:sp>
        <p:sp>
          <p:nvSpPr>
            <p:cNvPr id="17519" name="Rectangle 38"/>
            <p:cNvSpPr>
              <a:spLocks noChangeAspect="1" noChangeArrowheads="1"/>
            </p:cNvSpPr>
            <p:nvPr/>
          </p:nvSpPr>
          <p:spPr bwMode="auto">
            <a:xfrm>
              <a:off x="1973" y="2115"/>
              <a:ext cx="318" cy="95"/>
            </a:xfrm>
            <a:prstGeom prst="rect">
              <a:avLst/>
            </a:prstGeom>
            <a:grpFill/>
            <a:ln w="9525">
              <a:noFill/>
              <a:miter lim="800000"/>
              <a:headEnd/>
              <a:tailEnd/>
            </a:ln>
          </p:spPr>
          <p:txBody>
            <a:bodyPr wrap="none" lIns="0" tIns="0" rIns="0" bIns="0">
              <a:spAutoFit/>
            </a:bodyPr>
            <a:lstStyle/>
            <a:p>
              <a:pPr>
                <a:defRPr/>
              </a:pPr>
              <a:r>
                <a:rPr lang="fi-FI" sz="1200" b="1">
                  <a:solidFill>
                    <a:srgbClr val="000000"/>
                  </a:solidFill>
                  <a:latin typeface="Verdana" pitchFamily="34" charset="0"/>
                  <a:cs typeface="Arial" charset="0"/>
                </a:rPr>
                <a:t>Laukaa</a:t>
              </a:r>
              <a:endParaRPr lang="fi-FI" sz="1200" b="1">
                <a:cs typeface="Arial" charset="0"/>
              </a:endParaRPr>
            </a:p>
          </p:txBody>
        </p:sp>
        <p:sp>
          <p:nvSpPr>
            <p:cNvPr id="17520" name="Rectangle 39"/>
            <p:cNvSpPr>
              <a:spLocks noChangeAspect="1" noChangeArrowheads="1"/>
            </p:cNvSpPr>
            <p:nvPr/>
          </p:nvSpPr>
          <p:spPr bwMode="auto">
            <a:xfrm>
              <a:off x="1746" y="3203"/>
              <a:ext cx="377" cy="95"/>
            </a:xfrm>
            <a:prstGeom prst="rect">
              <a:avLst/>
            </a:prstGeom>
            <a:grpFill/>
            <a:ln w="9525">
              <a:noFill/>
              <a:miter lim="800000"/>
              <a:headEnd/>
              <a:tailEnd/>
            </a:ln>
          </p:spPr>
          <p:txBody>
            <a:bodyPr wrap="none" lIns="0" tIns="0" rIns="0" bIns="0">
              <a:spAutoFit/>
            </a:bodyPr>
            <a:lstStyle/>
            <a:p>
              <a:pPr>
                <a:defRPr/>
              </a:pPr>
              <a:r>
                <a:rPr lang="fi-FI" sz="1200" b="1">
                  <a:solidFill>
                    <a:srgbClr val="000000"/>
                  </a:solidFill>
                  <a:latin typeface="Verdana" pitchFamily="34" charset="0"/>
                  <a:cs typeface="Arial" charset="0"/>
                </a:rPr>
                <a:t>Luhanka</a:t>
              </a:r>
              <a:endParaRPr lang="fi-FI" sz="1200" b="1">
                <a:cs typeface="Arial" charset="0"/>
              </a:endParaRPr>
            </a:p>
          </p:txBody>
        </p:sp>
        <p:sp>
          <p:nvSpPr>
            <p:cNvPr id="17521" name="Rectangle 40"/>
            <p:cNvSpPr>
              <a:spLocks noChangeAspect="1" noChangeArrowheads="1"/>
            </p:cNvSpPr>
            <p:nvPr/>
          </p:nvSpPr>
          <p:spPr bwMode="auto">
            <a:xfrm>
              <a:off x="1066" y="2005"/>
              <a:ext cx="275" cy="95"/>
            </a:xfrm>
            <a:prstGeom prst="rect">
              <a:avLst/>
            </a:prstGeom>
            <a:grpFill/>
            <a:ln w="9525">
              <a:noFill/>
              <a:miter lim="800000"/>
              <a:headEnd/>
              <a:tailEnd/>
            </a:ln>
          </p:spPr>
          <p:txBody>
            <a:bodyPr wrap="none" lIns="0" tIns="0" rIns="0" bIns="0">
              <a:spAutoFit/>
            </a:bodyPr>
            <a:lstStyle/>
            <a:p>
              <a:pPr>
                <a:defRPr/>
              </a:pPr>
              <a:r>
                <a:rPr lang="fi-FI" sz="1200" b="1" dirty="0">
                  <a:solidFill>
                    <a:srgbClr val="000000"/>
                  </a:solidFill>
                  <a:latin typeface="Verdana" pitchFamily="34" charset="0"/>
                  <a:cs typeface="Arial" charset="0"/>
                </a:rPr>
                <a:t>Multia</a:t>
              </a:r>
              <a:endParaRPr lang="fi-FI" sz="1200" b="1" dirty="0">
                <a:cs typeface="Arial" charset="0"/>
              </a:endParaRPr>
            </a:p>
          </p:txBody>
        </p:sp>
        <p:sp>
          <p:nvSpPr>
            <p:cNvPr id="17522" name="Rectangle 41"/>
            <p:cNvSpPr>
              <a:spLocks noChangeAspect="1" noChangeArrowheads="1"/>
            </p:cNvSpPr>
            <p:nvPr/>
          </p:nvSpPr>
          <p:spPr bwMode="auto">
            <a:xfrm>
              <a:off x="1653" y="2550"/>
              <a:ext cx="417" cy="95"/>
            </a:xfrm>
            <a:prstGeom prst="rect">
              <a:avLst/>
            </a:prstGeom>
            <a:grpFill/>
            <a:ln w="9525">
              <a:noFill/>
              <a:miter lim="800000"/>
              <a:headEnd/>
              <a:tailEnd/>
            </a:ln>
          </p:spPr>
          <p:txBody>
            <a:bodyPr wrap="none" lIns="0" tIns="0" rIns="0" bIns="0">
              <a:spAutoFit/>
            </a:bodyPr>
            <a:lstStyle/>
            <a:p>
              <a:pPr>
                <a:defRPr/>
              </a:pPr>
              <a:r>
                <a:rPr lang="fi-FI" sz="1200" b="1">
                  <a:solidFill>
                    <a:srgbClr val="000000"/>
                  </a:solidFill>
                  <a:latin typeface="Verdana" pitchFamily="34" charset="0"/>
                  <a:cs typeface="Arial" charset="0"/>
                </a:rPr>
                <a:t>Muurame</a:t>
              </a:r>
              <a:endParaRPr lang="fi-FI" sz="1200" b="1">
                <a:cs typeface="Arial" charset="0"/>
              </a:endParaRPr>
            </a:p>
          </p:txBody>
        </p:sp>
        <p:sp>
          <p:nvSpPr>
            <p:cNvPr id="17523" name="Rectangle 42"/>
            <p:cNvSpPr>
              <a:spLocks noChangeAspect="1" noChangeArrowheads="1"/>
            </p:cNvSpPr>
            <p:nvPr/>
          </p:nvSpPr>
          <p:spPr bwMode="auto">
            <a:xfrm>
              <a:off x="1383" y="2296"/>
              <a:ext cx="323" cy="190"/>
            </a:xfrm>
            <a:prstGeom prst="rect">
              <a:avLst/>
            </a:prstGeom>
            <a:grpFill/>
            <a:ln w="9525">
              <a:noFill/>
              <a:miter lim="800000"/>
              <a:headEnd/>
              <a:tailEnd/>
            </a:ln>
          </p:spPr>
          <p:txBody>
            <a:bodyPr wrap="none" lIns="0" tIns="0" rIns="0" bIns="0">
              <a:spAutoFit/>
            </a:bodyPr>
            <a:lstStyle/>
            <a:p>
              <a:pPr>
                <a:defRPr/>
              </a:pPr>
              <a:r>
                <a:rPr lang="fi-FI" sz="1200" b="1" dirty="0">
                  <a:solidFill>
                    <a:srgbClr val="000000"/>
                  </a:solidFill>
                  <a:latin typeface="Verdana" pitchFamily="34" charset="0"/>
                  <a:cs typeface="Arial" charset="0"/>
                </a:rPr>
                <a:t>Petäjä-</a:t>
              </a:r>
            </a:p>
            <a:p>
              <a:pPr>
                <a:defRPr/>
              </a:pPr>
              <a:r>
                <a:rPr lang="fi-FI" sz="1200" b="1" dirty="0">
                  <a:solidFill>
                    <a:srgbClr val="000000"/>
                  </a:solidFill>
                  <a:latin typeface="Verdana" pitchFamily="34" charset="0"/>
                  <a:cs typeface="Arial" charset="0"/>
                </a:rPr>
                <a:t>vesi</a:t>
              </a:r>
              <a:endParaRPr lang="fi-FI" sz="1200" b="1" dirty="0">
                <a:cs typeface="Arial" charset="0"/>
              </a:endParaRPr>
            </a:p>
          </p:txBody>
        </p:sp>
        <p:sp>
          <p:nvSpPr>
            <p:cNvPr id="17524" name="Rectangle 43"/>
            <p:cNvSpPr>
              <a:spLocks noChangeAspect="1" noChangeArrowheads="1"/>
            </p:cNvSpPr>
            <p:nvPr/>
          </p:nvSpPr>
          <p:spPr bwMode="auto">
            <a:xfrm>
              <a:off x="1655" y="527"/>
              <a:ext cx="472" cy="95"/>
            </a:xfrm>
            <a:prstGeom prst="rect">
              <a:avLst/>
            </a:prstGeom>
            <a:grpFill/>
            <a:ln w="9525">
              <a:noFill/>
              <a:miter lim="800000"/>
              <a:headEnd/>
              <a:tailEnd/>
            </a:ln>
          </p:spPr>
          <p:txBody>
            <a:bodyPr wrap="none" lIns="0" tIns="0" rIns="0" bIns="0">
              <a:spAutoFit/>
            </a:bodyPr>
            <a:lstStyle/>
            <a:p>
              <a:pPr>
                <a:defRPr/>
              </a:pPr>
              <a:r>
                <a:rPr lang="fi-FI" sz="1200" b="1" dirty="0">
                  <a:solidFill>
                    <a:srgbClr val="000000"/>
                  </a:solidFill>
                  <a:latin typeface="Verdana" pitchFamily="34" charset="0"/>
                  <a:cs typeface="Arial" charset="0"/>
                </a:rPr>
                <a:t>Pihtipudas</a:t>
              </a:r>
              <a:endParaRPr lang="fi-FI" sz="1200" b="1" dirty="0">
                <a:cs typeface="Arial" charset="0"/>
              </a:endParaRPr>
            </a:p>
          </p:txBody>
        </p:sp>
        <p:sp>
          <p:nvSpPr>
            <p:cNvPr id="17525" name="Rectangle 44"/>
            <p:cNvSpPr>
              <a:spLocks noChangeAspect="1" noChangeArrowheads="1"/>
            </p:cNvSpPr>
            <p:nvPr/>
          </p:nvSpPr>
          <p:spPr bwMode="auto">
            <a:xfrm>
              <a:off x="1166" y="1689"/>
              <a:ext cx="432" cy="95"/>
            </a:xfrm>
            <a:prstGeom prst="rect">
              <a:avLst/>
            </a:prstGeom>
            <a:grpFill/>
            <a:ln w="9525">
              <a:noFill/>
              <a:miter lim="800000"/>
              <a:headEnd/>
              <a:tailEnd/>
            </a:ln>
          </p:spPr>
          <p:txBody>
            <a:bodyPr wrap="none" lIns="0" tIns="0" rIns="0" bIns="0">
              <a:spAutoFit/>
            </a:bodyPr>
            <a:lstStyle/>
            <a:p>
              <a:pPr>
                <a:defRPr/>
              </a:pPr>
              <a:r>
                <a:rPr lang="fi-FI" sz="1200" b="1">
                  <a:solidFill>
                    <a:srgbClr val="000000"/>
                  </a:solidFill>
                  <a:latin typeface="Verdana" pitchFamily="34" charset="0"/>
                  <a:cs typeface="Arial" charset="0"/>
                </a:rPr>
                <a:t>Saarijärvi</a:t>
              </a:r>
              <a:endParaRPr lang="fi-FI" sz="1200" b="1">
                <a:cs typeface="Arial" charset="0"/>
              </a:endParaRPr>
            </a:p>
          </p:txBody>
        </p:sp>
        <p:sp>
          <p:nvSpPr>
            <p:cNvPr id="17526" name="Rectangle 45"/>
            <p:cNvSpPr>
              <a:spLocks noChangeAspect="1" noChangeArrowheads="1"/>
            </p:cNvSpPr>
            <p:nvPr/>
          </p:nvSpPr>
          <p:spPr bwMode="auto">
            <a:xfrm>
              <a:off x="2109" y="2659"/>
              <a:ext cx="495" cy="95"/>
            </a:xfrm>
            <a:prstGeom prst="rect">
              <a:avLst/>
            </a:prstGeom>
            <a:grpFill/>
            <a:ln w="9525">
              <a:noFill/>
              <a:miter lim="800000"/>
              <a:headEnd/>
              <a:tailEnd/>
            </a:ln>
          </p:spPr>
          <p:txBody>
            <a:bodyPr lIns="0" tIns="0" rIns="0" bIns="0">
              <a:spAutoFit/>
            </a:bodyPr>
            <a:lstStyle/>
            <a:p>
              <a:pPr>
                <a:defRPr/>
              </a:pPr>
              <a:r>
                <a:rPr lang="fi-FI" sz="1200" b="1">
                  <a:solidFill>
                    <a:srgbClr val="000000"/>
                  </a:solidFill>
                  <a:latin typeface="Verdana" pitchFamily="34" charset="0"/>
                  <a:cs typeface="Arial" charset="0"/>
                </a:rPr>
                <a:t>Toivakka</a:t>
              </a:r>
              <a:endParaRPr lang="fi-FI" sz="1200" b="1">
                <a:cs typeface="Arial" charset="0"/>
              </a:endParaRPr>
            </a:p>
          </p:txBody>
        </p:sp>
        <p:sp>
          <p:nvSpPr>
            <p:cNvPr id="17527" name="Rectangle 46"/>
            <p:cNvSpPr>
              <a:spLocks noChangeAspect="1" noChangeArrowheads="1"/>
            </p:cNvSpPr>
            <p:nvPr/>
          </p:nvSpPr>
          <p:spPr bwMode="auto">
            <a:xfrm>
              <a:off x="1434" y="2024"/>
              <a:ext cx="406" cy="95"/>
            </a:xfrm>
            <a:prstGeom prst="rect">
              <a:avLst/>
            </a:prstGeom>
            <a:grpFill/>
            <a:ln w="9525">
              <a:noFill/>
              <a:miter lim="800000"/>
              <a:headEnd/>
              <a:tailEnd/>
            </a:ln>
          </p:spPr>
          <p:txBody>
            <a:bodyPr wrap="none" lIns="0" tIns="0" rIns="0" bIns="0">
              <a:spAutoFit/>
            </a:bodyPr>
            <a:lstStyle/>
            <a:p>
              <a:pPr>
                <a:defRPr/>
              </a:pPr>
              <a:r>
                <a:rPr lang="fi-FI" sz="1200" b="1" dirty="0">
                  <a:solidFill>
                    <a:srgbClr val="000000"/>
                  </a:solidFill>
                  <a:latin typeface="Verdana" pitchFamily="34" charset="0"/>
                  <a:cs typeface="Arial" charset="0"/>
                </a:rPr>
                <a:t>Uurainen</a:t>
              </a:r>
              <a:endParaRPr lang="fi-FI" sz="1200" b="1" dirty="0">
                <a:cs typeface="Arial" charset="0"/>
              </a:endParaRPr>
            </a:p>
          </p:txBody>
        </p:sp>
        <p:sp>
          <p:nvSpPr>
            <p:cNvPr id="17528" name="Rectangle 47"/>
            <p:cNvSpPr>
              <a:spLocks noChangeAspect="1" noChangeArrowheads="1"/>
            </p:cNvSpPr>
            <p:nvPr/>
          </p:nvSpPr>
          <p:spPr bwMode="auto">
            <a:xfrm>
              <a:off x="1859" y="972"/>
              <a:ext cx="424" cy="95"/>
            </a:xfrm>
            <a:prstGeom prst="rect">
              <a:avLst/>
            </a:prstGeom>
            <a:grpFill/>
            <a:ln w="9525">
              <a:noFill/>
              <a:miter lim="800000"/>
              <a:headEnd/>
              <a:tailEnd/>
            </a:ln>
          </p:spPr>
          <p:txBody>
            <a:bodyPr wrap="none" lIns="0" tIns="0" rIns="0" bIns="0">
              <a:spAutoFit/>
            </a:bodyPr>
            <a:lstStyle/>
            <a:p>
              <a:pPr>
                <a:defRPr/>
              </a:pPr>
              <a:r>
                <a:rPr lang="fi-FI" sz="1200" b="1">
                  <a:solidFill>
                    <a:srgbClr val="000000"/>
                  </a:solidFill>
                  <a:latin typeface="Verdana" pitchFamily="34" charset="0"/>
                  <a:cs typeface="Arial" charset="0"/>
                </a:rPr>
                <a:t>Viitasaari</a:t>
              </a:r>
              <a:endParaRPr lang="fi-FI" sz="1200" b="1">
                <a:cs typeface="Arial" charset="0"/>
              </a:endParaRPr>
            </a:p>
          </p:txBody>
        </p:sp>
        <p:sp>
          <p:nvSpPr>
            <p:cNvPr id="17529" name="Rectangle 48"/>
            <p:cNvSpPr>
              <a:spLocks noChangeAspect="1" noChangeArrowheads="1"/>
            </p:cNvSpPr>
            <p:nvPr/>
          </p:nvSpPr>
          <p:spPr bwMode="auto">
            <a:xfrm>
              <a:off x="1202" y="2931"/>
              <a:ext cx="281" cy="95"/>
            </a:xfrm>
            <a:prstGeom prst="rect">
              <a:avLst/>
            </a:prstGeom>
            <a:grpFill/>
            <a:ln w="9525">
              <a:noFill/>
              <a:miter lim="800000"/>
              <a:headEnd/>
              <a:tailEnd/>
            </a:ln>
          </p:spPr>
          <p:txBody>
            <a:bodyPr wrap="none" lIns="0" tIns="0" rIns="0" bIns="0">
              <a:spAutoFit/>
            </a:bodyPr>
            <a:lstStyle/>
            <a:p>
              <a:pPr>
                <a:defRPr/>
              </a:pPr>
              <a:r>
                <a:rPr lang="fi-FI" sz="1200" b="1">
                  <a:solidFill>
                    <a:srgbClr val="000000"/>
                  </a:solidFill>
                  <a:latin typeface="Verdana" pitchFamily="34" charset="0"/>
                  <a:cs typeface="Arial" charset="0"/>
                </a:rPr>
                <a:t>Jämsä</a:t>
              </a:r>
              <a:endParaRPr lang="fi-FI" sz="1200" b="1">
                <a:cs typeface="Arial" charset="0"/>
              </a:endParaRPr>
            </a:p>
          </p:txBody>
        </p:sp>
        <p:sp>
          <p:nvSpPr>
            <p:cNvPr id="17530" name="Rectangle 49"/>
            <p:cNvSpPr>
              <a:spLocks noChangeAspect="1" noChangeArrowheads="1"/>
            </p:cNvSpPr>
            <p:nvPr/>
          </p:nvSpPr>
          <p:spPr bwMode="auto">
            <a:xfrm>
              <a:off x="2140" y="3074"/>
              <a:ext cx="290" cy="95"/>
            </a:xfrm>
            <a:prstGeom prst="rect">
              <a:avLst/>
            </a:prstGeom>
            <a:grpFill/>
            <a:ln w="9525">
              <a:noFill/>
              <a:miter lim="800000"/>
              <a:headEnd/>
              <a:tailEnd/>
            </a:ln>
          </p:spPr>
          <p:txBody>
            <a:bodyPr wrap="none" lIns="0" tIns="0" rIns="0" bIns="0">
              <a:spAutoFit/>
            </a:bodyPr>
            <a:lstStyle/>
            <a:p>
              <a:pPr>
                <a:defRPr/>
              </a:pPr>
              <a:r>
                <a:rPr lang="fi-FI" sz="1200" b="1">
                  <a:solidFill>
                    <a:srgbClr val="000000"/>
                  </a:solidFill>
                  <a:latin typeface="Verdana" pitchFamily="34" charset="0"/>
                  <a:cs typeface="Arial" charset="0"/>
                </a:rPr>
                <a:t>Joutsa</a:t>
              </a:r>
              <a:endParaRPr lang="fi-FI" sz="1200" b="1">
                <a:cs typeface="Arial" charset="0"/>
              </a:endParaRPr>
            </a:p>
          </p:txBody>
        </p:sp>
      </p:grpSp>
      <p:sp>
        <p:nvSpPr>
          <p:cNvPr id="76" name="Suorakulmio 75"/>
          <p:cNvSpPr/>
          <p:nvPr/>
        </p:nvSpPr>
        <p:spPr>
          <a:xfrm>
            <a:off x="5219700" y="764704"/>
            <a:ext cx="288925" cy="287338"/>
          </a:xfrm>
          <a:prstGeom prst="rect">
            <a:avLst/>
          </a:prstGeom>
          <a:solidFill>
            <a:srgbClr val="66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79" name="Suorakulmio 78"/>
          <p:cNvSpPr/>
          <p:nvPr/>
        </p:nvSpPr>
        <p:spPr>
          <a:xfrm>
            <a:off x="5219700" y="1196752"/>
            <a:ext cx="288925" cy="287337"/>
          </a:xfrm>
          <a:prstGeom prst="rect">
            <a:avLst/>
          </a:prstGeom>
          <a:solidFill>
            <a:srgbClr val="FF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26679" name="Tekstikehys 44"/>
          <p:cNvSpPr txBox="1">
            <a:spLocks noChangeArrowheads="1"/>
          </p:cNvSpPr>
          <p:nvPr/>
        </p:nvSpPr>
        <p:spPr bwMode="auto">
          <a:xfrm>
            <a:off x="5651500" y="692696"/>
            <a:ext cx="3312988" cy="430887"/>
          </a:xfrm>
          <a:prstGeom prst="rect">
            <a:avLst/>
          </a:prstGeom>
          <a:noFill/>
          <a:ln w="9525">
            <a:noFill/>
            <a:miter lim="800000"/>
            <a:headEnd/>
            <a:tailEnd/>
          </a:ln>
        </p:spPr>
        <p:txBody>
          <a:bodyPr wrap="square">
            <a:spAutoFit/>
          </a:bodyPr>
          <a:lstStyle/>
          <a:p>
            <a:r>
              <a:rPr lang="fi-FI" sz="1100" dirty="0">
                <a:latin typeface="Verdana" pitchFamily="34" charset="0"/>
                <a:ea typeface="Verdana" pitchFamily="34" charset="0"/>
                <a:cs typeface="Verdana" pitchFamily="34" charset="0"/>
              </a:rPr>
              <a:t>Jyväskylän </a:t>
            </a:r>
            <a:r>
              <a:rPr lang="fi-FI" sz="1100" dirty="0" smtClean="0">
                <a:latin typeface="Verdana" pitchFamily="34" charset="0"/>
                <a:ea typeface="Verdana" pitchFamily="34" charset="0"/>
                <a:cs typeface="Verdana" pitchFamily="34" charset="0"/>
              </a:rPr>
              <a:t>kaupunkiseudun </a:t>
            </a:r>
            <a:r>
              <a:rPr lang="fi-FI" sz="1100" dirty="0">
                <a:latin typeface="Verdana" pitchFamily="34" charset="0"/>
                <a:ea typeface="Verdana" pitchFamily="34" charset="0"/>
                <a:cs typeface="Verdana" pitchFamily="34" charset="0"/>
              </a:rPr>
              <a:t>erityinen </a:t>
            </a:r>
            <a:r>
              <a:rPr lang="fi-FI" sz="1100" dirty="0" smtClean="0">
                <a:latin typeface="Verdana" pitchFamily="34" charset="0"/>
                <a:ea typeface="Verdana" pitchFamily="34" charset="0"/>
                <a:cs typeface="Verdana" pitchFamily="34" charset="0"/>
              </a:rPr>
              <a:t>kuntajakoselvitys –&gt; 31.3.2014</a:t>
            </a:r>
            <a:endParaRPr lang="fi-FI" sz="1100" dirty="0">
              <a:latin typeface="Verdana" pitchFamily="34" charset="0"/>
              <a:ea typeface="Verdana" pitchFamily="34" charset="0"/>
              <a:cs typeface="Verdana" pitchFamily="34" charset="0"/>
            </a:endParaRPr>
          </a:p>
        </p:txBody>
      </p:sp>
      <p:sp>
        <p:nvSpPr>
          <p:cNvPr id="26680" name="Tekstikehys 44"/>
          <p:cNvSpPr txBox="1">
            <a:spLocks noChangeArrowheads="1"/>
          </p:cNvSpPr>
          <p:nvPr/>
        </p:nvSpPr>
        <p:spPr bwMode="auto">
          <a:xfrm>
            <a:off x="5651698" y="1196752"/>
            <a:ext cx="2952750" cy="261610"/>
          </a:xfrm>
          <a:prstGeom prst="rect">
            <a:avLst/>
          </a:prstGeom>
          <a:noFill/>
          <a:ln w="9525">
            <a:noFill/>
            <a:miter lim="800000"/>
            <a:headEnd/>
            <a:tailEnd/>
          </a:ln>
        </p:spPr>
        <p:txBody>
          <a:bodyPr>
            <a:spAutoFit/>
          </a:bodyPr>
          <a:lstStyle/>
          <a:p>
            <a:r>
              <a:rPr lang="fi-FI" sz="1100" dirty="0" smtClean="0">
                <a:latin typeface="Verdana" pitchFamily="34" charset="0"/>
                <a:ea typeface="Verdana" pitchFamily="34" charset="0"/>
                <a:cs typeface="Verdana" pitchFamily="34" charset="0"/>
              </a:rPr>
              <a:t>Kinnula, Pihtipudas ja Viitasaari</a:t>
            </a:r>
            <a:endParaRPr lang="fi-FI" sz="1100" dirty="0">
              <a:latin typeface="Verdana" pitchFamily="34" charset="0"/>
              <a:ea typeface="Verdana" pitchFamily="34" charset="0"/>
              <a:cs typeface="Verdana" pitchFamily="34" charset="0"/>
            </a:endParaRPr>
          </a:p>
        </p:txBody>
      </p:sp>
      <p:sp>
        <p:nvSpPr>
          <p:cNvPr id="90" name="Suorakulmio 89"/>
          <p:cNvSpPr/>
          <p:nvPr/>
        </p:nvSpPr>
        <p:spPr>
          <a:xfrm>
            <a:off x="5219700" y="1556792"/>
            <a:ext cx="288925" cy="287337"/>
          </a:xfrm>
          <a:prstGeom prst="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26682" name="Tekstikehys 44"/>
          <p:cNvSpPr txBox="1">
            <a:spLocks noChangeArrowheads="1"/>
          </p:cNvSpPr>
          <p:nvPr/>
        </p:nvSpPr>
        <p:spPr bwMode="auto">
          <a:xfrm>
            <a:off x="5652120" y="1583214"/>
            <a:ext cx="3492500"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Kannonkosken esittämä selvitys</a:t>
            </a:r>
            <a:endParaRPr lang="fi-FI" sz="1100" dirty="0">
              <a:latin typeface="Verdana" pitchFamily="34" charset="0"/>
              <a:ea typeface="Verdana" pitchFamily="34" charset="0"/>
              <a:cs typeface="Verdana" pitchFamily="34" charset="0"/>
            </a:endParaRPr>
          </a:p>
        </p:txBody>
      </p:sp>
      <p:sp>
        <p:nvSpPr>
          <p:cNvPr id="57" name="Tekstikehys 44"/>
          <p:cNvSpPr txBox="1">
            <a:spLocks noChangeArrowheads="1"/>
          </p:cNvSpPr>
          <p:nvPr/>
        </p:nvSpPr>
        <p:spPr bwMode="auto">
          <a:xfrm>
            <a:off x="5652120" y="3383414"/>
            <a:ext cx="3456384"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Kunta ei aio osallistua selvityksiin</a:t>
            </a:r>
            <a:endParaRPr lang="fi-FI" sz="1100" dirty="0">
              <a:latin typeface="Verdana" pitchFamily="34" charset="0"/>
              <a:ea typeface="Verdana" pitchFamily="34" charset="0"/>
              <a:cs typeface="Verdana" pitchFamily="34" charset="0"/>
            </a:endParaRPr>
          </a:p>
        </p:txBody>
      </p:sp>
      <p:sp>
        <p:nvSpPr>
          <p:cNvPr id="58" name="Suorakulmio 57"/>
          <p:cNvSpPr/>
          <p:nvPr/>
        </p:nvSpPr>
        <p:spPr>
          <a:xfrm>
            <a:off x="5220072" y="3429695"/>
            <a:ext cx="288925" cy="287337"/>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59" name="Suorakulmio 58"/>
          <p:cNvSpPr/>
          <p:nvPr/>
        </p:nvSpPr>
        <p:spPr>
          <a:xfrm>
            <a:off x="5220072" y="1989534"/>
            <a:ext cx="288925" cy="287338"/>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60" name="Tekstikehys 44"/>
          <p:cNvSpPr txBox="1">
            <a:spLocks noChangeArrowheads="1"/>
          </p:cNvSpPr>
          <p:nvPr/>
        </p:nvSpPr>
        <p:spPr bwMode="auto">
          <a:xfrm>
            <a:off x="5652120" y="2015262"/>
            <a:ext cx="3312368"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Konnevesi, Saarijärvi, Äänekoski (ym.)</a:t>
            </a:r>
            <a:endParaRPr lang="fi-FI" sz="1100" dirty="0">
              <a:latin typeface="Verdana" pitchFamily="34" charset="0"/>
              <a:ea typeface="Verdana" pitchFamily="34" charset="0"/>
              <a:cs typeface="Verdana" pitchFamily="34" charset="0"/>
            </a:endParaRPr>
          </a:p>
        </p:txBody>
      </p:sp>
      <p:sp>
        <p:nvSpPr>
          <p:cNvPr id="61" name="Suorakulmio 60"/>
          <p:cNvSpPr/>
          <p:nvPr/>
        </p:nvSpPr>
        <p:spPr>
          <a:xfrm>
            <a:off x="5220072" y="2349574"/>
            <a:ext cx="288925" cy="287338"/>
          </a:xfrm>
          <a:prstGeom prst="rect">
            <a:avLst/>
          </a:prstGeom>
          <a:solidFill>
            <a:schemeClr val="accent6">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62" name="Tekstikehys 44"/>
          <p:cNvSpPr txBox="1">
            <a:spLocks noChangeArrowheads="1"/>
          </p:cNvSpPr>
          <p:nvPr/>
        </p:nvSpPr>
        <p:spPr bwMode="auto">
          <a:xfrm>
            <a:off x="5652120" y="2375302"/>
            <a:ext cx="3312368"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Jämsä ja Kuhmoinen (ym.)</a:t>
            </a:r>
            <a:endParaRPr lang="fi-FI" sz="1100" dirty="0">
              <a:latin typeface="Verdana" pitchFamily="34" charset="0"/>
              <a:ea typeface="Verdana" pitchFamily="34" charset="0"/>
              <a:cs typeface="Verdana" pitchFamily="34" charset="0"/>
            </a:endParaRPr>
          </a:p>
        </p:txBody>
      </p:sp>
      <p:sp>
        <p:nvSpPr>
          <p:cNvPr id="63" name="5-sakarainen tähti 62"/>
          <p:cNvSpPr/>
          <p:nvPr/>
        </p:nvSpPr>
        <p:spPr>
          <a:xfrm>
            <a:off x="5292080" y="3788593"/>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4" name="Tekstikehys 44"/>
          <p:cNvSpPr txBox="1">
            <a:spLocks noChangeArrowheads="1"/>
          </p:cNvSpPr>
          <p:nvPr/>
        </p:nvSpPr>
        <p:spPr bwMode="auto">
          <a:xfrm>
            <a:off x="5652120" y="3743454"/>
            <a:ext cx="3096369"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Ei yhtenäisiä päätöksiä selvitysalueesta</a:t>
            </a:r>
            <a:endParaRPr lang="fi-FI" sz="1100" dirty="0">
              <a:latin typeface="Verdana" pitchFamily="34" charset="0"/>
              <a:ea typeface="Verdana" pitchFamily="34" charset="0"/>
              <a:cs typeface="Verdana" pitchFamily="34" charset="0"/>
            </a:endParaRPr>
          </a:p>
        </p:txBody>
      </p:sp>
      <p:sp>
        <p:nvSpPr>
          <p:cNvPr id="65" name="5-sakarainen tähti 64"/>
          <p:cNvSpPr/>
          <p:nvPr/>
        </p:nvSpPr>
        <p:spPr>
          <a:xfrm>
            <a:off x="4716016" y="4149080"/>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6" name="5-sakarainen tähti 65"/>
          <p:cNvSpPr/>
          <p:nvPr/>
        </p:nvSpPr>
        <p:spPr>
          <a:xfrm>
            <a:off x="4139952" y="3860601"/>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7" name="5-sakarainen tähti 66"/>
          <p:cNvSpPr/>
          <p:nvPr/>
        </p:nvSpPr>
        <p:spPr>
          <a:xfrm>
            <a:off x="4067944" y="5732809"/>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8" name="5-sakarainen tähti 67"/>
          <p:cNvSpPr/>
          <p:nvPr/>
        </p:nvSpPr>
        <p:spPr>
          <a:xfrm>
            <a:off x="3131840" y="3644577"/>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9" name="5-sakarainen tähti 68"/>
          <p:cNvSpPr/>
          <p:nvPr/>
        </p:nvSpPr>
        <p:spPr>
          <a:xfrm>
            <a:off x="2627784" y="3860601"/>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1" name="5-sakarainen tähti 70"/>
          <p:cNvSpPr/>
          <p:nvPr/>
        </p:nvSpPr>
        <p:spPr>
          <a:xfrm>
            <a:off x="3563888" y="4292649"/>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2" name="5-sakarainen tähti 71"/>
          <p:cNvSpPr/>
          <p:nvPr/>
        </p:nvSpPr>
        <p:spPr>
          <a:xfrm>
            <a:off x="4211960" y="4508673"/>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3" name="5-sakarainen tähti 72"/>
          <p:cNvSpPr/>
          <p:nvPr/>
        </p:nvSpPr>
        <p:spPr>
          <a:xfrm>
            <a:off x="3275409" y="4724697"/>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4" name="5-sakarainen tähti 73"/>
          <p:cNvSpPr/>
          <p:nvPr/>
        </p:nvSpPr>
        <p:spPr>
          <a:xfrm>
            <a:off x="3563441" y="5589240"/>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5" name="5-sakarainen tähti 74"/>
          <p:cNvSpPr/>
          <p:nvPr/>
        </p:nvSpPr>
        <p:spPr>
          <a:xfrm>
            <a:off x="2915369" y="2132856"/>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7" name="5-sakarainen tähti 76"/>
          <p:cNvSpPr/>
          <p:nvPr/>
        </p:nvSpPr>
        <p:spPr>
          <a:xfrm>
            <a:off x="2195736" y="1988840"/>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8" name="5-sakarainen tähti 77"/>
          <p:cNvSpPr/>
          <p:nvPr/>
        </p:nvSpPr>
        <p:spPr>
          <a:xfrm>
            <a:off x="1907704" y="1484784"/>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0" name="5-sakarainen tähti 79"/>
          <p:cNvSpPr/>
          <p:nvPr/>
        </p:nvSpPr>
        <p:spPr>
          <a:xfrm>
            <a:off x="2627784" y="5372769"/>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1" name="5-sakarainen tähti 80"/>
          <p:cNvSpPr/>
          <p:nvPr/>
        </p:nvSpPr>
        <p:spPr>
          <a:xfrm>
            <a:off x="2627784" y="6092849"/>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2" name="5-sakarainen tähti 81"/>
          <p:cNvSpPr/>
          <p:nvPr/>
        </p:nvSpPr>
        <p:spPr>
          <a:xfrm>
            <a:off x="5292080" y="1628353"/>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3" name="5-sakarainen tähti 82"/>
          <p:cNvSpPr/>
          <p:nvPr/>
        </p:nvSpPr>
        <p:spPr>
          <a:xfrm>
            <a:off x="5292080" y="836712"/>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5" name="5-sakarainen tähti 84"/>
          <p:cNvSpPr/>
          <p:nvPr/>
        </p:nvSpPr>
        <p:spPr>
          <a:xfrm>
            <a:off x="5292080" y="2420441"/>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7" name="Tekstikehys 44"/>
          <p:cNvSpPr txBox="1">
            <a:spLocks noChangeArrowheads="1"/>
          </p:cNvSpPr>
          <p:nvPr/>
        </p:nvSpPr>
        <p:spPr bwMode="auto">
          <a:xfrm>
            <a:off x="5652120" y="2735342"/>
            <a:ext cx="3312368"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Keuruu ja Mänttä-Vilppula </a:t>
            </a:r>
            <a:endParaRPr lang="fi-FI" sz="1100" dirty="0">
              <a:latin typeface="Verdana" pitchFamily="34" charset="0"/>
              <a:ea typeface="Verdana" pitchFamily="34" charset="0"/>
              <a:cs typeface="Verdana" pitchFamily="34" charset="0"/>
            </a:endParaRPr>
          </a:p>
        </p:txBody>
      </p:sp>
      <p:sp>
        <p:nvSpPr>
          <p:cNvPr id="91" name="Tekstikehys 90"/>
          <p:cNvSpPr txBox="1"/>
          <p:nvPr/>
        </p:nvSpPr>
        <p:spPr>
          <a:xfrm>
            <a:off x="539552" y="4653136"/>
            <a:ext cx="1296144" cy="230832"/>
          </a:xfrm>
          <a:prstGeom prst="rect">
            <a:avLst/>
          </a:prstGeom>
          <a:noFill/>
        </p:spPr>
        <p:txBody>
          <a:bodyPr wrap="square" rtlCol="0">
            <a:spAutoFit/>
          </a:bodyPr>
          <a:lstStyle/>
          <a:p>
            <a:r>
              <a:rPr lang="fi-FI" sz="900" b="1" dirty="0" smtClean="0">
                <a:latin typeface="Verdana" pitchFamily="34" charset="0"/>
                <a:ea typeface="Verdana" pitchFamily="34" charset="0"/>
                <a:cs typeface="Verdana" pitchFamily="34" charset="0"/>
              </a:rPr>
              <a:t>Mänttä-Vilppula</a:t>
            </a:r>
          </a:p>
        </p:txBody>
      </p:sp>
      <p:sp>
        <p:nvSpPr>
          <p:cNvPr id="92" name="Tekstikehys 91"/>
          <p:cNvSpPr txBox="1"/>
          <p:nvPr/>
        </p:nvSpPr>
        <p:spPr>
          <a:xfrm>
            <a:off x="3275856" y="6211669"/>
            <a:ext cx="1584176" cy="646331"/>
          </a:xfrm>
          <a:prstGeom prst="rect">
            <a:avLst/>
          </a:prstGeom>
          <a:noFill/>
        </p:spPr>
        <p:txBody>
          <a:bodyPr wrap="square" rtlCol="0">
            <a:spAutoFit/>
          </a:bodyPr>
          <a:lstStyle/>
          <a:p>
            <a:pPr marL="342900" indent="-342900"/>
            <a:r>
              <a:rPr lang="fi-FI" sz="900" b="1" dirty="0" smtClean="0">
                <a:latin typeface="Verdana" pitchFamily="34" charset="0"/>
                <a:ea typeface="Verdana" pitchFamily="34" charset="0"/>
                <a:cs typeface="Verdana" pitchFamily="34" charset="0"/>
              </a:rPr>
              <a:t>Kuhmoinen:</a:t>
            </a:r>
          </a:p>
          <a:p>
            <a:pPr marL="342900" indent="-342900"/>
            <a:r>
              <a:rPr lang="fi-FI" sz="900" b="1" dirty="0" smtClean="0">
                <a:latin typeface="Verdana" pitchFamily="34" charset="0"/>
                <a:ea typeface="Verdana" pitchFamily="34" charset="0"/>
                <a:cs typeface="Verdana" pitchFamily="34" charset="0"/>
              </a:rPr>
              <a:t>1 Kangasala-Pälkäne</a:t>
            </a:r>
          </a:p>
          <a:p>
            <a:pPr marL="342900" indent="-342900"/>
            <a:r>
              <a:rPr lang="fi-FI" sz="900" b="1" dirty="0" smtClean="0">
                <a:latin typeface="Verdana" pitchFamily="34" charset="0"/>
                <a:ea typeface="Verdana" pitchFamily="34" charset="0"/>
                <a:cs typeface="Verdana" pitchFamily="34" charset="0"/>
              </a:rPr>
              <a:t>2. Jämsä</a:t>
            </a:r>
          </a:p>
          <a:p>
            <a:pPr marL="342900" indent="-342900"/>
            <a:r>
              <a:rPr lang="fi-FI" sz="900" b="1" dirty="0" smtClean="0">
                <a:latin typeface="Verdana" pitchFamily="34" charset="0"/>
                <a:ea typeface="Verdana" pitchFamily="34" charset="0"/>
                <a:cs typeface="Verdana" pitchFamily="34" charset="0"/>
              </a:rPr>
              <a:t>3. Asikkala-Padasjoki</a:t>
            </a:r>
          </a:p>
        </p:txBody>
      </p:sp>
      <p:sp>
        <p:nvSpPr>
          <p:cNvPr id="93" name="Nuoli oikealle 92"/>
          <p:cNvSpPr/>
          <p:nvPr/>
        </p:nvSpPr>
        <p:spPr>
          <a:xfrm rot="8846112">
            <a:off x="1136181" y="4413285"/>
            <a:ext cx="507192" cy="207486"/>
          </a:xfrm>
          <a:prstGeom prst="rightArrow">
            <a:avLst/>
          </a:prstGeom>
          <a:solidFill>
            <a:srgbClr val="566BA8"/>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5" name="Nuoli oikealle 94"/>
          <p:cNvSpPr/>
          <p:nvPr/>
        </p:nvSpPr>
        <p:spPr>
          <a:xfrm rot="938544">
            <a:off x="3047320" y="6136785"/>
            <a:ext cx="351080" cy="207486"/>
          </a:xfrm>
          <a:prstGeom prst="rightArrow">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9" name="Suorakulmio 88"/>
          <p:cNvSpPr/>
          <p:nvPr/>
        </p:nvSpPr>
        <p:spPr>
          <a:xfrm>
            <a:off x="5220072" y="2708920"/>
            <a:ext cx="288925" cy="287338"/>
          </a:xfrm>
          <a:prstGeom prst="rect">
            <a:avLst/>
          </a:prstGeom>
          <a:solidFill>
            <a:srgbClr val="566B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97" name="5-sakarainen tähti 96"/>
          <p:cNvSpPr/>
          <p:nvPr/>
        </p:nvSpPr>
        <p:spPr>
          <a:xfrm>
            <a:off x="2195736" y="3644577"/>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99" name="Nuoli oikealle 98"/>
          <p:cNvSpPr/>
          <p:nvPr/>
        </p:nvSpPr>
        <p:spPr>
          <a:xfrm rot="3959458">
            <a:off x="3356524" y="3351194"/>
            <a:ext cx="507192" cy="146691"/>
          </a:xfrm>
          <a:prstGeom prst="rightArrow">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1" name="Nuoli oikealle 100"/>
          <p:cNvSpPr/>
          <p:nvPr/>
        </p:nvSpPr>
        <p:spPr>
          <a:xfrm rot="7390977">
            <a:off x="3042356" y="3257387"/>
            <a:ext cx="507192" cy="126621"/>
          </a:xfrm>
          <a:prstGeom prst="rightArrow">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2" name="5-sakarainen tähti 101"/>
          <p:cNvSpPr/>
          <p:nvPr/>
        </p:nvSpPr>
        <p:spPr>
          <a:xfrm>
            <a:off x="4572000" y="2780481"/>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03" name="5-sakarainen tähti 102"/>
          <p:cNvSpPr/>
          <p:nvPr/>
        </p:nvSpPr>
        <p:spPr>
          <a:xfrm>
            <a:off x="3995936" y="2708473"/>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04" name="5-sakarainen tähti 103"/>
          <p:cNvSpPr/>
          <p:nvPr/>
        </p:nvSpPr>
        <p:spPr>
          <a:xfrm>
            <a:off x="2771800" y="2708473"/>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05" name="5-sakarainen tähti 104"/>
          <p:cNvSpPr/>
          <p:nvPr/>
        </p:nvSpPr>
        <p:spPr>
          <a:xfrm>
            <a:off x="5291633" y="2060401"/>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07" name="5-sakarainen tähti 106"/>
          <p:cNvSpPr/>
          <p:nvPr/>
        </p:nvSpPr>
        <p:spPr>
          <a:xfrm>
            <a:off x="2123728" y="1196305"/>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08" name="Nuoli oikealle 107"/>
          <p:cNvSpPr/>
          <p:nvPr/>
        </p:nvSpPr>
        <p:spPr>
          <a:xfrm rot="21043582">
            <a:off x="3360246" y="2061104"/>
            <a:ext cx="559701" cy="142134"/>
          </a:xfrm>
          <a:prstGeom prst="right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9" name="Nuoli oikealle 108"/>
          <p:cNvSpPr/>
          <p:nvPr/>
        </p:nvSpPr>
        <p:spPr>
          <a:xfrm rot="15616040">
            <a:off x="2411884" y="1287041"/>
            <a:ext cx="1030647" cy="138576"/>
          </a:xfrm>
          <a:prstGeom prst="right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0" name="Nuoli oikealle 109"/>
          <p:cNvSpPr/>
          <p:nvPr/>
        </p:nvSpPr>
        <p:spPr>
          <a:xfrm rot="16200000">
            <a:off x="2613909" y="1292930"/>
            <a:ext cx="1030647" cy="138801"/>
          </a:xfrm>
          <a:prstGeom prst="right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1" name="Nuoli oikealle 110"/>
          <p:cNvSpPr/>
          <p:nvPr/>
        </p:nvSpPr>
        <p:spPr>
          <a:xfrm rot="5400000">
            <a:off x="2951820" y="2312876"/>
            <a:ext cx="504056" cy="144016"/>
          </a:xfrm>
          <a:prstGeom prst="right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2" name="Suorakulmio 111"/>
          <p:cNvSpPr/>
          <p:nvPr/>
        </p:nvSpPr>
        <p:spPr>
          <a:xfrm>
            <a:off x="1547664" y="1772816"/>
            <a:ext cx="593559" cy="288032"/>
          </a:xfrm>
          <a:prstGeom prst="rect">
            <a:avLst/>
          </a:prstGeom>
        </p:spPr>
        <p:txBody>
          <a:bodyPr wrap="square">
            <a:spAutoFit/>
          </a:bodyPr>
          <a:lstStyle/>
          <a:p>
            <a:pPr algn="ctr"/>
            <a:r>
              <a:rPr lang="fi-FI" sz="1200" b="1" dirty="0" smtClean="0">
                <a:solidFill>
                  <a:srgbClr val="000000"/>
                </a:solidFill>
                <a:latin typeface="Verdana" pitchFamily="34" charset="0"/>
                <a:cs typeface="Arial" charset="0"/>
              </a:rPr>
              <a:t>(*)</a:t>
            </a:r>
            <a:endParaRPr lang="fi-FI" sz="1200" b="1" dirty="0">
              <a:solidFill>
                <a:srgbClr val="000000"/>
              </a:solidFill>
              <a:latin typeface="Verdana" pitchFamily="34" charset="0"/>
              <a:cs typeface="Arial" charset="0"/>
            </a:endParaRPr>
          </a:p>
        </p:txBody>
      </p:sp>
      <p:sp>
        <p:nvSpPr>
          <p:cNvPr id="113" name="Suorakulmio 112"/>
          <p:cNvSpPr/>
          <p:nvPr/>
        </p:nvSpPr>
        <p:spPr>
          <a:xfrm>
            <a:off x="5076056" y="4475728"/>
            <a:ext cx="3960440" cy="969496"/>
          </a:xfrm>
          <a:prstGeom prst="rect">
            <a:avLst/>
          </a:prstGeom>
        </p:spPr>
        <p:txBody>
          <a:bodyPr wrap="square">
            <a:spAutoFit/>
          </a:bodyPr>
          <a:lstStyle/>
          <a:p>
            <a:pPr lvl="0"/>
            <a:r>
              <a:rPr lang="fi-FI" sz="900" dirty="0" smtClean="0">
                <a:solidFill>
                  <a:srgbClr val="000000"/>
                </a:solidFill>
                <a:latin typeface="Verdana" pitchFamily="34" charset="0"/>
                <a:cs typeface="Arial" charset="0"/>
              </a:rPr>
              <a:t>(*)</a:t>
            </a:r>
            <a:r>
              <a:rPr lang="fi-FI" sz="900" dirty="0" smtClean="0"/>
              <a:t> Kyyjärvi ei ilmoita ensisijaista selvitysaluetta, ja sillä on valmius keskustella rakenneselvityksien tekemisestä sen jälkeen, kun sosiaali- ja terveydenhuollon järjestämislaki on tullut voimaan. Mikäli kuntarakenne-selvitys tulee lakisääteisesti tehtäväksi, on se järkevää tehdä Karstulan, Kivijärven, Kannonkosken, Perhon, Alajärven, Soinin ja Vimpelin kanssa.</a:t>
            </a:r>
          </a:p>
          <a:p>
            <a:pPr algn="ctr"/>
            <a:endParaRPr lang="fi-FI" sz="1200" b="1" dirty="0">
              <a:solidFill>
                <a:srgbClr val="000000"/>
              </a:solidFill>
              <a:latin typeface="Verdana" pitchFamily="34" charset="0"/>
              <a:cs typeface="Arial" charset="0"/>
            </a:endParaRPr>
          </a:p>
        </p:txBody>
      </p:sp>
      <p:sp>
        <p:nvSpPr>
          <p:cNvPr id="114" name="Suorakulmio 113"/>
          <p:cNvSpPr/>
          <p:nvPr/>
        </p:nvSpPr>
        <p:spPr>
          <a:xfrm>
            <a:off x="2178241" y="1484784"/>
            <a:ext cx="737575" cy="276999"/>
          </a:xfrm>
          <a:prstGeom prst="rect">
            <a:avLst/>
          </a:prstGeom>
        </p:spPr>
        <p:txBody>
          <a:bodyPr wrap="square">
            <a:spAutoFit/>
          </a:bodyPr>
          <a:lstStyle/>
          <a:p>
            <a:pPr algn="ctr"/>
            <a:r>
              <a:rPr lang="fi-FI" sz="1200" b="1" dirty="0" smtClean="0">
                <a:solidFill>
                  <a:srgbClr val="000000"/>
                </a:solidFill>
                <a:latin typeface="Verdana" pitchFamily="34" charset="0"/>
                <a:cs typeface="Arial" charset="0"/>
              </a:rPr>
              <a:t>(**)</a:t>
            </a:r>
            <a:endParaRPr lang="fi-FI" sz="1200" b="1" dirty="0">
              <a:solidFill>
                <a:srgbClr val="000000"/>
              </a:solidFill>
              <a:latin typeface="Verdana" pitchFamily="34" charset="0"/>
              <a:cs typeface="Arial" charset="0"/>
            </a:endParaRPr>
          </a:p>
        </p:txBody>
      </p:sp>
      <p:sp>
        <p:nvSpPr>
          <p:cNvPr id="115" name="Suorakulmio 114"/>
          <p:cNvSpPr/>
          <p:nvPr/>
        </p:nvSpPr>
        <p:spPr>
          <a:xfrm>
            <a:off x="5076056" y="5256783"/>
            <a:ext cx="3960440" cy="692497"/>
          </a:xfrm>
          <a:prstGeom prst="rect">
            <a:avLst/>
          </a:prstGeom>
        </p:spPr>
        <p:txBody>
          <a:bodyPr wrap="square">
            <a:spAutoFit/>
          </a:bodyPr>
          <a:lstStyle/>
          <a:p>
            <a:pPr lvl="0"/>
            <a:r>
              <a:rPr lang="fi-FI" sz="900" dirty="0" smtClean="0">
                <a:solidFill>
                  <a:srgbClr val="000000"/>
                </a:solidFill>
                <a:latin typeface="Verdana" pitchFamily="34" charset="0"/>
                <a:cs typeface="Arial" charset="0"/>
              </a:rPr>
              <a:t>(**)</a:t>
            </a:r>
            <a:r>
              <a:rPr lang="fi-FI" sz="900" dirty="0" smtClean="0"/>
              <a:t> Kivijärven kunta ilmoittaa selvitysalueekseen Kannonkosken, Karstulan ja Kyyjärven, mutta ei omaehtoisesti ryhdy selvittämään kuntaliitosta.</a:t>
            </a:r>
          </a:p>
          <a:p>
            <a:pPr algn="ctr"/>
            <a:endParaRPr lang="fi-FI" sz="1200" b="1" dirty="0">
              <a:solidFill>
                <a:srgbClr val="000000"/>
              </a:solidFill>
              <a:latin typeface="Verdana" pitchFamily="34" charset="0"/>
              <a:cs typeface="Arial" charset="0"/>
            </a:endParaRPr>
          </a:p>
        </p:txBody>
      </p:sp>
      <p:sp>
        <p:nvSpPr>
          <p:cNvPr id="116" name="Nuoli oikealle 115"/>
          <p:cNvSpPr/>
          <p:nvPr/>
        </p:nvSpPr>
        <p:spPr>
          <a:xfrm rot="9166665">
            <a:off x="3274552" y="3233367"/>
            <a:ext cx="1251956" cy="134158"/>
          </a:xfrm>
          <a:prstGeom prst="rightArrow">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7" name="Nuoli oikealle 116"/>
          <p:cNvSpPr/>
          <p:nvPr/>
        </p:nvSpPr>
        <p:spPr>
          <a:xfrm rot="8947625">
            <a:off x="3857800" y="3412358"/>
            <a:ext cx="363470" cy="114176"/>
          </a:xfrm>
          <a:prstGeom prst="rightArrow">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9" name="Suorakulmio 118"/>
          <p:cNvSpPr/>
          <p:nvPr/>
        </p:nvSpPr>
        <p:spPr>
          <a:xfrm>
            <a:off x="1589343" y="2359913"/>
            <a:ext cx="678391" cy="276999"/>
          </a:xfrm>
          <a:prstGeom prst="rect">
            <a:avLst/>
          </a:prstGeom>
        </p:spPr>
        <p:txBody>
          <a:bodyPr wrap="none">
            <a:spAutoFit/>
          </a:bodyPr>
          <a:lstStyle/>
          <a:p>
            <a:pPr algn="ctr"/>
            <a:r>
              <a:rPr lang="fi-FI" sz="1200" b="1" dirty="0" smtClean="0">
                <a:solidFill>
                  <a:srgbClr val="000000"/>
                </a:solidFill>
                <a:latin typeface="Verdana" pitchFamily="34" charset="0"/>
                <a:cs typeface="Arial" charset="0"/>
              </a:rPr>
              <a:t>(***)</a:t>
            </a:r>
            <a:endParaRPr lang="fi-FI" sz="1200" b="1" dirty="0">
              <a:solidFill>
                <a:srgbClr val="000000"/>
              </a:solidFill>
              <a:latin typeface="Verdana" pitchFamily="34" charset="0"/>
              <a:cs typeface="Arial" charset="0"/>
            </a:endParaRPr>
          </a:p>
        </p:txBody>
      </p:sp>
      <p:sp>
        <p:nvSpPr>
          <p:cNvPr id="120" name="Suorakulmio 119"/>
          <p:cNvSpPr/>
          <p:nvPr/>
        </p:nvSpPr>
        <p:spPr>
          <a:xfrm>
            <a:off x="5076056" y="5746030"/>
            <a:ext cx="3888432" cy="784830"/>
          </a:xfrm>
          <a:prstGeom prst="rect">
            <a:avLst/>
          </a:prstGeom>
        </p:spPr>
        <p:txBody>
          <a:bodyPr wrap="square">
            <a:spAutoFit/>
          </a:bodyPr>
          <a:lstStyle/>
          <a:p>
            <a:r>
              <a:rPr lang="fi-FI" sz="900" dirty="0" smtClean="0"/>
              <a:t>(***) Karstulan kunta katsoo, ettei kuntarakennelain mukaiset edellytykset täyttävää selvitysaluetta ole muodostettavissa. Mikäli kuitenkin edellytetään osallistumista selvitykseen, Karstula pitää parhaimpana vaihtoehtona Karstulan, Kyyjärven, Kivijärven ja Kannonkosken kuntien muodostamaa selvitysaluetta.</a:t>
            </a:r>
          </a:p>
        </p:txBody>
      </p:sp>
      <p:sp>
        <p:nvSpPr>
          <p:cNvPr id="118" name="Nuoli oikealle 117"/>
          <p:cNvSpPr/>
          <p:nvPr/>
        </p:nvSpPr>
        <p:spPr>
          <a:xfrm rot="10800000">
            <a:off x="1223628" y="1802436"/>
            <a:ext cx="324036" cy="45719"/>
          </a:xfrm>
          <a:prstGeom prst="right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1" name="Tekstikehys 120"/>
          <p:cNvSpPr txBox="1"/>
          <p:nvPr/>
        </p:nvSpPr>
        <p:spPr>
          <a:xfrm>
            <a:off x="611560" y="1484784"/>
            <a:ext cx="936104" cy="646331"/>
          </a:xfrm>
          <a:prstGeom prst="rect">
            <a:avLst/>
          </a:prstGeom>
          <a:noFill/>
        </p:spPr>
        <p:txBody>
          <a:bodyPr wrap="square" rtlCol="0">
            <a:spAutoFit/>
          </a:bodyPr>
          <a:lstStyle/>
          <a:p>
            <a:r>
              <a:rPr lang="fi-FI" sz="900" b="1" dirty="0" smtClean="0">
                <a:latin typeface="Verdana" pitchFamily="34" charset="0"/>
                <a:ea typeface="Verdana" pitchFamily="34" charset="0"/>
                <a:cs typeface="Verdana" pitchFamily="34" charset="0"/>
              </a:rPr>
              <a:t>+ Perho, Alajärvi, Soini ja Vimpeli</a:t>
            </a:r>
            <a:endParaRPr lang="fi-FI" sz="900" b="1" dirty="0">
              <a:latin typeface="Verdana" pitchFamily="34" charset="0"/>
              <a:ea typeface="Verdana" pitchFamily="34" charset="0"/>
              <a:cs typeface="Verdana" pitchFamily="34" charset="0"/>
            </a:endParaRPr>
          </a:p>
        </p:txBody>
      </p:sp>
      <p:sp>
        <p:nvSpPr>
          <p:cNvPr id="122" name="Nuoli oikealle 121"/>
          <p:cNvSpPr/>
          <p:nvPr/>
        </p:nvSpPr>
        <p:spPr>
          <a:xfrm rot="15310841">
            <a:off x="2682666" y="1683356"/>
            <a:ext cx="325786" cy="121037"/>
          </a:xfrm>
          <a:prstGeom prst="right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3" name="Nuoli oikealle 122"/>
          <p:cNvSpPr/>
          <p:nvPr/>
        </p:nvSpPr>
        <p:spPr>
          <a:xfrm rot="9581200">
            <a:off x="2710671" y="2345366"/>
            <a:ext cx="325786" cy="121037"/>
          </a:xfrm>
          <a:prstGeom prst="right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4" name="Nuoli oikealle 123"/>
          <p:cNvSpPr/>
          <p:nvPr/>
        </p:nvSpPr>
        <p:spPr>
          <a:xfrm rot="11759928">
            <a:off x="2197957" y="1789246"/>
            <a:ext cx="656991" cy="108437"/>
          </a:xfrm>
          <a:prstGeom prst="right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5" name="Suorakulmio 124"/>
          <p:cNvSpPr/>
          <p:nvPr/>
        </p:nvSpPr>
        <p:spPr>
          <a:xfrm>
            <a:off x="5220072" y="3069654"/>
            <a:ext cx="288925" cy="287338"/>
          </a:xfrm>
          <a:prstGeom prst="rect">
            <a:avLst/>
          </a:prstGeom>
          <a:solidFill>
            <a:srgbClr val="99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26" name="Tekstikehys 44"/>
          <p:cNvSpPr txBox="1">
            <a:spLocks noChangeArrowheads="1"/>
          </p:cNvSpPr>
          <p:nvPr/>
        </p:nvSpPr>
        <p:spPr bwMode="auto">
          <a:xfrm>
            <a:off x="5652120" y="3095382"/>
            <a:ext cx="3312368"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Multia: Keuruu</a:t>
            </a:r>
            <a:endParaRPr lang="fi-FI" sz="1100" dirty="0">
              <a:latin typeface="Verdana" pitchFamily="34" charset="0"/>
              <a:ea typeface="Verdana" pitchFamily="34" charset="0"/>
              <a:cs typeface="Verdana" pitchFamily="34" charset="0"/>
            </a:endParaRPr>
          </a:p>
        </p:txBody>
      </p:sp>
      <p:sp>
        <p:nvSpPr>
          <p:cNvPr id="127" name="Nuoli oikealle 126"/>
          <p:cNvSpPr/>
          <p:nvPr/>
        </p:nvSpPr>
        <p:spPr>
          <a:xfrm rot="8846112">
            <a:off x="1600565" y="3749397"/>
            <a:ext cx="507192" cy="207486"/>
          </a:xfrm>
          <a:prstGeom prst="rightArrow">
            <a:avLst/>
          </a:prstGeom>
          <a:solidFill>
            <a:srgbClr val="99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Freeform 14"/>
          <p:cNvSpPr>
            <a:spLocks noChangeAspect="1"/>
          </p:cNvSpPr>
          <p:nvPr/>
        </p:nvSpPr>
        <p:spPr bwMode="auto">
          <a:xfrm>
            <a:off x="2022952" y="5761599"/>
            <a:ext cx="1132452" cy="1051951"/>
          </a:xfrm>
          <a:custGeom>
            <a:avLst/>
            <a:gdLst>
              <a:gd name="T0" fmla="*/ 2147483647 w 96"/>
              <a:gd name="T1" fmla="*/ 2147483647 h 96"/>
              <a:gd name="T2" fmla="*/ 2147483647 w 96"/>
              <a:gd name="T3" fmla="*/ 2147483647 h 96"/>
              <a:gd name="T4" fmla="*/ 2147483647 w 96"/>
              <a:gd name="T5" fmla="*/ 2147483647 h 96"/>
              <a:gd name="T6" fmla="*/ 2147483647 w 96"/>
              <a:gd name="T7" fmla="*/ 2147483647 h 96"/>
              <a:gd name="T8" fmla="*/ 2147483647 w 96"/>
              <a:gd name="T9" fmla="*/ 2147483647 h 96"/>
              <a:gd name="T10" fmla="*/ 2147483647 w 96"/>
              <a:gd name="T11" fmla="*/ 2147483647 h 96"/>
              <a:gd name="T12" fmla="*/ 2147483647 w 96"/>
              <a:gd name="T13" fmla="*/ 2147483647 h 96"/>
              <a:gd name="T14" fmla="*/ 2147483647 w 96"/>
              <a:gd name="T15" fmla="*/ 2147483647 h 96"/>
              <a:gd name="T16" fmla="*/ 2147483647 w 96"/>
              <a:gd name="T17" fmla="*/ 2147483647 h 96"/>
              <a:gd name="T18" fmla="*/ 2147483647 w 96"/>
              <a:gd name="T19" fmla="*/ 0 h 96"/>
              <a:gd name="T20" fmla="*/ 2147483647 w 96"/>
              <a:gd name="T21" fmla="*/ 2147483647 h 96"/>
              <a:gd name="T22" fmla="*/ 2147483647 w 96"/>
              <a:gd name="T23" fmla="*/ 2147483647 h 96"/>
              <a:gd name="T24" fmla="*/ 2147483647 w 96"/>
              <a:gd name="T25" fmla="*/ 2147483647 h 96"/>
              <a:gd name="T26" fmla="*/ 2147483647 w 96"/>
              <a:gd name="T27" fmla="*/ 2147483647 h 96"/>
              <a:gd name="T28" fmla="*/ 0 w 96"/>
              <a:gd name="T29" fmla="*/ 2147483647 h 96"/>
              <a:gd name="T30" fmla="*/ 0 w 96"/>
              <a:gd name="T31" fmla="*/ 2147483647 h 96"/>
              <a:gd name="T32" fmla="*/ 2147483647 w 96"/>
              <a:gd name="T33" fmla="*/ 2147483647 h 96"/>
              <a:gd name="T34" fmla="*/ 2147483647 w 96"/>
              <a:gd name="T35" fmla="*/ 2147483647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96"/>
              <a:gd name="T56" fmla="*/ 96 w 96"/>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96">
                <a:moveTo>
                  <a:pt x="18" y="90"/>
                </a:moveTo>
                <a:lnTo>
                  <a:pt x="18" y="96"/>
                </a:lnTo>
                <a:lnTo>
                  <a:pt x="90" y="84"/>
                </a:lnTo>
                <a:lnTo>
                  <a:pt x="96" y="36"/>
                </a:lnTo>
                <a:lnTo>
                  <a:pt x="96" y="6"/>
                </a:lnTo>
                <a:lnTo>
                  <a:pt x="96" y="12"/>
                </a:lnTo>
                <a:lnTo>
                  <a:pt x="84" y="12"/>
                </a:lnTo>
                <a:lnTo>
                  <a:pt x="78" y="18"/>
                </a:lnTo>
                <a:lnTo>
                  <a:pt x="60" y="18"/>
                </a:lnTo>
                <a:lnTo>
                  <a:pt x="24" y="0"/>
                </a:lnTo>
                <a:lnTo>
                  <a:pt x="18" y="24"/>
                </a:lnTo>
                <a:lnTo>
                  <a:pt x="24" y="30"/>
                </a:lnTo>
                <a:lnTo>
                  <a:pt x="24" y="42"/>
                </a:lnTo>
                <a:lnTo>
                  <a:pt x="6" y="36"/>
                </a:lnTo>
                <a:lnTo>
                  <a:pt x="0" y="48"/>
                </a:lnTo>
                <a:lnTo>
                  <a:pt x="0" y="60"/>
                </a:lnTo>
                <a:lnTo>
                  <a:pt x="18" y="72"/>
                </a:lnTo>
                <a:lnTo>
                  <a:pt x="18" y="90"/>
                </a:lnTo>
                <a:close/>
              </a:path>
            </a:pathLst>
          </a:custGeom>
          <a:solidFill>
            <a:schemeClr val="accent6">
              <a:lumMod val="40000"/>
              <a:lumOff val="60000"/>
            </a:schemeClr>
          </a:solidFill>
          <a:ln w="12700">
            <a:solidFill>
              <a:srgbClr val="000000"/>
            </a:solidFill>
            <a:prstDash val="solid"/>
            <a:round/>
            <a:headEnd/>
            <a:tailEnd/>
          </a:ln>
        </p:spPr>
        <p:txBody>
          <a:bodyPr/>
          <a:lstStyle/>
          <a:p>
            <a:pPr>
              <a:defRPr/>
            </a:pPr>
            <a:endParaRPr lang="fi-FI"/>
          </a:p>
        </p:txBody>
      </p:sp>
      <p:sp>
        <p:nvSpPr>
          <p:cNvPr id="85" name="Freeform 20"/>
          <p:cNvSpPr>
            <a:spLocks noChangeAspect="1"/>
          </p:cNvSpPr>
          <p:nvPr/>
        </p:nvSpPr>
        <p:spPr bwMode="auto">
          <a:xfrm>
            <a:off x="1669181" y="4440411"/>
            <a:ext cx="1624655" cy="1773124"/>
          </a:xfrm>
          <a:custGeom>
            <a:avLst/>
            <a:gdLst>
              <a:gd name="T0" fmla="*/ 2147483647 w 138"/>
              <a:gd name="T1" fmla="*/ 2147483647 h 162"/>
              <a:gd name="T2" fmla="*/ 2147483647 w 138"/>
              <a:gd name="T3" fmla="*/ 2147483647 h 162"/>
              <a:gd name="T4" fmla="*/ 2147483647 w 138"/>
              <a:gd name="T5" fmla="*/ 2147483647 h 162"/>
              <a:gd name="T6" fmla="*/ 2147483647 w 138"/>
              <a:gd name="T7" fmla="*/ 2147483647 h 162"/>
              <a:gd name="T8" fmla="*/ 2147483647 w 138"/>
              <a:gd name="T9" fmla="*/ 2147483647 h 162"/>
              <a:gd name="T10" fmla="*/ 2147483647 w 138"/>
              <a:gd name="T11" fmla="*/ 2147483647 h 162"/>
              <a:gd name="T12" fmla="*/ 2147483647 w 138"/>
              <a:gd name="T13" fmla="*/ 2147483647 h 162"/>
              <a:gd name="T14" fmla="*/ 2147483647 w 138"/>
              <a:gd name="T15" fmla="*/ 2147483647 h 162"/>
              <a:gd name="T16" fmla="*/ 2147483647 w 138"/>
              <a:gd name="T17" fmla="*/ 2147483647 h 162"/>
              <a:gd name="T18" fmla="*/ 2147483647 w 138"/>
              <a:gd name="T19" fmla="*/ 2147483647 h 162"/>
              <a:gd name="T20" fmla="*/ 2147483647 w 138"/>
              <a:gd name="T21" fmla="*/ 2147483647 h 162"/>
              <a:gd name="T22" fmla="*/ 2147483647 w 138"/>
              <a:gd name="T23" fmla="*/ 2147483647 h 162"/>
              <a:gd name="T24" fmla="*/ 2147483647 w 138"/>
              <a:gd name="T25" fmla="*/ 2147483647 h 162"/>
              <a:gd name="T26" fmla="*/ 2147483647 w 138"/>
              <a:gd name="T27" fmla="*/ 2147483647 h 162"/>
              <a:gd name="T28" fmla="*/ 2147483647 w 138"/>
              <a:gd name="T29" fmla="*/ 2147483647 h 162"/>
              <a:gd name="T30" fmla="*/ 2147483647 w 138"/>
              <a:gd name="T31" fmla="*/ 2147483647 h 162"/>
              <a:gd name="T32" fmla="*/ 0 w 138"/>
              <a:gd name="T33" fmla="*/ 2147483647 h 162"/>
              <a:gd name="T34" fmla="*/ 2147483647 w 138"/>
              <a:gd name="T35" fmla="*/ 2147483647 h 162"/>
              <a:gd name="T36" fmla="*/ 2147483647 w 138"/>
              <a:gd name="T37" fmla="*/ 2147483647 h 162"/>
              <a:gd name="T38" fmla="*/ 2147483647 w 138"/>
              <a:gd name="T39" fmla="*/ 2147483647 h 162"/>
              <a:gd name="T40" fmla="*/ 2147483647 w 138"/>
              <a:gd name="T41" fmla="*/ 2147483647 h 162"/>
              <a:gd name="T42" fmla="*/ 2147483647 w 138"/>
              <a:gd name="T43" fmla="*/ 2147483647 h 162"/>
              <a:gd name="T44" fmla="*/ 2147483647 w 138"/>
              <a:gd name="T45" fmla="*/ 0 h 162"/>
              <a:gd name="T46" fmla="*/ 2147483647 w 138"/>
              <a:gd name="T47" fmla="*/ 2147483647 h 162"/>
              <a:gd name="T48" fmla="*/ 2147483647 w 138"/>
              <a:gd name="T49" fmla="*/ 2147483647 h 162"/>
              <a:gd name="T50" fmla="*/ 2147483647 w 138"/>
              <a:gd name="T51" fmla="*/ 2147483647 h 162"/>
              <a:gd name="T52" fmla="*/ 2147483647 w 138"/>
              <a:gd name="T53" fmla="*/ 2147483647 h 1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8"/>
              <a:gd name="T82" fmla="*/ 0 h 162"/>
              <a:gd name="T83" fmla="*/ 138 w 138"/>
              <a:gd name="T84" fmla="*/ 162 h 16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8" h="162">
                <a:moveTo>
                  <a:pt x="102" y="48"/>
                </a:moveTo>
                <a:lnTo>
                  <a:pt x="108" y="54"/>
                </a:lnTo>
                <a:lnTo>
                  <a:pt x="102" y="66"/>
                </a:lnTo>
                <a:lnTo>
                  <a:pt x="138" y="102"/>
                </a:lnTo>
                <a:lnTo>
                  <a:pt x="126" y="126"/>
                </a:lnTo>
                <a:lnTo>
                  <a:pt x="126" y="132"/>
                </a:lnTo>
                <a:lnTo>
                  <a:pt x="114" y="132"/>
                </a:lnTo>
                <a:lnTo>
                  <a:pt x="108" y="138"/>
                </a:lnTo>
                <a:lnTo>
                  <a:pt x="90" y="138"/>
                </a:lnTo>
                <a:lnTo>
                  <a:pt x="54" y="120"/>
                </a:lnTo>
                <a:lnTo>
                  <a:pt x="48" y="144"/>
                </a:lnTo>
                <a:lnTo>
                  <a:pt x="54" y="150"/>
                </a:lnTo>
                <a:lnTo>
                  <a:pt x="54" y="162"/>
                </a:lnTo>
                <a:lnTo>
                  <a:pt x="36" y="156"/>
                </a:lnTo>
                <a:lnTo>
                  <a:pt x="24" y="114"/>
                </a:lnTo>
                <a:lnTo>
                  <a:pt x="12" y="96"/>
                </a:lnTo>
                <a:lnTo>
                  <a:pt x="0" y="78"/>
                </a:lnTo>
                <a:lnTo>
                  <a:pt x="6" y="66"/>
                </a:lnTo>
                <a:lnTo>
                  <a:pt x="12" y="66"/>
                </a:lnTo>
                <a:lnTo>
                  <a:pt x="30" y="48"/>
                </a:lnTo>
                <a:lnTo>
                  <a:pt x="42" y="42"/>
                </a:lnTo>
                <a:lnTo>
                  <a:pt x="42" y="24"/>
                </a:lnTo>
                <a:lnTo>
                  <a:pt x="60" y="0"/>
                </a:lnTo>
                <a:lnTo>
                  <a:pt x="90" y="12"/>
                </a:lnTo>
                <a:lnTo>
                  <a:pt x="96" y="12"/>
                </a:lnTo>
                <a:lnTo>
                  <a:pt x="108" y="30"/>
                </a:lnTo>
                <a:lnTo>
                  <a:pt x="102" y="48"/>
                </a:lnTo>
                <a:close/>
              </a:path>
            </a:pathLst>
          </a:custGeom>
          <a:solidFill>
            <a:schemeClr val="accent6">
              <a:lumMod val="40000"/>
              <a:lumOff val="60000"/>
            </a:schemeClr>
          </a:solidFill>
          <a:ln w="12700">
            <a:solidFill>
              <a:srgbClr val="000000"/>
            </a:solidFill>
            <a:prstDash val="solid"/>
            <a:round/>
            <a:headEnd/>
            <a:tailEnd/>
          </a:ln>
        </p:spPr>
        <p:txBody>
          <a:bodyPr/>
          <a:lstStyle/>
          <a:p>
            <a:pPr>
              <a:defRPr/>
            </a:pPr>
            <a:endParaRPr lang="fi-FI"/>
          </a:p>
        </p:txBody>
      </p:sp>
      <p:sp>
        <p:nvSpPr>
          <p:cNvPr id="82" name="Freeform 21"/>
          <p:cNvSpPr>
            <a:spLocks noChangeAspect="1"/>
          </p:cNvSpPr>
          <p:nvPr/>
        </p:nvSpPr>
        <p:spPr bwMode="auto">
          <a:xfrm>
            <a:off x="2586293" y="1667261"/>
            <a:ext cx="986329" cy="851945"/>
          </a:xfrm>
          <a:custGeom>
            <a:avLst/>
            <a:gdLst>
              <a:gd name="T0" fmla="*/ 2147483647 w 84"/>
              <a:gd name="T1" fmla="*/ 0 h 78"/>
              <a:gd name="T2" fmla="*/ 2147483647 w 84"/>
              <a:gd name="T3" fmla="*/ 2147483647 h 78"/>
              <a:gd name="T4" fmla="*/ 0 w 84"/>
              <a:gd name="T5" fmla="*/ 2147483647 h 78"/>
              <a:gd name="T6" fmla="*/ 0 w 84"/>
              <a:gd name="T7" fmla="*/ 2147483647 h 78"/>
              <a:gd name="T8" fmla="*/ 2147483647 w 84"/>
              <a:gd name="T9" fmla="*/ 2147483647 h 78"/>
              <a:gd name="T10" fmla="*/ 2147483647 w 84"/>
              <a:gd name="T11" fmla="*/ 2147483647 h 78"/>
              <a:gd name="T12" fmla="*/ 2147483647 w 84"/>
              <a:gd name="T13" fmla="*/ 2147483647 h 78"/>
              <a:gd name="T14" fmla="*/ 2147483647 w 84"/>
              <a:gd name="T15" fmla="*/ 2147483647 h 78"/>
              <a:gd name="T16" fmla="*/ 2147483647 w 84"/>
              <a:gd name="T17" fmla="*/ 2147483647 h 78"/>
              <a:gd name="T18" fmla="*/ 2147483647 w 84"/>
              <a:gd name="T19" fmla="*/ 2147483647 h 78"/>
              <a:gd name="T20" fmla="*/ 2147483647 w 84"/>
              <a:gd name="T21" fmla="*/ 2147483647 h 78"/>
              <a:gd name="T22" fmla="*/ 2147483647 w 84"/>
              <a:gd name="T23" fmla="*/ 2147483647 h 78"/>
              <a:gd name="T24" fmla="*/ 2147483647 w 84"/>
              <a:gd name="T25" fmla="*/ 2147483647 h 78"/>
              <a:gd name="T26" fmla="*/ 2147483647 w 84"/>
              <a:gd name="T27" fmla="*/ 2147483647 h 78"/>
              <a:gd name="T28" fmla="*/ 2147483647 w 84"/>
              <a:gd name="T29" fmla="*/ 2147483647 h 78"/>
              <a:gd name="T30" fmla="*/ 2147483647 w 84"/>
              <a:gd name="T31" fmla="*/ 2147483647 h 78"/>
              <a:gd name="T32" fmla="*/ 2147483647 w 84"/>
              <a:gd name="T33" fmla="*/ 2147483647 h 78"/>
              <a:gd name="T34" fmla="*/ 2147483647 w 84"/>
              <a:gd name="T35" fmla="*/ 0 h 78"/>
              <a:gd name="T36" fmla="*/ 2147483647 w 84"/>
              <a:gd name="T37" fmla="*/ 0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4"/>
              <a:gd name="T58" fmla="*/ 0 h 78"/>
              <a:gd name="T59" fmla="*/ 84 w 84"/>
              <a:gd name="T60" fmla="*/ 78 h 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4" h="78">
                <a:moveTo>
                  <a:pt x="12" y="0"/>
                </a:moveTo>
                <a:lnTo>
                  <a:pt x="12" y="18"/>
                </a:lnTo>
                <a:lnTo>
                  <a:pt x="0" y="18"/>
                </a:lnTo>
                <a:lnTo>
                  <a:pt x="0" y="42"/>
                </a:lnTo>
                <a:lnTo>
                  <a:pt x="12" y="48"/>
                </a:lnTo>
                <a:lnTo>
                  <a:pt x="12" y="60"/>
                </a:lnTo>
                <a:lnTo>
                  <a:pt x="24" y="66"/>
                </a:lnTo>
                <a:lnTo>
                  <a:pt x="30" y="78"/>
                </a:lnTo>
                <a:lnTo>
                  <a:pt x="54" y="54"/>
                </a:lnTo>
                <a:lnTo>
                  <a:pt x="60" y="54"/>
                </a:lnTo>
                <a:lnTo>
                  <a:pt x="66" y="66"/>
                </a:lnTo>
                <a:lnTo>
                  <a:pt x="84" y="54"/>
                </a:lnTo>
                <a:lnTo>
                  <a:pt x="78" y="42"/>
                </a:lnTo>
                <a:lnTo>
                  <a:pt x="72" y="42"/>
                </a:lnTo>
                <a:lnTo>
                  <a:pt x="60" y="30"/>
                </a:lnTo>
                <a:lnTo>
                  <a:pt x="60" y="18"/>
                </a:lnTo>
                <a:lnTo>
                  <a:pt x="54" y="12"/>
                </a:lnTo>
                <a:lnTo>
                  <a:pt x="42" y="0"/>
                </a:lnTo>
                <a:lnTo>
                  <a:pt x="12" y="0"/>
                </a:lnTo>
                <a:close/>
              </a:path>
            </a:pathLst>
          </a:custGeom>
          <a:solidFill>
            <a:srgbClr val="FF99FF"/>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p>
        </p:txBody>
      </p:sp>
      <p:sp>
        <p:nvSpPr>
          <p:cNvPr id="81" name="Freeform 11"/>
          <p:cNvSpPr>
            <a:spLocks noChangeAspect="1"/>
          </p:cNvSpPr>
          <p:nvPr/>
        </p:nvSpPr>
        <p:spPr bwMode="auto">
          <a:xfrm>
            <a:off x="2090245" y="1069168"/>
            <a:ext cx="986329" cy="792329"/>
          </a:xfrm>
          <a:custGeom>
            <a:avLst/>
            <a:gdLst>
              <a:gd name="T0" fmla="*/ 2147483647 w 84"/>
              <a:gd name="T1" fmla="*/ 2147483647 h 72"/>
              <a:gd name="T2" fmla="*/ 2147483647 w 84"/>
              <a:gd name="T3" fmla="*/ 2147483647 h 72"/>
              <a:gd name="T4" fmla="*/ 2147483647 w 84"/>
              <a:gd name="T5" fmla="*/ 2147483647 h 72"/>
              <a:gd name="T6" fmla="*/ 2147483647 w 84"/>
              <a:gd name="T7" fmla="*/ 2147483647 h 72"/>
              <a:gd name="T8" fmla="*/ 2147483647 w 84"/>
              <a:gd name="T9" fmla="*/ 2147483647 h 72"/>
              <a:gd name="T10" fmla="*/ 2147483647 w 84"/>
              <a:gd name="T11" fmla="*/ 2147483647 h 72"/>
              <a:gd name="T12" fmla="*/ 0 w 84"/>
              <a:gd name="T13" fmla="*/ 2147483647 h 72"/>
              <a:gd name="T14" fmla="*/ 0 w 84"/>
              <a:gd name="T15" fmla="*/ 0 h 72"/>
              <a:gd name="T16" fmla="*/ 2147483647 w 84"/>
              <a:gd name="T17" fmla="*/ 2147483647 h 72"/>
              <a:gd name="T18" fmla="*/ 2147483647 w 84"/>
              <a:gd name="T19" fmla="*/ 2147483647 h 72"/>
              <a:gd name="T20" fmla="*/ 2147483647 w 84"/>
              <a:gd name="T21" fmla="*/ 0 h 72"/>
              <a:gd name="T22" fmla="*/ 2147483647 w 84"/>
              <a:gd name="T23" fmla="*/ 2147483647 h 72"/>
              <a:gd name="T24" fmla="*/ 2147483647 w 84"/>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72"/>
              <a:gd name="T41" fmla="*/ 84 w 84"/>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72">
                <a:moveTo>
                  <a:pt x="54" y="54"/>
                </a:moveTo>
                <a:lnTo>
                  <a:pt x="54" y="72"/>
                </a:lnTo>
                <a:lnTo>
                  <a:pt x="42" y="72"/>
                </a:lnTo>
                <a:lnTo>
                  <a:pt x="36" y="66"/>
                </a:lnTo>
                <a:lnTo>
                  <a:pt x="18" y="66"/>
                </a:lnTo>
                <a:lnTo>
                  <a:pt x="18" y="60"/>
                </a:lnTo>
                <a:lnTo>
                  <a:pt x="0" y="36"/>
                </a:lnTo>
                <a:lnTo>
                  <a:pt x="0" y="0"/>
                </a:lnTo>
                <a:lnTo>
                  <a:pt x="18" y="12"/>
                </a:lnTo>
                <a:lnTo>
                  <a:pt x="42" y="12"/>
                </a:lnTo>
                <a:lnTo>
                  <a:pt x="78" y="0"/>
                </a:lnTo>
                <a:lnTo>
                  <a:pt x="84" y="54"/>
                </a:lnTo>
                <a:lnTo>
                  <a:pt x="54" y="54"/>
                </a:lnTo>
                <a:close/>
              </a:path>
            </a:pathLst>
          </a:custGeom>
          <a:solidFill>
            <a:srgbClr val="FF99FF"/>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p>
        </p:txBody>
      </p:sp>
      <p:sp>
        <p:nvSpPr>
          <p:cNvPr id="80" name="Freeform 10"/>
          <p:cNvSpPr>
            <a:spLocks noChangeAspect="1"/>
          </p:cNvSpPr>
          <p:nvPr/>
        </p:nvSpPr>
        <p:spPr bwMode="auto">
          <a:xfrm>
            <a:off x="2090245" y="478768"/>
            <a:ext cx="919036" cy="719250"/>
          </a:xfrm>
          <a:custGeom>
            <a:avLst/>
            <a:gdLst>
              <a:gd name="T0" fmla="*/ 2147483647 w 78"/>
              <a:gd name="T1" fmla="*/ 2147483647 h 66"/>
              <a:gd name="T2" fmla="*/ 2147483647 w 78"/>
              <a:gd name="T3" fmla="*/ 2147483647 h 66"/>
              <a:gd name="T4" fmla="*/ 2147483647 w 78"/>
              <a:gd name="T5" fmla="*/ 2147483647 h 66"/>
              <a:gd name="T6" fmla="*/ 2147483647 w 78"/>
              <a:gd name="T7" fmla="*/ 2147483647 h 66"/>
              <a:gd name="T8" fmla="*/ 0 w 78"/>
              <a:gd name="T9" fmla="*/ 2147483647 h 66"/>
              <a:gd name="T10" fmla="*/ 2147483647 w 78"/>
              <a:gd name="T11" fmla="*/ 2147483647 h 66"/>
              <a:gd name="T12" fmla="*/ 2147483647 w 78"/>
              <a:gd name="T13" fmla="*/ 2147483647 h 66"/>
              <a:gd name="T14" fmla="*/ 2147483647 w 78"/>
              <a:gd name="T15" fmla="*/ 2147483647 h 66"/>
              <a:gd name="T16" fmla="*/ 2147483647 w 78"/>
              <a:gd name="T17" fmla="*/ 0 h 66"/>
              <a:gd name="T18" fmla="*/ 2147483647 w 78"/>
              <a:gd name="T19" fmla="*/ 2147483647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66"/>
              <a:gd name="T32" fmla="*/ 78 w 7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66">
                <a:moveTo>
                  <a:pt x="36" y="6"/>
                </a:moveTo>
                <a:lnTo>
                  <a:pt x="24" y="12"/>
                </a:lnTo>
                <a:lnTo>
                  <a:pt x="6" y="30"/>
                </a:lnTo>
                <a:lnTo>
                  <a:pt x="6" y="36"/>
                </a:lnTo>
                <a:lnTo>
                  <a:pt x="0" y="54"/>
                </a:lnTo>
                <a:lnTo>
                  <a:pt x="18" y="66"/>
                </a:lnTo>
                <a:lnTo>
                  <a:pt x="42" y="66"/>
                </a:lnTo>
                <a:lnTo>
                  <a:pt x="78" y="54"/>
                </a:lnTo>
                <a:lnTo>
                  <a:pt x="54" y="0"/>
                </a:lnTo>
                <a:lnTo>
                  <a:pt x="36" y="6"/>
                </a:lnTo>
                <a:close/>
              </a:path>
            </a:pathLst>
          </a:custGeom>
          <a:solidFill>
            <a:srgbClr val="FF99FF"/>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p>
        </p:txBody>
      </p:sp>
      <p:sp>
        <p:nvSpPr>
          <p:cNvPr id="78" name="Freeform 13"/>
          <p:cNvSpPr>
            <a:spLocks noChangeAspect="1"/>
          </p:cNvSpPr>
          <p:nvPr/>
        </p:nvSpPr>
        <p:spPr bwMode="auto">
          <a:xfrm>
            <a:off x="3009281" y="1069168"/>
            <a:ext cx="1474687" cy="1321189"/>
          </a:xfrm>
          <a:custGeom>
            <a:avLst/>
            <a:gdLst>
              <a:gd name="T0" fmla="*/ 2147483647 w 126"/>
              <a:gd name="T1" fmla="*/ 2147483647 h 120"/>
              <a:gd name="T2" fmla="*/ 2147483647 w 126"/>
              <a:gd name="T3" fmla="*/ 2147483647 h 120"/>
              <a:gd name="T4" fmla="*/ 2147483647 w 126"/>
              <a:gd name="T5" fmla="*/ 0 h 120"/>
              <a:gd name="T6" fmla="*/ 2147483647 w 126"/>
              <a:gd name="T7" fmla="*/ 0 h 120"/>
              <a:gd name="T8" fmla="*/ 2147483647 w 126"/>
              <a:gd name="T9" fmla="*/ 2147483647 h 120"/>
              <a:gd name="T10" fmla="*/ 2147483647 w 126"/>
              <a:gd name="T11" fmla="*/ 2147483647 h 120"/>
              <a:gd name="T12" fmla="*/ 0 w 126"/>
              <a:gd name="T13" fmla="*/ 0 h 120"/>
              <a:gd name="T14" fmla="*/ 2147483647 w 126"/>
              <a:gd name="T15" fmla="*/ 2147483647 h 120"/>
              <a:gd name="T16" fmla="*/ 2147483647 w 126"/>
              <a:gd name="T17" fmla="*/ 2147483647 h 120"/>
              <a:gd name="T18" fmla="*/ 2147483647 w 126"/>
              <a:gd name="T19" fmla="*/ 2147483647 h 120"/>
              <a:gd name="T20" fmla="*/ 2147483647 w 126"/>
              <a:gd name="T21" fmla="*/ 2147483647 h 120"/>
              <a:gd name="T22" fmla="*/ 2147483647 w 126"/>
              <a:gd name="T23" fmla="*/ 2147483647 h 120"/>
              <a:gd name="T24" fmla="*/ 2147483647 w 126"/>
              <a:gd name="T25" fmla="*/ 2147483647 h 120"/>
              <a:gd name="T26" fmla="*/ 2147483647 w 126"/>
              <a:gd name="T27" fmla="*/ 2147483647 h 120"/>
              <a:gd name="T28" fmla="*/ 2147483647 w 126"/>
              <a:gd name="T29" fmla="*/ 2147483647 h 120"/>
              <a:gd name="T30" fmla="*/ 2147483647 w 126"/>
              <a:gd name="T31" fmla="*/ 2147483647 h 120"/>
              <a:gd name="T32" fmla="*/ 2147483647 w 126"/>
              <a:gd name="T33" fmla="*/ 2147483647 h 120"/>
              <a:gd name="T34" fmla="*/ 2147483647 w 126"/>
              <a:gd name="T35" fmla="*/ 2147483647 h 120"/>
              <a:gd name="T36" fmla="*/ 2147483647 w 126"/>
              <a:gd name="T37" fmla="*/ 2147483647 h 120"/>
              <a:gd name="T38" fmla="*/ 2147483647 w 126"/>
              <a:gd name="T39" fmla="*/ 2147483647 h 120"/>
              <a:gd name="T40" fmla="*/ 2147483647 w 126"/>
              <a:gd name="T41" fmla="*/ 2147483647 h 120"/>
              <a:gd name="T42" fmla="*/ 2147483647 w 126"/>
              <a:gd name="T43" fmla="*/ 2147483647 h 120"/>
              <a:gd name="T44" fmla="*/ 2147483647 w 126"/>
              <a:gd name="T45" fmla="*/ 2147483647 h 120"/>
              <a:gd name="T46" fmla="*/ 2147483647 w 126"/>
              <a:gd name="T47" fmla="*/ 2147483647 h 1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6"/>
              <a:gd name="T73" fmla="*/ 0 h 120"/>
              <a:gd name="T74" fmla="*/ 126 w 126"/>
              <a:gd name="T75" fmla="*/ 120 h 1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6" h="120">
                <a:moveTo>
                  <a:pt x="108" y="12"/>
                </a:moveTo>
                <a:lnTo>
                  <a:pt x="108" y="6"/>
                </a:lnTo>
                <a:lnTo>
                  <a:pt x="72" y="0"/>
                </a:lnTo>
                <a:lnTo>
                  <a:pt x="54" y="0"/>
                </a:lnTo>
                <a:lnTo>
                  <a:pt x="42" y="12"/>
                </a:lnTo>
                <a:lnTo>
                  <a:pt x="36" y="12"/>
                </a:lnTo>
                <a:lnTo>
                  <a:pt x="0" y="0"/>
                </a:lnTo>
                <a:lnTo>
                  <a:pt x="6" y="54"/>
                </a:lnTo>
                <a:lnTo>
                  <a:pt x="18" y="66"/>
                </a:lnTo>
                <a:lnTo>
                  <a:pt x="24" y="72"/>
                </a:lnTo>
                <a:lnTo>
                  <a:pt x="24" y="84"/>
                </a:lnTo>
                <a:lnTo>
                  <a:pt x="36" y="96"/>
                </a:lnTo>
                <a:lnTo>
                  <a:pt x="42" y="96"/>
                </a:lnTo>
                <a:lnTo>
                  <a:pt x="48" y="108"/>
                </a:lnTo>
                <a:lnTo>
                  <a:pt x="78" y="120"/>
                </a:lnTo>
                <a:lnTo>
                  <a:pt x="90" y="108"/>
                </a:lnTo>
                <a:lnTo>
                  <a:pt x="90" y="102"/>
                </a:lnTo>
                <a:lnTo>
                  <a:pt x="120" y="102"/>
                </a:lnTo>
                <a:lnTo>
                  <a:pt x="126" y="84"/>
                </a:lnTo>
                <a:lnTo>
                  <a:pt x="114" y="78"/>
                </a:lnTo>
                <a:lnTo>
                  <a:pt x="126" y="66"/>
                </a:lnTo>
                <a:lnTo>
                  <a:pt x="108" y="48"/>
                </a:lnTo>
                <a:lnTo>
                  <a:pt x="108" y="36"/>
                </a:lnTo>
                <a:lnTo>
                  <a:pt x="108" y="12"/>
                </a:lnTo>
                <a:close/>
              </a:path>
            </a:pathLst>
          </a:custGeom>
          <a:solidFill>
            <a:srgbClr val="FF99FF"/>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p>
        </p:txBody>
      </p:sp>
      <p:sp>
        <p:nvSpPr>
          <p:cNvPr id="77" name="Freeform 12"/>
          <p:cNvSpPr>
            <a:spLocks noChangeAspect="1"/>
          </p:cNvSpPr>
          <p:nvPr/>
        </p:nvSpPr>
        <p:spPr bwMode="auto">
          <a:xfrm>
            <a:off x="2730494" y="9525"/>
            <a:ext cx="1547748" cy="1188493"/>
          </a:xfrm>
          <a:custGeom>
            <a:avLst/>
            <a:gdLst>
              <a:gd name="T0" fmla="*/ 2147483647 w 132"/>
              <a:gd name="T1" fmla="*/ 2147483647 h 108"/>
              <a:gd name="T2" fmla="*/ 2147483647 w 132"/>
              <a:gd name="T3" fmla="*/ 0 h 108"/>
              <a:gd name="T4" fmla="*/ 2147483647 w 132"/>
              <a:gd name="T5" fmla="*/ 2147483647 h 108"/>
              <a:gd name="T6" fmla="*/ 0 w 132"/>
              <a:gd name="T7" fmla="*/ 2147483647 h 108"/>
              <a:gd name="T8" fmla="*/ 2147483647 w 132"/>
              <a:gd name="T9" fmla="*/ 2147483647 h 108"/>
              <a:gd name="T10" fmla="*/ 2147483647 w 132"/>
              <a:gd name="T11" fmla="*/ 2147483647 h 108"/>
              <a:gd name="T12" fmla="*/ 2147483647 w 132"/>
              <a:gd name="T13" fmla="*/ 2147483647 h 108"/>
              <a:gd name="T14" fmla="*/ 2147483647 w 132"/>
              <a:gd name="T15" fmla="*/ 2147483647 h 108"/>
              <a:gd name="T16" fmla="*/ 2147483647 w 132"/>
              <a:gd name="T17" fmla="*/ 2147483647 h 108"/>
              <a:gd name="T18" fmla="*/ 2147483647 w 132"/>
              <a:gd name="T19" fmla="*/ 2147483647 h 108"/>
              <a:gd name="T20" fmla="*/ 2147483647 w 132"/>
              <a:gd name="T21" fmla="*/ 2147483647 h 108"/>
              <a:gd name="T22" fmla="*/ 2147483647 w 132"/>
              <a:gd name="T23" fmla="*/ 2147483647 h 108"/>
              <a:gd name="T24" fmla="*/ 2147483647 w 132"/>
              <a:gd name="T25" fmla="*/ 2147483647 h 108"/>
              <a:gd name="T26" fmla="*/ 2147483647 w 132"/>
              <a:gd name="T27" fmla="*/ 2147483647 h 108"/>
              <a:gd name="T28" fmla="*/ 2147483647 w 132"/>
              <a:gd name="T29" fmla="*/ 2147483647 h 108"/>
              <a:gd name="T30" fmla="*/ 2147483647 w 132"/>
              <a:gd name="T31" fmla="*/ 2147483647 h 108"/>
              <a:gd name="T32" fmla="*/ 2147483647 w 132"/>
              <a:gd name="T33" fmla="*/ 2147483647 h 108"/>
              <a:gd name="T34" fmla="*/ 2147483647 w 132"/>
              <a:gd name="T35" fmla="*/ 2147483647 h 1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08"/>
              <a:gd name="T56" fmla="*/ 132 w 132"/>
              <a:gd name="T57" fmla="*/ 108 h 1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08">
                <a:moveTo>
                  <a:pt x="30" y="6"/>
                </a:moveTo>
                <a:lnTo>
                  <a:pt x="18" y="0"/>
                </a:lnTo>
                <a:lnTo>
                  <a:pt x="6" y="6"/>
                </a:lnTo>
                <a:lnTo>
                  <a:pt x="0" y="42"/>
                </a:lnTo>
                <a:lnTo>
                  <a:pt x="24" y="96"/>
                </a:lnTo>
                <a:lnTo>
                  <a:pt x="60" y="108"/>
                </a:lnTo>
                <a:lnTo>
                  <a:pt x="66" y="108"/>
                </a:lnTo>
                <a:lnTo>
                  <a:pt x="78" y="96"/>
                </a:lnTo>
                <a:lnTo>
                  <a:pt x="96" y="96"/>
                </a:lnTo>
                <a:lnTo>
                  <a:pt x="132" y="102"/>
                </a:lnTo>
                <a:lnTo>
                  <a:pt x="126" y="90"/>
                </a:lnTo>
                <a:lnTo>
                  <a:pt x="120" y="78"/>
                </a:lnTo>
                <a:lnTo>
                  <a:pt x="126" y="54"/>
                </a:lnTo>
                <a:lnTo>
                  <a:pt x="102" y="54"/>
                </a:lnTo>
                <a:lnTo>
                  <a:pt x="84" y="36"/>
                </a:lnTo>
                <a:lnTo>
                  <a:pt x="78" y="30"/>
                </a:lnTo>
                <a:lnTo>
                  <a:pt x="60" y="30"/>
                </a:lnTo>
                <a:lnTo>
                  <a:pt x="30" y="6"/>
                </a:lnTo>
                <a:close/>
              </a:path>
            </a:pathLst>
          </a:custGeom>
          <a:solidFill>
            <a:srgbClr val="FF99FF"/>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p>
        </p:txBody>
      </p:sp>
      <p:sp>
        <p:nvSpPr>
          <p:cNvPr id="75" name="Freeform 23"/>
          <p:cNvSpPr>
            <a:spLocks noChangeAspect="1"/>
          </p:cNvSpPr>
          <p:nvPr/>
        </p:nvSpPr>
        <p:spPr bwMode="auto">
          <a:xfrm>
            <a:off x="899592" y="3446154"/>
            <a:ext cx="1615042" cy="1521194"/>
          </a:xfrm>
          <a:custGeom>
            <a:avLst/>
            <a:gdLst>
              <a:gd name="T0" fmla="*/ 2147483647 w 138"/>
              <a:gd name="T1" fmla="*/ 2147483647 h 138"/>
              <a:gd name="T2" fmla="*/ 2147483647 w 138"/>
              <a:gd name="T3" fmla="*/ 2147483647 h 138"/>
              <a:gd name="T4" fmla="*/ 2147483647 w 138"/>
              <a:gd name="T5" fmla="*/ 2147483647 h 138"/>
              <a:gd name="T6" fmla="*/ 2147483647 w 138"/>
              <a:gd name="T7" fmla="*/ 2147483647 h 138"/>
              <a:gd name="T8" fmla="*/ 2147483647 w 138"/>
              <a:gd name="T9" fmla="*/ 2147483647 h 138"/>
              <a:gd name="T10" fmla="*/ 2147483647 w 138"/>
              <a:gd name="T11" fmla="*/ 2147483647 h 138"/>
              <a:gd name="T12" fmla="*/ 2147483647 w 138"/>
              <a:gd name="T13" fmla="*/ 2147483647 h 138"/>
              <a:gd name="T14" fmla="*/ 2147483647 w 138"/>
              <a:gd name="T15" fmla="*/ 2147483647 h 138"/>
              <a:gd name="T16" fmla="*/ 2147483647 w 138"/>
              <a:gd name="T17" fmla="*/ 2147483647 h 138"/>
              <a:gd name="T18" fmla="*/ 0 w 138"/>
              <a:gd name="T19" fmla="*/ 2147483647 h 138"/>
              <a:gd name="T20" fmla="*/ 0 w 138"/>
              <a:gd name="T21" fmla="*/ 2147483647 h 138"/>
              <a:gd name="T22" fmla="*/ 2147483647 w 138"/>
              <a:gd name="T23" fmla="*/ 2147483647 h 138"/>
              <a:gd name="T24" fmla="*/ 2147483647 w 138"/>
              <a:gd name="T25" fmla="*/ 2147483647 h 138"/>
              <a:gd name="T26" fmla="*/ 2147483647 w 138"/>
              <a:gd name="T27" fmla="*/ 2147483647 h 138"/>
              <a:gd name="T28" fmla="*/ 2147483647 w 138"/>
              <a:gd name="T29" fmla="*/ 2147483647 h 138"/>
              <a:gd name="T30" fmla="*/ 2147483647 w 138"/>
              <a:gd name="T31" fmla="*/ 0 h 138"/>
              <a:gd name="T32" fmla="*/ 2147483647 w 138"/>
              <a:gd name="T33" fmla="*/ 2147483647 h 138"/>
              <a:gd name="T34" fmla="*/ 2147483647 w 138"/>
              <a:gd name="T35" fmla="*/ 2147483647 h 138"/>
              <a:gd name="T36" fmla="*/ 2147483647 w 138"/>
              <a:gd name="T37" fmla="*/ 2147483647 h 138"/>
              <a:gd name="T38" fmla="*/ 2147483647 w 138"/>
              <a:gd name="T39" fmla="*/ 2147483647 h 138"/>
              <a:gd name="T40" fmla="*/ 2147483647 w 138"/>
              <a:gd name="T41" fmla="*/ 2147483647 h 138"/>
              <a:gd name="T42" fmla="*/ 2147483647 w 138"/>
              <a:gd name="T43" fmla="*/ 2147483647 h 138"/>
              <a:gd name="T44" fmla="*/ 2147483647 w 138"/>
              <a:gd name="T45" fmla="*/ 2147483647 h 138"/>
              <a:gd name="T46" fmla="*/ 2147483647 w 138"/>
              <a:gd name="T47" fmla="*/ 2147483647 h 138"/>
              <a:gd name="T48" fmla="*/ 2147483647 w 138"/>
              <a:gd name="T49" fmla="*/ 2147483647 h 138"/>
              <a:gd name="T50" fmla="*/ 2147483647 w 138"/>
              <a:gd name="T51" fmla="*/ 2147483647 h 138"/>
              <a:gd name="T52" fmla="*/ 2147483647 w 138"/>
              <a:gd name="T53" fmla="*/ 2147483647 h 1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8"/>
              <a:gd name="T82" fmla="*/ 0 h 138"/>
              <a:gd name="T83" fmla="*/ 138 w 138"/>
              <a:gd name="T84" fmla="*/ 138 h 1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8" h="138">
                <a:moveTo>
                  <a:pt x="96" y="138"/>
                </a:moveTo>
                <a:lnTo>
                  <a:pt x="90" y="138"/>
                </a:lnTo>
                <a:lnTo>
                  <a:pt x="84" y="114"/>
                </a:lnTo>
                <a:lnTo>
                  <a:pt x="84" y="108"/>
                </a:lnTo>
                <a:lnTo>
                  <a:pt x="66" y="90"/>
                </a:lnTo>
                <a:lnTo>
                  <a:pt x="54" y="102"/>
                </a:lnTo>
                <a:lnTo>
                  <a:pt x="36" y="96"/>
                </a:lnTo>
                <a:lnTo>
                  <a:pt x="30" y="72"/>
                </a:lnTo>
                <a:lnTo>
                  <a:pt x="18" y="78"/>
                </a:lnTo>
                <a:lnTo>
                  <a:pt x="0" y="60"/>
                </a:lnTo>
                <a:lnTo>
                  <a:pt x="0" y="42"/>
                </a:lnTo>
                <a:lnTo>
                  <a:pt x="18" y="18"/>
                </a:lnTo>
                <a:lnTo>
                  <a:pt x="42" y="18"/>
                </a:lnTo>
                <a:lnTo>
                  <a:pt x="42" y="12"/>
                </a:lnTo>
                <a:lnTo>
                  <a:pt x="66" y="6"/>
                </a:lnTo>
                <a:lnTo>
                  <a:pt x="66" y="0"/>
                </a:lnTo>
                <a:lnTo>
                  <a:pt x="78" y="30"/>
                </a:lnTo>
                <a:lnTo>
                  <a:pt x="102" y="54"/>
                </a:lnTo>
                <a:lnTo>
                  <a:pt x="114" y="48"/>
                </a:lnTo>
                <a:lnTo>
                  <a:pt x="120" y="60"/>
                </a:lnTo>
                <a:lnTo>
                  <a:pt x="138" y="54"/>
                </a:lnTo>
                <a:lnTo>
                  <a:pt x="132" y="66"/>
                </a:lnTo>
                <a:lnTo>
                  <a:pt x="138" y="84"/>
                </a:lnTo>
                <a:lnTo>
                  <a:pt x="126" y="90"/>
                </a:lnTo>
                <a:lnTo>
                  <a:pt x="108" y="114"/>
                </a:lnTo>
                <a:lnTo>
                  <a:pt x="108" y="132"/>
                </a:lnTo>
                <a:lnTo>
                  <a:pt x="96" y="138"/>
                </a:lnTo>
                <a:close/>
              </a:path>
            </a:pathLst>
          </a:custGeom>
          <a:solidFill>
            <a:srgbClr val="566BA8"/>
          </a:solidFill>
          <a:ln w="12700">
            <a:solidFill>
              <a:srgbClr val="000000"/>
            </a:solidFill>
            <a:prstDash val="solid"/>
            <a:round/>
            <a:headEnd/>
            <a:tailEnd/>
          </a:ln>
        </p:spPr>
        <p:txBody>
          <a:bodyPr/>
          <a:lstStyle/>
          <a:p>
            <a:pPr>
              <a:defRPr/>
            </a:pPr>
            <a:endParaRPr lang="fi-FI"/>
          </a:p>
        </p:txBody>
      </p:sp>
      <p:sp>
        <p:nvSpPr>
          <p:cNvPr id="72" name="Freeform 24"/>
          <p:cNvSpPr>
            <a:spLocks noChangeAspect="1"/>
          </p:cNvSpPr>
          <p:nvPr/>
        </p:nvSpPr>
        <p:spPr bwMode="auto">
          <a:xfrm>
            <a:off x="1691680" y="2982680"/>
            <a:ext cx="1122838" cy="1119260"/>
          </a:xfrm>
          <a:custGeom>
            <a:avLst/>
            <a:gdLst>
              <a:gd name="T0" fmla="*/ 0 w 96"/>
              <a:gd name="T1" fmla="*/ 2147483647 h 102"/>
              <a:gd name="T2" fmla="*/ 2147483647 w 96"/>
              <a:gd name="T3" fmla="*/ 2147483647 h 102"/>
              <a:gd name="T4" fmla="*/ 0 w 96"/>
              <a:gd name="T5" fmla="*/ 2147483647 h 102"/>
              <a:gd name="T6" fmla="*/ 2147483647 w 96"/>
              <a:gd name="T7" fmla="*/ 2147483647 h 102"/>
              <a:gd name="T8" fmla="*/ 2147483647 w 96"/>
              <a:gd name="T9" fmla="*/ 2147483647 h 102"/>
              <a:gd name="T10" fmla="*/ 2147483647 w 96"/>
              <a:gd name="T11" fmla="*/ 2147483647 h 102"/>
              <a:gd name="T12" fmla="*/ 2147483647 w 96"/>
              <a:gd name="T13" fmla="*/ 2147483647 h 102"/>
              <a:gd name="T14" fmla="*/ 2147483647 w 96"/>
              <a:gd name="T15" fmla="*/ 2147483647 h 102"/>
              <a:gd name="T16" fmla="*/ 2147483647 w 96"/>
              <a:gd name="T17" fmla="*/ 2147483647 h 102"/>
              <a:gd name="T18" fmla="*/ 2147483647 w 96"/>
              <a:gd name="T19" fmla="*/ 2147483647 h 102"/>
              <a:gd name="T20" fmla="*/ 2147483647 w 96"/>
              <a:gd name="T21" fmla="*/ 2147483647 h 102"/>
              <a:gd name="T22" fmla="*/ 2147483647 w 96"/>
              <a:gd name="T23" fmla="*/ 2147483647 h 102"/>
              <a:gd name="T24" fmla="*/ 2147483647 w 96"/>
              <a:gd name="T25" fmla="*/ 2147483647 h 102"/>
              <a:gd name="T26" fmla="*/ 2147483647 w 96"/>
              <a:gd name="T27" fmla="*/ 2147483647 h 102"/>
              <a:gd name="T28" fmla="*/ 2147483647 w 96"/>
              <a:gd name="T29" fmla="*/ 2147483647 h 102"/>
              <a:gd name="T30" fmla="*/ 2147483647 w 96"/>
              <a:gd name="T31" fmla="*/ 2147483647 h 102"/>
              <a:gd name="T32" fmla="*/ 2147483647 w 96"/>
              <a:gd name="T33" fmla="*/ 0 h 102"/>
              <a:gd name="T34" fmla="*/ 0 w 96"/>
              <a:gd name="T35" fmla="*/ 2147483647 h 1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102"/>
              <a:gd name="T56" fmla="*/ 96 w 96"/>
              <a:gd name="T57" fmla="*/ 102 h 1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102">
                <a:moveTo>
                  <a:pt x="0" y="6"/>
                </a:moveTo>
                <a:lnTo>
                  <a:pt x="6" y="18"/>
                </a:lnTo>
                <a:lnTo>
                  <a:pt x="0" y="42"/>
                </a:lnTo>
                <a:lnTo>
                  <a:pt x="12" y="72"/>
                </a:lnTo>
                <a:lnTo>
                  <a:pt x="36" y="96"/>
                </a:lnTo>
                <a:lnTo>
                  <a:pt x="48" y="90"/>
                </a:lnTo>
                <a:lnTo>
                  <a:pt x="54" y="102"/>
                </a:lnTo>
                <a:lnTo>
                  <a:pt x="72" y="96"/>
                </a:lnTo>
                <a:lnTo>
                  <a:pt x="72" y="84"/>
                </a:lnTo>
                <a:lnTo>
                  <a:pt x="78" y="72"/>
                </a:lnTo>
                <a:lnTo>
                  <a:pt x="84" y="72"/>
                </a:lnTo>
                <a:lnTo>
                  <a:pt x="96" y="36"/>
                </a:lnTo>
                <a:lnTo>
                  <a:pt x="90" y="30"/>
                </a:lnTo>
                <a:lnTo>
                  <a:pt x="60" y="30"/>
                </a:lnTo>
                <a:lnTo>
                  <a:pt x="54" y="24"/>
                </a:lnTo>
                <a:lnTo>
                  <a:pt x="30" y="36"/>
                </a:lnTo>
                <a:lnTo>
                  <a:pt x="6" y="0"/>
                </a:lnTo>
                <a:lnTo>
                  <a:pt x="0" y="6"/>
                </a:lnTo>
                <a:close/>
              </a:path>
            </a:pathLst>
          </a:custGeom>
          <a:solidFill>
            <a:srgbClr val="566BA8"/>
          </a:solidFill>
          <a:ln w="12700">
            <a:solidFill>
              <a:srgbClr val="000000"/>
            </a:solidFill>
            <a:prstDash val="solid"/>
            <a:round/>
            <a:headEnd/>
            <a:tailEnd/>
          </a:ln>
        </p:spPr>
        <p:txBody>
          <a:bodyPr/>
          <a:lstStyle/>
          <a:p>
            <a:pPr>
              <a:defRPr/>
            </a:pPr>
            <a:endParaRPr lang="fi-FI"/>
          </a:p>
        </p:txBody>
      </p:sp>
      <p:grpSp>
        <p:nvGrpSpPr>
          <p:cNvPr id="2" name="Group 3"/>
          <p:cNvGrpSpPr>
            <a:grpSpLocks noChangeAspect="1"/>
          </p:cNvGrpSpPr>
          <p:nvPr/>
        </p:nvGrpSpPr>
        <p:grpSpPr bwMode="auto">
          <a:xfrm>
            <a:off x="1259653" y="619156"/>
            <a:ext cx="4166423" cy="5873232"/>
            <a:chOff x="754" y="527"/>
            <a:chExt cx="2167" cy="3054"/>
          </a:xfrm>
          <a:noFill/>
        </p:grpSpPr>
        <p:sp>
          <p:nvSpPr>
            <p:cNvPr id="17485" name="Freeform 4"/>
            <p:cNvSpPr>
              <a:spLocks noChangeAspect="1"/>
            </p:cNvSpPr>
            <p:nvPr/>
          </p:nvSpPr>
          <p:spPr bwMode="auto">
            <a:xfrm>
              <a:off x="1444" y="1964"/>
              <a:ext cx="440" cy="274"/>
            </a:xfrm>
            <a:custGeom>
              <a:avLst/>
              <a:gdLst>
                <a:gd name="T0" fmla="*/ 2147483647 w 72"/>
                <a:gd name="T1" fmla="*/ 2147483647 h 48"/>
                <a:gd name="T2" fmla="*/ 2147483647 w 72"/>
                <a:gd name="T3" fmla="*/ 2147483647 h 48"/>
                <a:gd name="T4" fmla="*/ 0 w 72"/>
                <a:gd name="T5" fmla="*/ 2147483647 h 48"/>
                <a:gd name="T6" fmla="*/ 2147483647 w 72"/>
                <a:gd name="T7" fmla="*/ 2147483647 h 48"/>
                <a:gd name="T8" fmla="*/ 2147483647 w 72"/>
                <a:gd name="T9" fmla="*/ 0 h 48"/>
                <a:gd name="T10" fmla="*/ 2147483647 w 72"/>
                <a:gd name="T11" fmla="*/ 2147483647 h 48"/>
                <a:gd name="T12" fmla="*/ 2147483647 w 72"/>
                <a:gd name="T13" fmla="*/ 0 h 48"/>
                <a:gd name="T14" fmla="*/ 2147483647 w 72"/>
                <a:gd name="T15" fmla="*/ 0 h 48"/>
                <a:gd name="T16" fmla="*/ 2147483647 w 72"/>
                <a:gd name="T17" fmla="*/ 2147483647 h 48"/>
                <a:gd name="T18" fmla="*/ 2147483647 w 72"/>
                <a:gd name="T19" fmla="*/ 2147483647 h 48"/>
                <a:gd name="T20" fmla="*/ 2147483647 w 72"/>
                <a:gd name="T21" fmla="*/ 2147483647 h 48"/>
                <a:gd name="T22" fmla="*/ 2147483647 w 72"/>
                <a:gd name="T23" fmla="*/ 2147483647 h 48"/>
                <a:gd name="T24" fmla="*/ 2147483647 w 72"/>
                <a:gd name="T25" fmla="*/ 2147483647 h 48"/>
                <a:gd name="T26" fmla="*/ 2147483647 w 72"/>
                <a:gd name="T27" fmla="*/ 2147483647 h 48"/>
                <a:gd name="T28" fmla="*/ 2147483647 w 72"/>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48"/>
                <a:gd name="T47" fmla="*/ 72 w 72"/>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48">
                  <a:moveTo>
                    <a:pt x="24" y="48"/>
                  </a:moveTo>
                  <a:lnTo>
                    <a:pt x="18" y="36"/>
                  </a:lnTo>
                  <a:lnTo>
                    <a:pt x="0" y="36"/>
                  </a:lnTo>
                  <a:lnTo>
                    <a:pt x="6" y="36"/>
                  </a:lnTo>
                  <a:lnTo>
                    <a:pt x="18" y="0"/>
                  </a:lnTo>
                  <a:lnTo>
                    <a:pt x="42" y="6"/>
                  </a:lnTo>
                  <a:lnTo>
                    <a:pt x="54" y="0"/>
                  </a:lnTo>
                  <a:lnTo>
                    <a:pt x="66" y="0"/>
                  </a:lnTo>
                  <a:lnTo>
                    <a:pt x="72" y="12"/>
                  </a:lnTo>
                  <a:lnTo>
                    <a:pt x="66" y="24"/>
                  </a:lnTo>
                  <a:lnTo>
                    <a:pt x="66" y="36"/>
                  </a:lnTo>
                  <a:lnTo>
                    <a:pt x="60" y="42"/>
                  </a:lnTo>
                  <a:lnTo>
                    <a:pt x="48" y="42"/>
                  </a:lnTo>
                  <a:lnTo>
                    <a:pt x="30" y="48"/>
                  </a:lnTo>
                  <a:lnTo>
                    <a:pt x="24" y="48"/>
                  </a:lnTo>
                  <a:close/>
                </a:path>
              </a:pathLst>
            </a:custGeom>
            <a:solidFill>
              <a:schemeClr val="bg1">
                <a:lumMod val="85000"/>
              </a:schemeClr>
            </a:solidFill>
            <a:ln w="0">
              <a:solidFill>
                <a:srgbClr val="000000"/>
              </a:solidFill>
              <a:prstDash val="solid"/>
              <a:round/>
              <a:headEnd/>
              <a:tailEnd/>
            </a:ln>
          </p:spPr>
          <p:txBody>
            <a:bodyPr/>
            <a:lstStyle/>
            <a:p>
              <a:pPr>
                <a:defRPr/>
              </a:pPr>
              <a:endParaRPr lang="fi-FI"/>
            </a:p>
          </p:txBody>
        </p:sp>
        <p:sp>
          <p:nvSpPr>
            <p:cNvPr id="17486" name="Freeform 5"/>
            <p:cNvSpPr>
              <a:spLocks noChangeAspect="1"/>
            </p:cNvSpPr>
            <p:nvPr/>
          </p:nvSpPr>
          <p:spPr bwMode="auto">
            <a:xfrm>
              <a:off x="967" y="1379"/>
              <a:ext cx="951" cy="618"/>
            </a:xfrm>
            <a:custGeom>
              <a:avLst/>
              <a:gdLst>
                <a:gd name="T0" fmla="*/ 2147483647 w 156"/>
                <a:gd name="T1" fmla="*/ 2147483647 h 108"/>
                <a:gd name="T2" fmla="*/ 2147483647 w 156"/>
                <a:gd name="T3" fmla="*/ 2147483647 h 108"/>
                <a:gd name="T4" fmla="*/ 2147483647 w 156"/>
                <a:gd name="T5" fmla="*/ 2147483647 h 108"/>
                <a:gd name="T6" fmla="*/ 2147483647 w 156"/>
                <a:gd name="T7" fmla="*/ 2147483647 h 108"/>
                <a:gd name="T8" fmla="*/ 0 w 156"/>
                <a:gd name="T9" fmla="*/ 2147483647 h 108"/>
                <a:gd name="T10" fmla="*/ 2147483647 w 156"/>
                <a:gd name="T11" fmla="*/ 2147483647 h 108"/>
                <a:gd name="T12" fmla="*/ 2147483647 w 156"/>
                <a:gd name="T13" fmla="*/ 2147483647 h 108"/>
                <a:gd name="T14" fmla="*/ 2147483647 w 156"/>
                <a:gd name="T15" fmla="*/ 2147483647 h 108"/>
                <a:gd name="T16" fmla="*/ 2147483647 w 156"/>
                <a:gd name="T17" fmla="*/ 2147483647 h 108"/>
                <a:gd name="T18" fmla="*/ 2147483647 w 156"/>
                <a:gd name="T19" fmla="*/ 2147483647 h 108"/>
                <a:gd name="T20" fmla="*/ 2147483647 w 156"/>
                <a:gd name="T21" fmla="*/ 2147483647 h 108"/>
                <a:gd name="T22" fmla="*/ 2147483647 w 156"/>
                <a:gd name="T23" fmla="*/ 2147483647 h 108"/>
                <a:gd name="T24" fmla="*/ 2147483647 w 156"/>
                <a:gd name="T25" fmla="*/ 2147483647 h 108"/>
                <a:gd name="T26" fmla="*/ 2147483647 w 156"/>
                <a:gd name="T27" fmla="*/ 2147483647 h 108"/>
                <a:gd name="T28" fmla="*/ 2147483647 w 156"/>
                <a:gd name="T29" fmla="*/ 2147483647 h 108"/>
                <a:gd name="T30" fmla="*/ 2147483647 w 156"/>
                <a:gd name="T31" fmla="*/ 2147483647 h 108"/>
                <a:gd name="T32" fmla="*/ 2147483647 w 156"/>
                <a:gd name="T33" fmla="*/ 0 h 108"/>
                <a:gd name="T34" fmla="*/ 2147483647 w 156"/>
                <a:gd name="T35" fmla="*/ 0 h 108"/>
                <a:gd name="T36" fmla="*/ 2147483647 w 156"/>
                <a:gd name="T37" fmla="*/ 2147483647 h 108"/>
                <a:gd name="T38" fmla="*/ 2147483647 w 156"/>
                <a:gd name="T39" fmla="*/ 2147483647 h 108"/>
                <a:gd name="T40" fmla="*/ 2147483647 w 156"/>
                <a:gd name="T41" fmla="*/ 2147483647 h 108"/>
                <a:gd name="T42" fmla="*/ 2147483647 w 156"/>
                <a:gd name="T43" fmla="*/ 2147483647 h 108"/>
                <a:gd name="T44" fmla="*/ 2147483647 w 156"/>
                <a:gd name="T45" fmla="*/ 2147483647 h 108"/>
                <a:gd name="T46" fmla="*/ 2147483647 w 156"/>
                <a:gd name="T47" fmla="*/ 2147483647 h 108"/>
                <a:gd name="T48" fmla="*/ 2147483647 w 156"/>
                <a:gd name="T49" fmla="*/ 2147483647 h 108"/>
                <a:gd name="T50" fmla="*/ 2147483647 w 156"/>
                <a:gd name="T51" fmla="*/ 2147483647 h 108"/>
                <a:gd name="T52" fmla="*/ 2147483647 w 156"/>
                <a:gd name="T53" fmla="*/ 2147483647 h 108"/>
                <a:gd name="T54" fmla="*/ 2147483647 w 156"/>
                <a:gd name="T55" fmla="*/ 2147483647 h 10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6"/>
                <a:gd name="T85" fmla="*/ 0 h 108"/>
                <a:gd name="T86" fmla="*/ 156 w 156"/>
                <a:gd name="T87" fmla="*/ 108 h 10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6" h="108">
                  <a:moveTo>
                    <a:pt x="60" y="96"/>
                  </a:moveTo>
                  <a:lnTo>
                    <a:pt x="54" y="90"/>
                  </a:lnTo>
                  <a:lnTo>
                    <a:pt x="30" y="102"/>
                  </a:lnTo>
                  <a:lnTo>
                    <a:pt x="6" y="66"/>
                  </a:lnTo>
                  <a:lnTo>
                    <a:pt x="0" y="48"/>
                  </a:lnTo>
                  <a:lnTo>
                    <a:pt x="24" y="36"/>
                  </a:lnTo>
                  <a:lnTo>
                    <a:pt x="42" y="36"/>
                  </a:lnTo>
                  <a:lnTo>
                    <a:pt x="54" y="42"/>
                  </a:lnTo>
                  <a:lnTo>
                    <a:pt x="60" y="42"/>
                  </a:lnTo>
                  <a:lnTo>
                    <a:pt x="60" y="36"/>
                  </a:lnTo>
                  <a:lnTo>
                    <a:pt x="54" y="30"/>
                  </a:lnTo>
                  <a:lnTo>
                    <a:pt x="54" y="18"/>
                  </a:lnTo>
                  <a:lnTo>
                    <a:pt x="66" y="12"/>
                  </a:lnTo>
                  <a:lnTo>
                    <a:pt x="78" y="18"/>
                  </a:lnTo>
                  <a:lnTo>
                    <a:pt x="96" y="30"/>
                  </a:lnTo>
                  <a:lnTo>
                    <a:pt x="108" y="24"/>
                  </a:lnTo>
                  <a:lnTo>
                    <a:pt x="132" y="0"/>
                  </a:lnTo>
                  <a:lnTo>
                    <a:pt x="138" y="0"/>
                  </a:lnTo>
                  <a:lnTo>
                    <a:pt x="144" y="12"/>
                  </a:lnTo>
                  <a:lnTo>
                    <a:pt x="156" y="30"/>
                  </a:lnTo>
                  <a:lnTo>
                    <a:pt x="156" y="48"/>
                  </a:lnTo>
                  <a:lnTo>
                    <a:pt x="132" y="54"/>
                  </a:lnTo>
                  <a:lnTo>
                    <a:pt x="126" y="66"/>
                  </a:lnTo>
                  <a:lnTo>
                    <a:pt x="132" y="102"/>
                  </a:lnTo>
                  <a:lnTo>
                    <a:pt x="120" y="108"/>
                  </a:lnTo>
                  <a:lnTo>
                    <a:pt x="96" y="102"/>
                  </a:lnTo>
                  <a:lnTo>
                    <a:pt x="90" y="96"/>
                  </a:lnTo>
                  <a:lnTo>
                    <a:pt x="60" y="96"/>
                  </a:lnTo>
                  <a:close/>
                </a:path>
              </a:pathLst>
            </a:custGeom>
            <a:noFill/>
            <a:ln w="0">
              <a:solidFill>
                <a:srgbClr val="000000"/>
              </a:solidFill>
              <a:prstDash val="solid"/>
              <a:round/>
              <a:headEnd/>
              <a:tailEnd/>
            </a:ln>
          </p:spPr>
          <p:txBody>
            <a:bodyPr/>
            <a:lstStyle/>
            <a:p>
              <a:pPr>
                <a:defRPr/>
              </a:pPr>
              <a:endParaRPr lang="fi-FI"/>
            </a:p>
          </p:txBody>
        </p:sp>
        <p:sp>
          <p:nvSpPr>
            <p:cNvPr id="17487" name="Freeform 6"/>
            <p:cNvSpPr>
              <a:spLocks noChangeAspect="1"/>
            </p:cNvSpPr>
            <p:nvPr/>
          </p:nvSpPr>
          <p:spPr bwMode="auto">
            <a:xfrm>
              <a:off x="1740" y="1379"/>
              <a:ext cx="619" cy="653"/>
            </a:xfrm>
            <a:custGeom>
              <a:avLst/>
              <a:gdLst>
                <a:gd name="T0" fmla="*/ 2147483647 w 102"/>
                <a:gd name="T1" fmla="*/ 2147483647 h 114"/>
                <a:gd name="T2" fmla="*/ 2147483647 w 102"/>
                <a:gd name="T3" fmla="*/ 2147483647 h 114"/>
                <a:gd name="T4" fmla="*/ 2147483647 w 102"/>
                <a:gd name="T5" fmla="*/ 2147483647 h 114"/>
                <a:gd name="T6" fmla="*/ 2147483647 w 102"/>
                <a:gd name="T7" fmla="*/ 2147483647 h 114"/>
                <a:gd name="T8" fmla="*/ 2147483647 w 102"/>
                <a:gd name="T9" fmla="*/ 2147483647 h 114"/>
                <a:gd name="T10" fmla="*/ 2147483647 w 102"/>
                <a:gd name="T11" fmla="*/ 2147483647 h 114"/>
                <a:gd name="T12" fmla="*/ 0 w 102"/>
                <a:gd name="T13" fmla="*/ 2147483647 h 114"/>
                <a:gd name="T14" fmla="*/ 2147483647 w 102"/>
                <a:gd name="T15" fmla="*/ 2147483647 h 114"/>
                <a:gd name="T16" fmla="*/ 2147483647 w 102"/>
                <a:gd name="T17" fmla="*/ 2147483647 h 114"/>
                <a:gd name="T18" fmla="*/ 2147483647 w 102"/>
                <a:gd name="T19" fmla="*/ 2147483647 h 114"/>
                <a:gd name="T20" fmla="*/ 2147483647 w 102"/>
                <a:gd name="T21" fmla="*/ 2147483647 h 114"/>
                <a:gd name="T22" fmla="*/ 2147483647 w 102"/>
                <a:gd name="T23" fmla="*/ 0 h 114"/>
                <a:gd name="T24" fmla="*/ 2147483647 w 102"/>
                <a:gd name="T25" fmla="*/ 2147483647 h 114"/>
                <a:gd name="T26" fmla="*/ 2147483647 w 102"/>
                <a:gd name="T27" fmla="*/ 0 h 114"/>
                <a:gd name="T28" fmla="*/ 2147483647 w 102"/>
                <a:gd name="T29" fmla="*/ 2147483647 h 114"/>
                <a:gd name="T30" fmla="*/ 2147483647 w 102"/>
                <a:gd name="T31" fmla="*/ 2147483647 h 114"/>
                <a:gd name="T32" fmla="*/ 2147483647 w 102"/>
                <a:gd name="T33" fmla="*/ 2147483647 h 114"/>
                <a:gd name="T34" fmla="*/ 2147483647 w 102"/>
                <a:gd name="T35" fmla="*/ 2147483647 h 114"/>
                <a:gd name="T36" fmla="*/ 2147483647 w 102"/>
                <a:gd name="T37" fmla="*/ 2147483647 h 114"/>
                <a:gd name="T38" fmla="*/ 2147483647 w 102"/>
                <a:gd name="T39" fmla="*/ 2147483647 h 114"/>
                <a:gd name="T40" fmla="*/ 2147483647 w 102"/>
                <a:gd name="T41" fmla="*/ 2147483647 h 1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14"/>
                <a:gd name="T65" fmla="*/ 102 w 102"/>
                <a:gd name="T66" fmla="*/ 114 h 1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14">
                  <a:moveTo>
                    <a:pt x="66" y="102"/>
                  </a:moveTo>
                  <a:lnTo>
                    <a:pt x="60" y="108"/>
                  </a:lnTo>
                  <a:lnTo>
                    <a:pt x="42" y="108"/>
                  </a:lnTo>
                  <a:lnTo>
                    <a:pt x="24" y="114"/>
                  </a:lnTo>
                  <a:lnTo>
                    <a:pt x="18" y="102"/>
                  </a:lnTo>
                  <a:lnTo>
                    <a:pt x="6" y="102"/>
                  </a:lnTo>
                  <a:lnTo>
                    <a:pt x="0" y="66"/>
                  </a:lnTo>
                  <a:lnTo>
                    <a:pt x="6" y="54"/>
                  </a:lnTo>
                  <a:lnTo>
                    <a:pt x="30" y="48"/>
                  </a:lnTo>
                  <a:lnTo>
                    <a:pt x="30" y="30"/>
                  </a:lnTo>
                  <a:lnTo>
                    <a:pt x="18" y="12"/>
                  </a:lnTo>
                  <a:lnTo>
                    <a:pt x="36" y="0"/>
                  </a:lnTo>
                  <a:lnTo>
                    <a:pt x="66" y="12"/>
                  </a:lnTo>
                  <a:lnTo>
                    <a:pt x="78" y="0"/>
                  </a:lnTo>
                  <a:lnTo>
                    <a:pt x="96" y="24"/>
                  </a:lnTo>
                  <a:lnTo>
                    <a:pt x="72" y="24"/>
                  </a:lnTo>
                  <a:lnTo>
                    <a:pt x="90" y="42"/>
                  </a:lnTo>
                  <a:lnTo>
                    <a:pt x="90" y="60"/>
                  </a:lnTo>
                  <a:lnTo>
                    <a:pt x="102" y="66"/>
                  </a:lnTo>
                  <a:lnTo>
                    <a:pt x="78" y="96"/>
                  </a:lnTo>
                  <a:lnTo>
                    <a:pt x="66" y="102"/>
                  </a:lnTo>
                  <a:close/>
                </a:path>
              </a:pathLst>
            </a:custGeom>
            <a:noFill/>
            <a:ln w="12700">
              <a:solidFill>
                <a:srgbClr val="000000"/>
              </a:solidFill>
              <a:prstDash val="solid"/>
              <a:round/>
              <a:headEnd/>
              <a:tailEnd/>
            </a:ln>
          </p:spPr>
          <p:txBody>
            <a:bodyPr/>
            <a:lstStyle/>
            <a:p>
              <a:pPr>
                <a:defRPr/>
              </a:pPr>
              <a:endParaRPr lang="fi-FI"/>
            </a:p>
          </p:txBody>
        </p:sp>
        <p:sp>
          <p:nvSpPr>
            <p:cNvPr id="17488" name="Freeform 7"/>
            <p:cNvSpPr>
              <a:spLocks noChangeAspect="1"/>
            </p:cNvSpPr>
            <p:nvPr/>
          </p:nvSpPr>
          <p:spPr bwMode="auto">
            <a:xfrm>
              <a:off x="2324" y="1964"/>
              <a:ext cx="474" cy="580"/>
            </a:xfrm>
            <a:custGeom>
              <a:avLst/>
              <a:gdLst>
                <a:gd name="T0" fmla="*/ 2147483647 w 78"/>
                <a:gd name="T1" fmla="*/ 2147483647 h 102"/>
                <a:gd name="T2" fmla="*/ 2147483647 w 78"/>
                <a:gd name="T3" fmla="*/ 2147483647 h 102"/>
                <a:gd name="T4" fmla="*/ 2147483647 w 78"/>
                <a:gd name="T5" fmla="*/ 2147483647 h 102"/>
                <a:gd name="T6" fmla="*/ 2147483647 w 78"/>
                <a:gd name="T7" fmla="*/ 2147483647 h 102"/>
                <a:gd name="T8" fmla="*/ 2147483647 w 78"/>
                <a:gd name="T9" fmla="*/ 2147483647 h 102"/>
                <a:gd name="T10" fmla="*/ 0 w 78"/>
                <a:gd name="T11" fmla="*/ 0 h 102"/>
                <a:gd name="T12" fmla="*/ 2147483647 w 78"/>
                <a:gd name="T13" fmla="*/ 2147483647 h 102"/>
                <a:gd name="T14" fmla="*/ 2147483647 w 78"/>
                <a:gd name="T15" fmla="*/ 2147483647 h 102"/>
                <a:gd name="T16" fmla="*/ 2147483647 w 78"/>
                <a:gd name="T17" fmla="*/ 2147483647 h 102"/>
                <a:gd name="T18" fmla="*/ 2147483647 w 78"/>
                <a:gd name="T19" fmla="*/ 2147483647 h 102"/>
                <a:gd name="T20" fmla="*/ 2147483647 w 78"/>
                <a:gd name="T21" fmla="*/ 2147483647 h 102"/>
                <a:gd name="T22" fmla="*/ 2147483647 w 78"/>
                <a:gd name="T23" fmla="*/ 2147483647 h 102"/>
                <a:gd name="T24" fmla="*/ 2147483647 w 78"/>
                <a:gd name="T25" fmla="*/ 2147483647 h 102"/>
                <a:gd name="T26" fmla="*/ 2147483647 w 78"/>
                <a:gd name="T27" fmla="*/ 2147483647 h 102"/>
                <a:gd name="T28" fmla="*/ 2147483647 w 78"/>
                <a:gd name="T29" fmla="*/ 2147483647 h 102"/>
                <a:gd name="T30" fmla="*/ 2147483647 w 78"/>
                <a:gd name="T31" fmla="*/ 2147483647 h 102"/>
                <a:gd name="T32" fmla="*/ 2147483647 w 78"/>
                <a:gd name="T33" fmla="*/ 2147483647 h 102"/>
                <a:gd name="T34" fmla="*/ 2147483647 w 78"/>
                <a:gd name="T35" fmla="*/ 2147483647 h 102"/>
                <a:gd name="T36" fmla="*/ 2147483647 w 78"/>
                <a:gd name="T37" fmla="*/ 2147483647 h 1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102"/>
                <a:gd name="T59" fmla="*/ 78 w 78"/>
                <a:gd name="T60" fmla="*/ 102 h 1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102">
                  <a:moveTo>
                    <a:pt x="18" y="102"/>
                  </a:moveTo>
                  <a:lnTo>
                    <a:pt x="6" y="60"/>
                  </a:lnTo>
                  <a:lnTo>
                    <a:pt x="12" y="48"/>
                  </a:lnTo>
                  <a:lnTo>
                    <a:pt x="6" y="42"/>
                  </a:lnTo>
                  <a:lnTo>
                    <a:pt x="6" y="24"/>
                  </a:lnTo>
                  <a:lnTo>
                    <a:pt x="0" y="0"/>
                  </a:lnTo>
                  <a:lnTo>
                    <a:pt x="36" y="6"/>
                  </a:lnTo>
                  <a:lnTo>
                    <a:pt x="36" y="12"/>
                  </a:lnTo>
                  <a:lnTo>
                    <a:pt x="48" y="18"/>
                  </a:lnTo>
                  <a:lnTo>
                    <a:pt x="54" y="30"/>
                  </a:lnTo>
                  <a:lnTo>
                    <a:pt x="66" y="30"/>
                  </a:lnTo>
                  <a:lnTo>
                    <a:pt x="72" y="36"/>
                  </a:lnTo>
                  <a:lnTo>
                    <a:pt x="66" y="42"/>
                  </a:lnTo>
                  <a:lnTo>
                    <a:pt x="78" y="60"/>
                  </a:lnTo>
                  <a:lnTo>
                    <a:pt x="66" y="66"/>
                  </a:lnTo>
                  <a:lnTo>
                    <a:pt x="66" y="72"/>
                  </a:lnTo>
                  <a:lnTo>
                    <a:pt x="54" y="96"/>
                  </a:lnTo>
                  <a:lnTo>
                    <a:pt x="42" y="84"/>
                  </a:lnTo>
                  <a:lnTo>
                    <a:pt x="18" y="102"/>
                  </a:lnTo>
                  <a:close/>
                </a:path>
              </a:pathLst>
            </a:custGeom>
            <a:solidFill>
              <a:schemeClr val="bg1">
                <a:lumMod val="85000"/>
              </a:schemeClr>
            </a:solidFill>
            <a:ln w="0">
              <a:solidFill>
                <a:srgbClr val="000000"/>
              </a:solidFill>
              <a:prstDash val="solid"/>
              <a:round/>
              <a:headEnd/>
              <a:tailEnd/>
            </a:ln>
          </p:spPr>
          <p:txBody>
            <a:bodyPr/>
            <a:lstStyle/>
            <a:p>
              <a:pPr>
                <a:defRPr/>
              </a:pPr>
              <a:endParaRPr lang="fi-FI"/>
            </a:p>
          </p:txBody>
        </p:sp>
        <p:sp>
          <p:nvSpPr>
            <p:cNvPr id="17489" name="Freeform 8"/>
            <p:cNvSpPr>
              <a:spLocks noChangeAspect="1"/>
            </p:cNvSpPr>
            <p:nvPr/>
          </p:nvSpPr>
          <p:spPr bwMode="auto">
            <a:xfrm>
              <a:off x="2176" y="1515"/>
              <a:ext cx="474" cy="587"/>
            </a:xfrm>
            <a:custGeom>
              <a:avLst/>
              <a:gdLst>
                <a:gd name="T0" fmla="*/ 0 w 78"/>
                <a:gd name="T1" fmla="*/ 0 h 102"/>
                <a:gd name="T2" fmla="*/ 2147483647 w 78"/>
                <a:gd name="T3" fmla="*/ 2147483647 h 102"/>
                <a:gd name="T4" fmla="*/ 2147483647 w 78"/>
                <a:gd name="T5" fmla="*/ 2147483647 h 102"/>
                <a:gd name="T6" fmla="*/ 2147483647 w 78"/>
                <a:gd name="T7" fmla="*/ 2147483647 h 102"/>
                <a:gd name="T8" fmla="*/ 2147483647 w 78"/>
                <a:gd name="T9" fmla="*/ 2147483647 h 102"/>
                <a:gd name="T10" fmla="*/ 2147483647 w 78"/>
                <a:gd name="T11" fmla="*/ 2147483647 h 102"/>
                <a:gd name="T12" fmla="*/ 2147483647 w 78"/>
                <a:gd name="T13" fmla="*/ 2147483647 h 102"/>
                <a:gd name="T14" fmla="*/ 2147483647 w 78"/>
                <a:gd name="T15" fmla="*/ 2147483647 h 102"/>
                <a:gd name="T16" fmla="*/ 2147483647 w 78"/>
                <a:gd name="T17" fmla="*/ 2147483647 h 102"/>
                <a:gd name="T18" fmla="*/ 2147483647 w 78"/>
                <a:gd name="T19" fmla="*/ 2147483647 h 102"/>
                <a:gd name="T20" fmla="*/ 2147483647 w 78"/>
                <a:gd name="T21" fmla="*/ 2147483647 h 102"/>
                <a:gd name="T22" fmla="*/ 2147483647 w 78"/>
                <a:gd name="T23" fmla="*/ 2147483647 h 102"/>
                <a:gd name="T24" fmla="*/ 2147483647 w 78"/>
                <a:gd name="T25" fmla="*/ 2147483647 h 102"/>
                <a:gd name="T26" fmla="*/ 2147483647 w 78"/>
                <a:gd name="T27" fmla="*/ 2147483647 h 102"/>
                <a:gd name="T28" fmla="*/ 2147483647 w 78"/>
                <a:gd name="T29" fmla="*/ 2147483647 h 102"/>
                <a:gd name="T30" fmla="*/ 2147483647 w 78"/>
                <a:gd name="T31" fmla="*/ 0 h 102"/>
                <a:gd name="T32" fmla="*/ 0 w 78"/>
                <a:gd name="T33" fmla="*/ 0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102"/>
                <a:gd name="T53" fmla="*/ 78 w 78"/>
                <a:gd name="T54" fmla="*/ 102 h 1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102">
                  <a:moveTo>
                    <a:pt x="0" y="0"/>
                  </a:moveTo>
                  <a:lnTo>
                    <a:pt x="18" y="18"/>
                  </a:lnTo>
                  <a:lnTo>
                    <a:pt x="18" y="36"/>
                  </a:lnTo>
                  <a:lnTo>
                    <a:pt x="30" y="42"/>
                  </a:lnTo>
                  <a:lnTo>
                    <a:pt x="6" y="72"/>
                  </a:lnTo>
                  <a:lnTo>
                    <a:pt x="6" y="84"/>
                  </a:lnTo>
                  <a:lnTo>
                    <a:pt x="18" y="102"/>
                  </a:lnTo>
                  <a:lnTo>
                    <a:pt x="30" y="102"/>
                  </a:lnTo>
                  <a:lnTo>
                    <a:pt x="24" y="78"/>
                  </a:lnTo>
                  <a:lnTo>
                    <a:pt x="60" y="84"/>
                  </a:lnTo>
                  <a:lnTo>
                    <a:pt x="72" y="72"/>
                  </a:lnTo>
                  <a:lnTo>
                    <a:pt x="78" y="66"/>
                  </a:lnTo>
                  <a:lnTo>
                    <a:pt x="72" y="36"/>
                  </a:lnTo>
                  <a:lnTo>
                    <a:pt x="60" y="12"/>
                  </a:lnTo>
                  <a:lnTo>
                    <a:pt x="48" y="18"/>
                  </a:lnTo>
                  <a:lnTo>
                    <a:pt x="24" y="0"/>
                  </a:lnTo>
                  <a:lnTo>
                    <a:pt x="0" y="0"/>
                  </a:lnTo>
                  <a:close/>
                </a:path>
              </a:pathLst>
            </a:custGeom>
            <a:noFill/>
            <a:ln w="0">
              <a:solidFill>
                <a:srgbClr val="000000"/>
              </a:solidFill>
              <a:prstDash val="solid"/>
              <a:round/>
              <a:headEnd/>
              <a:tailEnd/>
            </a:ln>
          </p:spPr>
          <p:txBody>
            <a:bodyPr/>
            <a:lstStyle/>
            <a:p>
              <a:pPr>
                <a:defRPr/>
              </a:pPr>
              <a:endParaRPr lang="fi-FI"/>
            </a:p>
          </p:txBody>
        </p:sp>
        <p:sp>
          <p:nvSpPr>
            <p:cNvPr id="17490" name="Freeform 9"/>
            <p:cNvSpPr>
              <a:spLocks noChangeAspect="1"/>
            </p:cNvSpPr>
            <p:nvPr/>
          </p:nvSpPr>
          <p:spPr bwMode="auto">
            <a:xfrm>
              <a:off x="1841" y="1926"/>
              <a:ext cx="585" cy="617"/>
            </a:xfrm>
            <a:custGeom>
              <a:avLst/>
              <a:gdLst>
                <a:gd name="T0" fmla="*/ 2147483647 w 96"/>
                <a:gd name="T1" fmla="*/ 2147483647 h 108"/>
                <a:gd name="T2" fmla="*/ 2147483647 w 96"/>
                <a:gd name="T3" fmla="*/ 2147483647 h 108"/>
                <a:gd name="T4" fmla="*/ 2147483647 w 96"/>
                <a:gd name="T5" fmla="*/ 2147483647 h 108"/>
                <a:gd name="T6" fmla="*/ 0 w 96"/>
                <a:gd name="T7" fmla="*/ 2147483647 h 108"/>
                <a:gd name="T8" fmla="*/ 0 w 96"/>
                <a:gd name="T9" fmla="*/ 2147483647 h 108"/>
                <a:gd name="T10" fmla="*/ 2147483647 w 96"/>
                <a:gd name="T11" fmla="*/ 2147483647 h 108"/>
                <a:gd name="T12" fmla="*/ 2147483647 w 96"/>
                <a:gd name="T13" fmla="*/ 2147483647 h 108"/>
                <a:gd name="T14" fmla="*/ 2147483647 w 96"/>
                <a:gd name="T15" fmla="*/ 2147483647 h 108"/>
                <a:gd name="T16" fmla="*/ 2147483647 w 96"/>
                <a:gd name="T17" fmla="*/ 2147483647 h 108"/>
                <a:gd name="T18" fmla="*/ 2147483647 w 96"/>
                <a:gd name="T19" fmla="*/ 0 h 108"/>
                <a:gd name="T20" fmla="*/ 2147483647 w 96"/>
                <a:gd name="T21" fmla="*/ 2147483647 h 108"/>
                <a:gd name="T22" fmla="*/ 2147483647 w 96"/>
                <a:gd name="T23" fmla="*/ 2147483647 h 108"/>
                <a:gd name="T24" fmla="*/ 2147483647 w 96"/>
                <a:gd name="T25" fmla="*/ 2147483647 h 108"/>
                <a:gd name="T26" fmla="*/ 2147483647 w 96"/>
                <a:gd name="T27" fmla="*/ 2147483647 h 108"/>
                <a:gd name="T28" fmla="*/ 2147483647 w 96"/>
                <a:gd name="T29" fmla="*/ 2147483647 h 108"/>
                <a:gd name="T30" fmla="*/ 2147483647 w 96"/>
                <a:gd name="T31" fmla="*/ 2147483647 h 108"/>
                <a:gd name="T32" fmla="*/ 2147483647 w 96"/>
                <a:gd name="T33" fmla="*/ 2147483647 h 108"/>
                <a:gd name="T34" fmla="*/ 2147483647 w 96"/>
                <a:gd name="T35" fmla="*/ 2147483647 h 108"/>
                <a:gd name="T36" fmla="*/ 2147483647 w 96"/>
                <a:gd name="T37" fmla="*/ 2147483647 h 108"/>
                <a:gd name="T38" fmla="*/ 2147483647 w 96"/>
                <a:gd name="T39" fmla="*/ 2147483647 h 108"/>
                <a:gd name="T40" fmla="*/ 2147483647 w 96"/>
                <a:gd name="T41" fmla="*/ 2147483647 h 1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08"/>
                <a:gd name="T65" fmla="*/ 96 w 96"/>
                <a:gd name="T66" fmla="*/ 108 h 1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08">
                  <a:moveTo>
                    <a:pt x="30" y="72"/>
                  </a:moveTo>
                  <a:lnTo>
                    <a:pt x="30" y="54"/>
                  </a:lnTo>
                  <a:lnTo>
                    <a:pt x="18" y="54"/>
                  </a:lnTo>
                  <a:lnTo>
                    <a:pt x="0" y="42"/>
                  </a:lnTo>
                  <a:lnTo>
                    <a:pt x="0" y="30"/>
                  </a:lnTo>
                  <a:lnTo>
                    <a:pt x="6" y="18"/>
                  </a:lnTo>
                  <a:lnTo>
                    <a:pt x="24" y="12"/>
                  </a:lnTo>
                  <a:lnTo>
                    <a:pt x="42" y="12"/>
                  </a:lnTo>
                  <a:lnTo>
                    <a:pt x="48" y="6"/>
                  </a:lnTo>
                  <a:lnTo>
                    <a:pt x="60" y="0"/>
                  </a:lnTo>
                  <a:lnTo>
                    <a:pt x="60" y="12"/>
                  </a:lnTo>
                  <a:lnTo>
                    <a:pt x="72" y="30"/>
                  </a:lnTo>
                  <a:lnTo>
                    <a:pt x="84" y="30"/>
                  </a:lnTo>
                  <a:lnTo>
                    <a:pt x="84" y="48"/>
                  </a:lnTo>
                  <a:lnTo>
                    <a:pt x="90" y="54"/>
                  </a:lnTo>
                  <a:lnTo>
                    <a:pt x="84" y="66"/>
                  </a:lnTo>
                  <a:lnTo>
                    <a:pt x="96" y="108"/>
                  </a:lnTo>
                  <a:lnTo>
                    <a:pt x="78" y="102"/>
                  </a:lnTo>
                  <a:lnTo>
                    <a:pt x="60" y="108"/>
                  </a:lnTo>
                  <a:lnTo>
                    <a:pt x="48" y="90"/>
                  </a:lnTo>
                  <a:lnTo>
                    <a:pt x="30" y="72"/>
                  </a:lnTo>
                  <a:close/>
                </a:path>
              </a:pathLst>
            </a:custGeom>
            <a:solidFill>
              <a:schemeClr val="bg1">
                <a:lumMod val="85000"/>
              </a:schemeClr>
            </a:solidFill>
            <a:ln w="12700">
              <a:solidFill>
                <a:srgbClr val="000000"/>
              </a:solidFill>
              <a:prstDash val="solid"/>
              <a:round/>
              <a:headEnd/>
              <a:tailEnd/>
            </a:ln>
          </p:spPr>
          <p:txBody>
            <a:bodyPr/>
            <a:lstStyle/>
            <a:p>
              <a:pPr>
                <a:defRPr/>
              </a:pPr>
              <a:endParaRPr lang="fi-FI"/>
            </a:p>
          </p:txBody>
        </p:sp>
        <p:sp>
          <p:nvSpPr>
            <p:cNvPr id="17496" name="Freeform 15"/>
            <p:cNvSpPr>
              <a:spLocks noChangeAspect="1"/>
            </p:cNvSpPr>
            <p:nvPr/>
          </p:nvSpPr>
          <p:spPr bwMode="auto">
            <a:xfrm>
              <a:off x="1740" y="3061"/>
              <a:ext cx="326" cy="345"/>
            </a:xfrm>
            <a:custGeom>
              <a:avLst/>
              <a:gdLst>
                <a:gd name="T0" fmla="*/ 2147483647 w 54"/>
                <a:gd name="T1" fmla="*/ 2147483647 h 60"/>
                <a:gd name="T2" fmla="*/ 2147483647 w 54"/>
                <a:gd name="T3" fmla="*/ 2147483647 h 60"/>
                <a:gd name="T4" fmla="*/ 0 w 54"/>
                <a:gd name="T5" fmla="*/ 2147483647 h 60"/>
                <a:gd name="T6" fmla="*/ 0 w 54"/>
                <a:gd name="T7" fmla="*/ 2147483647 h 60"/>
                <a:gd name="T8" fmla="*/ 2147483647 w 54"/>
                <a:gd name="T9" fmla="*/ 2147483647 h 60"/>
                <a:gd name="T10" fmla="*/ 2147483647 w 54"/>
                <a:gd name="T11" fmla="*/ 2147483647 h 60"/>
                <a:gd name="T12" fmla="*/ 2147483647 w 54"/>
                <a:gd name="T13" fmla="*/ 2147483647 h 60"/>
                <a:gd name="T14" fmla="*/ 2147483647 w 54"/>
                <a:gd name="T15" fmla="*/ 2147483647 h 60"/>
                <a:gd name="T16" fmla="*/ 2147483647 w 54"/>
                <a:gd name="T17" fmla="*/ 2147483647 h 60"/>
                <a:gd name="T18" fmla="*/ 2147483647 w 54"/>
                <a:gd name="T19" fmla="*/ 0 h 60"/>
                <a:gd name="T20" fmla="*/ 2147483647 w 54"/>
                <a:gd name="T21" fmla="*/ 0 h 60"/>
                <a:gd name="T22" fmla="*/ 2147483647 w 54"/>
                <a:gd name="T23" fmla="*/ 2147483647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60"/>
                <a:gd name="T38" fmla="*/ 54 w 54"/>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60">
                  <a:moveTo>
                    <a:pt x="30" y="12"/>
                  </a:moveTo>
                  <a:lnTo>
                    <a:pt x="12" y="6"/>
                  </a:lnTo>
                  <a:lnTo>
                    <a:pt x="0" y="30"/>
                  </a:lnTo>
                  <a:lnTo>
                    <a:pt x="0" y="60"/>
                  </a:lnTo>
                  <a:lnTo>
                    <a:pt x="6" y="60"/>
                  </a:lnTo>
                  <a:lnTo>
                    <a:pt x="24" y="48"/>
                  </a:lnTo>
                  <a:lnTo>
                    <a:pt x="36" y="54"/>
                  </a:lnTo>
                  <a:lnTo>
                    <a:pt x="54" y="30"/>
                  </a:lnTo>
                  <a:lnTo>
                    <a:pt x="54" y="12"/>
                  </a:lnTo>
                  <a:lnTo>
                    <a:pt x="54" y="0"/>
                  </a:lnTo>
                  <a:lnTo>
                    <a:pt x="36" y="0"/>
                  </a:lnTo>
                  <a:lnTo>
                    <a:pt x="30" y="12"/>
                  </a:lnTo>
                  <a:close/>
                </a:path>
              </a:pathLst>
            </a:custGeom>
            <a:solidFill>
              <a:schemeClr val="bg1">
                <a:lumMod val="85000"/>
              </a:schemeClr>
            </a:solidFill>
            <a:ln w="0">
              <a:solidFill>
                <a:srgbClr val="000000"/>
              </a:solidFill>
              <a:prstDash val="solid"/>
              <a:round/>
              <a:headEnd/>
              <a:tailEnd/>
            </a:ln>
          </p:spPr>
          <p:txBody>
            <a:bodyPr/>
            <a:lstStyle/>
            <a:p>
              <a:pPr>
                <a:defRPr/>
              </a:pPr>
              <a:endParaRPr lang="fi-FI"/>
            </a:p>
          </p:txBody>
        </p:sp>
        <p:sp>
          <p:nvSpPr>
            <p:cNvPr id="17497" name="Freeform 16"/>
            <p:cNvSpPr>
              <a:spLocks noChangeAspect="1"/>
            </p:cNvSpPr>
            <p:nvPr/>
          </p:nvSpPr>
          <p:spPr bwMode="auto">
            <a:xfrm>
              <a:off x="1740" y="2477"/>
              <a:ext cx="252" cy="311"/>
            </a:xfrm>
            <a:custGeom>
              <a:avLst/>
              <a:gdLst>
                <a:gd name="T0" fmla="*/ 2147483647 w 42"/>
                <a:gd name="T1" fmla="*/ 2147483647 h 54"/>
                <a:gd name="T2" fmla="*/ 2147483647 w 42"/>
                <a:gd name="T3" fmla="*/ 2147483647 h 54"/>
                <a:gd name="T4" fmla="*/ 2147483647 w 42"/>
                <a:gd name="T5" fmla="*/ 2147483647 h 54"/>
                <a:gd name="T6" fmla="*/ 2147483647 w 42"/>
                <a:gd name="T7" fmla="*/ 2147483647 h 54"/>
                <a:gd name="T8" fmla="*/ 2147483647 w 42"/>
                <a:gd name="T9" fmla="*/ 2147483647 h 54"/>
                <a:gd name="T10" fmla="*/ 2147483647 w 42"/>
                <a:gd name="T11" fmla="*/ 0 h 54"/>
                <a:gd name="T12" fmla="*/ 0 w 42"/>
                <a:gd name="T13" fmla="*/ 0 h 54"/>
                <a:gd name="T14" fmla="*/ 0 w 42"/>
                <a:gd name="T15" fmla="*/ 2147483647 h 54"/>
                <a:gd name="T16" fmla="*/ 2147483647 w 42"/>
                <a:gd name="T17" fmla="*/ 2147483647 h 54"/>
                <a:gd name="T18" fmla="*/ 0 w 42"/>
                <a:gd name="T19" fmla="*/ 2147483647 h 54"/>
                <a:gd name="T20" fmla="*/ 2147483647 w 42"/>
                <a:gd name="T21" fmla="*/ 2147483647 h 54"/>
                <a:gd name="T22" fmla="*/ 2147483647 w 42"/>
                <a:gd name="T23" fmla="*/ 2147483647 h 54"/>
                <a:gd name="T24" fmla="*/ 2147483647 w 42"/>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54"/>
                <a:gd name="T41" fmla="*/ 42 w 42"/>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54">
                  <a:moveTo>
                    <a:pt x="24" y="30"/>
                  </a:moveTo>
                  <a:lnTo>
                    <a:pt x="24" y="24"/>
                  </a:lnTo>
                  <a:lnTo>
                    <a:pt x="42" y="18"/>
                  </a:lnTo>
                  <a:lnTo>
                    <a:pt x="30" y="12"/>
                  </a:lnTo>
                  <a:lnTo>
                    <a:pt x="18" y="12"/>
                  </a:lnTo>
                  <a:lnTo>
                    <a:pt x="18" y="0"/>
                  </a:lnTo>
                  <a:lnTo>
                    <a:pt x="0" y="0"/>
                  </a:lnTo>
                  <a:lnTo>
                    <a:pt x="0" y="18"/>
                  </a:lnTo>
                  <a:lnTo>
                    <a:pt x="6" y="24"/>
                  </a:lnTo>
                  <a:lnTo>
                    <a:pt x="0" y="42"/>
                  </a:lnTo>
                  <a:lnTo>
                    <a:pt x="42" y="54"/>
                  </a:lnTo>
                  <a:lnTo>
                    <a:pt x="42" y="36"/>
                  </a:lnTo>
                  <a:lnTo>
                    <a:pt x="24" y="30"/>
                  </a:lnTo>
                  <a:close/>
                </a:path>
              </a:pathLst>
            </a:custGeom>
            <a:solidFill>
              <a:schemeClr val="bg1">
                <a:lumMod val="85000"/>
              </a:schemeClr>
            </a:solidFill>
            <a:ln w="0">
              <a:solidFill>
                <a:srgbClr val="000000"/>
              </a:solidFill>
              <a:prstDash val="solid"/>
              <a:round/>
              <a:headEnd/>
              <a:tailEnd/>
            </a:ln>
          </p:spPr>
          <p:txBody>
            <a:bodyPr/>
            <a:lstStyle/>
            <a:p>
              <a:pPr>
                <a:defRPr/>
              </a:pPr>
              <a:endParaRPr lang="fi-FI"/>
            </a:p>
          </p:txBody>
        </p:sp>
        <p:sp>
          <p:nvSpPr>
            <p:cNvPr id="17498" name="Freeform 17"/>
            <p:cNvSpPr>
              <a:spLocks noChangeAspect="1"/>
            </p:cNvSpPr>
            <p:nvPr/>
          </p:nvSpPr>
          <p:spPr bwMode="auto">
            <a:xfrm>
              <a:off x="1987" y="2514"/>
              <a:ext cx="439" cy="342"/>
            </a:xfrm>
            <a:custGeom>
              <a:avLst/>
              <a:gdLst>
                <a:gd name="T0" fmla="*/ 2147483647 w 72"/>
                <a:gd name="T1" fmla="*/ 2147483647 h 60"/>
                <a:gd name="T2" fmla="*/ 2147483647 w 72"/>
                <a:gd name="T3" fmla="*/ 2147483647 h 60"/>
                <a:gd name="T4" fmla="*/ 2147483647 w 72"/>
                <a:gd name="T5" fmla="*/ 2147483647 h 60"/>
                <a:gd name="T6" fmla="*/ 2147483647 w 72"/>
                <a:gd name="T7" fmla="*/ 2147483647 h 60"/>
                <a:gd name="T8" fmla="*/ 2147483647 w 72"/>
                <a:gd name="T9" fmla="*/ 2147483647 h 60"/>
                <a:gd name="T10" fmla="*/ 0 w 72"/>
                <a:gd name="T11" fmla="*/ 2147483647 h 60"/>
                <a:gd name="T12" fmla="*/ 0 w 72"/>
                <a:gd name="T13" fmla="*/ 2147483647 h 60"/>
                <a:gd name="T14" fmla="*/ 2147483647 w 72"/>
                <a:gd name="T15" fmla="*/ 2147483647 h 60"/>
                <a:gd name="T16" fmla="*/ 2147483647 w 72"/>
                <a:gd name="T17" fmla="*/ 2147483647 h 60"/>
                <a:gd name="T18" fmla="*/ 2147483647 w 72"/>
                <a:gd name="T19" fmla="*/ 2147483647 h 60"/>
                <a:gd name="T20" fmla="*/ 2147483647 w 72"/>
                <a:gd name="T21" fmla="*/ 2147483647 h 60"/>
                <a:gd name="T22" fmla="*/ 2147483647 w 72"/>
                <a:gd name="T23" fmla="*/ 0 h 60"/>
                <a:gd name="T24" fmla="*/ 2147483647 w 72"/>
                <a:gd name="T25" fmla="*/ 2147483647 h 60"/>
                <a:gd name="T26" fmla="*/ 2147483647 w 72"/>
                <a:gd name="T27" fmla="*/ 2147483647 h 60"/>
                <a:gd name="T28" fmla="*/ 2147483647 w 72"/>
                <a:gd name="T29" fmla="*/ 2147483647 h 60"/>
                <a:gd name="T30" fmla="*/ 2147483647 w 72"/>
                <a:gd name="T31" fmla="*/ 2147483647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
                <a:gd name="T49" fmla="*/ 0 h 60"/>
                <a:gd name="T50" fmla="*/ 72 w 72"/>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 h="60">
                  <a:moveTo>
                    <a:pt x="48" y="48"/>
                  </a:moveTo>
                  <a:lnTo>
                    <a:pt x="42" y="60"/>
                  </a:lnTo>
                  <a:lnTo>
                    <a:pt x="36" y="54"/>
                  </a:lnTo>
                  <a:lnTo>
                    <a:pt x="24" y="54"/>
                  </a:lnTo>
                  <a:lnTo>
                    <a:pt x="18" y="60"/>
                  </a:lnTo>
                  <a:lnTo>
                    <a:pt x="0" y="48"/>
                  </a:lnTo>
                  <a:lnTo>
                    <a:pt x="0" y="30"/>
                  </a:lnTo>
                  <a:lnTo>
                    <a:pt x="6" y="24"/>
                  </a:lnTo>
                  <a:lnTo>
                    <a:pt x="18" y="36"/>
                  </a:lnTo>
                  <a:lnTo>
                    <a:pt x="24" y="18"/>
                  </a:lnTo>
                  <a:lnTo>
                    <a:pt x="36" y="6"/>
                  </a:lnTo>
                  <a:lnTo>
                    <a:pt x="54" y="0"/>
                  </a:lnTo>
                  <a:lnTo>
                    <a:pt x="72" y="6"/>
                  </a:lnTo>
                  <a:lnTo>
                    <a:pt x="60" y="30"/>
                  </a:lnTo>
                  <a:lnTo>
                    <a:pt x="66" y="48"/>
                  </a:lnTo>
                  <a:lnTo>
                    <a:pt x="48" y="48"/>
                  </a:lnTo>
                  <a:close/>
                </a:path>
              </a:pathLst>
            </a:custGeom>
            <a:solidFill>
              <a:schemeClr val="bg1">
                <a:lumMod val="85000"/>
              </a:schemeClr>
            </a:solidFill>
            <a:ln w="0">
              <a:solidFill>
                <a:srgbClr val="000000"/>
              </a:solidFill>
              <a:prstDash val="solid"/>
              <a:round/>
              <a:headEnd/>
              <a:tailEnd/>
            </a:ln>
          </p:spPr>
          <p:txBody>
            <a:bodyPr/>
            <a:lstStyle/>
            <a:p>
              <a:pPr>
                <a:defRPr/>
              </a:pPr>
              <a:endParaRPr lang="fi-FI"/>
            </a:p>
          </p:txBody>
        </p:sp>
        <p:sp>
          <p:nvSpPr>
            <p:cNvPr id="17499" name="Freeform 18"/>
            <p:cNvSpPr>
              <a:spLocks noChangeAspect="1"/>
            </p:cNvSpPr>
            <p:nvPr/>
          </p:nvSpPr>
          <p:spPr bwMode="auto">
            <a:xfrm>
              <a:off x="2066" y="2788"/>
              <a:ext cx="512" cy="718"/>
            </a:xfrm>
            <a:custGeom>
              <a:avLst/>
              <a:gdLst>
                <a:gd name="T0" fmla="*/ 2147483647 w 84"/>
                <a:gd name="T1" fmla="*/ 2147483647 h 126"/>
                <a:gd name="T2" fmla="*/ 2147483647 w 84"/>
                <a:gd name="T3" fmla="*/ 2147483647 h 126"/>
                <a:gd name="T4" fmla="*/ 2147483647 w 84"/>
                <a:gd name="T5" fmla="*/ 2147483647 h 126"/>
                <a:gd name="T6" fmla="*/ 2147483647 w 84"/>
                <a:gd name="T7" fmla="*/ 2147483647 h 126"/>
                <a:gd name="T8" fmla="*/ 2147483647 w 84"/>
                <a:gd name="T9" fmla="*/ 2147483647 h 126"/>
                <a:gd name="T10" fmla="*/ 2147483647 w 84"/>
                <a:gd name="T11" fmla="*/ 2147483647 h 126"/>
                <a:gd name="T12" fmla="*/ 2147483647 w 84"/>
                <a:gd name="T13" fmla="*/ 2147483647 h 126"/>
                <a:gd name="T14" fmla="*/ 2147483647 w 84"/>
                <a:gd name="T15" fmla="*/ 2147483647 h 126"/>
                <a:gd name="T16" fmla="*/ 2147483647 w 84"/>
                <a:gd name="T17" fmla="*/ 2147483647 h 126"/>
                <a:gd name="T18" fmla="*/ 2147483647 w 84"/>
                <a:gd name="T19" fmla="*/ 2147483647 h 126"/>
                <a:gd name="T20" fmla="*/ 0 w 84"/>
                <a:gd name="T21" fmla="*/ 2147483647 h 126"/>
                <a:gd name="T22" fmla="*/ 0 w 84"/>
                <a:gd name="T23" fmla="*/ 2147483647 h 126"/>
                <a:gd name="T24" fmla="*/ 0 w 84"/>
                <a:gd name="T25" fmla="*/ 2147483647 h 126"/>
                <a:gd name="T26" fmla="*/ 2147483647 w 84"/>
                <a:gd name="T27" fmla="*/ 2147483647 h 126"/>
                <a:gd name="T28" fmla="*/ 2147483647 w 84"/>
                <a:gd name="T29" fmla="*/ 2147483647 h 126"/>
                <a:gd name="T30" fmla="*/ 2147483647 w 84"/>
                <a:gd name="T31" fmla="*/ 2147483647 h 126"/>
                <a:gd name="T32" fmla="*/ 2147483647 w 84"/>
                <a:gd name="T33" fmla="*/ 2147483647 h 126"/>
                <a:gd name="T34" fmla="*/ 2147483647 w 84"/>
                <a:gd name="T35" fmla="*/ 2147483647 h 126"/>
                <a:gd name="T36" fmla="*/ 2147483647 w 84"/>
                <a:gd name="T37" fmla="*/ 0 h 126"/>
                <a:gd name="T38" fmla="*/ 2147483647 w 84"/>
                <a:gd name="T39" fmla="*/ 0 h 126"/>
                <a:gd name="T40" fmla="*/ 2147483647 w 84"/>
                <a:gd name="T41" fmla="*/ 2147483647 h 126"/>
                <a:gd name="T42" fmla="*/ 2147483647 w 84"/>
                <a:gd name="T43" fmla="*/ 2147483647 h 1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4"/>
                <a:gd name="T67" fmla="*/ 0 h 126"/>
                <a:gd name="T68" fmla="*/ 84 w 84"/>
                <a:gd name="T69" fmla="*/ 126 h 1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4" h="126">
                  <a:moveTo>
                    <a:pt x="60" y="30"/>
                  </a:moveTo>
                  <a:lnTo>
                    <a:pt x="66" y="60"/>
                  </a:lnTo>
                  <a:lnTo>
                    <a:pt x="66" y="78"/>
                  </a:lnTo>
                  <a:lnTo>
                    <a:pt x="84" y="108"/>
                  </a:lnTo>
                  <a:lnTo>
                    <a:pt x="84" y="126"/>
                  </a:lnTo>
                  <a:lnTo>
                    <a:pt x="78" y="126"/>
                  </a:lnTo>
                  <a:lnTo>
                    <a:pt x="66" y="120"/>
                  </a:lnTo>
                  <a:lnTo>
                    <a:pt x="60" y="126"/>
                  </a:lnTo>
                  <a:lnTo>
                    <a:pt x="36" y="114"/>
                  </a:lnTo>
                  <a:lnTo>
                    <a:pt x="18" y="84"/>
                  </a:lnTo>
                  <a:lnTo>
                    <a:pt x="0" y="78"/>
                  </a:lnTo>
                  <a:lnTo>
                    <a:pt x="0" y="60"/>
                  </a:lnTo>
                  <a:lnTo>
                    <a:pt x="0" y="48"/>
                  </a:lnTo>
                  <a:lnTo>
                    <a:pt x="12" y="30"/>
                  </a:lnTo>
                  <a:lnTo>
                    <a:pt x="6" y="12"/>
                  </a:lnTo>
                  <a:lnTo>
                    <a:pt x="12" y="6"/>
                  </a:lnTo>
                  <a:lnTo>
                    <a:pt x="24" y="6"/>
                  </a:lnTo>
                  <a:lnTo>
                    <a:pt x="30" y="12"/>
                  </a:lnTo>
                  <a:lnTo>
                    <a:pt x="36" y="0"/>
                  </a:lnTo>
                  <a:lnTo>
                    <a:pt x="54" y="0"/>
                  </a:lnTo>
                  <a:lnTo>
                    <a:pt x="66" y="18"/>
                  </a:lnTo>
                  <a:lnTo>
                    <a:pt x="60" y="30"/>
                  </a:lnTo>
                  <a:close/>
                </a:path>
              </a:pathLst>
            </a:custGeom>
            <a:solidFill>
              <a:schemeClr val="bg1">
                <a:lumMod val="85000"/>
              </a:schemeClr>
            </a:solidFill>
            <a:ln w="0">
              <a:solidFill>
                <a:srgbClr val="000000"/>
              </a:solidFill>
              <a:prstDash val="solid"/>
              <a:round/>
              <a:headEnd/>
              <a:tailEnd/>
            </a:ln>
          </p:spPr>
          <p:txBody>
            <a:bodyPr/>
            <a:lstStyle/>
            <a:p>
              <a:pPr>
                <a:defRPr/>
              </a:pPr>
              <a:endParaRPr lang="fi-FI"/>
            </a:p>
          </p:txBody>
        </p:sp>
        <p:sp>
          <p:nvSpPr>
            <p:cNvPr id="17500" name="Freeform 19"/>
            <p:cNvSpPr>
              <a:spLocks noChangeAspect="1"/>
            </p:cNvSpPr>
            <p:nvPr/>
          </p:nvSpPr>
          <p:spPr bwMode="auto">
            <a:xfrm>
              <a:off x="1555" y="2170"/>
              <a:ext cx="660" cy="960"/>
            </a:xfrm>
            <a:custGeom>
              <a:avLst/>
              <a:gdLst>
                <a:gd name="T0" fmla="*/ 2147483647 w 108"/>
                <a:gd name="T1" fmla="*/ 2147483647 h 168"/>
                <a:gd name="T2" fmla="*/ 2147483647 w 108"/>
                <a:gd name="T3" fmla="*/ 2147483647 h 168"/>
                <a:gd name="T4" fmla="*/ 2147483647 w 108"/>
                <a:gd name="T5" fmla="*/ 2147483647 h 168"/>
                <a:gd name="T6" fmla="*/ 2147483647 w 108"/>
                <a:gd name="T7" fmla="*/ 2147483647 h 168"/>
                <a:gd name="T8" fmla="*/ 2147483647 w 108"/>
                <a:gd name="T9" fmla="*/ 2147483647 h 168"/>
                <a:gd name="T10" fmla="*/ 2147483647 w 108"/>
                <a:gd name="T11" fmla="*/ 2147483647 h 168"/>
                <a:gd name="T12" fmla="*/ 2147483647 w 108"/>
                <a:gd name="T13" fmla="*/ 2147483647 h 168"/>
                <a:gd name="T14" fmla="*/ 2147483647 w 108"/>
                <a:gd name="T15" fmla="*/ 2147483647 h 168"/>
                <a:gd name="T16" fmla="*/ 2147483647 w 108"/>
                <a:gd name="T17" fmla="*/ 2147483647 h 168"/>
                <a:gd name="T18" fmla="*/ 2147483647 w 108"/>
                <a:gd name="T19" fmla="*/ 2147483647 h 168"/>
                <a:gd name="T20" fmla="*/ 2147483647 w 108"/>
                <a:gd name="T21" fmla="*/ 2147483647 h 168"/>
                <a:gd name="T22" fmla="*/ 2147483647 w 108"/>
                <a:gd name="T23" fmla="*/ 2147483647 h 168"/>
                <a:gd name="T24" fmla="*/ 2147483647 w 108"/>
                <a:gd name="T25" fmla="*/ 2147483647 h 168"/>
                <a:gd name="T26" fmla="*/ 2147483647 w 108"/>
                <a:gd name="T27" fmla="*/ 2147483647 h 168"/>
                <a:gd name="T28" fmla="*/ 2147483647 w 108"/>
                <a:gd name="T29" fmla="*/ 2147483647 h 168"/>
                <a:gd name="T30" fmla="*/ 2147483647 w 108"/>
                <a:gd name="T31" fmla="*/ 2147483647 h 168"/>
                <a:gd name="T32" fmla="*/ 2147483647 w 108"/>
                <a:gd name="T33" fmla="*/ 2147483647 h 168"/>
                <a:gd name="T34" fmla="*/ 2147483647 w 108"/>
                <a:gd name="T35" fmla="*/ 2147483647 h 168"/>
                <a:gd name="T36" fmla="*/ 2147483647 w 108"/>
                <a:gd name="T37" fmla="*/ 2147483647 h 168"/>
                <a:gd name="T38" fmla="*/ 2147483647 w 108"/>
                <a:gd name="T39" fmla="*/ 2147483647 h 168"/>
                <a:gd name="T40" fmla="*/ 2147483647 w 108"/>
                <a:gd name="T41" fmla="*/ 2147483647 h 168"/>
                <a:gd name="T42" fmla="*/ 2147483647 w 108"/>
                <a:gd name="T43" fmla="*/ 2147483647 h 168"/>
                <a:gd name="T44" fmla="*/ 2147483647 w 108"/>
                <a:gd name="T45" fmla="*/ 2147483647 h 168"/>
                <a:gd name="T46" fmla="*/ 0 w 108"/>
                <a:gd name="T47" fmla="*/ 2147483647 h 168"/>
                <a:gd name="T48" fmla="*/ 2147483647 w 108"/>
                <a:gd name="T49" fmla="*/ 2147483647 h 168"/>
                <a:gd name="T50" fmla="*/ 2147483647 w 108"/>
                <a:gd name="T51" fmla="*/ 2147483647 h 168"/>
                <a:gd name="T52" fmla="*/ 2147483647 w 108"/>
                <a:gd name="T53" fmla="*/ 2147483647 h 168"/>
                <a:gd name="T54" fmla="*/ 2147483647 w 108"/>
                <a:gd name="T55" fmla="*/ 2147483647 h 168"/>
                <a:gd name="T56" fmla="*/ 2147483647 w 108"/>
                <a:gd name="T57" fmla="*/ 2147483647 h 168"/>
                <a:gd name="T58" fmla="*/ 2147483647 w 108"/>
                <a:gd name="T59" fmla="*/ 2147483647 h 168"/>
                <a:gd name="T60" fmla="*/ 2147483647 w 108"/>
                <a:gd name="T61" fmla="*/ 2147483647 h 168"/>
                <a:gd name="T62" fmla="*/ 2147483647 w 108"/>
                <a:gd name="T63" fmla="*/ 2147483647 h 168"/>
                <a:gd name="T64" fmla="*/ 2147483647 w 108"/>
                <a:gd name="T65" fmla="*/ 2147483647 h 168"/>
                <a:gd name="T66" fmla="*/ 2147483647 w 108"/>
                <a:gd name="T67" fmla="*/ 2147483647 h 168"/>
                <a:gd name="T68" fmla="*/ 2147483647 w 108"/>
                <a:gd name="T69" fmla="*/ 0 h 168"/>
                <a:gd name="T70" fmla="*/ 2147483647 w 108"/>
                <a:gd name="T71" fmla="*/ 2147483647 h 168"/>
                <a:gd name="T72" fmla="*/ 2147483647 w 108"/>
                <a:gd name="T73" fmla="*/ 2147483647 h 168"/>
                <a:gd name="T74" fmla="*/ 2147483647 w 108"/>
                <a:gd name="T75" fmla="*/ 2147483647 h 168"/>
                <a:gd name="T76" fmla="*/ 2147483647 w 108"/>
                <a:gd name="T77" fmla="*/ 2147483647 h 168"/>
                <a:gd name="T78" fmla="*/ 2147483647 w 108"/>
                <a:gd name="T79" fmla="*/ 2147483647 h 168"/>
                <a:gd name="T80" fmla="*/ 2147483647 w 108"/>
                <a:gd name="T81" fmla="*/ 2147483647 h 168"/>
                <a:gd name="T82" fmla="*/ 2147483647 w 108"/>
                <a:gd name="T83" fmla="*/ 2147483647 h 168"/>
                <a:gd name="T84" fmla="*/ 2147483647 w 108"/>
                <a:gd name="T85" fmla="*/ 2147483647 h 1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8"/>
                <a:gd name="T130" fmla="*/ 0 h 168"/>
                <a:gd name="T131" fmla="*/ 108 w 108"/>
                <a:gd name="T132" fmla="*/ 168 h 1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8" h="168">
                  <a:moveTo>
                    <a:pt x="78" y="84"/>
                  </a:moveTo>
                  <a:lnTo>
                    <a:pt x="72" y="90"/>
                  </a:lnTo>
                  <a:lnTo>
                    <a:pt x="54" y="84"/>
                  </a:lnTo>
                  <a:lnTo>
                    <a:pt x="54" y="78"/>
                  </a:lnTo>
                  <a:lnTo>
                    <a:pt x="72" y="72"/>
                  </a:lnTo>
                  <a:lnTo>
                    <a:pt x="60" y="66"/>
                  </a:lnTo>
                  <a:lnTo>
                    <a:pt x="48" y="66"/>
                  </a:lnTo>
                  <a:lnTo>
                    <a:pt x="48" y="54"/>
                  </a:lnTo>
                  <a:lnTo>
                    <a:pt x="30" y="54"/>
                  </a:lnTo>
                  <a:lnTo>
                    <a:pt x="30" y="72"/>
                  </a:lnTo>
                  <a:lnTo>
                    <a:pt x="36" y="78"/>
                  </a:lnTo>
                  <a:lnTo>
                    <a:pt x="30" y="96"/>
                  </a:lnTo>
                  <a:lnTo>
                    <a:pt x="72" y="108"/>
                  </a:lnTo>
                  <a:lnTo>
                    <a:pt x="90" y="120"/>
                  </a:lnTo>
                  <a:lnTo>
                    <a:pt x="96" y="138"/>
                  </a:lnTo>
                  <a:lnTo>
                    <a:pt x="84" y="156"/>
                  </a:lnTo>
                  <a:lnTo>
                    <a:pt x="66" y="156"/>
                  </a:lnTo>
                  <a:lnTo>
                    <a:pt x="60" y="168"/>
                  </a:lnTo>
                  <a:lnTo>
                    <a:pt x="42" y="162"/>
                  </a:lnTo>
                  <a:lnTo>
                    <a:pt x="6" y="126"/>
                  </a:lnTo>
                  <a:lnTo>
                    <a:pt x="12" y="114"/>
                  </a:lnTo>
                  <a:lnTo>
                    <a:pt x="6" y="108"/>
                  </a:lnTo>
                  <a:lnTo>
                    <a:pt x="12" y="90"/>
                  </a:lnTo>
                  <a:lnTo>
                    <a:pt x="0" y="72"/>
                  </a:lnTo>
                  <a:lnTo>
                    <a:pt x="12" y="66"/>
                  </a:lnTo>
                  <a:lnTo>
                    <a:pt x="12" y="54"/>
                  </a:lnTo>
                  <a:lnTo>
                    <a:pt x="24" y="54"/>
                  </a:lnTo>
                  <a:lnTo>
                    <a:pt x="30" y="30"/>
                  </a:lnTo>
                  <a:lnTo>
                    <a:pt x="24" y="24"/>
                  </a:lnTo>
                  <a:lnTo>
                    <a:pt x="12" y="24"/>
                  </a:lnTo>
                  <a:lnTo>
                    <a:pt x="6" y="12"/>
                  </a:lnTo>
                  <a:lnTo>
                    <a:pt x="12" y="12"/>
                  </a:lnTo>
                  <a:lnTo>
                    <a:pt x="30" y="6"/>
                  </a:lnTo>
                  <a:lnTo>
                    <a:pt x="42" y="6"/>
                  </a:lnTo>
                  <a:lnTo>
                    <a:pt x="48" y="0"/>
                  </a:lnTo>
                  <a:lnTo>
                    <a:pt x="66" y="12"/>
                  </a:lnTo>
                  <a:lnTo>
                    <a:pt x="78" y="12"/>
                  </a:lnTo>
                  <a:lnTo>
                    <a:pt x="78" y="30"/>
                  </a:lnTo>
                  <a:lnTo>
                    <a:pt x="96" y="48"/>
                  </a:lnTo>
                  <a:lnTo>
                    <a:pt x="108" y="66"/>
                  </a:lnTo>
                  <a:lnTo>
                    <a:pt x="96" y="78"/>
                  </a:lnTo>
                  <a:lnTo>
                    <a:pt x="90" y="96"/>
                  </a:lnTo>
                  <a:lnTo>
                    <a:pt x="78" y="84"/>
                  </a:lnTo>
                  <a:close/>
                </a:path>
              </a:pathLst>
            </a:custGeom>
            <a:solidFill>
              <a:schemeClr val="bg1">
                <a:lumMod val="85000"/>
              </a:schemeClr>
            </a:solidFill>
            <a:ln w="12700">
              <a:solidFill>
                <a:srgbClr val="000000"/>
              </a:solidFill>
              <a:prstDash val="solid"/>
              <a:round/>
              <a:headEnd/>
              <a:tailEnd/>
            </a:ln>
          </p:spPr>
          <p:txBody>
            <a:bodyPr/>
            <a:lstStyle/>
            <a:p>
              <a:pPr>
                <a:defRPr/>
              </a:pPr>
              <a:endParaRPr lang="fi-FI"/>
            </a:p>
          </p:txBody>
        </p:sp>
        <p:sp>
          <p:nvSpPr>
            <p:cNvPr id="17503" name="Freeform 22"/>
            <p:cNvSpPr>
              <a:spLocks noChangeAspect="1"/>
            </p:cNvSpPr>
            <p:nvPr/>
          </p:nvSpPr>
          <p:spPr bwMode="auto">
            <a:xfrm>
              <a:off x="860" y="1140"/>
              <a:ext cx="767" cy="513"/>
            </a:xfrm>
            <a:custGeom>
              <a:avLst/>
              <a:gdLst>
                <a:gd name="T0" fmla="*/ 2147483647 w 126"/>
                <a:gd name="T1" fmla="*/ 2147483647 h 90"/>
                <a:gd name="T2" fmla="*/ 2147483647 w 126"/>
                <a:gd name="T3" fmla="*/ 2147483647 h 90"/>
                <a:gd name="T4" fmla="*/ 2147483647 w 126"/>
                <a:gd name="T5" fmla="*/ 2147483647 h 90"/>
                <a:gd name="T6" fmla="*/ 2147483647 w 126"/>
                <a:gd name="T7" fmla="*/ 2147483647 h 90"/>
                <a:gd name="T8" fmla="*/ 2147483647 w 126"/>
                <a:gd name="T9" fmla="*/ 2147483647 h 90"/>
                <a:gd name="T10" fmla="*/ 2147483647 w 126"/>
                <a:gd name="T11" fmla="*/ 2147483647 h 90"/>
                <a:gd name="T12" fmla="*/ 2147483647 w 126"/>
                <a:gd name="T13" fmla="*/ 2147483647 h 90"/>
                <a:gd name="T14" fmla="*/ 2147483647 w 126"/>
                <a:gd name="T15" fmla="*/ 2147483647 h 90"/>
                <a:gd name="T16" fmla="*/ 2147483647 w 126"/>
                <a:gd name="T17" fmla="*/ 2147483647 h 90"/>
                <a:gd name="T18" fmla="*/ 2147483647 w 126"/>
                <a:gd name="T19" fmla="*/ 2147483647 h 90"/>
                <a:gd name="T20" fmla="*/ 2147483647 w 126"/>
                <a:gd name="T21" fmla="*/ 2147483647 h 90"/>
                <a:gd name="T22" fmla="*/ 0 w 126"/>
                <a:gd name="T23" fmla="*/ 2147483647 h 90"/>
                <a:gd name="T24" fmla="*/ 2147483647 w 126"/>
                <a:gd name="T25" fmla="*/ 2147483647 h 90"/>
                <a:gd name="T26" fmla="*/ 0 w 126"/>
                <a:gd name="T27" fmla="*/ 2147483647 h 90"/>
                <a:gd name="T28" fmla="*/ 0 w 126"/>
                <a:gd name="T29" fmla="*/ 2147483647 h 90"/>
                <a:gd name="T30" fmla="*/ 2147483647 w 126"/>
                <a:gd name="T31" fmla="*/ 2147483647 h 90"/>
                <a:gd name="T32" fmla="*/ 2147483647 w 126"/>
                <a:gd name="T33" fmla="*/ 2147483647 h 90"/>
                <a:gd name="T34" fmla="*/ 2147483647 w 126"/>
                <a:gd name="T35" fmla="*/ 2147483647 h 90"/>
                <a:gd name="T36" fmla="*/ 2147483647 w 126"/>
                <a:gd name="T37" fmla="*/ 0 h 90"/>
                <a:gd name="T38" fmla="*/ 2147483647 w 126"/>
                <a:gd name="T39" fmla="*/ 0 h 90"/>
                <a:gd name="T40" fmla="*/ 2147483647 w 126"/>
                <a:gd name="T41" fmla="*/ 2147483647 h 90"/>
                <a:gd name="T42" fmla="*/ 2147483647 w 126"/>
                <a:gd name="T43" fmla="*/ 2147483647 h 90"/>
                <a:gd name="T44" fmla="*/ 2147483647 w 126"/>
                <a:gd name="T45" fmla="*/ 2147483647 h 90"/>
                <a:gd name="T46" fmla="*/ 2147483647 w 126"/>
                <a:gd name="T47" fmla="*/ 2147483647 h 90"/>
                <a:gd name="T48" fmla="*/ 2147483647 w 126"/>
                <a:gd name="T49" fmla="*/ 2147483647 h 90"/>
                <a:gd name="T50" fmla="*/ 2147483647 w 126"/>
                <a:gd name="T51" fmla="*/ 2147483647 h 90"/>
                <a:gd name="T52" fmla="*/ 2147483647 w 126"/>
                <a:gd name="T53" fmla="*/ 2147483647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6"/>
                <a:gd name="T82" fmla="*/ 0 h 90"/>
                <a:gd name="T83" fmla="*/ 126 w 126"/>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6" h="90">
                  <a:moveTo>
                    <a:pt x="114" y="72"/>
                  </a:moveTo>
                  <a:lnTo>
                    <a:pt x="96" y="60"/>
                  </a:lnTo>
                  <a:lnTo>
                    <a:pt x="84" y="54"/>
                  </a:lnTo>
                  <a:lnTo>
                    <a:pt x="72" y="60"/>
                  </a:lnTo>
                  <a:lnTo>
                    <a:pt x="72" y="72"/>
                  </a:lnTo>
                  <a:lnTo>
                    <a:pt x="78" y="78"/>
                  </a:lnTo>
                  <a:lnTo>
                    <a:pt x="78" y="84"/>
                  </a:lnTo>
                  <a:lnTo>
                    <a:pt x="72" y="84"/>
                  </a:lnTo>
                  <a:lnTo>
                    <a:pt x="60" y="78"/>
                  </a:lnTo>
                  <a:lnTo>
                    <a:pt x="42" y="78"/>
                  </a:lnTo>
                  <a:lnTo>
                    <a:pt x="18" y="90"/>
                  </a:lnTo>
                  <a:lnTo>
                    <a:pt x="0" y="54"/>
                  </a:lnTo>
                  <a:lnTo>
                    <a:pt x="12" y="42"/>
                  </a:lnTo>
                  <a:lnTo>
                    <a:pt x="0" y="30"/>
                  </a:lnTo>
                  <a:lnTo>
                    <a:pt x="0" y="18"/>
                  </a:lnTo>
                  <a:lnTo>
                    <a:pt x="24" y="30"/>
                  </a:lnTo>
                  <a:lnTo>
                    <a:pt x="42" y="12"/>
                  </a:lnTo>
                  <a:lnTo>
                    <a:pt x="48" y="18"/>
                  </a:lnTo>
                  <a:lnTo>
                    <a:pt x="72" y="0"/>
                  </a:lnTo>
                  <a:lnTo>
                    <a:pt x="90" y="0"/>
                  </a:lnTo>
                  <a:lnTo>
                    <a:pt x="96" y="6"/>
                  </a:lnTo>
                  <a:lnTo>
                    <a:pt x="96" y="30"/>
                  </a:lnTo>
                  <a:lnTo>
                    <a:pt x="108" y="36"/>
                  </a:lnTo>
                  <a:lnTo>
                    <a:pt x="108" y="48"/>
                  </a:lnTo>
                  <a:lnTo>
                    <a:pt x="120" y="54"/>
                  </a:lnTo>
                  <a:lnTo>
                    <a:pt x="126" y="66"/>
                  </a:lnTo>
                  <a:lnTo>
                    <a:pt x="114" y="72"/>
                  </a:lnTo>
                  <a:close/>
                </a:path>
              </a:pathLst>
            </a:custGeom>
            <a:noFill/>
            <a:ln w="0">
              <a:solidFill>
                <a:srgbClr val="000000"/>
              </a:solidFill>
              <a:prstDash val="solid"/>
              <a:round/>
              <a:headEnd/>
              <a:tailEnd/>
            </a:ln>
          </p:spPr>
          <p:txBody>
            <a:bodyPr/>
            <a:lstStyle/>
            <a:p>
              <a:pPr>
                <a:defRPr/>
              </a:pPr>
              <a:endParaRPr lang="fi-FI"/>
            </a:p>
          </p:txBody>
        </p:sp>
        <p:sp>
          <p:nvSpPr>
            <p:cNvPr id="17506" name="Freeform 25"/>
            <p:cNvSpPr>
              <a:spLocks noChangeAspect="1"/>
            </p:cNvSpPr>
            <p:nvPr/>
          </p:nvSpPr>
          <p:spPr bwMode="auto">
            <a:xfrm>
              <a:off x="1331" y="2170"/>
              <a:ext cx="409" cy="413"/>
            </a:xfrm>
            <a:custGeom>
              <a:avLst/>
              <a:gdLst>
                <a:gd name="T0" fmla="*/ 2147483647 w 66"/>
                <a:gd name="T1" fmla="*/ 2147483647 h 72"/>
                <a:gd name="T2" fmla="*/ 2147483647 w 66"/>
                <a:gd name="T3" fmla="*/ 0 h 72"/>
                <a:gd name="T4" fmla="*/ 2147483647 w 66"/>
                <a:gd name="T5" fmla="*/ 0 h 72"/>
                <a:gd name="T6" fmla="*/ 2147483647 w 66"/>
                <a:gd name="T7" fmla="*/ 2147483647 h 72"/>
                <a:gd name="T8" fmla="*/ 2147483647 w 66"/>
                <a:gd name="T9" fmla="*/ 2147483647 h 72"/>
                <a:gd name="T10" fmla="*/ 2147483647 w 66"/>
                <a:gd name="T11" fmla="*/ 2147483647 h 72"/>
                <a:gd name="T12" fmla="*/ 2147483647 w 66"/>
                <a:gd name="T13" fmla="*/ 2147483647 h 72"/>
                <a:gd name="T14" fmla="*/ 0 w 66"/>
                <a:gd name="T15" fmla="*/ 2147483647 h 72"/>
                <a:gd name="T16" fmla="*/ 2147483647 w 66"/>
                <a:gd name="T17" fmla="*/ 2147483647 h 72"/>
                <a:gd name="T18" fmla="*/ 2147483647 w 66"/>
                <a:gd name="T19" fmla="*/ 2147483647 h 72"/>
                <a:gd name="T20" fmla="*/ 2147483647 w 66"/>
                <a:gd name="T21" fmla="*/ 2147483647 h 72"/>
                <a:gd name="T22" fmla="*/ 2147483647 w 66"/>
                <a:gd name="T23" fmla="*/ 2147483647 h 72"/>
                <a:gd name="T24" fmla="*/ 2147483647 w 66"/>
                <a:gd name="T25" fmla="*/ 2147483647 h 72"/>
                <a:gd name="T26" fmla="*/ 2147483647 w 66"/>
                <a:gd name="T27" fmla="*/ 2147483647 h 72"/>
                <a:gd name="T28" fmla="*/ 2147483647 w 66"/>
                <a:gd name="T29" fmla="*/ 2147483647 h 72"/>
                <a:gd name="T30" fmla="*/ 2147483647 w 66"/>
                <a:gd name="T31" fmla="*/ 2147483647 h 72"/>
                <a:gd name="T32" fmla="*/ 2147483647 w 66"/>
                <a:gd name="T33" fmla="*/ 2147483647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72"/>
                <a:gd name="T53" fmla="*/ 66 w 66"/>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72">
                  <a:moveTo>
                    <a:pt x="42" y="12"/>
                  </a:moveTo>
                  <a:lnTo>
                    <a:pt x="36" y="0"/>
                  </a:lnTo>
                  <a:lnTo>
                    <a:pt x="18" y="0"/>
                  </a:lnTo>
                  <a:lnTo>
                    <a:pt x="12" y="12"/>
                  </a:lnTo>
                  <a:lnTo>
                    <a:pt x="12" y="24"/>
                  </a:lnTo>
                  <a:lnTo>
                    <a:pt x="6" y="36"/>
                  </a:lnTo>
                  <a:lnTo>
                    <a:pt x="12" y="54"/>
                  </a:lnTo>
                  <a:lnTo>
                    <a:pt x="0" y="60"/>
                  </a:lnTo>
                  <a:lnTo>
                    <a:pt x="30" y="72"/>
                  </a:lnTo>
                  <a:lnTo>
                    <a:pt x="36" y="72"/>
                  </a:lnTo>
                  <a:lnTo>
                    <a:pt x="48" y="66"/>
                  </a:lnTo>
                  <a:lnTo>
                    <a:pt x="48" y="54"/>
                  </a:lnTo>
                  <a:lnTo>
                    <a:pt x="60" y="54"/>
                  </a:lnTo>
                  <a:lnTo>
                    <a:pt x="66" y="30"/>
                  </a:lnTo>
                  <a:lnTo>
                    <a:pt x="60" y="24"/>
                  </a:lnTo>
                  <a:lnTo>
                    <a:pt x="48" y="24"/>
                  </a:lnTo>
                  <a:lnTo>
                    <a:pt x="42" y="12"/>
                  </a:lnTo>
                  <a:close/>
                </a:path>
              </a:pathLst>
            </a:custGeom>
            <a:solidFill>
              <a:schemeClr val="bg1">
                <a:lumMod val="85000"/>
              </a:schemeClr>
            </a:solidFill>
            <a:ln w="0">
              <a:solidFill>
                <a:srgbClr val="000000"/>
              </a:solidFill>
              <a:prstDash val="solid"/>
              <a:round/>
              <a:headEnd/>
              <a:tailEnd/>
            </a:ln>
          </p:spPr>
          <p:txBody>
            <a:bodyPr/>
            <a:lstStyle/>
            <a:p>
              <a:pPr>
                <a:defRPr/>
              </a:pPr>
              <a:endParaRPr lang="fi-FI"/>
            </a:p>
          </p:txBody>
        </p:sp>
        <p:sp>
          <p:nvSpPr>
            <p:cNvPr id="17507" name="Freeform 26"/>
            <p:cNvSpPr>
              <a:spLocks noChangeAspect="1"/>
            </p:cNvSpPr>
            <p:nvPr/>
          </p:nvSpPr>
          <p:spPr bwMode="auto">
            <a:xfrm>
              <a:off x="819" y="966"/>
              <a:ext cx="480" cy="342"/>
            </a:xfrm>
            <a:custGeom>
              <a:avLst/>
              <a:gdLst>
                <a:gd name="T0" fmla="*/ 2147483647 w 78"/>
                <a:gd name="T1" fmla="*/ 0 h 60"/>
                <a:gd name="T2" fmla="*/ 2147483647 w 78"/>
                <a:gd name="T3" fmla="*/ 0 h 60"/>
                <a:gd name="T4" fmla="*/ 2147483647 w 78"/>
                <a:gd name="T5" fmla="*/ 2147483647 h 60"/>
                <a:gd name="T6" fmla="*/ 2147483647 w 78"/>
                <a:gd name="T7" fmla="*/ 2147483647 h 60"/>
                <a:gd name="T8" fmla="*/ 0 w 78"/>
                <a:gd name="T9" fmla="*/ 2147483647 h 60"/>
                <a:gd name="T10" fmla="*/ 2147483647 w 78"/>
                <a:gd name="T11" fmla="*/ 2147483647 h 60"/>
                <a:gd name="T12" fmla="*/ 2147483647 w 78"/>
                <a:gd name="T13" fmla="*/ 2147483647 h 60"/>
                <a:gd name="T14" fmla="*/ 2147483647 w 78"/>
                <a:gd name="T15" fmla="*/ 2147483647 h 60"/>
                <a:gd name="T16" fmla="*/ 2147483647 w 78"/>
                <a:gd name="T17" fmla="*/ 2147483647 h 60"/>
                <a:gd name="T18" fmla="*/ 2147483647 w 78"/>
                <a:gd name="T19" fmla="*/ 2147483647 h 60"/>
                <a:gd name="T20" fmla="*/ 2147483647 w 78"/>
                <a:gd name="T21" fmla="*/ 2147483647 h 60"/>
                <a:gd name="T22" fmla="*/ 2147483647 w 78"/>
                <a:gd name="T23" fmla="*/ 2147483647 h 60"/>
                <a:gd name="T24" fmla="*/ 2147483647 w 78"/>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60"/>
                <a:gd name="T41" fmla="*/ 78 w 78"/>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60">
                  <a:moveTo>
                    <a:pt x="60" y="0"/>
                  </a:moveTo>
                  <a:lnTo>
                    <a:pt x="36" y="0"/>
                  </a:lnTo>
                  <a:lnTo>
                    <a:pt x="12" y="6"/>
                  </a:lnTo>
                  <a:lnTo>
                    <a:pt x="12" y="12"/>
                  </a:lnTo>
                  <a:lnTo>
                    <a:pt x="0" y="24"/>
                  </a:lnTo>
                  <a:lnTo>
                    <a:pt x="6" y="42"/>
                  </a:lnTo>
                  <a:lnTo>
                    <a:pt x="6" y="48"/>
                  </a:lnTo>
                  <a:lnTo>
                    <a:pt x="30" y="60"/>
                  </a:lnTo>
                  <a:lnTo>
                    <a:pt x="48" y="42"/>
                  </a:lnTo>
                  <a:lnTo>
                    <a:pt x="54" y="48"/>
                  </a:lnTo>
                  <a:lnTo>
                    <a:pt x="78" y="30"/>
                  </a:lnTo>
                  <a:lnTo>
                    <a:pt x="78" y="24"/>
                  </a:lnTo>
                  <a:lnTo>
                    <a:pt x="60" y="0"/>
                  </a:lnTo>
                  <a:close/>
                </a:path>
              </a:pathLst>
            </a:custGeom>
            <a:noFill/>
            <a:ln w="0">
              <a:solidFill>
                <a:srgbClr val="000000"/>
              </a:solidFill>
              <a:prstDash val="solid"/>
              <a:round/>
              <a:headEnd/>
              <a:tailEnd/>
            </a:ln>
          </p:spPr>
          <p:txBody>
            <a:bodyPr/>
            <a:lstStyle/>
            <a:p>
              <a:pPr>
                <a:defRPr/>
              </a:pPr>
              <a:endParaRPr lang="fi-FI"/>
            </a:p>
          </p:txBody>
        </p:sp>
        <p:sp>
          <p:nvSpPr>
            <p:cNvPr id="17508" name="Rectangle 27"/>
            <p:cNvSpPr>
              <a:spLocks noChangeAspect="1" noChangeArrowheads="1"/>
            </p:cNvSpPr>
            <p:nvPr/>
          </p:nvSpPr>
          <p:spPr bwMode="auto">
            <a:xfrm>
              <a:off x="1803" y="1726"/>
              <a:ext cx="458" cy="95"/>
            </a:xfrm>
            <a:prstGeom prst="rect">
              <a:avLst/>
            </a:prstGeom>
            <a:grpFill/>
            <a:ln w="9525">
              <a:noFill/>
              <a:miter lim="800000"/>
              <a:headEnd/>
              <a:tailEnd/>
            </a:ln>
          </p:spPr>
          <p:txBody>
            <a:bodyPr wrap="none" lIns="0" tIns="0" rIns="0" bIns="0">
              <a:spAutoFit/>
            </a:bodyPr>
            <a:lstStyle/>
            <a:p>
              <a:pPr>
                <a:defRPr/>
              </a:pPr>
              <a:r>
                <a:rPr lang="fi-FI" sz="1200" b="1" dirty="0">
                  <a:solidFill>
                    <a:srgbClr val="000000"/>
                  </a:solidFill>
                  <a:latin typeface="Verdana" pitchFamily="34" charset="0"/>
                  <a:cs typeface="Arial" charset="0"/>
                </a:rPr>
                <a:t>Äänekoski</a:t>
              </a:r>
            </a:p>
          </p:txBody>
        </p:sp>
        <p:sp>
          <p:nvSpPr>
            <p:cNvPr id="17509" name="Rectangle 28"/>
            <p:cNvSpPr>
              <a:spLocks noChangeAspect="1" noChangeArrowheads="1"/>
            </p:cNvSpPr>
            <p:nvPr/>
          </p:nvSpPr>
          <p:spPr bwMode="auto">
            <a:xfrm>
              <a:off x="2402" y="2250"/>
              <a:ext cx="519" cy="95"/>
            </a:xfrm>
            <a:prstGeom prst="rect">
              <a:avLst/>
            </a:prstGeom>
            <a:grpFill/>
            <a:ln w="9525">
              <a:noFill/>
              <a:miter lim="800000"/>
              <a:headEnd/>
              <a:tailEnd/>
            </a:ln>
          </p:spPr>
          <p:txBody>
            <a:bodyPr wrap="none" lIns="0" tIns="0" rIns="0" bIns="0">
              <a:spAutoFit/>
            </a:bodyPr>
            <a:lstStyle/>
            <a:p>
              <a:pPr>
                <a:defRPr/>
              </a:pPr>
              <a:r>
                <a:rPr lang="fi-FI" sz="1200" b="1">
                  <a:solidFill>
                    <a:srgbClr val="000000"/>
                  </a:solidFill>
                  <a:latin typeface="Verdana" pitchFamily="34" charset="0"/>
                  <a:cs typeface="Arial" charset="0"/>
                </a:rPr>
                <a:t>Hankasalmi</a:t>
              </a:r>
              <a:endParaRPr lang="fi-FI" sz="1200" b="1">
                <a:cs typeface="Arial" charset="0"/>
              </a:endParaRPr>
            </a:p>
          </p:txBody>
        </p:sp>
        <p:sp>
          <p:nvSpPr>
            <p:cNvPr id="17510" name="Rectangle 29"/>
            <p:cNvSpPr>
              <a:spLocks noChangeAspect="1" noChangeArrowheads="1"/>
            </p:cNvSpPr>
            <p:nvPr/>
          </p:nvSpPr>
          <p:spPr bwMode="auto">
            <a:xfrm>
              <a:off x="1746" y="2341"/>
              <a:ext cx="430" cy="95"/>
            </a:xfrm>
            <a:prstGeom prst="rect">
              <a:avLst/>
            </a:prstGeom>
            <a:grpFill/>
            <a:ln w="9525">
              <a:noFill/>
              <a:miter lim="800000"/>
              <a:headEnd/>
              <a:tailEnd/>
            </a:ln>
          </p:spPr>
          <p:txBody>
            <a:bodyPr wrap="none" lIns="0" tIns="0" rIns="0" bIns="0">
              <a:spAutoFit/>
            </a:bodyPr>
            <a:lstStyle/>
            <a:p>
              <a:pPr>
                <a:defRPr/>
              </a:pPr>
              <a:r>
                <a:rPr lang="fi-FI" sz="1200" b="1">
                  <a:solidFill>
                    <a:srgbClr val="000000"/>
                  </a:solidFill>
                  <a:latin typeface="Verdana" pitchFamily="34" charset="0"/>
                  <a:cs typeface="Arial" charset="0"/>
                </a:rPr>
                <a:t>Jyväskylä</a:t>
              </a:r>
              <a:endParaRPr lang="fi-FI" sz="1200" b="1">
                <a:cs typeface="Arial" charset="0"/>
              </a:endParaRPr>
            </a:p>
          </p:txBody>
        </p:sp>
        <p:sp>
          <p:nvSpPr>
            <p:cNvPr id="17511" name="Rectangle 30"/>
            <p:cNvSpPr>
              <a:spLocks noChangeAspect="1" noChangeArrowheads="1"/>
            </p:cNvSpPr>
            <p:nvPr/>
          </p:nvSpPr>
          <p:spPr bwMode="auto">
            <a:xfrm>
              <a:off x="1465" y="1202"/>
              <a:ext cx="577" cy="96"/>
            </a:xfrm>
            <a:prstGeom prst="rect">
              <a:avLst/>
            </a:prstGeom>
            <a:grpFill/>
            <a:ln w="9525">
              <a:noFill/>
              <a:miter lim="800000"/>
              <a:headEnd/>
              <a:tailEnd/>
            </a:ln>
          </p:spPr>
          <p:txBody>
            <a:bodyPr wrap="none" lIns="0" tIns="0" rIns="0" bIns="0">
              <a:spAutoFit/>
            </a:bodyPr>
            <a:lstStyle/>
            <a:p>
              <a:pPr>
                <a:defRPr/>
              </a:pPr>
              <a:r>
                <a:rPr lang="fi-FI" sz="1200" b="1" dirty="0">
                  <a:solidFill>
                    <a:srgbClr val="000000"/>
                  </a:solidFill>
                  <a:latin typeface="Verdana" pitchFamily="34" charset="0"/>
                  <a:cs typeface="Arial" charset="0"/>
                </a:rPr>
                <a:t>Kannonkoski</a:t>
              </a:r>
              <a:endParaRPr lang="fi-FI" sz="1200" b="1" dirty="0">
                <a:cs typeface="Arial" charset="0"/>
              </a:endParaRPr>
            </a:p>
          </p:txBody>
        </p:sp>
        <p:sp>
          <p:nvSpPr>
            <p:cNvPr id="17512" name="Rectangle 31"/>
            <p:cNvSpPr>
              <a:spLocks noChangeAspect="1" noChangeArrowheads="1"/>
            </p:cNvSpPr>
            <p:nvPr/>
          </p:nvSpPr>
          <p:spPr bwMode="auto">
            <a:xfrm>
              <a:off x="941" y="1352"/>
              <a:ext cx="377" cy="192"/>
            </a:xfrm>
            <a:prstGeom prst="rect">
              <a:avLst/>
            </a:prstGeom>
            <a:grpFill/>
            <a:ln w="9525">
              <a:noFill/>
              <a:miter lim="800000"/>
              <a:headEnd/>
              <a:tailEnd/>
            </a:ln>
          </p:spPr>
          <p:txBody>
            <a:bodyPr wrap="none" lIns="0" tIns="0" rIns="0" bIns="0">
              <a:spAutoFit/>
            </a:bodyPr>
            <a:lstStyle/>
            <a:p>
              <a:pPr>
                <a:defRPr/>
              </a:pPr>
              <a:r>
                <a:rPr lang="fi-FI" sz="1200" b="1" dirty="0" smtClean="0">
                  <a:solidFill>
                    <a:srgbClr val="000000"/>
                  </a:solidFill>
                  <a:latin typeface="Verdana" pitchFamily="34" charset="0"/>
                  <a:cs typeface="Arial" charset="0"/>
                </a:rPr>
                <a:t>Karstula</a:t>
              </a:r>
            </a:p>
            <a:p>
              <a:pPr>
                <a:defRPr/>
              </a:pPr>
              <a:endParaRPr lang="fi-FI" sz="1200" b="1" dirty="0">
                <a:cs typeface="Arial" charset="0"/>
              </a:endParaRPr>
            </a:p>
          </p:txBody>
        </p:sp>
        <p:sp>
          <p:nvSpPr>
            <p:cNvPr id="17513" name="Rectangle 32"/>
            <p:cNvSpPr>
              <a:spLocks noChangeAspect="1" noChangeArrowheads="1"/>
            </p:cNvSpPr>
            <p:nvPr/>
          </p:nvSpPr>
          <p:spPr bwMode="auto">
            <a:xfrm>
              <a:off x="754" y="2288"/>
              <a:ext cx="322" cy="95"/>
            </a:xfrm>
            <a:prstGeom prst="rect">
              <a:avLst/>
            </a:prstGeom>
            <a:grpFill/>
            <a:ln w="9525">
              <a:noFill/>
              <a:miter lim="800000"/>
              <a:headEnd/>
              <a:tailEnd/>
            </a:ln>
          </p:spPr>
          <p:txBody>
            <a:bodyPr wrap="none" lIns="0" tIns="0" rIns="0" bIns="0">
              <a:spAutoFit/>
            </a:bodyPr>
            <a:lstStyle/>
            <a:p>
              <a:pPr>
                <a:defRPr/>
              </a:pPr>
              <a:r>
                <a:rPr lang="fi-FI" sz="1200" b="1" dirty="0">
                  <a:solidFill>
                    <a:srgbClr val="000000"/>
                  </a:solidFill>
                  <a:latin typeface="Verdana" pitchFamily="34" charset="0"/>
                  <a:cs typeface="Arial" charset="0"/>
                </a:rPr>
                <a:t>Keuruu</a:t>
              </a:r>
              <a:endParaRPr lang="fi-FI" sz="1200" b="1" dirty="0">
                <a:cs typeface="Arial" charset="0"/>
              </a:endParaRPr>
            </a:p>
          </p:txBody>
        </p:sp>
        <p:sp>
          <p:nvSpPr>
            <p:cNvPr id="17514" name="Rectangle 33"/>
            <p:cNvSpPr>
              <a:spLocks noChangeAspect="1" noChangeArrowheads="1"/>
            </p:cNvSpPr>
            <p:nvPr/>
          </p:nvSpPr>
          <p:spPr bwMode="auto">
            <a:xfrm>
              <a:off x="1241" y="565"/>
              <a:ext cx="337" cy="95"/>
            </a:xfrm>
            <a:prstGeom prst="rect">
              <a:avLst/>
            </a:prstGeom>
            <a:grpFill/>
            <a:ln w="9525">
              <a:noFill/>
              <a:miter lim="800000"/>
              <a:headEnd/>
              <a:tailEnd/>
            </a:ln>
          </p:spPr>
          <p:txBody>
            <a:bodyPr wrap="none" lIns="0" tIns="0" rIns="0" bIns="0">
              <a:spAutoFit/>
            </a:bodyPr>
            <a:lstStyle/>
            <a:p>
              <a:pPr>
                <a:defRPr/>
              </a:pPr>
              <a:r>
                <a:rPr lang="fi-FI" sz="1200" b="1" dirty="0">
                  <a:solidFill>
                    <a:srgbClr val="000000"/>
                  </a:solidFill>
                  <a:latin typeface="Verdana" pitchFamily="34" charset="0"/>
                  <a:cs typeface="Arial" charset="0"/>
                </a:rPr>
                <a:t>Kinnula</a:t>
              </a:r>
              <a:endParaRPr lang="fi-FI" sz="1200" b="1" dirty="0">
                <a:cs typeface="Arial" charset="0"/>
              </a:endParaRPr>
            </a:p>
          </p:txBody>
        </p:sp>
        <p:sp>
          <p:nvSpPr>
            <p:cNvPr id="17515" name="Rectangle 34"/>
            <p:cNvSpPr>
              <a:spLocks noChangeAspect="1" noChangeArrowheads="1"/>
            </p:cNvSpPr>
            <p:nvPr/>
          </p:nvSpPr>
          <p:spPr bwMode="auto">
            <a:xfrm>
              <a:off x="1208" y="890"/>
              <a:ext cx="370" cy="95"/>
            </a:xfrm>
            <a:prstGeom prst="rect">
              <a:avLst/>
            </a:prstGeom>
            <a:grpFill/>
            <a:ln w="9525">
              <a:noFill/>
              <a:miter lim="800000"/>
              <a:headEnd/>
              <a:tailEnd/>
            </a:ln>
          </p:spPr>
          <p:txBody>
            <a:bodyPr wrap="none" lIns="0" tIns="0" rIns="0" bIns="0">
              <a:spAutoFit/>
            </a:bodyPr>
            <a:lstStyle/>
            <a:p>
              <a:pPr>
                <a:defRPr/>
              </a:pPr>
              <a:r>
                <a:rPr lang="fi-FI" sz="1200" b="1" dirty="0">
                  <a:solidFill>
                    <a:srgbClr val="000000"/>
                  </a:solidFill>
                  <a:latin typeface="Verdana" pitchFamily="34" charset="0"/>
                  <a:cs typeface="Arial" charset="0"/>
                </a:rPr>
                <a:t>Kivijärvi</a:t>
              </a:r>
              <a:endParaRPr lang="fi-FI" sz="1200" b="1" dirty="0">
                <a:cs typeface="Arial" charset="0"/>
              </a:endParaRPr>
            </a:p>
          </p:txBody>
        </p:sp>
        <p:sp>
          <p:nvSpPr>
            <p:cNvPr id="17516" name="Rectangle 35"/>
            <p:cNvSpPr>
              <a:spLocks noChangeAspect="1" noChangeArrowheads="1"/>
            </p:cNvSpPr>
            <p:nvPr/>
          </p:nvSpPr>
          <p:spPr bwMode="auto">
            <a:xfrm>
              <a:off x="2290" y="1838"/>
              <a:ext cx="459" cy="95"/>
            </a:xfrm>
            <a:prstGeom prst="rect">
              <a:avLst/>
            </a:prstGeom>
            <a:grpFill/>
            <a:ln w="9525">
              <a:noFill/>
              <a:miter lim="800000"/>
              <a:headEnd/>
              <a:tailEnd/>
            </a:ln>
          </p:spPr>
          <p:txBody>
            <a:bodyPr wrap="none" lIns="0" tIns="0" rIns="0" bIns="0">
              <a:spAutoFit/>
            </a:bodyPr>
            <a:lstStyle/>
            <a:p>
              <a:pPr>
                <a:defRPr/>
              </a:pPr>
              <a:r>
                <a:rPr lang="fi-FI" sz="1200" b="1" dirty="0">
                  <a:solidFill>
                    <a:srgbClr val="000000"/>
                  </a:solidFill>
                  <a:latin typeface="Verdana" pitchFamily="34" charset="0"/>
                  <a:cs typeface="Arial" charset="0"/>
                </a:rPr>
                <a:t>Konnevesi</a:t>
              </a:r>
              <a:endParaRPr lang="fi-FI" sz="1200" b="1" dirty="0">
                <a:cs typeface="Arial" charset="0"/>
              </a:endParaRPr>
            </a:p>
          </p:txBody>
        </p:sp>
        <p:sp>
          <p:nvSpPr>
            <p:cNvPr id="17517" name="Rectangle 36"/>
            <p:cNvSpPr>
              <a:spLocks noChangeAspect="1" noChangeArrowheads="1"/>
            </p:cNvSpPr>
            <p:nvPr/>
          </p:nvSpPr>
          <p:spPr bwMode="auto">
            <a:xfrm>
              <a:off x="1203" y="3486"/>
              <a:ext cx="505" cy="95"/>
            </a:xfrm>
            <a:prstGeom prst="rect">
              <a:avLst/>
            </a:prstGeom>
            <a:grpFill/>
            <a:ln w="9525">
              <a:noFill/>
              <a:miter lim="800000"/>
              <a:headEnd/>
              <a:tailEnd/>
            </a:ln>
          </p:spPr>
          <p:txBody>
            <a:bodyPr wrap="none" lIns="0" tIns="0" rIns="0" bIns="0">
              <a:spAutoFit/>
            </a:bodyPr>
            <a:lstStyle/>
            <a:p>
              <a:pPr>
                <a:defRPr/>
              </a:pPr>
              <a:r>
                <a:rPr lang="fi-FI" sz="1200" b="1">
                  <a:solidFill>
                    <a:srgbClr val="000000"/>
                  </a:solidFill>
                  <a:latin typeface="Verdana" pitchFamily="34" charset="0"/>
                  <a:cs typeface="Arial" charset="0"/>
                </a:rPr>
                <a:t>Kuhmoinen</a:t>
              </a:r>
              <a:endParaRPr lang="fi-FI" sz="1200" b="1">
                <a:cs typeface="Arial" charset="0"/>
              </a:endParaRPr>
            </a:p>
          </p:txBody>
        </p:sp>
        <p:sp>
          <p:nvSpPr>
            <p:cNvPr id="17518" name="Rectangle 37"/>
            <p:cNvSpPr>
              <a:spLocks noChangeAspect="1" noChangeArrowheads="1"/>
            </p:cNvSpPr>
            <p:nvPr/>
          </p:nvSpPr>
          <p:spPr bwMode="auto">
            <a:xfrm>
              <a:off x="866" y="1052"/>
              <a:ext cx="367" cy="95"/>
            </a:xfrm>
            <a:prstGeom prst="rect">
              <a:avLst/>
            </a:prstGeom>
            <a:noFill/>
            <a:ln w="9525">
              <a:noFill/>
              <a:miter lim="800000"/>
              <a:headEnd/>
              <a:tailEnd/>
            </a:ln>
          </p:spPr>
          <p:txBody>
            <a:bodyPr wrap="none" lIns="0" tIns="0" rIns="0" bIns="0">
              <a:spAutoFit/>
            </a:bodyPr>
            <a:lstStyle/>
            <a:p>
              <a:pPr>
                <a:defRPr/>
              </a:pPr>
              <a:r>
                <a:rPr lang="fi-FI" sz="1200" b="1" dirty="0">
                  <a:solidFill>
                    <a:srgbClr val="000000"/>
                  </a:solidFill>
                  <a:latin typeface="Verdana" pitchFamily="34" charset="0"/>
                  <a:cs typeface="Arial" charset="0"/>
                </a:rPr>
                <a:t>Kyyjärvi</a:t>
              </a:r>
              <a:endParaRPr lang="fi-FI" sz="1200" b="1" dirty="0">
                <a:cs typeface="Arial" charset="0"/>
              </a:endParaRPr>
            </a:p>
          </p:txBody>
        </p:sp>
        <p:sp>
          <p:nvSpPr>
            <p:cNvPr id="17519" name="Rectangle 38"/>
            <p:cNvSpPr>
              <a:spLocks noChangeAspect="1" noChangeArrowheads="1"/>
            </p:cNvSpPr>
            <p:nvPr/>
          </p:nvSpPr>
          <p:spPr bwMode="auto">
            <a:xfrm>
              <a:off x="1973" y="2115"/>
              <a:ext cx="318" cy="95"/>
            </a:xfrm>
            <a:prstGeom prst="rect">
              <a:avLst/>
            </a:prstGeom>
            <a:grpFill/>
            <a:ln w="9525">
              <a:noFill/>
              <a:miter lim="800000"/>
              <a:headEnd/>
              <a:tailEnd/>
            </a:ln>
          </p:spPr>
          <p:txBody>
            <a:bodyPr wrap="none" lIns="0" tIns="0" rIns="0" bIns="0">
              <a:spAutoFit/>
            </a:bodyPr>
            <a:lstStyle/>
            <a:p>
              <a:pPr>
                <a:defRPr/>
              </a:pPr>
              <a:r>
                <a:rPr lang="fi-FI" sz="1200" b="1">
                  <a:solidFill>
                    <a:srgbClr val="000000"/>
                  </a:solidFill>
                  <a:latin typeface="Verdana" pitchFamily="34" charset="0"/>
                  <a:cs typeface="Arial" charset="0"/>
                </a:rPr>
                <a:t>Laukaa</a:t>
              </a:r>
              <a:endParaRPr lang="fi-FI" sz="1200" b="1">
                <a:cs typeface="Arial" charset="0"/>
              </a:endParaRPr>
            </a:p>
          </p:txBody>
        </p:sp>
        <p:sp>
          <p:nvSpPr>
            <p:cNvPr id="17520" name="Rectangle 39"/>
            <p:cNvSpPr>
              <a:spLocks noChangeAspect="1" noChangeArrowheads="1"/>
            </p:cNvSpPr>
            <p:nvPr/>
          </p:nvSpPr>
          <p:spPr bwMode="auto">
            <a:xfrm>
              <a:off x="1746" y="3203"/>
              <a:ext cx="377" cy="95"/>
            </a:xfrm>
            <a:prstGeom prst="rect">
              <a:avLst/>
            </a:prstGeom>
            <a:grpFill/>
            <a:ln w="9525">
              <a:noFill/>
              <a:miter lim="800000"/>
              <a:headEnd/>
              <a:tailEnd/>
            </a:ln>
          </p:spPr>
          <p:txBody>
            <a:bodyPr wrap="none" lIns="0" tIns="0" rIns="0" bIns="0">
              <a:spAutoFit/>
            </a:bodyPr>
            <a:lstStyle/>
            <a:p>
              <a:pPr>
                <a:defRPr/>
              </a:pPr>
              <a:r>
                <a:rPr lang="fi-FI" sz="1200" b="1">
                  <a:solidFill>
                    <a:srgbClr val="000000"/>
                  </a:solidFill>
                  <a:latin typeface="Verdana" pitchFamily="34" charset="0"/>
                  <a:cs typeface="Arial" charset="0"/>
                </a:rPr>
                <a:t>Luhanka</a:t>
              </a:r>
              <a:endParaRPr lang="fi-FI" sz="1200" b="1">
                <a:cs typeface="Arial" charset="0"/>
              </a:endParaRPr>
            </a:p>
          </p:txBody>
        </p:sp>
        <p:sp>
          <p:nvSpPr>
            <p:cNvPr id="17521" name="Rectangle 40"/>
            <p:cNvSpPr>
              <a:spLocks noChangeAspect="1" noChangeArrowheads="1"/>
            </p:cNvSpPr>
            <p:nvPr/>
          </p:nvSpPr>
          <p:spPr bwMode="auto">
            <a:xfrm>
              <a:off x="1066" y="2005"/>
              <a:ext cx="275" cy="95"/>
            </a:xfrm>
            <a:prstGeom prst="rect">
              <a:avLst/>
            </a:prstGeom>
            <a:grpFill/>
            <a:ln w="9525">
              <a:noFill/>
              <a:miter lim="800000"/>
              <a:headEnd/>
              <a:tailEnd/>
            </a:ln>
          </p:spPr>
          <p:txBody>
            <a:bodyPr wrap="none" lIns="0" tIns="0" rIns="0" bIns="0">
              <a:spAutoFit/>
            </a:bodyPr>
            <a:lstStyle/>
            <a:p>
              <a:pPr>
                <a:defRPr/>
              </a:pPr>
              <a:r>
                <a:rPr lang="fi-FI" sz="1200" b="1" dirty="0">
                  <a:solidFill>
                    <a:srgbClr val="000000"/>
                  </a:solidFill>
                  <a:latin typeface="Verdana" pitchFamily="34" charset="0"/>
                  <a:cs typeface="Arial" charset="0"/>
                </a:rPr>
                <a:t>Multia</a:t>
              </a:r>
              <a:endParaRPr lang="fi-FI" sz="1200" b="1" dirty="0">
                <a:cs typeface="Arial" charset="0"/>
              </a:endParaRPr>
            </a:p>
          </p:txBody>
        </p:sp>
        <p:sp>
          <p:nvSpPr>
            <p:cNvPr id="17522" name="Rectangle 41"/>
            <p:cNvSpPr>
              <a:spLocks noChangeAspect="1" noChangeArrowheads="1"/>
            </p:cNvSpPr>
            <p:nvPr/>
          </p:nvSpPr>
          <p:spPr bwMode="auto">
            <a:xfrm>
              <a:off x="1653" y="2550"/>
              <a:ext cx="417" cy="95"/>
            </a:xfrm>
            <a:prstGeom prst="rect">
              <a:avLst/>
            </a:prstGeom>
            <a:grpFill/>
            <a:ln w="9525">
              <a:noFill/>
              <a:miter lim="800000"/>
              <a:headEnd/>
              <a:tailEnd/>
            </a:ln>
          </p:spPr>
          <p:txBody>
            <a:bodyPr wrap="none" lIns="0" tIns="0" rIns="0" bIns="0">
              <a:spAutoFit/>
            </a:bodyPr>
            <a:lstStyle/>
            <a:p>
              <a:pPr>
                <a:defRPr/>
              </a:pPr>
              <a:r>
                <a:rPr lang="fi-FI" sz="1200" b="1">
                  <a:solidFill>
                    <a:srgbClr val="000000"/>
                  </a:solidFill>
                  <a:latin typeface="Verdana" pitchFamily="34" charset="0"/>
                  <a:cs typeface="Arial" charset="0"/>
                </a:rPr>
                <a:t>Muurame</a:t>
              </a:r>
              <a:endParaRPr lang="fi-FI" sz="1200" b="1">
                <a:cs typeface="Arial" charset="0"/>
              </a:endParaRPr>
            </a:p>
          </p:txBody>
        </p:sp>
        <p:sp>
          <p:nvSpPr>
            <p:cNvPr id="17523" name="Rectangle 42"/>
            <p:cNvSpPr>
              <a:spLocks noChangeAspect="1" noChangeArrowheads="1"/>
            </p:cNvSpPr>
            <p:nvPr/>
          </p:nvSpPr>
          <p:spPr bwMode="auto">
            <a:xfrm>
              <a:off x="1383" y="2296"/>
              <a:ext cx="323" cy="190"/>
            </a:xfrm>
            <a:prstGeom prst="rect">
              <a:avLst/>
            </a:prstGeom>
            <a:noFill/>
            <a:ln w="9525">
              <a:noFill/>
              <a:miter lim="800000"/>
              <a:headEnd/>
              <a:tailEnd/>
            </a:ln>
          </p:spPr>
          <p:txBody>
            <a:bodyPr wrap="none" lIns="0" tIns="0" rIns="0" bIns="0">
              <a:spAutoFit/>
            </a:bodyPr>
            <a:lstStyle/>
            <a:p>
              <a:pPr>
                <a:defRPr/>
              </a:pPr>
              <a:r>
                <a:rPr lang="fi-FI" sz="1200" b="1" dirty="0">
                  <a:solidFill>
                    <a:srgbClr val="000000"/>
                  </a:solidFill>
                  <a:latin typeface="Verdana" pitchFamily="34" charset="0"/>
                  <a:cs typeface="Arial" charset="0"/>
                </a:rPr>
                <a:t>Petäjä-</a:t>
              </a:r>
            </a:p>
            <a:p>
              <a:pPr>
                <a:defRPr/>
              </a:pPr>
              <a:r>
                <a:rPr lang="fi-FI" sz="1200" b="1" dirty="0">
                  <a:solidFill>
                    <a:srgbClr val="000000"/>
                  </a:solidFill>
                  <a:latin typeface="Verdana" pitchFamily="34" charset="0"/>
                  <a:cs typeface="Arial" charset="0"/>
                </a:rPr>
                <a:t>vesi</a:t>
              </a:r>
              <a:endParaRPr lang="fi-FI" sz="1200" b="1" dirty="0">
                <a:cs typeface="Arial" charset="0"/>
              </a:endParaRPr>
            </a:p>
          </p:txBody>
        </p:sp>
        <p:sp>
          <p:nvSpPr>
            <p:cNvPr id="17524" name="Rectangle 43"/>
            <p:cNvSpPr>
              <a:spLocks noChangeAspect="1" noChangeArrowheads="1"/>
            </p:cNvSpPr>
            <p:nvPr/>
          </p:nvSpPr>
          <p:spPr bwMode="auto">
            <a:xfrm>
              <a:off x="1655" y="527"/>
              <a:ext cx="472" cy="95"/>
            </a:xfrm>
            <a:prstGeom prst="rect">
              <a:avLst/>
            </a:prstGeom>
            <a:grpFill/>
            <a:ln w="9525">
              <a:noFill/>
              <a:miter lim="800000"/>
              <a:headEnd/>
              <a:tailEnd/>
            </a:ln>
          </p:spPr>
          <p:txBody>
            <a:bodyPr wrap="none" lIns="0" tIns="0" rIns="0" bIns="0">
              <a:spAutoFit/>
            </a:bodyPr>
            <a:lstStyle/>
            <a:p>
              <a:pPr>
                <a:defRPr/>
              </a:pPr>
              <a:r>
                <a:rPr lang="fi-FI" sz="1200" b="1" dirty="0">
                  <a:solidFill>
                    <a:srgbClr val="000000"/>
                  </a:solidFill>
                  <a:latin typeface="Verdana" pitchFamily="34" charset="0"/>
                  <a:cs typeface="Arial" charset="0"/>
                </a:rPr>
                <a:t>Pihtipudas</a:t>
              </a:r>
              <a:endParaRPr lang="fi-FI" sz="1200" b="1" dirty="0">
                <a:cs typeface="Arial" charset="0"/>
              </a:endParaRPr>
            </a:p>
          </p:txBody>
        </p:sp>
        <p:sp>
          <p:nvSpPr>
            <p:cNvPr id="17525" name="Rectangle 44"/>
            <p:cNvSpPr>
              <a:spLocks noChangeAspect="1" noChangeArrowheads="1"/>
            </p:cNvSpPr>
            <p:nvPr/>
          </p:nvSpPr>
          <p:spPr bwMode="auto">
            <a:xfrm>
              <a:off x="1166" y="1689"/>
              <a:ext cx="432" cy="95"/>
            </a:xfrm>
            <a:prstGeom prst="rect">
              <a:avLst/>
            </a:prstGeom>
            <a:grpFill/>
            <a:ln w="9525">
              <a:noFill/>
              <a:miter lim="800000"/>
              <a:headEnd/>
              <a:tailEnd/>
            </a:ln>
          </p:spPr>
          <p:txBody>
            <a:bodyPr wrap="none" lIns="0" tIns="0" rIns="0" bIns="0">
              <a:spAutoFit/>
            </a:bodyPr>
            <a:lstStyle/>
            <a:p>
              <a:pPr>
                <a:defRPr/>
              </a:pPr>
              <a:r>
                <a:rPr lang="fi-FI" sz="1200" b="1">
                  <a:solidFill>
                    <a:srgbClr val="000000"/>
                  </a:solidFill>
                  <a:latin typeface="Verdana" pitchFamily="34" charset="0"/>
                  <a:cs typeface="Arial" charset="0"/>
                </a:rPr>
                <a:t>Saarijärvi</a:t>
              </a:r>
              <a:endParaRPr lang="fi-FI" sz="1200" b="1">
                <a:cs typeface="Arial" charset="0"/>
              </a:endParaRPr>
            </a:p>
          </p:txBody>
        </p:sp>
        <p:sp>
          <p:nvSpPr>
            <p:cNvPr id="17526" name="Rectangle 45"/>
            <p:cNvSpPr>
              <a:spLocks noChangeAspect="1" noChangeArrowheads="1"/>
            </p:cNvSpPr>
            <p:nvPr/>
          </p:nvSpPr>
          <p:spPr bwMode="auto">
            <a:xfrm>
              <a:off x="2109" y="2659"/>
              <a:ext cx="495" cy="95"/>
            </a:xfrm>
            <a:prstGeom prst="rect">
              <a:avLst/>
            </a:prstGeom>
            <a:grpFill/>
            <a:ln w="9525">
              <a:noFill/>
              <a:miter lim="800000"/>
              <a:headEnd/>
              <a:tailEnd/>
            </a:ln>
          </p:spPr>
          <p:txBody>
            <a:bodyPr lIns="0" tIns="0" rIns="0" bIns="0">
              <a:spAutoFit/>
            </a:bodyPr>
            <a:lstStyle/>
            <a:p>
              <a:pPr>
                <a:defRPr/>
              </a:pPr>
              <a:r>
                <a:rPr lang="fi-FI" sz="1200" b="1" dirty="0">
                  <a:solidFill>
                    <a:srgbClr val="000000"/>
                  </a:solidFill>
                  <a:latin typeface="Verdana" pitchFamily="34" charset="0"/>
                  <a:cs typeface="Arial" charset="0"/>
                </a:rPr>
                <a:t>Toivakka</a:t>
              </a:r>
              <a:endParaRPr lang="fi-FI" sz="1200" b="1" dirty="0">
                <a:cs typeface="Arial" charset="0"/>
              </a:endParaRPr>
            </a:p>
          </p:txBody>
        </p:sp>
        <p:sp>
          <p:nvSpPr>
            <p:cNvPr id="17527" name="Rectangle 46"/>
            <p:cNvSpPr>
              <a:spLocks noChangeAspect="1" noChangeArrowheads="1"/>
            </p:cNvSpPr>
            <p:nvPr/>
          </p:nvSpPr>
          <p:spPr bwMode="auto">
            <a:xfrm>
              <a:off x="1434" y="2024"/>
              <a:ext cx="406" cy="95"/>
            </a:xfrm>
            <a:prstGeom prst="rect">
              <a:avLst/>
            </a:prstGeom>
            <a:grpFill/>
            <a:ln w="9525">
              <a:noFill/>
              <a:miter lim="800000"/>
              <a:headEnd/>
              <a:tailEnd/>
            </a:ln>
          </p:spPr>
          <p:txBody>
            <a:bodyPr wrap="none" lIns="0" tIns="0" rIns="0" bIns="0">
              <a:spAutoFit/>
            </a:bodyPr>
            <a:lstStyle/>
            <a:p>
              <a:pPr>
                <a:defRPr/>
              </a:pPr>
              <a:r>
                <a:rPr lang="fi-FI" sz="1200" b="1" dirty="0">
                  <a:solidFill>
                    <a:srgbClr val="000000"/>
                  </a:solidFill>
                  <a:latin typeface="Verdana" pitchFamily="34" charset="0"/>
                  <a:cs typeface="Arial" charset="0"/>
                </a:rPr>
                <a:t>Uurainen</a:t>
              </a:r>
              <a:endParaRPr lang="fi-FI" sz="1200" b="1" dirty="0">
                <a:cs typeface="Arial" charset="0"/>
              </a:endParaRPr>
            </a:p>
          </p:txBody>
        </p:sp>
        <p:sp>
          <p:nvSpPr>
            <p:cNvPr id="17528" name="Rectangle 47"/>
            <p:cNvSpPr>
              <a:spLocks noChangeAspect="1" noChangeArrowheads="1"/>
            </p:cNvSpPr>
            <p:nvPr/>
          </p:nvSpPr>
          <p:spPr bwMode="auto">
            <a:xfrm>
              <a:off x="1859" y="972"/>
              <a:ext cx="424" cy="95"/>
            </a:xfrm>
            <a:prstGeom prst="rect">
              <a:avLst/>
            </a:prstGeom>
            <a:grpFill/>
            <a:ln w="9525">
              <a:noFill/>
              <a:miter lim="800000"/>
              <a:headEnd/>
              <a:tailEnd/>
            </a:ln>
          </p:spPr>
          <p:txBody>
            <a:bodyPr wrap="none" lIns="0" tIns="0" rIns="0" bIns="0">
              <a:spAutoFit/>
            </a:bodyPr>
            <a:lstStyle/>
            <a:p>
              <a:pPr>
                <a:defRPr/>
              </a:pPr>
              <a:r>
                <a:rPr lang="fi-FI" sz="1200" b="1">
                  <a:solidFill>
                    <a:srgbClr val="000000"/>
                  </a:solidFill>
                  <a:latin typeface="Verdana" pitchFamily="34" charset="0"/>
                  <a:cs typeface="Arial" charset="0"/>
                </a:rPr>
                <a:t>Viitasaari</a:t>
              </a:r>
              <a:endParaRPr lang="fi-FI" sz="1200" b="1">
                <a:cs typeface="Arial" charset="0"/>
              </a:endParaRPr>
            </a:p>
          </p:txBody>
        </p:sp>
        <p:sp>
          <p:nvSpPr>
            <p:cNvPr id="17529" name="Rectangle 48"/>
            <p:cNvSpPr>
              <a:spLocks noChangeAspect="1" noChangeArrowheads="1"/>
            </p:cNvSpPr>
            <p:nvPr/>
          </p:nvSpPr>
          <p:spPr bwMode="auto">
            <a:xfrm>
              <a:off x="1202" y="2931"/>
              <a:ext cx="281" cy="95"/>
            </a:xfrm>
            <a:prstGeom prst="rect">
              <a:avLst/>
            </a:prstGeom>
            <a:grpFill/>
            <a:ln w="9525">
              <a:noFill/>
              <a:miter lim="800000"/>
              <a:headEnd/>
              <a:tailEnd/>
            </a:ln>
          </p:spPr>
          <p:txBody>
            <a:bodyPr wrap="none" lIns="0" tIns="0" rIns="0" bIns="0">
              <a:spAutoFit/>
            </a:bodyPr>
            <a:lstStyle/>
            <a:p>
              <a:pPr>
                <a:defRPr/>
              </a:pPr>
              <a:r>
                <a:rPr lang="fi-FI" sz="1200" b="1">
                  <a:solidFill>
                    <a:srgbClr val="000000"/>
                  </a:solidFill>
                  <a:latin typeface="Verdana" pitchFamily="34" charset="0"/>
                  <a:cs typeface="Arial" charset="0"/>
                </a:rPr>
                <a:t>Jämsä</a:t>
              </a:r>
              <a:endParaRPr lang="fi-FI" sz="1200" b="1">
                <a:cs typeface="Arial" charset="0"/>
              </a:endParaRPr>
            </a:p>
          </p:txBody>
        </p:sp>
        <p:sp>
          <p:nvSpPr>
            <p:cNvPr id="17530" name="Rectangle 49"/>
            <p:cNvSpPr>
              <a:spLocks noChangeAspect="1" noChangeArrowheads="1"/>
            </p:cNvSpPr>
            <p:nvPr/>
          </p:nvSpPr>
          <p:spPr bwMode="auto">
            <a:xfrm>
              <a:off x="2140" y="3074"/>
              <a:ext cx="290" cy="95"/>
            </a:xfrm>
            <a:prstGeom prst="rect">
              <a:avLst/>
            </a:prstGeom>
            <a:grpFill/>
            <a:ln w="9525">
              <a:noFill/>
              <a:miter lim="800000"/>
              <a:headEnd/>
              <a:tailEnd/>
            </a:ln>
          </p:spPr>
          <p:txBody>
            <a:bodyPr wrap="none" lIns="0" tIns="0" rIns="0" bIns="0">
              <a:spAutoFit/>
            </a:bodyPr>
            <a:lstStyle/>
            <a:p>
              <a:pPr>
                <a:defRPr/>
              </a:pPr>
              <a:r>
                <a:rPr lang="fi-FI" sz="1200" b="1">
                  <a:solidFill>
                    <a:srgbClr val="000000"/>
                  </a:solidFill>
                  <a:latin typeface="Verdana" pitchFamily="34" charset="0"/>
                  <a:cs typeface="Arial" charset="0"/>
                </a:rPr>
                <a:t>Joutsa</a:t>
              </a:r>
              <a:endParaRPr lang="fi-FI" sz="1200" b="1">
                <a:cs typeface="Arial" charset="0"/>
              </a:endParaRPr>
            </a:p>
          </p:txBody>
        </p:sp>
      </p:grpSp>
      <p:sp>
        <p:nvSpPr>
          <p:cNvPr id="26626" name="Text Box 2"/>
          <p:cNvSpPr txBox="1">
            <a:spLocks noChangeArrowheads="1"/>
          </p:cNvSpPr>
          <p:nvPr/>
        </p:nvSpPr>
        <p:spPr bwMode="auto">
          <a:xfrm>
            <a:off x="5147742" y="179348"/>
            <a:ext cx="3528714" cy="369332"/>
          </a:xfrm>
          <a:prstGeom prst="rect">
            <a:avLst/>
          </a:prstGeom>
          <a:noFill/>
          <a:ln w="9525">
            <a:noFill/>
            <a:miter lim="800000"/>
            <a:headEnd/>
            <a:tailEnd/>
          </a:ln>
        </p:spPr>
        <p:txBody>
          <a:bodyPr wrap="square">
            <a:spAutoFit/>
          </a:bodyPr>
          <a:lstStyle/>
          <a:p>
            <a:r>
              <a:rPr lang="fi-FI" b="1" dirty="0">
                <a:cs typeface="Arial" charset="0"/>
              </a:rPr>
              <a:t>Keski-Suomi: </a:t>
            </a:r>
            <a:r>
              <a:rPr lang="fi-FI" b="1" dirty="0" smtClean="0">
                <a:cs typeface="Arial" charset="0"/>
              </a:rPr>
              <a:t>selvitystilanne</a:t>
            </a:r>
            <a:endParaRPr lang="fi-FI" dirty="0">
              <a:cs typeface="Arial" charset="0"/>
            </a:endParaRPr>
          </a:p>
        </p:txBody>
      </p:sp>
      <p:sp>
        <p:nvSpPr>
          <p:cNvPr id="79" name="Suorakulmio 78"/>
          <p:cNvSpPr/>
          <p:nvPr/>
        </p:nvSpPr>
        <p:spPr>
          <a:xfrm>
            <a:off x="5220072" y="1196752"/>
            <a:ext cx="288925" cy="287337"/>
          </a:xfrm>
          <a:prstGeom prst="rect">
            <a:avLst/>
          </a:prstGeom>
          <a:solidFill>
            <a:srgbClr val="FF99FF"/>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p>
        </p:txBody>
      </p:sp>
      <p:sp>
        <p:nvSpPr>
          <p:cNvPr id="26680" name="Tekstikehys 44"/>
          <p:cNvSpPr txBox="1">
            <a:spLocks noChangeArrowheads="1"/>
          </p:cNvSpPr>
          <p:nvPr/>
        </p:nvSpPr>
        <p:spPr bwMode="auto">
          <a:xfrm>
            <a:off x="5651698" y="1196752"/>
            <a:ext cx="3384798" cy="430887"/>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Kannonkoski, Kinnula, Kivijärvi, Pihtipudas, Viitasaari: </a:t>
            </a:r>
            <a:r>
              <a:rPr lang="fi-FI" sz="1100" dirty="0" err="1" smtClean="0">
                <a:latin typeface="Verdana" pitchFamily="34" charset="0"/>
                <a:ea typeface="Verdana" pitchFamily="34" charset="0"/>
                <a:cs typeface="Verdana" pitchFamily="34" charset="0"/>
              </a:rPr>
              <a:t>VM:n</a:t>
            </a:r>
            <a:r>
              <a:rPr lang="fi-FI" sz="1100" dirty="0" smtClean="0">
                <a:latin typeface="Verdana" pitchFamily="34" charset="0"/>
                <a:ea typeface="Verdana" pitchFamily="34" charset="0"/>
                <a:cs typeface="Verdana" pitchFamily="34" charset="0"/>
              </a:rPr>
              <a:t> poikkeamispäätös 1.4.2014</a:t>
            </a:r>
            <a:endParaRPr lang="fi-FI" sz="1100" dirty="0">
              <a:latin typeface="Verdana" pitchFamily="34" charset="0"/>
              <a:ea typeface="Verdana" pitchFamily="34" charset="0"/>
              <a:cs typeface="Verdana" pitchFamily="34" charset="0"/>
            </a:endParaRPr>
          </a:p>
        </p:txBody>
      </p:sp>
      <p:sp>
        <p:nvSpPr>
          <p:cNvPr id="57" name="Tekstikehys 44"/>
          <p:cNvSpPr txBox="1">
            <a:spLocks noChangeArrowheads="1"/>
          </p:cNvSpPr>
          <p:nvPr/>
        </p:nvSpPr>
        <p:spPr bwMode="auto">
          <a:xfrm>
            <a:off x="5652120" y="2879358"/>
            <a:ext cx="3456384"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Kunta ei ole mukana selvityksissä</a:t>
            </a:r>
            <a:endParaRPr lang="fi-FI" sz="1100" dirty="0">
              <a:latin typeface="Verdana" pitchFamily="34" charset="0"/>
              <a:ea typeface="Verdana" pitchFamily="34" charset="0"/>
              <a:cs typeface="Verdana" pitchFamily="34" charset="0"/>
            </a:endParaRPr>
          </a:p>
        </p:txBody>
      </p:sp>
      <p:sp>
        <p:nvSpPr>
          <p:cNvPr id="58" name="Suorakulmio 57"/>
          <p:cNvSpPr/>
          <p:nvPr/>
        </p:nvSpPr>
        <p:spPr>
          <a:xfrm>
            <a:off x="5220072" y="1628800"/>
            <a:ext cx="288925" cy="287337"/>
          </a:xfrm>
          <a:prstGeom prst="rect">
            <a:avLst/>
          </a:prstGeom>
          <a:solidFill>
            <a:srgbClr val="566BA8"/>
          </a:solidFill>
          <a:ln w="12700">
            <a:solidFill>
              <a:srgbClr val="000000"/>
            </a:solidFill>
            <a:prstDash val="solid"/>
            <a:round/>
            <a:headEnd/>
            <a:tailEnd/>
          </a:ln>
        </p:spPr>
        <p:txBody>
          <a:bodyPr/>
          <a:lstStyle/>
          <a:p>
            <a:pPr>
              <a:defRPr/>
            </a:pPr>
            <a:endParaRPr lang="fi-FI"/>
          </a:p>
        </p:txBody>
      </p:sp>
      <p:sp>
        <p:nvSpPr>
          <p:cNvPr id="70" name="Suorakulmio 69"/>
          <p:cNvSpPr/>
          <p:nvPr/>
        </p:nvSpPr>
        <p:spPr>
          <a:xfrm>
            <a:off x="5220072" y="2853631"/>
            <a:ext cx="288925" cy="28733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71" name="Tekstikehys 44"/>
          <p:cNvSpPr txBox="1">
            <a:spLocks noChangeArrowheads="1"/>
          </p:cNvSpPr>
          <p:nvPr/>
        </p:nvSpPr>
        <p:spPr bwMode="auto">
          <a:xfrm>
            <a:off x="5652120" y="1628800"/>
            <a:ext cx="3456384"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Keuruu, Mänttä-Vilppula, Multia</a:t>
            </a:r>
            <a:endParaRPr lang="fi-FI" sz="1100" dirty="0">
              <a:latin typeface="Verdana" pitchFamily="34" charset="0"/>
              <a:ea typeface="Verdana" pitchFamily="34" charset="0"/>
              <a:cs typeface="Verdana" pitchFamily="34" charset="0"/>
            </a:endParaRPr>
          </a:p>
        </p:txBody>
      </p:sp>
      <p:cxnSp>
        <p:nvCxnSpPr>
          <p:cNvPr id="73" name="Suora nuoliyhdysviiva 72"/>
          <p:cNvCxnSpPr/>
          <p:nvPr/>
        </p:nvCxnSpPr>
        <p:spPr>
          <a:xfrm flipH="1">
            <a:off x="1115616" y="4437112"/>
            <a:ext cx="288032"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4" name="Tekstikehys 73"/>
          <p:cNvSpPr txBox="1"/>
          <p:nvPr/>
        </p:nvSpPr>
        <p:spPr>
          <a:xfrm>
            <a:off x="539552" y="4869160"/>
            <a:ext cx="1080120" cy="461665"/>
          </a:xfrm>
          <a:prstGeom prst="rect">
            <a:avLst/>
          </a:prstGeom>
          <a:noFill/>
        </p:spPr>
        <p:txBody>
          <a:bodyPr wrap="square" rtlCol="0">
            <a:spAutoFit/>
          </a:bodyPr>
          <a:lstStyle/>
          <a:p>
            <a:r>
              <a:rPr lang="fi-FI" sz="1200" b="1" dirty="0" smtClean="0">
                <a:solidFill>
                  <a:srgbClr val="000000"/>
                </a:solidFill>
                <a:latin typeface="Verdana" pitchFamily="34" charset="0"/>
                <a:cs typeface="Arial" charset="0"/>
              </a:rPr>
              <a:t>Mänttä-Vilppula</a:t>
            </a:r>
            <a:endParaRPr lang="fi-FI" sz="1200" b="1" dirty="0">
              <a:solidFill>
                <a:srgbClr val="000000"/>
              </a:solidFill>
              <a:latin typeface="Verdana" pitchFamily="34" charset="0"/>
              <a:cs typeface="Arial" charset="0"/>
            </a:endParaRPr>
          </a:p>
        </p:txBody>
      </p:sp>
      <p:sp>
        <p:nvSpPr>
          <p:cNvPr id="83" name="Tekstikehys 82"/>
          <p:cNvSpPr txBox="1"/>
          <p:nvPr/>
        </p:nvSpPr>
        <p:spPr>
          <a:xfrm>
            <a:off x="5652120" y="2204864"/>
            <a:ext cx="3240360" cy="261610"/>
          </a:xfrm>
          <a:prstGeom prst="rect">
            <a:avLst/>
          </a:prstGeom>
          <a:noFill/>
        </p:spPr>
        <p:txBody>
          <a:bodyPr wrap="square" rtlCol="0">
            <a:spAutoFit/>
          </a:bodyPr>
          <a:lstStyle/>
          <a:p>
            <a:r>
              <a:rPr lang="fi-FI" sz="1100" dirty="0" smtClean="0">
                <a:latin typeface="Verdana" pitchFamily="34" charset="0"/>
                <a:ea typeface="Verdana" pitchFamily="34" charset="0"/>
                <a:cs typeface="Verdana" pitchFamily="34" charset="0"/>
              </a:rPr>
              <a:t>Jämsä ja Kuhmoinen</a:t>
            </a:r>
          </a:p>
        </p:txBody>
      </p:sp>
      <p:sp>
        <p:nvSpPr>
          <p:cNvPr id="84" name="Suorakulmio 83"/>
          <p:cNvSpPr/>
          <p:nvPr/>
        </p:nvSpPr>
        <p:spPr>
          <a:xfrm>
            <a:off x="5220072" y="2204864"/>
            <a:ext cx="288925" cy="287337"/>
          </a:xfrm>
          <a:prstGeom prst="rect">
            <a:avLst/>
          </a:prstGeom>
          <a:solidFill>
            <a:schemeClr val="accent6">
              <a:lumMod val="40000"/>
              <a:lumOff val="60000"/>
            </a:schemeClr>
          </a:solidFill>
          <a:ln w="12700">
            <a:solidFill>
              <a:srgbClr val="000000"/>
            </a:solidFill>
            <a:prstDash val="solid"/>
            <a:round/>
            <a:headEnd/>
            <a:tailEnd/>
          </a:ln>
        </p:spPr>
        <p:txBody>
          <a:bodyPr/>
          <a:lstStyle/>
          <a:p>
            <a:pPr>
              <a:defRPr/>
            </a:pPr>
            <a:endParaRPr lang="fi-FI"/>
          </a:p>
        </p:txBody>
      </p:sp>
      <p:sp>
        <p:nvSpPr>
          <p:cNvPr id="87" name="Tekstikehys 44"/>
          <p:cNvSpPr txBox="1">
            <a:spLocks noChangeArrowheads="1"/>
          </p:cNvSpPr>
          <p:nvPr/>
        </p:nvSpPr>
        <p:spPr bwMode="auto">
          <a:xfrm>
            <a:off x="5687616" y="3356992"/>
            <a:ext cx="3456384"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Selvitys toteutettu, ei yhdistymistä</a:t>
            </a:r>
            <a:endParaRPr lang="fi-FI" sz="1100" dirty="0">
              <a:latin typeface="Verdana" pitchFamily="34" charset="0"/>
              <a:ea typeface="Verdana" pitchFamily="34" charset="0"/>
              <a:cs typeface="Verdana" pitchFamily="34" charset="0"/>
            </a:endParaRPr>
          </a:p>
        </p:txBody>
      </p:sp>
      <p:sp>
        <p:nvSpPr>
          <p:cNvPr id="88" name="Suorakulmio 87"/>
          <p:cNvSpPr/>
          <p:nvPr/>
        </p:nvSpPr>
        <p:spPr>
          <a:xfrm>
            <a:off x="5255568" y="3331265"/>
            <a:ext cx="288925" cy="287337"/>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4787901" y="333375"/>
            <a:ext cx="4104580" cy="369332"/>
          </a:xfrm>
          <a:prstGeom prst="rect">
            <a:avLst/>
          </a:prstGeom>
          <a:solidFill>
            <a:schemeClr val="bg1"/>
          </a:solidFill>
          <a:ln w="9525">
            <a:noFill/>
            <a:miter lim="800000"/>
            <a:headEnd/>
            <a:tailEnd/>
          </a:ln>
        </p:spPr>
        <p:txBody>
          <a:bodyPr wrap="square">
            <a:spAutoFit/>
          </a:bodyPr>
          <a:lstStyle/>
          <a:p>
            <a:r>
              <a:rPr lang="fi-FI" b="1" dirty="0">
                <a:cs typeface="Arial" charset="0"/>
              </a:rPr>
              <a:t>Etelä-Pohjanmaa selvitysperusteet</a:t>
            </a:r>
            <a:endParaRPr lang="fi-FI" dirty="0">
              <a:cs typeface="Arial" charset="0"/>
            </a:endParaRPr>
          </a:p>
        </p:txBody>
      </p:sp>
      <p:grpSp>
        <p:nvGrpSpPr>
          <p:cNvPr id="29699" name="Group 3"/>
          <p:cNvGrpSpPr>
            <a:grpSpLocks noChangeAspect="1"/>
          </p:cNvGrpSpPr>
          <p:nvPr/>
        </p:nvGrpSpPr>
        <p:grpSpPr bwMode="auto">
          <a:xfrm>
            <a:off x="179388" y="188913"/>
            <a:ext cx="6178550" cy="5465762"/>
            <a:chOff x="113" y="119"/>
            <a:chExt cx="3538" cy="3130"/>
          </a:xfrm>
        </p:grpSpPr>
        <p:sp>
          <p:nvSpPr>
            <p:cNvPr id="29757" name="Freeform 4"/>
            <p:cNvSpPr>
              <a:spLocks noChangeAspect="1"/>
            </p:cNvSpPr>
            <p:nvPr/>
          </p:nvSpPr>
          <p:spPr bwMode="auto">
            <a:xfrm>
              <a:off x="3073" y="1211"/>
              <a:ext cx="578" cy="723"/>
            </a:xfrm>
            <a:custGeom>
              <a:avLst/>
              <a:gdLst>
                <a:gd name="T0" fmla="*/ 2147483647 w 66"/>
                <a:gd name="T1" fmla="*/ 2147483647 h 96"/>
                <a:gd name="T2" fmla="*/ 2147483647 w 66"/>
                <a:gd name="T3" fmla="*/ 2147483647 h 96"/>
                <a:gd name="T4" fmla="*/ 2147483647 w 66"/>
                <a:gd name="T5" fmla="*/ 2147483647 h 96"/>
                <a:gd name="T6" fmla="*/ 0 w 66"/>
                <a:gd name="T7" fmla="*/ 2147483647 h 96"/>
                <a:gd name="T8" fmla="*/ 2147483647 w 66"/>
                <a:gd name="T9" fmla="*/ 2147483647 h 96"/>
                <a:gd name="T10" fmla="*/ 0 w 66"/>
                <a:gd name="T11" fmla="*/ 2147483647 h 96"/>
                <a:gd name="T12" fmla="*/ 0 w 66"/>
                <a:gd name="T13" fmla="*/ 2147483647 h 96"/>
                <a:gd name="T14" fmla="*/ 0 w 66"/>
                <a:gd name="T15" fmla="*/ 2147483647 h 96"/>
                <a:gd name="T16" fmla="*/ 2147483647 w 66"/>
                <a:gd name="T17" fmla="*/ 0 h 96"/>
                <a:gd name="T18" fmla="*/ 2147483647 w 66"/>
                <a:gd name="T19" fmla="*/ 0 h 96"/>
                <a:gd name="T20" fmla="*/ 2147483647 w 66"/>
                <a:gd name="T21" fmla="*/ 2147483647 h 96"/>
                <a:gd name="T22" fmla="*/ 2147483647 w 66"/>
                <a:gd name="T23" fmla="*/ 2147483647 h 96"/>
                <a:gd name="T24" fmla="*/ 2147483647 w 66"/>
                <a:gd name="T25" fmla="*/ 2147483647 h 96"/>
                <a:gd name="T26" fmla="*/ 2147483647 w 66"/>
                <a:gd name="T27" fmla="*/ 2147483647 h 96"/>
                <a:gd name="T28" fmla="*/ 2147483647 w 66"/>
                <a:gd name="T29" fmla="*/ 2147483647 h 96"/>
                <a:gd name="T30" fmla="*/ 2147483647 w 66"/>
                <a:gd name="T31" fmla="*/ 2147483647 h 96"/>
                <a:gd name="T32" fmla="*/ 2147483647 w 66"/>
                <a:gd name="T33" fmla="*/ 2147483647 h 96"/>
                <a:gd name="T34" fmla="*/ 2147483647 w 66"/>
                <a:gd name="T35" fmla="*/ 2147483647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96"/>
                <a:gd name="T56" fmla="*/ 66 w 66"/>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96">
                  <a:moveTo>
                    <a:pt x="30" y="72"/>
                  </a:moveTo>
                  <a:lnTo>
                    <a:pt x="24" y="84"/>
                  </a:lnTo>
                  <a:lnTo>
                    <a:pt x="6" y="84"/>
                  </a:lnTo>
                  <a:lnTo>
                    <a:pt x="0" y="72"/>
                  </a:lnTo>
                  <a:lnTo>
                    <a:pt x="12" y="42"/>
                  </a:lnTo>
                  <a:lnTo>
                    <a:pt x="0" y="36"/>
                  </a:lnTo>
                  <a:lnTo>
                    <a:pt x="0" y="12"/>
                  </a:lnTo>
                  <a:lnTo>
                    <a:pt x="0" y="6"/>
                  </a:lnTo>
                  <a:lnTo>
                    <a:pt x="12" y="0"/>
                  </a:lnTo>
                  <a:lnTo>
                    <a:pt x="42" y="0"/>
                  </a:lnTo>
                  <a:lnTo>
                    <a:pt x="42" y="6"/>
                  </a:lnTo>
                  <a:lnTo>
                    <a:pt x="42" y="18"/>
                  </a:lnTo>
                  <a:lnTo>
                    <a:pt x="54" y="30"/>
                  </a:lnTo>
                  <a:lnTo>
                    <a:pt x="42" y="42"/>
                  </a:lnTo>
                  <a:lnTo>
                    <a:pt x="60" y="78"/>
                  </a:lnTo>
                  <a:lnTo>
                    <a:pt x="66" y="96"/>
                  </a:lnTo>
                  <a:lnTo>
                    <a:pt x="48" y="90"/>
                  </a:lnTo>
                  <a:lnTo>
                    <a:pt x="30" y="72"/>
                  </a:lnTo>
                  <a:close/>
                </a:path>
              </a:pathLst>
            </a:custGeom>
            <a:solidFill>
              <a:srgbClr val="00CC99"/>
            </a:solidFill>
            <a:ln w="0">
              <a:solidFill>
                <a:srgbClr val="000000"/>
              </a:solidFill>
              <a:prstDash val="solid"/>
              <a:round/>
              <a:headEnd/>
              <a:tailEnd/>
            </a:ln>
          </p:spPr>
          <p:txBody>
            <a:bodyPr/>
            <a:lstStyle/>
            <a:p>
              <a:endParaRPr lang="fi-FI"/>
            </a:p>
          </p:txBody>
        </p:sp>
        <p:sp>
          <p:nvSpPr>
            <p:cNvPr id="29758" name="Freeform 5"/>
            <p:cNvSpPr>
              <a:spLocks noChangeAspect="1"/>
            </p:cNvSpPr>
            <p:nvPr/>
          </p:nvSpPr>
          <p:spPr bwMode="auto">
            <a:xfrm>
              <a:off x="2191" y="119"/>
              <a:ext cx="570" cy="410"/>
            </a:xfrm>
            <a:custGeom>
              <a:avLst/>
              <a:gdLst>
                <a:gd name="T0" fmla="*/ 2147483647 w 66"/>
                <a:gd name="T1" fmla="*/ 2147483647 h 54"/>
                <a:gd name="T2" fmla="*/ 2147483647 w 66"/>
                <a:gd name="T3" fmla="*/ 2147483647 h 54"/>
                <a:gd name="T4" fmla="*/ 2147483647 w 66"/>
                <a:gd name="T5" fmla="*/ 2147483647 h 54"/>
                <a:gd name="T6" fmla="*/ 2147483647 w 66"/>
                <a:gd name="T7" fmla="*/ 2147483647 h 54"/>
                <a:gd name="T8" fmla="*/ 2147483647 w 66"/>
                <a:gd name="T9" fmla="*/ 2147483647 h 54"/>
                <a:gd name="T10" fmla="*/ 2147483647 w 66"/>
                <a:gd name="T11" fmla="*/ 2147483647 h 54"/>
                <a:gd name="T12" fmla="*/ 0 w 66"/>
                <a:gd name="T13" fmla="*/ 2147483647 h 54"/>
                <a:gd name="T14" fmla="*/ 0 w 66"/>
                <a:gd name="T15" fmla="*/ 2147483647 h 54"/>
                <a:gd name="T16" fmla="*/ 2147483647 w 66"/>
                <a:gd name="T17" fmla="*/ 2147483647 h 54"/>
                <a:gd name="T18" fmla="*/ 2147483647 w 66"/>
                <a:gd name="T19" fmla="*/ 0 h 54"/>
                <a:gd name="T20" fmla="*/ 2147483647 w 66"/>
                <a:gd name="T21" fmla="*/ 2147483647 h 54"/>
                <a:gd name="T22" fmla="*/ 2147483647 w 66"/>
                <a:gd name="T23" fmla="*/ 2147483647 h 54"/>
                <a:gd name="T24" fmla="*/ 2147483647 w 66"/>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
                <a:gd name="T40" fmla="*/ 0 h 54"/>
                <a:gd name="T41" fmla="*/ 66 w 66"/>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 h="54">
                  <a:moveTo>
                    <a:pt x="60" y="48"/>
                  </a:moveTo>
                  <a:lnTo>
                    <a:pt x="54" y="54"/>
                  </a:lnTo>
                  <a:lnTo>
                    <a:pt x="42" y="48"/>
                  </a:lnTo>
                  <a:lnTo>
                    <a:pt x="30" y="54"/>
                  </a:lnTo>
                  <a:lnTo>
                    <a:pt x="24" y="48"/>
                  </a:lnTo>
                  <a:lnTo>
                    <a:pt x="12" y="54"/>
                  </a:lnTo>
                  <a:lnTo>
                    <a:pt x="0" y="42"/>
                  </a:lnTo>
                  <a:lnTo>
                    <a:pt x="0" y="24"/>
                  </a:lnTo>
                  <a:lnTo>
                    <a:pt x="12" y="6"/>
                  </a:lnTo>
                  <a:lnTo>
                    <a:pt x="30" y="0"/>
                  </a:lnTo>
                  <a:lnTo>
                    <a:pt x="48" y="12"/>
                  </a:lnTo>
                  <a:lnTo>
                    <a:pt x="66" y="30"/>
                  </a:lnTo>
                  <a:lnTo>
                    <a:pt x="60" y="48"/>
                  </a:lnTo>
                  <a:close/>
                </a:path>
              </a:pathLst>
            </a:custGeom>
            <a:solidFill>
              <a:srgbClr val="00CC99"/>
            </a:solidFill>
            <a:ln w="0">
              <a:solidFill>
                <a:srgbClr val="000000"/>
              </a:solidFill>
              <a:prstDash val="solid"/>
              <a:round/>
              <a:headEnd/>
              <a:tailEnd/>
            </a:ln>
          </p:spPr>
          <p:txBody>
            <a:bodyPr/>
            <a:lstStyle/>
            <a:p>
              <a:endParaRPr lang="fi-FI"/>
            </a:p>
          </p:txBody>
        </p:sp>
        <p:sp>
          <p:nvSpPr>
            <p:cNvPr id="29759" name="Freeform 6"/>
            <p:cNvSpPr>
              <a:spLocks noChangeAspect="1"/>
            </p:cNvSpPr>
            <p:nvPr/>
          </p:nvSpPr>
          <p:spPr bwMode="auto">
            <a:xfrm>
              <a:off x="2298" y="350"/>
              <a:ext cx="672" cy="855"/>
            </a:xfrm>
            <a:custGeom>
              <a:avLst/>
              <a:gdLst>
                <a:gd name="T0" fmla="*/ 2147483647 w 78"/>
                <a:gd name="T1" fmla="*/ 2147483647 h 114"/>
                <a:gd name="T2" fmla="*/ 2147483647 w 78"/>
                <a:gd name="T3" fmla="*/ 2147483647 h 114"/>
                <a:gd name="T4" fmla="*/ 2147483647 w 78"/>
                <a:gd name="T5" fmla="*/ 2147483647 h 114"/>
                <a:gd name="T6" fmla="*/ 2147483647 w 78"/>
                <a:gd name="T7" fmla="*/ 2147483647 h 114"/>
                <a:gd name="T8" fmla="*/ 0 w 78"/>
                <a:gd name="T9" fmla="*/ 2147483647 h 114"/>
                <a:gd name="T10" fmla="*/ 2147483647 w 78"/>
                <a:gd name="T11" fmla="*/ 2147483647 h 114"/>
                <a:gd name="T12" fmla="*/ 2147483647 w 78"/>
                <a:gd name="T13" fmla="*/ 2147483647 h 114"/>
                <a:gd name="T14" fmla="*/ 2147483647 w 78"/>
                <a:gd name="T15" fmla="*/ 2147483647 h 114"/>
                <a:gd name="T16" fmla="*/ 2147483647 w 78"/>
                <a:gd name="T17" fmla="*/ 2147483647 h 114"/>
                <a:gd name="T18" fmla="*/ 2147483647 w 78"/>
                <a:gd name="T19" fmla="*/ 2147483647 h 114"/>
                <a:gd name="T20" fmla="*/ 2147483647 w 78"/>
                <a:gd name="T21" fmla="*/ 2147483647 h 114"/>
                <a:gd name="T22" fmla="*/ 2147483647 w 78"/>
                <a:gd name="T23" fmla="*/ 2147483647 h 114"/>
                <a:gd name="T24" fmla="*/ 2147483647 w 78"/>
                <a:gd name="T25" fmla="*/ 2147483647 h 114"/>
                <a:gd name="T26" fmla="*/ 2147483647 w 78"/>
                <a:gd name="T27" fmla="*/ 2147483647 h 114"/>
                <a:gd name="T28" fmla="*/ 2147483647 w 78"/>
                <a:gd name="T29" fmla="*/ 0 h 114"/>
                <a:gd name="T30" fmla="*/ 2147483647 w 78"/>
                <a:gd name="T31" fmla="*/ 2147483647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
                <a:gd name="T49" fmla="*/ 0 h 114"/>
                <a:gd name="T50" fmla="*/ 78 w 78"/>
                <a:gd name="T51" fmla="*/ 114 h 1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 h="114">
                  <a:moveTo>
                    <a:pt x="48" y="18"/>
                  </a:moveTo>
                  <a:lnTo>
                    <a:pt x="42" y="24"/>
                  </a:lnTo>
                  <a:lnTo>
                    <a:pt x="30" y="18"/>
                  </a:lnTo>
                  <a:lnTo>
                    <a:pt x="18" y="24"/>
                  </a:lnTo>
                  <a:lnTo>
                    <a:pt x="0" y="48"/>
                  </a:lnTo>
                  <a:lnTo>
                    <a:pt x="12" y="66"/>
                  </a:lnTo>
                  <a:lnTo>
                    <a:pt x="18" y="90"/>
                  </a:lnTo>
                  <a:lnTo>
                    <a:pt x="24" y="114"/>
                  </a:lnTo>
                  <a:lnTo>
                    <a:pt x="30" y="114"/>
                  </a:lnTo>
                  <a:lnTo>
                    <a:pt x="42" y="96"/>
                  </a:lnTo>
                  <a:lnTo>
                    <a:pt x="48" y="66"/>
                  </a:lnTo>
                  <a:lnTo>
                    <a:pt x="54" y="60"/>
                  </a:lnTo>
                  <a:lnTo>
                    <a:pt x="72" y="48"/>
                  </a:lnTo>
                  <a:lnTo>
                    <a:pt x="78" y="30"/>
                  </a:lnTo>
                  <a:lnTo>
                    <a:pt x="54" y="0"/>
                  </a:lnTo>
                  <a:lnTo>
                    <a:pt x="48" y="18"/>
                  </a:lnTo>
                  <a:close/>
                </a:path>
              </a:pathLst>
            </a:custGeom>
            <a:solidFill>
              <a:srgbClr val="00CC99"/>
            </a:solidFill>
            <a:ln w="0">
              <a:solidFill>
                <a:srgbClr val="000000"/>
              </a:solidFill>
              <a:prstDash val="solid"/>
              <a:round/>
              <a:headEnd/>
              <a:tailEnd/>
            </a:ln>
          </p:spPr>
          <p:txBody>
            <a:bodyPr/>
            <a:lstStyle/>
            <a:p>
              <a:endParaRPr lang="fi-FI"/>
            </a:p>
          </p:txBody>
        </p:sp>
        <p:sp>
          <p:nvSpPr>
            <p:cNvPr id="29760" name="Freeform 7"/>
            <p:cNvSpPr>
              <a:spLocks noChangeAspect="1"/>
            </p:cNvSpPr>
            <p:nvPr/>
          </p:nvSpPr>
          <p:spPr bwMode="auto">
            <a:xfrm>
              <a:off x="1408" y="302"/>
              <a:ext cx="1044" cy="814"/>
            </a:xfrm>
            <a:custGeom>
              <a:avLst/>
              <a:gdLst>
                <a:gd name="T0" fmla="*/ 2147483647 w 120"/>
                <a:gd name="T1" fmla="*/ 2147483647 h 108"/>
                <a:gd name="T2" fmla="*/ 2147483647 w 120"/>
                <a:gd name="T3" fmla="*/ 2147483647 h 108"/>
                <a:gd name="T4" fmla="*/ 2147483647 w 120"/>
                <a:gd name="T5" fmla="*/ 2147483647 h 108"/>
                <a:gd name="T6" fmla="*/ 2147483647 w 120"/>
                <a:gd name="T7" fmla="*/ 2147483647 h 108"/>
                <a:gd name="T8" fmla="*/ 2147483647 w 120"/>
                <a:gd name="T9" fmla="*/ 2147483647 h 108"/>
                <a:gd name="T10" fmla="*/ 2147483647 w 120"/>
                <a:gd name="T11" fmla="*/ 2147483647 h 108"/>
                <a:gd name="T12" fmla="*/ 0 w 120"/>
                <a:gd name="T13" fmla="*/ 2147483647 h 108"/>
                <a:gd name="T14" fmla="*/ 2147483647 w 120"/>
                <a:gd name="T15" fmla="*/ 2147483647 h 108"/>
                <a:gd name="T16" fmla="*/ 2147483647 w 120"/>
                <a:gd name="T17" fmla="*/ 2147483647 h 108"/>
                <a:gd name="T18" fmla="*/ 2147483647 w 120"/>
                <a:gd name="T19" fmla="*/ 2147483647 h 108"/>
                <a:gd name="T20" fmla="*/ 2147483647 w 120"/>
                <a:gd name="T21" fmla="*/ 2147483647 h 108"/>
                <a:gd name="T22" fmla="*/ 2147483647 w 120"/>
                <a:gd name="T23" fmla="*/ 2147483647 h 108"/>
                <a:gd name="T24" fmla="*/ 2147483647 w 120"/>
                <a:gd name="T25" fmla="*/ 2147483647 h 108"/>
                <a:gd name="T26" fmla="*/ 2147483647 w 120"/>
                <a:gd name="T27" fmla="*/ 2147483647 h 108"/>
                <a:gd name="T28" fmla="*/ 2147483647 w 120"/>
                <a:gd name="T29" fmla="*/ 2147483647 h 108"/>
                <a:gd name="T30" fmla="*/ 2147483647 w 120"/>
                <a:gd name="T31" fmla="*/ 2147483647 h 108"/>
                <a:gd name="T32" fmla="*/ 2147483647 w 120"/>
                <a:gd name="T33" fmla="*/ 0 h 108"/>
                <a:gd name="T34" fmla="*/ 2147483647 w 120"/>
                <a:gd name="T35" fmla="*/ 2147483647 h 108"/>
                <a:gd name="T36" fmla="*/ 2147483647 w 120"/>
                <a:gd name="T37" fmla="*/ 2147483647 h 108"/>
                <a:gd name="T38" fmla="*/ 2147483647 w 120"/>
                <a:gd name="T39" fmla="*/ 2147483647 h 108"/>
                <a:gd name="T40" fmla="*/ 2147483647 w 120"/>
                <a:gd name="T41" fmla="*/ 2147483647 h 108"/>
                <a:gd name="T42" fmla="*/ 2147483647 w 120"/>
                <a:gd name="T43" fmla="*/ 2147483647 h 108"/>
                <a:gd name="T44" fmla="*/ 2147483647 w 120"/>
                <a:gd name="T45" fmla="*/ 2147483647 h 108"/>
                <a:gd name="T46" fmla="*/ 2147483647 w 120"/>
                <a:gd name="T47" fmla="*/ 2147483647 h 1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108"/>
                <a:gd name="T74" fmla="*/ 120 w 120"/>
                <a:gd name="T75" fmla="*/ 108 h 10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108">
                  <a:moveTo>
                    <a:pt x="120" y="96"/>
                  </a:moveTo>
                  <a:lnTo>
                    <a:pt x="102" y="108"/>
                  </a:lnTo>
                  <a:lnTo>
                    <a:pt x="66" y="108"/>
                  </a:lnTo>
                  <a:lnTo>
                    <a:pt x="42" y="90"/>
                  </a:lnTo>
                  <a:lnTo>
                    <a:pt x="30" y="102"/>
                  </a:lnTo>
                  <a:lnTo>
                    <a:pt x="12" y="90"/>
                  </a:lnTo>
                  <a:lnTo>
                    <a:pt x="0" y="90"/>
                  </a:lnTo>
                  <a:lnTo>
                    <a:pt x="6" y="78"/>
                  </a:lnTo>
                  <a:lnTo>
                    <a:pt x="18" y="72"/>
                  </a:lnTo>
                  <a:lnTo>
                    <a:pt x="18" y="54"/>
                  </a:lnTo>
                  <a:lnTo>
                    <a:pt x="6" y="54"/>
                  </a:lnTo>
                  <a:lnTo>
                    <a:pt x="12" y="30"/>
                  </a:lnTo>
                  <a:lnTo>
                    <a:pt x="36" y="12"/>
                  </a:lnTo>
                  <a:lnTo>
                    <a:pt x="66" y="12"/>
                  </a:lnTo>
                  <a:lnTo>
                    <a:pt x="84" y="12"/>
                  </a:lnTo>
                  <a:lnTo>
                    <a:pt x="90" y="6"/>
                  </a:lnTo>
                  <a:lnTo>
                    <a:pt x="90" y="0"/>
                  </a:lnTo>
                  <a:lnTo>
                    <a:pt x="90" y="18"/>
                  </a:lnTo>
                  <a:lnTo>
                    <a:pt x="102" y="30"/>
                  </a:lnTo>
                  <a:lnTo>
                    <a:pt x="114" y="24"/>
                  </a:lnTo>
                  <a:lnTo>
                    <a:pt x="120" y="30"/>
                  </a:lnTo>
                  <a:lnTo>
                    <a:pt x="102" y="54"/>
                  </a:lnTo>
                  <a:lnTo>
                    <a:pt x="114" y="72"/>
                  </a:lnTo>
                  <a:lnTo>
                    <a:pt x="120" y="96"/>
                  </a:lnTo>
                  <a:close/>
                </a:path>
              </a:pathLst>
            </a:custGeom>
            <a:solidFill>
              <a:srgbClr val="00CC99"/>
            </a:solidFill>
            <a:ln w="0">
              <a:solidFill>
                <a:srgbClr val="000000"/>
              </a:solidFill>
              <a:prstDash val="solid"/>
              <a:round/>
              <a:headEnd/>
              <a:tailEnd/>
            </a:ln>
          </p:spPr>
          <p:txBody>
            <a:bodyPr/>
            <a:lstStyle/>
            <a:p>
              <a:endParaRPr lang="fi-FI"/>
            </a:p>
          </p:txBody>
        </p:sp>
        <p:sp>
          <p:nvSpPr>
            <p:cNvPr id="29761" name="Freeform 8"/>
            <p:cNvSpPr>
              <a:spLocks noChangeAspect="1"/>
            </p:cNvSpPr>
            <p:nvPr/>
          </p:nvSpPr>
          <p:spPr bwMode="auto">
            <a:xfrm>
              <a:off x="1302" y="1932"/>
              <a:ext cx="787" cy="771"/>
            </a:xfrm>
            <a:custGeom>
              <a:avLst/>
              <a:gdLst>
                <a:gd name="T0" fmla="*/ 2147483647 w 90"/>
                <a:gd name="T1" fmla="*/ 2147483647 h 102"/>
                <a:gd name="T2" fmla="*/ 2147483647 w 90"/>
                <a:gd name="T3" fmla="*/ 2147483647 h 102"/>
                <a:gd name="T4" fmla="*/ 2147483647 w 90"/>
                <a:gd name="T5" fmla="*/ 2147483647 h 102"/>
                <a:gd name="T6" fmla="*/ 2147483647 w 90"/>
                <a:gd name="T7" fmla="*/ 2147483647 h 102"/>
                <a:gd name="T8" fmla="*/ 2147483647 w 90"/>
                <a:gd name="T9" fmla="*/ 2147483647 h 102"/>
                <a:gd name="T10" fmla="*/ 0 w 90"/>
                <a:gd name="T11" fmla="*/ 2147483647 h 102"/>
                <a:gd name="T12" fmla="*/ 2147483647 w 90"/>
                <a:gd name="T13" fmla="*/ 2147483647 h 102"/>
                <a:gd name="T14" fmla="*/ 2147483647 w 90"/>
                <a:gd name="T15" fmla="*/ 2147483647 h 102"/>
                <a:gd name="T16" fmla="*/ 2147483647 w 90"/>
                <a:gd name="T17" fmla="*/ 0 h 102"/>
                <a:gd name="T18" fmla="*/ 2147483647 w 90"/>
                <a:gd name="T19" fmla="*/ 2147483647 h 102"/>
                <a:gd name="T20" fmla="*/ 2147483647 w 90"/>
                <a:gd name="T21" fmla="*/ 2147483647 h 102"/>
                <a:gd name="T22" fmla="*/ 2147483647 w 90"/>
                <a:gd name="T23" fmla="*/ 2147483647 h 102"/>
                <a:gd name="T24" fmla="*/ 2147483647 w 90"/>
                <a:gd name="T25" fmla="*/ 2147483647 h 102"/>
                <a:gd name="T26" fmla="*/ 2147483647 w 90"/>
                <a:gd name="T27" fmla="*/ 2147483647 h 102"/>
                <a:gd name="T28" fmla="*/ 2147483647 w 90"/>
                <a:gd name="T29" fmla="*/ 2147483647 h 102"/>
                <a:gd name="T30" fmla="*/ 2147483647 w 90"/>
                <a:gd name="T31" fmla="*/ 2147483647 h 1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102"/>
                <a:gd name="T50" fmla="*/ 90 w 90"/>
                <a:gd name="T51" fmla="*/ 102 h 1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102">
                  <a:moveTo>
                    <a:pt x="36" y="102"/>
                  </a:moveTo>
                  <a:lnTo>
                    <a:pt x="30" y="102"/>
                  </a:lnTo>
                  <a:lnTo>
                    <a:pt x="6" y="90"/>
                  </a:lnTo>
                  <a:lnTo>
                    <a:pt x="12" y="78"/>
                  </a:lnTo>
                  <a:lnTo>
                    <a:pt x="6" y="48"/>
                  </a:lnTo>
                  <a:lnTo>
                    <a:pt x="0" y="36"/>
                  </a:lnTo>
                  <a:lnTo>
                    <a:pt x="6" y="18"/>
                  </a:lnTo>
                  <a:lnTo>
                    <a:pt x="12" y="6"/>
                  </a:lnTo>
                  <a:lnTo>
                    <a:pt x="48" y="0"/>
                  </a:lnTo>
                  <a:lnTo>
                    <a:pt x="54" y="24"/>
                  </a:lnTo>
                  <a:lnTo>
                    <a:pt x="60" y="24"/>
                  </a:lnTo>
                  <a:lnTo>
                    <a:pt x="78" y="66"/>
                  </a:lnTo>
                  <a:lnTo>
                    <a:pt x="72" y="72"/>
                  </a:lnTo>
                  <a:lnTo>
                    <a:pt x="90" y="90"/>
                  </a:lnTo>
                  <a:lnTo>
                    <a:pt x="60" y="102"/>
                  </a:lnTo>
                  <a:lnTo>
                    <a:pt x="36" y="102"/>
                  </a:lnTo>
                  <a:close/>
                </a:path>
              </a:pathLst>
            </a:custGeom>
            <a:solidFill>
              <a:srgbClr val="00CC99"/>
            </a:solidFill>
            <a:ln w="0">
              <a:solidFill>
                <a:srgbClr val="000000"/>
              </a:solidFill>
              <a:prstDash val="solid"/>
              <a:round/>
              <a:headEnd/>
              <a:tailEnd/>
            </a:ln>
          </p:spPr>
          <p:txBody>
            <a:bodyPr/>
            <a:lstStyle/>
            <a:p>
              <a:endParaRPr lang="fi-FI"/>
            </a:p>
          </p:txBody>
        </p:sp>
        <p:sp>
          <p:nvSpPr>
            <p:cNvPr id="29762" name="Freeform 9"/>
            <p:cNvSpPr>
              <a:spLocks noChangeAspect="1"/>
            </p:cNvSpPr>
            <p:nvPr/>
          </p:nvSpPr>
          <p:spPr bwMode="auto">
            <a:xfrm>
              <a:off x="2452" y="844"/>
              <a:ext cx="1041" cy="905"/>
            </a:xfrm>
            <a:custGeom>
              <a:avLst/>
              <a:gdLst>
                <a:gd name="T0" fmla="*/ 2147483647 w 120"/>
                <a:gd name="T1" fmla="*/ 2147483647 h 120"/>
                <a:gd name="T2" fmla="*/ 2147483647 w 120"/>
                <a:gd name="T3" fmla="*/ 2147483647 h 120"/>
                <a:gd name="T4" fmla="*/ 2147483647 w 120"/>
                <a:gd name="T5" fmla="*/ 2147483647 h 120"/>
                <a:gd name="T6" fmla="*/ 2147483647 w 120"/>
                <a:gd name="T7" fmla="*/ 2147483647 h 120"/>
                <a:gd name="T8" fmla="*/ 2147483647 w 120"/>
                <a:gd name="T9" fmla="*/ 2147483647 h 120"/>
                <a:gd name="T10" fmla="*/ 2147483647 w 120"/>
                <a:gd name="T11" fmla="*/ 2147483647 h 120"/>
                <a:gd name="T12" fmla="*/ 2147483647 w 120"/>
                <a:gd name="T13" fmla="*/ 2147483647 h 120"/>
                <a:gd name="T14" fmla="*/ 0 w 120"/>
                <a:gd name="T15" fmla="*/ 2147483647 h 120"/>
                <a:gd name="T16" fmla="*/ 2147483647 w 120"/>
                <a:gd name="T17" fmla="*/ 2147483647 h 120"/>
                <a:gd name="T18" fmla="*/ 2147483647 w 120"/>
                <a:gd name="T19" fmla="*/ 2147483647 h 120"/>
                <a:gd name="T20" fmla="*/ 2147483647 w 120"/>
                <a:gd name="T21" fmla="*/ 0 h 120"/>
                <a:gd name="T22" fmla="*/ 2147483647 w 120"/>
                <a:gd name="T23" fmla="*/ 2147483647 h 120"/>
                <a:gd name="T24" fmla="*/ 2147483647 w 120"/>
                <a:gd name="T25" fmla="*/ 0 h 120"/>
                <a:gd name="T26" fmla="*/ 2147483647 w 120"/>
                <a:gd name="T27" fmla="*/ 2147483647 h 120"/>
                <a:gd name="T28" fmla="*/ 2147483647 w 120"/>
                <a:gd name="T29" fmla="*/ 2147483647 h 120"/>
                <a:gd name="T30" fmla="*/ 2147483647 w 120"/>
                <a:gd name="T31" fmla="*/ 2147483647 h 120"/>
                <a:gd name="T32" fmla="*/ 2147483647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120"/>
                <a:gd name="T65" fmla="*/ 120 w 120"/>
                <a:gd name="T66" fmla="*/ 120 h 1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120">
                  <a:moveTo>
                    <a:pt x="72" y="84"/>
                  </a:moveTo>
                  <a:lnTo>
                    <a:pt x="84" y="90"/>
                  </a:lnTo>
                  <a:lnTo>
                    <a:pt x="72" y="120"/>
                  </a:lnTo>
                  <a:lnTo>
                    <a:pt x="60" y="120"/>
                  </a:lnTo>
                  <a:lnTo>
                    <a:pt x="42" y="114"/>
                  </a:lnTo>
                  <a:lnTo>
                    <a:pt x="24" y="84"/>
                  </a:lnTo>
                  <a:lnTo>
                    <a:pt x="6" y="60"/>
                  </a:lnTo>
                  <a:lnTo>
                    <a:pt x="0" y="54"/>
                  </a:lnTo>
                  <a:lnTo>
                    <a:pt x="12" y="48"/>
                  </a:lnTo>
                  <a:lnTo>
                    <a:pt x="24" y="30"/>
                  </a:lnTo>
                  <a:lnTo>
                    <a:pt x="30" y="0"/>
                  </a:lnTo>
                  <a:lnTo>
                    <a:pt x="42" y="18"/>
                  </a:lnTo>
                  <a:lnTo>
                    <a:pt x="96" y="0"/>
                  </a:lnTo>
                  <a:lnTo>
                    <a:pt x="96" y="6"/>
                  </a:lnTo>
                  <a:lnTo>
                    <a:pt x="120" y="18"/>
                  </a:lnTo>
                  <a:lnTo>
                    <a:pt x="108" y="30"/>
                  </a:lnTo>
                  <a:lnTo>
                    <a:pt x="114" y="48"/>
                  </a:lnTo>
                  <a:lnTo>
                    <a:pt x="84" y="48"/>
                  </a:lnTo>
                  <a:lnTo>
                    <a:pt x="72" y="54"/>
                  </a:lnTo>
                  <a:lnTo>
                    <a:pt x="72" y="60"/>
                  </a:lnTo>
                  <a:lnTo>
                    <a:pt x="72" y="84"/>
                  </a:lnTo>
                  <a:close/>
                </a:path>
              </a:pathLst>
            </a:custGeom>
            <a:solidFill>
              <a:srgbClr val="00CC99"/>
            </a:solidFill>
            <a:ln w="12700">
              <a:solidFill>
                <a:srgbClr val="000000"/>
              </a:solidFill>
              <a:prstDash val="solid"/>
              <a:round/>
              <a:headEnd/>
              <a:tailEnd/>
            </a:ln>
          </p:spPr>
          <p:txBody>
            <a:bodyPr/>
            <a:lstStyle/>
            <a:p>
              <a:endParaRPr lang="fi-FI"/>
            </a:p>
          </p:txBody>
        </p:sp>
        <p:sp>
          <p:nvSpPr>
            <p:cNvPr id="29763" name="Freeform 10"/>
            <p:cNvSpPr>
              <a:spLocks noChangeAspect="1"/>
            </p:cNvSpPr>
            <p:nvPr/>
          </p:nvSpPr>
          <p:spPr bwMode="auto">
            <a:xfrm>
              <a:off x="1097" y="892"/>
              <a:ext cx="1144" cy="1722"/>
            </a:xfrm>
            <a:custGeom>
              <a:avLst/>
              <a:gdLst>
                <a:gd name="T0" fmla="*/ 2147483647 w 132"/>
                <a:gd name="T1" fmla="*/ 2147483647 h 228"/>
                <a:gd name="T2" fmla="*/ 2147483647 w 132"/>
                <a:gd name="T3" fmla="*/ 2147483647 h 228"/>
                <a:gd name="T4" fmla="*/ 2147483647 w 132"/>
                <a:gd name="T5" fmla="*/ 2147483647 h 228"/>
                <a:gd name="T6" fmla="*/ 2147483647 w 132"/>
                <a:gd name="T7" fmla="*/ 2147483647 h 228"/>
                <a:gd name="T8" fmla="*/ 2147483647 w 132"/>
                <a:gd name="T9" fmla="*/ 2147483647 h 228"/>
                <a:gd name="T10" fmla="*/ 2147483647 w 132"/>
                <a:gd name="T11" fmla="*/ 2147483647 h 228"/>
                <a:gd name="T12" fmla="*/ 2147483647 w 132"/>
                <a:gd name="T13" fmla="*/ 2147483647 h 228"/>
                <a:gd name="T14" fmla="*/ 2147483647 w 132"/>
                <a:gd name="T15" fmla="*/ 2147483647 h 228"/>
                <a:gd name="T16" fmla="*/ 2147483647 w 132"/>
                <a:gd name="T17" fmla="*/ 2147483647 h 228"/>
                <a:gd name="T18" fmla="*/ 2147483647 w 132"/>
                <a:gd name="T19" fmla="*/ 2147483647 h 228"/>
                <a:gd name="T20" fmla="*/ 2147483647 w 132"/>
                <a:gd name="T21" fmla="*/ 2147483647 h 228"/>
                <a:gd name="T22" fmla="*/ 2147483647 w 132"/>
                <a:gd name="T23" fmla="*/ 2147483647 h 228"/>
                <a:gd name="T24" fmla="*/ 2147483647 w 132"/>
                <a:gd name="T25" fmla="*/ 2147483647 h 228"/>
                <a:gd name="T26" fmla="*/ 0 w 132"/>
                <a:gd name="T27" fmla="*/ 2147483647 h 228"/>
                <a:gd name="T28" fmla="*/ 2147483647 w 132"/>
                <a:gd name="T29" fmla="*/ 2147483647 h 228"/>
                <a:gd name="T30" fmla="*/ 2147483647 w 132"/>
                <a:gd name="T31" fmla="*/ 2147483647 h 228"/>
                <a:gd name="T32" fmla="*/ 2147483647 w 132"/>
                <a:gd name="T33" fmla="*/ 0 h 228"/>
                <a:gd name="T34" fmla="*/ 2147483647 w 132"/>
                <a:gd name="T35" fmla="*/ 2147483647 h 228"/>
                <a:gd name="T36" fmla="*/ 2147483647 w 132"/>
                <a:gd name="T37" fmla="*/ 2147483647 h 228"/>
                <a:gd name="T38" fmla="*/ 2147483647 w 132"/>
                <a:gd name="T39" fmla="*/ 2147483647 h 228"/>
                <a:gd name="T40" fmla="*/ 2147483647 w 132"/>
                <a:gd name="T41" fmla="*/ 2147483647 h 228"/>
                <a:gd name="T42" fmla="*/ 2147483647 w 132"/>
                <a:gd name="T43" fmla="*/ 2147483647 h 228"/>
                <a:gd name="T44" fmla="*/ 2147483647 w 132"/>
                <a:gd name="T45" fmla="*/ 2147483647 h 228"/>
                <a:gd name="T46" fmla="*/ 2147483647 w 132"/>
                <a:gd name="T47" fmla="*/ 2147483647 h 228"/>
                <a:gd name="T48" fmla="*/ 2147483647 w 132"/>
                <a:gd name="T49" fmla="*/ 2147483647 h 228"/>
                <a:gd name="T50" fmla="*/ 2147483647 w 132"/>
                <a:gd name="T51" fmla="*/ 2147483647 h 228"/>
                <a:gd name="T52" fmla="*/ 2147483647 w 132"/>
                <a:gd name="T53" fmla="*/ 2147483647 h 228"/>
                <a:gd name="T54" fmla="*/ 2147483647 w 132"/>
                <a:gd name="T55" fmla="*/ 2147483647 h 228"/>
                <a:gd name="T56" fmla="*/ 2147483647 w 132"/>
                <a:gd name="T57" fmla="*/ 2147483647 h 228"/>
                <a:gd name="T58" fmla="*/ 2147483647 w 132"/>
                <a:gd name="T59" fmla="*/ 2147483647 h 228"/>
                <a:gd name="T60" fmla="*/ 2147483647 w 132"/>
                <a:gd name="T61" fmla="*/ 2147483647 h 228"/>
                <a:gd name="T62" fmla="*/ 2147483647 w 132"/>
                <a:gd name="T63" fmla="*/ 2147483647 h 228"/>
                <a:gd name="T64" fmla="*/ 2147483647 w 132"/>
                <a:gd name="T65" fmla="*/ 2147483647 h 228"/>
                <a:gd name="T66" fmla="*/ 2147483647 w 132"/>
                <a:gd name="T67" fmla="*/ 2147483647 h 2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2"/>
                <a:gd name="T103" fmla="*/ 0 h 228"/>
                <a:gd name="T104" fmla="*/ 132 w 132"/>
                <a:gd name="T105" fmla="*/ 228 h 2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2" h="228">
                  <a:moveTo>
                    <a:pt x="114" y="228"/>
                  </a:moveTo>
                  <a:lnTo>
                    <a:pt x="96" y="210"/>
                  </a:lnTo>
                  <a:lnTo>
                    <a:pt x="102" y="204"/>
                  </a:lnTo>
                  <a:lnTo>
                    <a:pt x="84" y="162"/>
                  </a:lnTo>
                  <a:lnTo>
                    <a:pt x="78" y="162"/>
                  </a:lnTo>
                  <a:lnTo>
                    <a:pt x="72" y="138"/>
                  </a:lnTo>
                  <a:lnTo>
                    <a:pt x="90" y="132"/>
                  </a:lnTo>
                  <a:lnTo>
                    <a:pt x="84" y="120"/>
                  </a:lnTo>
                  <a:lnTo>
                    <a:pt x="72" y="120"/>
                  </a:lnTo>
                  <a:lnTo>
                    <a:pt x="48" y="96"/>
                  </a:lnTo>
                  <a:lnTo>
                    <a:pt x="48" y="90"/>
                  </a:lnTo>
                  <a:lnTo>
                    <a:pt x="66" y="78"/>
                  </a:lnTo>
                  <a:lnTo>
                    <a:pt x="54" y="66"/>
                  </a:lnTo>
                  <a:lnTo>
                    <a:pt x="0" y="84"/>
                  </a:lnTo>
                  <a:lnTo>
                    <a:pt x="12" y="66"/>
                  </a:lnTo>
                  <a:lnTo>
                    <a:pt x="12" y="54"/>
                  </a:lnTo>
                  <a:lnTo>
                    <a:pt x="42" y="0"/>
                  </a:lnTo>
                  <a:lnTo>
                    <a:pt x="36" y="12"/>
                  </a:lnTo>
                  <a:lnTo>
                    <a:pt x="48" y="12"/>
                  </a:lnTo>
                  <a:lnTo>
                    <a:pt x="66" y="24"/>
                  </a:lnTo>
                  <a:lnTo>
                    <a:pt x="72" y="48"/>
                  </a:lnTo>
                  <a:lnTo>
                    <a:pt x="72" y="66"/>
                  </a:lnTo>
                  <a:lnTo>
                    <a:pt x="102" y="72"/>
                  </a:lnTo>
                  <a:lnTo>
                    <a:pt x="90" y="90"/>
                  </a:lnTo>
                  <a:lnTo>
                    <a:pt x="108" y="90"/>
                  </a:lnTo>
                  <a:lnTo>
                    <a:pt x="126" y="96"/>
                  </a:lnTo>
                  <a:lnTo>
                    <a:pt x="126" y="108"/>
                  </a:lnTo>
                  <a:lnTo>
                    <a:pt x="114" y="114"/>
                  </a:lnTo>
                  <a:lnTo>
                    <a:pt x="114" y="120"/>
                  </a:lnTo>
                  <a:lnTo>
                    <a:pt x="126" y="156"/>
                  </a:lnTo>
                  <a:lnTo>
                    <a:pt x="120" y="162"/>
                  </a:lnTo>
                  <a:lnTo>
                    <a:pt x="132" y="192"/>
                  </a:lnTo>
                  <a:lnTo>
                    <a:pt x="126" y="204"/>
                  </a:lnTo>
                  <a:lnTo>
                    <a:pt x="114" y="228"/>
                  </a:lnTo>
                  <a:close/>
                </a:path>
              </a:pathLst>
            </a:custGeom>
            <a:solidFill>
              <a:srgbClr val="FFC000"/>
            </a:solidFill>
            <a:ln w="12700">
              <a:solidFill>
                <a:srgbClr val="000000"/>
              </a:solidFill>
              <a:prstDash val="solid"/>
              <a:round/>
              <a:headEnd/>
              <a:tailEnd/>
            </a:ln>
          </p:spPr>
          <p:txBody>
            <a:bodyPr/>
            <a:lstStyle/>
            <a:p>
              <a:endParaRPr lang="fi-FI"/>
            </a:p>
          </p:txBody>
        </p:sp>
        <p:sp>
          <p:nvSpPr>
            <p:cNvPr id="29764" name="Freeform 11"/>
            <p:cNvSpPr>
              <a:spLocks noChangeAspect="1"/>
            </p:cNvSpPr>
            <p:nvPr/>
          </p:nvSpPr>
          <p:spPr bwMode="auto">
            <a:xfrm>
              <a:off x="2714" y="574"/>
              <a:ext cx="627" cy="411"/>
            </a:xfrm>
            <a:custGeom>
              <a:avLst/>
              <a:gdLst>
                <a:gd name="T0" fmla="*/ 2147483647 w 72"/>
                <a:gd name="T1" fmla="*/ 2147483647 h 54"/>
                <a:gd name="T2" fmla="*/ 0 w 72"/>
                <a:gd name="T3" fmla="*/ 2147483647 h 54"/>
                <a:gd name="T4" fmla="*/ 2147483647 w 72"/>
                <a:gd name="T5" fmla="*/ 2147483647 h 54"/>
                <a:gd name="T6" fmla="*/ 2147483647 w 72"/>
                <a:gd name="T7" fmla="*/ 2147483647 h 54"/>
                <a:gd name="T8" fmla="*/ 2147483647 w 72"/>
                <a:gd name="T9" fmla="*/ 0 h 54"/>
                <a:gd name="T10" fmla="*/ 2147483647 w 72"/>
                <a:gd name="T11" fmla="*/ 0 h 54"/>
                <a:gd name="T12" fmla="*/ 2147483647 w 72"/>
                <a:gd name="T13" fmla="*/ 2147483647 h 54"/>
                <a:gd name="T14" fmla="*/ 2147483647 w 72"/>
                <a:gd name="T15" fmla="*/ 2147483647 h 54"/>
                <a:gd name="T16" fmla="*/ 2147483647 w 72"/>
                <a:gd name="T17" fmla="*/ 2147483647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54"/>
                <a:gd name="T29" fmla="*/ 72 w 72"/>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54">
                  <a:moveTo>
                    <a:pt x="12" y="54"/>
                  </a:moveTo>
                  <a:lnTo>
                    <a:pt x="0" y="36"/>
                  </a:lnTo>
                  <a:lnTo>
                    <a:pt x="6" y="30"/>
                  </a:lnTo>
                  <a:lnTo>
                    <a:pt x="24" y="18"/>
                  </a:lnTo>
                  <a:lnTo>
                    <a:pt x="30" y="0"/>
                  </a:lnTo>
                  <a:lnTo>
                    <a:pt x="48" y="0"/>
                  </a:lnTo>
                  <a:lnTo>
                    <a:pt x="72" y="36"/>
                  </a:lnTo>
                  <a:lnTo>
                    <a:pt x="66" y="36"/>
                  </a:lnTo>
                  <a:lnTo>
                    <a:pt x="12" y="54"/>
                  </a:lnTo>
                  <a:close/>
                </a:path>
              </a:pathLst>
            </a:custGeom>
            <a:solidFill>
              <a:srgbClr val="00CC99"/>
            </a:solidFill>
            <a:ln w="0">
              <a:solidFill>
                <a:srgbClr val="000000"/>
              </a:solidFill>
              <a:prstDash val="solid"/>
              <a:round/>
              <a:headEnd/>
              <a:tailEnd/>
            </a:ln>
          </p:spPr>
          <p:txBody>
            <a:bodyPr/>
            <a:lstStyle/>
            <a:p>
              <a:endParaRPr lang="fi-FI"/>
            </a:p>
          </p:txBody>
        </p:sp>
        <p:sp>
          <p:nvSpPr>
            <p:cNvPr id="29765" name="Freeform 14"/>
            <p:cNvSpPr>
              <a:spLocks noChangeAspect="1"/>
            </p:cNvSpPr>
            <p:nvPr/>
          </p:nvSpPr>
          <p:spPr bwMode="auto">
            <a:xfrm>
              <a:off x="886" y="1388"/>
              <a:ext cx="994" cy="592"/>
            </a:xfrm>
            <a:custGeom>
              <a:avLst/>
              <a:gdLst>
                <a:gd name="T0" fmla="*/ 2147483647 w 114"/>
                <a:gd name="T1" fmla="*/ 0 h 78"/>
                <a:gd name="T2" fmla="*/ 2147483647 w 114"/>
                <a:gd name="T3" fmla="*/ 2147483647 h 78"/>
                <a:gd name="T4" fmla="*/ 2147483647 w 114"/>
                <a:gd name="T5" fmla="*/ 2147483647 h 78"/>
                <a:gd name="T6" fmla="*/ 2147483647 w 114"/>
                <a:gd name="T7" fmla="*/ 2147483647 h 78"/>
                <a:gd name="T8" fmla="*/ 0 w 114"/>
                <a:gd name="T9" fmla="*/ 2147483647 h 78"/>
                <a:gd name="T10" fmla="*/ 0 w 114"/>
                <a:gd name="T11" fmla="*/ 2147483647 h 78"/>
                <a:gd name="T12" fmla="*/ 2147483647 w 114"/>
                <a:gd name="T13" fmla="*/ 2147483647 h 78"/>
                <a:gd name="T14" fmla="*/ 2147483647 w 114"/>
                <a:gd name="T15" fmla="*/ 2147483647 h 78"/>
                <a:gd name="T16" fmla="*/ 2147483647 w 114"/>
                <a:gd name="T17" fmla="*/ 2147483647 h 78"/>
                <a:gd name="T18" fmla="*/ 2147483647 w 114"/>
                <a:gd name="T19" fmla="*/ 2147483647 h 78"/>
                <a:gd name="T20" fmla="*/ 2147483647 w 114"/>
                <a:gd name="T21" fmla="*/ 2147483647 h 78"/>
                <a:gd name="T22" fmla="*/ 2147483647 w 114"/>
                <a:gd name="T23" fmla="*/ 2147483647 h 78"/>
                <a:gd name="T24" fmla="*/ 2147483647 w 114"/>
                <a:gd name="T25" fmla="*/ 2147483647 h 78"/>
                <a:gd name="T26" fmla="*/ 2147483647 w 114"/>
                <a:gd name="T27" fmla="*/ 2147483647 h 78"/>
                <a:gd name="T28" fmla="*/ 2147483647 w 114"/>
                <a:gd name="T29" fmla="*/ 2147483647 h 78"/>
                <a:gd name="T30" fmla="*/ 2147483647 w 114"/>
                <a:gd name="T31" fmla="*/ 0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4"/>
                <a:gd name="T49" fmla="*/ 0 h 78"/>
                <a:gd name="T50" fmla="*/ 114 w 114"/>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4" h="78">
                  <a:moveTo>
                    <a:pt x="78" y="0"/>
                  </a:moveTo>
                  <a:lnTo>
                    <a:pt x="24" y="18"/>
                  </a:lnTo>
                  <a:lnTo>
                    <a:pt x="18" y="18"/>
                  </a:lnTo>
                  <a:lnTo>
                    <a:pt x="6" y="30"/>
                  </a:lnTo>
                  <a:lnTo>
                    <a:pt x="0" y="36"/>
                  </a:lnTo>
                  <a:lnTo>
                    <a:pt x="0" y="42"/>
                  </a:lnTo>
                  <a:lnTo>
                    <a:pt x="42" y="60"/>
                  </a:lnTo>
                  <a:lnTo>
                    <a:pt x="60" y="78"/>
                  </a:lnTo>
                  <a:lnTo>
                    <a:pt x="96" y="72"/>
                  </a:lnTo>
                  <a:lnTo>
                    <a:pt x="114" y="66"/>
                  </a:lnTo>
                  <a:lnTo>
                    <a:pt x="108" y="54"/>
                  </a:lnTo>
                  <a:lnTo>
                    <a:pt x="96" y="54"/>
                  </a:lnTo>
                  <a:lnTo>
                    <a:pt x="72" y="30"/>
                  </a:lnTo>
                  <a:lnTo>
                    <a:pt x="72" y="24"/>
                  </a:lnTo>
                  <a:lnTo>
                    <a:pt x="90" y="12"/>
                  </a:lnTo>
                  <a:lnTo>
                    <a:pt x="78" y="0"/>
                  </a:lnTo>
                  <a:close/>
                </a:path>
              </a:pathLst>
            </a:custGeom>
            <a:gradFill rotWithShape="0">
              <a:gsLst>
                <a:gs pos="0">
                  <a:srgbClr val="00CC99"/>
                </a:gs>
                <a:gs pos="49001">
                  <a:srgbClr val="00CC99"/>
                </a:gs>
                <a:gs pos="50000">
                  <a:srgbClr val="00CC99"/>
                </a:gs>
                <a:gs pos="50999">
                  <a:srgbClr val="FFC000"/>
                </a:gs>
                <a:gs pos="100000">
                  <a:srgbClr val="FFC000"/>
                </a:gs>
              </a:gsLst>
              <a:lin ang="10800000"/>
            </a:gradFill>
            <a:ln w="12700">
              <a:solidFill>
                <a:srgbClr val="000000"/>
              </a:solidFill>
              <a:prstDash val="solid"/>
              <a:round/>
              <a:headEnd/>
              <a:tailEnd/>
            </a:ln>
          </p:spPr>
          <p:txBody>
            <a:bodyPr/>
            <a:lstStyle/>
            <a:p>
              <a:endParaRPr lang="fi-FI"/>
            </a:p>
          </p:txBody>
        </p:sp>
        <p:sp>
          <p:nvSpPr>
            <p:cNvPr id="29766" name="Freeform 15"/>
            <p:cNvSpPr>
              <a:spLocks noChangeAspect="1"/>
            </p:cNvSpPr>
            <p:nvPr/>
          </p:nvSpPr>
          <p:spPr bwMode="auto">
            <a:xfrm>
              <a:off x="2191" y="1295"/>
              <a:ext cx="628" cy="637"/>
            </a:xfrm>
            <a:custGeom>
              <a:avLst/>
              <a:gdLst>
                <a:gd name="T0" fmla="*/ 2147483647 w 72"/>
                <a:gd name="T1" fmla="*/ 2147483647 h 84"/>
                <a:gd name="T2" fmla="*/ 2147483647 w 72"/>
                <a:gd name="T3" fmla="*/ 2147483647 h 84"/>
                <a:gd name="T4" fmla="*/ 0 w 72"/>
                <a:gd name="T5" fmla="*/ 2147483647 h 84"/>
                <a:gd name="T6" fmla="*/ 0 w 72"/>
                <a:gd name="T7" fmla="*/ 2147483647 h 84"/>
                <a:gd name="T8" fmla="*/ 2147483647 w 72"/>
                <a:gd name="T9" fmla="*/ 2147483647 h 84"/>
                <a:gd name="T10" fmla="*/ 2147483647 w 72"/>
                <a:gd name="T11" fmla="*/ 0 h 84"/>
                <a:gd name="T12" fmla="*/ 2147483647 w 72"/>
                <a:gd name="T13" fmla="*/ 2147483647 h 84"/>
                <a:gd name="T14" fmla="*/ 2147483647 w 72"/>
                <a:gd name="T15" fmla="*/ 2147483647 h 84"/>
                <a:gd name="T16" fmla="*/ 2147483647 w 72"/>
                <a:gd name="T17" fmla="*/ 2147483647 h 84"/>
                <a:gd name="T18" fmla="*/ 2147483647 w 72"/>
                <a:gd name="T19" fmla="*/ 2147483647 h 84"/>
                <a:gd name="T20" fmla="*/ 2147483647 w 72"/>
                <a:gd name="T21" fmla="*/ 2147483647 h 84"/>
                <a:gd name="T22" fmla="*/ 2147483647 w 72"/>
                <a:gd name="T23" fmla="*/ 2147483647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84"/>
                <a:gd name="T38" fmla="*/ 72 w 72"/>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84">
                  <a:moveTo>
                    <a:pt x="36" y="84"/>
                  </a:moveTo>
                  <a:lnTo>
                    <a:pt x="18" y="78"/>
                  </a:lnTo>
                  <a:lnTo>
                    <a:pt x="0" y="54"/>
                  </a:lnTo>
                  <a:lnTo>
                    <a:pt x="0" y="42"/>
                  </a:lnTo>
                  <a:lnTo>
                    <a:pt x="12" y="18"/>
                  </a:lnTo>
                  <a:lnTo>
                    <a:pt x="36" y="0"/>
                  </a:lnTo>
                  <a:lnTo>
                    <a:pt x="54" y="24"/>
                  </a:lnTo>
                  <a:lnTo>
                    <a:pt x="72" y="54"/>
                  </a:lnTo>
                  <a:lnTo>
                    <a:pt x="72" y="48"/>
                  </a:lnTo>
                  <a:lnTo>
                    <a:pt x="60" y="54"/>
                  </a:lnTo>
                  <a:lnTo>
                    <a:pt x="48" y="60"/>
                  </a:lnTo>
                  <a:lnTo>
                    <a:pt x="36" y="84"/>
                  </a:lnTo>
                  <a:close/>
                </a:path>
              </a:pathLst>
            </a:custGeom>
            <a:solidFill>
              <a:srgbClr val="00CC99"/>
            </a:solidFill>
            <a:ln w="0">
              <a:solidFill>
                <a:srgbClr val="000000"/>
              </a:solidFill>
              <a:prstDash val="solid"/>
              <a:round/>
              <a:headEnd/>
              <a:tailEnd/>
            </a:ln>
          </p:spPr>
          <p:txBody>
            <a:bodyPr/>
            <a:lstStyle/>
            <a:p>
              <a:endParaRPr lang="fi-FI"/>
            </a:p>
          </p:txBody>
        </p:sp>
        <p:sp>
          <p:nvSpPr>
            <p:cNvPr id="29767" name="Freeform 16"/>
            <p:cNvSpPr>
              <a:spLocks noChangeAspect="1"/>
            </p:cNvSpPr>
            <p:nvPr/>
          </p:nvSpPr>
          <p:spPr bwMode="auto">
            <a:xfrm>
              <a:off x="1673" y="985"/>
              <a:ext cx="881" cy="630"/>
            </a:xfrm>
            <a:custGeom>
              <a:avLst/>
              <a:gdLst>
                <a:gd name="T0" fmla="*/ 2147483647 w 102"/>
                <a:gd name="T1" fmla="*/ 2147483647 h 84"/>
                <a:gd name="T2" fmla="*/ 2147483647 w 102"/>
                <a:gd name="T3" fmla="*/ 2147483647 h 84"/>
                <a:gd name="T4" fmla="*/ 2147483647 w 102"/>
                <a:gd name="T5" fmla="*/ 2147483647 h 84"/>
                <a:gd name="T6" fmla="*/ 2147483647 w 102"/>
                <a:gd name="T7" fmla="*/ 2147483647 h 84"/>
                <a:gd name="T8" fmla="*/ 2147483647 w 102"/>
                <a:gd name="T9" fmla="*/ 2147483647 h 84"/>
                <a:gd name="T10" fmla="*/ 2147483647 w 102"/>
                <a:gd name="T11" fmla="*/ 2147483647 h 84"/>
                <a:gd name="T12" fmla="*/ 2147483647 w 102"/>
                <a:gd name="T13" fmla="*/ 2147483647 h 84"/>
                <a:gd name="T14" fmla="*/ 0 w 102"/>
                <a:gd name="T15" fmla="*/ 2147483647 h 84"/>
                <a:gd name="T16" fmla="*/ 2147483647 w 102"/>
                <a:gd name="T17" fmla="*/ 0 h 84"/>
                <a:gd name="T18" fmla="*/ 2147483647 w 102"/>
                <a:gd name="T19" fmla="*/ 2147483647 h 84"/>
                <a:gd name="T20" fmla="*/ 2147483647 w 102"/>
                <a:gd name="T21" fmla="*/ 2147483647 h 84"/>
                <a:gd name="T22" fmla="*/ 2147483647 w 102"/>
                <a:gd name="T23" fmla="*/ 2147483647 h 84"/>
                <a:gd name="T24" fmla="*/ 2147483647 w 102"/>
                <a:gd name="T25" fmla="*/ 2147483647 h 84"/>
                <a:gd name="T26" fmla="*/ 2147483647 w 102"/>
                <a:gd name="T27" fmla="*/ 2147483647 h 84"/>
                <a:gd name="T28" fmla="*/ 2147483647 w 102"/>
                <a:gd name="T29" fmla="*/ 2147483647 h 84"/>
                <a:gd name="T30" fmla="*/ 2147483647 w 102"/>
                <a:gd name="T31" fmla="*/ 2147483647 h 84"/>
                <a:gd name="T32" fmla="*/ 2147483647 w 102"/>
                <a:gd name="T33" fmla="*/ 2147483647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2"/>
                <a:gd name="T52" fmla="*/ 0 h 84"/>
                <a:gd name="T53" fmla="*/ 102 w 102"/>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2" h="84">
                  <a:moveTo>
                    <a:pt x="72" y="60"/>
                  </a:moveTo>
                  <a:lnTo>
                    <a:pt x="60" y="84"/>
                  </a:lnTo>
                  <a:lnTo>
                    <a:pt x="42" y="78"/>
                  </a:lnTo>
                  <a:lnTo>
                    <a:pt x="24" y="78"/>
                  </a:lnTo>
                  <a:lnTo>
                    <a:pt x="36" y="60"/>
                  </a:lnTo>
                  <a:lnTo>
                    <a:pt x="6" y="54"/>
                  </a:lnTo>
                  <a:lnTo>
                    <a:pt x="6" y="36"/>
                  </a:lnTo>
                  <a:lnTo>
                    <a:pt x="0" y="12"/>
                  </a:lnTo>
                  <a:lnTo>
                    <a:pt x="12" y="0"/>
                  </a:lnTo>
                  <a:lnTo>
                    <a:pt x="36" y="18"/>
                  </a:lnTo>
                  <a:lnTo>
                    <a:pt x="72" y="18"/>
                  </a:lnTo>
                  <a:lnTo>
                    <a:pt x="90" y="6"/>
                  </a:lnTo>
                  <a:lnTo>
                    <a:pt x="96" y="30"/>
                  </a:lnTo>
                  <a:lnTo>
                    <a:pt x="102" y="30"/>
                  </a:lnTo>
                  <a:lnTo>
                    <a:pt x="90" y="36"/>
                  </a:lnTo>
                  <a:lnTo>
                    <a:pt x="96" y="42"/>
                  </a:lnTo>
                  <a:lnTo>
                    <a:pt x="72" y="60"/>
                  </a:lnTo>
                  <a:close/>
                </a:path>
              </a:pathLst>
            </a:custGeom>
            <a:solidFill>
              <a:srgbClr val="00CC99"/>
            </a:solidFill>
            <a:ln w="0">
              <a:solidFill>
                <a:srgbClr val="000000"/>
              </a:solidFill>
              <a:prstDash val="solid"/>
              <a:round/>
              <a:headEnd/>
              <a:tailEnd/>
            </a:ln>
          </p:spPr>
          <p:txBody>
            <a:bodyPr/>
            <a:lstStyle/>
            <a:p>
              <a:endParaRPr lang="fi-FI"/>
            </a:p>
          </p:txBody>
        </p:sp>
        <p:sp>
          <p:nvSpPr>
            <p:cNvPr id="29768" name="Freeform 17"/>
            <p:cNvSpPr>
              <a:spLocks noChangeAspect="1"/>
            </p:cNvSpPr>
            <p:nvPr/>
          </p:nvSpPr>
          <p:spPr bwMode="auto">
            <a:xfrm>
              <a:off x="2819" y="1749"/>
              <a:ext cx="832" cy="818"/>
            </a:xfrm>
            <a:custGeom>
              <a:avLst/>
              <a:gdLst>
                <a:gd name="T0" fmla="*/ 2147483647 w 96"/>
                <a:gd name="T1" fmla="*/ 2147483647 h 108"/>
                <a:gd name="T2" fmla="*/ 2147483647 w 96"/>
                <a:gd name="T3" fmla="*/ 2147483647 h 108"/>
                <a:gd name="T4" fmla="*/ 2147483647 w 96"/>
                <a:gd name="T5" fmla="*/ 2147483647 h 108"/>
                <a:gd name="T6" fmla="*/ 2147483647 w 96"/>
                <a:gd name="T7" fmla="*/ 2147483647 h 108"/>
                <a:gd name="T8" fmla="*/ 2147483647 w 96"/>
                <a:gd name="T9" fmla="*/ 2147483647 h 108"/>
                <a:gd name="T10" fmla="*/ 2147483647 w 96"/>
                <a:gd name="T11" fmla="*/ 2147483647 h 108"/>
                <a:gd name="T12" fmla="*/ 2147483647 w 96"/>
                <a:gd name="T13" fmla="*/ 2147483647 h 108"/>
                <a:gd name="T14" fmla="*/ 2147483647 w 96"/>
                <a:gd name="T15" fmla="*/ 2147483647 h 108"/>
                <a:gd name="T16" fmla="*/ 2147483647 w 96"/>
                <a:gd name="T17" fmla="*/ 2147483647 h 108"/>
                <a:gd name="T18" fmla="*/ 2147483647 w 96"/>
                <a:gd name="T19" fmla="*/ 2147483647 h 108"/>
                <a:gd name="T20" fmla="*/ 0 w 96"/>
                <a:gd name="T21" fmla="*/ 2147483647 h 108"/>
                <a:gd name="T22" fmla="*/ 2147483647 w 96"/>
                <a:gd name="T23" fmla="*/ 2147483647 h 108"/>
                <a:gd name="T24" fmla="*/ 2147483647 w 96"/>
                <a:gd name="T25" fmla="*/ 2147483647 h 108"/>
                <a:gd name="T26" fmla="*/ 2147483647 w 96"/>
                <a:gd name="T27" fmla="*/ 2147483647 h 108"/>
                <a:gd name="T28" fmla="*/ 2147483647 w 96"/>
                <a:gd name="T29" fmla="*/ 2147483647 h 108"/>
                <a:gd name="T30" fmla="*/ 2147483647 w 96"/>
                <a:gd name="T31" fmla="*/ 0 h 108"/>
                <a:gd name="T32" fmla="*/ 2147483647 w 96"/>
                <a:gd name="T33" fmla="*/ 0 h 108"/>
                <a:gd name="T34" fmla="*/ 2147483647 w 96"/>
                <a:gd name="T35" fmla="*/ 2147483647 h 108"/>
                <a:gd name="T36" fmla="*/ 2147483647 w 96"/>
                <a:gd name="T37" fmla="*/ 2147483647 h 108"/>
                <a:gd name="T38" fmla="*/ 2147483647 w 96"/>
                <a:gd name="T39" fmla="*/ 0 h 108"/>
                <a:gd name="T40" fmla="*/ 2147483647 w 96"/>
                <a:gd name="T41" fmla="*/ 2147483647 h 108"/>
                <a:gd name="T42" fmla="*/ 2147483647 w 96"/>
                <a:gd name="T43" fmla="*/ 2147483647 h 108"/>
                <a:gd name="T44" fmla="*/ 2147483647 w 96"/>
                <a:gd name="T45" fmla="*/ 2147483647 h 1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108"/>
                <a:gd name="T71" fmla="*/ 96 w 96"/>
                <a:gd name="T72" fmla="*/ 108 h 10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108">
                  <a:moveTo>
                    <a:pt x="90" y="30"/>
                  </a:moveTo>
                  <a:lnTo>
                    <a:pt x="96" y="42"/>
                  </a:lnTo>
                  <a:lnTo>
                    <a:pt x="90" y="66"/>
                  </a:lnTo>
                  <a:lnTo>
                    <a:pt x="90" y="72"/>
                  </a:lnTo>
                  <a:lnTo>
                    <a:pt x="66" y="78"/>
                  </a:lnTo>
                  <a:lnTo>
                    <a:pt x="66" y="84"/>
                  </a:lnTo>
                  <a:lnTo>
                    <a:pt x="42" y="84"/>
                  </a:lnTo>
                  <a:lnTo>
                    <a:pt x="24" y="108"/>
                  </a:lnTo>
                  <a:lnTo>
                    <a:pt x="12" y="96"/>
                  </a:lnTo>
                  <a:lnTo>
                    <a:pt x="12" y="72"/>
                  </a:lnTo>
                  <a:lnTo>
                    <a:pt x="0" y="66"/>
                  </a:lnTo>
                  <a:lnTo>
                    <a:pt x="18" y="48"/>
                  </a:lnTo>
                  <a:lnTo>
                    <a:pt x="24" y="48"/>
                  </a:lnTo>
                  <a:lnTo>
                    <a:pt x="18" y="30"/>
                  </a:lnTo>
                  <a:lnTo>
                    <a:pt x="24" y="18"/>
                  </a:lnTo>
                  <a:lnTo>
                    <a:pt x="18" y="0"/>
                  </a:lnTo>
                  <a:lnTo>
                    <a:pt x="30" y="0"/>
                  </a:lnTo>
                  <a:lnTo>
                    <a:pt x="36" y="12"/>
                  </a:lnTo>
                  <a:lnTo>
                    <a:pt x="54" y="12"/>
                  </a:lnTo>
                  <a:lnTo>
                    <a:pt x="60" y="0"/>
                  </a:lnTo>
                  <a:lnTo>
                    <a:pt x="78" y="18"/>
                  </a:lnTo>
                  <a:lnTo>
                    <a:pt x="96" y="24"/>
                  </a:lnTo>
                  <a:lnTo>
                    <a:pt x="90" y="30"/>
                  </a:lnTo>
                  <a:close/>
                </a:path>
              </a:pathLst>
            </a:custGeom>
            <a:solidFill>
              <a:srgbClr val="00CC99"/>
            </a:solidFill>
            <a:ln w="0">
              <a:solidFill>
                <a:srgbClr val="000000"/>
              </a:solidFill>
              <a:prstDash val="solid"/>
              <a:round/>
              <a:headEnd/>
              <a:tailEnd/>
            </a:ln>
          </p:spPr>
          <p:txBody>
            <a:bodyPr/>
            <a:lstStyle/>
            <a:p>
              <a:endParaRPr lang="fi-FI"/>
            </a:p>
          </p:txBody>
        </p:sp>
        <p:sp>
          <p:nvSpPr>
            <p:cNvPr id="29769" name="Freeform 18"/>
            <p:cNvSpPr>
              <a:spLocks noChangeAspect="1"/>
            </p:cNvSpPr>
            <p:nvPr/>
          </p:nvSpPr>
          <p:spPr bwMode="auto">
            <a:xfrm>
              <a:off x="207" y="2614"/>
              <a:ext cx="621" cy="635"/>
            </a:xfrm>
            <a:custGeom>
              <a:avLst/>
              <a:gdLst>
                <a:gd name="T0" fmla="*/ 0 w 72"/>
                <a:gd name="T1" fmla="*/ 2147483647 h 84"/>
                <a:gd name="T2" fmla="*/ 0 w 72"/>
                <a:gd name="T3" fmla="*/ 2147483647 h 84"/>
                <a:gd name="T4" fmla="*/ 2147483647 w 72"/>
                <a:gd name="T5" fmla="*/ 2147483647 h 84"/>
                <a:gd name="T6" fmla="*/ 2147483647 w 72"/>
                <a:gd name="T7" fmla="*/ 2147483647 h 84"/>
                <a:gd name="T8" fmla="*/ 2147483647 w 72"/>
                <a:gd name="T9" fmla="*/ 2147483647 h 84"/>
                <a:gd name="T10" fmla="*/ 2147483647 w 72"/>
                <a:gd name="T11" fmla="*/ 2147483647 h 84"/>
                <a:gd name="T12" fmla="*/ 2147483647 w 72"/>
                <a:gd name="T13" fmla="*/ 2147483647 h 84"/>
                <a:gd name="T14" fmla="*/ 2147483647 w 72"/>
                <a:gd name="T15" fmla="*/ 0 h 84"/>
                <a:gd name="T16" fmla="*/ 2147483647 w 72"/>
                <a:gd name="T17" fmla="*/ 0 h 84"/>
                <a:gd name="T18" fmla="*/ 2147483647 w 72"/>
                <a:gd name="T19" fmla="*/ 2147483647 h 84"/>
                <a:gd name="T20" fmla="*/ 2147483647 w 72"/>
                <a:gd name="T21" fmla="*/ 2147483647 h 84"/>
                <a:gd name="T22" fmla="*/ 2147483647 w 72"/>
                <a:gd name="T23" fmla="*/ 2147483647 h 84"/>
                <a:gd name="T24" fmla="*/ 2147483647 w 72"/>
                <a:gd name="T25" fmla="*/ 2147483647 h 84"/>
                <a:gd name="T26" fmla="*/ 0 w 72"/>
                <a:gd name="T27" fmla="*/ 2147483647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0" y="48"/>
                  </a:moveTo>
                  <a:lnTo>
                    <a:pt x="0" y="72"/>
                  </a:lnTo>
                  <a:lnTo>
                    <a:pt x="12" y="78"/>
                  </a:lnTo>
                  <a:lnTo>
                    <a:pt x="24" y="84"/>
                  </a:lnTo>
                  <a:lnTo>
                    <a:pt x="42" y="84"/>
                  </a:lnTo>
                  <a:lnTo>
                    <a:pt x="72" y="60"/>
                  </a:lnTo>
                  <a:lnTo>
                    <a:pt x="72" y="48"/>
                  </a:lnTo>
                  <a:lnTo>
                    <a:pt x="36" y="0"/>
                  </a:lnTo>
                  <a:lnTo>
                    <a:pt x="30" y="0"/>
                  </a:lnTo>
                  <a:lnTo>
                    <a:pt x="30" y="18"/>
                  </a:lnTo>
                  <a:lnTo>
                    <a:pt x="18" y="18"/>
                  </a:lnTo>
                  <a:lnTo>
                    <a:pt x="6" y="24"/>
                  </a:lnTo>
                  <a:lnTo>
                    <a:pt x="12" y="36"/>
                  </a:lnTo>
                  <a:lnTo>
                    <a:pt x="0" y="48"/>
                  </a:lnTo>
                  <a:close/>
                </a:path>
              </a:pathLst>
            </a:custGeom>
            <a:solidFill>
              <a:srgbClr val="00CC99"/>
            </a:solidFill>
            <a:ln w="0">
              <a:solidFill>
                <a:srgbClr val="000000"/>
              </a:solidFill>
              <a:prstDash val="solid"/>
              <a:round/>
              <a:headEnd/>
              <a:tailEnd/>
            </a:ln>
          </p:spPr>
          <p:txBody>
            <a:bodyPr/>
            <a:lstStyle/>
            <a:p>
              <a:endParaRPr lang="fi-FI"/>
            </a:p>
          </p:txBody>
        </p:sp>
        <p:sp>
          <p:nvSpPr>
            <p:cNvPr id="29770" name="Freeform 19"/>
            <p:cNvSpPr>
              <a:spLocks noChangeAspect="1"/>
            </p:cNvSpPr>
            <p:nvPr/>
          </p:nvSpPr>
          <p:spPr bwMode="auto">
            <a:xfrm>
              <a:off x="158" y="2295"/>
              <a:ext cx="363" cy="451"/>
            </a:xfrm>
            <a:custGeom>
              <a:avLst/>
              <a:gdLst>
                <a:gd name="T0" fmla="*/ 2147483647 w 42"/>
                <a:gd name="T1" fmla="*/ 2147483647 h 60"/>
                <a:gd name="T2" fmla="*/ 0 w 42"/>
                <a:gd name="T3" fmla="*/ 0 h 60"/>
                <a:gd name="T4" fmla="*/ 0 w 42"/>
                <a:gd name="T5" fmla="*/ 2147483647 h 60"/>
                <a:gd name="T6" fmla="*/ 2147483647 w 42"/>
                <a:gd name="T7" fmla="*/ 2147483647 h 60"/>
                <a:gd name="T8" fmla="*/ 2147483647 w 42"/>
                <a:gd name="T9" fmla="*/ 2147483647 h 60"/>
                <a:gd name="T10" fmla="*/ 2147483647 w 42"/>
                <a:gd name="T11" fmla="*/ 2147483647 h 60"/>
                <a:gd name="T12" fmla="*/ 2147483647 w 42"/>
                <a:gd name="T13" fmla="*/ 2147483647 h 60"/>
                <a:gd name="T14" fmla="*/ 2147483647 w 42"/>
                <a:gd name="T15" fmla="*/ 2147483647 h 60"/>
                <a:gd name="T16" fmla="*/ 2147483647 w 42"/>
                <a:gd name="T17" fmla="*/ 2147483647 h 60"/>
                <a:gd name="T18" fmla="*/ 2147483647 w 42"/>
                <a:gd name="T19" fmla="*/ 2147483647 h 60"/>
                <a:gd name="T20" fmla="*/ 2147483647 w 42"/>
                <a:gd name="T21" fmla="*/ 2147483647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60"/>
                <a:gd name="T35" fmla="*/ 42 w 42"/>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60">
                  <a:moveTo>
                    <a:pt x="42" y="18"/>
                  </a:moveTo>
                  <a:lnTo>
                    <a:pt x="0" y="0"/>
                  </a:lnTo>
                  <a:lnTo>
                    <a:pt x="0" y="18"/>
                  </a:lnTo>
                  <a:lnTo>
                    <a:pt x="12" y="18"/>
                  </a:lnTo>
                  <a:lnTo>
                    <a:pt x="12" y="42"/>
                  </a:lnTo>
                  <a:lnTo>
                    <a:pt x="24" y="48"/>
                  </a:lnTo>
                  <a:lnTo>
                    <a:pt x="24" y="60"/>
                  </a:lnTo>
                  <a:lnTo>
                    <a:pt x="36" y="60"/>
                  </a:lnTo>
                  <a:lnTo>
                    <a:pt x="36" y="42"/>
                  </a:lnTo>
                  <a:lnTo>
                    <a:pt x="42" y="42"/>
                  </a:lnTo>
                  <a:lnTo>
                    <a:pt x="42" y="18"/>
                  </a:lnTo>
                  <a:close/>
                </a:path>
              </a:pathLst>
            </a:custGeom>
            <a:solidFill>
              <a:srgbClr val="00CC99"/>
            </a:solidFill>
            <a:ln w="0">
              <a:solidFill>
                <a:srgbClr val="000000"/>
              </a:solidFill>
              <a:prstDash val="solid"/>
              <a:round/>
              <a:headEnd/>
              <a:tailEnd/>
            </a:ln>
          </p:spPr>
          <p:txBody>
            <a:bodyPr/>
            <a:lstStyle/>
            <a:p>
              <a:endParaRPr lang="fi-FI"/>
            </a:p>
          </p:txBody>
        </p:sp>
        <p:sp>
          <p:nvSpPr>
            <p:cNvPr id="29771" name="Freeform 20"/>
            <p:cNvSpPr>
              <a:spLocks noChangeAspect="1"/>
            </p:cNvSpPr>
            <p:nvPr/>
          </p:nvSpPr>
          <p:spPr bwMode="auto">
            <a:xfrm>
              <a:off x="521" y="2023"/>
              <a:ext cx="887" cy="1043"/>
            </a:xfrm>
            <a:custGeom>
              <a:avLst/>
              <a:gdLst>
                <a:gd name="T0" fmla="*/ 2147483647 w 102"/>
                <a:gd name="T1" fmla="*/ 2147483647 h 138"/>
                <a:gd name="T2" fmla="*/ 2147483647 w 102"/>
                <a:gd name="T3" fmla="*/ 2147483647 h 138"/>
                <a:gd name="T4" fmla="*/ 2147483647 w 102"/>
                <a:gd name="T5" fmla="*/ 2147483647 h 138"/>
                <a:gd name="T6" fmla="*/ 2147483647 w 102"/>
                <a:gd name="T7" fmla="*/ 2147483647 h 138"/>
                <a:gd name="T8" fmla="*/ 2147483647 w 102"/>
                <a:gd name="T9" fmla="*/ 2147483647 h 138"/>
                <a:gd name="T10" fmla="*/ 0 w 102"/>
                <a:gd name="T11" fmla="*/ 2147483647 h 138"/>
                <a:gd name="T12" fmla="*/ 0 w 102"/>
                <a:gd name="T13" fmla="*/ 2147483647 h 138"/>
                <a:gd name="T14" fmla="*/ 2147483647 w 102"/>
                <a:gd name="T15" fmla="*/ 2147483647 h 138"/>
                <a:gd name="T16" fmla="*/ 2147483647 w 102"/>
                <a:gd name="T17" fmla="*/ 2147483647 h 138"/>
                <a:gd name="T18" fmla="*/ 2147483647 w 102"/>
                <a:gd name="T19" fmla="*/ 2147483647 h 138"/>
                <a:gd name="T20" fmla="*/ 2147483647 w 102"/>
                <a:gd name="T21" fmla="*/ 0 h 138"/>
                <a:gd name="T22" fmla="*/ 2147483647 w 102"/>
                <a:gd name="T23" fmla="*/ 2147483647 h 138"/>
                <a:gd name="T24" fmla="*/ 2147483647 w 102"/>
                <a:gd name="T25" fmla="*/ 2147483647 h 138"/>
                <a:gd name="T26" fmla="*/ 2147483647 w 102"/>
                <a:gd name="T27" fmla="*/ 2147483647 h 138"/>
                <a:gd name="T28" fmla="*/ 2147483647 w 102"/>
                <a:gd name="T29" fmla="*/ 2147483647 h 138"/>
                <a:gd name="T30" fmla="*/ 2147483647 w 102"/>
                <a:gd name="T31" fmla="*/ 2147483647 h 138"/>
                <a:gd name="T32" fmla="*/ 2147483647 w 102"/>
                <a:gd name="T33" fmla="*/ 2147483647 h 138"/>
                <a:gd name="T34" fmla="*/ 2147483647 w 102"/>
                <a:gd name="T35" fmla="*/ 2147483647 h 138"/>
                <a:gd name="T36" fmla="*/ 2147483647 w 102"/>
                <a:gd name="T37" fmla="*/ 2147483647 h 1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2"/>
                <a:gd name="T58" fmla="*/ 0 h 138"/>
                <a:gd name="T59" fmla="*/ 102 w 102"/>
                <a:gd name="T60" fmla="*/ 138 h 1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2" h="138">
                  <a:moveTo>
                    <a:pt x="60" y="120"/>
                  </a:moveTo>
                  <a:lnTo>
                    <a:pt x="54" y="132"/>
                  </a:lnTo>
                  <a:lnTo>
                    <a:pt x="42" y="138"/>
                  </a:lnTo>
                  <a:lnTo>
                    <a:pt x="36" y="138"/>
                  </a:lnTo>
                  <a:lnTo>
                    <a:pt x="36" y="126"/>
                  </a:lnTo>
                  <a:lnTo>
                    <a:pt x="0" y="78"/>
                  </a:lnTo>
                  <a:lnTo>
                    <a:pt x="0" y="54"/>
                  </a:lnTo>
                  <a:lnTo>
                    <a:pt x="12" y="36"/>
                  </a:lnTo>
                  <a:lnTo>
                    <a:pt x="24" y="6"/>
                  </a:lnTo>
                  <a:lnTo>
                    <a:pt x="36" y="6"/>
                  </a:lnTo>
                  <a:lnTo>
                    <a:pt x="42" y="0"/>
                  </a:lnTo>
                  <a:lnTo>
                    <a:pt x="66" y="12"/>
                  </a:lnTo>
                  <a:lnTo>
                    <a:pt x="66" y="24"/>
                  </a:lnTo>
                  <a:lnTo>
                    <a:pt x="96" y="36"/>
                  </a:lnTo>
                  <a:lnTo>
                    <a:pt x="102" y="66"/>
                  </a:lnTo>
                  <a:lnTo>
                    <a:pt x="96" y="78"/>
                  </a:lnTo>
                  <a:lnTo>
                    <a:pt x="84" y="102"/>
                  </a:lnTo>
                  <a:lnTo>
                    <a:pt x="72" y="108"/>
                  </a:lnTo>
                  <a:lnTo>
                    <a:pt x="60" y="120"/>
                  </a:lnTo>
                  <a:close/>
                </a:path>
              </a:pathLst>
            </a:custGeom>
            <a:solidFill>
              <a:srgbClr val="00CC99"/>
            </a:solidFill>
            <a:ln w="0">
              <a:solidFill>
                <a:srgbClr val="000000"/>
              </a:solidFill>
              <a:prstDash val="solid"/>
              <a:round/>
              <a:headEnd/>
              <a:tailEnd/>
            </a:ln>
          </p:spPr>
          <p:txBody>
            <a:bodyPr/>
            <a:lstStyle/>
            <a:p>
              <a:endParaRPr lang="fi-FI"/>
            </a:p>
          </p:txBody>
        </p:sp>
        <p:sp>
          <p:nvSpPr>
            <p:cNvPr id="29772" name="Freeform 21"/>
            <p:cNvSpPr>
              <a:spLocks noChangeAspect="1"/>
            </p:cNvSpPr>
            <p:nvPr/>
          </p:nvSpPr>
          <p:spPr bwMode="auto">
            <a:xfrm>
              <a:off x="158" y="1839"/>
              <a:ext cx="670" cy="592"/>
            </a:xfrm>
            <a:custGeom>
              <a:avLst/>
              <a:gdLst>
                <a:gd name="T0" fmla="*/ 2147483647 w 78"/>
                <a:gd name="T1" fmla="*/ 2147483647 h 78"/>
                <a:gd name="T2" fmla="*/ 0 w 78"/>
                <a:gd name="T3" fmla="*/ 2147483647 h 78"/>
                <a:gd name="T4" fmla="*/ 2147483647 w 78"/>
                <a:gd name="T5" fmla="*/ 2147483647 h 78"/>
                <a:gd name="T6" fmla="*/ 2147483647 w 78"/>
                <a:gd name="T7" fmla="*/ 0 h 78"/>
                <a:gd name="T8" fmla="*/ 2147483647 w 78"/>
                <a:gd name="T9" fmla="*/ 0 h 78"/>
                <a:gd name="T10" fmla="*/ 2147483647 w 78"/>
                <a:gd name="T11" fmla="*/ 2147483647 h 78"/>
                <a:gd name="T12" fmla="*/ 2147483647 w 78"/>
                <a:gd name="T13" fmla="*/ 2147483647 h 78"/>
                <a:gd name="T14" fmla="*/ 2147483647 w 78"/>
                <a:gd name="T15" fmla="*/ 2147483647 h 78"/>
                <a:gd name="T16" fmla="*/ 2147483647 w 78"/>
                <a:gd name="T17" fmla="*/ 2147483647 h 78"/>
                <a:gd name="T18" fmla="*/ 2147483647 w 78"/>
                <a:gd name="T19" fmla="*/ 2147483647 h 78"/>
                <a:gd name="T20" fmla="*/ 2147483647 w 78"/>
                <a:gd name="T21" fmla="*/ 2147483647 h 78"/>
                <a:gd name="T22" fmla="*/ 2147483647 w 78"/>
                <a:gd name="T23" fmla="*/ 2147483647 h 78"/>
                <a:gd name="T24" fmla="*/ 2147483647 w 78"/>
                <a:gd name="T25" fmla="*/ 2147483647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78"/>
                <a:gd name="T41" fmla="*/ 78 w 78"/>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78">
                  <a:moveTo>
                    <a:pt x="42" y="78"/>
                  </a:moveTo>
                  <a:lnTo>
                    <a:pt x="0" y="60"/>
                  </a:lnTo>
                  <a:lnTo>
                    <a:pt x="12" y="6"/>
                  </a:lnTo>
                  <a:lnTo>
                    <a:pt x="18" y="0"/>
                  </a:lnTo>
                  <a:lnTo>
                    <a:pt x="36" y="0"/>
                  </a:lnTo>
                  <a:lnTo>
                    <a:pt x="36" y="12"/>
                  </a:lnTo>
                  <a:lnTo>
                    <a:pt x="54" y="18"/>
                  </a:lnTo>
                  <a:lnTo>
                    <a:pt x="60" y="6"/>
                  </a:lnTo>
                  <a:lnTo>
                    <a:pt x="72" y="12"/>
                  </a:lnTo>
                  <a:lnTo>
                    <a:pt x="78" y="12"/>
                  </a:lnTo>
                  <a:lnTo>
                    <a:pt x="66" y="30"/>
                  </a:lnTo>
                  <a:lnTo>
                    <a:pt x="54" y="60"/>
                  </a:lnTo>
                  <a:lnTo>
                    <a:pt x="42" y="78"/>
                  </a:lnTo>
                  <a:close/>
                </a:path>
              </a:pathLst>
            </a:custGeom>
            <a:solidFill>
              <a:srgbClr val="00CC99"/>
            </a:solidFill>
            <a:ln w="0">
              <a:solidFill>
                <a:srgbClr val="000000"/>
              </a:solidFill>
              <a:prstDash val="solid"/>
              <a:round/>
              <a:headEnd/>
              <a:tailEnd/>
            </a:ln>
          </p:spPr>
          <p:txBody>
            <a:bodyPr/>
            <a:lstStyle/>
            <a:p>
              <a:endParaRPr lang="fi-FI"/>
            </a:p>
          </p:txBody>
        </p:sp>
        <p:sp>
          <p:nvSpPr>
            <p:cNvPr id="29773" name="Freeform 22"/>
            <p:cNvSpPr>
              <a:spLocks noChangeAspect="1"/>
            </p:cNvSpPr>
            <p:nvPr/>
          </p:nvSpPr>
          <p:spPr bwMode="auto">
            <a:xfrm>
              <a:off x="318" y="1345"/>
              <a:ext cx="1090" cy="954"/>
            </a:xfrm>
            <a:custGeom>
              <a:avLst/>
              <a:gdLst>
                <a:gd name="T0" fmla="*/ 2147483647 w 126"/>
                <a:gd name="T1" fmla="*/ 2147483647 h 126"/>
                <a:gd name="T2" fmla="*/ 2147483647 w 126"/>
                <a:gd name="T3" fmla="*/ 2147483647 h 126"/>
                <a:gd name="T4" fmla="*/ 2147483647 w 126"/>
                <a:gd name="T5" fmla="*/ 2147483647 h 126"/>
                <a:gd name="T6" fmla="*/ 2147483647 w 126"/>
                <a:gd name="T7" fmla="*/ 2147483647 h 126"/>
                <a:gd name="T8" fmla="*/ 2147483647 w 126"/>
                <a:gd name="T9" fmla="*/ 2147483647 h 126"/>
                <a:gd name="T10" fmla="*/ 2147483647 w 126"/>
                <a:gd name="T11" fmla="*/ 2147483647 h 126"/>
                <a:gd name="T12" fmla="*/ 2147483647 w 126"/>
                <a:gd name="T13" fmla="*/ 2147483647 h 126"/>
                <a:gd name="T14" fmla="*/ 2147483647 w 126"/>
                <a:gd name="T15" fmla="*/ 2147483647 h 126"/>
                <a:gd name="T16" fmla="*/ 2147483647 w 126"/>
                <a:gd name="T17" fmla="*/ 2147483647 h 126"/>
                <a:gd name="T18" fmla="*/ 2147483647 w 126"/>
                <a:gd name="T19" fmla="*/ 2147483647 h 126"/>
                <a:gd name="T20" fmla="*/ 2147483647 w 126"/>
                <a:gd name="T21" fmla="*/ 2147483647 h 126"/>
                <a:gd name="T22" fmla="*/ 2147483647 w 126"/>
                <a:gd name="T23" fmla="*/ 2147483647 h 126"/>
                <a:gd name="T24" fmla="*/ 2147483647 w 126"/>
                <a:gd name="T25" fmla="*/ 2147483647 h 126"/>
                <a:gd name="T26" fmla="*/ 2147483647 w 126"/>
                <a:gd name="T27" fmla="*/ 2147483647 h 126"/>
                <a:gd name="T28" fmla="*/ 0 w 126"/>
                <a:gd name="T29" fmla="*/ 2147483647 h 126"/>
                <a:gd name="T30" fmla="*/ 2147483647 w 126"/>
                <a:gd name="T31" fmla="*/ 2147483647 h 126"/>
                <a:gd name="T32" fmla="*/ 2147483647 w 126"/>
                <a:gd name="T33" fmla="*/ 2147483647 h 126"/>
                <a:gd name="T34" fmla="*/ 2147483647 w 126"/>
                <a:gd name="T35" fmla="*/ 2147483647 h 126"/>
                <a:gd name="T36" fmla="*/ 2147483647 w 126"/>
                <a:gd name="T37" fmla="*/ 2147483647 h 126"/>
                <a:gd name="T38" fmla="*/ 2147483647 w 126"/>
                <a:gd name="T39" fmla="*/ 0 h 126"/>
                <a:gd name="T40" fmla="*/ 2147483647 w 126"/>
                <a:gd name="T41" fmla="*/ 2147483647 h 126"/>
                <a:gd name="T42" fmla="*/ 2147483647 w 126"/>
                <a:gd name="T43" fmla="*/ 2147483647 h 126"/>
                <a:gd name="T44" fmla="*/ 2147483647 w 126"/>
                <a:gd name="T45" fmla="*/ 2147483647 h 126"/>
                <a:gd name="T46" fmla="*/ 2147483647 w 126"/>
                <a:gd name="T47" fmla="*/ 2147483647 h 126"/>
                <a:gd name="T48" fmla="*/ 2147483647 w 126"/>
                <a:gd name="T49" fmla="*/ 2147483647 h 126"/>
                <a:gd name="T50" fmla="*/ 2147483647 w 126"/>
                <a:gd name="T51" fmla="*/ 2147483647 h 126"/>
                <a:gd name="T52" fmla="*/ 2147483647 w 126"/>
                <a:gd name="T53" fmla="*/ 2147483647 h 1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6"/>
                <a:gd name="T82" fmla="*/ 0 h 126"/>
                <a:gd name="T83" fmla="*/ 126 w 126"/>
                <a:gd name="T84" fmla="*/ 126 h 1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6" h="126">
                  <a:moveTo>
                    <a:pt x="120" y="96"/>
                  </a:moveTo>
                  <a:lnTo>
                    <a:pt x="114" y="114"/>
                  </a:lnTo>
                  <a:lnTo>
                    <a:pt x="120" y="126"/>
                  </a:lnTo>
                  <a:lnTo>
                    <a:pt x="90" y="114"/>
                  </a:lnTo>
                  <a:lnTo>
                    <a:pt x="90" y="102"/>
                  </a:lnTo>
                  <a:lnTo>
                    <a:pt x="66" y="90"/>
                  </a:lnTo>
                  <a:lnTo>
                    <a:pt x="60" y="96"/>
                  </a:lnTo>
                  <a:lnTo>
                    <a:pt x="48" y="96"/>
                  </a:lnTo>
                  <a:lnTo>
                    <a:pt x="60" y="78"/>
                  </a:lnTo>
                  <a:lnTo>
                    <a:pt x="54" y="78"/>
                  </a:lnTo>
                  <a:lnTo>
                    <a:pt x="42" y="72"/>
                  </a:lnTo>
                  <a:lnTo>
                    <a:pt x="36" y="84"/>
                  </a:lnTo>
                  <a:lnTo>
                    <a:pt x="18" y="78"/>
                  </a:lnTo>
                  <a:lnTo>
                    <a:pt x="18" y="66"/>
                  </a:lnTo>
                  <a:lnTo>
                    <a:pt x="0" y="66"/>
                  </a:lnTo>
                  <a:lnTo>
                    <a:pt x="18" y="48"/>
                  </a:lnTo>
                  <a:lnTo>
                    <a:pt x="12" y="42"/>
                  </a:lnTo>
                  <a:lnTo>
                    <a:pt x="12" y="24"/>
                  </a:lnTo>
                  <a:lnTo>
                    <a:pt x="12" y="12"/>
                  </a:lnTo>
                  <a:lnTo>
                    <a:pt x="18" y="0"/>
                  </a:lnTo>
                  <a:lnTo>
                    <a:pt x="42" y="24"/>
                  </a:lnTo>
                  <a:lnTo>
                    <a:pt x="72" y="36"/>
                  </a:lnTo>
                  <a:lnTo>
                    <a:pt x="66" y="42"/>
                  </a:lnTo>
                  <a:lnTo>
                    <a:pt x="66" y="48"/>
                  </a:lnTo>
                  <a:lnTo>
                    <a:pt x="108" y="66"/>
                  </a:lnTo>
                  <a:lnTo>
                    <a:pt x="126" y="84"/>
                  </a:lnTo>
                  <a:lnTo>
                    <a:pt x="120" y="96"/>
                  </a:lnTo>
                  <a:close/>
                </a:path>
              </a:pathLst>
            </a:custGeom>
            <a:solidFill>
              <a:srgbClr val="00CC99"/>
            </a:solidFill>
            <a:ln w="0">
              <a:solidFill>
                <a:srgbClr val="000000"/>
              </a:solidFill>
              <a:prstDash val="solid"/>
              <a:round/>
              <a:headEnd/>
              <a:tailEnd/>
            </a:ln>
          </p:spPr>
          <p:txBody>
            <a:bodyPr/>
            <a:lstStyle/>
            <a:p>
              <a:endParaRPr lang="fi-FI"/>
            </a:p>
          </p:txBody>
        </p:sp>
        <p:sp>
          <p:nvSpPr>
            <p:cNvPr id="29774" name="Rectangle 23"/>
            <p:cNvSpPr>
              <a:spLocks noChangeAspect="1" noChangeArrowheads="1"/>
            </p:cNvSpPr>
            <p:nvPr/>
          </p:nvSpPr>
          <p:spPr bwMode="auto">
            <a:xfrm>
              <a:off x="1927" y="1232"/>
              <a:ext cx="294" cy="104"/>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Lapua</a:t>
              </a:r>
              <a:endParaRPr lang="fi-FI" sz="1200" b="1">
                <a:cs typeface="Arial" charset="0"/>
              </a:endParaRPr>
            </a:p>
          </p:txBody>
        </p:sp>
        <p:sp>
          <p:nvSpPr>
            <p:cNvPr id="29775" name="Rectangle 24"/>
            <p:cNvSpPr>
              <a:spLocks noChangeAspect="1" noChangeArrowheads="1"/>
            </p:cNvSpPr>
            <p:nvPr/>
          </p:nvSpPr>
          <p:spPr bwMode="auto">
            <a:xfrm>
              <a:off x="2257" y="243"/>
              <a:ext cx="370" cy="10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Evijärvi</a:t>
              </a:r>
              <a:endParaRPr lang="fi-FI" sz="1200" b="1">
                <a:cs typeface="Arial" charset="0"/>
              </a:endParaRPr>
            </a:p>
          </p:txBody>
        </p:sp>
        <p:sp>
          <p:nvSpPr>
            <p:cNvPr id="29776" name="Rectangle 25"/>
            <p:cNvSpPr>
              <a:spLocks noChangeAspect="1" noChangeArrowheads="1"/>
            </p:cNvSpPr>
            <p:nvPr/>
          </p:nvSpPr>
          <p:spPr bwMode="auto">
            <a:xfrm>
              <a:off x="1721" y="737"/>
              <a:ext cx="421" cy="10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Kauhava</a:t>
              </a:r>
              <a:endParaRPr lang="fi-FI" sz="1200" b="1">
                <a:cs typeface="Arial" charset="0"/>
              </a:endParaRPr>
            </a:p>
          </p:txBody>
        </p:sp>
        <p:sp>
          <p:nvSpPr>
            <p:cNvPr id="29777" name="Rectangle 26"/>
            <p:cNvSpPr>
              <a:spLocks noChangeAspect="1" noChangeArrowheads="1"/>
            </p:cNvSpPr>
            <p:nvPr/>
          </p:nvSpPr>
          <p:spPr bwMode="auto">
            <a:xfrm>
              <a:off x="2340" y="655"/>
              <a:ext cx="517" cy="104"/>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Lappajärvi</a:t>
              </a:r>
              <a:endParaRPr lang="fi-FI" sz="1200" b="1">
                <a:cs typeface="Arial" charset="0"/>
              </a:endParaRPr>
            </a:p>
          </p:txBody>
        </p:sp>
        <p:sp>
          <p:nvSpPr>
            <p:cNvPr id="29778" name="Rectangle 27"/>
            <p:cNvSpPr>
              <a:spLocks noChangeAspect="1" noChangeArrowheads="1"/>
            </p:cNvSpPr>
            <p:nvPr/>
          </p:nvSpPr>
          <p:spPr bwMode="auto">
            <a:xfrm>
              <a:off x="2628" y="1273"/>
              <a:ext cx="380" cy="104"/>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Alajärvi</a:t>
              </a:r>
              <a:endParaRPr lang="fi-FI" sz="1200" b="1">
                <a:cs typeface="Arial" charset="0"/>
              </a:endParaRPr>
            </a:p>
          </p:txBody>
        </p:sp>
        <p:sp>
          <p:nvSpPr>
            <p:cNvPr id="29779" name="Rectangle 28"/>
            <p:cNvSpPr>
              <a:spLocks noChangeAspect="1" noChangeArrowheads="1"/>
            </p:cNvSpPr>
            <p:nvPr/>
          </p:nvSpPr>
          <p:spPr bwMode="auto">
            <a:xfrm>
              <a:off x="3198" y="1480"/>
              <a:ext cx="244" cy="104"/>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Soini</a:t>
              </a:r>
              <a:endParaRPr lang="fi-FI" sz="1200" b="1">
                <a:cs typeface="Arial" charset="0"/>
              </a:endParaRPr>
            </a:p>
          </p:txBody>
        </p:sp>
        <p:sp>
          <p:nvSpPr>
            <p:cNvPr id="29780" name="Rectangle 29"/>
            <p:cNvSpPr>
              <a:spLocks noChangeAspect="1" noChangeArrowheads="1"/>
            </p:cNvSpPr>
            <p:nvPr/>
          </p:nvSpPr>
          <p:spPr bwMode="auto">
            <a:xfrm>
              <a:off x="2834" y="779"/>
              <a:ext cx="368" cy="10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Vimpeli</a:t>
              </a:r>
              <a:endParaRPr lang="fi-FI" sz="1200" b="1">
                <a:cs typeface="Arial" charset="0"/>
              </a:endParaRPr>
            </a:p>
          </p:txBody>
        </p:sp>
        <p:sp>
          <p:nvSpPr>
            <p:cNvPr id="29781" name="Rectangle 31"/>
            <p:cNvSpPr>
              <a:spLocks noChangeAspect="1" noChangeArrowheads="1"/>
            </p:cNvSpPr>
            <p:nvPr/>
          </p:nvSpPr>
          <p:spPr bwMode="auto">
            <a:xfrm>
              <a:off x="1103" y="1645"/>
              <a:ext cx="412" cy="104"/>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Ilmajoki</a:t>
              </a:r>
              <a:endParaRPr lang="fi-FI" sz="1200" b="1">
                <a:cs typeface="Arial" charset="0"/>
              </a:endParaRPr>
            </a:p>
          </p:txBody>
        </p:sp>
        <p:sp>
          <p:nvSpPr>
            <p:cNvPr id="29782" name="Rectangle 32"/>
            <p:cNvSpPr>
              <a:spLocks noChangeAspect="1" noChangeArrowheads="1"/>
            </p:cNvSpPr>
            <p:nvPr/>
          </p:nvSpPr>
          <p:spPr bwMode="auto">
            <a:xfrm>
              <a:off x="340" y="2931"/>
              <a:ext cx="343" cy="104"/>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Isojoki</a:t>
              </a:r>
              <a:endParaRPr lang="fi-FI" sz="1200" b="1">
                <a:cs typeface="Arial" charset="0"/>
              </a:endParaRPr>
            </a:p>
          </p:txBody>
        </p:sp>
        <p:sp>
          <p:nvSpPr>
            <p:cNvPr id="29783" name="Rectangle 33"/>
            <p:cNvSpPr>
              <a:spLocks noChangeAspect="1" noChangeArrowheads="1"/>
            </p:cNvSpPr>
            <p:nvPr/>
          </p:nvSpPr>
          <p:spPr bwMode="auto">
            <a:xfrm>
              <a:off x="1429" y="2251"/>
              <a:ext cx="470" cy="104"/>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Jalasjärvi</a:t>
              </a:r>
              <a:endParaRPr lang="fi-FI" sz="1200" b="1">
                <a:cs typeface="Arial" charset="0"/>
              </a:endParaRPr>
            </a:p>
          </p:txBody>
        </p:sp>
        <p:sp>
          <p:nvSpPr>
            <p:cNvPr id="29784" name="Rectangle 34"/>
            <p:cNvSpPr>
              <a:spLocks noChangeAspect="1" noChangeArrowheads="1"/>
            </p:cNvSpPr>
            <p:nvPr/>
          </p:nvSpPr>
          <p:spPr bwMode="auto">
            <a:xfrm>
              <a:off x="113" y="2478"/>
              <a:ext cx="383" cy="10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Karijoki</a:t>
              </a:r>
              <a:endParaRPr lang="fi-FI" sz="1200" b="1">
                <a:cs typeface="Arial" charset="0"/>
              </a:endParaRPr>
            </a:p>
          </p:txBody>
        </p:sp>
        <p:sp>
          <p:nvSpPr>
            <p:cNvPr id="29785" name="Rectangle 35"/>
            <p:cNvSpPr>
              <a:spLocks noChangeAspect="1" noChangeArrowheads="1"/>
            </p:cNvSpPr>
            <p:nvPr/>
          </p:nvSpPr>
          <p:spPr bwMode="auto">
            <a:xfrm>
              <a:off x="690" y="2511"/>
              <a:ext cx="491" cy="10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Kauhajoki</a:t>
              </a:r>
              <a:endParaRPr lang="fi-FI" sz="1200" b="1">
                <a:cs typeface="Arial" charset="0"/>
              </a:endParaRPr>
            </a:p>
          </p:txBody>
        </p:sp>
        <p:sp>
          <p:nvSpPr>
            <p:cNvPr id="29786" name="Rectangle 36"/>
            <p:cNvSpPr>
              <a:spLocks noChangeAspect="1" noChangeArrowheads="1"/>
            </p:cNvSpPr>
            <p:nvPr/>
          </p:nvSpPr>
          <p:spPr bwMode="auto">
            <a:xfrm>
              <a:off x="2257" y="1562"/>
              <a:ext cx="451" cy="10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Kuortane</a:t>
              </a:r>
              <a:endParaRPr lang="fi-FI" sz="1200" b="1">
                <a:cs typeface="Arial" charset="0"/>
              </a:endParaRPr>
            </a:p>
          </p:txBody>
        </p:sp>
        <p:sp>
          <p:nvSpPr>
            <p:cNvPr id="29787" name="Rectangle 37"/>
            <p:cNvSpPr>
              <a:spLocks noChangeAspect="1" noChangeArrowheads="1"/>
            </p:cNvSpPr>
            <p:nvPr/>
          </p:nvSpPr>
          <p:spPr bwMode="auto">
            <a:xfrm>
              <a:off x="884" y="1888"/>
              <a:ext cx="377" cy="10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Kurikka</a:t>
              </a:r>
              <a:endParaRPr lang="fi-FI" sz="1200" b="1">
                <a:cs typeface="Arial" charset="0"/>
              </a:endParaRPr>
            </a:p>
          </p:txBody>
        </p:sp>
        <p:sp>
          <p:nvSpPr>
            <p:cNvPr id="29788" name="Rectangle 38"/>
            <p:cNvSpPr>
              <a:spLocks noChangeAspect="1" noChangeArrowheads="1"/>
            </p:cNvSpPr>
            <p:nvPr/>
          </p:nvSpPr>
          <p:spPr bwMode="auto">
            <a:xfrm>
              <a:off x="278" y="2098"/>
              <a:ext cx="294" cy="10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Teuva</a:t>
              </a:r>
              <a:endParaRPr lang="fi-FI" sz="1200" b="1">
                <a:cs typeface="Arial" charset="0"/>
              </a:endParaRPr>
            </a:p>
          </p:txBody>
        </p:sp>
        <p:sp>
          <p:nvSpPr>
            <p:cNvPr id="29789" name="Rectangle 40"/>
            <p:cNvSpPr>
              <a:spLocks noChangeAspect="1" noChangeArrowheads="1"/>
            </p:cNvSpPr>
            <p:nvPr/>
          </p:nvSpPr>
          <p:spPr bwMode="auto">
            <a:xfrm>
              <a:off x="3123" y="2098"/>
              <a:ext cx="302" cy="10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Ähtäri</a:t>
              </a:r>
              <a:endParaRPr lang="fi-FI" sz="1200" b="1">
                <a:cs typeface="Arial" charset="0"/>
              </a:endParaRPr>
            </a:p>
          </p:txBody>
        </p:sp>
        <p:sp>
          <p:nvSpPr>
            <p:cNvPr id="29790" name="Rectangle 41"/>
            <p:cNvSpPr>
              <a:spLocks noChangeAspect="1" noChangeArrowheads="1"/>
            </p:cNvSpPr>
            <p:nvPr/>
          </p:nvSpPr>
          <p:spPr bwMode="auto">
            <a:xfrm>
              <a:off x="1639" y="1603"/>
              <a:ext cx="454" cy="104"/>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Seinäjoki</a:t>
              </a:r>
            </a:p>
          </p:txBody>
        </p:sp>
      </p:grpSp>
      <p:sp>
        <p:nvSpPr>
          <p:cNvPr id="57" name="Puolivapaa piirto 56"/>
          <p:cNvSpPr/>
          <p:nvPr/>
        </p:nvSpPr>
        <p:spPr>
          <a:xfrm>
            <a:off x="3613150" y="2901950"/>
            <a:ext cx="1663700" cy="1403350"/>
          </a:xfrm>
          <a:custGeom>
            <a:avLst/>
            <a:gdLst>
              <a:gd name="connsiteX0" fmla="*/ 6350 w 1663700"/>
              <a:gd name="connsiteY0" fmla="*/ 133350 h 1403350"/>
              <a:gd name="connsiteX1" fmla="*/ 203200 w 1663700"/>
              <a:gd name="connsiteY1" fmla="*/ 69850 h 1403350"/>
              <a:gd name="connsiteX2" fmla="*/ 482600 w 1663700"/>
              <a:gd name="connsiteY2" fmla="*/ 381000 h 1403350"/>
              <a:gd name="connsiteX3" fmla="*/ 755650 w 1663700"/>
              <a:gd name="connsiteY3" fmla="*/ 463550 h 1403350"/>
              <a:gd name="connsiteX4" fmla="*/ 933450 w 1663700"/>
              <a:gd name="connsiteY4" fmla="*/ 139700 h 1403350"/>
              <a:gd name="connsiteX5" fmla="*/ 1257300 w 1663700"/>
              <a:gd name="connsiteY5" fmla="*/ 0 h 1403350"/>
              <a:gd name="connsiteX6" fmla="*/ 1289050 w 1663700"/>
              <a:gd name="connsiteY6" fmla="*/ 57150 h 1403350"/>
              <a:gd name="connsiteX7" fmla="*/ 1574800 w 1663700"/>
              <a:gd name="connsiteY7" fmla="*/ 133350 h 1403350"/>
              <a:gd name="connsiteX8" fmla="*/ 1657350 w 1663700"/>
              <a:gd name="connsiteY8" fmla="*/ 387350 h 1403350"/>
              <a:gd name="connsiteX9" fmla="*/ 1568450 w 1663700"/>
              <a:gd name="connsiteY9" fmla="*/ 539750 h 1403350"/>
              <a:gd name="connsiteX10" fmla="*/ 1663700 w 1663700"/>
              <a:gd name="connsiteY10" fmla="*/ 774700 h 1403350"/>
              <a:gd name="connsiteX11" fmla="*/ 1574800 w 1663700"/>
              <a:gd name="connsiteY11" fmla="*/ 774700 h 1403350"/>
              <a:gd name="connsiteX12" fmla="*/ 927100 w 1663700"/>
              <a:gd name="connsiteY12" fmla="*/ 1327150 h 1403350"/>
              <a:gd name="connsiteX13" fmla="*/ 647700 w 1663700"/>
              <a:gd name="connsiteY13" fmla="*/ 1327150 h 1403350"/>
              <a:gd name="connsiteX14" fmla="*/ 571500 w 1663700"/>
              <a:gd name="connsiteY14" fmla="*/ 1403350 h 1403350"/>
              <a:gd name="connsiteX15" fmla="*/ 190500 w 1663700"/>
              <a:gd name="connsiteY15" fmla="*/ 1320800 h 1403350"/>
              <a:gd name="connsiteX16" fmla="*/ 279400 w 1663700"/>
              <a:gd name="connsiteY16" fmla="*/ 1168400 h 1403350"/>
              <a:gd name="connsiteX17" fmla="*/ 95250 w 1663700"/>
              <a:gd name="connsiteY17" fmla="*/ 774700 h 1403350"/>
              <a:gd name="connsiteX18" fmla="*/ 190500 w 1663700"/>
              <a:gd name="connsiteY18" fmla="*/ 698500 h 1403350"/>
              <a:gd name="connsiteX19" fmla="*/ 0 w 1663700"/>
              <a:gd name="connsiteY19" fmla="*/ 215900 h 1403350"/>
              <a:gd name="connsiteX20" fmla="*/ 6350 w 1663700"/>
              <a:gd name="connsiteY20" fmla="*/ 133350 h 140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63700" h="1403350">
                <a:moveTo>
                  <a:pt x="6350" y="133350"/>
                </a:moveTo>
                <a:lnTo>
                  <a:pt x="203200" y="69850"/>
                </a:lnTo>
                <a:lnTo>
                  <a:pt x="482600" y="381000"/>
                </a:lnTo>
                <a:lnTo>
                  <a:pt x="755650" y="463550"/>
                </a:lnTo>
                <a:lnTo>
                  <a:pt x="933450" y="139700"/>
                </a:lnTo>
                <a:lnTo>
                  <a:pt x="1257300" y="0"/>
                </a:lnTo>
                <a:lnTo>
                  <a:pt x="1289050" y="57150"/>
                </a:lnTo>
                <a:lnTo>
                  <a:pt x="1574800" y="133350"/>
                </a:lnTo>
                <a:lnTo>
                  <a:pt x="1657350" y="387350"/>
                </a:lnTo>
                <a:lnTo>
                  <a:pt x="1568450" y="539750"/>
                </a:lnTo>
                <a:lnTo>
                  <a:pt x="1663700" y="774700"/>
                </a:lnTo>
                <a:lnTo>
                  <a:pt x="1574800" y="774700"/>
                </a:lnTo>
                <a:lnTo>
                  <a:pt x="927100" y="1327150"/>
                </a:lnTo>
                <a:lnTo>
                  <a:pt x="647700" y="1327150"/>
                </a:lnTo>
                <a:lnTo>
                  <a:pt x="571500" y="1403350"/>
                </a:lnTo>
                <a:lnTo>
                  <a:pt x="190500" y="1320800"/>
                </a:lnTo>
                <a:lnTo>
                  <a:pt x="279400" y="1168400"/>
                </a:lnTo>
                <a:lnTo>
                  <a:pt x="95250" y="774700"/>
                </a:lnTo>
                <a:lnTo>
                  <a:pt x="190500" y="698500"/>
                </a:lnTo>
                <a:lnTo>
                  <a:pt x="0" y="215900"/>
                </a:lnTo>
                <a:lnTo>
                  <a:pt x="6350" y="133350"/>
                </a:lnTo>
                <a:close/>
              </a:path>
            </a:pathLst>
          </a:custGeom>
          <a:solidFill>
            <a:srgbClr val="00CC99"/>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29740" name="Tekstikehys 57"/>
          <p:cNvSpPr txBox="1">
            <a:spLocks noChangeArrowheads="1"/>
          </p:cNvSpPr>
          <p:nvPr/>
        </p:nvSpPr>
        <p:spPr bwMode="auto">
          <a:xfrm>
            <a:off x="3851275" y="3500438"/>
            <a:ext cx="760413" cy="276225"/>
          </a:xfrm>
          <a:prstGeom prst="rect">
            <a:avLst/>
          </a:prstGeom>
          <a:noFill/>
          <a:ln w="9525">
            <a:noFill/>
            <a:miter lim="800000"/>
            <a:headEnd/>
            <a:tailEnd/>
          </a:ln>
        </p:spPr>
        <p:txBody>
          <a:bodyPr wrap="none">
            <a:spAutoFit/>
          </a:bodyPr>
          <a:lstStyle/>
          <a:p>
            <a:r>
              <a:rPr lang="fi-FI" sz="1200" b="1">
                <a:latin typeface="Verdana" pitchFamily="34" charset="0"/>
                <a:ea typeface="Verdana" pitchFamily="34" charset="0"/>
                <a:cs typeface="Verdana" pitchFamily="34" charset="0"/>
              </a:rPr>
              <a:t>Alavus</a:t>
            </a:r>
          </a:p>
        </p:txBody>
      </p:sp>
      <p:sp>
        <p:nvSpPr>
          <p:cNvPr id="60" name="Tasakylkinen kolmio 59"/>
          <p:cNvSpPr/>
          <p:nvPr/>
        </p:nvSpPr>
        <p:spPr>
          <a:xfrm>
            <a:off x="5292725" y="3789363"/>
            <a:ext cx="144463" cy="144462"/>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1" name="Tasakylkinen kolmio 60"/>
          <p:cNvSpPr/>
          <p:nvPr/>
        </p:nvSpPr>
        <p:spPr>
          <a:xfrm>
            <a:off x="1547813" y="4149725"/>
            <a:ext cx="144462" cy="142875"/>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2" name="5-sakarainen tähti 71"/>
          <p:cNvSpPr/>
          <p:nvPr/>
        </p:nvSpPr>
        <p:spPr>
          <a:xfrm>
            <a:off x="2411413" y="3068638"/>
            <a:ext cx="144462"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8" name="Suorakulmio 57"/>
          <p:cNvSpPr/>
          <p:nvPr/>
        </p:nvSpPr>
        <p:spPr>
          <a:xfrm>
            <a:off x="6372225" y="836613"/>
            <a:ext cx="144463" cy="142875"/>
          </a:xfrm>
          <a:prstGeom prst="rect">
            <a:avLst/>
          </a:prstGeom>
          <a:solidFill>
            <a:srgbClr val="00CC9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29745" name="Tekstikehys 97"/>
          <p:cNvSpPr txBox="1">
            <a:spLocks noChangeArrowheads="1"/>
          </p:cNvSpPr>
          <p:nvPr/>
        </p:nvSpPr>
        <p:spPr bwMode="auto">
          <a:xfrm>
            <a:off x="6588125" y="765175"/>
            <a:ext cx="2352675"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Kunnan väestöpohja &lt; 20 000</a:t>
            </a:r>
          </a:p>
        </p:txBody>
      </p:sp>
      <p:sp>
        <p:nvSpPr>
          <p:cNvPr id="63" name="Tasakylkinen kolmio 62"/>
          <p:cNvSpPr/>
          <p:nvPr/>
        </p:nvSpPr>
        <p:spPr>
          <a:xfrm>
            <a:off x="6372225" y="1989138"/>
            <a:ext cx="144463" cy="14446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29747" name="Tekstikehys 104"/>
          <p:cNvSpPr txBox="1">
            <a:spLocks noChangeArrowheads="1"/>
          </p:cNvSpPr>
          <p:nvPr/>
        </p:nvSpPr>
        <p:spPr bwMode="auto">
          <a:xfrm>
            <a:off x="6588125" y="1916113"/>
            <a:ext cx="935038" cy="261937"/>
          </a:xfrm>
          <a:prstGeom prst="rect">
            <a:avLst/>
          </a:prstGeom>
          <a:noFill/>
          <a:ln w="9525">
            <a:noFill/>
            <a:miter lim="800000"/>
            <a:headEnd/>
            <a:tailEnd/>
          </a:ln>
        </p:spPr>
        <p:txBody>
          <a:bodyPr wrap="none">
            <a:spAutoFit/>
          </a:bodyPr>
          <a:lstStyle/>
          <a:p>
            <a:r>
              <a:rPr lang="fi-FI" sz="1100" dirty="0">
                <a:latin typeface="Verdana" pitchFamily="34" charset="0"/>
                <a:ea typeface="Verdana" pitchFamily="34" charset="0"/>
                <a:cs typeface="Verdana" pitchFamily="34" charset="0"/>
              </a:rPr>
              <a:t>Kriisikunta</a:t>
            </a:r>
          </a:p>
        </p:txBody>
      </p:sp>
      <p:sp>
        <p:nvSpPr>
          <p:cNvPr id="67" name="Tasakylkinen kolmio 66"/>
          <p:cNvSpPr/>
          <p:nvPr/>
        </p:nvSpPr>
        <p:spPr>
          <a:xfrm>
            <a:off x="6372225" y="2276475"/>
            <a:ext cx="144463" cy="142875"/>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29749" name="Tekstikehys 106"/>
          <p:cNvSpPr txBox="1">
            <a:spLocks noChangeArrowheads="1"/>
          </p:cNvSpPr>
          <p:nvPr/>
        </p:nvSpPr>
        <p:spPr bwMode="auto">
          <a:xfrm>
            <a:off x="6588125" y="2205038"/>
            <a:ext cx="1376363"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Kriisiytyvä kunta</a:t>
            </a:r>
          </a:p>
        </p:txBody>
      </p:sp>
      <p:sp>
        <p:nvSpPr>
          <p:cNvPr id="71" name="5-sakarainen tähti 70"/>
          <p:cNvSpPr/>
          <p:nvPr/>
        </p:nvSpPr>
        <p:spPr>
          <a:xfrm>
            <a:off x="6372225" y="1412875"/>
            <a:ext cx="144463" cy="144463"/>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29751" name="Tekstikehys 108"/>
          <p:cNvSpPr txBox="1">
            <a:spLocks noChangeArrowheads="1"/>
          </p:cNvSpPr>
          <p:nvPr/>
        </p:nvSpPr>
        <p:spPr bwMode="auto">
          <a:xfrm>
            <a:off x="6588125" y="1341438"/>
            <a:ext cx="2205038"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Yhdyskuntarakenneperuste</a:t>
            </a:r>
          </a:p>
        </p:txBody>
      </p:sp>
      <p:sp>
        <p:nvSpPr>
          <p:cNvPr id="74" name="Suorakulmio 73"/>
          <p:cNvSpPr/>
          <p:nvPr/>
        </p:nvSpPr>
        <p:spPr>
          <a:xfrm>
            <a:off x="6372225" y="1125538"/>
            <a:ext cx="144463" cy="142875"/>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29753" name="Tekstikehys 97"/>
          <p:cNvSpPr txBox="1">
            <a:spLocks noChangeArrowheads="1"/>
          </p:cNvSpPr>
          <p:nvPr/>
        </p:nvSpPr>
        <p:spPr bwMode="auto">
          <a:xfrm>
            <a:off x="6588125" y="1052513"/>
            <a:ext cx="1643063"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Työssäkäyntiperuste</a:t>
            </a:r>
          </a:p>
        </p:txBody>
      </p:sp>
      <p:sp>
        <p:nvSpPr>
          <p:cNvPr id="76" name="5-sakarainen tähti 75"/>
          <p:cNvSpPr/>
          <p:nvPr/>
        </p:nvSpPr>
        <p:spPr>
          <a:xfrm>
            <a:off x="6372225" y="1700213"/>
            <a:ext cx="144463"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29755" name="Tekstikehys 108"/>
          <p:cNvSpPr txBox="1">
            <a:spLocks noChangeArrowheads="1"/>
          </p:cNvSpPr>
          <p:nvPr/>
        </p:nvSpPr>
        <p:spPr bwMode="auto">
          <a:xfrm>
            <a:off x="6588125" y="1628775"/>
            <a:ext cx="2425700"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Työpaikkaomavaraisuusperuste</a:t>
            </a:r>
          </a:p>
        </p:txBody>
      </p:sp>
      <p:sp>
        <p:nvSpPr>
          <p:cNvPr id="56" name="Tasakylkinen kolmio 55"/>
          <p:cNvSpPr/>
          <p:nvPr/>
        </p:nvSpPr>
        <p:spPr>
          <a:xfrm>
            <a:off x="2843213" y="4221163"/>
            <a:ext cx="144462" cy="14446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9" name="Tasakylkinen kolmio 58"/>
          <p:cNvSpPr/>
          <p:nvPr/>
        </p:nvSpPr>
        <p:spPr>
          <a:xfrm>
            <a:off x="5220072" y="1124744"/>
            <a:ext cx="144463" cy="14446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2" name="Tasakylkinen kolmio 61"/>
          <p:cNvSpPr/>
          <p:nvPr/>
        </p:nvSpPr>
        <p:spPr>
          <a:xfrm>
            <a:off x="4211960" y="620688"/>
            <a:ext cx="144463" cy="144462"/>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4" name="Tekstikehys 78"/>
          <p:cNvSpPr txBox="1">
            <a:spLocks noChangeArrowheads="1"/>
          </p:cNvSpPr>
          <p:nvPr/>
        </p:nvSpPr>
        <p:spPr bwMode="auto">
          <a:xfrm>
            <a:off x="6660232" y="2708920"/>
            <a:ext cx="1858201" cy="261610"/>
          </a:xfrm>
          <a:prstGeom prst="rect">
            <a:avLst/>
          </a:prstGeom>
          <a:noFill/>
          <a:ln w="9525">
            <a:noFill/>
            <a:miter lim="800000"/>
            <a:headEnd/>
            <a:tailEnd/>
          </a:ln>
        </p:spPr>
        <p:txBody>
          <a:bodyPr wrap="none">
            <a:spAutoFit/>
          </a:bodyPr>
          <a:lstStyle/>
          <a:p>
            <a:r>
              <a:rPr lang="fi-FI" sz="1100" dirty="0" smtClean="0">
                <a:latin typeface="Verdana" pitchFamily="34" charset="0"/>
                <a:ea typeface="Verdana" pitchFamily="34" charset="0"/>
                <a:cs typeface="Verdana" pitchFamily="34" charset="0"/>
              </a:rPr>
              <a:t>Asukasluku 31.12.2013</a:t>
            </a:r>
            <a:endParaRPr lang="fi-FI" sz="1100" dirty="0">
              <a:latin typeface="Verdana" pitchFamily="34" charset="0"/>
              <a:ea typeface="Verdana" pitchFamily="34" charset="0"/>
              <a:cs typeface="Verdana" pitchFamily="34" charset="0"/>
            </a:endParaRPr>
          </a:p>
        </p:txBody>
      </p:sp>
      <p:graphicFrame>
        <p:nvGraphicFramePr>
          <p:cNvPr id="65" name="Taulukko 64"/>
          <p:cNvGraphicFramePr>
            <a:graphicFrameLocks noGrp="1"/>
          </p:cNvGraphicFramePr>
          <p:nvPr/>
        </p:nvGraphicFramePr>
        <p:xfrm>
          <a:off x="6732240" y="3068960"/>
          <a:ext cx="2072332" cy="3291840"/>
        </p:xfrm>
        <a:graphic>
          <a:graphicData uri="http://schemas.openxmlformats.org/drawingml/2006/table">
            <a:tbl>
              <a:tblPr/>
              <a:tblGrid>
                <a:gridCol w="1394287"/>
                <a:gridCol w="678045"/>
              </a:tblGrid>
              <a:tr h="182880">
                <a:tc>
                  <a:txBody>
                    <a:bodyPr/>
                    <a:lstStyle/>
                    <a:p>
                      <a:pPr algn="l" fontAlgn="b"/>
                      <a:r>
                        <a:rPr lang="fi-FI" sz="1100" b="0" i="0" u="none" strike="noStrike">
                          <a:solidFill>
                            <a:srgbClr val="000000"/>
                          </a:solidFill>
                          <a:latin typeface="Calibri"/>
                        </a:rPr>
                        <a:t>Alajärvi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10 227</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Alavus</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12 228</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Evijärvi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2 685</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Ilmajoki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12 099</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Isojoki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2 257</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Jalasjärvi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7 987</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Karijoki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1 462</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Kauhajoki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14 081</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Kauhava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17 065</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Kuortane</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3 819</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Kurikka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14 322</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Lappajärvi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3 317</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Lapua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14 692</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Seinäjoki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60 354</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Soini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2 284</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Teuva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5 656</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Vimpeli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3 171</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Ähtäri</a:t>
                      </a:r>
                    </a:p>
                  </a:txBody>
                  <a:tcPr marL="7620" marR="7620" marT="7620" marB="0" anchor="b">
                    <a:lnL>
                      <a:noFill/>
                    </a:lnL>
                    <a:lnR>
                      <a:noFill/>
                    </a:lnR>
                    <a:lnT>
                      <a:noFill/>
                    </a:lnT>
                    <a:lnB>
                      <a:noFill/>
                    </a:lnB>
                  </a:tcPr>
                </a:tc>
                <a:tc>
                  <a:txBody>
                    <a:bodyPr/>
                    <a:lstStyle/>
                    <a:p>
                      <a:pPr algn="r" fontAlgn="b"/>
                      <a:r>
                        <a:rPr lang="fi-FI" sz="1100" b="0" i="0" u="none" strike="noStrike" dirty="0">
                          <a:solidFill>
                            <a:srgbClr val="000000"/>
                          </a:solidFill>
                          <a:latin typeface="Calibri"/>
                        </a:rPr>
                        <a:t>6 271</a:t>
                      </a:r>
                    </a:p>
                  </a:txBody>
                  <a:tcPr marL="7620" marR="7620" marT="762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2" name="Suora nuoliyhdysviiva 81"/>
          <p:cNvCxnSpPr>
            <a:endCxn id="117" idx="0"/>
          </p:cNvCxnSpPr>
          <p:nvPr/>
        </p:nvCxnSpPr>
        <p:spPr>
          <a:xfrm>
            <a:off x="5364088" y="2564904"/>
            <a:ext cx="825972" cy="43204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0722" name="Text Box 2"/>
          <p:cNvSpPr txBox="1">
            <a:spLocks noChangeArrowheads="1"/>
          </p:cNvSpPr>
          <p:nvPr/>
        </p:nvSpPr>
        <p:spPr bwMode="auto">
          <a:xfrm>
            <a:off x="5148064" y="116632"/>
            <a:ext cx="3888432" cy="584775"/>
          </a:xfrm>
          <a:prstGeom prst="rect">
            <a:avLst/>
          </a:prstGeom>
          <a:solidFill>
            <a:schemeClr val="bg1"/>
          </a:solidFill>
          <a:ln w="9525">
            <a:noFill/>
            <a:miter lim="800000"/>
            <a:headEnd/>
            <a:tailEnd/>
          </a:ln>
        </p:spPr>
        <p:txBody>
          <a:bodyPr wrap="square">
            <a:spAutoFit/>
          </a:bodyPr>
          <a:lstStyle/>
          <a:p>
            <a:r>
              <a:rPr lang="fi-FI" sz="1600" b="1" dirty="0" smtClean="0">
                <a:cs typeface="Arial" charset="0"/>
              </a:rPr>
              <a:t>Etelä-Pohjanmaa: kuntien ilmoittamat ensisijaiset selvitysalueet</a:t>
            </a:r>
            <a:endParaRPr lang="fi-FI" sz="1600" dirty="0">
              <a:cs typeface="Arial" charset="0"/>
            </a:endParaRPr>
          </a:p>
        </p:txBody>
      </p:sp>
      <p:sp>
        <p:nvSpPr>
          <p:cNvPr id="30771" name="Freeform 4"/>
          <p:cNvSpPr>
            <a:spLocks noChangeAspect="1"/>
          </p:cNvSpPr>
          <p:nvPr/>
        </p:nvSpPr>
        <p:spPr bwMode="auto">
          <a:xfrm>
            <a:off x="5276670" y="2966487"/>
            <a:ext cx="1009384" cy="1262539"/>
          </a:xfrm>
          <a:custGeom>
            <a:avLst/>
            <a:gdLst>
              <a:gd name="T0" fmla="*/ 2147483647 w 66"/>
              <a:gd name="T1" fmla="*/ 2147483647 h 96"/>
              <a:gd name="T2" fmla="*/ 2147483647 w 66"/>
              <a:gd name="T3" fmla="*/ 2147483647 h 96"/>
              <a:gd name="T4" fmla="*/ 2147483647 w 66"/>
              <a:gd name="T5" fmla="*/ 2147483647 h 96"/>
              <a:gd name="T6" fmla="*/ 0 w 66"/>
              <a:gd name="T7" fmla="*/ 2147483647 h 96"/>
              <a:gd name="T8" fmla="*/ 2147483647 w 66"/>
              <a:gd name="T9" fmla="*/ 2147483647 h 96"/>
              <a:gd name="T10" fmla="*/ 0 w 66"/>
              <a:gd name="T11" fmla="*/ 2147483647 h 96"/>
              <a:gd name="T12" fmla="*/ 0 w 66"/>
              <a:gd name="T13" fmla="*/ 2147483647 h 96"/>
              <a:gd name="T14" fmla="*/ 0 w 66"/>
              <a:gd name="T15" fmla="*/ 2147483647 h 96"/>
              <a:gd name="T16" fmla="*/ 2147483647 w 66"/>
              <a:gd name="T17" fmla="*/ 0 h 96"/>
              <a:gd name="T18" fmla="*/ 2147483647 w 66"/>
              <a:gd name="T19" fmla="*/ 0 h 96"/>
              <a:gd name="T20" fmla="*/ 2147483647 w 66"/>
              <a:gd name="T21" fmla="*/ 2147483647 h 96"/>
              <a:gd name="T22" fmla="*/ 2147483647 w 66"/>
              <a:gd name="T23" fmla="*/ 2147483647 h 96"/>
              <a:gd name="T24" fmla="*/ 2147483647 w 66"/>
              <a:gd name="T25" fmla="*/ 2147483647 h 96"/>
              <a:gd name="T26" fmla="*/ 2147483647 w 66"/>
              <a:gd name="T27" fmla="*/ 2147483647 h 96"/>
              <a:gd name="T28" fmla="*/ 2147483647 w 66"/>
              <a:gd name="T29" fmla="*/ 2147483647 h 96"/>
              <a:gd name="T30" fmla="*/ 2147483647 w 66"/>
              <a:gd name="T31" fmla="*/ 2147483647 h 96"/>
              <a:gd name="T32" fmla="*/ 2147483647 w 66"/>
              <a:gd name="T33" fmla="*/ 2147483647 h 96"/>
              <a:gd name="T34" fmla="*/ 2147483647 w 66"/>
              <a:gd name="T35" fmla="*/ 2147483647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96"/>
              <a:gd name="T56" fmla="*/ 66 w 66"/>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96">
                <a:moveTo>
                  <a:pt x="30" y="72"/>
                </a:moveTo>
                <a:lnTo>
                  <a:pt x="24" y="84"/>
                </a:lnTo>
                <a:lnTo>
                  <a:pt x="6" y="84"/>
                </a:lnTo>
                <a:lnTo>
                  <a:pt x="0" y="72"/>
                </a:lnTo>
                <a:lnTo>
                  <a:pt x="12" y="42"/>
                </a:lnTo>
                <a:lnTo>
                  <a:pt x="0" y="36"/>
                </a:lnTo>
                <a:lnTo>
                  <a:pt x="0" y="12"/>
                </a:lnTo>
                <a:lnTo>
                  <a:pt x="0" y="6"/>
                </a:lnTo>
                <a:lnTo>
                  <a:pt x="12" y="0"/>
                </a:lnTo>
                <a:lnTo>
                  <a:pt x="42" y="0"/>
                </a:lnTo>
                <a:lnTo>
                  <a:pt x="42" y="6"/>
                </a:lnTo>
                <a:lnTo>
                  <a:pt x="42" y="18"/>
                </a:lnTo>
                <a:lnTo>
                  <a:pt x="54" y="30"/>
                </a:lnTo>
                <a:lnTo>
                  <a:pt x="42" y="42"/>
                </a:lnTo>
                <a:lnTo>
                  <a:pt x="60" y="78"/>
                </a:lnTo>
                <a:lnTo>
                  <a:pt x="66" y="96"/>
                </a:lnTo>
                <a:lnTo>
                  <a:pt x="48" y="90"/>
                </a:lnTo>
                <a:lnTo>
                  <a:pt x="30" y="72"/>
                </a:lnTo>
                <a:close/>
              </a:path>
            </a:pathLst>
          </a:custGeom>
          <a:solidFill>
            <a:srgbClr val="566BA8"/>
          </a:solidFill>
          <a:ln w="0">
            <a:solidFill>
              <a:srgbClr val="000000"/>
            </a:solidFill>
            <a:prstDash val="solid"/>
            <a:round/>
            <a:headEnd/>
            <a:tailEnd/>
          </a:ln>
        </p:spPr>
        <p:txBody>
          <a:bodyPr/>
          <a:lstStyle/>
          <a:p>
            <a:endParaRPr lang="fi-FI"/>
          </a:p>
        </p:txBody>
      </p:sp>
      <p:sp>
        <p:nvSpPr>
          <p:cNvPr id="30772" name="Freeform 5"/>
          <p:cNvSpPr>
            <a:spLocks noChangeAspect="1"/>
          </p:cNvSpPr>
          <p:nvPr/>
        </p:nvSpPr>
        <p:spPr bwMode="auto">
          <a:xfrm>
            <a:off x="3736398" y="1059582"/>
            <a:ext cx="995414" cy="715962"/>
          </a:xfrm>
          <a:custGeom>
            <a:avLst/>
            <a:gdLst>
              <a:gd name="T0" fmla="*/ 2147483647 w 66"/>
              <a:gd name="T1" fmla="*/ 2147483647 h 54"/>
              <a:gd name="T2" fmla="*/ 2147483647 w 66"/>
              <a:gd name="T3" fmla="*/ 2147483647 h 54"/>
              <a:gd name="T4" fmla="*/ 2147483647 w 66"/>
              <a:gd name="T5" fmla="*/ 2147483647 h 54"/>
              <a:gd name="T6" fmla="*/ 2147483647 w 66"/>
              <a:gd name="T7" fmla="*/ 2147483647 h 54"/>
              <a:gd name="T8" fmla="*/ 2147483647 w 66"/>
              <a:gd name="T9" fmla="*/ 2147483647 h 54"/>
              <a:gd name="T10" fmla="*/ 2147483647 w 66"/>
              <a:gd name="T11" fmla="*/ 2147483647 h 54"/>
              <a:gd name="T12" fmla="*/ 0 w 66"/>
              <a:gd name="T13" fmla="*/ 2147483647 h 54"/>
              <a:gd name="T14" fmla="*/ 0 w 66"/>
              <a:gd name="T15" fmla="*/ 2147483647 h 54"/>
              <a:gd name="T16" fmla="*/ 2147483647 w 66"/>
              <a:gd name="T17" fmla="*/ 2147483647 h 54"/>
              <a:gd name="T18" fmla="*/ 2147483647 w 66"/>
              <a:gd name="T19" fmla="*/ 0 h 54"/>
              <a:gd name="T20" fmla="*/ 2147483647 w 66"/>
              <a:gd name="T21" fmla="*/ 2147483647 h 54"/>
              <a:gd name="T22" fmla="*/ 2147483647 w 66"/>
              <a:gd name="T23" fmla="*/ 2147483647 h 54"/>
              <a:gd name="T24" fmla="*/ 2147483647 w 66"/>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
              <a:gd name="T40" fmla="*/ 0 h 54"/>
              <a:gd name="T41" fmla="*/ 66 w 66"/>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 h="54">
                <a:moveTo>
                  <a:pt x="60" y="48"/>
                </a:moveTo>
                <a:lnTo>
                  <a:pt x="54" y="54"/>
                </a:lnTo>
                <a:lnTo>
                  <a:pt x="42" y="48"/>
                </a:lnTo>
                <a:lnTo>
                  <a:pt x="30" y="54"/>
                </a:lnTo>
                <a:lnTo>
                  <a:pt x="24" y="48"/>
                </a:lnTo>
                <a:lnTo>
                  <a:pt x="12" y="54"/>
                </a:lnTo>
                <a:lnTo>
                  <a:pt x="0" y="42"/>
                </a:lnTo>
                <a:lnTo>
                  <a:pt x="0" y="24"/>
                </a:lnTo>
                <a:lnTo>
                  <a:pt x="12" y="6"/>
                </a:lnTo>
                <a:lnTo>
                  <a:pt x="30" y="0"/>
                </a:lnTo>
                <a:lnTo>
                  <a:pt x="48" y="12"/>
                </a:lnTo>
                <a:lnTo>
                  <a:pt x="66" y="30"/>
                </a:lnTo>
                <a:lnTo>
                  <a:pt x="60" y="48"/>
                </a:lnTo>
                <a:close/>
              </a:path>
            </a:pathLst>
          </a:custGeom>
          <a:solidFill>
            <a:srgbClr val="EF89A6"/>
          </a:solidFill>
          <a:ln w="0">
            <a:solidFill>
              <a:srgbClr val="000000"/>
            </a:solidFill>
            <a:prstDash val="solid"/>
            <a:round/>
            <a:headEnd/>
            <a:tailEnd/>
          </a:ln>
        </p:spPr>
        <p:txBody>
          <a:bodyPr/>
          <a:lstStyle/>
          <a:p>
            <a:endParaRPr lang="fi-FI"/>
          </a:p>
        </p:txBody>
      </p:sp>
      <p:sp>
        <p:nvSpPr>
          <p:cNvPr id="30773" name="Freeform 6"/>
          <p:cNvSpPr>
            <a:spLocks noChangeAspect="1"/>
          </p:cNvSpPr>
          <p:nvPr/>
        </p:nvSpPr>
        <p:spPr bwMode="auto">
          <a:xfrm>
            <a:off x="3923256" y="1462966"/>
            <a:ext cx="1173540" cy="1493044"/>
          </a:xfrm>
          <a:custGeom>
            <a:avLst/>
            <a:gdLst>
              <a:gd name="T0" fmla="*/ 2147483647 w 78"/>
              <a:gd name="T1" fmla="*/ 2147483647 h 114"/>
              <a:gd name="T2" fmla="*/ 2147483647 w 78"/>
              <a:gd name="T3" fmla="*/ 2147483647 h 114"/>
              <a:gd name="T4" fmla="*/ 2147483647 w 78"/>
              <a:gd name="T5" fmla="*/ 2147483647 h 114"/>
              <a:gd name="T6" fmla="*/ 2147483647 w 78"/>
              <a:gd name="T7" fmla="*/ 2147483647 h 114"/>
              <a:gd name="T8" fmla="*/ 0 w 78"/>
              <a:gd name="T9" fmla="*/ 2147483647 h 114"/>
              <a:gd name="T10" fmla="*/ 2147483647 w 78"/>
              <a:gd name="T11" fmla="*/ 2147483647 h 114"/>
              <a:gd name="T12" fmla="*/ 2147483647 w 78"/>
              <a:gd name="T13" fmla="*/ 2147483647 h 114"/>
              <a:gd name="T14" fmla="*/ 2147483647 w 78"/>
              <a:gd name="T15" fmla="*/ 2147483647 h 114"/>
              <a:gd name="T16" fmla="*/ 2147483647 w 78"/>
              <a:gd name="T17" fmla="*/ 2147483647 h 114"/>
              <a:gd name="T18" fmla="*/ 2147483647 w 78"/>
              <a:gd name="T19" fmla="*/ 2147483647 h 114"/>
              <a:gd name="T20" fmla="*/ 2147483647 w 78"/>
              <a:gd name="T21" fmla="*/ 2147483647 h 114"/>
              <a:gd name="T22" fmla="*/ 2147483647 w 78"/>
              <a:gd name="T23" fmla="*/ 2147483647 h 114"/>
              <a:gd name="T24" fmla="*/ 2147483647 w 78"/>
              <a:gd name="T25" fmla="*/ 2147483647 h 114"/>
              <a:gd name="T26" fmla="*/ 2147483647 w 78"/>
              <a:gd name="T27" fmla="*/ 2147483647 h 114"/>
              <a:gd name="T28" fmla="*/ 2147483647 w 78"/>
              <a:gd name="T29" fmla="*/ 0 h 114"/>
              <a:gd name="T30" fmla="*/ 2147483647 w 78"/>
              <a:gd name="T31" fmla="*/ 2147483647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
              <a:gd name="T49" fmla="*/ 0 h 114"/>
              <a:gd name="T50" fmla="*/ 78 w 78"/>
              <a:gd name="T51" fmla="*/ 114 h 1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 h="114">
                <a:moveTo>
                  <a:pt x="48" y="18"/>
                </a:moveTo>
                <a:lnTo>
                  <a:pt x="42" y="24"/>
                </a:lnTo>
                <a:lnTo>
                  <a:pt x="30" y="18"/>
                </a:lnTo>
                <a:lnTo>
                  <a:pt x="18" y="24"/>
                </a:lnTo>
                <a:lnTo>
                  <a:pt x="0" y="48"/>
                </a:lnTo>
                <a:lnTo>
                  <a:pt x="12" y="66"/>
                </a:lnTo>
                <a:lnTo>
                  <a:pt x="18" y="90"/>
                </a:lnTo>
                <a:lnTo>
                  <a:pt x="24" y="114"/>
                </a:lnTo>
                <a:lnTo>
                  <a:pt x="30" y="114"/>
                </a:lnTo>
                <a:lnTo>
                  <a:pt x="42" y="96"/>
                </a:lnTo>
                <a:lnTo>
                  <a:pt x="48" y="66"/>
                </a:lnTo>
                <a:lnTo>
                  <a:pt x="54" y="60"/>
                </a:lnTo>
                <a:lnTo>
                  <a:pt x="72" y="48"/>
                </a:lnTo>
                <a:lnTo>
                  <a:pt x="78" y="30"/>
                </a:lnTo>
                <a:lnTo>
                  <a:pt x="54" y="0"/>
                </a:lnTo>
                <a:lnTo>
                  <a:pt x="48" y="18"/>
                </a:lnTo>
                <a:close/>
              </a:path>
            </a:pathLst>
          </a:custGeom>
          <a:solidFill>
            <a:srgbClr val="7030A0"/>
          </a:solidFill>
          <a:ln w="0">
            <a:solidFill>
              <a:srgbClr val="000000"/>
            </a:solidFill>
            <a:prstDash val="solid"/>
            <a:round/>
            <a:headEnd/>
            <a:tailEnd/>
          </a:ln>
        </p:spPr>
        <p:txBody>
          <a:bodyPr/>
          <a:lstStyle/>
          <a:p>
            <a:endParaRPr lang="fi-FI"/>
          </a:p>
        </p:txBody>
      </p:sp>
      <p:sp>
        <p:nvSpPr>
          <p:cNvPr id="30774" name="Freeform 7"/>
          <p:cNvSpPr>
            <a:spLocks noChangeAspect="1"/>
          </p:cNvSpPr>
          <p:nvPr/>
        </p:nvSpPr>
        <p:spPr bwMode="auto">
          <a:xfrm>
            <a:off x="2369014" y="1379146"/>
            <a:ext cx="1823179" cy="1421447"/>
          </a:xfrm>
          <a:custGeom>
            <a:avLst/>
            <a:gdLst>
              <a:gd name="T0" fmla="*/ 2147483647 w 120"/>
              <a:gd name="T1" fmla="*/ 2147483647 h 108"/>
              <a:gd name="T2" fmla="*/ 2147483647 w 120"/>
              <a:gd name="T3" fmla="*/ 2147483647 h 108"/>
              <a:gd name="T4" fmla="*/ 2147483647 w 120"/>
              <a:gd name="T5" fmla="*/ 2147483647 h 108"/>
              <a:gd name="T6" fmla="*/ 2147483647 w 120"/>
              <a:gd name="T7" fmla="*/ 2147483647 h 108"/>
              <a:gd name="T8" fmla="*/ 2147483647 w 120"/>
              <a:gd name="T9" fmla="*/ 2147483647 h 108"/>
              <a:gd name="T10" fmla="*/ 2147483647 w 120"/>
              <a:gd name="T11" fmla="*/ 2147483647 h 108"/>
              <a:gd name="T12" fmla="*/ 0 w 120"/>
              <a:gd name="T13" fmla="*/ 2147483647 h 108"/>
              <a:gd name="T14" fmla="*/ 2147483647 w 120"/>
              <a:gd name="T15" fmla="*/ 2147483647 h 108"/>
              <a:gd name="T16" fmla="*/ 2147483647 w 120"/>
              <a:gd name="T17" fmla="*/ 2147483647 h 108"/>
              <a:gd name="T18" fmla="*/ 2147483647 w 120"/>
              <a:gd name="T19" fmla="*/ 2147483647 h 108"/>
              <a:gd name="T20" fmla="*/ 2147483647 w 120"/>
              <a:gd name="T21" fmla="*/ 2147483647 h 108"/>
              <a:gd name="T22" fmla="*/ 2147483647 w 120"/>
              <a:gd name="T23" fmla="*/ 2147483647 h 108"/>
              <a:gd name="T24" fmla="*/ 2147483647 w 120"/>
              <a:gd name="T25" fmla="*/ 2147483647 h 108"/>
              <a:gd name="T26" fmla="*/ 2147483647 w 120"/>
              <a:gd name="T27" fmla="*/ 2147483647 h 108"/>
              <a:gd name="T28" fmla="*/ 2147483647 w 120"/>
              <a:gd name="T29" fmla="*/ 2147483647 h 108"/>
              <a:gd name="T30" fmla="*/ 2147483647 w 120"/>
              <a:gd name="T31" fmla="*/ 2147483647 h 108"/>
              <a:gd name="T32" fmla="*/ 2147483647 w 120"/>
              <a:gd name="T33" fmla="*/ 0 h 108"/>
              <a:gd name="T34" fmla="*/ 2147483647 w 120"/>
              <a:gd name="T35" fmla="*/ 2147483647 h 108"/>
              <a:gd name="T36" fmla="*/ 2147483647 w 120"/>
              <a:gd name="T37" fmla="*/ 2147483647 h 108"/>
              <a:gd name="T38" fmla="*/ 2147483647 w 120"/>
              <a:gd name="T39" fmla="*/ 2147483647 h 108"/>
              <a:gd name="T40" fmla="*/ 2147483647 w 120"/>
              <a:gd name="T41" fmla="*/ 2147483647 h 108"/>
              <a:gd name="T42" fmla="*/ 2147483647 w 120"/>
              <a:gd name="T43" fmla="*/ 2147483647 h 108"/>
              <a:gd name="T44" fmla="*/ 2147483647 w 120"/>
              <a:gd name="T45" fmla="*/ 2147483647 h 108"/>
              <a:gd name="T46" fmla="*/ 2147483647 w 120"/>
              <a:gd name="T47" fmla="*/ 2147483647 h 1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108"/>
              <a:gd name="T74" fmla="*/ 120 w 120"/>
              <a:gd name="T75" fmla="*/ 108 h 10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108">
                <a:moveTo>
                  <a:pt x="120" y="96"/>
                </a:moveTo>
                <a:lnTo>
                  <a:pt x="102" y="108"/>
                </a:lnTo>
                <a:lnTo>
                  <a:pt x="66" y="108"/>
                </a:lnTo>
                <a:lnTo>
                  <a:pt x="42" y="90"/>
                </a:lnTo>
                <a:lnTo>
                  <a:pt x="30" y="102"/>
                </a:lnTo>
                <a:lnTo>
                  <a:pt x="12" y="90"/>
                </a:lnTo>
                <a:lnTo>
                  <a:pt x="0" y="90"/>
                </a:lnTo>
                <a:lnTo>
                  <a:pt x="6" y="78"/>
                </a:lnTo>
                <a:lnTo>
                  <a:pt x="18" y="72"/>
                </a:lnTo>
                <a:lnTo>
                  <a:pt x="18" y="54"/>
                </a:lnTo>
                <a:lnTo>
                  <a:pt x="6" y="54"/>
                </a:lnTo>
                <a:lnTo>
                  <a:pt x="12" y="30"/>
                </a:lnTo>
                <a:lnTo>
                  <a:pt x="36" y="12"/>
                </a:lnTo>
                <a:lnTo>
                  <a:pt x="66" y="12"/>
                </a:lnTo>
                <a:lnTo>
                  <a:pt x="84" y="12"/>
                </a:lnTo>
                <a:lnTo>
                  <a:pt x="90" y="6"/>
                </a:lnTo>
                <a:lnTo>
                  <a:pt x="90" y="0"/>
                </a:lnTo>
                <a:lnTo>
                  <a:pt x="90" y="18"/>
                </a:lnTo>
                <a:lnTo>
                  <a:pt x="102" y="30"/>
                </a:lnTo>
                <a:lnTo>
                  <a:pt x="114" y="24"/>
                </a:lnTo>
                <a:lnTo>
                  <a:pt x="120" y="30"/>
                </a:lnTo>
                <a:lnTo>
                  <a:pt x="102" y="54"/>
                </a:lnTo>
                <a:lnTo>
                  <a:pt x="114" y="72"/>
                </a:lnTo>
                <a:lnTo>
                  <a:pt x="120" y="96"/>
                </a:lnTo>
                <a:close/>
              </a:path>
            </a:pathLst>
          </a:custGeom>
          <a:solidFill>
            <a:srgbClr val="7030A0"/>
          </a:solidFill>
          <a:ln w="0">
            <a:solidFill>
              <a:srgbClr val="000000"/>
            </a:solidFill>
            <a:prstDash val="solid"/>
            <a:round/>
            <a:headEnd/>
            <a:tailEnd/>
          </a:ln>
        </p:spPr>
        <p:txBody>
          <a:bodyPr/>
          <a:lstStyle/>
          <a:p>
            <a:endParaRPr lang="fi-FI"/>
          </a:p>
        </p:txBody>
      </p:sp>
      <p:sp>
        <p:nvSpPr>
          <p:cNvPr id="30775" name="Freeform 8"/>
          <p:cNvSpPr>
            <a:spLocks noChangeAspect="1"/>
          </p:cNvSpPr>
          <p:nvPr/>
        </p:nvSpPr>
        <p:spPr bwMode="auto">
          <a:xfrm>
            <a:off x="2183902" y="4225533"/>
            <a:ext cx="1374369" cy="1346359"/>
          </a:xfrm>
          <a:custGeom>
            <a:avLst/>
            <a:gdLst>
              <a:gd name="T0" fmla="*/ 2147483647 w 90"/>
              <a:gd name="T1" fmla="*/ 2147483647 h 102"/>
              <a:gd name="T2" fmla="*/ 2147483647 w 90"/>
              <a:gd name="T3" fmla="*/ 2147483647 h 102"/>
              <a:gd name="T4" fmla="*/ 2147483647 w 90"/>
              <a:gd name="T5" fmla="*/ 2147483647 h 102"/>
              <a:gd name="T6" fmla="*/ 2147483647 w 90"/>
              <a:gd name="T7" fmla="*/ 2147483647 h 102"/>
              <a:gd name="T8" fmla="*/ 2147483647 w 90"/>
              <a:gd name="T9" fmla="*/ 2147483647 h 102"/>
              <a:gd name="T10" fmla="*/ 0 w 90"/>
              <a:gd name="T11" fmla="*/ 2147483647 h 102"/>
              <a:gd name="T12" fmla="*/ 2147483647 w 90"/>
              <a:gd name="T13" fmla="*/ 2147483647 h 102"/>
              <a:gd name="T14" fmla="*/ 2147483647 w 90"/>
              <a:gd name="T15" fmla="*/ 2147483647 h 102"/>
              <a:gd name="T16" fmla="*/ 2147483647 w 90"/>
              <a:gd name="T17" fmla="*/ 0 h 102"/>
              <a:gd name="T18" fmla="*/ 2147483647 w 90"/>
              <a:gd name="T19" fmla="*/ 2147483647 h 102"/>
              <a:gd name="T20" fmla="*/ 2147483647 w 90"/>
              <a:gd name="T21" fmla="*/ 2147483647 h 102"/>
              <a:gd name="T22" fmla="*/ 2147483647 w 90"/>
              <a:gd name="T23" fmla="*/ 2147483647 h 102"/>
              <a:gd name="T24" fmla="*/ 2147483647 w 90"/>
              <a:gd name="T25" fmla="*/ 2147483647 h 102"/>
              <a:gd name="T26" fmla="*/ 2147483647 w 90"/>
              <a:gd name="T27" fmla="*/ 2147483647 h 102"/>
              <a:gd name="T28" fmla="*/ 2147483647 w 90"/>
              <a:gd name="T29" fmla="*/ 2147483647 h 102"/>
              <a:gd name="T30" fmla="*/ 2147483647 w 90"/>
              <a:gd name="T31" fmla="*/ 2147483647 h 1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102"/>
              <a:gd name="T50" fmla="*/ 90 w 90"/>
              <a:gd name="T51" fmla="*/ 102 h 1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102">
                <a:moveTo>
                  <a:pt x="36" y="102"/>
                </a:moveTo>
                <a:lnTo>
                  <a:pt x="30" y="102"/>
                </a:lnTo>
                <a:lnTo>
                  <a:pt x="6" y="90"/>
                </a:lnTo>
                <a:lnTo>
                  <a:pt x="12" y="78"/>
                </a:lnTo>
                <a:lnTo>
                  <a:pt x="6" y="48"/>
                </a:lnTo>
                <a:lnTo>
                  <a:pt x="0" y="36"/>
                </a:lnTo>
                <a:lnTo>
                  <a:pt x="6" y="18"/>
                </a:lnTo>
                <a:lnTo>
                  <a:pt x="12" y="6"/>
                </a:lnTo>
                <a:lnTo>
                  <a:pt x="48" y="0"/>
                </a:lnTo>
                <a:lnTo>
                  <a:pt x="54" y="24"/>
                </a:lnTo>
                <a:lnTo>
                  <a:pt x="60" y="24"/>
                </a:lnTo>
                <a:lnTo>
                  <a:pt x="78" y="66"/>
                </a:lnTo>
                <a:lnTo>
                  <a:pt x="72" y="72"/>
                </a:lnTo>
                <a:lnTo>
                  <a:pt x="90" y="90"/>
                </a:lnTo>
                <a:lnTo>
                  <a:pt x="60" y="102"/>
                </a:lnTo>
                <a:lnTo>
                  <a:pt x="36" y="102"/>
                </a:lnTo>
                <a:close/>
              </a:path>
            </a:pathLst>
          </a:custGeom>
          <a:solidFill>
            <a:srgbClr val="00B0F0"/>
          </a:solidFill>
          <a:ln w="0">
            <a:solidFill>
              <a:srgbClr val="000000"/>
            </a:solidFill>
            <a:prstDash val="solid"/>
            <a:round/>
            <a:headEnd/>
            <a:tailEnd/>
          </a:ln>
        </p:spPr>
        <p:txBody>
          <a:bodyPr/>
          <a:lstStyle/>
          <a:p>
            <a:endParaRPr lang="fi-FI"/>
          </a:p>
        </p:txBody>
      </p:sp>
      <p:sp>
        <p:nvSpPr>
          <p:cNvPr id="30776" name="Freeform 9"/>
          <p:cNvSpPr>
            <a:spLocks noChangeAspect="1"/>
          </p:cNvSpPr>
          <p:nvPr/>
        </p:nvSpPr>
        <p:spPr bwMode="auto">
          <a:xfrm>
            <a:off x="4192193" y="2325613"/>
            <a:ext cx="1817940" cy="1580356"/>
          </a:xfrm>
          <a:custGeom>
            <a:avLst/>
            <a:gdLst>
              <a:gd name="T0" fmla="*/ 2147483647 w 120"/>
              <a:gd name="T1" fmla="*/ 2147483647 h 120"/>
              <a:gd name="T2" fmla="*/ 2147483647 w 120"/>
              <a:gd name="T3" fmla="*/ 2147483647 h 120"/>
              <a:gd name="T4" fmla="*/ 2147483647 w 120"/>
              <a:gd name="T5" fmla="*/ 2147483647 h 120"/>
              <a:gd name="T6" fmla="*/ 2147483647 w 120"/>
              <a:gd name="T7" fmla="*/ 2147483647 h 120"/>
              <a:gd name="T8" fmla="*/ 2147483647 w 120"/>
              <a:gd name="T9" fmla="*/ 2147483647 h 120"/>
              <a:gd name="T10" fmla="*/ 2147483647 w 120"/>
              <a:gd name="T11" fmla="*/ 2147483647 h 120"/>
              <a:gd name="T12" fmla="*/ 2147483647 w 120"/>
              <a:gd name="T13" fmla="*/ 2147483647 h 120"/>
              <a:gd name="T14" fmla="*/ 0 w 120"/>
              <a:gd name="T15" fmla="*/ 2147483647 h 120"/>
              <a:gd name="T16" fmla="*/ 2147483647 w 120"/>
              <a:gd name="T17" fmla="*/ 2147483647 h 120"/>
              <a:gd name="T18" fmla="*/ 2147483647 w 120"/>
              <a:gd name="T19" fmla="*/ 2147483647 h 120"/>
              <a:gd name="T20" fmla="*/ 2147483647 w 120"/>
              <a:gd name="T21" fmla="*/ 0 h 120"/>
              <a:gd name="T22" fmla="*/ 2147483647 w 120"/>
              <a:gd name="T23" fmla="*/ 2147483647 h 120"/>
              <a:gd name="T24" fmla="*/ 2147483647 w 120"/>
              <a:gd name="T25" fmla="*/ 0 h 120"/>
              <a:gd name="T26" fmla="*/ 2147483647 w 120"/>
              <a:gd name="T27" fmla="*/ 2147483647 h 120"/>
              <a:gd name="T28" fmla="*/ 2147483647 w 120"/>
              <a:gd name="T29" fmla="*/ 2147483647 h 120"/>
              <a:gd name="T30" fmla="*/ 2147483647 w 120"/>
              <a:gd name="T31" fmla="*/ 2147483647 h 120"/>
              <a:gd name="T32" fmla="*/ 2147483647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120"/>
              <a:gd name="T65" fmla="*/ 120 w 120"/>
              <a:gd name="T66" fmla="*/ 120 h 1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120">
                <a:moveTo>
                  <a:pt x="72" y="84"/>
                </a:moveTo>
                <a:lnTo>
                  <a:pt x="84" y="90"/>
                </a:lnTo>
                <a:lnTo>
                  <a:pt x="72" y="120"/>
                </a:lnTo>
                <a:lnTo>
                  <a:pt x="60" y="120"/>
                </a:lnTo>
                <a:lnTo>
                  <a:pt x="42" y="114"/>
                </a:lnTo>
                <a:lnTo>
                  <a:pt x="24" y="84"/>
                </a:lnTo>
                <a:lnTo>
                  <a:pt x="6" y="60"/>
                </a:lnTo>
                <a:lnTo>
                  <a:pt x="0" y="54"/>
                </a:lnTo>
                <a:lnTo>
                  <a:pt x="12" y="48"/>
                </a:lnTo>
                <a:lnTo>
                  <a:pt x="24" y="30"/>
                </a:lnTo>
                <a:lnTo>
                  <a:pt x="30" y="0"/>
                </a:lnTo>
                <a:lnTo>
                  <a:pt x="42" y="18"/>
                </a:lnTo>
                <a:lnTo>
                  <a:pt x="96" y="0"/>
                </a:lnTo>
                <a:lnTo>
                  <a:pt x="96" y="6"/>
                </a:lnTo>
                <a:lnTo>
                  <a:pt x="120" y="18"/>
                </a:lnTo>
                <a:lnTo>
                  <a:pt x="108" y="30"/>
                </a:lnTo>
                <a:lnTo>
                  <a:pt x="114" y="48"/>
                </a:lnTo>
                <a:lnTo>
                  <a:pt x="84" y="48"/>
                </a:lnTo>
                <a:lnTo>
                  <a:pt x="72" y="54"/>
                </a:lnTo>
                <a:lnTo>
                  <a:pt x="72" y="60"/>
                </a:lnTo>
                <a:lnTo>
                  <a:pt x="72" y="84"/>
                </a:lnTo>
                <a:close/>
              </a:path>
            </a:pathLst>
          </a:custGeom>
          <a:solidFill>
            <a:srgbClr val="92D050"/>
          </a:solidFill>
          <a:ln w="12700">
            <a:solidFill>
              <a:srgbClr val="000000"/>
            </a:solidFill>
            <a:prstDash val="solid"/>
            <a:round/>
            <a:headEnd/>
            <a:tailEnd/>
          </a:ln>
        </p:spPr>
        <p:txBody>
          <a:bodyPr/>
          <a:lstStyle/>
          <a:p>
            <a:endParaRPr lang="fi-FI"/>
          </a:p>
        </p:txBody>
      </p:sp>
      <p:sp>
        <p:nvSpPr>
          <p:cNvPr id="30777" name="Freeform 10"/>
          <p:cNvSpPr>
            <a:spLocks noChangeAspect="1"/>
          </p:cNvSpPr>
          <p:nvPr/>
        </p:nvSpPr>
        <p:spPr bwMode="auto">
          <a:xfrm>
            <a:off x="1825902" y="2409433"/>
            <a:ext cx="1997813" cy="3007042"/>
          </a:xfrm>
          <a:custGeom>
            <a:avLst/>
            <a:gdLst>
              <a:gd name="T0" fmla="*/ 2147483647 w 132"/>
              <a:gd name="T1" fmla="*/ 2147483647 h 228"/>
              <a:gd name="T2" fmla="*/ 2147483647 w 132"/>
              <a:gd name="T3" fmla="*/ 2147483647 h 228"/>
              <a:gd name="T4" fmla="*/ 2147483647 w 132"/>
              <a:gd name="T5" fmla="*/ 2147483647 h 228"/>
              <a:gd name="T6" fmla="*/ 2147483647 w 132"/>
              <a:gd name="T7" fmla="*/ 2147483647 h 228"/>
              <a:gd name="T8" fmla="*/ 2147483647 w 132"/>
              <a:gd name="T9" fmla="*/ 2147483647 h 228"/>
              <a:gd name="T10" fmla="*/ 2147483647 w 132"/>
              <a:gd name="T11" fmla="*/ 2147483647 h 228"/>
              <a:gd name="T12" fmla="*/ 2147483647 w 132"/>
              <a:gd name="T13" fmla="*/ 2147483647 h 228"/>
              <a:gd name="T14" fmla="*/ 2147483647 w 132"/>
              <a:gd name="T15" fmla="*/ 2147483647 h 228"/>
              <a:gd name="T16" fmla="*/ 2147483647 w 132"/>
              <a:gd name="T17" fmla="*/ 2147483647 h 228"/>
              <a:gd name="T18" fmla="*/ 2147483647 w 132"/>
              <a:gd name="T19" fmla="*/ 2147483647 h 228"/>
              <a:gd name="T20" fmla="*/ 2147483647 w 132"/>
              <a:gd name="T21" fmla="*/ 2147483647 h 228"/>
              <a:gd name="T22" fmla="*/ 2147483647 w 132"/>
              <a:gd name="T23" fmla="*/ 2147483647 h 228"/>
              <a:gd name="T24" fmla="*/ 2147483647 w 132"/>
              <a:gd name="T25" fmla="*/ 2147483647 h 228"/>
              <a:gd name="T26" fmla="*/ 0 w 132"/>
              <a:gd name="T27" fmla="*/ 2147483647 h 228"/>
              <a:gd name="T28" fmla="*/ 2147483647 w 132"/>
              <a:gd name="T29" fmla="*/ 2147483647 h 228"/>
              <a:gd name="T30" fmla="*/ 2147483647 w 132"/>
              <a:gd name="T31" fmla="*/ 2147483647 h 228"/>
              <a:gd name="T32" fmla="*/ 2147483647 w 132"/>
              <a:gd name="T33" fmla="*/ 0 h 228"/>
              <a:gd name="T34" fmla="*/ 2147483647 w 132"/>
              <a:gd name="T35" fmla="*/ 2147483647 h 228"/>
              <a:gd name="T36" fmla="*/ 2147483647 w 132"/>
              <a:gd name="T37" fmla="*/ 2147483647 h 228"/>
              <a:gd name="T38" fmla="*/ 2147483647 w 132"/>
              <a:gd name="T39" fmla="*/ 2147483647 h 228"/>
              <a:gd name="T40" fmla="*/ 2147483647 w 132"/>
              <a:gd name="T41" fmla="*/ 2147483647 h 228"/>
              <a:gd name="T42" fmla="*/ 2147483647 w 132"/>
              <a:gd name="T43" fmla="*/ 2147483647 h 228"/>
              <a:gd name="T44" fmla="*/ 2147483647 w 132"/>
              <a:gd name="T45" fmla="*/ 2147483647 h 228"/>
              <a:gd name="T46" fmla="*/ 2147483647 w 132"/>
              <a:gd name="T47" fmla="*/ 2147483647 h 228"/>
              <a:gd name="T48" fmla="*/ 2147483647 w 132"/>
              <a:gd name="T49" fmla="*/ 2147483647 h 228"/>
              <a:gd name="T50" fmla="*/ 2147483647 w 132"/>
              <a:gd name="T51" fmla="*/ 2147483647 h 228"/>
              <a:gd name="T52" fmla="*/ 2147483647 w 132"/>
              <a:gd name="T53" fmla="*/ 2147483647 h 228"/>
              <a:gd name="T54" fmla="*/ 2147483647 w 132"/>
              <a:gd name="T55" fmla="*/ 2147483647 h 228"/>
              <a:gd name="T56" fmla="*/ 2147483647 w 132"/>
              <a:gd name="T57" fmla="*/ 2147483647 h 228"/>
              <a:gd name="T58" fmla="*/ 2147483647 w 132"/>
              <a:gd name="T59" fmla="*/ 2147483647 h 228"/>
              <a:gd name="T60" fmla="*/ 2147483647 w 132"/>
              <a:gd name="T61" fmla="*/ 2147483647 h 228"/>
              <a:gd name="T62" fmla="*/ 2147483647 w 132"/>
              <a:gd name="T63" fmla="*/ 2147483647 h 228"/>
              <a:gd name="T64" fmla="*/ 2147483647 w 132"/>
              <a:gd name="T65" fmla="*/ 2147483647 h 228"/>
              <a:gd name="T66" fmla="*/ 2147483647 w 132"/>
              <a:gd name="T67" fmla="*/ 2147483647 h 2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2"/>
              <a:gd name="T103" fmla="*/ 0 h 228"/>
              <a:gd name="T104" fmla="*/ 132 w 132"/>
              <a:gd name="T105" fmla="*/ 228 h 2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2" h="228">
                <a:moveTo>
                  <a:pt x="114" y="228"/>
                </a:moveTo>
                <a:lnTo>
                  <a:pt x="96" y="210"/>
                </a:lnTo>
                <a:lnTo>
                  <a:pt x="102" y="204"/>
                </a:lnTo>
                <a:lnTo>
                  <a:pt x="84" y="162"/>
                </a:lnTo>
                <a:lnTo>
                  <a:pt x="78" y="162"/>
                </a:lnTo>
                <a:lnTo>
                  <a:pt x="72" y="138"/>
                </a:lnTo>
                <a:lnTo>
                  <a:pt x="90" y="132"/>
                </a:lnTo>
                <a:lnTo>
                  <a:pt x="84" y="120"/>
                </a:lnTo>
                <a:lnTo>
                  <a:pt x="72" y="120"/>
                </a:lnTo>
                <a:lnTo>
                  <a:pt x="48" y="96"/>
                </a:lnTo>
                <a:lnTo>
                  <a:pt x="48" y="90"/>
                </a:lnTo>
                <a:lnTo>
                  <a:pt x="66" y="78"/>
                </a:lnTo>
                <a:lnTo>
                  <a:pt x="54" y="66"/>
                </a:lnTo>
                <a:lnTo>
                  <a:pt x="0" y="84"/>
                </a:lnTo>
                <a:lnTo>
                  <a:pt x="12" y="66"/>
                </a:lnTo>
                <a:lnTo>
                  <a:pt x="12" y="54"/>
                </a:lnTo>
                <a:lnTo>
                  <a:pt x="42" y="0"/>
                </a:lnTo>
                <a:lnTo>
                  <a:pt x="36" y="12"/>
                </a:lnTo>
                <a:lnTo>
                  <a:pt x="48" y="12"/>
                </a:lnTo>
                <a:lnTo>
                  <a:pt x="66" y="24"/>
                </a:lnTo>
                <a:lnTo>
                  <a:pt x="72" y="48"/>
                </a:lnTo>
                <a:lnTo>
                  <a:pt x="72" y="66"/>
                </a:lnTo>
                <a:lnTo>
                  <a:pt x="102" y="72"/>
                </a:lnTo>
                <a:lnTo>
                  <a:pt x="90" y="90"/>
                </a:lnTo>
                <a:lnTo>
                  <a:pt x="108" y="90"/>
                </a:lnTo>
                <a:lnTo>
                  <a:pt x="126" y="96"/>
                </a:lnTo>
                <a:lnTo>
                  <a:pt x="126" y="108"/>
                </a:lnTo>
                <a:lnTo>
                  <a:pt x="114" y="114"/>
                </a:lnTo>
                <a:lnTo>
                  <a:pt x="114" y="120"/>
                </a:lnTo>
                <a:lnTo>
                  <a:pt x="126" y="156"/>
                </a:lnTo>
                <a:lnTo>
                  <a:pt x="120" y="162"/>
                </a:lnTo>
                <a:lnTo>
                  <a:pt x="132" y="192"/>
                </a:lnTo>
                <a:lnTo>
                  <a:pt x="126" y="204"/>
                </a:lnTo>
                <a:lnTo>
                  <a:pt x="114" y="228"/>
                </a:lnTo>
                <a:close/>
              </a:path>
            </a:pathLst>
          </a:custGeom>
          <a:solidFill>
            <a:srgbClr val="00B0F0"/>
          </a:solidFill>
          <a:ln w="12700">
            <a:solidFill>
              <a:srgbClr val="000000"/>
            </a:solidFill>
            <a:prstDash val="solid"/>
            <a:round/>
            <a:headEnd/>
            <a:tailEnd/>
          </a:ln>
        </p:spPr>
        <p:txBody>
          <a:bodyPr/>
          <a:lstStyle/>
          <a:p>
            <a:endParaRPr lang="fi-FI"/>
          </a:p>
        </p:txBody>
      </p:sp>
      <p:sp>
        <p:nvSpPr>
          <p:cNvPr id="30778" name="Freeform 11"/>
          <p:cNvSpPr>
            <a:spLocks noChangeAspect="1"/>
          </p:cNvSpPr>
          <p:nvPr/>
        </p:nvSpPr>
        <p:spPr bwMode="auto">
          <a:xfrm>
            <a:off x="4649734" y="1854126"/>
            <a:ext cx="1094955" cy="717709"/>
          </a:xfrm>
          <a:custGeom>
            <a:avLst/>
            <a:gdLst>
              <a:gd name="T0" fmla="*/ 2147483647 w 72"/>
              <a:gd name="T1" fmla="*/ 2147483647 h 54"/>
              <a:gd name="T2" fmla="*/ 0 w 72"/>
              <a:gd name="T3" fmla="*/ 2147483647 h 54"/>
              <a:gd name="T4" fmla="*/ 2147483647 w 72"/>
              <a:gd name="T5" fmla="*/ 2147483647 h 54"/>
              <a:gd name="T6" fmla="*/ 2147483647 w 72"/>
              <a:gd name="T7" fmla="*/ 2147483647 h 54"/>
              <a:gd name="T8" fmla="*/ 2147483647 w 72"/>
              <a:gd name="T9" fmla="*/ 0 h 54"/>
              <a:gd name="T10" fmla="*/ 2147483647 w 72"/>
              <a:gd name="T11" fmla="*/ 0 h 54"/>
              <a:gd name="T12" fmla="*/ 2147483647 w 72"/>
              <a:gd name="T13" fmla="*/ 2147483647 h 54"/>
              <a:gd name="T14" fmla="*/ 2147483647 w 72"/>
              <a:gd name="T15" fmla="*/ 2147483647 h 54"/>
              <a:gd name="T16" fmla="*/ 2147483647 w 72"/>
              <a:gd name="T17" fmla="*/ 2147483647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54"/>
              <a:gd name="T29" fmla="*/ 72 w 72"/>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54">
                <a:moveTo>
                  <a:pt x="12" y="54"/>
                </a:moveTo>
                <a:lnTo>
                  <a:pt x="0" y="36"/>
                </a:lnTo>
                <a:lnTo>
                  <a:pt x="6" y="30"/>
                </a:lnTo>
                <a:lnTo>
                  <a:pt x="24" y="18"/>
                </a:lnTo>
                <a:lnTo>
                  <a:pt x="30" y="0"/>
                </a:lnTo>
                <a:lnTo>
                  <a:pt x="48" y="0"/>
                </a:lnTo>
                <a:lnTo>
                  <a:pt x="72" y="36"/>
                </a:lnTo>
                <a:lnTo>
                  <a:pt x="66" y="36"/>
                </a:lnTo>
                <a:lnTo>
                  <a:pt x="12" y="54"/>
                </a:lnTo>
                <a:close/>
              </a:path>
            </a:pathLst>
          </a:custGeom>
          <a:solidFill>
            <a:srgbClr val="92D050"/>
          </a:solidFill>
          <a:ln w="0">
            <a:solidFill>
              <a:srgbClr val="000000"/>
            </a:solidFill>
            <a:prstDash val="solid"/>
            <a:round/>
            <a:headEnd/>
            <a:tailEnd/>
          </a:ln>
        </p:spPr>
        <p:txBody>
          <a:bodyPr/>
          <a:lstStyle/>
          <a:p>
            <a:endParaRPr lang="fi-FI"/>
          </a:p>
        </p:txBody>
      </p:sp>
      <p:sp>
        <p:nvSpPr>
          <p:cNvPr id="30779" name="Freeform 14"/>
          <p:cNvSpPr>
            <a:spLocks noChangeAspect="1"/>
          </p:cNvSpPr>
          <p:nvPr/>
        </p:nvSpPr>
        <p:spPr bwMode="auto">
          <a:xfrm>
            <a:off x="1457425" y="3275573"/>
            <a:ext cx="1735862" cy="1033780"/>
          </a:xfrm>
          <a:custGeom>
            <a:avLst/>
            <a:gdLst>
              <a:gd name="T0" fmla="*/ 2147483647 w 114"/>
              <a:gd name="T1" fmla="*/ 0 h 78"/>
              <a:gd name="T2" fmla="*/ 2147483647 w 114"/>
              <a:gd name="T3" fmla="*/ 2147483647 h 78"/>
              <a:gd name="T4" fmla="*/ 2147483647 w 114"/>
              <a:gd name="T5" fmla="*/ 2147483647 h 78"/>
              <a:gd name="T6" fmla="*/ 2147483647 w 114"/>
              <a:gd name="T7" fmla="*/ 2147483647 h 78"/>
              <a:gd name="T8" fmla="*/ 0 w 114"/>
              <a:gd name="T9" fmla="*/ 2147483647 h 78"/>
              <a:gd name="T10" fmla="*/ 0 w 114"/>
              <a:gd name="T11" fmla="*/ 2147483647 h 78"/>
              <a:gd name="T12" fmla="*/ 2147483647 w 114"/>
              <a:gd name="T13" fmla="*/ 2147483647 h 78"/>
              <a:gd name="T14" fmla="*/ 2147483647 w 114"/>
              <a:gd name="T15" fmla="*/ 2147483647 h 78"/>
              <a:gd name="T16" fmla="*/ 2147483647 w 114"/>
              <a:gd name="T17" fmla="*/ 2147483647 h 78"/>
              <a:gd name="T18" fmla="*/ 2147483647 w 114"/>
              <a:gd name="T19" fmla="*/ 2147483647 h 78"/>
              <a:gd name="T20" fmla="*/ 2147483647 w 114"/>
              <a:gd name="T21" fmla="*/ 2147483647 h 78"/>
              <a:gd name="T22" fmla="*/ 2147483647 w 114"/>
              <a:gd name="T23" fmla="*/ 2147483647 h 78"/>
              <a:gd name="T24" fmla="*/ 2147483647 w 114"/>
              <a:gd name="T25" fmla="*/ 2147483647 h 78"/>
              <a:gd name="T26" fmla="*/ 2147483647 w 114"/>
              <a:gd name="T27" fmla="*/ 2147483647 h 78"/>
              <a:gd name="T28" fmla="*/ 2147483647 w 114"/>
              <a:gd name="T29" fmla="*/ 2147483647 h 78"/>
              <a:gd name="T30" fmla="*/ 2147483647 w 114"/>
              <a:gd name="T31" fmla="*/ 0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4"/>
              <a:gd name="T49" fmla="*/ 0 h 78"/>
              <a:gd name="T50" fmla="*/ 114 w 114"/>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4" h="78">
                <a:moveTo>
                  <a:pt x="78" y="0"/>
                </a:moveTo>
                <a:lnTo>
                  <a:pt x="24" y="18"/>
                </a:lnTo>
                <a:lnTo>
                  <a:pt x="18" y="18"/>
                </a:lnTo>
                <a:lnTo>
                  <a:pt x="6" y="30"/>
                </a:lnTo>
                <a:lnTo>
                  <a:pt x="0" y="36"/>
                </a:lnTo>
                <a:lnTo>
                  <a:pt x="0" y="42"/>
                </a:lnTo>
                <a:lnTo>
                  <a:pt x="42" y="60"/>
                </a:lnTo>
                <a:lnTo>
                  <a:pt x="60" y="78"/>
                </a:lnTo>
                <a:lnTo>
                  <a:pt x="96" y="72"/>
                </a:lnTo>
                <a:lnTo>
                  <a:pt x="114" y="66"/>
                </a:lnTo>
                <a:lnTo>
                  <a:pt x="108" y="54"/>
                </a:lnTo>
                <a:lnTo>
                  <a:pt x="96" y="54"/>
                </a:lnTo>
                <a:lnTo>
                  <a:pt x="72" y="30"/>
                </a:lnTo>
                <a:lnTo>
                  <a:pt x="72" y="24"/>
                </a:lnTo>
                <a:lnTo>
                  <a:pt x="90" y="12"/>
                </a:lnTo>
                <a:lnTo>
                  <a:pt x="78" y="0"/>
                </a:lnTo>
                <a:close/>
              </a:path>
            </a:pathLst>
          </a:custGeom>
          <a:solidFill>
            <a:schemeClr val="bg1">
              <a:lumMod val="85000"/>
            </a:schemeClr>
          </a:solidFill>
          <a:ln w="12700">
            <a:solidFill>
              <a:srgbClr val="000000"/>
            </a:solidFill>
            <a:prstDash val="solid"/>
            <a:round/>
            <a:headEnd/>
            <a:tailEnd/>
          </a:ln>
        </p:spPr>
        <p:txBody>
          <a:bodyPr/>
          <a:lstStyle/>
          <a:p>
            <a:endParaRPr lang="fi-FI"/>
          </a:p>
        </p:txBody>
      </p:sp>
      <p:sp>
        <p:nvSpPr>
          <p:cNvPr id="30780" name="Freeform 15"/>
          <p:cNvSpPr>
            <a:spLocks noChangeAspect="1"/>
          </p:cNvSpPr>
          <p:nvPr/>
        </p:nvSpPr>
        <p:spPr bwMode="auto">
          <a:xfrm>
            <a:off x="3736398" y="3113172"/>
            <a:ext cx="1096701" cy="1112361"/>
          </a:xfrm>
          <a:custGeom>
            <a:avLst/>
            <a:gdLst>
              <a:gd name="T0" fmla="*/ 2147483647 w 72"/>
              <a:gd name="T1" fmla="*/ 2147483647 h 84"/>
              <a:gd name="T2" fmla="*/ 2147483647 w 72"/>
              <a:gd name="T3" fmla="*/ 2147483647 h 84"/>
              <a:gd name="T4" fmla="*/ 0 w 72"/>
              <a:gd name="T5" fmla="*/ 2147483647 h 84"/>
              <a:gd name="T6" fmla="*/ 0 w 72"/>
              <a:gd name="T7" fmla="*/ 2147483647 h 84"/>
              <a:gd name="T8" fmla="*/ 2147483647 w 72"/>
              <a:gd name="T9" fmla="*/ 2147483647 h 84"/>
              <a:gd name="T10" fmla="*/ 2147483647 w 72"/>
              <a:gd name="T11" fmla="*/ 0 h 84"/>
              <a:gd name="T12" fmla="*/ 2147483647 w 72"/>
              <a:gd name="T13" fmla="*/ 2147483647 h 84"/>
              <a:gd name="T14" fmla="*/ 2147483647 w 72"/>
              <a:gd name="T15" fmla="*/ 2147483647 h 84"/>
              <a:gd name="T16" fmla="*/ 2147483647 w 72"/>
              <a:gd name="T17" fmla="*/ 2147483647 h 84"/>
              <a:gd name="T18" fmla="*/ 2147483647 w 72"/>
              <a:gd name="T19" fmla="*/ 2147483647 h 84"/>
              <a:gd name="T20" fmla="*/ 2147483647 w 72"/>
              <a:gd name="T21" fmla="*/ 2147483647 h 84"/>
              <a:gd name="T22" fmla="*/ 2147483647 w 72"/>
              <a:gd name="T23" fmla="*/ 2147483647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84"/>
              <a:gd name="T38" fmla="*/ 72 w 72"/>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84">
                <a:moveTo>
                  <a:pt x="36" y="84"/>
                </a:moveTo>
                <a:lnTo>
                  <a:pt x="18" y="78"/>
                </a:lnTo>
                <a:lnTo>
                  <a:pt x="0" y="54"/>
                </a:lnTo>
                <a:lnTo>
                  <a:pt x="0" y="42"/>
                </a:lnTo>
                <a:lnTo>
                  <a:pt x="12" y="18"/>
                </a:lnTo>
                <a:lnTo>
                  <a:pt x="36" y="0"/>
                </a:lnTo>
                <a:lnTo>
                  <a:pt x="54" y="24"/>
                </a:lnTo>
                <a:lnTo>
                  <a:pt x="72" y="54"/>
                </a:lnTo>
                <a:lnTo>
                  <a:pt x="72" y="48"/>
                </a:lnTo>
                <a:lnTo>
                  <a:pt x="60" y="54"/>
                </a:lnTo>
                <a:lnTo>
                  <a:pt x="48" y="60"/>
                </a:lnTo>
                <a:lnTo>
                  <a:pt x="36" y="84"/>
                </a:lnTo>
                <a:close/>
              </a:path>
            </a:pathLst>
          </a:custGeom>
          <a:solidFill>
            <a:srgbClr val="FFFF00"/>
          </a:solidFill>
          <a:ln w="0">
            <a:solidFill>
              <a:srgbClr val="000000"/>
            </a:solidFill>
            <a:prstDash val="solid"/>
            <a:round/>
            <a:headEnd/>
            <a:tailEnd/>
          </a:ln>
        </p:spPr>
        <p:txBody>
          <a:bodyPr/>
          <a:lstStyle/>
          <a:p>
            <a:endParaRPr lang="fi-FI"/>
          </a:p>
        </p:txBody>
      </p:sp>
      <p:sp>
        <p:nvSpPr>
          <p:cNvPr id="30781" name="Freeform 16"/>
          <p:cNvSpPr>
            <a:spLocks noChangeAspect="1"/>
          </p:cNvSpPr>
          <p:nvPr/>
        </p:nvSpPr>
        <p:spPr bwMode="auto">
          <a:xfrm>
            <a:off x="2831794" y="2571834"/>
            <a:ext cx="1538525" cy="1100137"/>
          </a:xfrm>
          <a:custGeom>
            <a:avLst/>
            <a:gdLst>
              <a:gd name="T0" fmla="*/ 2147483647 w 102"/>
              <a:gd name="T1" fmla="*/ 2147483647 h 84"/>
              <a:gd name="T2" fmla="*/ 2147483647 w 102"/>
              <a:gd name="T3" fmla="*/ 2147483647 h 84"/>
              <a:gd name="T4" fmla="*/ 2147483647 w 102"/>
              <a:gd name="T5" fmla="*/ 2147483647 h 84"/>
              <a:gd name="T6" fmla="*/ 2147483647 w 102"/>
              <a:gd name="T7" fmla="*/ 2147483647 h 84"/>
              <a:gd name="T8" fmla="*/ 2147483647 w 102"/>
              <a:gd name="T9" fmla="*/ 2147483647 h 84"/>
              <a:gd name="T10" fmla="*/ 2147483647 w 102"/>
              <a:gd name="T11" fmla="*/ 2147483647 h 84"/>
              <a:gd name="T12" fmla="*/ 2147483647 w 102"/>
              <a:gd name="T13" fmla="*/ 2147483647 h 84"/>
              <a:gd name="T14" fmla="*/ 0 w 102"/>
              <a:gd name="T15" fmla="*/ 2147483647 h 84"/>
              <a:gd name="T16" fmla="*/ 2147483647 w 102"/>
              <a:gd name="T17" fmla="*/ 0 h 84"/>
              <a:gd name="T18" fmla="*/ 2147483647 w 102"/>
              <a:gd name="T19" fmla="*/ 2147483647 h 84"/>
              <a:gd name="T20" fmla="*/ 2147483647 w 102"/>
              <a:gd name="T21" fmla="*/ 2147483647 h 84"/>
              <a:gd name="T22" fmla="*/ 2147483647 w 102"/>
              <a:gd name="T23" fmla="*/ 2147483647 h 84"/>
              <a:gd name="T24" fmla="*/ 2147483647 w 102"/>
              <a:gd name="T25" fmla="*/ 2147483647 h 84"/>
              <a:gd name="T26" fmla="*/ 2147483647 w 102"/>
              <a:gd name="T27" fmla="*/ 2147483647 h 84"/>
              <a:gd name="T28" fmla="*/ 2147483647 w 102"/>
              <a:gd name="T29" fmla="*/ 2147483647 h 84"/>
              <a:gd name="T30" fmla="*/ 2147483647 w 102"/>
              <a:gd name="T31" fmla="*/ 2147483647 h 84"/>
              <a:gd name="T32" fmla="*/ 2147483647 w 102"/>
              <a:gd name="T33" fmla="*/ 2147483647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2"/>
              <a:gd name="T52" fmla="*/ 0 h 84"/>
              <a:gd name="T53" fmla="*/ 102 w 102"/>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2" h="84">
                <a:moveTo>
                  <a:pt x="72" y="60"/>
                </a:moveTo>
                <a:lnTo>
                  <a:pt x="60" y="84"/>
                </a:lnTo>
                <a:lnTo>
                  <a:pt x="42" y="78"/>
                </a:lnTo>
                <a:lnTo>
                  <a:pt x="24" y="78"/>
                </a:lnTo>
                <a:lnTo>
                  <a:pt x="36" y="60"/>
                </a:lnTo>
                <a:lnTo>
                  <a:pt x="6" y="54"/>
                </a:lnTo>
                <a:lnTo>
                  <a:pt x="6" y="36"/>
                </a:lnTo>
                <a:lnTo>
                  <a:pt x="0" y="12"/>
                </a:lnTo>
                <a:lnTo>
                  <a:pt x="12" y="0"/>
                </a:lnTo>
                <a:lnTo>
                  <a:pt x="36" y="18"/>
                </a:lnTo>
                <a:lnTo>
                  <a:pt x="72" y="18"/>
                </a:lnTo>
                <a:lnTo>
                  <a:pt x="90" y="6"/>
                </a:lnTo>
                <a:lnTo>
                  <a:pt x="96" y="30"/>
                </a:lnTo>
                <a:lnTo>
                  <a:pt x="102" y="30"/>
                </a:lnTo>
                <a:lnTo>
                  <a:pt x="90" y="36"/>
                </a:lnTo>
                <a:lnTo>
                  <a:pt x="96" y="42"/>
                </a:lnTo>
                <a:lnTo>
                  <a:pt x="72" y="60"/>
                </a:lnTo>
                <a:close/>
              </a:path>
            </a:pathLst>
          </a:custGeom>
          <a:solidFill>
            <a:srgbClr val="7030A0"/>
          </a:solidFill>
          <a:ln w="0">
            <a:solidFill>
              <a:srgbClr val="000000"/>
            </a:solidFill>
            <a:prstDash val="solid"/>
            <a:round/>
            <a:headEnd/>
            <a:tailEnd/>
          </a:ln>
        </p:spPr>
        <p:txBody>
          <a:bodyPr/>
          <a:lstStyle/>
          <a:p>
            <a:endParaRPr lang="fi-FI"/>
          </a:p>
        </p:txBody>
      </p:sp>
      <p:sp>
        <p:nvSpPr>
          <p:cNvPr id="30782" name="Freeform 17"/>
          <p:cNvSpPr>
            <a:spLocks noChangeAspect="1"/>
          </p:cNvSpPr>
          <p:nvPr/>
        </p:nvSpPr>
        <p:spPr bwMode="auto">
          <a:xfrm>
            <a:off x="4833099" y="3905969"/>
            <a:ext cx="1452955" cy="1428432"/>
          </a:xfrm>
          <a:custGeom>
            <a:avLst/>
            <a:gdLst>
              <a:gd name="T0" fmla="*/ 2147483647 w 96"/>
              <a:gd name="T1" fmla="*/ 2147483647 h 108"/>
              <a:gd name="T2" fmla="*/ 2147483647 w 96"/>
              <a:gd name="T3" fmla="*/ 2147483647 h 108"/>
              <a:gd name="T4" fmla="*/ 2147483647 w 96"/>
              <a:gd name="T5" fmla="*/ 2147483647 h 108"/>
              <a:gd name="T6" fmla="*/ 2147483647 w 96"/>
              <a:gd name="T7" fmla="*/ 2147483647 h 108"/>
              <a:gd name="T8" fmla="*/ 2147483647 w 96"/>
              <a:gd name="T9" fmla="*/ 2147483647 h 108"/>
              <a:gd name="T10" fmla="*/ 2147483647 w 96"/>
              <a:gd name="T11" fmla="*/ 2147483647 h 108"/>
              <a:gd name="T12" fmla="*/ 2147483647 w 96"/>
              <a:gd name="T13" fmla="*/ 2147483647 h 108"/>
              <a:gd name="T14" fmla="*/ 2147483647 w 96"/>
              <a:gd name="T15" fmla="*/ 2147483647 h 108"/>
              <a:gd name="T16" fmla="*/ 2147483647 w 96"/>
              <a:gd name="T17" fmla="*/ 2147483647 h 108"/>
              <a:gd name="T18" fmla="*/ 2147483647 w 96"/>
              <a:gd name="T19" fmla="*/ 2147483647 h 108"/>
              <a:gd name="T20" fmla="*/ 0 w 96"/>
              <a:gd name="T21" fmla="*/ 2147483647 h 108"/>
              <a:gd name="T22" fmla="*/ 2147483647 w 96"/>
              <a:gd name="T23" fmla="*/ 2147483647 h 108"/>
              <a:gd name="T24" fmla="*/ 2147483647 w 96"/>
              <a:gd name="T25" fmla="*/ 2147483647 h 108"/>
              <a:gd name="T26" fmla="*/ 2147483647 w 96"/>
              <a:gd name="T27" fmla="*/ 2147483647 h 108"/>
              <a:gd name="T28" fmla="*/ 2147483647 w 96"/>
              <a:gd name="T29" fmla="*/ 2147483647 h 108"/>
              <a:gd name="T30" fmla="*/ 2147483647 w 96"/>
              <a:gd name="T31" fmla="*/ 0 h 108"/>
              <a:gd name="T32" fmla="*/ 2147483647 w 96"/>
              <a:gd name="T33" fmla="*/ 0 h 108"/>
              <a:gd name="T34" fmla="*/ 2147483647 w 96"/>
              <a:gd name="T35" fmla="*/ 2147483647 h 108"/>
              <a:gd name="T36" fmla="*/ 2147483647 w 96"/>
              <a:gd name="T37" fmla="*/ 2147483647 h 108"/>
              <a:gd name="T38" fmla="*/ 2147483647 w 96"/>
              <a:gd name="T39" fmla="*/ 0 h 108"/>
              <a:gd name="T40" fmla="*/ 2147483647 w 96"/>
              <a:gd name="T41" fmla="*/ 2147483647 h 108"/>
              <a:gd name="T42" fmla="*/ 2147483647 w 96"/>
              <a:gd name="T43" fmla="*/ 2147483647 h 108"/>
              <a:gd name="T44" fmla="*/ 2147483647 w 96"/>
              <a:gd name="T45" fmla="*/ 2147483647 h 1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108"/>
              <a:gd name="T71" fmla="*/ 96 w 96"/>
              <a:gd name="T72" fmla="*/ 108 h 10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108">
                <a:moveTo>
                  <a:pt x="90" y="30"/>
                </a:moveTo>
                <a:lnTo>
                  <a:pt x="96" y="42"/>
                </a:lnTo>
                <a:lnTo>
                  <a:pt x="90" y="66"/>
                </a:lnTo>
                <a:lnTo>
                  <a:pt x="90" y="72"/>
                </a:lnTo>
                <a:lnTo>
                  <a:pt x="66" y="78"/>
                </a:lnTo>
                <a:lnTo>
                  <a:pt x="66" y="84"/>
                </a:lnTo>
                <a:lnTo>
                  <a:pt x="42" y="84"/>
                </a:lnTo>
                <a:lnTo>
                  <a:pt x="24" y="108"/>
                </a:lnTo>
                <a:lnTo>
                  <a:pt x="12" y="96"/>
                </a:lnTo>
                <a:lnTo>
                  <a:pt x="12" y="72"/>
                </a:lnTo>
                <a:lnTo>
                  <a:pt x="0" y="66"/>
                </a:lnTo>
                <a:lnTo>
                  <a:pt x="18" y="48"/>
                </a:lnTo>
                <a:lnTo>
                  <a:pt x="24" y="48"/>
                </a:lnTo>
                <a:lnTo>
                  <a:pt x="18" y="30"/>
                </a:lnTo>
                <a:lnTo>
                  <a:pt x="24" y="18"/>
                </a:lnTo>
                <a:lnTo>
                  <a:pt x="18" y="0"/>
                </a:lnTo>
                <a:lnTo>
                  <a:pt x="30" y="0"/>
                </a:lnTo>
                <a:lnTo>
                  <a:pt x="36" y="12"/>
                </a:lnTo>
                <a:lnTo>
                  <a:pt x="54" y="12"/>
                </a:lnTo>
                <a:lnTo>
                  <a:pt x="60" y="0"/>
                </a:lnTo>
                <a:lnTo>
                  <a:pt x="78" y="18"/>
                </a:lnTo>
                <a:lnTo>
                  <a:pt x="96" y="24"/>
                </a:lnTo>
                <a:lnTo>
                  <a:pt x="90" y="30"/>
                </a:lnTo>
                <a:close/>
              </a:path>
            </a:pathLst>
          </a:custGeom>
          <a:gradFill>
            <a:gsLst>
              <a:gs pos="6000">
                <a:srgbClr val="92D050"/>
              </a:gs>
              <a:gs pos="76000">
                <a:srgbClr val="92D050"/>
              </a:gs>
            </a:gsLst>
            <a:lin ang="18900000" scaled="1"/>
          </a:gradFill>
          <a:ln w="0">
            <a:solidFill>
              <a:srgbClr val="000000"/>
            </a:solidFill>
            <a:prstDash val="solid"/>
            <a:round/>
            <a:headEnd/>
            <a:tailEnd/>
          </a:ln>
        </p:spPr>
        <p:txBody>
          <a:bodyPr/>
          <a:lstStyle/>
          <a:p>
            <a:endParaRPr lang="fi-FI"/>
          </a:p>
        </p:txBody>
      </p:sp>
      <p:sp>
        <p:nvSpPr>
          <p:cNvPr id="30783" name="Freeform 18"/>
          <p:cNvSpPr>
            <a:spLocks noChangeAspect="1"/>
          </p:cNvSpPr>
          <p:nvPr/>
        </p:nvSpPr>
        <p:spPr bwMode="auto">
          <a:xfrm>
            <a:off x="271660" y="5416475"/>
            <a:ext cx="1084477" cy="1108869"/>
          </a:xfrm>
          <a:custGeom>
            <a:avLst/>
            <a:gdLst>
              <a:gd name="T0" fmla="*/ 0 w 72"/>
              <a:gd name="T1" fmla="*/ 2147483647 h 84"/>
              <a:gd name="T2" fmla="*/ 0 w 72"/>
              <a:gd name="T3" fmla="*/ 2147483647 h 84"/>
              <a:gd name="T4" fmla="*/ 2147483647 w 72"/>
              <a:gd name="T5" fmla="*/ 2147483647 h 84"/>
              <a:gd name="T6" fmla="*/ 2147483647 w 72"/>
              <a:gd name="T7" fmla="*/ 2147483647 h 84"/>
              <a:gd name="T8" fmla="*/ 2147483647 w 72"/>
              <a:gd name="T9" fmla="*/ 2147483647 h 84"/>
              <a:gd name="T10" fmla="*/ 2147483647 w 72"/>
              <a:gd name="T11" fmla="*/ 2147483647 h 84"/>
              <a:gd name="T12" fmla="*/ 2147483647 w 72"/>
              <a:gd name="T13" fmla="*/ 2147483647 h 84"/>
              <a:gd name="T14" fmla="*/ 2147483647 w 72"/>
              <a:gd name="T15" fmla="*/ 0 h 84"/>
              <a:gd name="T16" fmla="*/ 2147483647 w 72"/>
              <a:gd name="T17" fmla="*/ 0 h 84"/>
              <a:gd name="T18" fmla="*/ 2147483647 w 72"/>
              <a:gd name="T19" fmla="*/ 2147483647 h 84"/>
              <a:gd name="T20" fmla="*/ 2147483647 w 72"/>
              <a:gd name="T21" fmla="*/ 2147483647 h 84"/>
              <a:gd name="T22" fmla="*/ 2147483647 w 72"/>
              <a:gd name="T23" fmla="*/ 2147483647 h 84"/>
              <a:gd name="T24" fmla="*/ 2147483647 w 72"/>
              <a:gd name="T25" fmla="*/ 2147483647 h 84"/>
              <a:gd name="T26" fmla="*/ 0 w 72"/>
              <a:gd name="T27" fmla="*/ 2147483647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0" y="48"/>
                </a:moveTo>
                <a:lnTo>
                  <a:pt x="0" y="72"/>
                </a:lnTo>
                <a:lnTo>
                  <a:pt x="12" y="78"/>
                </a:lnTo>
                <a:lnTo>
                  <a:pt x="24" y="84"/>
                </a:lnTo>
                <a:lnTo>
                  <a:pt x="42" y="84"/>
                </a:lnTo>
                <a:lnTo>
                  <a:pt x="72" y="60"/>
                </a:lnTo>
                <a:lnTo>
                  <a:pt x="72" y="48"/>
                </a:lnTo>
                <a:lnTo>
                  <a:pt x="36" y="0"/>
                </a:lnTo>
                <a:lnTo>
                  <a:pt x="30" y="0"/>
                </a:lnTo>
                <a:lnTo>
                  <a:pt x="30" y="18"/>
                </a:lnTo>
                <a:lnTo>
                  <a:pt x="18" y="18"/>
                </a:lnTo>
                <a:lnTo>
                  <a:pt x="6" y="24"/>
                </a:lnTo>
                <a:lnTo>
                  <a:pt x="12" y="36"/>
                </a:lnTo>
                <a:lnTo>
                  <a:pt x="0" y="48"/>
                </a:lnTo>
                <a:close/>
              </a:path>
            </a:pathLst>
          </a:custGeom>
          <a:solidFill>
            <a:srgbClr val="CC99FF"/>
          </a:solidFill>
          <a:ln w="0">
            <a:solidFill>
              <a:srgbClr val="000000"/>
            </a:solidFill>
            <a:prstDash val="solid"/>
            <a:round/>
            <a:headEnd/>
            <a:tailEnd/>
          </a:ln>
        </p:spPr>
        <p:txBody>
          <a:bodyPr/>
          <a:lstStyle/>
          <a:p>
            <a:endParaRPr lang="fi-FI"/>
          </a:p>
        </p:txBody>
      </p:sp>
      <p:sp>
        <p:nvSpPr>
          <p:cNvPr id="30784" name="Freeform 19"/>
          <p:cNvSpPr>
            <a:spLocks noChangeAspect="1"/>
          </p:cNvSpPr>
          <p:nvPr/>
        </p:nvSpPr>
        <p:spPr bwMode="auto">
          <a:xfrm>
            <a:off x="186089" y="4859422"/>
            <a:ext cx="633921" cy="787559"/>
          </a:xfrm>
          <a:custGeom>
            <a:avLst/>
            <a:gdLst>
              <a:gd name="T0" fmla="*/ 2147483647 w 42"/>
              <a:gd name="T1" fmla="*/ 2147483647 h 60"/>
              <a:gd name="T2" fmla="*/ 0 w 42"/>
              <a:gd name="T3" fmla="*/ 0 h 60"/>
              <a:gd name="T4" fmla="*/ 0 w 42"/>
              <a:gd name="T5" fmla="*/ 2147483647 h 60"/>
              <a:gd name="T6" fmla="*/ 2147483647 w 42"/>
              <a:gd name="T7" fmla="*/ 2147483647 h 60"/>
              <a:gd name="T8" fmla="*/ 2147483647 w 42"/>
              <a:gd name="T9" fmla="*/ 2147483647 h 60"/>
              <a:gd name="T10" fmla="*/ 2147483647 w 42"/>
              <a:gd name="T11" fmla="*/ 2147483647 h 60"/>
              <a:gd name="T12" fmla="*/ 2147483647 w 42"/>
              <a:gd name="T13" fmla="*/ 2147483647 h 60"/>
              <a:gd name="T14" fmla="*/ 2147483647 w 42"/>
              <a:gd name="T15" fmla="*/ 2147483647 h 60"/>
              <a:gd name="T16" fmla="*/ 2147483647 w 42"/>
              <a:gd name="T17" fmla="*/ 2147483647 h 60"/>
              <a:gd name="T18" fmla="*/ 2147483647 w 42"/>
              <a:gd name="T19" fmla="*/ 2147483647 h 60"/>
              <a:gd name="T20" fmla="*/ 2147483647 w 42"/>
              <a:gd name="T21" fmla="*/ 2147483647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60"/>
              <a:gd name="T35" fmla="*/ 42 w 42"/>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60">
                <a:moveTo>
                  <a:pt x="42" y="18"/>
                </a:moveTo>
                <a:lnTo>
                  <a:pt x="0" y="0"/>
                </a:lnTo>
                <a:lnTo>
                  <a:pt x="0" y="18"/>
                </a:lnTo>
                <a:lnTo>
                  <a:pt x="12" y="18"/>
                </a:lnTo>
                <a:lnTo>
                  <a:pt x="12" y="42"/>
                </a:lnTo>
                <a:lnTo>
                  <a:pt x="24" y="48"/>
                </a:lnTo>
                <a:lnTo>
                  <a:pt x="24" y="60"/>
                </a:lnTo>
                <a:lnTo>
                  <a:pt x="36" y="60"/>
                </a:lnTo>
                <a:lnTo>
                  <a:pt x="36" y="42"/>
                </a:lnTo>
                <a:lnTo>
                  <a:pt x="42" y="42"/>
                </a:lnTo>
                <a:lnTo>
                  <a:pt x="42" y="18"/>
                </a:lnTo>
                <a:close/>
              </a:path>
            </a:pathLst>
          </a:custGeom>
          <a:solidFill>
            <a:srgbClr val="CC99FF"/>
          </a:solidFill>
          <a:ln w="0">
            <a:solidFill>
              <a:srgbClr val="000000"/>
            </a:solidFill>
            <a:prstDash val="solid"/>
            <a:round/>
            <a:headEnd/>
            <a:tailEnd/>
          </a:ln>
        </p:spPr>
        <p:txBody>
          <a:bodyPr/>
          <a:lstStyle/>
          <a:p>
            <a:endParaRPr lang="fi-FI"/>
          </a:p>
        </p:txBody>
      </p:sp>
      <p:sp>
        <p:nvSpPr>
          <p:cNvPr id="30785" name="Freeform 20"/>
          <p:cNvSpPr>
            <a:spLocks noChangeAspect="1"/>
          </p:cNvSpPr>
          <p:nvPr/>
        </p:nvSpPr>
        <p:spPr bwMode="auto">
          <a:xfrm>
            <a:off x="820011" y="4384442"/>
            <a:ext cx="1549003" cy="1821339"/>
          </a:xfrm>
          <a:custGeom>
            <a:avLst/>
            <a:gdLst>
              <a:gd name="T0" fmla="*/ 2147483647 w 102"/>
              <a:gd name="T1" fmla="*/ 2147483647 h 138"/>
              <a:gd name="T2" fmla="*/ 2147483647 w 102"/>
              <a:gd name="T3" fmla="*/ 2147483647 h 138"/>
              <a:gd name="T4" fmla="*/ 2147483647 w 102"/>
              <a:gd name="T5" fmla="*/ 2147483647 h 138"/>
              <a:gd name="T6" fmla="*/ 2147483647 w 102"/>
              <a:gd name="T7" fmla="*/ 2147483647 h 138"/>
              <a:gd name="T8" fmla="*/ 2147483647 w 102"/>
              <a:gd name="T9" fmla="*/ 2147483647 h 138"/>
              <a:gd name="T10" fmla="*/ 0 w 102"/>
              <a:gd name="T11" fmla="*/ 2147483647 h 138"/>
              <a:gd name="T12" fmla="*/ 0 w 102"/>
              <a:gd name="T13" fmla="*/ 2147483647 h 138"/>
              <a:gd name="T14" fmla="*/ 2147483647 w 102"/>
              <a:gd name="T15" fmla="*/ 2147483647 h 138"/>
              <a:gd name="T16" fmla="*/ 2147483647 w 102"/>
              <a:gd name="T17" fmla="*/ 2147483647 h 138"/>
              <a:gd name="T18" fmla="*/ 2147483647 w 102"/>
              <a:gd name="T19" fmla="*/ 2147483647 h 138"/>
              <a:gd name="T20" fmla="*/ 2147483647 w 102"/>
              <a:gd name="T21" fmla="*/ 0 h 138"/>
              <a:gd name="T22" fmla="*/ 2147483647 w 102"/>
              <a:gd name="T23" fmla="*/ 2147483647 h 138"/>
              <a:gd name="T24" fmla="*/ 2147483647 w 102"/>
              <a:gd name="T25" fmla="*/ 2147483647 h 138"/>
              <a:gd name="T26" fmla="*/ 2147483647 w 102"/>
              <a:gd name="T27" fmla="*/ 2147483647 h 138"/>
              <a:gd name="T28" fmla="*/ 2147483647 w 102"/>
              <a:gd name="T29" fmla="*/ 2147483647 h 138"/>
              <a:gd name="T30" fmla="*/ 2147483647 w 102"/>
              <a:gd name="T31" fmla="*/ 2147483647 h 138"/>
              <a:gd name="T32" fmla="*/ 2147483647 w 102"/>
              <a:gd name="T33" fmla="*/ 2147483647 h 138"/>
              <a:gd name="T34" fmla="*/ 2147483647 w 102"/>
              <a:gd name="T35" fmla="*/ 2147483647 h 138"/>
              <a:gd name="T36" fmla="*/ 2147483647 w 102"/>
              <a:gd name="T37" fmla="*/ 2147483647 h 1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2"/>
              <a:gd name="T58" fmla="*/ 0 h 138"/>
              <a:gd name="T59" fmla="*/ 102 w 102"/>
              <a:gd name="T60" fmla="*/ 138 h 1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2" h="138">
                <a:moveTo>
                  <a:pt x="60" y="120"/>
                </a:moveTo>
                <a:lnTo>
                  <a:pt x="54" y="132"/>
                </a:lnTo>
                <a:lnTo>
                  <a:pt x="42" y="138"/>
                </a:lnTo>
                <a:lnTo>
                  <a:pt x="36" y="138"/>
                </a:lnTo>
                <a:lnTo>
                  <a:pt x="36" y="126"/>
                </a:lnTo>
                <a:lnTo>
                  <a:pt x="0" y="78"/>
                </a:lnTo>
                <a:lnTo>
                  <a:pt x="0" y="54"/>
                </a:lnTo>
                <a:lnTo>
                  <a:pt x="12" y="36"/>
                </a:lnTo>
                <a:lnTo>
                  <a:pt x="24" y="6"/>
                </a:lnTo>
                <a:lnTo>
                  <a:pt x="36" y="6"/>
                </a:lnTo>
                <a:lnTo>
                  <a:pt x="42" y="0"/>
                </a:lnTo>
                <a:lnTo>
                  <a:pt x="66" y="12"/>
                </a:lnTo>
                <a:lnTo>
                  <a:pt x="66" y="24"/>
                </a:lnTo>
                <a:lnTo>
                  <a:pt x="96" y="36"/>
                </a:lnTo>
                <a:lnTo>
                  <a:pt x="102" y="66"/>
                </a:lnTo>
                <a:lnTo>
                  <a:pt x="96" y="78"/>
                </a:lnTo>
                <a:lnTo>
                  <a:pt x="84" y="102"/>
                </a:lnTo>
                <a:lnTo>
                  <a:pt x="72" y="108"/>
                </a:lnTo>
                <a:lnTo>
                  <a:pt x="60" y="120"/>
                </a:lnTo>
                <a:close/>
              </a:path>
            </a:pathLst>
          </a:custGeom>
          <a:solidFill>
            <a:srgbClr val="CC99FF"/>
          </a:solidFill>
          <a:ln w="0">
            <a:solidFill>
              <a:srgbClr val="000000"/>
            </a:solidFill>
            <a:prstDash val="solid"/>
            <a:round/>
            <a:headEnd/>
            <a:tailEnd/>
          </a:ln>
        </p:spPr>
        <p:txBody>
          <a:bodyPr/>
          <a:lstStyle/>
          <a:p>
            <a:endParaRPr lang="fi-FI"/>
          </a:p>
        </p:txBody>
      </p:sp>
      <p:sp>
        <p:nvSpPr>
          <p:cNvPr id="30786" name="Freeform 21"/>
          <p:cNvSpPr>
            <a:spLocks noChangeAspect="1"/>
          </p:cNvSpPr>
          <p:nvPr/>
        </p:nvSpPr>
        <p:spPr bwMode="auto">
          <a:xfrm>
            <a:off x="186089" y="4063132"/>
            <a:ext cx="1170048" cy="1033780"/>
          </a:xfrm>
          <a:custGeom>
            <a:avLst/>
            <a:gdLst>
              <a:gd name="T0" fmla="*/ 2147483647 w 78"/>
              <a:gd name="T1" fmla="*/ 2147483647 h 78"/>
              <a:gd name="T2" fmla="*/ 0 w 78"/>
              <a:gd name="T3" fmla="*/ 2147483647 h 78"/>
              <a:gd name="T4" fmla="*/ 2147483647 w 78"/>
              <a:gd name="T5" fmla="*/ 2147483647 h 78"/>
              <a:gd name="T6" fmla="*/ 2147483647 w 78"/>
              <a:gd name="T7" fmla="*/ 0 h 78"/>
              <a:gd name="T8" fmla="*/ 2147483647 w 78"/>
              <a:gd name="T9" fmla="*/ 0 h 78"/>
              <a:gd name="T10" fmla="*/ 2147483647 w 78"/>
              <a:gd name="T11" fmla="*/ 2147483647 h 78"/>
              <a:gd name="T12" fmla="*/ 2147483647 w 78"/>
              <a:gd name="T13" fmla="*/ 2147483647 h 78"/>
              <a:gd name="T14" fmla="*/ 2147483647 w 78"/>
              <a:gd name="T15" fmla="*/ 2147483647 h 78"/>
              <a:gd name="T16" fmla="*/ 2147483647 w 78"/>
              <a:gd name="T17" fmla="*/ 2147483647 h 78"/>
              <a:gd name="T18" fmla="*/ 2147483647 w 78"/>
              <a:gd name="T19" fmla="*/ 2147483647 h 78"/>
              <a:gd name="T20" fmla="*/ 2147483647 w 78"/>
              <a:gd name="T21" fmla="*/ 2147483647 h 78"/>
              <a:gd name="T22" fmla="*/ 2147483647 w 78"/>
              <a:gd name="T23" fmla="*/ 2147483647 h 78"/>
              <a:gd name="T24" fmla="*/ 2147483647 w 78"/>
              <a:gd name="T25" fmla="*/ 2147483647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78"/>
              <a:gd name="T41" fmla="*/ 78 w 78"/>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78">
                <a:moveTo>
                  <a:pt x="42" y="78"/>
                </a:moveTo>
                <a:lnTo>
                  <a:pt x="0" y="60"/>
                </a:lnTo>
                <a:lnTo>
                  <a:pt x="12" y="6"/>
                </a:lnTo>
                <a:lnTo>
                  <a:pt x="18" y="0"/>
                </a:lnTo>
                <a:lnTo>
                  <a:pt x="36" y="0"/>
                </a:lnTo>
                <a:lnTo>
                  <a:pt x="36" y="12"/>
                </a:lnTo>
                <a:lnTo>
                  <a:pt x="54" y="18"/>
                </a:lnTo>
                <a:lnTo>
                  <a:pt x="60" y="6"/>
                </a:lnTo>
                <a:lnTo>
                  <a:pt x="72" y="12"/>
                </a:lnTo>
                <a:lnTo>
                  <a:pt x="78" y="12"/>
                </a:lnTo>
                <a:lnTo>
                  <a:pt x="66" y="30"/>
                </a:lnTo>
                <a:lnTo>
                  <a:pt x="54" y="60"/>
                </a:lnTo>
                <a:lnTo>
                  <a:pt x="42" y="78"/>
                </a:lnTo>
                <a:close/>
              </a:path>
            </a:pathLst>
          </a:custGeom>
          <a:solidFill>
            <a:srgbClr val="E43869"/>
          </a:solidFill>
          <a:ln w="0">
            <a:solidFill>
              <a:srgbClr val="000000"/>
            </a:solidFill>
            <a:prstDash val="solid"/>
            <a:round/>
            <a:headEnd/>
            <a:tailEnd/>
          </a:ln>
        </p:spPr>
        <p:txBody>
          <a:bodyPr/>
          <a:lstStyle/>
          <a:p>
            <a:endParaRPr lang="fi-FI"/>
          </a:p>
        </p:txBody>
      </p:sp>
      <p:sp>
        <p:nvSpPr>
          <p:cNvPr id="30787" name="Freeform 22"/>
          <p:cNvSpPr>
            <a:spLocks noChangeAspect="1"/>
          </p:cNvSpPr>
          <p:nvPr/>
        </p:nvSpPr>
        <p:spPr bwMode="auto">
          <a:xfrm>
            <a:off x="465504" y="3200484"/>
            <a:ext cx="1903510" cy="1665922"/>
          </a:xfrm>
          <a:custGeom>
            <a:avLst/>
            <a:gdLst>
              <a:gd name="T0" fmla="*/ 2147483647 w 126"/>
              <a:gd name="T1" fmla="*/ 2147483647 h 126"/>
              <a:gd name="T2" fmla="*/ 2147483647 w 126"/>
              <a:gd name="T3" fmla="*/ 2147483647 h 126"/>
              <a:gd name="T4" fmla="*/ 2147483647 w 126"/>
              <a:gd name="T5" fmla="*/ 2147483647 h 126"/>
              <a:gd name="T6" fmla="*/ 2147483647 w 126"/>
              <a:gd name="T7" fmla="*/ 2147483647 h 126"/>
              <a:gd name="T8" fmla="*/ 2147483647 w 126"/>
              <a:gd name="T9" fmla="*/ 2147483647 h 126"/>
              <a:gd name="T10" fmla="*/ 2147483647 w 126"/>
              <a:gd name="T11" fmla="*/ 2147483647 h 126"/>
              <a:gd name="T12" fmla="*/ 2147483647 w 126"/>
              <a:gd name="T13" fmla="*/ 2147483647 h 126"/>
              <a:gd name="T14" fmla="*/ 2147483647 w 126"/>
              <a:gd name="T15" fmla="*/ 2147483647 h 126"/>
              <a:gd name="T16" fmla="*/ 2147483647 w 126"/>
              <a:gd name="T17" fmla="*/ 2147483647 h 126"/>
              <a:gd name="T18" fmla="*/ 2147483647 w 126"/>
              <a:gd name="T19" fmla="*/ 2147483647 h 126"/>
              <a:gd name="T20" fmla="*/ 2147483647 w 126"/>
              <a:gd name="T21" fmla="*/ 2147483647 h 126"/>
              <a:gd name="T22" fmla="*/ 2147483647 w 126"/>
              <a:gd name="T23" fmla="*/ 2147483647 h 126"/>
              <a:gd name="T24" fmla="*/ 2147483647 w 126"/>
              <a:gd name="T25" fmla="*/ 2147483647 h 126"/>
              <a:gd name="T26" fmla="*/ 2147483647 w 126"/>
              <a:gd name="T27" fmla="*/ 2147483647 h 126"/>
              <a:gd name="T28" fmla="*/ 0 w 126"/>
              <a:gd name="T29" fmla="*/ 2147483647 h 126"/>
              <a:gd name="T30" fmla="*/ 2147483647 w 126"/>
              <a:gd name="T31" fmla="*/ 2147483647 h 126"/>
              <a:gd name="T32" fmla="*/ 2147483647 w 126"/>
              <a:gd name="T33" fmla="*/ 2147483647 h 126"/>
              <a:gd name="T34" fmla="*/ 2147483647 w 126"/>
              <a:gd name="T35" fmla="*/ 2147483647 h 126"/>
              <a:gd name="T36" fmla="*/ 2147483647 w 126"/>
              <a:gd name="T37" fmla="*/ 2147483647 h 126"/>
              <a:gd name="T38" fmla="*/ 2147483647 w 126"/>
              <a:gd name="T39" fmla="*/ 0 h 126"/>
              <a:gd name="T40" fmla="*/ 2147483647 w 126"/>
              <a:gd name="T41" fmla="*/ 2147483647 h 126"/>
              <a:gd name="T42" fmla="*/ 2147483647 w 126"/>
              <a:gd name="T43" fmla="*/ 2147483647 h 126"/>
              <a:gd name="T44" fmla="*/ 2147483647 w 126"/>
              <a:gd name="T45" fmla="*/ 2147483647 h 126"/>
              <a:gd name="T46" fmla="*/ 2147483647 w 126"/>
              <a:gd name="T47" fmla="*/ 2147483647 h 126"/>
              <a:gd name="T48" fmla="*/ 2147483647 w 126"/>
              <a:gd name="T49" fmla="*/ 2147483647 h 126"/>
              <a:gd name="T50" fmla="*/ 2147483647 w 126"/>
              <a:gd name="T51" fmla="*/ 2147483647 h 126"/>
              <a:gd name="T52" fmla="*/ 2147483647 w 126"/>
              <a:gd name="T53" fmla="*/ 2147483647 h 1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6"/>
              <a:gd name="T82" fmla="*/ 0 h 126"/>
              <a:gd name="T83" fmla="*/ 126 w 126"/>
              <a:gd name="T84" fmla="*/ 126 h 1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6" h="126">
                <a:moveTo>
                  <a:pt x="120" y="96"/>
                </a:moveTo>
                <a:lnTo>
                  <a:pt x="114" y="114"/>
                </a:lnTo>
                <a:lnTo>
                  <a:pt x="120" y="126"/>
                </a:lnTo>
                <a:lnTo>
                  <a:pt x="90" y="114"/>
                </a:lnTo>
                <a:lnTo>
                  <a:pt x="90" y="102"/>
                </a:lnTo>
                <a:lnTo>
                  <a:pt x="66" y="90"/>
                </a:lnTo>
                <a:lnTo>
                  <a:pt x="60" y="96"/>
                </a:lnTo>
                <a:lnTo>
                  <a:pt x="48" y="96"/>
                </a:lnTo>
                <a:lnTo>
                  <a:pt x="60" y="78"/>
                </a:lnTo>
                <a:lnTo>
                  <a:pt x="54" y="78"/>
                </a:lnTo>
                <a:lnTo>
                  <a:pt x="42" y="72"/>
                </a:lnTo>
                <a:lnTo>
                  <a:pt x="36" y="84"/>
                </a:lnTo>
                <a:lnTo>
                  <a:pt x="18" y="78"/>
                </a:lnTo>
                <a:lnTo>
                  <a:pt x="18" y="66"/>
                </a:lnTo>
                <a:lnTo>
                  <a:pt x="0" y="66"/>
                </a:lnTo>
                <a:lnTo>
                  <a:pt x="18" y="48"/>
                </a:lnTo>
                <a:lnTo>
                  <a:pt x="12" y="42"/>
                </a:lnTo>
                <a:lnTo>
                  <a:pt x="12" y="24"/>
                </a:lnTo>
                <a:lnTo>
                  <a:pt x="12" y="12"/>
                </a:lnTo>
                <a:lnTo>
                  <a:pt x="18" y="0"/>
                </a:lnTo>
                <a:lnTo>
                  <a:pt x="42" y="24"/>
                </a:lnTo>
                <a:lnTo>
                  <a:pt x="72" y="36"/>
                </a:lnTo>
                <a:lnTo>
                  <a:pt x="66" y="42"/>
                </a:lnTo>
                <a:lnTo>
                  <a:pt x="66" y="48"/>
                </a:lnTo>
                <a:lnTo>
                  <a:pt x="108" y="66"/>
                </a:lnTo>
                <a:lnTo>
                  <a:pt x="126" y="84"/>
                </a:lnTo>
                <a:lnTo>
                  <a:pt x="120" y="96"/>
                </a:lnTo>
                <a:close/>
              </a:path>
            </a:pathLst>
          </a:custGeom>
          <a:solidFill>
            <a:srgbClr val="00B0F0"/>
          </a:solidFill>
          <a:ln w="0">
            <a:solidFill>
              <a:srgbClr val="000000"/>
            </a:solidFill>
            <a:prstDash val="solid"/>
            <a:round/>
            <a:headEnd/>
            <a:tailEnd/>
          </a:ln>
        </p:spPr>
        <p:txBody>
          <a:bodyPr/>
          <a:lstStyle/>
          <a:p>
            <a:endParaRPr lang="fi-FI"/>
          </a:p>
        </p:txBody>
      </p:sp>
      <p:sp>
        <p:nvSpPr>
          <p:cNvPr id="30788" name="Rectangle 23"/>
          <p:cNvSpPr>
            <a:spLocks noChangeAspect="1" noChangeArrowheads="1"/>
          </p:cNvSpPr>
          <p:nvPr/>
        </p:nvSpPr>
        <p:spPr bwMode="auto">
          <a:xfrm>
            <a:off x="3275364" y="3003158"/>
            <a:ext cx="513424" cy="181610"/>
          </a:xfrm>
          <a:prstGeom prst="rect">
            <a:avLst/>
          </a:prstGeom>
          <a:noFill/>
          <a:ln w="9525">
            <a:noFill/>
            <a:miter lim="800000"/>
            <a:headEnd/>
            <a:tailEnd/>
          </a:ln>
        </p:spPr>
        <p:txBody>
          <a:bodyPr wrap="none" lIns="0" tIns="0" rIns="0" bIns="0">
            <a:spAutoFit/>
          </a:bodyPr>
          <a:lstStyle/>
          <a:p>
            <a:r>
              <a:rPr lang="fi-FI" sz="1200" b="1" dirty="0">
                <a:solidFill>
                  <a:srgbClr val="000000"/>
                </a:solidFill>
                <a:latin typeface="Verdana" pitchFamily="34" charset="0"/>
                <a:cs typeface="Arial" charset="0"/>
              </a:rPr>
              <a:t>Lapua</a:t>
            </a:r>
            <a:endParaRPr lang="fi-FI" sz="1200" b="1" dirty="0">
              <a:cs typeface="Arial" charset="0"/>
            </a:endParaRPr>
          </a:p>
        </p:txBody>
      </p:sp>
      <p:sp>
        <p:nvSpPr>
          <p:cNvPr id="30789" name="Rectangle 24"/>
          <p:cNvSpPr>
            <a:spLocks noChangeAspect="1" noChangeArrowheads="1"/>
          </p:cNvSpPr>
          <p:nvPr/>
        </p:nvSpPr>
        <p:spPr bwMode="auto">
          <a:xfrm>
            <a:off x="3851656" y="1276117"/>
            <a:ext cx="646146" cy="183356"/>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Evijärvi</a:t>
            </a:r>
            <a:endParaRPr lang="fi-FI" sz="1200" b="1">
              <a:cs typeface="Arial" charset="0"/>
            </a:endParaRPr>
          </a:p>
        </p:txBody>
      </p:sp>
      <p:sp>
        <p:nvSpPr>
          <p:cNvPr id="30790" name="Rectangle 25"/>
          <p:cNvSpPr>
            <a:spLocks noChangeAspect="1" noChangeArrowheads="1"/>
          </p:cNvSpPr>
          <p:nvPr/>
        </p:nvSpPr>
        <p:spPr bwMode="auto">
          <a:xfrm>
            <a:off x="2915618" y="2138764"/>
            <a:ext cx="735209" cy="183356"/>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Kauhava</a:t>
            </a:r>
            <a:endParaRPr lang="fi-FI" sz="1200" b="1">
              <a:cs typeface="Arial" charset="0"/>
            </a:endParaRPr>
          </a:p>
        </p:txBody>
      </p:sp>
      <p:sp>
        <p:nvSpPr>
          <p:cNvPr id="30791" name="Rectangle 26"/>
          <p:cNvSpPr>
            <a:spLocks noChangeAspect="1" noChangeArrowheads="1"/>
          </p:cNvSpPr>
          <p:nvPr/>
        </p:nvSpPr>
        <p:spPr bwMode="auto">
          <a:xfrm>
            <a:off x="3995936" y="2060848"/>
            <a:ext cx="902858" cy="181610"/>
          </a:xfrm>
          <a:prstGeom prst="rect">
            <a:avLst/>
          </a:prstGeom>
          <a:noFill/>
          <a:ln w="9525">
            <a:noFill/>
            <a:miter lim="800000"/>
            <a:headEnd/>
            <a:tailEnd/>
          </a:ln>
        </p:spPr>
        <p:txBody>
          <a:bodyPr wrap="none" lIns="0" tIns="0" rIns="0" bIns="0">
            <a:spAutoFit/>
          </a:bodyPr>
          <a:lstStyle/>
          <a:p>
            <a:r>
              <a:rPr lang="fi-FI" sz="1200" b="1" dirty="0">
                <a:solidFill>
                  <a:srgbClr val="000000"/>
                </a:solidFill>
                <a:latin typeface="Verdana" pitchFamily="34" charset="0"/>
                <a:cs typeface="Arial" charset="0"/>
              </a:rPr>
              <a:t>Lappajärvi</a:t>
            </a:r>
            <a:endParaRPr lang="fi-FI" sz="1200" b="1" dirty="0">
              <a:cs typeface="Arial" charset="0"/>
            </a:endParaRPr>
          </a:p>
        </p:txBody>
      </p:sp>
      <p:sp>
        <p:nvSpPr>
          <p:cNvPr id="30792" name="Rectangle 27"/>
          <p:cNvSpPr>
            <a:spLocks noChangeAspect="1" noChangeArrowheads="1"/>
          </p:cNvSpPr>
          <p:nvPr/>
        </p:nvSpPr>
        <p:spPr bwMode="auto">
          <a:xfrm>
            <a:off x="4499548" y="3074754"/>
            <a:ext cx="663609" cy="181610"/>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Alajärvi</a:t>
            </a:r>
            <a:endParaRPr lang="fi-FI" sz="1200" b="1">
              <a:cs typeface="Arial" charset="0"/>
            </a:endParaRPr>
          </a:p>
        </p:txBody>
      </p:sp>
      <p:sp>
        <p:nvSpPr>
          <p:cNvPr id="30793" name="Rectangle 28"/>
          <p:cNvSpPr>
            <a:spLocks noChangeAspect="1" noChangeArrowheads="1"/>
          </p:cNvSpPr>
          <p:nvPr/>
        </p:nvSpPr>
        <p:spPr bwMode="auto">
          <a:xfrm>
            <a:off x="5579438" y="3429000"/>
            <a:ext cx="286937" cy="246221"/>
          </a:xfrm>
          <a:prstGeom prst="rect">
            <a:avLst/>
          </a:prstGeom>
          <a:noFill/>
          <a:ln w="9525">
            <a:noFill/>
            <a:miter lim="800000"/>
            <a:headEnd/>
            <a:tailEnd/>
          </a:ln>
        </p:spPr>
        <p:txBody>
          <a:bodyPr wrap="none" lIns="0" tIns="0" rIns="0" bIns="0">
            <a:spAutoFit/>
          </a:bodyPr>
          <a:lstStyle/>
          <a:p>
            <a:pPr algn="ctr"/>
            <a:r>
              <a:rPr lang="fi-FI" sz="800" b="1" dirty="0" smtClean="0">
                <a:solidFill>
                  <a:srgbClr val="000000"/>
                </a:solidFill>
                <a:latin typeface="Verdana" pitchFamily="34" charset="0"/>
                <a:cs typeface="Arial" charset="0"/>
              </a:rPr>
              <a:t>Soini</a:t>
            </a:r>
            <a:br>
              <a:rPr lang="fi-FI" sz="800" b="1" dirty="0" smtClean="0">
                <a:solidFill>
                  <a:srgbClr val="000000"/>
                </a:solidFill>
                <a:latin typeface="Verdana" pitchFamily="34" charset="0"/>
                <a:cs typeface="Arial" charset="0"/>
              </a:rPr>
            </a:br>
            <a:r>
              <a:rPr lang="fi-FI" sz="800" b="1" dirty="0" smtClean="0">
                <a:solidFill>
                  <a:srgbClr val="000000"/>
                </a:solidFill>
                <a:latin typeface="Verdana" pitchFamily="34" charset="0"/>
                <a:cs typeface="Arial" charset="0"/>
              </a:rPr>
              <a:t>(*)</a:t>
            </a:r>
            <a:endParaRPr lang="fi-FI" sz="800" b="1" dirty="0">
              <a:cs typeface="Arial" charset="0"/>
            </a:endParaRPr>
          </a:p>
        </p:txBody>
      </p:sp>
      <p:sp>
        <p:nvSpPr>
          <p:cNvPr id="30794" name="Rectangle 29"/>
          <p:cNvSpPr>
            <a:spLocks noChangeAspect="1" noChangeArrowheads="1"/>
          </p:cNvSpPr>
          <p:nvPr/>
        </p:nvSpPr>
        <p:spPr bwMode="auto">
          <a:xfrm>
            <a:off x="4859294" y="2212107"/>
            <a:ext cx="649217" cy="184666"/>
          </a:xfrm>
          <a:prstGeom prst="rect">
            <a:avLst/>
          </a:prstGeom>
          <a:noFill/>
          <a:ln w="9525">
            <a:noFill/>
            <a:miter lim="800000"/>
            <a:headEnd/>
            <a:tailEnd/>
          </a:ln>
        </p:spPr>
        <p:txBody>
          <a:bodyPr wrap="none" lIns="0" tIns="0" rIns="0" bIns="0">
            <a:spAutoFit/>
          </a:bodyPr>
          <a:lstStyle/>
          <a:p>
            <a:r>
              <a:rPr lang="fi-FI" sz="1200" b="1" dirty="0" smtClean="0">
                <a:solidFill>
                  <a:srgbClr val="000000"/>
                </a:solidFill>
                <a:latin typeface="Verdana" pitchFamily="34" charset="0"/>
                <a:cs typeface="Arial" charset="0"/>
              </a:rPr>
              <a:t>Vimpeli</a:t>
            </a:r>
            <a:endParaRPr lang="fi-FI" sz="1200" b="1" dirty="0">
              <a:cs typeface="Arial" charset="0"/>
            </a:endParaRPr>
          </a:p>
        </p:txBody>
      </p:sp>
      <p:sp>
        <p:nvSpPr>
          <p:cNvPr id="30795" name="Rectangle 31"/>
          <p:cNvSpPr>
            <a:spLocks noChangeAspect="1" noChangeArrowheads="1"/>
          </p:cNvSpPr>
          <p:nvPr/>
        </p:nvSpPr>
        <p:spPr bwMode="auto">
          <a:xfrm>
            <a:off x="1836380" y="3724359"/>
            <a:ext cx="719492" cy="181610"/>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Ilmajoki</a:t>
            </a:r>
            <a:endParaRPr lang="fi-FI" sz="1200" b="1">
              <a:cs typeface="Arial" charset="0"/>
            </a:endParaRPr>
          </a:p>
        </p:txBody>
      </p:sp>
      <p:sp>
        <p:nvSpPr>
          <p:cNvPr id="30796" name="Rectangle 32"/>
          <p:cNvSpPr>
            <a:spLocks noChangeAspect="1" noChangeArrowheads="1"/>
          </p:cNvSpPr>
          <p:nvPr/>
        </p:nvSpPr>
        <p:spPr bwMode="auto">
          <a:xfrm>
            <a:off x="503923" y="5970037"/>
            <a:ext cx="598995" cy="181610"/>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Isojoki</a:t>
            </a:r>
            <a:endParaRPr lang="fi-FI" sz="1200" b="1">
              <a:cs typeface="Arial" charset="0"/>
            </a:endParaRPr>
          </a:p>
        </p:txBody>
      </p:sp>
      <p:sp>
        <p:nvSpPr>
          <p:cNvPr id="30797" name="Rectangle 33"/>
          <p:cNvSpPr>
            <a:spLocks noChangeAspect="1" noChangeArrowheads="1"/>
          </p:cNvSpPr>
          <p:nvPr/>
        </p:nvSpPr>
        <p:spPr bwMode="auto">
          <a:xfrm>
            <a:off x="2405687" y="4782587"/>
            <a:ext cx="820780" cy="181610"/>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Jalasjärvi</a:t>
            </a:r>
            <a:endParaRPr lang="fi-FI" sz="1200" b="1">
              <a:cs typeface="Arial" charset="0"/>
            </a:endParaRPr>
          </a:p>
        </p:txBody>
      </p:sp>
      <p:sp>
        <p:nvSpPr>
          <p:cNvPr id="30798" name="Rectangle 34"/>
          <p:cNvSpPr>
            <a:spLocks noChangeAspect="1" noChangeArrowheads="1"/>
          </p:cNvSpPr>
          <p:nvPr/>
        </p:nvSpPr>
        <p:spPr bwMode="auto">
          <a:xfrm>
            <a:off x="107504" y="5178985"/>
            <a:ext cx="668848" cy="183356"/>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Karijoki</a:t>
            </a:r>
            <a:endParaRPr lang="fi-FI" sz="1200" b="1">
              <a:cs typeface="Arial" charset="0"/>
            </a:endParaRPr>
          </a:p>
        </p:txBody>
      </p:sp>
      <p:sp>
        <p:nvSpPr>
          <p:cNvPr id="30799" name="Rectangle 35"/>
          <p:cNvSpPr>
            <a:spLocks noChangeAspect="1" noChangeArrowheads="1"/>
          </p:cNvSpPr>
          <p:nvPr/>
        </p:nvSpPr>
        <p:spPr bwMode="auto">
          <a:xfrm>
            <a:off x="1115142" y="5236612"/>
            <a:ext cx="857453" cy="183356"/>
          </a:xfrm>
          <a:prstGeom prst="rect">
            <a:avLst/>
          </a:prstGeom>
          <a:noFill/>
          <a:ln w="9525">
            <a:noFill/>
            <a:miter lim="800000"/>
            <a:headEnd/>
            <a:tailEnd/>
          </a:ln>
        </p:spPr>
        <p:txBody>
          <a:bodyPr wrap="none" lIns="0" tIns="0" rIns="0" bIns="0">
            <a:spAutoFit/>
          </a:bodyPr>
          <a:lstStyle/>
          <a:p>
            <a:r>
              <a:rPr lang="fi-FI" sz="1200" b="1" dirty="0">
                <a:solidFill>
                  <a:srgbClr val="000000"/>
                </a:solidFill>
                <a:latin typeface="Verdana" pitchFamily="34" charset="0"/>
                <a:cs typeface="Arial" charset="0"/>
              </a:rPr>
              <a:t>Kauhajoki</a:t>
            </a:r>
            <a:endParaRPr lang="fi-FI" sz="1200" b="1" dirty="0">
              <a:cs typeface="Arial" charset="0"/>
            </a:endParaRPr>
          </a:p>
        </p:txBody>
      </p:sp>
      <p:sp>
        <p:nvSpPr>
          <p:cNvPr id="30800" name="Rectangle 36"/>
          <p:cNvSpPr>
            <a:spLocks noChangeAspect="1" noChangeArrowheads="1"/>
          </p:cNvSpPr>
          <p:nvPr/>
        </p:nvSpPr>
        <p:spPr bwMode="auto">
          <a:xfrm>
            <a:off x="3856409" y="3429000"/>
            <a:ext cx="795089" cy="369332"/>
          </a:xfrm>
          <a:prstGeom prst="rect">
            <a:avLst/>
          </a:prstGeom>
          <a:noFill/>
          <a:ln w="9525">
            <a:noFill/>
            <a:miter lim="800000"/>
            <a:headEnd/>
            <a:tailEnd/>
          </a:ln>
        </p:spPr>
        <p:txBody>
          <a:bodyPr wrap="none" lIns="0" tIns="0" rIns="0" bIns="0">
            <a:spAutoFit/>
          </a:bodyPr>
          <a:lstStyle/>
          <a:p>
            <a:r>
              <a:rPr lang="fi-FI" sz="1200" b="1" dirty="0" smtClean="0">
                <a:solidFill>
                  <a:srgbClr val="000000"/>
                </a:solidFill>
                <a:latin typeface="Verdana" pitchFamily="34" charset="0"/>
                <a:cs typeface="Arial" charset="0"/>
              </a:rPr>
              <a:t>Kuortane</a:t>
            </a:r>
          </a:p>
          <a:p>
            <a:pPr algn="ctr"/>
            <a:r>
              <a:rPr lang="fi-FI" sz="1200" b="1" dirty="0" smtClean="0">
                <a:solidFill>
                  <a:srgbClr val="000000"/>
                </a:solidFill>
                <a:latin typeface="Verdana" pitchFamily="34" charset="0"/>
                <a:cs typeface="Arial" charset="0"/>
              </a:rPr>
              <a:t>(**)</a:t>
            </a:r>
            <a:endParaRPr lang="fi-FI" sz="1200" b="1" dirty="0">
              <a:cs typeface="Arial" charset="0"/>
            </a:endParaRPr>
          </a:p>
        </p:txBody>
      </p:sp>
      <p:sp>
        <p:nvSpPr>
          <p:cNvPr id="30801" name="Rectangle 37"/>
          <p:cNvSpPr>
            <a:spLocks noChangeAspect="1" noChangeArrowheads="1"/>
          </p:cNvSpPr>
          <p:nvPr/>
        </p:nvSpPr>
        <p:spPr bwMode="auto">
          <a:xfrm>
            <a:off x="1259632" y="4005064"/>
            <a:ext cx="658370" cy="183356"/>
          </a:xfrm>
          <a:prstGeom prst="rect">
            <a:avLst/>
          </a:prstGeom>
          <a:noFill/>
          <a:ln w="9525">
            <a:noFill/>
            <a:miter lim="800000"/>
            <a:headEnd/>
            <a:tailEnd/>
          </a:ln>
        </p:spPr>
        <p:txBody>
          <a:bodyPr wrap="none" lIns="0" tIns="0" rIns="0" bIns="0">
            <a:spAutoFit/>
          </a:bodyPr>
          <a:lstStyle/>
          <a:p>
            <a:r>
              <a:rPr lang="fi-FI" sz="1200" b="1" dirty="0">
                <a:solidFill>
                  <a:srgbClr val="000000"/>
                </a:solidFill>
                <a:latin typeface="Verdana" pitchFamily="34" charset="0"/>
                <a:cs typeface="Arial" charset="0"/>
              </a:rPr>
              <a:t>Kurikka</a:t>
            </a:r>
            <a:endParaRPr lang="fi-FI" sz="1200" b="1" dirty="0">
              <a:cs typeface="Arial" charset="0"/>
            </a:endParaRPr>
          </a:p>
        </p:txBody>
      </p:sp>
      <p:sp>
        <p:nvSpPr>
          <p:cNvPr id="30802" name="Rectangle 38"/>
          <p:cNvSpPr>
            <a:spLocks noChangeAspect="1" noChangeArrowheads="1"/>
          </p:cNvSpPr>
          <p:nvPr/>
        </p:nvSpPr>
        <p:spPr bwMode="auto">
          <a:xfrm>
            <a:off x="395650" y="4515410"/>
            <a:ext cx="517770" cy="184666"/>
          </a:xfrm>
          <a:prstGeom prst="rect">
            <a:avLst/>
          </a:prstGeom>
          <a:noFill/>
          <a:ln w="9525">
            <a:noFill/>
            <a:miter lim="800000"/>
            <a:headEnd/>
            <a:tailEnd/>
          </a:ln>
        </p:spPr>
        <p:txBody>
          <a:bodyPr wrap="none" lIns="0" tIns="0" rIns="0" bIns="0">
            <a:spAutoFit/>
          </a:bodyPr>
          <a:lstStyle/>
          <a:p>
            <a:r>
              <a:rPr lang="fi-FI" sz="1200" b="1" dirty="0" smtClean="0">
                <a:solidFill>
                  <a:srgbClr val="000000"/>
                </a:solidFill>
                <a:latin typeface="Verdana" pitchFamily="34" charset="0"/>
                <a:cs typeface="Arial" charset="0"/>
              </a:rPr>
              <a:t>Teuva</a:t>
            </a:r>
            <a:endParaRPr lang="fi-FI" sz="1200" b="1" dirty="0">
              <a:solidFill>
                <a:srgbClr val="FF0000"/>
              </a:solidFill>
              <a:cs typeface="Arial" charset="0"/>
            </a:endParaRPr>
          </a:p>
        </p:txBody>
      </p:sp>
      <p:sp>
        <p:nvSpPr>
          <p:cNvPr id="30803" name="Rectangle 40"/>
          <p:cNvSpPr>
            <a:spLocks noChangeAspect="1" noChangeArrowheads="1"/>
          </p:cNvSpPr>
          <p:nvPr/>
        </p:nvSpPr>
        <p:spPr bwMode="auto">
          <a:xfrm>
            <a:off x="5363987" y="4515410"/>
            <a:ext cx="532197" cy="369332"/>
          </a:xfrm>
          <a:prstGeom prst="rect">
            <a:avLst/>
          </a:prstGeom>
          <a:noFill/>
          <a:ln w="9525">
            <a:noFill/>
            <a:miter lim="800000"/>
            <a:headEnd/>
            <a:tailEnd/>
          </a:ln>
        </p:spPr>
        <p:txBody>
          <a:bodyPr wrap="none" lIns="0" tIns="0" rIns="0" bIns="0">
            <a:spAutoFit/>
          </a:bodyPr>
          <a:lstStyle/>
          <a:p>
            <a:pPr algn="ctr"/>
            <a:r>
              <a:rPr lang="fi-FI" sz="1200" b="1" dirty="0" smtClean="0">
                <a:solidFill>
                  <a:srgbClr val="000000"/>
                </a:solidFill>
                <a:latin typeface="Verdana" pitchFamily="34" charset="0"/>
                <a:cs typeface="Arial" charset="0"/>
              </a:rPr>
              <a:t>Ähtäri</a:t>
            </a:r>
          </a:p>
          <a:p>
            <a:pPr algn="ctr"/>
            <a:r>
              <a:rPr lang="fi-FI" sz="1200" b="1" dirty="0" smtClean="0">
                <a:solidFill>
                  <a:srgbClr val="000000"/>
                </a:solidFill>
                <a:latin typeface="Verdana" pitchFamily="34" charset="0"/>
                <a:cs typeface="Arial" charset="0"/>
              </a:rPr>
              <a:t>(**)</a:t>
            </a:r>
            <a:endParaRPr lang="fi-FI" sz="1200" b="1" dirty="0">
              <a:cs typeface="Arial" charset="0"/>
            </a:endParaRPr>
          </a:p>
        </p:txBody>
      </p:sp>
      <p:sp>
        <p:nvSpPr>
          <p:cNvPr id="30804" name="Rectangle 41"/>
          <p:cNvSpPr>
            <a:spLocks noChangeAspect="1" noChangeArrowheads="1"/>
          </p:cNvSpPr>
          <p:nvPr/>
        </p:nvSpPr>
        <p:spPr bwMode="auto">
          <a:xfrm>
            <a:off x="2772418" y="3651017"/>
            <a:ext cx="792838" cy="181610"/>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Seinäjoki</a:t>
            </a:r>
          </a:p>
        </p:txBody>
      </p:sp>
      <p:sp>
        <p:nvSpPr>
          <p:cNvPr id="30763" name="Puolivapaa piirto 56"/>
          <p:cNvSpPr>
            <a:spLocks/>
          </p:cNvSpPr>
          <p:nvPr/>
        </p:nvSpPr>
        <p:spPr bwMode="auto">
          <a:xfrm>
            <a:off x="3541266" y="3772619"/>
            <a:ext cx="1663700" cy="1403350"/>
          </a:xfrm>
          <a:custGeom>
            <a:avLst/>
            <a:gdLst>
              <a:gd name="T0" fmla="*/ 6350 w 1663700"/>
              <a:gd name="T1" fmla="*/ 133350 h 1403350"/>
              <a:gd name="T2" fmla="*/ 203200 w 1663700"/>
              <a:gd name="T3" fmla="*/ 69850 h 1403350"/>
              <a:gd name="T4" fmla="*/ 482600 w 1663700"/>
              <a:gd name="T5" fmla="*/ 381000 h 1403350"/>
              <a:gd name="T6" fmla="*/ 755650 w 1663700"/>
              <a:gd name="T7" fmla="*/ 463550 h 1403350"/>
              <a:gd name="T8" fmla="*/ 933450 w 1663700"/>
              <a:gd name="T9" fmla="*/ 139700 h 1403350"/>
              <a:gd name="T10" fmla="*/ 1257300 w 1663700"/>
              <a:gd name="T11" fmla="*/ 0 h 1403350"/>
              <a:gd name="T12" fmla="*/ 1289050 w 1663700"/>
              <a:gd name="T13" fmla="*/ 57150 h 1403350"/>
              <a:gd name="T14" fmla="*/ 1574800 w 1663700"/>
              <a:gd name="T15" fmla="*/ 133350 h 1403350"/>
              <a:gd name="T16" fmla="*/ 1657350 w 1663700"/>
              <a:gd name="T17" fmla="*/ 387350 h 1403350"/>
              <a:gd name="T18" fmla="*/ 1568450 w 1663700"/>
              <a:gd name="T19" fmla="*/ 539750 h 1403350"/>
              <a:gd name="T20" fmla="*/ 1663700 w 1663700"/>
              <a:gd name="T21" fmla="*/ 774700 h 1403350"/>
              <a:gd name="T22" fmla="*/ 1574800 w 1663700"/>
              <a:gd name="T23" fmla="*/ 774700 h 1403350"/>
              <a:gd name="T24" fmla="*/ 927100 w 1663700"/>
              <a:gd name="T25" fmla="*/ 1327150 h 1403350"/>
              <a:gd name="T26" fmla="*/ 647700 w 1663700"/>
              <a:gd name="T27" fmla="*/ 1327150 h 1403350"/>
              <a:gd name="T28" fmla="*/ 571500 w 1663700"/>
              <a:gd name="T29" fmla="*/ 1403350 h 1403350"/>
              <a:gd name="T30" fmla="*/ 190500 w 1663700"/>
              <a:gd name="T31" fmla="*/ 1320800 h 1403350"/>
              <a:gd name="T32" fmla="*/ 279400 w 1663700"/>
              <a:gd name="T33" fmla="*/ 1168400 h 1403350"/>
              <a:gd name="T34" fmla="*/ 95250 w 1663700"/>
              <a:gd name="T35" fmla="*/ 774700 h 1403350"/>
              <a:gd name="T36" fmla="*/ 190500 w 1663700"/>
              <a:gd name="T37" fmla="*/ 698500 h 1403350"/>
              <a:gd name="T38" fmla="*/ 0 w 1663700"/>
              <a:gd name="T39" fmla="*/ 215900 h 1403350"/>
              <a:gd name="T40" fmla="*/ 6350 w 1663700"/>
              <a:gd name="T41" fmla="*/ 133350 h 14033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63700" h="1403350">
                <a:moveTo>
                  <a:pt x="6350" y="133350"/>
                </a:moveTo>
                <a:lnTo>
                  <a:pt x="203200" y="69850"/>
                </a:lnTo>
                <a:lnTo>
                  <a:pt x="482600" y="381000"/>
                </a:lnTo>
                <a:lnTo>
                  <a:pt x="755650" y="463550"/>
                </a:lnTo>
                <a:lnTo>
                  <a:pt x="933450" y="139700"/>
                </a:lnTo>
                <a:lnTo>
                  <a:pt x="1257300" y="0"/>
                </a:lnTo>
                <a:lnTo>
                  <a:pt x="1289050" y="57150"/>
                </a:lnTo>
                <a:lnTo>
                  <a:pt x="1574800" y="133350"/>
                </a:lnTo>
                <a:lnTo>
                  <a:pt x="1657350" y="387350"/>
                </a:lnTo>
                <a:lnTo>
                  <a:pt x="1568450" y="539750"/>
                </a:lnTo>
                <a:lnTo>
                  <a:pt x="1663700" y="774700"/>
                </a:lnTo>
                <a:lnTo>
                  <a:pt x="1574800" y="774700"/>
                </a:lnTo>
                <a:lnTo>
                  <a:pt x="927100" y="1327150"/>
                </a:lnTo>
                <a:lnTo>
                  <a:pt x="647700" y="1327150"/>
                </a:lnTo>
                <a:lnTo>
                  <a:pt x="571500" y="1403350"/>
                </a:lnTo>
                <a:lnTo>
                  <a:pt x="190500" y="1320800"/>
                </a:lnTo>
                <a:lnTo>
                  <a:pt x="279400" y="1168400"/>
                </a:lnTo>
                <a:lnTo>
                  <a:pt x="95250" y="774700"/>
                </a:lnTo>
                <a:lnTo>
                  <a:pt x="190500" y="698500"/>
                </a:lnTo>
                <a:lnTo>
                  <a:pt x="0" y="215900"/>
                </a:lnTo>
                <a:lnTo>
                  <a:pt x="6350" y="133350"/>
                </a:lnTo>
                <a:close/>
              </a:path>
            </a:pathLst>
          </a:custGeom>
          <a:solidFill>
            <a:srgbClr val="C00000"/>
          </a:solidFill>
          <a:ln w="12700">
            <a:solidFill>
              <a:srgbClr val="000000"/>
            </a:solidFill>
            <a:prstDash val="solid"/>
            <a:round/>
            <a:headEnd/>
            <a:tailEnd/>
          </a:ln>
        </p:spPr>
        <p:txBody>
          <a:bodyPr/>
          <a:lstStyle/>
          <a:p>
            <a:endParaRPr lang="fi-FI"/>
          </a:p>
        </p:txBody>
      </p:sp>
      <p:sp>
        <p:nvSpPr>
          <p:cNvPr id="30764" name="Tekstikehys 57"/>
          <p:cNvSpPr txBox="1">
            <a:spLocks noChangeArrowheads="1"/>
          </p:cNvSpPr>
          <p:nvPr/>
        </p:nvSpPr>
        <p:spPr bwMode="auto">
          <a:xfrm>
            <a:off x="3779391" y="4371107"/>
            <a:ext cx="760413" cy="276225"/>
          </a:xfrm>
          <a:prstGeom prst="rect">
            <a:avLst/>
          </a:prstGeom>
          <a:noFill/>
          <a:ln w="9525">
            <a:noFill/>
            <a:miter lim="800000"/>
            <a:headEnd/>
            <a:tailEnd/>
          </a:ln>
        </p:spPr>
        <p:txBody>
          <a:bodyPr wrap="none">
            <a:spAutoFit/>
          </a:bodyPr>
          <a:lstStyle/>
          <a:p>
            <a:r>
              <a:rPr lang="fi-FI" sz="1200" b="1">
                <a:latin typeface="Verdana" pitchFamily="34" charset="0"/>
                <a:ea typeface="Verdana" pitchFamily="34" charset="0"/>
                <a:cs typeface="Verdana" pitchFamily="34" charset="0"/>
              </a:rPr>
              <a:t>Alavus</a:t>
            </a:r>
          </a:p>
        </p:txBody>
      </p:sp>
      <p:sp>
        <p:nvSpPr>
          <p:cNvPr id="59" name="Suorakulmio 58"/>
          <p:cNvSpPr/>
          <p:nvPr/>
        </p:nvSpPr>
        <p:spPr>
          <a:xfrm>
            <a:off x="5940152" y="764704"/>
            <a:ext cx="288925" cy="287337"/>
          </a:xfrm>
          <a:prstGeom prst="rect">
            <a:avLst/>
          </a:prstGeom>
          <a:solidFill>
            <a:srgbClr val="66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800"/>
          </a:p>
        </p:txBody>
      </p:sp>
      <p:sp>
        <p:nvSpPr>
          <p:cNvPr id="62" name="Suorakulmio 61"/>
          <p:cNvSpPr/>
          <p:nvPr/>
        </p:nvSpPr>
        <p:spPr>
          <a:xfrm>
            <a:off x="5940152" y="1144489"/>
            <a:ext cx="288925" cy="287338"/>
          </a:xfrm>
          <a:prstGeom prst="rect">
            <a:avLst/>
          </a:prstGeom>
          <a:solidFill>
            <a:srgbClr val="CC99FF"/>
          </a:solidFill>
          <a:ln w="0">
            <a:solidFill>
              <a:srgbClr val="000000"/>
            </a:solidFill>
            <a:prstDash val="solid"/>
            <a:round/>
            <a:headEnd/>
            <a:tailEnd/>
          </a:ln>
        </p:spPr>
        <p:txBody>
          <a:bodyPr/>
          <a:lstStyle/>
          <a:p>
            <a:pPr>
              <a:defRPr/>
            </a:pPr>
            <a:endParaRPr lang="fi-FI">
              <a:solidFill>
                <a:schemeClr val="tx1"/>
              </a:solidFill>
              <a:latin typeface="Arial" charset="0"/>
            </a:endParaRPr>
          </a:p>
        </p:txBody>
      </p:sp>
      <p:sp>
        <p:nvSpPr>
          <p:cNvPr id="30767" name="Tekstikehys 44"/>
          <p:cNvSpPr txBox="1">
            <a:spLocks noChangeArrowheads="1"/>
          </p:cNvSpPr>
          <p:nvPr/>
        </p:nvSpPr>
        <p:spPr bwMode="auto">
          <a:xfrm>
            <a:off x="6372200" y="692696"/>
            <a:ext cx="2771800" cy="400110"/>
          </a:xfrm>
          <a:prstGeom prst="rect">
            <a:avLst/>
          </a:prstGeom>
          <a:noFill/>
          <a:ln w="9525">
            <a:noFill/>
            <a:miter lim="800000"/>
            <a:headEnd/>
            <a:tailEnd/>
          </a:ln>
        </p:spPr>
        <p:txBody>
          <a:bodyPr wrap="square">
            <a:spAutoFit/>
          </a:bodyPr>
          <a:lstStyle/>
          <a:p>
            <a:r>
              <a:rPr lang="fi-FI" sz="1000" dirty="0" smtClean="0">
                <a:latin typeface="Verdana" pitchFamily="34" charset="0"/>
                <a:ea typeface="Verdana" pitchFamily="34" charset="0"/>
                <a:cs typeface="Verdana" pitchFamily="34" charset="0"/>
              </a:rPr>
              <a:t>Seinäjoen, Jalasjärven ja Kurikan selvitys</a:t>
            </a:r>
            <a:endParaRPr lang="fi-FI" sz="1000" dirty="0">
              <a:latin typeface="Verdana" pitchFamily="34" charset="0"/>
              <a:ea typeface="Verdana" pitchFamily="34" charset="0"/>
              <a:cs typeface="Verdana" pitchFamily="34" charset="0"/>
            </a:endParaRPr>
          </a:p>
        </p:txBody>
      </p:sp>
      <p:sp>
        <p:nvSpPr>
          <p:cNvPr id="30768" name="Tekstikehys 44"/>
          <p:cNvSpPr txBox="1">
            <a:spLocks noChangeArrowheads="1"/>
          </p:cNvSpPr>
          <p:nvPr/>
        </p:nvSpPr>
        <p:spPr bwMode="auto">
          <a:xfrm>
            <a:off x="6372200" y="1052736"/>
            <a:ext cx="2664296" cy="553998"/>
          </a:xfrm>
          <a:prstGeom prst="rect">
            <a:avLst/>
          </a:prstGeom>
          <a:noFill/>
          <a:ln w="9525">
            <a:noFill/>
            <a:miter lim="800000"/>
            <a:headEnd/>
            <a:tailEnd/>
          </a:ln>
        </p:spPr>
        <p:txBody>
          <a:bodyPr wrap="square">
            <a:spAutoFit/>
          </a:bodyPr>
          <a:lstStyle/>
          <a:p>
            <a:r>
              <a:rPr lang="fi-FI" sz="1000" dirty="0" smtClean="0">
                <a:latin typeface="Verdana" pitchFamily="34" charset="0"/>
                <a:ea typeface="Verdana" pitchFamily="34" charset="0"/>
                <a:cs typeface="Verdana" pitchFamily="34" charset="0"/>
              </a:rPr>
              <a:t>Isojoen, Karijoen, Kauhajoen ja Teuvan selvitys (Kauhajoki esittävää myös Kurikkaa mukaan selvitykseen)</a:t>
            </a:r>
            <a:endParaRPr lang="fi-FI" sz="1000" dirty="0">
              <a:latin typeface="Verdana" pitchFamily="34" charset="0"/>
              <a:ea typeface="Verdana" pitchFamily="34" charset="0"/>
              <a:cs typeface="Verdana" pitchFamily="34" charset="0"/>
            </a:endParaRPr>
          </a:p>
        </p:txBody>
      </p:sp>
      <p:sp>
        <p:nvSpPr>
          <p:cNvPr id="47" name="Suorakulmio 46"/>
          <p:cNvSpPr/>
          <p:nvPr/>
        </p:nvSpPr>
        <p:spPr>
          <a:xfrm>
            <a:off x="5939383" y="5805264"/>
            <a:ext cx="288925" cy="287337"/>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800"/>
          </a:p>
        </p:txBody>
      </p:sp>
      <p:sp>
        <p:nvSpPr>
          <p:cNvPr id="48" name="Tekstikehys 44"/>
          <p:cNvSpPr txBox="1">
            <a:spLocks noChangeArrowheads="1"/>
          </p:cNvSpPr>
          <p:nvPr/>
        </p:nvSpPr>
        <p:spPr bwMode="auto">
          <a:xfrm>
            <a:off x="6372200" y="5847075"/>
            <a:ext cx="2843808" cy="246221"/>
          </a:xfrm>
          <a:prstGeom prst="rect">
            <a:avLst/>
          </a:prstGeom>
          <a:noFill/>
          <a:ln w="9525">
            <a:noFill/>
            <a:miter lim="800000"/>
            <a:headEnd/>
            <a:tailEnd/>
          </a:ln>
        </p:spPr>
        <p:txBody>
          <a:bodyPr wrap="square">
            <a:spAutoFit/>
          </a:bodyPr>
          <a:lstStyle/>
          <a:p>
            <a:r>
              <a:rPr lang="fi-FI" sz="1000" dirty="0" smtClean="0">
                <a:latin typeface="Verdana" pitchFamily="34" charset="0"/>
                <a:ea typeface="Verdana" pitchFamily="34" charset="0"/>
                <a:cs typeface="Verdana" pitchFamily="34" charset="0"/>
              </a:rPr>
              <a:t>Kunta ei aio osallistua selvityksi</a:t>
            </a:r>
            <a:r>
              <a:rPr lang="fi-FI" sz="1000" dirty="0" smtClean="0"/>
              <a:t>in</a:t>
            </a:r>
            <a:endParaRPr lang="fi-FI" sz="1000" dirty="0"/>
          </a:p>
        </p:txBody>
      </p:sp>
      <p:sp>
        <p:nvSpPr>
          <p:cNvPr id="49" name="5-sakarainen tähti 48"/>
          <p:cNvSpPr/>
          <p:nvPr/>
        </p:nvSpPr>
        <p:spPr>
          <a:xfrm>
            <a:off x="6012284" y="6237312"/>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800" dirty="0"/>
          </a:p>
        </p:txBody>
      </p:sp>
      <p:sp>
        <p:nvSpPr>
          <p:cNvPr id="50" name="Tekstikehys 44"/>
          <p:cNvSpPr txBox="1">
            <a:spLocks noChangeArrowheads="1"/>
          </p:cNvSpPr>
          <p:nvPr/>
        </p:nvSpPr>
        <p:spPr bwMode="auto">
          <a:xfrm>
            <a:off x="6372200" y="6237892"/>
            <a:ext cx="2232248" cy="400110"/>
          </a:xfrm>
          <a:prstGeom prst="rect">
            <a:avLst/>
          </a:prstGeom>
          <a:noFill/>
          <a:ln w="9525">
            <a:noFill/>
            <a:miter lim="800000"/>
            <a:headEnd/>
            <a:tailEnd/>
          </a:ln>
        </p:spPr>
        <p:txBody>
          <a:bodyPr wrap="square">
            <a:spAutoFit/>
          </a:bodyPr>
          <a:lstStyle/>
          <a:p>
            <a:r>
              <a:rPr lang="fi-FI" sz="1000" dirty="0" smtClean="0">
                <a:latin typeface="Verdana" pitchFamily="34" charset="0"/>
                <a:ea typeface="Verdana" pitchFamily="34" charset="0"/>
                <a:cs typeface="Verdana" pitchFamily="34" charset="0"/>
              </a:rPr>
              <a:t>Ei yhtenäisiä päätöksiä selvitysalueesta</a:t>
            </a:r>
            <a:endParaRPr lang="fi-FI" sz="1000" dirty="0">
              <a:latin typeface="Verdana" pitchFamily="34" charset="0"/>
              <a:ea typeface="Verdana" pitchFamily="34" charset="0"/>
              <a:cs typeface="Verdana" pitchFamily="34" charset="0"/>
            </a:endParaRPr>
          </a:p>
        </p:txBody>
      </p:sp>
      <p:sp>
        <p:nvSpPr>
          <p:cNvPr id="51" name="Suorakulmio 50"/>
          <p:cNvSpPr/>
          <p:nvPr/>
        </p:nvSpPr>
        <p:spPr>
          <a:xfrm>
            <a:off x="5940152" y="1989534"/>
            <a:ext cx="288925" cy="287338"/>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800"/>
          </a:p>
        </p:txBody>
      </p:sp>
      <p:sp>
        <p:nvSpPr>
          <p:cNvPr id="52" name="Tekstikehys 44"/>
          <p:cNvSpPr txBox="1">
            <a:spLocks noChangeArrowheads="1"/>
          </p:cNvSpPr>
          <p:nvPr/>
        </p:nvSpPr>
        <p:spPr bwMode="auto">
          <a:xfrm>
            <a:off x="6372200" y="1916832"/>
            <a:ext cx="2448272" cy="1323439"/>
          </a:xfrm>
          <a:prstGeom prst="rect">
            <a:avLst/>
          </a:prstGeom>
          <a:noFill/>
          <a:ln w="9525">
            <a:noFill/>
            <a:miter lim="800000"/>
            <a:headEnd/>
            <a:tailEnd/>
          </a:ln>
        </p:spPr>
        <p:txBody>
          <a:bodyPr wrap="square">
            <a:spAutoFit/>
          </a:bodyPr>
          <a:lstStyle/>
          <a:p>
            <a:pPr marL="228600" indent="-228600">
              <a:buAutoNum type="arabicParenR"/>
            </a:pPr>
            <a:r>
              <a:rPr lang="fi-FI" sz="1000" dirty="0" smtClean="0">
                <a:latin typeface="Verdana" pitchFamily="34" charset="0"/>
                <a:ea typeface="Verdana" pitchFamily="34" charset="0"/>
                <a:cs typeface="Verdana" pitchFamily="34" charset="0"/>
              </a:rPr>
              <a:t>Alajärven esitys: Alajärvi, Kyyjärvi, Lappajärvi, Lapua, Perho, Soini, Vimpeli ja Ähtäri</a:t>
            </a:r>
          </a:p>
          <a:p>
            <a:pPr marL="228600" indent="-228600">
              <a:buAutoNum type="arabicParenR"/>
            </a:pPr>
            <a:r>
              <a:rPr lang="fi-FI" sz="1000" dirty="0" smtClean="0">
                <a:latin typeface="Verdana" pitchFamily="34" charset="0"/>
                <a:ea typeface="Verdana" pitchFamily="34" charset="0"/>
                <a:cs typeface="Verdana" pitchFamily="34" charset="0"/>
              </a:rPr>
              <a:t>Vimpelin esitys: Alajärvi, Soini ja Vimpeli</a:t>
            </a:r>
          </a:p>
          <a:p>
            <a:pPr marL="228600" indent="-228600">
              <a:buAutoNum type="arabicParenR"/>
            </a:pPr>
            <a:r>
              <a:rPr lang="fi-FI" sz="1000" dirty="0" smtClean="0">
                <a:latin typeface="Verdana" pitchFamily="34" charset="0"/>
                <a:ea typeface="Verdana" pitchFamily="34" charset="0"/>
                <a:cs typeface="Verdana" pitchFamily="34" charset="0"/>
              </a:rPr>
              <a:t>Ähtärin esitys: Alajärvi, Alavus, Keuruu, Multia, Soini, Virrat, Ähtäri</a:t>
            </a:r>
            <a:endParaRPr lang="fi-FI" sz="1000" dirty="0">
              <a:latin typeface="Verdana" pitchFamily="34" charset="0"/>
              <a:ea typeface="Verdana" pitchFamily="34" charset="0"/>
              <a:cs typeface="Verdana" pitchFamily="34" charset="0"/>
            </a:endParaRPr>
          </a:p>
        </p:txBody>
      </p:sp>
      <p:sp>
        <p:nvSpPr>
          <p:cNvPr id="53" name="Suorakulmio 52"/>
          <p:cNvSpPr/>
          <p:nvPr/>
        </p:nvSpPr>
        <p:spPr>
          <a:xfrm>
            <a:off x="5940152" y="1556792"/>
            <a:ext cx="288925" cy="287338"/>
          </a:xfrm>
          <a:prstGeom prst="rect">
            <a:avLst/>
          </a:prstGeom>
          <a:solidFill>
            <a:srgbClr val="7030A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800"/>
          </a:p>
        </p:txBody>
      </p:sp>
      <p:sp>
        <p:nvSpPr>
          <p:cNvPr id="55" name="Tekstikehys 44"/>
          <p:cNvSpPr txBox="1">
            <a:spLocks noChangeArrowheads="1"/>
          </p:cNvSpPr>
          <p:nvPr/>
        </p:nvSpPr>
        <p:spPr bwMode="auto">
          <a:xfrm>
            <a:off x="6372200" y="1629380"/>
            <a:ext cx="2771800" cy="246221"/>
          </a:xfrm>
          <a:prstGeom prst="rect">
            <a:avLst/>
          </a:prstGeom>
          <a:noFill/>
          <a:ln w="9525">
            <a:noFill/>
            <a:miter lim="800000"/>
            <a:headEnd/>
            <a:tailEnd/>
          </a:ln>
        </p:spPr>
        <p:txBody>
          <a:bodyPr wrap="square">
            <a:spAutoFit/>
          </a:bodyPr>
          <a:lstStyle/>
          <a:p>
            <a:r>
              <a:rPr lang="fi-FI" sz="1000" dirty="0" smtClean="0">
                <a:latin typeface="Verdana" pitchFamily="34" charset="0"/>
                <a:ea typeface="Verdana" pitchFamily="34" charset="0"/>
                <a:cs typeface="Verdana" pitchFamily="34" charset="0"/>
              </a:rPr>
              <a:t>Evijärvi, Lappajärvi, Kauhava ja Lapua</a:t>
            </a:r>
            <a:endParaRPr lang="fi-FI" sz="1000" dirty="0">
              <a:latin typeface="Verdana" pitchFamily="34" charset="0"/>
              <a:ea typeface="Verdana" pitchFamily="34" charset="0"/>
              <a:cs typeface="Verdana" pitchFamily="34" charset="0"/>
            </a:endParaRPr>
          </a:p>
        </p:txBody>
      </p:sp>
      <p:sp>
        <p:nvSpPr>
          <p:cNvPr id="73" name="Suorakulmio 72"/>
          <p:cNvSpPr/>
          <p:nvPr/>
        </p:nvSpPr>
        <p:spPr>
          <a:xfrm>
            <a:off x="5940152" y="5445224"/>
            <a:ext cx="288925" cy="287338"/>
          </a:xfrm>
          <a:prstGeom prst="rect">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800"/>
          </a:p>
        </p:txBody>
      </p:sp>
      <p:sp>
        <p:nvSpPr>
          <p:cNvPr id="74" name="Tekstikehys 44"/>
          <p:cNvSpPr txBox="1">
            <a:spLocks noChangeArrowheads="1"/>
          </p:cNvSpPr>
          <p:nvPr/>
        </p:nvSpPr>
        <p:spPr bwMode="auto">
          <a:xfrm>
            <a:off x="6372200" y="5445224"/>
            <a:ext cx="2592288" cy="400110"/>
          </a:xfrm>
          <a:prstGeom prst="rect">
            <a:avLst/>
          </a:prstGeom>
          <a:noFill/>
          <a:ln w="9525">
            <a:noFill/>
            <a:miter lim="800000"/>
            <a:headEnd/>
            <a:tailEnd/>
          </a:ln>
        </p:spPr>
        <p:txBody>
          <a:bodyPr wrap="square">
            <a:spAutoFit/>
          </a:bodyPr>
          <a:lstStyle/>
          <a:p>
            <a:r>
              <a:rPr lang="fi-FI" sz="1000" dirty="0" smtClean="0">
                <a:latin typeface="Verdana" pitchFamily="34" charset="0"/>
                <a:ea typeface="Verdana" pitchFamily="34" charset="0"/>
                <a:cs typeface="Verdana" pitchFamily="34" charset="0"/>
              </a:rPr>
              <a:t>Alavus, Kuortane ja Ähtäri (Alavuden esitys)</a:t>
            </a:r>
            <a:endParaRPr lang="fi-FI" sz="1000" dirty="0">
              <a:latin typeface="Verdana" pitchFamily="34" charset="0"/>
              <a:ea typeface="Verdana" pitchFamily="34" charset="0"/>
              <a:cs typeface="Verdana" pitchFamily="34" charset="0"/>
            </a:endParaRPr>
          </a:p>
        </p:txBody>
      </p:sp>
      <p:sp>
        <p:nvSpPr>
          <p:cNvPr id="77" name="Tekstikehys 44"/>
          <p:cNvSpPr txBox="1">
            <a:spLocks noChangeArrowheads="1"/>
          </p:cNvSpPr>
          <p:nvPr/>
        </p:nvSpPr>
        <p:spPr bwMode="auto">
          <a:xfrm>
            <a:off x="6444208" y="3284984"/>
            <a:ext cx="2520280" cy="1338828"/>
          </a:xfrm>
          <a:prstGeom prst="rect">
            <a:avLst/>
          </a:prstGeom>
          <a:noFill/>
          <a:ln w="9525">
            <a:noFill/>
            <a:miter lim="800000"/>
            <a:headEnd/>
            <a:tailEnd/>
          </a:ln>
        </p:spPr>
        <p:txBody>
          <a:bodyPr wrap="square">
            <a:spAutoFit/>
          </a:bodyPr>
          <a:lstStyle/>
          <a:p>
            <a:r>
              <a:rPr lang="fi-FI" sz="900" dirty="0" smtClean="0">
                <a:latin typeface="Verdana" pitchFamily="34" charset="0"/>
                <a:ea typeface="Verdana" pitchFamily="34" charset="0"/>
                <a:cs typeface="Verdana" pitchFamily="34" charset="0"/>
              </a:rPr>
              <a:t>(*) Soini hakee vapautusta selvitysvelvollisuudesta. Mikäli vapautusta ei saa, esittää selvitystä </a:t>
            </a:r>
            <a:r>
              <a:rPr lang="fi-FI" sz="900" dirty="0" err="1" smtClean="0">
                <a:latin typeface="Verdana" pitchFamily="34" charset="0"/>
                <a:ea typeface="Verdana" pitchFamily="34" charset="0"/>
                <a:cs typeface="Verdana" pitchFamily="34" charset="0"/>
              </a:rPr>
              <a:t>Järvi-Pohjanmaan</a:t>
            </a:r>
            <a:r>
              <a:rPr lang="fi-FI" sz="900" dirty="0" smtClean="0">
                <a:latin typeface="Verdana" pitchFamily="34" charset="0"/>
                <a:ea typeface="Verdana" pitchFamily="34" charset="0"/>
                <a:cs typeface="Verdana" pitchFamily="34" charset="0"/>
              </a:rPr>
              <a:t> yhteistoiminta-alueen kuntien Alajärven kaupungin, Soinin ja Vimpelin kuntien ja riittävän suuren väestöpohjan saamiseksi Alavuden ja Ähtärin kaupunkien sekä Perhon ja Kyyjärven kuntien kanssa.</a:t>
            </a:r>
            <a:endParaRPr lang="fi-FI" sz="900" dirty="0">
              <a:latin typeface="Verdana" pitchFamily="34" charset="0"/>
              <a:ea typeface="Verdana" pitchFamily="34" charset="0"/>
              <a:cs typeface="Verdana" pitchFamily="34" charset="0"/>
            </a:endParaRPr>
          </a:p>
        </p:txBody>
      </p:sp>
      <p:sp>
        <p:nvSpPr>
          <p:cNvPr id="81" name="Tekstikehys 65"/>
          <p:cNvSpPr txBox="1">
            <a:spLocks noChangeArrowheads="1"/>
          </p:cNvSpPr>
          <p:nvPr/>
        </p:nvSpPr>
        <p:spPr bwMode="auto">
          <a:xfrm>
            <a:off x="5224313" y="1886635"/>
            <a:ext cx="1075879" cy="215444"/>
          </a:xfrm>
          <a:prstGeom prst="rect">
            <a:avLst/>
          </a:prstGeom>
          <a:noFill/>
          <a:ln w="9525">
            <a:noFill/>
            <a:miter lim="800000"/>
            <a:headEnd/>
            <a:tailEnd/>
          </a:ln>
        </p:spPr>
        <p:txBody>
          <a:bodyPr wrap="square">
            <a:spAutoFit/>
          </a:bodyPr>
          <a:lstStyle/>
          <a:p>
            <a:pPr algn="ctr"/>
            <a:r>
              <a:rPr lang="fi-FI" sz="800" b="1" dirty="0" smtClean="0">
                <a:latin typeface="Verdana" pitchFamily="34" charset="0"/>
                <a:ea typeface="Verdana" pitchFamily="34" charset="0"/>
                <a:cs typeface="Verdana" pitchFamily="34" charset="0"/>
              </a:rPr>
              <a:t>Perho</a:t>
            </a:r>
            <a:endParaRPr lang="fi-FI" sz="800" b="1" dirty="0">
              <a:latin typeface="Verdana" pitchFamily="34" charset="0"/>
              <a:ea typeface="Verdana" pitchFamily="34" charset="0"/>
              <a:cs typeface="Verdana" pitchFamily="34" charset="0"/>
            </a:endParaRPr>
          </a:p>
        </p:txBody>
      </p:sp>
      <p:cxnSp>
        <p:nvCxnSpPr>
          <p:cNvPr id="86" name="Suora nuoliyhdysviiva 85"/>
          <p:cNvCxnSpPr/>
          <p:nvPr/>
        </p:nvCxnSpPr>
        <p:spPr>
          <a:xfrm>
            <a:off x="6236568" y="4725144"/>
            <a:ext cx="423664" cy="144016"/>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87" name="Tekstikehys 65"/>
          <p:cNvSpPr txBox="1">
            <a:spLocks noChangeArrowheads="1"/>
          </p:cNvSpPr>
          <p:nvPr/>
        </p:nvSpPr>
        <p:spPr bwMode="auto">
          <a:xfrm>
            <a:off x="6596608" y="4746630"/>
            <a:ext cx="1075879" cy="338554"/>
          </a:xfrm>
          <a:prstGeom prst="rect">
            <a:avLst/>
          </a:prstGeom>
          <a:noFill/>
          <a:ln w="9525">
            <a:noFill/>
            <a:miter lim="800000"/>
            <a:headEnd/>
            <a:tailEnd/>
          </a:ln>
        </p:spPr>
        <p:txBody>
          <a:bodyPr wrap="square">
            <a:spAutoFit/>
          </a:bodyPr>
          <a:lstStyle/>
          <a:p>
            <a:pPr algn="ctr"/>
            <a:r>
              <a:rPr lang="fi-FI" sz="800" b="1" dirty="0" smtClean="0">
                <a:latin typeface="Verdana" pitchFamily="34" charset="0"/>
                <a:ea typeface="Verdana" pitchFamily="34" charset="0"/>
                <a:cs typeface="Verdana" pitchFamily="34" charset="0"/>
              </a:rPr>
              <a:t>Keuruu, Virrat ja Multia</a:t>
            </a:r>
            <a:endParaRPr lang="fi-FI" sz="800" b="1" dirty="0">
              <a:latin typeface="Verdana" pitchFamily="34" charset="0"/>
              <a:ea typeface="Verdana" pitchFamily="34" charset="0"/>
              <a:cs typeface="Verdana" pitchFamily="34" charset="0"/>
            </a:endParaRPr>
          </a:p>
        </p:txBody>
      </p:sp>
      <p:sp>
        <p:nvSpPr>
          <p:cNvPr id="92" name="5-sakarainen tähti 91"/>
          <p:cNvSpPr/>
          <p:nvPr/>
        </p:nvSpPr>
        <p:spPr>
          <a:xfrm>
            <a:off x="6012160" y="5517232"/>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800" dirty="0"/>
          </a:p>
        </p:txBody>
      </p:sp>
      <p:sp>
        <p:nvSpPr>
          <p:cNvPr id="83" name="Ylänuoli 82"/>
          <p:cNvSpPr/>
          <p:nvPr/>
        </p:nvSpPr>
        <p:spPr>
          <a:xfrm>
            <a:off x="1475656" y="4221088"/>
            <a:ext cx="216024" cy="504056"/>
          </a:xfrm>
          <a:prstGeom prst="upArrow">
            <a:avLst/>
          </a:prstGeom>
          <a:solidFill>
            <a:srgbClr val="CC99FF"/>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4" name="Ylänuoli 83"/>
          <p:cNvSpPr/>
          <p:nvPr/>
        </p:nvSpPr>
        <p:spPr>
          <a:xfrm>
            <a:off x="755576" y="3933056"/>
            <a:ext cx="216024" cy="504056"/>
          </a:xfrm>
          <a:prstGeom prst="upArrow">
            <a:avLst/>
          </a:prstGeom>
          <a:solidFill>
            <a:srgbClr val="E43869"/>
          </a:solidFill>
          <a:ln w="0">
            <a:solidFill>
              <a:srgbClr val="000000"/>
            </a:solidFill>
            <a:prstDash val="solid"/>
            <a:round/>
            <a:headEnd/>
            <a:tailEnd/>
          </a:ln>
        </p:spPr>
        <p:txBody>
          <a:bodyPr/>
          <a:lstStyle/>
          <a:p>
            <a:endParaRPr lang="fi-FI">
              <a:solidFill>
                <a:schemeClr val="tx1"/>
              </a:solidFill>
              <a:latin typeface="Arial" charset="0"/>
            </a:endParaRPr>
          </a:p>
        </p:txBody>
      </p:sp>
      <p:sp>
        <p:nvSpPr>
          <p:cNvPr id="93" name="Suorakulmio 92"/>
          <p:cNvSpPr/>
          <p:nvPr/>
        </p:nvSpPr>
        <p:spPr>
          <a:xfrm>
            <a:off x="5940152" y="5085879"/>
            <a:ext cx="288925" cy="287337"/>
          </a:xfrm>
          <a:prstGeom prst="rect">
            <a:avLst/>
          </a:prstGeom>
          <a:solidFill>
            <a:srgbClr val="E4386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800"/>
          </a:p>
        </p:txBody>
      </p:sp>
      <p:sp>
        <p:nvSpPr>
          <p:cNvPr id="94" name="Tekstikehys 44"/>
          <p:cNvSpPr txBox="1">
            <a:spLocks noChangeArrowheads="1"/>
          </p:cNvSpPr>
          <p:nvPr/>
        </p:nvSpPr>
        <p:spPr bwMode="auto">
          <a:xfrm>
            <a:off x="6372200" y="5085184"/>
            <a:ext cx="2088232" cy="400110"/>
          </a:xfrm>
          <a:prstGeom prst="rect">
            <a:avLst/>
          </a:prstGeom>
          <a:solidFill>
            <a:schemeClr val="bg1"/>
          </a:solidFill>
          <a:ln w="9525">
            <a:noFill/>
            <a:miter lim="800000"/>
            <a:headEnd/>
            <a:tailEnd/>
          </a:ln>
        </p:spPr>
        <p:txBody>
          <a:bodyPr wrap="square">
            <a:spAutoFit/>
          </a:bodyPr>
          <a:lstStyle/>
          <a:p>
            <a:r>
              <a:rPr lang="fi-FI" sz="1000" dirty="0" smtClean="0">
                <a:latin typeface="Verdana" pitchFamily="34" charset="0"/>
                <a:ea typeface="Verdana" pitchFamily="34" charset="0"/>
                <a:cs typeface="Verdana" pitchFamily="34" charset="0"/>
              </a:rPr>
              <a:t>Kurikka ja Teuva (Teuvan esitys)</a:t>
            </a:r>
            <a:endParaRPr lang="fi-FI" sz="1000" dirty="0">
              <a:latin typeface="Verdana" pitchFamily="34" charset="0"/>
              <a:ea typeface="Verdana" pitchFamily="34" charset="0"/>
              <a:cs typeface="Verdana" pitchFamily="34" charset="0"/>
            </a:endParaRPr>
          </a:p>
        </p:txBody>
      </p:sp>
      <p:sp>
        <p:nvSpPr>
          <p:cNvPr id="95" name="Ylänuoli 94"/>
          <p:cNvSpPr/>
          <p:nvPr/>
        </p:nvSpPr>
        <p:spPr>
          <a:xfrm>
            <a:off x="539552" y="4725144"/>
            <a:ext cx="144016" cy="432048"/>
          </a:xfrm>
          <a:prstGeom prst="upArrow">
            <a:avLst/>
          </a:prstGeom>
          <a:solidFill>
            <a:srgbClr val="CC99FF"/>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6" name="Ylänuoli 95"/>
          <p:cNvSpPr/>
          <p:nvPr/>
        </p:nvSpPr>
        <p:spPr>
          <a:xfrm>
            <a:off x="827584" y="4797152"/>
            <a:ext cx="216024" cy="936104"/>
          </a:xfrm>
          <a:prstGeom prst="upArrow">
            <a:avLst/>
          </a:prstGeom>
          <a:solidFill>
            <a:srgbClr val="CC99FF"/>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7" name="5-sakarainen tähti 96"/>
          <p:cNvSpPr/>
          <p:nvPr/>
        </p:nvSpPr>
        <p:spPr>
          <a:xfrm>
            <a:off x="6012160" y="1196752"/>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800" dirty="0"/>
          </a:p>
        </p:txBody>
      </p:sp>
      <p:sp>
        <p:nvSpPr>
          <p:cNvPr id="101" name="Alanuoli 100"/>
          <p:cNvSpPr/>
          <p:nvPr/>
        </p:nvSpPr>
        <p:spPr>
          <a:xfrm>
            <a:off x="5580112" y="2276872"/>
            <a:ext cx="144016" cy="864096"/>
          </a:xfrm>
          <a:prstGeom prst="downArrow">
            <a:avLst/>
          </a:prstGeom>
          <a:solidFill>
            <a:srgbClr val="92D050"/>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5" name="Ylänuoli 104"/>
          <p:cNvSpPr/>
          <p:nvPr/>
        </p:nvSpPr>
        <p:spPr>
          <a:xfrm rot="19418489">
            <a:off x="4412253" y="2505799"/>
            <a:ext cx="169517" cy="488451"/>
          </a:xfrm>
          <a:prstGeom prst="upArrow">
            <a:avLst/>
          </a:prstGeom>
          <a:solidFill>
            <a:srgbClr val="92D050"/>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7" name="Ylänuoli 106"/>
          <p:cNvSpPr/>
          <p:nvPr/>
        </p:nvSpPr>
        <p:spPr>
          <a:xfrm rot="16200000">
            <a:off x="4427984" y="3212976"/>
            <a:ext cx="144016" cy="288032"/>
          </a:xfrm>
          <a:prstGeom prst="upArrow">
            <a:avLst/>
          </a:prstGeom>
          <a:solidFill>
            <a:srgbClr val="92D050"/>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3" name="Alanuoli 112"/>
          <p:cNvSpPr/>
          <p:nvPr/>
        </p:nvSpPr>
        <p:spPr>
          <a:xfrm rot="20079999">
            <a:off x="5214376" y="3715126"/>
            <a:ext cx="143653" cy="678817"/>
          </a:xfrm>
          <a:prstGeom prst="downArrow">
            <a:avLst/>
          </a:prstGeom>
          <a:solidFill>
            <a:srgbClr val="92D050"/>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14" name="Suora nuoliyhdysviiva 113"/>
          <p:cNvCxnSpPr/>
          <p:nvPr/>
        </p:nvCxnSpPr>
        <p:spPr>
          <a:xfrm flipV="1">
            <a:off x="5796136" y="2132856"/>
            <a:ext cx="0" cy="296416"/>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17" name="Tekstikehys 65"/>
          <p:cNvSpPr txBox="1">
            <a:spLocks noChangeArrowheads="1"/>
          </p:cNvSpPr>
          <p:nvPr/>
        </p:nvSpPr>
        <p:spPr bwMode="auto">
          <a:xfrm>
            <a:off x="5652120" y="2996952"/>
            <a:ext cx="1075879" cy="215444"/>
          </a:xfrm>
          <a:prstGeom prst="rect">
            <a:avLst/>
          </a:prstGeom>
          <a:noFill/>
          <a:ln w="9525">
            <a:noFill/>
            <a:miter lim="800000"/>
            <a:headEnd/>
            <a:tailEnd/>
          </a:ln>
        </p:spPr>
        <p:txBody>
          <a:bodyPr wrap="square">
            <a:spAutoFit/>
          </a:bodyPr>
          <a:lstStyle/>
          <a:p>
            <a:pPr algn="ctr"/>
            <a:r>
              <a:rPr lang="fi-FI" sz="800" b="1" dirty="0" smtClean="0">
                <a:latin typeface="Verdana" pitchFamily="34" charset="0"/>
                <a:ea typeface="Verdana" pitchFamily="34" charset="0"/>
                <a:cs typeface="Verdana" pitchFamily="34" charset="0"/>
              </a:rPr>
              <a:t>Kyyjärvi</a:t>
            </a:r>
            <a:endParaRPr lang="fi-FI" sz="800" b="1" dirty="0">
              <a:latin typeface="Verdana" pitchFamily="34" charset="0"/>
              <a:ea typeface="Verdana" pitchFamily="34" charset="0"/>
              <a:cs typeface="Verdana" pitchFamily="34" charset="0"/>
            </a:endParaRPr>
          </a:p>
        </p:txBody>
      </p:sp>
      <p:sp>
        <p:nvSpPr>
          <p:cNvPr id="122" name="Alanuoli 121"/>
          <p:cNvSpPr/>
          <p:nvPr/>
        </p:nvSpPr>
        <p:spPr>
          <a:xfrm rot="20079999">
            <a:off x="5316063" y="2839065"/>
            <a:ext cx="132578" cy="542585"/>
          </a:xfrm>
          <a:prstGeom prst="downArrow">
            <a:avLst/>
          </a:prstGeom>
          <a:solidFill>
            <a:srgbClr val="92D050"/>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3" name="Suorakulmio 122"/>
          <p:cNvSpPr/>
          <p:nvPr/>
        </p:nvSpPr>
        <p:spPr>
          <a:xfrm>
            <a:off x="467544" y="1053431"/>
            <a:ext cx="288925" cy="287337"/>
          </a:xfrm>
          <a:prstGeom prst="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800"/>
          </a:p>
        </p:txBody>
      </p:sp>
      <p:sp>
        <p:nvSpPr>
          <p:cNvPr id="125" name="Ylänuoli 124"/>
          <p:cNvSpPr/>
          <p:nvPr/>
        </p:nvSpPr>
        <p:spPr>
          <a:xfrm>
            <a:off x="4283968" y="3789040"/>
            <a:ext cx="144016" cy="504056"/>
          </a:xfrm>
          <a:prstGeom prst="upArrow">
            <a:avLst/>
          </a:prstGeom>
          <a:solidFill>
            <a:srgbClr val="C00000"/>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7" name="Nuoli oikealle 126"/>
          <p:cNvSpPr/>
          <p:nvPr/>
        </p:nvSpPr>
        <p:spPr>
          <a:xfrm>
            <a:off x="4788024" y="4581128"/>
            <a:ext cx="504056" cy="144016"/>
          </a:xfrm>
          <a:prstGeom prst="rightArrow">
            <a:avLst/>
          </a:prstGeom>
          <a:solidFill>
            <a:srgbClr val="C00000"/>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8" name="Ylänuoli 127"/>
          <p:cNvSpPr/>
          <p:nvPr/>
        </p:nvSpPr>
        <p:spPr>
          <a:xfrm>
            <a:off x="5724128" y="3717032"/>
            <a:ext cx="144016" cy="648072"/>
          </a:xfrm>
          <a:prstGeom prst="upArrow">
            <a:avLst/>
          </a:prstGeom>
          <a:solidFill>
            <a:srgbClr val="92D050"/>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3" name="Nuoli vasemmalle 132"/>
          <p:cNvSpPr/>
          <p:nvPr/>
        </p:nvSpPr>
        <p:spPr>
          <a:xfrm>
            <a:off x="4860032" y="4365104"/>
            <a:ext cx="432048" cy="144016"/>
          </a:xfrm>
          <a:prstGeom prst="leftArrow">
            <a:avLst/>
          </a:prstGeom>
          <a:solidFill>
            <a:srgbClr val="92D050"/>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4" name="Ylänuoli 133"/>
          <p:cNvSpPr/>
          <p:nvPr/>
        </p:nvSpPr>
        <p:spPr>
          <a:xfrm rot="16200000">
            <a:off x="4139952" y="2924944"/>
            <a:ext cx="144016" cy="288032"/>
          </a:xfrm>
          <a:prstGeom prst="upArrow">
            <a:avLst/>
          </a:prstGeom>
          <a:solidFill>
            <a:srgbClr val="92D050"/>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5" name="5-sakarainen tähti 134"/>
          <p:cNvSpPr/>
          <p:nvPr/>
        </p:nvSpPr>
        <p:spPr>
          <a:xfrm>
            <a:off x="539105" y="1124297"/>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800" dirty="0"/>
          </a:p>
        </p:txBody>
      </p:sp>
      <p:sp>
        <p:nvSpPr>
          <p:cNvPr id="136" name="5-sakarainen tähti 135"/>
          <p:cNvSpPr/>
          <p:nvPr/>
        </p:nvSpPr>
        <p:spPr>
          <a:xfrm>
            <a:off x="6012160" y="5157192"/>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800" dirty="0"/>
          </a:p>
        </p:txBody>
      </p:sp>
      <p:sp>
        <p:nvSpPr>
          <p:cNvPr id="138" name="5-sakarainen tähti 137"/>
          <p:cNvSpPr/>
          <p:nvPr/>
        </p:nvSpPr>
        <p:spPr>
          <a:xfrm>
            <a:off x="6012160" y="2060848"/>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800" dirty="0"/>
          </a:p>
        </p:txBody>
      </p:sp>
      <p:sp>
        <p:nvSpPr>
          <p:cNvPr id="102" name="Nuoli vasemmalle 101"/>
          <p:cNvSpPr/>
          <p:nvPr/>
        </p:nvSpPr>
        <p:spPr>
          <a:xfrm>
            <a:off x="971600" y="4653136"/>
            <a:ext cx="432048" cy="144016"/>
          </a:xfrm>
          <a:prstGeom prst="leftArrow">
            <a:avLst/>
          </a:prstGeom>
          <a:solidFill>
            <a:srgbClr val="CC99FF"/>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3" name="5-sakarainen tähti 102"/>
          <p:cNvSpPr/>
          <p:nvPr/>
        </p:nvSpPr>
        <p:spPr>
          <a:xfrm>
            <a:off x="6012160" y="1628353"/>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800" dirty="0"/>
          </a:p>
        </p:txBody>
      </p:sp>
      <p:sp>
        <p:nvSpPr>
          <p:cNvPr id="104" name="Suorakulmio 103"/>
          <p:cNvSpPr/>
          <p:nvPr/>
        </p:nvSpPr>
        <p:spPr>
          <a:xfrm>
            <a:off x="467097" y="476672"/>
            <a:ext cx="288925" cy="287337"/>
          </a:xfrm>
          <a:prstGeom prst="rect">
            <a:avLst/>
          </a:prstGeom>
          <a:solidFill>
            <a:srgbClr val="EF89A6"/>
          </a:solidFill>
          <a:ln w="0">
            <a:solidFill>
              <a:srgbClr val="000000"/>
            </a:solidFill>
            <a:prstDash val="solid"/>
            <a:round/>
            <a:headEnd/>
            <a:tailEnd/>
          </a:ln>
        </p:spPr>
        <p:txBody>
          <a:bodyPr/>
          <a:lstStyle/>
          <a:p>
            <a:pPr>
              <a:defRPr/>
            </a:pPr>
            <a:endParaRPr lang="fi-FI">
              <a:solidFill>
                <a:schemeClr val="tx1"/>
              </a:solidFill>
              <a:latin typeface="Arial" charset="0"/>
            </a:endParaRPr>
          </a:p>
        </p:txBody>
      </p:sp>
      <p:sp>
        <p:nvSpPr>
          <p:cNvPr id="106" name="Tekstikehys 44"/>
          <p:cNvSpPr txBox="1">
            <a:spLocks noChangeArrowheads="1"/>
          </p:cNvSpPr>
          <p:nvPr/>
        </p:nvSpPr>
        <p:spPr bwMode="auto">
          <a:xfrm>
            <a:off x="755576" y="476672"/>
            <a:ext cx="2088232" cy="553998"/>
          </a:xfrm>
          <a:prstGeom prst="rect">
            <a:avLst/>
          </a:prstGeom>
          <a:solidFill>
            <a:schemeClr val="bg1"/>
          </a:solidFill>
          <a:ln w="9525">
            <a:noFill/>
            <a:miter lim="800000"/>
            <a:headEnd/>
            <a:tailEnd/>
          </a:ln>
        </p:spPr>
        <p:txBody>
          <a:bodyPr wrap="square">
            <a:spAutoFit/>
          </a:bodyPr>
          <a:lstStyle/>
          <a:p>
            <a:r>
              <a:rPr lang="fi-FI" sz="1000" dirty="0" smtClean="0">
                <a:latin typeface="Verdana" pitchFamily="34" charset="0"/>
                <a:ea typeface="Verdana" pitchFamily="34" charset="0"/>
                <a:cs typeface="Verdana" pitchFamily="34" charset="0"/>
              </a:rPr>
              <a:t>Evijärvi: </a:t>
            </a:r>
            <a:r>
              <a:rPr lang="fi-FI" sz="1000" dirty="0" err="1" smtClean="0">
                <a:latin typeface="Verdana" pitchFamily="34" charset="0"/>
                <a:ea typeface="Verdana" pitchFamily="34" charset="0"/>
                <a:cs typeface="Verdana" pitchFamily="34" charset="0"/>
              </a:rPr>
              <a:t>Uusikaarlepyy</a:t>
            </a:r>
            <a:r>
              <a:rPr lang="fi-FI" sz="1000" dirty="0" smtClean="0">
                <a:latin typeface="Verdana" pitchFamily="34" charset="0"/>
                <a:ea typeface="Verdana" pitchFamily="34" charset="0"/>
                <a:cs typeface="Verdana" pitchFamily="34" charset="0"/>
              </a:rPr>
              <a:t>, Kruunupyy, Luoto, </a:t>
            </a:r>
            <a:r>
              <a:rPr lang="fi-FI" sz="1000" dirty="0" err="1" smtClean="0">
                <a:latin typeface="Verdana" pitchFamily="34" charset="0"/>
                <a:ea typeface="Verdana" pitchFamily="34" charset="0"/>
                <a:cs typeface="Verdana" pitchFamily="34" charset="0"/>
              </a:rPr>
              <a:t>Pedersöre</a:t>
            </a:r>
            <a:r>
              <a:rPr lang="fi-FI" sz="1000" dirty="0" smtClean="0">
                <a:latin typeface="Verdana" pitchFamily="34" charset="0"/>
                <a:ea typeface="Verdana" pitchFamily="34" charset="0"/>
                <a:cs typeface="Verdana" pitchFamily="34" charset="0"/>
              </a:rPr>
              <a:t> ja Pietarsaari</a:t>
            </a:r>
            <a:endParaRPr lang="fi-FI" sz="1000" dirty="0">
              <a:latin typeface="Verdana" pitchFamily="34" charset="0"/>
              <a:ea typeface="Verdana" pitchFamily="34" charset="0"/>
              <a:cs typeface="Verdana" pitchFamily="34" charset="0"/>
            </a:endParaRPr>
          </a:p>
        </p:txBody>
      </p:sp>
      <p:sp>
        <p:nvSpPr>
          <p:cNvPr id="108" name="5-sakarainen tähti 107"/>
          <p:cNvSpPr/>
          <p:nvPr/>
        </p:nvSpPr>
        <p:spPr>
          <a:xfrm>
            <a:off x="539552" y="548680"/>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800" dirty="0"/>
          </a:p>
        </p:txBody>
      </p:sp>
      <p:sp>
        <p:nvSpPr>
          <p:cNvPr id="109" name="Tekstikehys 65"/>
          <p:cNvSpPr txBox="1">
            <a:spLocks noChangeArrowheads="1"/>
          </p:cNvSpPr>
          <p:nvPr/>
        </p:nvSpPr>
        <p:spPr bwMode="auto">
          <a:xfrm>
            <a:off x="3491880" y="260648"/>
            <a:ext cx="1440160" cy="584775"/>
          </a:xfrm>
          <a:prstGeom prst="rect">
            <a:avLst/>
          </a:prstGeom>
          <a:noFill/>
          <a:ln w="9525">
            <a:noFill/>
            <a:miter lim="800000"/>
            <a:headEnd/>
            <a:tailEnd/>
          </a:ln>
        </p:spPr>
        <p:txBody>
          <a:bodyPr wrap="square">
            <a:spAutoFit/>
          </a:bodyPr>
          <a:lstStyle/>
          <a:p>
            <a:pPr algn="ctr"/>
            <a:r>
              <a:rPr lang="fi-FI" sz="800" b="1" dirty="0" err="1" smtClean="0">
                <a:latin typeface="Verdana" pitchFamily="34" charset="0"/>
                <a:ea typeface="Verdana" pitchFamily="34" charset="0"/>
                <a:cs typeface="Verdana" pitchFamily="34" charset="0"/>
              </a:rPr>
              <a:t>Uusikaarlepyy</a:t>
            </a:r>
            <a:r>
              <a:rPr lang="fi-FI" sz="800" b="1" dirty="0" smtClean="0">
                <a:latin typeface="Verdana" pitchFamily="34" charset="0"/>
                <a:ea typeface="Verdana" pitchFamily="34" charset="0"/>
                <a:cs typeface="Verdana" pitchFamily="34" charset="0"/>
              </a:rPr>
              <a:t>, Kruunupyy, Luoto, </a:t>
            </a:r>
            <a:r>
              <a:rPr lang="fi-FI" sz="800" b="1" dirty="0" err="1" smtClean="0">
                <a:latin typeface="Verdana" pitchFamily="34" charset="0"/>
                <a:ea typeface="Verdana" pitchFamily="34" charset="0"/>
                <a:cs typeface="Verdana" pitchFamily="34" charset="0"/>
              </a:rPr>
              <a:t>Pedersöre</a:t>
            </a:r>
            <a:r>
              <a:rPr lang="fi-FI" sz="800" b="1" dirty="0" smtClean="0">
                <a:latin typeface="Verdana" pitchFamily="34" charset="0"/>
                <a:ea typeface="Verdana" pitchFamily="34" charset="0"/>
                <a:cs typeface="Verdana" pitchFamily="34" charset="0"/>
              </a:rPr>
              <a:t> ja Pietarsaari </a:t>
            </a:r>
            <a:endParaRPr lang="fi-FI" sz="800" b="1" dirty="0">
              <a:latin typeface="Verdana" pitchFamily="34" charset="0"/>
              <a:ea typeface="Verdana" pitchFamily="34" charset="0"/>
              <a:cs typeface="Verdana" pitchFamily="34" charset="0"/>
            </a:endParaRPr>
          </a:p>
        </p:txBody>
      </p:sp>
      <p:cxnSp>
        <p:nvCxnSpPr>
          <p:cNvPr id="110" name="Suora nuoliyhdysviiva 109"/>
          <p:cNvCxnSpPr/>
          <p:nvPr/>
        </p:nvCxnSpPr>
        <p:spPr>
          <a:xfrm flipV="1">
            <a:off x="4283968" y="836712"/>
            <a:ext cx="0" cy="296416"/>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11" name="Nuoli oikealle 110"/>
          <p:cNvSpPr/>
          <p:nvPr/>
        </p:nvSpPr>
        <p:spPr>
          <a:xfrm>
            <a:off x="4788024" y="1916832"/>
            <a:ext cx="504056" cy="144016"/>
          </a:xfrm>
          <a:prstGeom prst="rightArrow">
            <a:avLst/>
          </a:prstGeom>
          <a:solidFill>
            <a:srgbClr val="7030A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2" name="Ylänuoli 111"/>
          <p:cNvSpPr/>
          <p:nvPr/>
        </p:nvSpPr>
        <p:spPr>
          <a:xfrm>
            <a:off x="3707904" y="1484784"/>
            <a:ext cx="216024" cy="504056"/>
          </a:xfrm>
          <a:prstGeom prst="upArrow">
            <a:avLst/>
          </a:prstGeom>
          <a:solidFill>
            <a:srgbClr val="7030A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5" name="Ylänuoli 114"/>
          <p:cNvSpPr/>
          <p:nvPr/>
        </p:nvSpPr>
        <p:spPr>
          <a:xfrm>
            <a:off x="4283968" y="1556792"/>
            <a:ext cx="216024" cy="504056"/>
          </a:xfrm>
          <a:prstGeom prst="upArrow">
            <a:avLst/>
          </a:prstGeom>
          <a:solidFill>
            <a:srgbClr val="7030A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9" name="Tekstikehys 44"/>
          <p:cNvSpPr txBox="1">
            <a:spLocks noChangeArrowheads="1"/>
          </p:cNvSpPr>
          <p:nvPr/>
        </p:nvSpPr>
        <p:spPr bwMode="auto">
          <a:xfrm>
            <a:off x="755576" y="1074222"/>
            <a:ext cx="2664296" cy="553998"/>
          </a:xfrm>
          <a:prstGeom prst="rect">
            <a:avLst/>
          </a:prstGeom>
          <a:noFill/>
          <a:ln w="9525">
            <a:noFill/>
            <a:miter lim="800000"/>
            <a:headEnd/>
            <a:tailEnd/>
          </a:ln>
        </p:spPr>
        <p:txBody>
          <a:bodyPr wrap="square">
            <a:spAutoFit/>
          </a:bodyPr>
          <a:lstStyle/>
          <a:p>
            <a:r>
              <a:rPr lang="fi-FI" sz="1000" dirty="0" smtClean="0">
                <a:latin typeface="Verdana" pitchFamily="34" charset="0"/>
                <a:ea typeface="Verdana" pitchFamily="34" charset="0"/>
                <a:cs typeface="Verdana" pitchFamily="34" charset="0"/>
              </a:rPr>
              <a:t>(**) Kuortane: Alavus, Ilmajoki, Isokyrö, Jalasjärvi, Kauhava, Kurikka, Lapua ja Seinäjoki</a:t>
            </a:r>
          </a:p>
        </p:txBody>
      </p:sp>
      <p:sp>
        <p:nvSpPr>
          <p:cNvPr id="100" name="5-sakarainen tähti 99"/>
          <p:cNvSpPr/>
          <p:nvPr/>
        </p:nvSpPr>
        <p:spPr>
          <a:xfrm>
            <a:off x="467544" y="4365104"/>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800" dirty="0"/>
          </a:p>
        </p:txBody>
      </p:sp>
      <p:sp>
        <p:nvSpPr>
          <p:cNvPr id="116" name="5-sakarainen tähti 115"/>
          <p:cNvSpPr/>
          <p:nvPr/>
        </p:nvSpPr>
        <p:spPr>
          <a:xfrm>
            <a:off x="323528" y="5012729"/>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800" dirty="0"/>
          </a:p>
        </p:txBody>
      </p:sp>
      <p:sp>
        <p:nvSpPr>
          <p:cNvPr id="118" name="5-sakarainen tähti 117"/>
          <p:cNvSpPr/>
          <p:nvPr/>
        </p:nvSpPr>
        <p:spPr>
          <a:xfrm>
            <a:off x="1043608" y="6164857"/>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800" dirty="0"/>
          </a:p>
        </p:txBody>
      </p:sp>
      <p:sp>
        <p:nvSpPr>
          <p:cNvPr id="119" name="5-sakarainen tähti 118"/>
          <p:cNvSpPr/>
          <p:nvPr/>
        </p:nvSpPr>
        <p:spPr>
          <a:xfrm>
            <a:off x="1691680" y="5444777"/>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800" dirty="0"/>
          </a:p>
        </p:txBody>
      </p:sp>
      <p:sp>
        <p:nvSpPr>
          <p:cNvPr id="120" name="5-sakarainen tähti 119"/>
          <p:cNvSpPr/>
          <p:nvPr/>
        </p:nvSpPr>
        <p:spPr>
          <a:xfrm>
            <a:off x="3635896" y="3212529"/>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800" dirty="0"/>
          </a:p>
        </p:txBody>
      </p:sp>
      <p:sp>
        <p:nvSpPr>
          <p:cNvPr id="126" name="5-sakarainen tähti 125"/>
          <p:cNvSpPr/>
          <p:nvPr/>
        </p:nvSpPr>
        <p:spPr>
          <a:xfrm>
            <a:off x="3491880" y="2348880"/>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800" dirty="0"/>
          </a:p>
        </p:txBody>
      </p:sp>
      <p:sp>
        <p:nvSpPr>
          <p:cNvPr id="137" name="5-sakarainen tähti 136"/>
          <p:cNvSpPr/>
          <p:nvPr/>
        </p:nvSpPr>
        <p:spPr>
          <a:xfrm>
            <a:off x="4499992" y="1340768"/>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800" dirty="0"/>
          </a:p>
        </p:txBody>
      </p:sp>
      <p:sp>
        <p:nvSpPr>
          <p:cNvPr id="139" name="5-sakarainen tähti 138"/>
          <p:cNvSpPr/>
          <p:nvPr/>
        </p:nvSpPr>
        <p:spPr>
          <a:xfrm>
            <a:off x="4427984" y="4365104"/>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800" dirty="0"/>
          </a:p>
        </p:txBody>
      </p:sp>
      <p:sp>
        <p:nvSpPr>
          <p:cNvPr id="140" name="5-sakarainen tähti 139"/>
          <p:cNvSpPr/>
          <p:nvPr/>
        </p:nvSpPr>
        <p:spPr>
          <a:xfrm>
            <a:off x="5292080" y="1988840"/>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800" dirty="0"/>
          </a:p>
        </p:txBody>
      </p:sp>
      <p:sp>
        <p:nvSpPr>
          <p:cNvPr id="141" name="5-sakarainen tähti 140"/>
          <p:cNvSpPr/>
          <p:nvPr/>
        </p:nvSpPr>
        <p:spPr>
          <a:xfrm>
            <a:off x="4860032" y="2822848"/>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800" dirty="0"/>
          </a:p>
        </p:txBody>
      </p:sp>
      <p:sp>
        <p:nvSpPr>
          <p:cNvPr id="142" name="5-sakarainen tähti 141"/>
          <p:cNvSpPr/>
          <p:nvPr/>
        </p:nvSpPr>
        <p:spPr>
          <a:xfrm>
            <a:off x="4211960" y="2276425"/>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800" dirty="0"/>
          </a:p>
        </p:txBody>
      </p:sp>
      <p:sp>
        <p:nvSpPr>
          <p:cNvPr id="143" name="5-sakarainen tähti 142"/>
          <p:cNvSpPr/>
          <p:nvPr/>
        </p:nvSpPr>
        <p:spPr>
          <a:xfrm>
            <a:off x="5868144" y="4437112"/>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800" dirty="0"/>
          </a:p>
        </p:txBody>
      </p:sp>
      <p:sp>
        <p:nvSpPr>
          <p:cNvPr id="144" name="5-sakarainen tähti 143"/>
          <p:cNvSpPr/>
          <p:nvPr/>
        </p:nvSpPr>
        <p:spPr>
          <a:xfrm>
            <a:off x="4067944" y="3860601"/>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800" dirty="0"/>
          </a:p>
        </p:txBody>
      </p:sp>
      <p:sp>
        <p:nvSpPr>
          <p:cNvPr id="124" name="Suorakulmio 123"/>
          <p:cNvSpPr/>
          <p:nvPr/>
        </p:nvSpPr>
        <p:spPr>
          <a:xfrm>
            <a:off x="6228184" y="3284984"/>
            <a:ext cx="288925" cy="287337"/>
          </a:xfrm>
          <a:prstGeom prst="rect">
            <a:avLst/>
          </a:prstGeom>
          <a:solidFill>
            <a:srgbClr val="566B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8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reeform 2"/>
          <p:cNvSpPr>
            <a:spLocks noChangeAspect="1"/>
          </p:cNvSpPr>
          <p:nvPr/>
        </p:nvSpPr>
        <p:spPr bwMode="auto">
          <a:xfrm>
            <a:off x="6288088" y="1257300"/>
            <a:ext cx="862012" cy="647700"/>
          </a:xfrm>
          <a:custGeom>
            <a:avLst/>
            <a:gdLst>
              <a:gd name="T0" fmla="*/ 2147483647 w 96"/>
              <a:gd name="T1" fmla="*/ 2147483647 h 72"/>
              <a:gd name="T2" fmla="*/ 2147483647 w 96"/>
              <a:gd name="T3" fmla="*/ 2147483647 h 72"/>
              <a:gd name="T4" fmla="*/ 2147483647 w 96"/>
              <a:gd name="T5" fmla="*/ 2147483647 h 72"/>
              <a:gd name="T6" fmla="*/ 0 w 96"/>
              <a:gd name="T7" fmla="*/ 2147483647 h 72"/>
              <a:gd name="T8" fmla="*/ 2147483647 w 96"/>
              <a:gd name="T9" fmla="*/ 2147483647 h 72"/>
              <a:gd name="T10" fmla="*/ 2147483647 w 96"/>
              <a:gd name="T11" fmla="*/ 2147483647 h 72"/>
              <a:gd name="T12" fmla="*/ 2147483647 w 96"/>
              <a:gd name="T13" fmla="*/ 0 h 72"/>
              <a:gd name="T14" fmla="*/ 2147483647 w 96"/>
              <a:gd name="T15" fmla="*/ 2147483647 h 72"/>
              <a:gd name="T16" fmla="*/ 0 60000 65536"/>
              <a:gd name="T17" fmla="*/ 0 60000 65536"/>
              <a:gd name="T18" fmla="*/ 0 60000 65536"/>
              <a:gd name="T19" fmla="*/ 0 60000 65536"/>
              <a:gd name="T20" fmla="*/ 0 60000 65536"/>
              <a:gd name="T21" fmla="*/ 0 60000 65536"/>
              <a:gd name="T22" fmla="*/ 0 60000 65536"/>
              <a:gd name="T23" fmla="*/ 0 60000 65536"/>
              <a:gd name="T24" fmla="*/ 0 w 96"/>
              <a:gd name="T25" fmla="*/ 0 h 72"/>
              <a:gd name="T26" fmla="*/ 96 w 96"/>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 h="72">
                <a:moveTo>
                  <a:pt x="90" y="30"/>
                </a:moveTo>
                <a:lnTo>
                  <a:pt x="72" y="54"/>
                </a:lnTo>
                <a:lnTo>
                  <a:pt x="18" y="72"/>
                </a:lnTo>
                <a:lnTo>
                  <a:pt x="0" y="30"/>
                </a:lnTo>
                <a:lnTo>
                  <a:pt x="30" y="12"/>
                </a:lnTo>
                <a:lnTo>
                  <a:pt x="48" y="18"/>
                </a:lnTo>
                <a:lnTo>
                  <a:pt x="96" y="0"/>
                </a:lnTo>
                <a:lnTo>
                  <a:pt x="90" y="30"/>
                </a:lnTo>
                <a:close/>
              </a:path>
            </a:pathLst>
          </a:custGeom>
          <a:noFill/>
          <a:ln w="12700">
            <a:solidFill>
              <a:srgbClr val="000000"/>
            </a:solidFill>
            <a:prstDash val="solid"/>
            <a:round/>
            <a:headEnd/>
            <a:tailEnd/>
          </a:ln>
        </p:spPr>
        <p:txBody>
          <a:bodyPr/>
          <a:lstStyle/>
          <a:p>
            <a:endParaRPr lang="fi-FI"/>
          </a:p>
        </p:txBody>
      </p:sp>
      <p:sp>
        <p:nvSpPr>
          <p:cNvPr id="4099" name="Freeform 3"/>
          <p:cNvSpPr>
            <a:spLocks noChangeAspect="1"/>
          </p:cNvSpPr>
          <p:nvPr/>
        </p:nvSpPr>
        <p:spPr bwMode="auto">
          <a:xfrm>
            <a:off x="6935788" y="1204913"/>
            <a:ext cx="644525" cy="862012"/>
          </a:xfrm>
          <a:custGeom>
            <a:avLst/>
            <a:gdLst>
              <a:gd name="T0" fmla="*/ 2147483647 w 72"/>
              <a:gd name="T1" fmla="*/ 2147483647 h 96"/>
              <a:gd name="T2" fmla="*/ 2147483647 w 72"/>
              <a:gd name="T3" fmla="*/ 2147483647 h 96"/>
              <a:gd name="T4" fmla="*/ 2147483647 w 72"/>
              <a:gd name="T5" fmla="*/ 0 h 96"/>
              <a:gd name="T6" fmla="*/ 2147483647 w 72"/>
              <a:gd name="T7" fmla="*/ 2147483647 h 96"/>
              <a:gd name="T8" fmla="*/ 2147483647 w 72"/>
              <a:gd name="T9" fmla="*/ 2147483647 h 96"/>
              <a:gd name="T10" fmla="*/ 2147483647 w 72"/>
              <a:gd name="T11" fmla="*/ 2147483647 h 96"/>
              <a:gd name="T12" fmla="*/ 0 w 72"/>
              <a:gd name="T13" fmla="*/ 2147483647 h 96"/>
              <a:gd name="T14" fmla="*/ 2147483647 w 72"/>
              <a:gd name="T15" fmla="*/ 2147483647 h 96"/>
              <a:gd name="T16" fmla="*/ 2147483647 w 72"/>
              <a:gd name="T17" fmla="*/ 2147483647 h 96"/>
              <a:gd name="T18" fmla="*/ 2147483647 w 72"/>
              <a:gd name="T19" fmla="*/ 2147483647 h 96"/>
              <a:gd name="T20" fmla="*/ 2147483647 w 72"/>
              <a:gd name="T21" fmla="*/ 2147483647 h 96"/>
              <a:gd name="T22" fmla="*/ 2147483647 w 72"/>
              <a:gd name="T23" fmla="*/ 2147483647 h 96"/>
              <a:gd name="T24" fmla="*/ 2147483647 w 72"/>
              <a:gd name="T25" fmla="*/ 2147483647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96"/>
              <a:gd name="T41" fmla="*/ 72 w 72"/>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96">
                <a:moveTo>
                  <a:pt x="60" y="48"/>
                </a:moveTo>
                <a:lnTo>
                  <a:pt x="60" y="18"/>
                </a:lnTo>
                <a:lnTo>
                  <a:pt x="60" y="0"/>
                </a:lnTo>
                <a:lnTo>
                  <a:pt x="36" y="6"/>
                </a:lnTo>
                <a:lnTo>
                  <a:pt x="24" y="6"/>
                </a:lnTo>
                <a:lnTo>
                  <a:pt x="18" y="36"/>
                </a:lnTo>
                <a:lnTo>
                  <a:pt x="0" y="60"/>
                </a:lnTo>
                <a:lnTo>
                  <a:pt x="24" y="78"/>
                </a:lnTo>
                <a:lnTo>
                  <a:pt x="36" y="96"/>
                </a:lnTo>
                <a:lnTo>
                  <a:pt x="60" y="84"/>
                </a:lnTo>
                <a:lnTo>
                  <a:pt x="72" y="60"/>
                </a:lnTo>
                <a:lnTo>
                  <a:pt x="72" y="48"/>
                </a:lnTo>
                <a:lnTo>
                  <a:pt x="60" y="48"/>
                </a:lnTo>
                <a:close/>
              </a:path>
            </a:pathLst>
          </a:custGeom>
          <a:solidFill>
            <a:schemeClr val="bg1">
              <a:lumMod val="85000"/>
            </a:schemeClr>
          </a:solidFill>
          <a:ln w="12700">
            <a:solidFill>
              <a:srgbClr val="000000"/>
            </a:solidFill>
            <a:prstDash val="solid"/>
            <a:round/>
            <a:headEnd/>
            <a:tailEnd/>
          </a:ln>
        </p:spPr>
        <p:txBody>
          <a:bodyPr/>
          <a:lstStyle/>
          <a:p>
            <a:endParaRPr lang="fi-FI"/>
          </a:p>
        </p:txBody>
      </p:sp>
      <p:sp>
        <p:nvSpPr>
          <p:cNvPr id="4100" name="Freeform 4"/>
          <p:cNvSpPr>
            <a:spLocks noChangeAspect="1"/>
          </p:cNvSpPr>
          <p:nvPr/>
        </p:nvSpPr>
        <p:spPr bwMode="auto">
          <a:xfrm>
            <a:off x="6232525" y="1743075"/>
            <a:ext cx="1023938" cy="700088"/>
          </a:xfrm>
          <a:custGeom>
            <a:avLst/>
            <a:gdLst>
              <a:gd name="T0" fmla="*/ 2147483647 w 114"/>
              <a:gd name="T1" fmla="*/ 2147483647 h 78"/>
              <a:gd name="T2" fmla="*/ 2147483647 w 114"/>
              <a:gd name="T3" fmla="*/ 2147483647 h 78"/>
              <a:gd name="T4" fmla="*/ 0 w 114"/>
              <a:gd name="T5" fmla="*/ 2147483647 h 78"/>
              <a:gd name="T6" fmla="*/ 2147483647 w 114"/>
              <a:gd name="T7" fmla="*/ 2147483647 h 78"/>
              <a:gd name="T8" fmla="*/ 2147483647 w 114"/>
              <a:gd name="T9" fmla="*/ 2147483647 h 78"/>
              <a:gd name="T10" fmla="*/ 2147483647 w 114"/>
              <a:gd name="T11" fmla="*/ 2147483647 h 78"/>
              <a:gd name="T12" fmla="*/ 2147483647 w 114"/>
              <a:gd name="T13" fmla="*/ 0 h 78"/>
              <a:gd name="T14" fmla="*/ 2147483647 w 114"/>
              <a:gd name="T15" fmla="*/ 2147483647 h 78"/>
              <a:gd name="T16" fmla="*/ 2147483647 w 114"/>
              <a:gd name="T17" fmla="*/ 2147483647 h 78"/>
              <a:gd name="T18" fmla="*/ 2147483647 w 114"/>
              <a:gd name="T19" fmla="*/ 2147483647 h 78"/>
              <a:gd name="T20" fmla="*/ 2147483647 w 114"/>
              <a:gd name="T21" fmla="*/ 2147483647 h 78"/>
              <a:gd name="T22" fmla="*/ 2147483647 w 114"/>
              <a:gd name="T23" fmla="*/ 2147483647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4"/>
              <a:gd name="T37" fmla="*/ 0 h 78"/>
              <a:gd name="T38" fmla="*/ 114 w 114"/>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4" h="78">
                <a:moveTo>
                  <a:pt x="60" y="66"/>
                </a:moveTo>
                <a:lnTo>
                  <a:pt x="18" y="78"/>
                </a:lnTo>
                <a:lnTo>
                  <a:pt x="0" y="42"/>
                </a:lnTo>
                <a:lnTo>
                  <a:pt x="18" y="36"/>
                </a:lnTo>
                <a:lnTo>
                  <a:pt x="30" y="18"/>
                </a:lnTo>
                <a:lnTo>
                  <a:pt x="24" y="18"/>
                </a:lnTo>
                <a:lnTo>
                  <a:pt x="78" y="0"/>
                </a:lnTo>
                <a:lnTo>
                  <a:pt x="102" y="18"/>
                </a:lnTo>
                <a:lnTo>
                  <a:pt x="114" y="36"/>
                </a:lnTo>
                <a:lnTo>
                  <a:pt x="102" y="48"/>
                </a:lnTo>
                <a:lnTo>
                  <a:pt x="84" y="72"/>
                </a:lnTo>
                <a:lnTo>
                  <a:pt x="60" y="66"/>
                </a:lnTo>
                <a:close/>
              </a:path>
            </a:pathLst>
          </a:custGeom>
          <a:solidFill>
            <a:schemeClr val="bg1">
              <a:lumMod val="85000"/>
            </a:schemeClr>
          </a:solidFill>
          <a:ln w="12700">
            <a:solidFill>
              <a:srgbClr val="000000"/>
            </a:solidFill>
            <a:prstDash val="solid"/>
            <a:round/>
            <a:headEnd/>
            <a:tailEnd/>
          </a:ln>
        </p:spPr>
        <p:txBody>
          <a:bodyPr/>
          <a:lstStyle/>
          <a:p>
            <a:endParaRPr lang="fi-FI"/>
          </a:p>
        </p:txBody>
      </p:sp>
      <p:sp>
        <p:nvSpPr>
          <p:cNvPr id="4101" name="Freeform 5"/>
          <p:cNvSpPr>
            <a:spLocks noChangeAspect="1"/>
          </p:cNvSpPr>
          <p:nvPr/>
        </p:nvSpPr>
        <p:spPr bwMode="auto">
          <a:xfrm>
            <a:off x="7473950" y="1204913"/>
            <a:ext cx="1130300" cy="1130300"/>
          </a:xfrm>
          <a:custGeom>
            <a:avLst/>
            <a:gdLst>
              <a:gd name="T0" fmla="*/ 0 w 126"/>
              <a:gd name="T1" fmla="*/ 2147483647 h 126"/>
              <a:gd name="T2" fmla="*/ 0 w 126"/>
              <a:gd name="T3" fmla="*/ 2147483647 h 126"/>
              <a:gd name="T4" fmla="*/ 2147483647 w 126"/>
              <a:gd name="T5" fmla="*/ 2147483647 h 126"/>
              <a:gd name="T6" fmla="*/ 2147483647 w 126"/>
              <a:gd name="T7" fmla="*/ 2147483647 h 126"/>
              <a:gd name="T8" fmla="*/ 2147483647 w 126"/>
              <a:gd name="T9" fmla="*/ 2147483647 h 126"/>
              <a:gd name="T10" fmla="*/ 2147483647 w 126"/>
              <a:gd name="T11" fmla="*/ 2147483647 h 126"/>
              <a:gd name="T12" fmla="*/ 2147483647 w 126"/>
              <a:gd name="T13" fmla="*/ 0 h 126"/>
              <a:gd name="T14" fmla="*/ 2147483647 w 126"/>
              <a:gd name="T15" fmla="*/ 0 h 126"/>
              <a:gd name="T16" fmla="*/ 2147483647 w 126"/>
              <a:gd name="T17" fmla="*/ 2147483647 h 126"/>
              <a:gd name="T18" fmla="*/ 2147483647 w 126"/>
              <a:gd name="T19" fmla="*/ 2147483647 h 126"/>
              <a:gd name="T20" fmla="*/ 2147483647 w 126"/>
              <a:gd name="T21" fmla="*/ 2147483647 h 126"/>
              <a:gd name="T22" fmla="*/ 2147483647 w 126"/>
              <a:gd name="T23" fmla="*/ 2147483647 h 126"/>
              <a:gd name="T24" fmla="*/ 2147483647 w 126"/>
              <a:gd name="T25" fmla="*/ 2147483647 h 126"/>
              <a:gd name="T26" fmla="*/ 2147483647 w 126"/>
              <a:gd name="T27" fmla="*/ 2147483647 h 126"/>
              <a:gd name="T28" fmla="*/ 2147483647 w 126"/>
              <a:gd name="T29" fmla="*/ 2147483647 h 126"/>
              <a:gd name="T30" fmla="*/ 2147483647 w 126"/>
              <a:gd name="T31" fmla="*/ 2147483647 h 126"/>
              <a:gd name="T32" fmla="*/ 2147483647 w 126"/>
              <a:gd name="T33" fmla="*/ 2147483647 h 126"/>
              <a:gd name="T34" fmla="*/ 2147483647 w 126"/>
              <a:gd name="T35" fmla="*/ 2147483647 h 126"/>
              <a:gd name="T36" fmla="*/ 2147483647 w 126"/>
              <a:gd name="T37" fmla="*/ 2147483647 h 126"/>
              <a:gd name="T38" fmla="*/ 0 w 126"/>
              <a:gd name="T39" fmla="*/ 2147483647 h 1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6"/>
              <a:gd name="T61" fmla="*/ 0 h 126"/>
              <a:gd name="T62" fmla="*/ 126 w 126"/>
              <a:gd name="T63" fmla="*/ 126 h 1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6" h="126">
                <a:moveTo>
                  <a:pt x="0" y="48"/>
                </a:moveTo>
                <a:lnTo>
                  <a:pt x="0" y="18"/>
                </a:lnTo>
                <a:lnTo>
                  <a:pt x="6" y="18"/>
                </a:lnTo>
                <a:lnTo>
                  <a:pt x="36" y="12"/>
                </a:lnTo>
                <a:lnTo>
                  <a:pt x="54" y="30"/>
                </a:lnTo>
                <a:lnTo>
                  <a:pt x="78" y="18"/>
                </a:lnTo>
                <a:lnTo>
                  <a:pt x="84" y="0"/>
                </a:lnTo>
                <a:lnTo>
                  <a:pt x="96" y="0"/>
                </a:lnTo>
                <a:lnTo>
                  <a:pt x="108" y="12"/>
                </a:lnTo>
                <a:lnTo>
                  <a:pt x="120" y="42"/>
                </a:lnTo>
                <a:lnTo>
                  <a:pt x="126" y="120"/>
                </a:lnTo>
                <a:lnTo>
                  <a:pt x="90" y="126"/>
                </a:lnTo>
                <a:lnTo>
                  <a:pt x="84" y="102"/>
                </a:lnTo>
                <a:lnTo>
                  <a:pt x="72" y="78"/>
                </a:lnTo>
                <a:lnTo>
                  <a:pt x="66" y="78"/>
                </a:lnTo>
                <a:lnTo>
                  <a:pt x="60" y="84"/>
                </a:lnTo>
                <a:lnTo>
                  <a:pt x="48" y="84"/>
                </a:lnTo>
                <a:lnTo>
                  <a:pt x="36" y="54"/>
                </a:lnTo>
                <a:lnTo>
                  <a:pt x="12" y="48"/>
                </a:lnTo>
                <a:lnTo>
                  <a:pt x="0" y="48"/>
                </a:lnTo>
                <a:close/>
              </a:path>
            </a:pathLst>
          </a:custGeom>
          <a:solidFill>
            <a:schemeClr val="bg1">
              <a:lumMod val="85000"/>
            </a:schemeClr>
          </a:solidFill>
          <a:ln w="12700">
            <a:solidFill>
              <a:schemeClr val="tx1"/>
            </a:solidFill>
            <a:prstDash val="solid"/>
            <a:round/>
            <a:headEnd/>
            <a:tailEnd/>
          </a:ln>
        </p:spPr>
        <p:txBody>
          <a:bodyPr/>
          <a:lstStyle/>
          <a:p>
            <a:endParaRPr lang="fi-FI"/>
          </a:p>
        </p:txBody>
      </p:sp>
      <p:sp>
        <p:nvSpPr>
          <p:cNvPr id="4102" name="Freeform 6"/>
          <p:cNvSpPr>
            <a:spLocks noChangeAspect="1"/>
          </p:cNvSpPr>
          <p:nvPr/>
        </p:nvSpPr>
        <p:spPr bwMode="auto">
          <a:xfrm>
            <a:off x="5856288" y="2011363"/>
            <a:ext cx="646112" cy="755650"/>
          </a:xfrm>
          <a:custGeom>
            <a:avLst/>
            <a:gdLst>
              <a:gd name="T0" fmla="*/ 2147483647 w 72"/>
              <a:gd name="T1" fmla="*/ 2147483647 h 84"/>
              <a:gd name="T2" fmla="*/ 2147483647 w 72"/>
              <a:gd name="T3" fmla="*/ 2147483647 h 84"/>
              <a:gd name="T4" fmla="*/ 2147483647 w 72"/>
              <a:gd name="T5" fmla="*/ 0 h 84"/>
              <a:gd name="T6" fmla="*/ 0 w 72"/>
              <a:gd name="T7" fmla="*/ 2147483647 h 84"/>
              <a:gd name="T8" fmla="*/ 0 w 72"/>
              <a:gd name="T9" fmla="*/ 2147483647 h 84"/>
              <a:gd name="T10" fmla="*/ 2147483647 w 72"/>
              <a:gd name="T11" fmla="*/ 2147483647 h 84"/>
              <a:gd name="T12" fmla="*/ 2147483647 w 72"/>
              <a:gd name="T13" fmla="*/ 2147483647 h 84"/>
              <a:gd name="T14" fmla="*/ 2147483647 w 72"/>
              <a:gd name="T15" fmla="*/ 2147483647 h 84"/>
              <a:gd name="T16" fmla="*/ 2147483647 w 72"/>
              <a:gd name="T17" fmla="*/ 2147483647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84"/>
              <a:gd name="T29" fmla="*/ 72 w 72"/>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84">
                <a:moveTo>
                  <a:pt x="60" y="48"/>
                </a:moveTo>
                <a:lnTo>
                  <a:pt x="42" y="12"/>
                </a:lnTo>
                <a:lnTo>
                  <a:pt x="42" y="0"/>
                </a:lnTo>
                <a:lnTo>
                  <a:pt x="0" y="12"/>
                </a:lnTo>
                <a:lnTo>
                  <a:pt x="0" y="36"/>
                </a:lnTo>
                <a:lnTo>
                  <a:pt x="6" y="42"/>
                </a:lnTo>
                <a:lnTo>
                  <a:pt x="36" y="84"/>
                </a:lnTo>
                <a:lnTo>
                  <a:pt x="72" y="66"/>
                </a:lnTo>
                <a:lnTo>
                  <a:pt x="60" y="48"/>
                </a:lnTo>
                <a:close/>
              </a:path>
            </a:pathLst>
          </a:custGeom>
          <a:solidFill>
            <a:srgbClr val="66CCFF"/>
          </a:solidFill>
          <a:ln w="12700">
            <a:solidFill>
              <a:srgbClr val="000000"/>
            </a:solidFill>
            <a:prstDash val="solid"/>
            <a:round/>
            <a:headEnd/>
            <a:tailEnd/>
          </a:ln>
        </p:spPr>
        <p:txBody>
          <a:bodyPr/>
          <a:lstStyle/>
          <a:p>
            <a:endParaRPr lang="fi-FI"/>
          </a:p>
        </p:txBody>
      </p:sp>
      <p:sp>
        <p:nvSpPr>
          <p:cNvPr id="4103" name="Freeform 7"/>
          <p:cNvSpPr>
            <a:spLocks noChangeAspect="1"/>
          </p:cNvSpPr>
          <p:nvPr/>
        </p:nvSpPr>
        <p:spPr bwMode="auto">
          <a:xfrm>
            <a:off x="6180138" y="2066925"/>
            <a:ext cx="1346200" cy="1454150"/>
          </a:xfrm>
          <a:custGeom>
            <a:avLst/>
            <a:gdLst>
              <a:gd name="T0" fmla="*/ 2147483647 w 150"/>
              <a:gd name="T1" fmla="*/ 2147483647 h 162"/>
              <a:gd name="T2" fmla="*/ 0 w 150"/>
              <a:gd name="T3" fmla="*/ 2147483647 h 162"/>
              <a:gd name="T4" fmla="*/ 0 w 150"/>
              <a:gd name="T5" fmla="*/ 2147483647 h 162"/>
              <a:gd name="T6" fmla="*/ 2147483647 w 150"/>
              <a:gd name="T7" fmla="*/ 2147483647 h 162"/>
              <a:gd name="T8" fmla="*/ 2147483647 w 150"/>
              <a:gd name="T9" fmla="*/ 2147483647 h 162"/>
              <a:gd name="T10" fmla="*/ 2147483647 w 150"/>
              <a:gd name="T11" fmla="*/ 2147483647 h 162"/>
              <a:gd name="T12" fmla="*/ 2147483647 w 150"/>
              <a:gd name="T13" fmla="*/ 2147483647 h 162"/>
              <a:gd name="T14" fmla="*/ 2147483647 w 150"/>
              <a:gd name="T15" fmla="*/ 2147483647 h 162"/>
              <a:gd name="T16" fmla="*/ 2147483647 w 150"/>
              <a:gd name="T17" fmla="*/ 0 h 162"/>
              <a:gd name="T18" fmla="*/ 2147483647 w 150"/>
              <a:gd name="T19" fmla="*/ 2147483647 h 162"/>
              <a:gd name="T20" fmla="*/ 2147483647 w 150"/>
              <a:gd name="T21" fmla="*/ 2147483647 h 162"/>
              <a:gd name="T22" fmla="*/ 2147483647 w 150"/>
              <a:gd name="T23" fmla="*/ 2147483647 h 162"/>
              <a:gd name="T24" fmla="*/ 2147483647 w 150"/>
              <a:gd name="T25" fmla="*/ 2147483647 h 162"/>
              <a:gd name="T26" fmla="*/ 2147483647 w 150"/>
              <a:gd name="T27" fmla="*/ 2147483647 h 162"/>
              <a:gd name="T28" fmla="*/ 2147483647 w 150"/>
              <a:gd name="T29" fmla="*/ 2147483647 h 162"/>
              <a:gd name="T30" fmla="*/ 2147483647 w 150"/>
              <a:gd name="T31" fmla="*/ 2147483647 h 162"/>
              <a:gd name="T32" fmla="*/ 2147483647 w 150"/>
              <a:gd name="T33" fmla="*/ 2147483647 h 162"/>
              <a:gd name="T34" fmla="*/ 2147483647 w 150"/>
              <a:gd name="T35" fmla="*/ 2147483647 h 162"/>
              <a:gd name="T36" fmla="*/ 2147483647 w 150"/>
              <a:gd name="T37" fmla="*/ 2147483647 h 162"/>
              <a:gd name="T38" fmla="*/ 2147483647 w 150"/>
              <a:gd name="T39" fmla="*/ 2147483647 h 162"/>
              <a:gd name="T40" fmla="*/ 2147483647 w 150"/>
              <a:gd name="T41" fmla="*/ 2147483647 h 162"/>
              <a:gd name="T42" fmla="*/ 2147483647 w 150"/>
              <a:gd name="T43" fmla="*/ 2147483647 h 162"/>
              <a:gd name="T44" fmla="*/ 2147483647 w 150"/>
              <a:gd name="T45" fmla="*/ 2147483647 h 162"/>
              <a:gd name="T46" fmla="*/ 2147483647 w 150"/>
              <a:gd name="T47" fmla="*/ 2147483647 h 162"/>
              <a:gd name="T48" fmla="*/ 2147483647 w 150"/>
              <a:gd name="T49" fmla="*/ 2147483647 h 162"/>
              <a:gd name="T50" fmla="*/ 2147483647 w 150"/>
              <a:gd name="T51" fmla="*/ 2147483647 h 162"/>
              <a:gd name="T52" fmla="*/ 2147483647 w 150"/>
              <a:gd name="T53" fmla="*/ 2147483647 h 162"/>
              <a:gd name="T54" fmla="*/ 2147483647 w 150"/>
              <a:gd name="T55" fmla="*/ 2147483647 h 162"/>
              <a:gd name="T56" fmla="*/ 2147483647 w 150"/>
              <a:gd name="T57" fmla="*/ 2147483647 h 162"/>
              <a:gd name="T58" fmla="*/ 2147483647 w 150"/>
              <a:gd name="T59" fmla="*/ 2147483647 h 162"/>
              <a:gd name="T60" fmla="*/ 2147483647 w 150"/>
              <a:gd name="T61" fmla="*/ 2147483647 h 162"/>
              <a:gd name="T62" fmla="*/ 2147483647 w 150"/>
              <a:gd name="T63" fmla="*/ 2147483647 h 162"/>
              <a:gd name="T64" fmla="*/ 2147483647 w 150"/>
              <a:gd name="T65" fmla="*/ 2147483647 h 162"/>
              <a:gd name="T66" fmla="*/ 2147483647 w 150"/>
              <a:gd name="T67" fmla="*/ 2147483647 h 162"/>
              <a:gd name="T68" fmla="*/ 2147483647 w 150"/>
              <a:gd name="T69" fmla="*/ 2147483647 h 162"/>
              <a:gd name="T70" fmla="*/ 2147483647 w 150"/>
              <a:gd name="T71" fmla="*/ 2147483647 h 162"/>
              <a:gd name="T72" fmla="*/ 2147483647 w 150"/>
              <a:gd name="T73" fmla="*/ 2147483647 h 162"/>
              <a:gd name="T74" fmla="*/ 2147483647 w 150"/>
              <a:gd name="T75" fmla="*/ 2147483647 h 1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0"/>
              <a:gd name="T115" fmla="*/ 0 h 162"/>
              <a:gd name="T116" fmla="*/ 150 w 150"/>
              <a:gd name="T117" fmla="*/ 162 h 1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0" h="162">
                <a:moveTo>
                  <a:pt x="30" y="144"/>
                </a:moveTo>
                <a:lnTo>
                  <a:pt x="0" y="108"/>
                </a:lnTo>
                <a:lnTo>
                  <a:pt x="0" y="78"/>
                </a:lnTo>
                <a:lnTo>
                  <a:pt x="36" y="60"/>
                </a:lnTo>
                <a:lnTo>
                  <a:pt x="24" y="42"/>
                </a:lnTo>
                <a:lnTo>
                  <a:pt x="66" y="30"/>
                </a:lnTo>
                <a:lnTo>
                  <a:pt x="90" y="36"/>
                </a:lnTo>
                <a:lnTo>
                  <a:pt x="108" y="12"/>
                </a:lnTo>
                <a:lnTo>
                  <a:pt x="120" y="0"/>
                </a:lnTo>
                <a:lnTo>
                  <a:pt x="108" y="42"/>
                </a:lnTo>
                <a:lnTo>
                  <a:pt x="144" y="60"/>
                </a:lnTo>
                <a:lnTo>
                  <a:pt x="150" y="150"/>
                </a:lnTo>
                <a:lnTo>
                  <a:pt x="144" y="132"/>
                </a:lnTo>
                <a:lnTo>
                  <a:pt x="144" y="120"/>
                </a:lnTo>
                <a:lnTo>
                  <a:pt x="138" y="120"/>
                </a:lnTo>
                <a:lnTo>
                  <a:pt x="132" y="120"/>
                </a:lnTo>
                <a:lnTo>
                  <a:pt x="132" y="126"/>
                </a:lnTo>
                <a:lnTo>
                  <a:pt x="132" y="138"/>
                </a:lnTo>
                <a:lnTo>
                  <a:pt x="138" y="156"/>
                </a:lnTo>
                <a:lnTo>
                  <a:pt x="132" y="156"/>
                </a:lnTo>
                <a:lnTo>
                  <a:pt x="126" y="150"/>
                </a:lnTo>
                <a:lnTo>
                  <a:pt x="120" y="150"/>
                </a:lnTo>
                <a:lnTo>
                  <a:pt x="114" y="150"/>
                </a:lnTo>
                <a:lnTo>
                  <a:pt x="108" y="162"/>
                </a:lnTo>
                <a:lnTo>
                  <a:pt x="96" y="162"/>
                </a:lnTo>
                <a:lnTo>
                  <a:pt x="90" y="156"/>
                </a:lnTo>
                <a:lnTo>
                  <a:pt x="78" y="144"/>
                </a:lnTo>
                <a:lnTo>
                  <a:pt x="72" y="132"/>
                </a:lnTo>
                <a:lnTo>
                  <a:pt x="72" y="120"/>
                </a:lnTo>
                <a:lnTo>
                  <a:pt x="72" y="114"/>
                </a:lnTo>
                <a:lnTo>
                  <a:pt x="66" y="114"/>
                </a:lnTo>
                <a:lnTo>
                  <a:pt x="60" y="114"/>
                </a:lnTo>
                <a:lnTo>
                  <a:pt x="54" y="114"/>
                </a:lnTo>
                <a:lnTo>
                  <a:pt x="42" y="114"/>
                </a:lnTo>
                <a:lnTo>
                  <a:pt x="42" y="120"/>
                </a:lnTo>
                <a:lnTo>
                  <a:pt x="42" y="138"/>
                </a:lnTo>
                <a:lnTo>
                  <a:pt x="36" y="144"/>
                </a:lnTo>
                <a:lnTo>
                  <a:pt x="30" y="144"/>
                </a:lnTo>
                <a:close/>
              </a:path>
            </a:pathLst>
          </a:custGeom>
          <a:solidFill>
            <a:schemeClr val="bg1">
              <a:lumMod val="85000"/>
            </a:schemeClr>
          </a:solidFill>
          <a:ln w="12700">
            <a:solidFill>
              <a:srgbClr val="000000"/>
            </a:solidFill>
            <a:prstDash val="solid"/>
            <a:round/>
            <a:headEnd/>
            <a:tailEnd/>
          </a:ln>
        </p:spPr>
        <p:txBody>
          <a:bodyPr/>
          <a:lstStyle/>
          <a:p>
            <a:endParaRPr lang="fi-FI"/>
          </a:p>
        </p:txBody>
      </p:sp>
      <p:sp>
        <p:nvSpPr>
          <p:cNvPr id="4104" name="Freeform 8"/>
          <p:cNvSpPr>
            <a:spLocks noChangeAspect="1"/>
          </p:cNvSpPr>
          <p:nvPr/>
        </p:nvSpPr>
        <p:spPr bwMode="auto">
          <a:xfrm>
            <a:off x="6664325" y="3252788"/>
            <a:ext cx="161925" cy="485775"/>
          </a:xfrm>
          <a:custGeom>
            <a:avLst/>
            <a:gdLst>
              <a:gd name="T0" fmla="*/ 2147483647 w 18"/>
              <a:gd name="T1" fmla="*/ 2147483647 h 54"/>
              <a:gd name="T2" fmla="*/ 2147483647 w 18"/>
              <a:gd name="T3" fmla="*/ 0 h 54"/>
              <a:gd name="T4" fmla="*/ 0 w 18"/>
              <a:gd name="T5" fmla="*/ 0 h 54"/>
              <a:gd name="T6" fmla="*/ 0 w 18"/>
              <a:gd name="T7" fmla="*/ 2147483647 h 54"/>
              <a:gd name="T8" fmla="*/ 0 w 18"/>
              <a:gd name="T9" fmla="*/ 2147483647 h 54"/>
              <a:gd name="T10" fmla="*/ 0 w 18"/>
              <a:gd name="T11" fmla="*/ 2147483647 h 54"/>
              <a:gd name="T12" fmla="*/ 0 w 18"/>
              <a:gd name="T13" fmla="*/ 2147483647 h 54"/>
              <a:gd name="T14" fmla="*/ 2147483647 w 18"/>
              <a:gd name="T15" fmla="*/ 2147483647 h 54"/>
              <a:gd name="T16" fmla="*/ 2147483647 w 18"/>
              <a:gd name="T17" fmla="*/ 2147483647 h 54"/>
              <a:gd name="T18" fmla="*/ 2147483647 w 18"/>
              <a:gd name="T19" fmla="*/ 2147483647 h 54"/>
              <a:gd name="T20" fmla="*/ 2147483647 w 18"/>
              <a:gd name="T21" fmla="*/ 2147483647 h 54"/>
              <a:gd name="T22" fmla="*/ 2147483647 w 18"/>
              <a:gd name="T23" fmla="*/ 2147483647 h 54"/>
              <a:gd name="T24" fmla="*/ 2147483647 w 18"/>
              <a:gd name="T25" fmla="*/ 2147483647 h 54"/>
              <a:gd name="T26" fmla="*/ 2147483647 w 18"/>
              <a:gd name="T27" fmla="*/ 2147483647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54"/>
              <a:gd name="T44" fmla="*/ 18 w 18"/>
              <a:gd name="T45" fmla="*/ 54 h 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54">
                <a:moveTo>
                  <a:pt x="12" y="18"/>
                </a:moveTo>
                <a:lnTo>
                  <a:pt x="6" y="0"/>
                </a:lnTo>
                <a:lnTo>
                  <a:pt x="0" y="0"/>
                </a:lnTo>
                <a:lnTo>
                  <a:pt x="0" y="12"/>
                </a:lnTo>
                <a:lnTo>
                  <a:pt x="0" y="24"/>
                </a:lnTo>
                <a:lnTo>
                  <a:pt x="0" y="30"/>
                </a:lnTo>
                <a:lnTo>
                  <a:pt x="0" y="48"/>
                </a:lnTo>
                <a:lnTo>
                  <a:pt x="6" y="54"/>
                </a:lnTo>
                <a:lnTo>
                  <a:pt x="12" y="54"/>
                </a:lnTo>
                <a:lnTo>
                  <a:pt x="18" y="48"/>
                </a:lnTo>
                <a:lnTo>
                  <a:pt x="18" y="36"/>
                </a:lnTo>
                <a:lnTo>
                  <a:pt x="18" y="30"/>
                </a:lnTo>
                <a:lnTo>
                  <a:pt x="18" y="24"/>
                </a:lnTo>
                <a:lnTo>
                  <a:pt x="12" y="18"/>
                </a:lnTo>
                <a:close/>
              </a:path>
            </a:pathLst>
          </a:custGeom>
          <a:solidFill>
            <a:schemeClr val="bg1"/>
          </a:solidFill>
          <a:ln w="0">
            <a:solidFill>
              <a:srgbClr val="000000"/>
            </a:solidFill>
            <a:prstDash val="solid"/>
            <a:round/>
            <a:headEnd/>
            <a:tailEnd/>
          </a:ln>
        </p:spPr>
        <p:txBody>
          <a:bodyPr/>
          <a:lstStyle/>
          <a:p>
            <a:endParaRPr lang="fi-FI"/>
          </a:p>
        </p:txBody>
      </p:sp>
      <p:sp>
        <p:nvSpPr>
          <p:cNvPr id="4105" name="Freeform 9"/>
          <p:cNvSpPr>
            <a:spLocks noChangeAspect="1"/>
          </p:cNvSpPr>
          <p:nvPr/>
        </p:nvSpPr>
        <p:spPr bwMode="auto">
          <a:xfrm>
            <a:off x="7150100" y="3521075"/>
            <a:ext cx="323850" cy="269875"/>
          </a:xfrm>
          <a:custGeom>
            <a:avLst/>
            <a:gdLst>
              <a:gd name="T0" fmla="*/ 2147483647 w 36"/>
              <a:gd name="T1" fmla="*/ 2147483647 h 30"/>
              <a:gd name="T2" fmla="*/ 2147483647 w 36"/>
              <a:gd name="T3" fmla="*/ 2147483647 h 30"/>
              <a:gd name="T4" fmla="*/ 0 w 36"/>
              <a:gd name="T5" fmla="*/ 2147483647 h 30"/>
              <a:gd name="T6" fmla="*/ 2147483647 w 36"/>
              <a:gd name="T7" fmla="*/ 2147483647 h 30"/>
              <a:gd name="T8" fmla="*/ 2147483647 w 36"/>
              <a:gd name="T9" fmla="*/ 2147483647 h 30"/>
              <a:gd name="T10" fmla="*/ 2147483647 w 36"/>
              <a:gd name="T11" fmla="*/ 2147483647 h 30"/>
              <a:gd name="T12" fmla="*/ 2147483647 w 36"/>
              <a:gd name="T13" fmla="*/ 2147483647 h 30"/>
              <a:gd name="T14" fmla="*/ 2147483647 w 36"/>
              <a:gd name="T15" fmla="*/ 2147483647 h 30"/>
              <a:gd name="T16" fmla="*/ 2147483647 w 36"/>
              <a:gd name="T17" fmla="*/ 2147483647 h 30"/>
              <a:gd name="T18" fmla="*/ 2147483647 w 36"/>
              <a:gd name="T19" fmla="*/ 0 h 30"/>
              <a:gd name="T20" fmla="*/ 2147483647 w 36"/>
              <a:gd name="T21" fmla="*/ 2147483647 h 30"/>
              <a:gd name="T22" fmla="*/ 2147483647 w 36"/>
              <a:gd name="T23" fmla="*/ 214748364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30"/>
              <a:gd name="T38" fmla="*/ 36 w 36"/>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30">
                <a:moveTo>
                  <a:pt x="6" y="6"/>
                </a:moveTo>
                <a:lnTo>
                  <a:pt x="6" y="18"/>
                </a:lnTo>
                <a:lnTo>
                  <a:pt x="0" y="18"/>
                </a:lnTo>
                <a:lnTo>
                  <a:pt x="6" y="24"/>
                </a:lnTo>
                <a:lnTo>
                  <a:pt x="12" y="24"/>
                </a:lnTo>
                <a:lnTo>
                  <a:pt x="30" y="30"/>
                </a:lnTo>
                <a:lnTo>
                  <a:pt x="36" y="24"/>
                </a:lnTo>
                <a:lnTo>
                  <a:pt x="36" y="18"/>
                </a:lnTo>
                <a:lnTo>
                  <a:pt x="36" y="6"/>
                </a:lnTo>
                <a:lnTo>
                  <a:pt x="24" y="0"/>
                </a:lnTo>
                <a:lnTo>
                  <a:pt x="18" y="6"/>
                </a:lnTo>
                <a:lnTo>
                  <a:pt x="6" y="6"/>
                </a:lnTo>
                <a:close/>
              </a:path>
            </a:pathLst>
          </a:custGeom>
          <a:solidFill>
            <a:schemeClr val="bg1"/>
          </a:solidFill>
          <a:ln w="0">
            <a:solidFill>
              <a:srgbClr val="000000"/>
            </a:solidFill>
            <a:prstDash val="solid"/>
            <a:round/>
            <a:headEnd/>
            <a:tailEnd/>
          </a:ln>
        </p:spPr>
        <p:txBody>
          <a:bodyPr/>
          <a:lstStyle/>
          <a:p>
            <a:endParaRPr lang="fi-FI"/>
          </a:p>
        </p:txBody>
      </p:sp>
      <p:sp>
        <p:nvSpPr>
          <p:cNvPr id="4106" name="Freeform 10"/>
          <p:cNvSpPr>
            <a:spLocks noChangeAspect="1"/>
          </p:cNvSpPr>
          <p:nvPr/>
        </p:nvSpPr>
        <p:spPr bwMode="auto">
          <a:xfrm>
            <a:off x="6450013" y="3467100"/>
            <a:ext cx="106362" cy="323850"/>
          </a:xfrm>
          <a:custGeom>
            <a:avLst/>
            <a:gdLst>
              <a:gd name="T0" fmla="*/ 2147483647 w 12"/>
              <a:gd name="T1" fmla="*/ 0 h 36"/>
              <a:gd name="T2" fmla="*/ 0 w 12"/>
              <a:gd name="T3" fmla="*/ 2147483647 h 36"/>
              <a:gd name="T4" fmla="*/ 0 w 12"/>
              <a:gd name="T5" fmla="*/ 2147483647 h 36"/>
              <a:gd name="T6" fmla="*/ 0 w 12"/>
              <a:gd name="T7" fmla="*/ 2147483647 h 36"/>
              <a:gd name="T8" fmla="*/ 2147483647 w 12"/>
              <a:gd name="T9" fmla="*/ 2147483647 h 36"/>
              <a:gd name="T10" fmla="*/ 2147483647 w 12"/>
              <a:gd name="T11" fmla="*/ 2147483647 h 36"/>
              <a:gd name="T12" fmla="*/ 2147483647 w 12"/>
              <a:gd name="T13" fmla="*/ 2147483647 h 36"/>
              <a:gd name="T14" fmla="*/ 2147483647 w 12"/>
              <a:gd name="T15" fmla="*/ 2147483647 h 36"/>
              <a:gd name="T16" fmla="*/ 2147483647 w 12"/>
              <a:gd name="T17" fmla="*/ 0 h 36"/>
              <a:gd name="T18" fmla="*/ 2147483647 w 12"/>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36"/>
              <a:gd name="T32" fmla="*/ 12 w 12"/>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36">
                <a:moveTo>
                  <a:pt x="6" y="0"/>
                </a:moveTo>
                <a:lnTo>
                  <a:pt x="0" y="6"/>
                </a:lnTo>
                <a:lnTo>
                  <a:pt x="0" y="18"/>
                </a:lnTo>
                <a:lnTo>
                  <a:pt x="0" y="30"/>
                </a:lnTo>
                <a:lnTo>
                  <a:pt x="6" y="36"/>
                </a:lnTo>
                <a:lnTo>
                  <a:pt x="12" y="36"/>
                </a:lnTo>
                <a:lnTo>
                  <a:pt x="12" y="24"/>
                </a:lnTo>
                <a:lnTo>
                  <a:pt x="12" y="6"/>
                </a:lnTo>
                <a:lnTo>
                  <a:pt x="12" y="0"/>
                </a:lnTo>
                <a:lnTo>
                  <a:pt x="6" y="0"/>
                </a:lnTo>
                <a:close/>
              </a:path>
            </a:pathLst>
          </a:custGeom>
          <a:solidFill>
            <a:schemeClr val="bg1"/>
          </a:solidFill>
          <a:ln w="0">
            <a:solidFill>
              <a:srgbClr val="000000"/>
            </a:solidFill>
            <a:prstDash val="solid"/>
            <a:round/>
            <a:headEnd/>
            <a:tailEnd/>
          </a:ln>
        </p:spPr>
        <p:txBody>
          <a:bodyPr/>
          <a:lstStyle/>
          <a:p>
            <a:endParaRPr lang="fi-FI"/>
          </a:p>
        </p:txBody>
      </p:sp>
      <p:sp>
        <p:nvSpPr>
          <p:cNvPr id="4107" name="Freeform 11"/>
          <p:cNvSpPr>
            <a:spLocks noChangeAspect="1"/>
          </p:cNvSpPr>
          <p:nvPr/>
        </p:nvSpPr>
        <p:spPr bwMode="auto">
          <a:xfrm>
            <a:off x="5640388" y="2281238"/>
            <a:ext cx="809625" cy="1185862"/>
          </a:xfrm>
          <a:custGeom>
            <a:avLst/>
            <a:gdLst>
              <a:gd name="T0" fmla="*/ 2147483647 w 90"/>
              <a:gd name="T1" fmla="*/ 2147483647 h 132"/>
              <a:gd name="T2" fmla="*/ 2147483647 w 90"/>
              <a:gd name="T3" fmla="*/ 2147483647 h 132"/>
              <a:gd name="T4" fmla="*/ 2147483647 w 90"/>
              <a:gd name="T5" fmla="*/ 2147483647 h 132"/>
              <a:gd name="T6" fmla="*/ 2147483647 w 90"/>
              <a:gd name="T7" fmla="*/ 2147483647 h 132"/>
              <a:gd name="T8" fmla="*/ 2147483647 w 90"/>
              <a:gd name="T9" fmla="*/ 0 h 132"/>
              <a:gd name="T10" fmla="*/ 2147483647 w 90"/>
              <a:gd name="T11" fmla="*/ 2147483647 h 132"/>
              <a:gd name="T12" fmla="*/ 2147483647 w 90"/>
              <a:gd name="T13" fmla="*/ 2147483647 h 132"/>
              <a:gd name="T14" fmla="*/ 2147483647 w 90"/>
              <a:gd name="T15" fmla="*/ 2147483647 h 132"/>
              <a:gd name="T16" fmla="*/ 2147483647 w 90"/>
              <a:gd name="T17" fmla="*/ 2147483647 h 132"/>
              <a:gd name="T18" fmla="*/ 2147483647 w 90"/>
              <a:gd name="T19" fmla="*/ 2147483647 h 132"/>
              <a:gd name="T20" fmla="*/ 2147483647 w 90"/>
              <a:gd name="T21" fmla="*/ 2147483647 h 132"/>
              <a:gd name="T22" fmla="*/ 2147483647 w 90"/>
              <a:gd name="T23" fmla="*/ 2147483647 h 132"/>
              <a:gd name="T24" fmla="*/ 2147483647 w 90"/>
              <a:gd name="T25" fmla="*/ 2147483647 h 132"/>
              <a:gd name="T26" fmla="*/ 2147483647 w 90"/>
              <a:gd name="T27" fmla="*/ 2147483647 h 132"/>
              <a:gd name="T28" fmla="*/ 2147483647 w 90"/>
              <a:gd name="T29" fmla="*/ 2147483647 h 132"/>
              <a:gd name="T30" fmla="*/ 2147483647 w 90"/>
              <a:gd name="T31" fmla="*/ 2147483647 h 132"/>
              <a:gd name="T32" fmla="*/ 2147483647 w 90"/>
              <a:gd name="T33" fmla="*/ 2147483647 h 132"/>
              <a:gd name="T34" fmla="*/ 2147483647 w 90"/>
              <a:gd name="T35" fmla="*/ 2147483647 h 132"/>
              <a:gd name="T36" fmla="*/ 2147483647 w 90"/>
              <a:gd name="T37" fmla="*/ 2147483647 h 132"/>
              <a:gd name="T38" fmla="*/ 2147483647 w 90"/>
              <a:gd name="T39" fmla="*/ 2147483647 h 132"/>
              <a:gd name="T40" fmla="*/ 2147483647 w 90"/>
              <a:gd name="T41" fmla="*/ 2147483647 h 132"/>
              <a:gd name="T42" fmla="*/ 2147483647 w 90"/>
              <a:gd name="T43" fmla="*/ 2147483647 h 132"/>
              <a:gd name="T44" fmla="*/ 2147483647 w 90"/>
              <a:gd name="T45" fmla="*/ 2147483647 h 132"/>
              <a:gd name="T46" fmla="*/ 0 w 90"/>
              <a:gd name="T47" fmla="*/ 2147483647 h 132"/>
              <a:gd name="T48" fmla="*/ 2147483647 w 90"/>
              <a:gd name="T49" fmla="*/ 2147483647 h 1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32"/>
              <a:gd name="T77" fmla="*/ 90 w 90"/>
              <a:gd name="T78" fmla="*/ 132 h 1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32">
                <a:moveTo>
                  <a:pt x="6" y="78"/>
                </a:moveTo>
                <a:lnTo>
                  <a:pt x="18" y="54"/>
                </a:lnTo>
                <a:lnTo>
                  <a:pt x="18" y="30"/>
                </a:lnTo>
                <a:lnTo>
                  <a:pt x="12" y="18"/>
                </a:lnTo>
                <a:lnTo>
                  <a:pt x="18" y="0"/>
                </a:lnTo>
                <a:lnTo>
                  <a:pt x="24" y="6"/>
                </a:lnTo>
                <a:lnTo>
                  <a:pt x="30" y="12"/>
                </a:lnTo>
                <a:lnTo>
                  <a:pt x="60" y="54"/>
                </a:lnTo>
                <a:lnTo>
                  <a:pt x="60" y="84"/>
                </a:lnTo>
                <a:lnTo>
                  <a:pt x="90" y="120"/>
                </a:lnTo>
                <a:lnTo>
                  <a:pt x="90" y="126"/>
                </a:lnTo>
                <a:lnTo>
                  <a:pt x="84" y="126"/>
                </a:lnTo>
                <a:lnTo>
                  <a:pt x="72" y="126"/>
                </a:lnTo>
                <a:lnTo>
                  <a:pt x="66" y="126"/>
                </a:lnTo>
                <a:lnTo>
                  <a:pt x="54" y="126"/>
                </a:lnTo>
                <a:lnTo>
                  <a:pt x="42" y="126"/>
                </a:lnTo>
                <a:lnTo>
                  <a:pt x="18" y="132"/>
                </a:lnTo>
                <a:lnTo>
                  <a:pt x="18" y="126"/>
                </a:lnTo>
                <a:lnTo>
                  <a:pt x="24" y="120"/>
                </a:lnTo>
                <a:lnTo>
                  <a:pt x="30" y="114"/>
                </a:lnTo>
                <a:lnTo>
                  <a:pt x="24" y="108"/>
                </a:lnTo>
                <a:lnTo>
                  <a:pt x="18" y="108"/>
                </a:lnTo>
                <a:lnTo>
                  <a:pt x="12" y="108"/>
                </a:lnTo>
                <a:lnTo>
                  <a:pt x="0" y="90"/>
                </a:lnTo>
                <a:lnTo>
                  <a:pt x="6" y="78"/>
                </a:lnTo>
                <a:close/>
              </a:path>
            </a:pathLst>
          </a:custGeom>
          <a:solidFill>
            <a:schemeClr val="bg1">
              <a:lumMod val="85000"/>
            </a:schemeClr>
          </a:solidFill>
          <a:ln w="12700">
            <a:solidFill>
              <a:schemeClr val="tx1"/>
            </a:solidFill>
            <a:prstDash val="solid"/>
            <a:round/>
            <a:headEnd/>
            <a:tailEnd/>
          </a:ln>
        </p:spPr>
        <p:txBody>
          <a:bodyPr/>
          <a:lstStyle/>
          <a:p>
            <a:endParaRPr lang="fi-FI"/>
          </a:p>
        </p:txBody>
      </p:sp>
      <p:sp>
        <p:nvSpPr>
          <p:cNvPr id="4108" name="Freeform 12"/>
          <p:cNvSpPr>
            <a:spLocks noChangeAspect="1"/>
          </p:cNvSpPr>
          <p:nvPr/>
        </p:nvSpPr>
        <p:spPr bwMode="auto">
          <a:xfrm>
            <a:off x="5964238" y="3467100"/>
            <a:ext cx="323850" cy="161925"/>
          </a:xfrm>
          <a:custGeom>
            <a:avLst/>
            <a:gdLst>
              <a:gd name="T0" fmla="*/ 0 w 36"/>
              <a:gd name="T1" fmla="*/ 2147483647 h 18"/>
              <a:gd name="T2" fmla="*/ 0 w 36"/>
              <a:gd name="T3" fmla="*/ 2147483647 h 18"/>
              <a:gd name="T4" fmla="*/ 2147483647 w 36"/>
              <a:gd name="T5" fmla="*/ 0 h 18"/>
              <a:gd name="T6" fmla="*/ 2147483647 w 36"/>
              <a:gd name="T7" fmla="*/ 0 h 18"/>
              <a:gd name="T8" fmla="*/ 2147483647 w 36"/>
              <a:gd name="T9" fmla="*/ 0 h 18"/>
              <a:gd name="T10" fmla="*/ 2147483647 w 36"/>
              <a:gd name="T11" fmla="*/ 0 h 18"/>
              <a:gd name="T12" fmla="*/ 2147483647 w 36"/>
              <a:gd name="T13" fmla="*/ 2147483647 h 18"/>
              <a:gd name="T14" fmla="*/ 2147483647 w 36"/>
              <a:gd name="T15" fmla="*/ 2147483647 h 18"/>
              <a:gd name="T16" fmla="*/ 2147483647 w 36"/>
              <a:gd name="T17" fmla="*/ 2147483647 h 18"/>
              <a:gd name="T18" fmla="*/ 2147483647 w 36"/>
              <a:gd name="T19" fmla="*/ 2147483647 h 18"/>
              <a:gd name="T20" fmla="*/ 0 w 36"/>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18"/>
              <a:gd name="T35" fmla="*/ 36 w 36"/>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18">
                <a:moveTo>
                  <a:pt x="0" y="12"/>
                </a:moveTo>
                <a:lnTo>
                  <a:pt x="0" y="6"/>
                </a:lnTo>
                <a:lnTo>
                  <a:pt x="12" y="0"/>
                </a:lnTo>
                <a:lnTo>
                  <a:pt x="18" y="0"/>
                </a:lnTo>
                <a:lnTo>
                  <a:pt x="30" y="0"/>
                </a:lnTo>
                <a:lnTo>
                  <a:pt x="36" y="0"/>
                </a:lnTo>
                <a:lnTo>
                  <a:pt x="30" y="12"/>
                </a:lnTo>
                <a:lnTo>
                  <a:pt x="24" y="12"/>
                </a:lnTo>
                <a:lnTo>
                  <a:pt x="12" y="18"/>
                </a:lnTo>
                <a:lnTo>
                  <a:pt x="6" y="12"/>
                </a:lnTo>
                <a:lnTo>
                  <a:pt x="0" y="12"/>
                </a:lnTo>
                <a:close/>
              </a:path>
            </a:pathLst>
          </a:custGeom>
          <a:solidFill>
            <a:schemeClr val="bg1"/>
          </a:solidFill>
          <a:ln w="0">
            <a:solidFill>
              <a:srgbClr val="000000"/>
            </a:solidFill>
            <a:prstDash val="solid"/>
            <a:round/>
            <a:headEnd/>
            <a:tailEnd/>
          </a:ln>
        </p:spPr>
        <p:txBody>
          <a:bodyPr/>
          <a:lstStyle/>
          <a:p>
            <a:endParaRPr lang="fi-FI"/>
          </a:p>
        </p:txBody>
      </p:sp>
      <p:sp>
        <p:nvSpPr>
          <p:cNvPr id="4109" name="Freeform 13"/>
          <p:cNvSpPr>
            <a:spLocks noChangeAspect="1"/>
          </p:cNvSpPr>
          <p:nvPr/>
        </p:nvSpPr>
        <p:spPr bwMode="auto">
          <a:xfrm>
            <a:off x="4994275" y="1905000"/>
            <a:ext cx="808038" cy="1077913"/>
          </a:xfrm>
          <a:custGeom>
            <a:avLst/>
            <a:gdLst>
              <a:gd name="T0" fmla="*/ 2147483647 w 90"/>
              <a:gd name="T1" fmla="*/ 2147483647 h 120"/>
              <a:gd name="T2" fmla="*/ 0 w 90"/>
              <a:gd name="T3" fmla="*/ 2147483647 h 120"/>
              <a:gd name="T4" fmla="*/ 2147483647 w 90"/>
              <a:gd name="T5" fmla="*/ 2147483647 h 120"/>
              <a:gd name="T6" fmla="*/ 2147483647 w 90"/>
              <a:gd name="T7" fmla="*/ 0 h 120"/>
              <a:gd name="T8" fmla="*/ 2147483647 w 90"/>
              <a:gd name="T9" fmla="*/ 0 h 120"/>
              <a:gd name="T10" fmla="*/ 2147483647 w 90"/>
              <a:gd name="T11" fmla="*/ 2147483647 h 120"/>
              <a:gd name="T12" fmla="*/ 2147483647 w 90"/>
              <a:gd name="T13" fmla="*/ 2147483647 h 120"/>
              <a:gd name="T14" fmla="*/ 2147483647 w 90"/>
              <a:gd name="T15" fmla="*/ 2147483647 h 120"/>
              <a:gd name="T16" fmla="*/ 2147483647 w 90"/>
              <a:gd name="T17" fmla="*/ 2147483647 h 120"/>
              <a:gd name="T18" fmla="*/ 2147483647 w 90"/>
              <a:gd name="T19" fmla="*/ 2147483647 h 120"/>
              <a:gd name="T20" fmla="*/ 2147483647 w 90"/>
              <a:gd name="T21" fmla="*/ 2147483647 h 120"/>
              <a:gd name="T22" fmla="*/ 2147483647 w 90"/>
              <a:gd name="T23" fmla="*/ 2147483647 h 120"/>
              <a:gd name="T24" fmla="*/ 2147483647 w 90"/>
              <a:gd name="T25" fmla="*/ 2147483647 h 120"/>
              <a:gd name="T26" fmla="*/ 2147483647 w 90"/>
              <a:gd name="T27" fmla="*/ 2147483647 h 120"/>
              <a:gd name="T28" fmla="*/ 2147483647 w 90"/>
              <a:gd name="T29" fmla="*/ 2147483647 h 120"/>
              <a:gd name="T30" fmla="*/ 2147483647 w 90"/>
              <a:gd name="T31" fmla="*/ 2147483647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120"/>
              <a:gd name="T50" fmla="*/ 90 w 90"/>
              <a:gd name="T51" fmla="*/ 120 h 1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120">
                <a:moveTo>
                  <a:pt x="24" y="120"/>
                </a:moveTo>
                <a:lnTo>
                  <a:pt x="0" y="96"/>
                </a:lnTo>
                <a:lnTo>
                  <a:pt x="24" y="36"/>
                </a:lnTo>
                <a:lnTo>
                  <a:pt x="12" y="0"/>
                </a:lnTo>
                <a:lnTo>
                  <a:pt x="48" y="0"/>
                </a:lnTo>
                <a:lnTo>
                  <a:pt x="72" y="18"/>
                </a:lnTo>
                <a:lnTo>
                  <a:pt x="48" y="30"/>
                </a:lnTo>
                <a:lnTo>
                  <a:pt x="48" y="66"/>
                </a:lnTo>
                <a:lnTo>
                  <a:pt x="84" y="60"/>
                </a:lnTo>
                <a:lnTo>
                  <a:pt x="90" y="72"/>
                </a:lnTo>
                <a:lnTo>
                  <a:pt x="72" y="72"/>
                </a:lnTo>
                <a:lnTo>
                  <a:pt x="54" y="84"/>
                </a:lnTo>
                <a:lnTo>
                  <a:pt x="54" y="114"/>
                </a:lnTo>
                <a:lnTo>
                  <a:pt x="42" y="108"/>
                </a:lnTo>
                <a:lnTo>
                  <a:pt x="42" y="120"/>
                </a:lnTo>
                <a:lnTo>
                  <a:pt x="24" y="120"/>
                </a:lnTo>
                <a:close/>
              </a:path>
            </a:pathLst>
          </a:custGeom>
          <a:solidFill>
            <a:srgbClr val="66CCFF"/>
          </a:solidFill>
          <a:ln w="12700">
            <a:solidFill>
              <a:srgbClr val="000000"/>
            </a:solidFill>
            <a:prstDash val="solid"/>
            <a:round/>
            <a:headEnd/>
            <a:tailEnd/>
          </a:ln>
        </p:spPr>
        <p:txBody>
          <a:bodyPr/>
          <a:lstStyle/>
          <a:p>
            <a:endParaRPr lang="fi-FI"/>
          </a:p>
        </p:txBody>
      </p:sp>
      <p:sp>
        <p:nvSpPr>
          <p:cNvPr id="4110" name="Freeform 14"/>
          <p:cNvSpPr>
            <a:spLocks noChangeAspect="1"/>
          </p:cNvSpPr>
          <p:nvPr/>
        </p:nvSpPr>
        <p:spPr bwMode="auto">
          <a:xfrm>
            <a:off x="7150100" y="1581150"/>
            <a:ext cx="1885950" cy="1833563"/>
          </a:xfrm>
          <a:custGeom>
            <a:avLst/>
            <a:gdLst>
              <a:gd name="T0" fmla="*/ 0 w 210"/>
              <a:gd name="T1" fmla="*/ 2147483647 h 204"/>
              <a:gd name="T2" fmla="*/ 2147483647 w 210"/>
              <a:gd name="T3" fmla="*/ 2147483647 h 204"/>
              <a:gd name="T4" fmla="*/ 2147483647 w 210"/>
              <a:gd name="T5" fmla="*/ 2147483647 h 204"/>
              <a:gd name="T6" fmla="*/ 2147483647 w 210"/>
              <a:gd name="T7" fmla="*/ 2147483647 h 204"/>
              <a:gd name="T8" fmla="*/ 2147483647 w 210"/>
              <a:gd name="T9" fmla="*/ 2147483647 h 204"/>
              <a:gd name="T10" fmla="*/ 2147483647 w 210"/>
              <a:gd name="T11" fmla="*/ 2147483647 h 204"/>
              <a:gd name="T12" fmla="*/ 2147483647 w 210"/>
              <a:gd name="T13" fmla="*/ 2147483647 h 204"/>
              <a:gd name="T14" fmla="*/ 2147483647 w 210"/>
              <a:gd name="T15" fmla="*/ 2147483647 h 204"/>
              <a:gd name="T16" fmla="*/ 2147483647 w 210"/>
              <a:gd name="T17" fmla="*/ 2147483647 h 204"/>
              <a:gd name="T18" fmla="*/ 2147483647 w 210"/>
              <a:gd name="T19" fmla="*/ 2147483647 h 204"/>
              <a:gd name="T20" fmla="*/ 2147483647 w 210"/>
              <a:gd name="T21" fmla="*/ 2147483647 h 204"/>
              <a:gd name="T22" fmla="*/ 2147483647 w 210"/>
              <a:gd name="T23" fmla="*/ 2147483647 h 204"/>
              <a:gd name="T24" fmla="*/ 2147483647 w 210"/>
              <a:gd name="T25" fmla="*/ 2147483647 h 204"/>
              <a:gd name="T26" fmla="*/ 2147483647 w 210"/>
              <a:gd name="T27" fmla="*/ 0 h 204"/>
              <a:gd name="T28" fmla="*/ 2147483647 w 210"/>
              <a:gd name="T29" fmla="*/ 0 h 204"/>
              <a:gd name="T30" fmla="*/ 2147483647 w 210"/>
              <a:gd name="T31" fmla="*/ 2147483647 h 204"/>
              <a:gd name="T32" fmla="*/ 2147483647 w 210"/>
              <a:gd name="T33" fmla="*/ 2147483647 h 204"/>
              <a:gd name="T34" fmla="*/ 2147483647 w 210"/>
              <a:gd name="T35" fmla="*/ 2147483647 h 204"/>
              <a:gd name="T36" fmla="*/ 2147483647 w 210"/>
              <a:gd name="T37" fmla="*/ 2147483647 h 204"/>
              <a:gd name="T38" fmla="*/ 2147483647 w 210"/>
              <a:gd name="T39" fmla="*/ 2147483647 h 204"/>
              <a:gd name="T40" fmla="*/ 2147483647 w 210"/>
              <a:gd name="T41" fmla="*/ 2147483647 h 204"/>
              <a:gd name="T42" fmla="*/ 2147483647 w 210"/>
              <a:gd name="T43" fmla="*/ 2147483647 h 204"/>
              <a:gd name="T44" fmla="*/ 2147483647 w 210"/>
              <a:gd name="T45" fmla="*/ 2147483647 h 204"/>
              <a:gd name="T46" fmla="*/ 2147483647 w 210"/>
              <a:gd name="T47" fmla="*/ 2147483647 h 204"/>
              <a:gd name="T48" fmla="*/ 2147483647 w 210"/>
              <a:gd name="T49" fmla="*/ 2147483647 h 204"/>
              <a:gd name="T50" fmla="*/ 2147483647 w 210"/>
              <a:gd name="T51" fmla="*/ 2147483647 h 204"/>
              <a:gd name="T52" fmla="*/ 2147483647 w 210"/>
              <a:gd name="T53" fmla="*/ 2147483647 h 204"/>
              <a:gd name="T54" fmla="*/ 2147483647 w 210"/>
              <a:gd name="T55" fmla="*/ 2147483647 h 204"/>
              <a:gd name="T56" fmla="*/ 2147483647 w 210"/>
              <a:gd name="T57" fmla="*/ 2147483647 h 204"/>
              <a:gd name="T58" fmla="*/ 2147483647 w 210"/>
              <a:gd name="T59" fmla="*/ 2147483647 h 204"/>
              <a:gd name="T60" fmla="*/ 2147483647 w 210"/>
              <a:gd name="T61" fmla="*/ 2147483647 h 204"/>
              <a:gd name="T62" fmla="*/ 2147483647 w 210"/>
              <a:gd name="T63" fmla="*/ 2147483647 h 204"/>
              <a:gd name="T64" fmla="*/ 2147483647 w 210"/>
              <a:gd name="T65" fmla="*/ 2147483647 h 204"/>
              <a:gd name="T66" fmla="*/ 2147483647 w 210"/>
              <a:gd name="T67" fmla="*/ 2147483647 h 204"/>
              <a:gd name="T68" fmla="*/ 2147483647 w 210"/>
              <a:gd name="T69" fmla="*/ 2147483647 h 204"/>
              <a:gd name="T70" fmla="*/ 2147483647 w 210"/>
              <a:gd name="T71" fmla="*/ 2147483647 h 204"/>
              <a:gd name="T72" fmla="*/ 2147483647 w 210"/>
              <a:gd name="T73" fmla="*/ 2147483647 h 204"/>
              <a:gd name="T74" fmla="*/ 2147483647 w 210"/>
              <a:gd name="T75" fmla="*/ 2147483647 h 204"/>
              <a:gd name="T76" fmla="*/ 2147483647 w 210"/>
              <a:gd name="T77" fmla="*/ 2147483647 h 204"/>
              <a:gd name="T78" fmla="*/ 2147483647 w 210"/>
              <a:gd name="T79" fmla="*/ 2147483647 h 204"/>
              <a:gd name="T80" fmla="*/ 2147483647 w 210"/>
              <a:gd name="T81" fmla="*/ 2147483647 h 204"/>
              <a:gd name="T82" fmla="*/ 2147483647 w 210"/>
              <a:gd name="T83" fmla="*/ 2147483647 h 204"/>
              <a:gd name="T84" fmla="*/ 2147483647 w 210"/>
              <a:gd name="T85" fmla="*/ 2147483647 h 204"/>
              <a:gd name="T86" fmla="*/ 2147483647 w 210"/>
              <a:gd name="T87" fmla="*/ 2147483647 h 204"/>
              <a:gd name="T88" fmla="*/ 2147483647 w 210"/>
              <a:gd name="T89" fmla="*/ 2147483647 h 204"/>
              <a:gd name="T90" fmla="*/ 2147483647 w 210"/>
              <a:gd name="T91" fmla="*/ 2147483647 h 204"/>
              <a:gd name="T92" fmla="*/ 2147483647 w 210"/>
              <a:gd name="T93" fmla="*/ 2147483647 h 204"/>
              <a:gd name="T94" fmla="*/ 2147483647 w 210"/>
              <a:gd name="T95" fmla="*/ 2147483647 h 204"/>
              <a:gd name="T96" fmla="*/ 2147483647 w 210"/>
              <a:gd name="T97" fmla="*/ 2147483647 h 204"/>
              <a:gd name="T98" fmla="*/ 2147483647 w 210"/>
              <a:gd name="T99" fmla="*/ 2147483647 h 204"/>
              <a:gd name="T100" fmla="*/ 2147483647 w 210"/>
              <a:gd name="T101" fmla="*/ 2147483647 h 204"/>
              <a:gd name="T102" fmla="*/ 2147483647 w 210"/>
              <a:gd name="T103" fmla="*/ 2147483647 h 204"/>
              <a:gd name="T104" fmla="*/ 2147483647 w 210"/>
              <a:gd name="T105" fmla="*/ 2147483647 h 204"/>
              <a:gd name="T106" fmla="*/ 2147483647 w 210"/>
              <a:gd name="T107" fmla="*/ 2147483647 h 204"/>
              <a:gd name="T108" fmla="*/ 2147483647 w 210"/>
              <a:gd name="T109" fmla="*/ 2147483647 h 204"/>
              <a:gd name="T110" fmla="*/ 2147483647 w 210"/>
              <a:gd name="T111" fmla="*/ 2147483647 h 204"/>
              <a:gd name="T112" fmla="*/ 2147483647 w 210"/>
              <a:gd name="T113" fmla="*/ 2147483647 h 204"/>
              <a:gd name="T114" fmla="*/ 0 w 210"/>
              <a:gd name="T115" fmla="*/ 2147483647 h 2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0"/>
              <a:gd name="T175" fmla="*/ 0 h 204"/>
              <a:gd name="T176" fmla="*/ 210 w 210"/>
              <a:gd name="T177" fmla="*/ 204 h 2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0" h="204">
                <a:moveTo>
                  <a:pt x="0" y="96"/>
                </a:moveTo>
                <a:lnTo>
                  <a:pt x="12" y="54"/>
                </a:lnTo>
                <a:lnTo>
                  <a:pt x="36" y="42"/>
                </a:lnTo>
                <a:lnTo>
                  <a:pt x="48" y="18"/>
                </a:lnTo>
                <a:lnTo>
                  <a:pt x="48" y="6"/>
                </a:lnTo>
                <a:lnTo>
                  <a:pt x="72" y="12"/>
                </a:lnTo>
                <a:lnTo>
                  <a:pt x="84" y="42"/>
                </a:lnTo>
                <a:lnTo>
                  <a:pt x="96" y="42"/>
                </a:lnTo>
                <a:lnTo>
                  <a:pt x="102" y="36"/>
                </a:lnTo>
                <a:lnTo>
                  <a:pt x="108" y="36"/>
                </a:lnTo>
                <a:lnTo>
                  <a:pt x="120" y="60"/>
                </a:lnTo>
                <a:lnTo>
                  <a:pt x="126" y="84"/>
                </a:lnTo>
                <a:lnTo>
                  <a:pt x="162" y="78"/>
                </a:lnTo>
                <a:lnTo>
                  <a:pt x="156" y="0"/>
                </a:lnTo>
                <a:lnTo>
                  <a:pt x="174" y="0"/>
                </a:lnTo>
                <a:lnTo>
                  <a:pt x="180" y="24"/>
                </a:lnTo>
                <a:lnTo>
                  <a:pt x="204" y="24"/>
                </a:lnTo>
                <a:lnTo>
                  <a:pt x="204" y="30"/>
                </a:lnTo>
                <a:lnTo>
                  <a:pt x="204" y="42"/>
                </a:lnTo>
                <a:lnTo>
                  <a:pt x="210" y="48"/>
                </a:lnTo>
                <a:lnTo>
                  <a:pt x="204" y="54"/>
                </a:lnTo>
                <a:lnTo>
                  <a:pt x="198" y="54"/>
                </a:lnTo>
                <a:lnTo>
                  <a:pt x="180" y="72"/>
                </a:lnTo>
                <a:lnTo>
                  <a:pt x="180" y="90"/>
                </a:lnTo>
                <a:lnTo>
                  <a:pt x="180" y="102"/>
                </a:lnTo>
                <a:lnTo>
                  <a:pt x="180" y="114"/>
                </a:lnTo>
                <a:lnTo>
                  <a:pt x="174" y="120"/>
                </a:lnTo>
                <a:lnTo>
                  <a:pt x="156" y="138"/>
                </a:lnTo>
                <a:lnTo>
                  <a:pt x="144" y="138"/>
                </a:lnTo>
                <a:lnTo>
                  <a:pt x="144" y="132"/>
                </a:lnTo>
                <a:lnTo>
                  <a:pt x="132" y="120"/>
                </a:lnTo>
                <a:lnTo>
                  <a:pt x="126" y="114"/>
                </a:lnTo>
                <a:lnTo>
                  <a:pt x="120" y="120"/>
                </a:lnTo>
                <a:lnTo>
                  <a:pt x="114" y="144"/>
                </a:lnTo>
                <a:lnTo>
                  <a:pt x="108" y="156"/>
                </a:lnTo>
                <a:lnTo>
                  <a:pt x="102" y="156"/>
                </a:lnTo>
                <a:lnTo>
                  <a:pt x="96" y="150"/>
                </a:lnTo>
                <a:lnTo>
                  <a:pt x="90" y="132"/>
                </a:lnTo>
                <a:lnTo>
                  <a:pt x="84" y="126"/>
                </a:lnTo>
                <a:lnTo>
                  <a:pt x="60" y="108"/>
                </a:lnTo>
                <a:lnTo>
                  <a:pt x="54" y="96"/>
                </a:lnTo>
                <a:lnTo>
                  <a:pt x="48" y="96"/>
                </a:lnTo>
                <a:lnTo>
                  <a:pt x="42" y="102"/>
                </a:lnTo>
                <a:lnTo>
                  <a:pt x="54" y="120"/>
                </a:lnTo>
                <a:lnTo>
                  <a:pt x="60" y="132"/>
                </a:lnTo>
                <a:lnTo>
                  <a:pt x="66" y="150"/>
                </a:lnTo>
                <a:lnTo>
                  <a:pt x="78" y="168"/>
                </a:lnTo>
                <a:lnTo>
                  <a:pt x="78" y="174"/>
                </a:lnTo>
                <a:lnTo>
                  <a:pt x="78" y="180"/>
                </a:lnTo>
                <a:lnTo>
                  <a:pt x="66" y="180"/>
                </a:lnTo>
                <a:lnTo>
                  <a:pt x="54" y="174"/>
                </a:lnTo>
                <a:lnTo>
                  <a:pt x="48" y="174"/>
                </a:lnTo>
                <a:lnTo>
                  <a:pt x="54" y="192"/>
                </a:lnTo>
                <a:lnTo>
                  <a:pt x="54" y="198"/>
                </a:lnTo>
                <a:lnTo>
                  <a:pt x="48" y="204"/>
                </a:lnTo>
                <a:lnTo>
                  <a:pt x="42" y="204"/>
                </a:lnTo>
                <a:lnTo>
                  <a:pt x="36" y="114"/>
                </a:lnTo>
                <a:lnTo>
                  <a:pt x="0" y="96"/>
                </a:lnTo>
                <a:close/>
              </a:path>
            </a:pathLst>
          </a:custGeom>
          <a:solidFill>
            <a:schemeClr val="bg1">
              <a:lumMod val="85000"/>
            </a:schemeClr>
          </a:solidFill>
          <a:ln w="12700">
            <a:solidFill>
              <a:srgbClr val="000000"/>
            </a:solidFill>
            <a:prstDash val="solid"/>
            <a:round/>
            <a:headEnd/>
            <a:tailEnd/>
          </a:ln>
        </p:spPr>
        <p:txBody>
          <a:bodyPr/>
          <a:lstStyle/>
          <a:p>
            <a:endParaRPr lang="fi-FI"/>
          </a:p>
        </p:txBody>
      </p:sp>
      <p:sp>
        <p:nvSpPr>
          <p:cNvPr id="4111" name="Freeform 15"/>
          <p:cNvSpPr>
            <a:spLocks noChangeAspect="1"/>
          </p:cNvSpPr>
          <p:nvPr/>
        </p:nvSpPr>
        <p:spPr bwMode="auto">
          <a:xfrm>
            <a:off x="7797800" y="3252788"/>
            <a:ext cx="214313" cy="161925"/>
          </a:xfrm>
          <a:custGeom>
            <a:avLst/>
            <a:gdLst>
              <a:gd name="T0" fmla="*/ 2147483647 w 24"/>
              <a:gd name="T1" fmla="*/ 0 h 18"/>
              <a:gd name="T2" fmla="*/ 2147483647 w 24"/>
              <a:gd name="T3" fmla="*/ 0 h 18"/>
              <a:gd name="T4" fmla="*/ 2147483647 w 24"/>
              <a:gd name="T5" fmla="*/ 2147483647 h 18"/>
              <a:gd name="T6" fmla="*/ 2147483647 w 24"/>
              <a:gd name="T7" fmla="*/ 2147483647 h 18"/>
              <a:gd name="T8" fmla="*/ 2147483647 w 24"/>
              <a:gd name="T9" fmla="*/ 2147483647 h 18"/>
              <a:gd name="T10" fmla="*/ 2147483647 w 24"/>
              <a:gd name="T11" fmla="*/ 2147483647 h 18"/>
              <a:gd name="T12" fmla="*/ 0 w 24"/>
              <a:gd name="T13" fmla="*/ 2147483647 h 18"/>
              <a:gd name="T14" fmla="*/ 0 w 24"/>
              <a:gd name="T15" fmla="*/ 2147483647 h 18"/>
              <a:gd name="T16" fmla="*/ 2147483647 w 24"/>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8"/>
              <a:gd name="T29" fmla="*/ 24 w 24"/>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8">
                <a:moveTo>
                  <a:pt x="6" y="0"/>
                </a:moveTo>
                <a:lnTo>
                  <a:pt x="18" y="0"/>
                </a:lnTo>
                <a:lnTo>
                  <a:pt x="18" y="6"/>
                </a:lnTo>
                <a:lnTo>
                  <a:pt x="24" y="18"/>
                </a:lnTo>
                <a:lnTo>
                  <a:pt x="18" y="18"/>
                </a:lnTo>
                <a:lnTo>
                  <a:pt x="6" y="18"/>
                </a:lnTo>
                <a:lnTo>
                  <a:pt x="0" y="12"/>
                </a:lnTo>
                <a:lnTo>
                  <a:pt x="0" y="6"/>
                </a:lnTo>
                <a:lnTo>
                  <a:pt x="6" y="0"/>
                </a:lnTo>
                <a:close/>
              </a:path>
            </a:pathLst>
          </a:custGeom>
          <a:solidFill>
            <a:schemeClr val="bg1"/>
          </a:solidFill>
          <a:ln w="0">
            <a:solidFill>
              <a:srgbClr val="000000"/>
            </a:solidFill>
            <a:prstDash val="solid"/>
            <a:round/>
            <a:headEnd/>
            <a:tailEnd/>
          </a:ln>
        </p:spPr>
        <p:txBody>
          <a:bodyPr/>
          <a:lstStyle/>
          <a:p>
            <a:endParaRPr lang="fi-FI"/>
          </a:p>
        </p:txBody>
      </p:sp>
      <p:sp>
        <p:nvSpPr>
          <p:cNvPr id="4112" name="Freeform 16"/>
          <p:cNvSpPr>
            <a:spLocks noChangeAspect="1"/>
          </p:cNvSpPr>
          <p:nvPr/>
        </p:nvSpPr>
        <p:spPr bwMode="auto">
          <a:xfrm>
            <a:off x="8066088" y="3090863"/>
            <a:ext cx="161925" cy="161925"/>
          </a:xfrm>
          <a:custGeom>
            <a:avLst/>
            <a:gdLst>
              <a:gd name="T0" fmla="*/ 2147483647 w 18"/>
              <a:gd name="T1" fmla="*/ 0 h 18"/>
              <a:gd name="T2" fmla="*/ 2147483647 w 18"/>
              <a:gd name="T3" fmla="*/ 2147483647 h 18"/>
              <a:gd name="T4" fmla="*/ 2147483647 w 18"/>
              <a:gd name="T5" fmla="*/ 2147483647 h 18"/>
              <a:gd name="T6" fmla="*/ 2147483647 w 18"/>
              <a:gd name="T7" fmla="*/ 2147483647 h 18"/>
              <a:gd name="T8" fmla="*/ 2147483647 w 18"/>
              <a:gd name="T9" fmla="*/ 2147483647 h 18"/>
              <a:gd name="T10" fmla="*/ 0 w 18"/>
              <a:gd name="T11" fmla="*/ 2147483647 h 18"/>
              <a:gd name="T12" fmla="*/ 0 w 18"/>
              <a:gd name="T13" fmla="*/ 0 h 18"/>
              <a:gd name="T14" fmla="*/ 2147483647 w 18"/>
              <a:gd name="T15" fmla="*/ 0 h 18"/>
              <a:gd name="T16" fmla="*/ 2147483647 w 18"/>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8"/>
              <a:gd name="T29" fmla="*/ 18 w 18"/>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8">
                <a:moveTo>
                  <a:pt x="12" y="0"/>
                </a:moveTo>
                <a:lnTo>
                  <a:pt x="18" y="6"/>
                </a:lnTo>
                <a:lnTo>
                  <a:pt x="18" y="12"/>
                </a:lnTo>
                <a:lnTo>
                  <a:pt x="18" y="18"/>
                </a:lnTo>
                <a:lnTo>
                  <a:pt x="6" y="18"/>
                </a:lnTo>
                <a:lnTo>
                  <a:pt x="0" y="12"/>
                </a:lnTo>
                <a:lnTo>
                  <a:pt x="0" y="0"/>
                </a:lnTo>
                <a:lnTo>
                  <a:pt x="6" y="0"/>
                </a:lnTo>
                <a:lnTo>
                  <a:pt x="12" y="0"/>
                </a:lnTo>
                <a:close/>
              </a:path>
            </a:pathLst>
          </a:custGeom>
          <a:solidFill>
            <a:schemeClr val="bg1"/>
          </a:solidFill>
          <a:ln w="0">
            <a:solidFill>
              <a:srgbClr val="000000"/>
            </a:solidFill>
            <a:prstDash val="solid"/>
            <a:round/>
            <a:headEnd/>
            <a:tailEnd/>
          </a:ln>
        </p:spPr>
        <p:txBody>
          <a:bodyPr/>
          <a:lstStyle/>
          <a:p>
            <a:endParaRPr lang="fi-FI"/>
          </a:p>
        </p:txBody>
      </p:sp>
      <p:sp>
        <p:nvSpPr>
          <p:cNvPr id="4113" name="Freeform 17"/>
          <p:cNvSpPr>
            <a:spLocks noChangeAspect="1"/>
          </p:cNvSpPr>
          <p:nvPr/>
        </p:nvSpPr>
        <p:spPr bwMode="auto">
          <a:xfrm>
            <a:off x="8604250" y="2873375"/>
            <a:ext cx="269875" cy="217488"/>
          </a:xfrm>
          <a:custGeom>
            <a:avLst/>
            <a:gdLst>
              <a:gd name="T0" fmla="*/ 0 w 30"/>
              <a:gd name="T1" fmla="*/ 2147483647 h 24"/>
              <a:gd name="T2" fmla="*/ 2147483647 w 30"/>
              <a:gd name="T3" fmla="*/ 0 h 24"/>
              <a:gd name="T4" fmla="*/ 2147483647 w 30"/>
              <a:gd name="T5" fmla="*/ 0 h 24"/>
              <a:gd name="T6" fmla="*/ 2147483647 w 30"/>
              <a:gd name="T7" fmla="*/ 2147483647 h 24"/>
              <a:gd name="T8" fmla="*/ 2147483647 w 30"/>
              <a:gd name="T9" fmla="*/ 2147483647 h 24"/>
              <a:gd name="T10" fmla="*/ 2147483647 w 30"/>
              <a:gd name="T11" fmla="*/ 2147483647 h 24"/>
              <a:gd name="T12" fmla="*/ 2147483647 w 30"/>
              <a:gd name="T13" fmla="*/ 2147483647 h 24"/>
              <a:gd name="T14" fmla="*/ 2147483647 w 30"/>
              <a:gd name="T15" fmla="*/ 2147483647 h 24"/>
              <a:gd name="T16" fmla="*/ 2147483647 w 30"/>
              <a:gd name="T17" fmla="*/ 2147483647 h 24"/>
              <a:gd name="T18" fmla="*/ 0 w 30"/>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4"/>
              <a:gd name="T32" fmla="*/ 30 w 30"/>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4">
                <a:moveTo>
                  <a:pt x="0" y="6"/>
                </a:moveTo>
                <a:lnTo>
                  <a:pt x="6" y="0"/>
                </a:lnTo>
                <a:lnTo>
                  <a:pt x="12" y="0"/>
                </a:lnTo>
                <a:lnTo>
                  <a:pt x="18" y="6"/>
                </a:lnTo>
                <a:lnTo>
                  <a:pt x="30" y="6"/>
                </a:lnTo>
                <a:lnTo>
                  <a:pt x="30" y="12"/>
                </a:lnTo>
                <a:lnTo>
                  <a:pt x="30" y="24"/>
                </a:lnTo>
                <a:lnTo>
                  <a:pt x="18" y="24"/>
                </a:lnTo>
                <a:lnTo>
                  <a:pt x="6" y="18"/>
                </a:lnTo>
                <a:lnTo>
                  <a:pt x="0" y="6"/>
                </a:lnTo>
                <a:close/>
              </a:path>
            </a:pathLst>
          </a:custGeom>
          <a:solidFill>
            <a:schemeClr val="bg1"/>
          </a:solidFill>
          <a:ln w="0">
            <a:solidFill>
              <a:srgbClr val="000000"/>
            </a:solidFill>
            <a:prstDash val="solid"/>
            <a:round/>
            <a:headEnd/>
            <a:tailEnd/>
          </a:ln>
        </p:spPr>
        <p:txBody>
          <a:bodyPr/>
          <a:lstStyle/>
          <a:p>
            <a:endParaRPr lang="fi-FI"/>
          </a:p>
        </p:txBody>
      </p:sp>
      <p:sp>
        <p:nvSpPr>
          <p:cNvPr id="4114" name="Freeform 18"/>
          <p:cNvSpPr>
            <a:spLocks noChangeAspect="1"/>
          </p:cNvSpPr>
          <p:nvPr/>
        </p:nvSpPr>
        <p:spPr bwMode="auto">
          <a:xfrm>
            <a:off x="4346575" y="1366838"/>
            <a:ext cx="1293813" cy="806450"/>
          </a:xfrm>
          <a:custGeom>
            <a:avLst/>
            <a:gdLst>
              <a:gd name="T0" fmla="*/ 2147483647 w 144"/>
              <a:gd name="T1" fmla="*/ 2147483647 h 90"/>
              <a:gd name="T2" fmla="*/ 2147483647 w 144"/>
              <a:gd name="T3" fmla="*/ 2147483647 h 90"/>
              <a:gd name="T4" fmla="*/ 2147483647 w 144"/>
              <a:gd name="T5" fmla="*/ 2147483647 h 90"/>
              <a:gd name="T6" fmla="*/ 2147483647 w 144"/>
              <a:gd name="T7" fmla="*/ 2147483647 h 90"/>
              <a:gd name="T8" fmla="*/ 2147483647 w 144"/>
              <a:gd name="T9" fmla="*/ 2147483647 h 90"/>
              <a:gd name="T10" fmla="*/ 2147483647 w 144"/>
              <a:gd name="T11" fmla="*/ 2147483647 h 90"/>
              <a:gd name="T12" fmla="*/ 2147483647 w 144"/>
              <a:gd name="T13" fmla="*/ 2147483647 h 90"/>
              <a:gd name="T14" fmla="*/ 2147483647 w 144"/>
              <a:gd name="T15" fmla="*/ 2147483647 h 90"/>
              <a:gd name="T16" fmla="*/ 2147483647 w 144"/>
              <a:gd name="T17" fmla="*/ 2147483647 h 90"/>
              <a:gd name="T18" fmla="*/ 0 w 144"/>
              <a:gd name="T19" fmla="*/ 2147483647 h 90"/>
              <a:gd name="T20" fmla="*/ 0 w 144"/>
              <a:gd name="T21" fmla="*/ 2147483647 h 90"/>
              <a:gd name="T22" fmla="*/ 2147483647 w 144"/>
              <a:gd name="T23" fmla="*/ 2147483647 h 90"/>
              <a:gd name="T24" fmla="*/ 2147483647 w 144"/>
              <a:gd name="T25" fmla="*/ 2147483647 h 90"/>
              <a:gd name="T26" fmla="*/ 2147483647 w 144"/>
              <a:gd name="T27" fmla="*/ 2147483647 h 90"/>
              <a:gd name="T28" fmla="*/ 2147483647 w 144"/>
              <a:gd name="T29" fmla="*/ 2147483647 h 90"/>
              <a:gd name="T30" fmla="*/ 2147483647 w 144"/>
              <a:gd name="T31" fmla="*/ 0 h 90"/>
              <a:gd name="T32" fmla="*/ 2147483647 w 144"/>
              <a:gd name="T33" fmla="*/ 2147483647 h 90"/>
              <a:gd name="T34" fmla="*/ 2147483647 w 144"/>
              <a:gd name="T35" fmla="*/ 2147483647 h 90"/>
              <a:gd name="T36" fmla="*/ 2147483647 w 144"/>
              <a:gd name="T37" fmla="*/ 2147483647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4"/>
              <a:gd name="T58" fmla="*/ 0 h 90"/>
              <a:gd name="T59" fmla="*/ 144 w 144"/>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4" h="90">
                <a:moveTo>
                  <a:pt x="120" y="60"/>
                </a:moveTo>
                <a:lnTo>
                  <a:pt x="84" y="60"/>
                </a:lnTo>
                <a:lnTo>
                  <a:pt x="72" y="60"/>
                </a:lnTo>
                <a:lnTo>
                  <a:pt x="60" y="84"/>
                </a:lnTo>
                <a:lnTo>
                  <a:pt x="42" y="54"/>
                </a:lnTo>
                <a:lnTo>
                  <a:pt x="30" y="90"/>
                </a:lnTo>
                <a:lnTo>
                  <a:pt x="18" y="90"/>
                </a:lnTo>
                <a:lnTo>
                  <a:pt x="12" y="84"/>
                </a:lnTo>
                <a:lnTo>
                  <a:pt x="6" y="72"/>
                </a:lnTo>
                <a:lnTo>
                  <a:pt x="0" y="54"/>
                </a:lnTo>
                <a:lnTo>
                  <a:pt x="0" y="24"/>
                </a:lnTo>
                <a:lnTo>
                  <a:pt x="6" y="12"/>
                </a:lnTo>
                <a:lnTo>
                  <a:pt x="12" y="12"/>
                </a:lnTo>
                <a:lnTo>
                  <a:pt x="36" y="18"/>
                </a:lnTo>
                <a:lnTo>
                  <a:pt x="72" y="12"/>
                </a:lnTo>
                <a:lnTo>
                  <a:pt x="108" y="0"/>
                </a:lnTo>
                <a:lnTo>
                  <a:pt x="132" y="12"/>
                </a:lnTo>
                <a:lnTo>
                  <a:pt x="144" y="18"/>
                </a:lnTo>
                <a:lnTo>
                  <a:pt x="120" y="60"/>
                </a:lnTo>
                <a:close/>
              </a:path>
            </a:pathLst>
          </a:custGeom>
          <a:solidFill>
            <a:srgbClr val="66CCFF"/>
          </a:solidFill>
          <a:ln w="12700">
            <a:solidFill>
              <a:srgbClr val="000000"/>
            </a:solidFill>
            <a:prstDash val="solid"/>
            <a:round/>
            <a:headEnd/>
            <a:tailEnd/>
          </a:ln>
        </p:spPr>
        <p:txBody>
          <a:bodyPr/>
          <a:lstStyle/>
          <a:p>
            <a:endParaRPr lang="fi-FI"/>
          </a:p>
        </p:txBody>
      </p:sp>
      <p:sp>
        <p:nvSpPr>
          <p:cNvPr id="4115" name="Freeform 19"/>
          <p:cNvSpPr>
            <a:spLocks noChangeAspect="1"/>
          </p:cNvSpPr>
          <p:nvPr/>
        </p:nvSpPr>
        <p:spPr bwMode="auto">
          <a:xfrm>
            <a:off x="3052763" y="1528763"/>
            <a:ext cx="971550" cy="806450"/>
          </a:xfrm>
          <a:custGeom>
            <a:avLst/>
            <a:gdLst>
              <a:gd name="T0" fmla="*/ 2147483647 w 108"/>
              <a:gd name="T1" fmla="*/ 2147483647 h 90"/>
              <a:gd name="T2" fmla="*/ 2147483647 w 108"/>
              <a:gd name="T3" fmla="*/ 2147483647 h 90"/>
              <a:gd name="T4" fmla="*/ 0 w 108"/>
              <a:gd name="T5" fmla="*/ 0 h 90"/>
              <a:gd name="T6" fmla="*/ 2147483647 w 108"/>
              <a:gd name="T7" fmla="*/ 2147483647 h 90"/>
              <a:gd name="T8" fmla="*/ 2147483647 w 108"/>
              <a:gd name="T9" fmla="*/ 2147483647 h 90"/>
              <a:gd name="T10" fmla="*/ 2147483647 w 108"/>
              <a:gd name="T11" fmla="*/ 2147483647 h 90"/>
              <a:gd name="T12" fmla="*/ 2147483647 w 108"/>
              <a:gd name="T13" fmla="*/ 2147483647 h 90"/>
              <a:gd name="T14" fmla="*/ 2147483647 w 108"/>
              <a:gd name="T15" fmla="*/ 2147483647 h 90"/>
              <a:gd name="T16" fmla="*/ 2147483647 w 108"/>
              <a:gd name="T17" fmla="*/ 2147483647 h 90"/>
              <a:gd name="T18" fmla="*/ 2147483647 w 108"/>
              <a:gd name="T19" fmla="*/ 2147483647 h 90"/>
              <a:gd name="T20" fmla="*/ 2147483647 w 108"/>
              <a:gd name="T21" fmla="*/ 2147483647 h 90"/>
              <a:gd name="T22" fmla="*/ 2147483647 w 108"/>
              <a:gd name="T23" fmla="*/ 2147483647 h 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8"/>
              <a:gd name="T37" fmla="*/ 0 h 90"/>
              <a:gd name="T38" fmla="*/ 108 w 108"/>
              <a:gd name="T39" fmla="*/ 90 h 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8" h="90">
                <a:moveTo>
                  <a:pt x="54" y="78"/>
                </a:moveTo>
                <a:lnTo>
                  <a:pt x="30" y="78"/>
                </a:lnTo>
                <a:lnTo>
                  <a:pt x="0" y="0"/>
                </a:lnTo>
                <a:lnTo>
                  <a:pt x="42" y="12"/>
                </a:lnTo>
                <a:lnTo>
                  <a:pt x="54" y="30"/>
                </a:lnTo>
                <a:lnTo>
                  <a:pt x="78" y="18"/>
                </a:lnTo>
                <a:lnTo>
                  <a:pt x="90" y="24"/>
                </a:lnTo>
                <a:lnTo>
                  <a:pt x="96" y="42"/>
                </a:lnTo>
                <a:lnTo>
                  <a:pt x="102" y="42"/>
                </a:lnTo>
                <a:lnTo>
                  <a:pt x="108" y="78"/>
                </a:lnTo>
                <a:lnTo>
                  <a:pt x="60" y="90"/>
                </a:lnTo>
                <a:lnTo>
                  <a:pt x="54" y="78"/>
                </a:lnTo>
                <a:close/>
              </a:path>
            </a:pathLst>
          </a:custGeom>
          <a:noFill/>
          <a:ln w="12700">
            <a:solidFill>
              <a:srgbClr val="000000"/>
            </a:solidFill>
            <a:prstDash val="solid"/>
            <a:round/>
            <a:headEnd/>
            <a:tailEnd/>
          </a:ln>
        </p:spPr>
        <p:txBody>
          <a:bodyPr/>
          <a:lstStyle/>
          <a:p>
            <a:endParaRPr lang="fi-FI"/>
          </a:p>
        </p:txBody>
      </p:sp>
      <p:sp>
        <p:nvSpPr>
          <p:cNvPr id="4116" name="Freeform 20"/>
          <p:cNvSpPr>
            <a:spLocks noChangeAspect="1"/>
          </p:cNvSpPr>
          <p:nvPr/>
        </p:nvSpPr>
        <p:spPr bwMode="auto">
          <a:xfrm>
            <a:off x="5426075" y="773113"/>
            <a:ext cx="1130300" cy="1562100"/>
          </a:xfrm>
          <a:custGeom>
            <a:avLst/>
            <a:gdLst>
              <a:gd name="T0" fmla="*/ 2147483647 w 126"/>
              <a:gd name="T1" fmla="*/ 2147483647 h 174"/>
              <a:gd name="T2" fmla="*/ 2147483647 w 126"/>
              <a:gd name="T3" fmla="*/ 2147483647 h 174"/>
              <a:gd name="T4" fmla="*/ 2147483647 w 126"/>
              <a:gd name="T5" fmla="*/ 0 h 174"/>
              <a:gd name="T6" fmla="*/ 2147483647 w 126"/>
              <a:gd name="T7" fmla="*/ 0 h 174"/>
              <a:gd name="T8" fmla="*/ 2147483647 w 126"/>
              <a:gd name="T9" fmla="*/ 2147483647 h 174"/>
              <a:gd name="T10" fmla="*/ 2147483647 w 126"/>
              <a:gd name="T11" fmla="*/ 2147483647 h 174"/>
              <a:gd name="T12" fmla="*/ 2147483647 w 126"/>
              <a:gd name="T13" fmla="*/ 2147483647 h 174"/>
              <a:gd name="T14" fmla="*/ 2147483647 w 126"/>
              <a:gd name="T15" fmla="*/ 2147483647 h 174"/>
              <a:gd name="T16" fmla="*/ 0 w 126"/>
              <a:gd name="T17" fmla="*/ 2147483647 h 174"/>
              <a:gd name="T18" fmla="*/ 2147483647 w 126"/>
              <a:gd name="T19" fmla="*/ 2147483647 h 174"/>
              <a:gd name="T20" fmla="*/ 2147483647 w 126"/>
              <a:gd name="T21" fmla="*/ 2147483647 h 174"/>
              <a:gd name="T22" fmla="*/ 2147483647 w 126"/>
              <a:gd name="T23" fmla="*/ 2147483647 h 174"/>
              <a:gd name="T24" fmla="*/ 2147483647 w 126"/>
              <a:gd name="T25" fmla="*/ 2147483647 h 174"/>
              <a:gd name="T26" fmla="*/ 2147483647 w 126"/>
              <a:gd name="T27" fmla="*/ 2147483647 h 174"/>
              <a:gd name="T28" fmla="*/ 2147483647 w 126"/>
              <a:gd name="T29" fmla="*/ 2147483647 h 174"/>
              <a:gd name="T30" fmla="*/ 2147483647 w 126"/>
              <a:gd name="T31" fmla="*/ 2147483647 h 174"/>
              <a:gd name="T32" fmla="*/ 2147483647 w 126"/>
              <a:gd name="T33" fmla="*/ 2147483647 h 174"/>
              <a:gd name="T34" fmla="*/ 2147483647 w 126"/>
              <a:gd name="T35" fmla="*/ 2147483647 h 174"/>
              <a:gd name="T36" fmla="*/ 2147483647 w 126"/>
              <a:gd name="T37" fmla="*/ 2147483647 h 174"/>
              <a:gd name="T38" fmla="*/ 2147483647 w 126"/>
              <a:gd name="T39" fmla="*/ 2147483647 h 174"/>
              <a:gd name="T40" fmla="*/ 2147483647 w 126"/>
              <a:gd name="T41" fmla="*/ 2147483647 h 174"/>
              <a:gd name="T42" fmla="*/ 2147483647 w 126"/>
              <a:gd name="T43" fmla="*/ 2147483647 h 174"/>
              <a:gd name="T44" fmla="*/ 2147483647 w 126"/>
              <a:gd name="T45" fmla="*/ 2147483647 h 174"/>
              <a:gd name="T46" fmla="*/ 2147483647 w 126"/>
              <a:gd name="T47" fmla="*/ 2147483647 h 174"/>
              <a:gd name="T48" fmla="*/ 2147483647 w 126"/>
              <a:gd name="T49" fmla="*/ 2147483647 h 174"/>
              <a:gd name="T50" fmla="*/ 2147483647 w 126"/>
              <a:gd name="T51" fmla="*/ 2147483647 h 1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6"/>
              <a:gd name="T79" fmla="*/ 0 h 174"/>
              <a:gd name="T80" fmla="*/ 126 w 126"/>
              <a:gd name="T81" fmla="*/ 174 h 1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6" h="174">
                <a:moveTo>
                  <a:pt x="72" y="30"/>
                </a:moveTo>
                <a:lnTo>
                  <a:pt x="60" y="12"/>
                </a:lnTo>
                <a:lnTo>
                  <a:pt x="48" y="0"/>
                </a:lnTo>
                <a:lnTo>
                  <a:pt x="30" y="0"/>
                </a:lnTo>
                <a:lnTo>
                  <a:pt x="12" y="36"/>
                </a:lnTo>
                <a:lnTo>
                  <a:pt x="36" y="48"/>
                </a:lnTo>
                <a:lnTo>
                  <a:pt x="12" y="78"/>
                </a:lnTo>
                <a:lnTo>
                  <a:pt x="24" y="84"/>
                </a:lnTo>
                <a:lnTo>
                  <a:pt x="0" y="126"/>
                </a:lnTo>
                <a:lnTo>
                  <a:pt x="24" y="144"/>
                </a:lnTo>
                <a:lnTo>
                  <a:pt x="48" y="168"/>
                </a:lnTo>
                <a:lnTo>
                  <a:pt x="42" y="168"/>
                </a:lnTo>
                <a:lnTo>
                  <a:pt x="48" y="174"/>
                </a:lnTo>
                <a:lnTo>
                  <a:pt x="48" y="150"/>
                </a:lnTo>
                <a:lnTo>
                  <a:pt x="90" y="138"/>
                </a:lnTo>
                <a:lnTo>
                  <a:pt x="90" y="150"/>
                </a:lnTo>
                <a:lnTo>
                  <a:pt x="108" y="144"/>
                </a:lnTo>
                <a:lnTo>
                  <a:pt x="120" y="126"/>
                </a:lnTo>
                <a:lnTo>
                  <a:pt x="114" y="126"/>
                </a:lnTo>
                <a:lnTo>
                  <a:pt x="96" y="84"/>
                </a:lnTo>
                <a:lnTo>
                  <a:pt x="126" y="66"/>
                </a:lnTo>
                <a:lnTo>
                  <a:pt x="120" y="18"/>
                </a:lnTo>
                <a:lnTo>
                  <a:pt x="108" y="6"/>
                </a:lnTo>
                <a:lnTo>
                  <a:pt x="108" y="12"/>
                </a:lnTo>
                <a:lnTo>
                  <a:pt x="78" y="36"/>
                </a:lnTo>
                <a:lnTo>
                  <a:pt x="72" y="30"/>
                </a:lnTo>
                <a:close/>
              </a:path>
            </a:pathLst>
          </a:custGeom>
          <a:solidFill>
            <a:srgbClr val="66CCFF"/>
          </a:solidFill>
          <a:ln w="12700">
            <a:solidFill>
              <a:srgbClr val="000000"/>
            </a:solidFill>
            <a:prstDash val="solid"/>
            <a:round/>
            <a:headEnd/>
            <a:tailEnd/>
          </a:ln>
        </p:spPr>
        <p:txBody>
          <a:bodyPr/>
          <a:lstStyle/>
          <a:p>
            <a:endParaRPr lang="fi-FI"/>
          </a:p>
        </p:txBody>
      </p:sp>
      <p:sp>
        <p:nvSpPr>
          <p:cNvPr id="4117" name="Freeform 21"/>
          <p:cNvSpPr>
            <a:spLocks noChangeAspect="1"/>
          </p:cNvSpPr>
          <p:nvPr/>
        </p:nvSpPr>
        <p:spPr bwMode="auto">
          <a:xfrm>
            <a:off x="3594100" y="3197225"/>
            <a:ext cx="752475" cy="1509713"/>
          </a:xfrm>
          <a:custGeom>
            <a:avLst/>
            <a:gdLst>
              <a:gd name="T0" fmla="*/ 2147483647 w 84"/>
              <a:gd name="T1" fmla="*/ 2147483647 h 168"/>
              <a:gd name="T2" fmla="*/ 2147483647 w 84"/>
              <a:gd name="T3" fmla="*/ 2147483647 h 168"/>
              <a:gd name="T4" fmla="*/ 2147483647 w 84"/>
              <a:gd name="T5" fmla="*/ 2147483647 h 168"/>
              <a:gd name="T6" fmla="*/ 2147483647 w 84"/>
              <a:gd name="T7" fmla="*/ 2147483647 h 168"/>
              <a:gd name="T8" fmla="*/ 2147483647 w 84"/>
              <a:gd name="T9" fmla="*/ 2147483647 h 168"/>
              <a:gd name="T10" fmla="*/ 2147483647 w 84"/>
              <a:gd name="T11" fmla="*/ 2147483647 h 168"/>
              <a:gd name="T12" fmla="*/ 2147483647 w 84"/>
              <a:gd name="T13" fmla="*/ 2147483647 h 168"/>
              <a:gd name="T14" fmla="*/ 2147483647 w 84"/>
              <a:gd name="T15" fmla="*/ 2147483647 h 168"/>
              <a:gd name="T16" fmla="*/ 2147483647 w 84"/>
              <a:gd name="T17" fmla="*/ 2147483647 h 168"/>
              <a:gd name="T18" fmla="*/ 2147483647 w 84"/>
              <a:gd name="T19" fmla="*/ 2147483647 h 168"/>
              <a:gd name="T20" fmla="*/ 2147483647 w 84"/>
              <a:gd name="T21" fmla="*/ 2147483647 h 168"/>
              <a:gd name="T22" fmla="*/ 2147483647 w 84"/>
              <a:gd name="T23" fmla="*/ 2147483647 h 168"/>
              <a:gd name="T24" fmla="*/ 2147483647 w 84"/>
              <a:gd name="T25" fmla="*/ 2147483647 h 168"/>
              <a:gd name="T26" fmla="*/ 2147483647 w 84"/>
              <a:gd name="T27" fmla="*/ 2147483647 h 168"/>
              <a:gd name="T28" fmla="*/ 2147483647 w 84"/>
              <a:gd name="T29" fmla="*/ 2147483647 h 168"/>
              <a:gd name="T30" fmla="*/ 2147483647 w 84"/>
              <a:gd name="T31" fmla="*/ 2147483647 h 168"/>
              <a:gd name="T32" fmla="*/ 2147483647 w 84"/>
              <a:gd name="T33" fmla="*/ 2147483647 h 168"/>
              <a:gd name="T34" fmla="*/ 2147483647 w 84"/>
              <a:gd name="T35" fmla="*/ 2147483647 h 168"/>
              <a:gd name="T36" fmla="*/ 2147483647 w 84"/>
              <a:gd name="T37" fmla="*/ 2147483647 h 168"/>
              <a:gd name="T38" fmla="*/ 2147483647 w 84"/>
              <a:gd name="T39" fmla="*/ 0 h 168"/>
              <a:gd name="T40" fmla="*/ 2147483647 w 84"/>
              <a:gd name="T41" fmla="*/ 0 h 168"/>
              <a:gd name="T42" fmla="*/ 2147483647 w 84"/>
              <a:gd name="T43" fmla="*/ 0 h 168"/>
              <a:gd name="T44" fmla="*/ 2147483647 w 84"/>
              <a:gd name="T45" fmla="*/ 2147483647 h 168"/>
              <a:gd name="T46" fmla="*/ 0 w 84"/>
              <a:gd name="T47" fmla="*/ 2147483647 h 168"/>
              <a:gd name="T48" fmla="*/ 2147483647 w 84"/>
              <a:gd name="T49" fmla="*/ 2147483647 h 168"/>
              <a:gd name="T50" fmla="*/ 2147483647 w 84"/>
              <a:gd name="T51" fmla="*/ 2147483647 h 168"/>
              <a:gd name="T52" fmla="*/ 2147483647 w 84"/>
              <a:gd name="T53" fmla="*/ 2147483647 h 168"/>
              <a:gd name="T54" fmla="*/ 2147483647 w 84"/>
              <a:gd name="T55" fmla="*/ 2147483647 h 1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4"/>
              <a:gd name="T85" fmla="*/ 0 h 168"/>
              <a:gd name="T86" fmla="*/ 84 w 84"/>
              <a:gd name="T87" fmla="*/ 168 h 1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4" h="168">
                <a:moveTo>
                  <a:pt x="12" y="120"/>
                </a:moveTo>
                <a:lnTo>
                  <a:pt x="6" y="132"/>
                </a:lnTo>
                <a:lnTo>
                  <a:pt x="12" y="138"/>
                </a:lnTo>
                <a:lnTo>
                  <a:pt x="12" y="144"/>
                </a:lnTo>
                <a:lnTo>
                  <a:pt x="18" y="144"/>
                </a:lnTo>
                <a:lnTo>
                  <a:pt x="30" y="132"/>
                </a:lnTo>
                <a:lnTo>
                  <a:pt x="36" y="132"/>
                </a:lnTo>
                <a:lnTo>
                  <a:pt x="42" y="138"/>
                </a:lnTo>
                <a:lnTo>
                  <a:pt x="42" y="144"/>
                </a:lnTo>
                <a:lnTo>
                  <a:pt x="24" y="162"/>
                </a:lnTo>
                <a:lnTo>
                  <a:pt x="24" y="168"/>
                </a:lnTo>
                <a:lnTo>
                  <a:pt x="30" y="168"/>
                </a:lnTo>
                <a:lnTo>
                  <a:pt x="42" y="162"/>
                </a:lnTo>
                <a:lnTo>
                  <a:pt x="60" y="138"/>
                </a:lnTo>
                <a:lnTo>
                  <a:pt x="72" y="126"/>
                </a:lnTo>
                <a:lnTo>
                  <a:pt x="84" y="108"/>
                </a:lnTo>
                <a:lnTo>
                  <a:pt x="84" y="96"/>
                </a:lnTo>
                <a:lnTo>
                  <a:pt x="84" y="90"/>
                </a:lnTo>
                <a:lnTo>
                  <a:pt x="60" y="54"/>
                </a:lnTo>
                <a:lnTo>
                  <a:pt x="60" y="0"/>
                </a:lnTo>
                <a:lnTo>
                  <a:pt x="54" y="0"/>
                </a:lnTo>
                <a:lnTo>
                  <a:pt x="36" y="0"/>
                </a:lnTo>
                <a:lnTo>
                  <a:pt x="12" y="30"/>
                </a:lnTo>
                <a:lnTo>
                  <a:pt x="0" y="54"/>
                </a:lnTo>
                <a:lnTo>
                  <a:pt x="24" y="90"/>
                </a:lnTo>
                <a:lnTo>
                  <a:pt x="12" y="114"/>
                </a:lnTo>
                <a:lnTo>
                  <a:pt x="18" y="114"/>
                </a:lnTo>
                <a:lnTo>
                  <a:pt x="12" y="120"/>
                </a:lnTo>
                <a:close/>
              </a:path>
            </a:pathLst>
          </a:cu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chemeClr val="lt1"/>
              </a:solidFill>
              <a:latin typeface="+mn-lt"/>
            </a:endParaRPr>
          </a:p>
        </p:txBody>
      </p:sp>
      <p:sp>
        <p:nvSpPr>
          <p:cNvPr id="4118" name="Freeform 22"/>
          <p:cNvSpPr>
            <a:spLocks noChangeAspect="1"/>
          </p:cNvSpPr>
          <p:nvPr/>
        </p:nvSpPr>
        <p:spPr bwMode="auto">
          <a:xfrm>
            <a:off x="4132263" y="2873375"/>
            <a:ext cx="808037" cy="1133475"/>
          </a:xfrm>
          <a:custGeom>
            <a:avLst/>
            <a:gdLst>
              <a:gd name="T0" fmla="*/ 2147483647 w 90"/>
              <a:gd name="T1" fmla="*/ 2147483647 h 126"/>
              <a:gd name="T2" fmla="*/ 2147483647 w 90"/>
              <a:gd name="T3" fmla="*/ 2147483647 h 126"/>
              <a:gd name="T4" fmla="*/ 2147483647 w 90"/>
              <a:gd name="T5" fmla="*/ 2147483647 h 126"/>
              <a:gd name="T6" fmla="*/ 2147483647 w 90"/>
              <a:gd name="T7" fmla="*/ 2147483647 h 126"/>
              <a:gd name="T8" fmla="*/ 2147483647 w 90"/>
              <a:gd name="T9" fmla="*/ 2147483647 h 126"/>
              <a:gd name="T10" fmla="*/ 2147483647 w 90"/>
              <a:gd name="T11" fmla="*/ 2147483647 h 126"/>
              <a:gd name="T12" fmla="*/ 2147483647 w 90"/>
              <a:gd name="T13" fmla="*/ 2147483647 h 126"/>
              <a:gd name="T14" fmla="*/ 2147483647 w 90"/>
              <a:gd name="T15" fmla="*/ 2147483647 h 126"/>
              <a:gd name="T16" fmla="*/ 2147483647 w 90"/>
              <a:gd name="T17" fmla="*/ 2147483647 h 126"/>
              <a:gd name="T18" fmla="*/ 0 w 90"/>
              <a:gd name="T19" fmla="*/ 2147483647 h 126"/>
              <a:gd name="T20" fmla="*/ 0 w 90"/>
              <a:gd name="T21" fmla="*/ 2147483647 h 126"/>
              <a:gd name="T22" fmla="*/ 2147483647 w 90"/>
              <a:gd name="T23" fmla="*/ 2147483647 h 126"/>
              <a:gd name="T24" fmla="*/ 2147483647 w 90"/>
              <a:gd name="T25" fmla="*/ 2147483647 h 126"/>
              <a:gd name="T26" fmla="*/ 2147483647 w 90"/>
              <a:gd name="T27" fmla="*/ 0 h 126"/>
              <a:gd name="T28" fmla="*/ 2147483647 w 90"/>
              <a:gd name="T29" fmla="*/ 2147483647 h 126"/>
              <a:gd name="T30" fmla="*/ 2147483647 w 90"/>
              <a:gd name="T31" fmla="*/ 2147483647 h 126"/>
              <a:gd name="T32" fmla="*/ 2147483647 w 90"/>
              <a:gd name="T33" fmla="*/ 2147483647 h 126"/>
              <a:gd name="T34" fmla="*/ 2147483647 w 90"/>
              <a:gd name="T35" fmla="*/ 2147483647 h 1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26"/>
              <a:gd name="T56" fmla="*/ 90 w 90"/>
              <a:gd name="T57" fmla="*/ 126 h 1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26">
                <a:moveTo>
                  <a:pt x="84" y="108"/>
                </a:moveTo>
                <a:lnTo>
                  <a:pt x="72" y="108"/>
                </a:lnTo>
                <a:lnTo>
                  <a:pt x="60" y="114"/>
                </a:lnTo>
                <a:lnTo>
                  <a:pt x="42" y="126"/>
                </a:lnTo>
                <a:lnTo>
                  <a:pt x="36" y="126"/>
                </a:lnTo>
                <a:lnTo>
                  <a:pt x="30" y="120"/>
                </a:lnTo>
                <a:lnTo>
                  <a:pt x="30" y="114"/>
                </a:lnTo>
                <a:lnTo>
                  <a:pt x="24" y="120"/>
                </a:lnTo>
                <a:lnTo>
                  <a:pt x="24" y="126"/>
                </a:lnTo>
                <a:lnTo>
                  <a:pt x="0" y="90"/>
                </a:lnTo>
                <a:lnTo>
                  <a:pt x="0" y="36"/>
                </a:lnTo>
                <a:lnTo>
                  <a:pt x="6" y="18"/>
                </a:lnTo>
                <a:lnTo>
                  <a:pt x="24" y="24"/>
                </a:lnTo>
                <a:lnTo>
                  <a:pt x="30" y="0"/>
                </a:lnTo>
                <a:lnTo>
                  <a:pt x="66" y="12"/>
                </a:lnTo>
                <a:lnTo>
                  <a:pt x="78" y="54"/>
                </a:lnTo>
                <a:lnTo>
                  <a:pt x="90" y="60"/>
                </a:lnTo>
                <a:lnTo>
                  <a:pt x="84" y="108"/>
                </a:lnTo>
                <a:close/>
              </a:path>
            </a:pathLst>
          </a:cu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chemeClr val="lt1"/>
              </a:solidFill>
              <a:latin typeface="+mn-lt"/>
            </a:endParaRPr>
          </a:p>
        </p:txBody>
      </p:sp>
      <p:sp>
        <p:nvSpPr>
          <p:cNvPr id="4119" name="Freeform 23"/>
          <p:cNvSpPr>
            <a:spLocks noChangeAspect="1"/>
          </p:cNvSpPr>
          <p:nvPr/>
        </p:nvSpPr>
        <p:spPr bwMode="auto">
          <a:xfrm>
            <a:off x="4508500" y="3414713"/>
            <a:ext cx="269875" cy="323850"/>
          </a:xfrm>
          <a:custGeom>
            <a:avLst/>
            <a:gdLst>
              <a:gd name="T0" fmla="*/ 0 w 30"/>
              <a:gd name="T1" fmla="*/ 2147483647 h 36"/>
              <a:gd name="T2" fmla="*/ 0 w 30"/>
              <a:gd name="T3" fmla="*/ 2147483647 h 36"/>
              <a:gd name="T4" fmla="*/ 2147483647 w 30"/>
              <a:gd name="T5" fmla="*/ 0 h 36"/>
              <a:gd name="T6" fmla="*/ 2147483647 w 30"/>
              <a:gd name="T7" fmla="*/ 2147483647 h 36"/>
              <a:gd name="T8" fmla="*/ 2147483647 w 30"/>
              <a:gd name="T9" fmla="*/ 2147483647 h 36"/>
              <a:gd name="T10" fmla="*/ 0 w 30"/>
              <a:gd name="T11" fmla="*/ 2147483647 h 36"/>
              <a:gd name="T12" fmla="*/ 0 60000 65536"/>
              <a:gd name="T13" fmla="*/ 0 60000 65536"/>
              <a:gd name="T14" fmla="*/ 0 60000 65536"/>
              <a:gd name="T15" fmla="*/ 0 60000 65536"/>
              <a:gd name="T16" fmla="*/ 0 60000 65536"/>
              <a:gd name="T17" fmla="*/ 0 60000 65536"/>
              <a:gd name="T18" fmla="*/ 0 w 30"/>
              <a:gd name="T19" fmla="*/ 0 h 36"/>
              <a:gd name="T20" fmla="*/ 30 w 3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0" h="36">
                <a:moveTo>
                  <a:pt x="0" y="30"/>
                </a:moveTo>
                <a:lnTo>
                  <a:pt x="0" y="12"/>
                </a:lnTo>
                <a:lnTo>
                  <a:pt x="18" y="0"/>
                </a:lnTo>
                <a:lnTo>
                  <a:pt x="30" y="12"/>
                </a:lnTo>
                <a:lnTo>
                  <a:pt x="24" y="36"/>
                </a:lnTo>
                <a:lnTo>
                  <a:pt x="0" y="30"/>
                </a:lnTo>
                <a:close/>
              </a:path>
            </a:pathLst>
          </a:custGeom>
          <a:solidFill>
            <a:schemeClr val="bg1"/>
          </a:solidFill>
          <a:ln w="0">
            <a:solidFill>
              <a:srgbClr val="000000"/>
            </a:solidFill>
            <a:prstDash val="solid"/>
            <a:round/>
            <a:headEnd/>
            <a:tailEnd/>
          </a:ln>
        </p:spPr>
        <p:txBody>
          <a:bodyPr/>
          <a:lstStyle/>
          <a:p>
            <a:endParaRPr lang="fi-FI"/>
          </a:p>
        </p:txBody>
      </p:sp>
      <p:sp>
        <p:nvSpPr>
          <p:cNvPr id="4120" name="Freeform 24"/>
          <p:cNvSpPr>
            <a:spLocks noChangeAspect="1"/>
          </p:cNvSpPr>
          <p:nvPr/>
        </p:nvSpPr>
        <p:spPr bwMode="auto">
          <a:xfrm>
            <a:off x="4887913" y="3252788"/>
            <a:ext cx="1023937" cy="754062"/>
          </a:xfrm>
          <a:custGeom>
            <a:avLst/>
            <a:gdLst>
              <a:gd name="T0" fmla="*/ 0 w 114"/>
              <a:gd name="T1" fmla="*/ 2147483647 h 84"/>
              <a:gd name="T2" fmla="*/ 2147483647 w 114"/>
              <a:gd name="T3" fmla="*/ 2147483647 h 84"/>
              <a:gd name="T4" fmla="*/ 2147483647 w 114"/>
              <a:gd name="T5" fmla="*/ 2147483647 h 84"/>
              <a:gd name="T6" fmla="*/ 2147483647 w 114"/>
              <a:gd name="T7" fmla="*/ 2147483647 h 84"/>
              <a:gd name="T8" fmla="*/ 2147483647 w 114"/>
              <a:gd name="T9" fmla="*/ 2147483647 h 84"/>
              <a:gd name="T10" fmla="*/ 2147483647 w 114"/>
              <a:gd name="T11" fmla="*/ 2147483647 h 84"/>
              <a:gd name="T12" fmla="*/ 2147483647 w 114"/>
              <a:gd name="T13" fmla="*/ 2147483647 h 84"/>
              <a:gd name="T14" fmla="*/ 2147483647 w 114"/>
              <a:gd name="T15" fmla="*/ 0 h 84"/>
              <a:gd name="T16" fmla="*/ 2147483647 w 114"/>
              <a:gd name="T17" fmla="*/ 0 h 84"/>
              <a:gd name="T18" fmla="*/ 2147483647 w 114"/>
              <a:gd name="T19" fmla="*/ 0 h 84"/>
              <a:gd name="T20" fmla="*/ 2147483647 w 114"/>
              <a:gd name="T21" fmla="*/ 2147483647 h 84"/>
              <a:gd name="T22" fmla="*/ 2147483647 w 114"/>
              <a:gd name="T23" fmla="*/ 2147483647 h 84"/>
              <a:gd name="T24" fmla="*/ 2147483647 w 114"/>
              <a:gd name="T25" fmla="*/ 2147483647 h 84"/>
              <a:gd name="T26" fmla="*/ 2147483647 w 114"/>
              <a:gd name="T27" fmla="*/ 2147483647 h 84"/>
              <a:gd name="T28" fmla="*/ 2147483647 w 114"/>
              <a:gd name="T29" fmla="*/ 2147483647 h 84"/>
              <a:gd name="T30" fmla="*/ 2147483647 w 114"/>
              <a:gd name="T31" fmla="*/ 2147483647 h 84"/>
              <a:gd name="T32" fmla="*/ 2147483647 w 114"/>
              <a:gd name="T33" fmla="*/ 2147483647 h 84"/>
              <a:gd name="T34" fmla="*/ 2147483647 w 114"/>
              <a:gd name="T35" fmla="*/ 2147483647 h 84"/>
              <a:gd name="T36" fmla="*/ 2147483647 w 114"/>
              <a:gd name="T37" fmla="*/ 2147483647 h 84"/>
              <a:gd name="T38" fmla="*/ 2147483647 w 114"/>
              <a:gd name="T39" fmla="*/ 2147483647 h 84"/>
              <a:gd name="T40" fmla="*/ 2147483647 w 114"/>
              <a:gd name="T41" fmla="*/ 2147483647 h 84"/>
              <a:gd name="T42" fmla="*/ 2147483647 w 114"/>
              <a:gd name="T43" fmla="*/ 2147483647 h 84"/>
              <a:gd name="T44" fmla="*/ 2147483647 w 114"/>
              <a:gd name="T45" fmla="*/ 2147483647 h 84"/>
              <a:gd name="T46" fmla="*/ 2147483647 w 114"/>
              <a:gd name="T47" fmla="*/ 2147483647 h 84"/>
              <a:gd name="T48" fmla="*/ 2147483647 w 114"/>
              <a:gd name="T49" fmla="*/ 2147483647 h 84"/>
              <a:gd name="T50" fmla="*/ 2147483647 w 114"/>
              <a:gd name="T51" fmla="*/ 2147483647 h 84"/>
              <a:gd name="T52" fmla="*/ 2147483647 w 114"/>
              <a:gd name="T53" fmla="*/ 2147483647 h 84"/>
              <a:gd name="T54" fmla="*/ 2147483647 w 114"/>
              <a:gd name="T55" fmla="*/ 2147483647 h 84"/>
              <a:gd name="T56" fmla="*/ 2147483647 w 114"/>
              <a:gd name="T57" fmla="*/ 2147483647 h 84"/>
              <a:gd name="T58" fmla="*/ 2147483647 w 114"/>
              <a:gd name="T59" fmla="*/ 2147483647 h 84"/>
              <a:gd name="T60" fmla="*/ 2147483647 w 114"/>
              <a:gd name="T61" fmla="*/ 2147483647 h 84"/>
              <a:gd name="T62" fmla="*/ 0 w 114"/>
              <a:gd name="T63" fmla="*/ 2147483647 h 84"/>
              <a:gd name="T64" fmla="*/ 0 w 114"/>
              <a:gd name="T65" fmla="*/ 2147483647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84"/>
              <a:gd name="T101" fmla="*/ 114 w 114"/>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84">
                <a:moveTo>
                  <a:pt x="0" y="66"/>
                </a:moveTo>
                <a:lnTo>
                  <a:pt x="6" y="18"/>
                </a:lnTo>
                <a:lnTo>
                  <a:pt x="18" y="12"/>
                </a:lnTo>
                <a:lnTo>
                  <a:pt x="60" y="12"/>
                </a:lnTo>
                <a:lnTo>
                  <a:pt x="78" y="24"/>
                </a:lnTo>
                <a:lnTo>
                  <a:pt x="78" y="12"/>
                </a:lnTo>
                <a:lnTo>
                  <a:pt x="90" y="6"/>
                </a:lnTo>
                <a:lnTo>
                  <a:pt x="96" y="0"/>
                </a:lnTo>
                <a:lnTo>
                  <a:pt x="102" y="0"/>
                </a:lnTo>
                <a:lnTo>
                  <a:pt x="108" y="0"/>
                </a:lnTo>
                <a:lnTo>
                  <a:pt x="114" y="6"/>
                </a:lnTo>
                <a:lnTo>
                  <a:pt x="108" y="12"/>
                </a:lnTo>
                <a:lnTo>
                  <a:pt x="102" y="18"/>
                </a:lnTo>
                <a:lnTo>
                  <a:pt x="108" y="24"/>
                </a:lnTo>
                <a:lnTo>
                  <a:pt x="102" y="24"/>
                </a:lnTo>
                <a:lnTo>
                  <a:pt x="96" y="36"/>
                </a:lnTo>
                <a:lnTo>
                  <a:pt x="90" y="48"/>
                </a:lnTo>
                <a:lnTo>
                  <a:pt x="84" y="54"/>
                </a:lnTo>
                <a:lnTo>
                  <a:pt x="78" y="54"/>
                </a:lnTo>
                <a:lnTo>
                  <a:pt x="66" y="54"/>
                </a:lnTo>
                <a:lnTo>
                  <a:pt x="66" y="72"/>
                </a:lnTo>
                <a:lnTo>
                  <a:pt x="66" y="78"/>
                </a:lnTo>
                <a:lnTo>
                  <a:pt x="60" y="84"/>
                </a:lnTo>
                <a:lnTo>
                  <a:pt x="54" y="84"/>
                </a:lnTo>
                <a:lnTo>
                  <a:pt x="48" y="84"/>
                </a:lnTo>
                <a:lnTo>
                  <a:pt x="48" y="72"/>
                </a:lnTo>
                <a:lnTo>
                  <a:pt x="48" y="66"/>
                </a:lnTo>
                <a:lnTo>
                  <a:pt x="30" y="78"/>
                </a:lnTo>
                <a:lnTo>
                  <a:pt x="24" y="78"/>
                </a:lnTo>
                <a:lnTo>
                  <a:pt x="18" y="84"/>
                </a:lnTo>
                <a:lnTo>
                  <a:pt x="6" y="72"/>
                </a:lnTo>
                <a:lnTo>
                  <a:pt x="0" y="72"/>
                </a:lnTo>
                <a:lnTo>
                  <a:pt x="0" y="66"/>
                </a:lnTo>
                <a:close/>
              </a:path>
            </a:pathLst>
          </a:custGeom>
          <a:noFill/>
          <a:ln w="12700">
            <a:solidFill>
              <a:srgbClr val="000000"/>
            </a:solidFill>
            <a:prstDash val="solid"/>
            <a:round/>
            <a:headEnd/>
            <a:tailEnd/>
          </a:ln>
        </p:spPr>
        <p:txBody>
          <a:bodyPr/>
          <a:lstStyle/>
          <a:p>
            <a:endParaRPr lang="fi-FI"/>
          </a:p>
        </p:txBody>
      </p:sp>
      <p:sp>
        <p:nvSpPr>
          <p:cNvPr id="4121" name="Freeform 25"/>
          <p:cNvSpPr>
            <a:spLocks noChangeAspect="1"/>
          </p:cNvSpPr>
          <p:nvPr/>
        </p:nvSpPr>
        <p:spPr bwMode="auto">
          <a:xfrm>
            <a:off x="4725988" y="2767013"/>
            <a:ext cx="1023937" cy="700087"/>
          </a:xfrm>
          <a:custGeom>
            <a:avLst/>
            <a:gdLst>
              <a:gd name="T0" fmla="*/ 2147483647 w 114"/>
              <a:gd name="T1" fmla="*/ 2147483647 h 78"/>
              <a:gd name="T2" fmla="*/ 2147483647 w 114"/>
              <a:gd name="T3" fmla="*/ 2147483647 h 78"/>
              <a:gd name="T4" fmla="*/ 2147483647 w 114"/>
              <a:gd name="T5" fmla="*/ 2147483647 h 78"/>
              <a:gd name="T6" fmla="*/ 2147483647 w 114"/>
              <a:gd name="T7" fmla="*/ 2147483647 h 78"/>
              <a:gd name="T8" fmla="*/ 2147483647 w 114"/>
              <a:gd name="T9" fmla="*/ 2147483647 h 78"/>
              <a:gd name="T10" fmla="*/ 2147483647 w 114"/>
              <a:gd name="T11" fmla="*/ 2147483647 h 78"/>
              <a:gd name="T12" fmla="*/ 2147483647 w 114"/>
              <a:gd name="T13" fmla="*/ 2147483647 h 78"/>
              <a:gd name="T14" fmla="*/ 2147483647 w 114"/>
              <a:gd name="T15" fmla="*/ 2147483647 h 78"/>
              <a:gd name="T16" fmla="*/ 2147483647 w 114"/>
              <a:gd name="T17" fmla="*/ 2147483647 h 78"/>
              <a:gd name="T18" fmla="*/ 2147483647 w 114"/>
              <a:gd name="T19" fmla="*/ 2147483647 h 78"/>
              <a:gd name="T20" fmla="*/ 2147483647 w 114"/>
              <a:gd name="T21" fmla="*/ 2147483647 h 78"/>
              <a:gd name="T22" fmla="*/ 2147483647 w 114"/>
              <a:gd name="T23" fmla="*/ 2147483647 h 78"/>
              <a:gd name="T24" fmla="*/ 2147483647 w 114"/>
              <a:gd name="T25" fmla="*/ 2147483647 h 78"/>
              <a:gd name="T26" fmla="*/ 2147483647 w 114"/>
              <a:gd name="T27" fmla="*/ 2147483647 h 78"/>
              <a:gd name="T28" fmla="*/ 0 w 114"/>
              <a:gd name="T29" fmla="*/ 2147483647 h 78"/>
              <a:gd name="T30" fmla="*/ 2147483647 w 114"/>
              <a:gd name="T31" fmla="*/ 0 h 78"/>
              <a:gd name="T32" fmla="*/ 2147483647 w 114"/>
              <a:gd name="T33" fmla="*/ 2147483647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78"/>
              <a:gd name="T53" fmla="*/ 114 w 114"/>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78">
                <a:moveTo>
                  <a:pt x="54" y="24"/>
                </a:moveTo>
                <a:lnTo>
                  <a:pt x="72" y="24"/>
                </a:lnTo>
                <a:lnTo>
                  <a:pt x="72" y="12"/>
                </a:lnTo>
                <a:lnTo>
                  <a:pt x="84" y="18"/>
                </a:lnTo>
                <a:lnTo>
                  <a:pt x="108" y="24"/>
                </a:lnTo>
                <a:lnTo>
                  <a:pt x="102" y="36"/>
                </a:lnTo>
                <a:lnTo>
                  <a:pt x="114" y="54"/>
                </a:lnTo>
                <a:lnTo>
                  <a:pt x="108" y="60"/>
                </a:lnTo>
                <a:lnTo>
                  <a:pt x="96" y="66"/>
                </a:lnTo>
                <a:lnTo>
                  <a:pt x="96" y="78"/>
                </a:lnTo>
                <a:lnTo>
                  <a:pt x="78" y="66"/>
                </a:lnTo>
                <a:lnTo>
                  <a:pt x="36" y="66"/>
                </a:lnTo>
                <a:lnTo>
                  <a:pt x="24" y="72"/>
                </a:lnTo>
                <a:lnTo>
                  <a:pt x="12" y="66"/>
                </a:lnTo>
                <a:lnTo>
                  <a:pt x="0" y="24"/>
                </a:lnTo>
                <a:lnTo>
                  <a:pt x="30" y="0"/>
                </a:lnTo>
                <a:lnTo>
                  <a:pt x="54" y="24"/>
                </a:lnTo>
                <a:close/>
              </a:path>
            </a:pathLst>
          </a:custGeom>
          <a:noFill/>
          <a:ln w="12700">
            <a:solidFill>
              <a:srgbClr val="000000"/>
            </a:solidFill>
            <a:prstDash val="solid"/>
            <a:round/>
            <a:headEnd/>
            <a:tailEnd/>
          </a:ln>
        </p:spPr>
        <p:txBody>
          <a:bodyPr/>
          <a:lstStyle/>
          <a:p>
            <a:endParaRPr lang="fi-FI"/>
          </a:p>
        </p:txBody>
      </p:sp>
      <p:sp>
        <p:nvSpPr>
          <p:cNvPr id="4122" name="Freeform 26"/>
          <p:cNvSpPr>
            <a:spLocks noChangeAspect="1"/>
          </p:cNvSpPr>
          <p:nvPr/>
        </p:nvSpPr>
        <p:spPr bwMode="auto">
          <a:xfrm>
            <a:off x="5426075" y="2066925"/>
            <a:ext cx="430213" cy="430213"/>
          </a:xfrm>
          <a:custGeom>
            <a:avLst/>
            <a:gdLst>
              <a:gd name="T0" fmla="*/ 0 w 48"/>
              <a:gd name="T1" fmla="*/ 2147483647 h 48"/>
              <a:gd name="T2" fmla="*/ 2147483647 w 48"/>
              <a:gd name="T3" fmla="*/ 2147483647 h 48"/>
              <a:gd name="T4" fmla="*/ 2147483647 w 48"/>
              <a:gd name="T5" fmla="*/ 2147483647 h 48"/>
              <a:gd name="T6" fmla="*/ 2147483647 w 48"/>
              <a:gd name="T7" fmla="*/ 2147483647 h 48"/>
              <a:gd name="T8" fmla="*/ 2147483647 w 48"/>
              <a:gd name="T9" fmla="*/ 0 h 48"/>
              <a:gd name="T10" fmla="*/ 0 w 48"/>
              <a:gd name="T11" fmla="*/ 2147483647 h 48"/>
              <a:gd name="T12" fmla="*/ 0 w 48"/>
              <a:gd name="T13" fmla="*/ 2147483647 h 48"/>
              <a:gd name="T14" fmla="*/ 0 60000 65536"/>
              <a:gd name="T15" fmla="*/ 0 60000 65536"/>
              <a:gd name="T16" fmla="*/ 0 60000 65536"/>
              <a:gd name="T17" fmla="*/ 0 60000 65536"/>
              <a:gd name="T18" fmla="*/ 0 60000 65536"/>
              <a:gd name="T19" fmla="*/ 0 60000 65536"/>
              <a:gd name="T20" fmla="*/ 0 60000 65536"/>
              <a:gd name="T21" fmla="*/ 0 w 48"/>
              <a:gd name="T22" fmla="*/ 0 h 48"/>
              <a:gd name="T23" fmla="*/ 48 w 4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8">
                <a:moveTo>
                  <a:pt x="0" y="48"/>
                </a:moveTo>
                <a:lnTo>
                  <a:pt x="36" y="42"/>
                </a:lnTo>
                <a:lnTo>
                  <a:pt x="42" y="24"/>
                </a:lnTo>
                <a:lnTo>
                  <a:pt x="48" y="24"/>
                </a:lnTo>
                <a:lnTo>
                  <a:pt x="24" y="0"/>
                </a:lnTo>
                <a:lnTo>
                  <a:pt x="0" y="12"/>
                </a:lnTo>
                <a:lnTo>
                  <a:pt x="0" y="48"/>
                </a:lnTo>
                <a:close/>
              </a:path>
            </a:pathLst>
          </a:custGeom>
          <a:solidFill>
            <a:srgbClr val="66CCFF"/>
          </a:solidFill>
          <a:ln w="12700">
            <a:solidFill>
              <a:srgbClr val="000000"/>
            </a:solidFill>
            <a:prstDash val="solid"/>
            <a:round/>
            <a:headEnd/>
            <a:tailEnd/>
          </a:ln>
        </p:spPr>
        <p:txBody>
          <a:bodyPr/>
          <a:lstStyle/>
          <a:p>
            <a:endParaRPr lang="fi-FI"/>
          </a:p>
        </p:txBody>
      </p:sp>
      <p:sp>
        <p:nvSpPr>
          <p:cNvPr id="4123" name="Freeform 27"/>
          <p:cNvSpPr>
            <a:spLocks noChangeAspect="1"/>
          </p:cNvSpPr>
          <p:nvPr/>
        </p:nvSpPr>
        <p:spPr bwMode="auto">
          <a:xfrm>
            <a:off x="4508500" y="3414713"/>
            <a:ext cx="269875" cy="323850"/>
          </a:xfrm>
          <a:custGeom>
            <a:avLst/>
            <a:gdLst>
              <a:gd name="T0" fmla="*/ 2147483647 w 30"/>
              <a:gd name="T1" fmla="*/ 2147483647 h 36"/>
              <a:gd name="T2" fmla="*/ 0 w 30"/>
              <a:gd name="T3" fmla="*/ 2147483647 h 36"/>
              <a:gd name="T4" fmla="*/ 0 w 30"/>
              <a:gd name="T5" fmla="*/ 2147483647 h 36"/>
              <a:gd name="T6" fmla="*/ 2147483647 w 30"/>
              <a:gd name="T7" fmla="*/ 0 h 36"/>
              <a:gd name="T8" fmla="*/ 2147483647 w 30"/>
              <a:gd name="T9" fmla="*/ 2147483647 h 36"/>
              <a:gd name="T10" fmla="*/ 2147483647 w 30"/>
              <a:gd name="T11" fmla="*/ 2147483647 h 36"/>
              <a:gd name="T12" fmla="*/ 0 60000 65536"/>
              <a:gd name="T13" fmla="*/ 0 60000 65536"/>
              <a:gd name="T14" fmla="*/ 0 60000 65536"/>
              <a:gd name="T15" fmla="*/ 0 60000 65536"/>
              <a:gd name="T16" fmla="*/ 0 60000 65536"/>
              <a:gd name="T17" fmla="*/ 0 60000 65536"/>
              <a:gd name="T18" fmla="*/ 0 w 30"/>
              <a:gd name="T19" fmla="*/ 0 h 36"/>
              <a:gd name="T20" fmla="*/ 30 w 3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0" h="36">
                <a:moveTo>
                  <a:pt x="24" y="36"/>
                </a:moveTo>
                <a:lnTo>
                  <a:pt x="0" y="30"/>
                </a:lnTo>
                <a:lnTo>
                  <a:pt x="0" y="12"/>
                </a:lnTo>
                <a:lnTo>
                  <a:pt x="18" y="0"/>
                </a:lnTo>
                <a:lnTo>
                  <a:pt x="30" y="12"/>
                </a:lnTo>
                <a:lnTo>
                  <a:pt x="24" y="36"/>
                </a:lnTo>
                <a:close/>
              </a:path>
            </a:pathLst>
          </a:cu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chemeClr val="lt1"/>
              </a:solidFill>
              <a:latin typeface="+mn-lt"/>
            </a:endParaRPr>
          </a:p>
        </p:txBody>
      </p:sp>
      <p:sp>
        <p:nvSpPr>
          <p:cNvPr id="4124" name="Freeform 28"/>
          <p:cNvSpPr>
            <a:spLocks noChangeAspect="1"/>
          </p:cNvSpPr>
          <p:nvPr/>
        </p:nvSpPr>
        <p:spPr bwMode="auto">
          <a:xfrm>
            <a:off x="5480050" y="2552700"/>
            <a:ext cx="322263" cy="430213"/>
          </a:xfrm>
          <a:custGeom>
            <a:avLst/>
            <a:gdLst>
              <a:gd name="T0" fmla="*/ 0 w 36"/>
              <a:gd name="T1" fmla="*/ 2147483647 h 48"/>
              <a:gd name="T2" fmla="*/ 0 w 36"/>
              <a:gd name="T3" fmla="*/ 2147483647 h 48"/>
              <a:gd name="T4" fmla="*/ 2147483647 w 36"/>
              <a:gd name="T5" fmla="*/ 0 h 48"/>
              <a:gd name="T6" fmla="*/ 2147483647 w 36"/>
              <a:gd name="T7" fmla="*/ 0 h 48"/>
              <a:gd name="T8" fmla="*/ 2147483647 w 36"/>
              <a:gd name="T9" fmla="*/ 2147483647 h 48"/>
              <a:gd name="T10" fmla="*/ 2147483647 w 36"/>
              <a:gd name="T11" fmla="*/ 2147483647 h 48"/>
              <a:gd name="T12" fmla="*/ 0 w 36"/>
              <a:gd name="T13" fmla="*/ 2147483647 h 48"/>
              <a:gd name="T14" fmla="*/ 0 60000 65536"/>
              <a:gd name="T15" fmla="*/ 0 60000 65536"/>
              <a:gd name="T16" fmla="*/ 0 60000 65536"/>
              <a:gd name="T17" fmla="*/ 0 60000 65536"/>
              <a:gd name="T18" fmla="*/ 0 60000 65536"/>
              <a:gd name="T19" fmla="*/ 0 60000 65536"/>
              <a:gd name="T20" fmla="*/ 0 60000 65536"/>
              <a:gd name="T21" fmla="*/ 0 w 36"/>
              <a:gd name="T22" fmla="*/ 0 h 48"/>
              <a:gd name="T23" fmla="*/ 36 w 36"/>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8">
                <a:moveTo>
                  <a:pt x="0" y="42"/>
                </a:moveTo>
                <a:lnTo>
                  <a:pt x="0" y="12"/>
                </a:lnTo>
                <a:lnTo>
                  <a:pt x="18" y="0"/>
                </a:lnTo>
                <a:lnTo>
                  <a:pt x="36" y="0"/>
                </a:lnTo>
                <a:lnTo>
                  <a:pt x="36" y="24"/>
                </a:lnTo>
                <a:lnTo>
                  <a:pt x="24" y="48"/>
                </a:lnTo>
                <a:lnTo>
                  <a:pt x="0" y="42"/>
                </a:lnTo>
                <a:close/>
              </a:path>
            </a:pathLst>
          </a:custGeom>
          <a:solidFill>
            <a:srgbClr val="66CCFF"/>
          </a:solidFill>
          <a:ln w="12700">
            <a:solidFill>
              <a:srgbClr val="000000"/>
            </a:solidFill>
            <a:prstDash val="solid"/>
            <a:round/>
            <a:headEnd/>
            <a:tailEnd/>
          </a:ln>
        </p:spPr>
        <p:txBody>
          <a:bodyPr/>
          <a:lstStyle/>
          <a:p>
            <a:endParaRPr lang="fi-FI"/>
          </a:p>
        </p:txBody>
      </p:sp>
      <p:sp>
        <p:nvSpPr>
          <p:cNvPr id="4125" name="Freeform 29"/>
          <p:cNvSpPr>
            <a:spLocks noChangeAspect="1"/>
          </p:cNvSpPr>
          <p:nvPr/>
        </p:nvSpPr>
        <p:spPr bwMode="auto">
          <a:xfrm>
            <a:off x="4238625" y="1849438"/>
            <a:ext cx="969963" cy="1133475"/>
          </a:xfrm>
          <a:custGeom>
            <a:avLst/>
            <a:gdLst>
              <a:gd name="T0" fmla="*/ 2147483647 w 108"/>
              <a:gd name="T1" fmla="*/ 2147483647 h 126"/>
              <a:gd name="T2" fmla="*/ 2147483647 w 108"/>
              <a:gd name="T3" fmla="*/ 2147483647 h 126"/>
              <a:gd name="T4" fmla="*/ 2147483647 w 108"/>
              <a:gd name="T5" fmla="*/ 2147483647 h 126"/>
              <a:gd name="T6" fmla="*/ 0 w 108"/>
              <a:gd name="T7" fmla="*/ 2147483647 h 126"/>
              <a:gd name="T8" fmla="*/ 2147483647 w 108"/>
              <a:gd name="T9" fmla="*/ 2147483647 h 126"/>
              <a:gd name="T10" fmla="*/ 2147483647 w 108"/>
              <a:gd name="T11" fmla="*/ 2147483647 h 126"/>
              <a:gd name="T12" fmla="*/ 2147483647 w 108"/>
              <a:gd name="T13" fmla="*/ 2147483647 h 126"/>
              <a:gd name="T14" fmla="*/ 2147483647 w 108"/>
              <a:gd name="T15" fmla="*/ 0 h 126"/>
              <a:gd name="T16" fmla="*/ 2147483647 w 108"/>
              <a:gd name="T17" fmla="*/ 2147483647 h 126"/>
              <a:gd name="T18" fmla="*/ 2147483647 w 108"/>
              <a:gd name="T19" fmla="*/ 2147483647 h 126"/>
              <a:gd name="T20" fmla="*/ 2147483647 w 108"/>
              <a:gd name="T21" fmla="*/ 2147483647 h 126"/>
              <a:gd name="T22" fmla="*/ 2147483647 w 108"/>
              <a:gd name="T23" fmla="*/ 2147483647 h 126"/>
              <a:gd name="T24" fmla="*/ 2147483647 w 108"/>
              <a:gd name="T25" fmla="*/ 2147483647 h 1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
              <a:gd name="T40" fmla="*/ 0 h 126"/>
              <a:gd name="T41" fmla="*/ 108 w 108"/>
              <a:gd name="T42" fmla="*/ 126 h 1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 h="126">
                <a:moveTo>
                  <a:pt x="84" y="102"/>
                </a:moveTo>
                <a:lnTo>
                  <a:pt x="54" y="126"/>
                </a:lnTo>
                <a:lnTo>
                  <a:pt x="18" y="114"/>
                </a:lnTo>
                <a:lnTo>
                  <a:pt x="0" y="54"/>
                </a:lnTo>
                <a:lnTo>
                  <a:pt x="24" y="30"/>
                </a:lnTo>
                <a:lnTo>
                  <a:pt x="30" y="36"/>
                </a:lnTo>
                <a:lnTo>
                  <a:pt x="42" y="36"/>
                </a:lnTo>
                <a:lnTo>
                  <a:pt x="54" y="0"/>
                </a:lnTo>
                <a:lnTo>
                  <a:pt x="72" y="30"/>
                </a:lnTo>
                <a:lnTo>
                  <a:pt x="84" y="6"/>
                </a:lnTo>
                <a:lnTo>
                  <a:pt x="96" y="6"/>
                </a:lnTo>
                <a:lnTo>
                  <a:pt x="108" y="42"/>
                </a:lnTo>
                <a:lnTo>
                  <a:pt x="84" y="102"/>
                </a:lnTo>
                <a:close/>
              </a:path>
            </a:pathLst>
          </a:custGeom>
          <a:solidFill>
            <a:schemeClr val="bg1">
              <a:lumMod val="85000"/>
            </a:schemeClr>
          </a:solidFill>
          <a:ln w="12700">
            <a:solidFill>
              <a:srgbClr val="000000"/>
            </a:solidFill>
            <a:prstDash val="solid"/>
            <a:round/>
            <a:headEnd/>
            <a:tailEnd/>
          </a:ln>
        </p:spPr>
        <p:txBody>
          <a:bodyPr/>
          <a:lstStyle/>
          <a:p>
            <a:endParaRPr lang="fi-FI"/>
          </a:p>
        </p:txBody>
      </p:sp>
      <p:sp>
        <p:nvSpPr>
          <p:cNvPr id="4126" name="Freeform 30"/>
          <p:cNvSpPr>
            <a:spLocks noChangeAspect="1"/>
          </p:cNvSpPr>
          <p:nvPr/>
        </p:nvSpPr>
        <p:spPr bwMode="auto">
          <a:xfrm>
            <a:off x="3214688" y="1849438"/>
            <a:ext cx="1241425" cy="1617662"/>
          </a:xfrm>
          <a:custGeom>
            <a:avLst/>
            <a:gdLst>
              <a:gd name="T0" fmla="*/ 2147483647 w 138"/>
              <a:gd name="T1" fmla="*/ 2147483647 h 180"/>
              <a:gd name="T2" fmla="*/ 2147483647 w 138"/>
              <a:gd name="T3" fmla="*/ 2147483647 h 180"/>
              <a:gd name="T4" fmla="*/ 2147483647 w 138"/>
              <a:gd name="T5" fmla="*/ 2147483647 h 180"/>
              <a:gd name="T6" fmla="*/ 2147483647 w 138"/>
              <a:gd name="T7" fmla="*/ 2147483647 h 180"/>
              <a:gd name="T8" fmla="*/ 2147483647 w 138"/>
              <a:gd name="T9" fmla="*/ 2147483647 h 180"/>
              <a:gd name="T10" fmla="*/ 0 w 138"/>
              <a:gd name="T11" fmla="*/ 2147483647 h 180"/>
              <a:gd name="T12" fmla="*/ 0 w 138"/>
              <a:gd name="T13" fmla="*/ 2147483647 h 180"/>
              <a:gd name="T14" fmla="*/ 2147483647 w 138"/>
              <a:gd name="T15" fmla="*/ 2147483647 h 180"/>
              <a:gd name="T16" fmla="*/ 2147483647 w 138"/>
              <a:gd name="T17" fmla="*/ 2147483647 h 180"/>
              <a:gd name="T18" fmla="*/ 2147483647 w 138"/>
              <a:gd name="T19" fmla="*/ 2147483647 h 180"/>
              <a:gd name="T20" fmla="*/ 2147483647 w 138"/>
              <a:gd name="T21" fmla="*/ 2147483647 h 180"/>
              <a:gd name="T22" fmla="*/ 2147483647 w 138"/>
              <a:gd name="T23" fmla="*/ 2147483647 h 180"/>
              <a:gd name="T24" fmla="*/ 2147483647 w 138"/>
              <a:gd name="T25" fmla="*/ 0 h 180"/>
              <a:gd name="T26" fmla="*/ 2147483647 w 138"/>
              <a:gd name="T27" fmla="*/ 2147483647 h 180"/>
              <a:gd name="T28" fmla="*/ 2147483647 w 138"/>
              <a:gd name="T29" fmla="*/ 2147483647 h 180"/>
              <a:gd name="T30" fmla="*/ 2147483647 w 138"/>
              <a:gd name="T31" fmla="*/ 2147483647 h 180"/>
              <a:gd name="T32" fmla="*/ 2147483647 w 138"/>
              <a:gd name="T33" fmla="*/ 2147483647 h 180"/>
              <a:gd name="T34" fmla="*/ 2147483647 w 138"/>
              <a:gd name="T35" fmla="*/ 2147483647 h 180"/>
              <a:gd name="T36" fmla="*/ 2147483647 w 138"/>
              <a:gd name="T37" fmla="*/ 2147483647 h 180"/>
              <a:gd name="T38" fmla="*/ 2147483647 w 138"/>
              <a:gd name="T39" fmla="*/ 2147483647 h 180"/>
              <a:gd name="T40" fmla="*/ 2147483647 w 138"/>
              <a:gd name="T41" fmla="*/ 2147483647 h 180"/>
              <a:gd name="T42" fmla="*/ 2147483647 w 138"/>
              <a:gd name="T43" fmla="*/ 2147483647 h 180"/>
              <a:gd name="T44" fmla="*/ 2147483647 w 138"/>
              <a:gd name="T45" fmla="*/ 2147483647 h 1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8"/>
              <a:gd name="T70" fmla="*/ 0 h 180"/>
              <a:gd name="T71" fmla="*/ 138 w 138"/>
              <a:gd name="T72" fmla="*/ 180 h 1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8" h="180">
                <a:moveTo>
                  <a:pt x="54" y="180"/>
                </a:moveTo>
                <a:lnTo>
                  <a:pt x="42" y="156"/>
                </a:lnTo>
                <a:lnTo>
                  <a:pt x="48" y="156"/>
                </a:lnTo>
                <a:lnTo>
                  <a:pt x="48" y="138"/>
                </a:lnTo>
                <a:lnTo>
                  <a:pt x="30" y="138"/>
                </a:lnTo>
                <a:lnTo>
                  <a:pt x="0" y="84"/>
                </a:lnTo>
                <a:lnTo>
                  <a:pt x="0" y="78"/>
                </a:lnTo>
                <a:lnTo>
                  <a:pt x="12" y="42"/>
                </a:lnTo>
                <a:lnTo>
                  <a:pt x="36" y="42"/>
                </a:lnTo>
                <a:lnTo>
                  <a:pt x="42" y="54"/>
                </a:lnTo>
                <a:lnTo>
                  <a:pt x="90" y="42"/>
                </a:lnTo>
                <a:lnTo>
                  <a:pt x="84" y="6"/>
                </a:lnTo>
                <a:lnTo>
                  <a:pt x="126" y="0"/>
                </a:lnTo>
                <a:lnTo>
                  <a:pt x="132" y="18"/>
                </a:lnTo>
                <a:lnTo>
                  <a:pt x="138" y="30"/>
                </a:lnTo>
                <a:lnTo>
                  <a:pt x="114" y="54"/>
                </a:lnTo>
                <a:lnTo>
                  <a:pt x="132" y="114"/>
                </a:lnTo>
                <a:lnTo>
                  <a:pt x="126" y="138"/>
                </a:lnTo>
                <a:lnTo>
                  <a:pt x="108" y="132"/>
                </a:lnTo>
                <a:lnTo>
                  <a:pt x="102" y="150"/>
                </a:lnTo>
                <a:lnTo>
                  <a:pt x="96" y="150"/>
                </a:lnTo>
                <a:lnTo>
                  <a:pt x="78" y="150"/>
                </a:lnTo>
                <a:lnTo>
                  <a:pt x="54" y="180"/>
                </a:lnTo>
                <a:close/>
              </a:path>
            </a:pathLst>
          </a:cu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chemeClr val="lt1"/>
              </a:solidFill>
              <a:latin typeface="+mn-lt"/>
            </a:endParaRPr>
          </a:p>
        </p:txBody>
      </p:sp>
      <p:sp>
        <p:nvSpPr>
          <p:cNvPr id="4127" name="Freeform 32"/>
          <p:cNvSpPr>
            <a:spLocks noChangeAspect="1"/>
          </p:cNvSpPr>
          <p:nvPr/>
        </p:nvSpPr>
        <p:spPr bwMode="auto">
          <a:xfrm>
            <a:off x="2352675" y="3844925"/>
            <a:ext cx="1185863" cy="755650"/>
          </a:xfrm>
          <a:custGeom>
            <a:avLst/>
            <a:gdLst>
              <a:gd name="T0" fmla="*/ 2147483647 w 132"/>
              <a:gd name="T1" fmla="*/ 2147483647 h 84"/>
              <a:gd name="T2" fmla="*/ 2147483647 w 132"/>
              <a:gd name="T3" fmla="*/ 2147483647 h 84"/>
              <a:gd name="T4" fmla="*/ 2147483647 w 132"/>
              <a:gd name="T5" fmla="*/ 2147483647 h 84"/>
              <a:gd name="T6" fmla="*/ 2147483647 w 132"/>
              <a:gd name="T7" fmla="*/ 2147483647 h 84"/>
              <a:gd name="T8" fmla="*/ 2147483647 w 132"/>
              <a:gd name="T9" fmla="*/ 2147483647 h 84"/>
              <a:gd name="T10" fmla="*/ 2147483647 w 132"/>
              <a:gd name="T11" fmla="*/ 2147483647 h 84"/>
              <a:gd name="T12" fmla="*/ 2147483647 w 132"/>
              <a:gd name="T13" fmla="*/ 2147483647 h 84"/>
              <a:gd name="T14" fmla="*/ 2147483647 w 132"/>
              <a:gd name="T15" fmla="*/ 2147483647 h 84"/>
              <a:gd name="T16" fmla="*/ 0 w 132"/>
              <a:gd name="T17" fmla="*/ 2147483647 h 84"/>
              <a:gd name="T18" fmla="*/ 2147483647 w 132"/>
              <a:gd name="T19" fmla="*/ 2147483647 h 84"/>
              <a:gd name="T20" fmla="*/ 2147483647 w 132"/>
              <a:gd name="T21" fmla="*/ 2147483647 h 84"/>
              <a:gd name="T22" fmla="*/ 2147483647 w 132"/>
              <a:gd name="T23" fmla="*/ 2147483647 h 84"/>
              <a:gd name="T24" fmla="*/ 2147483647 w 132"/>
              <a:gd name="T25" fmla="*/ 0 h 84"/>
              <a:gd name="T26" fmla="*/ 2147483647 w 132"/>
              <a:gd name="T27" fmla="*/ 2147483647 h 84"/>
              <a:gd name="T28" fmla="*/ 2147483647 w 132"/>
              <a:gd name="T29" fmla="*/ 2147483647 h 84"/>
              <a:gd name="T30" fmla="*/ 2147483647 w 132"/>
              <a:gd name="T31" fmla="*/ 2147483647 h 84"/>
              <a:gd name="T32" fmla="*/ 2147483647 w 132"/>
              <a:gd name="T33" fmla="*/ 2147483647 h 84"/>
              <a:gd name="T34" fmla="*/ 2147483647 w 132"/>
              <a:gd name="T35" fmla="*/ 2147483647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84"/>
              <a:gd name="T56" fmla="*/ 132 w 132"/>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84">
                <a:moveTo>
                  <a:pt x="120" y="54"/>
                </a:moveTo>
                <a:lnTo>
                  <a:pt x="108" y="60"/>
                </a:lnTo>
                <a:lnTo>
                  <a:pt x="102" y="60"/>
                </a:lnTo>
                <a:lnTo>
                  <a:pt x="78" y="60"/>
                </a:lnTo>
                <a:lnTo>
                  <a:pt x="66" y="60"/>
                </a:lnTo>
                <a:lnTo>
                  <a:pt x="42" y="66"/>
                </a:lnTo>
                <a:lnTo>
                  <a:pt x="18" y="78"/>
                </a:lnTo>
                <a:lnTo>
                  <a:pt x="6" y="84"/>
                </a:lnTo>
                <a:lnTo>
                  <a:pt x="0" y="66"/>
                </a:lnTo>
                <a:lnTo>
                  <a:pt x="24" y="54"/>
                </a:lnTo>
                <a:lnTo>
                  <a:pt x="18" y="18"/>
                </a:lnTo>
                <a:lnTo>
                  <a:pt x="42" y="6"/>
                </a:lnTo>
                <a:lnTo>
                  <a:pt x="66" y="0"/>
                </a:lnTo>
                <a:lnTo>
                  <a:pt x="102" y="18"/>
                </a:lnTo>
                <a:lnTo>
                  <a:pt x="114" y="12"/>
                </a:lnTo>
                <a:lnTo>
                  <a:pt x="132" y="48"/>
                </a:lnTo>
                <a:lnTo>
                  <a:pt x="126" y="48"/>
                </a:lnTo>
                <a:lnTo>
                  <a:pt x="120" y="54"/>
                </a:lnTo>
                <a:close/>
              </a:path>
            </a:pathLst>
          </a:custGeom>
          <a:noFill/>
          <a:ln w="12700">
            <a:solidFill>
              <a:srgbClr val="000000"/>
            </a:solidFill>
            <a:prstDash val="solid"/>
            <a:round/>
            <a:headEnd/>
            <a:tailEnd/>
          </a:ln>
        </p:spPr>
        <p:txBody>
          <a:bodyPr/>
          <a:lstStyle/>
          <a:p>
            <a:endParaRPr lang="fi-FI"/>
          </a:p>
        </p:txBody>
      </p:sp>
      <p:sp>
        <p:nvSpPr>
          <p:cNvPr id="4128" name="Freeform 33"/>
          <p:cNvSpPr>
            <a:spLocks noChangeAspect="1"/>
          </p:cNvSpPr>
          <p:nvPr/>
        </p:nvSpPr>
        <p:spPr bwMode="auto">
          <a:xfrm>
            <a:off x="2514600" y="4545013"/>
            <a:ext cx="431800" cy="269875"/>
          </a:xfrm>
          <a:custGeom>
            <a:avLst/>
            <a:gdLst>
              <a:gd name="T0" fmla="*/ 2147483647 w 48"/>
              <a:gd name="T1" fmla="*/ 2147483647 h 30"/>
              <a:gd name="T2" fmla="*/ 0 w 48"/>
              <a:gd name="T3" fmla="*/ 2147483647 h 30"/>
              <a:gd name="T4" fmla="*/ 0 w 48"/>
              <a:gd name="T5" fmla="*/ 2147483647 h 30"/>
              <a:gd name="T6" fmla="*/ 2147483647 w 48"/>
              <a:gd name="T7" fmla="*/ 2147483647 h 30"/>
              <a:gd name="T8" fmla="*/ 2147483647 w 48"/>
              <a:gd name="T9" fmla="*/ 2147483647 h 30"/>
              <a:gd name="T10" fmla="*/ 2147483647 w 48"/>
              <a:gd name="T11" fmla="*/ 2147483647 h 30"/>
              <a:gd name="T12" fmla="*/ 2147483647 w 48"/>
              <a:gd name="T13" fmla="*/ 2147483647 h 30"/>
              <a:gd name="T14" fmla="*/ 2147483647 w 48"/>
              <a:gd name="T15" fmla="*/ 0 h 30"/>
              <a:gd name="T16" fmla="*/ 2147483647 w 48"/>
              <a:gd name="T17" fmla="*/ 0 h 30"/>
              <a:gd name="T18" fmla="*/ 2147483647 w 48"/>
              <a:gd name="T19" fmla="*/ 0 h 30"/>
              <a:gd name="T20" fmla="*/ 2147483647 w 48"/>
              <a:gd name="T21" fmla="*/ 2147483647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30"/>
              <a:gd name="T35" fmla="*/ 48 w 48"/>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30">
                <a:moveTo>
                  <a:pt x="12" y="6"/>
                </a:moveTo>
                <a:lnTo>
                  <a:pt x="0" y="18"/>
                </a:lnTo>
                <a:lnTo>
                  <a:pt x="0" y="24"/>
                </a:lnTo>
                <a:lnTo>
                  <a:pt x="12" y="30"/>
                </a:lnTo>
                <a:lnTo>
                  <a:pt x="24" y="24"/>
                </a:lnTo>
                <a:lnTo>
                  <a:pt x="42" y="12"/>
                </a:lnTo>
                <a:lnTo>
                  <a:pt x="42" y="6"/>
                </a:lnTo>
                <a:lnTo>
                  <a:pt x="48" y="0"/>
                </a:lnTo>
                <a:lnTo>
                  <a:pt x="42" y="0"/>
                </a:lnTo>
                <a:lnTo>
                  <a:pt x="24" y="0"/>
                </a:lnTo>
                <a:lnTo>
                  <a:pt x="12" y="6"/>
                </a:lnTo>
                <a:close/>
              </a:path>
            </a:pathLst>
          </a:custGeom>
          <a:noFill/>
          <a:ln w="0">
            <a:solidFill>
              <a:srgbClr val="000000"/>
            </a:solidFill>
            <a:prstDash val="solid"/>
            <a:round/>
            <a:headEnd/>
            <a:tailEnd/>
          </a:ln>
        </p:spPr>
        <p:txBody>
          <a:bodyPr/>
          <a:lstStyle/>
          <a:p>
            <a:endParaRPr lang="fi-FI"/>
          </a:p>
        </p:txBody>
      </p:sp>
      <p:sp>
        <p:nvSpPr>
          <p:cNvPr id="4129" name="Freeform 34"/>
          <p:cNvSpPr>
            <a:spLocks noChangeAspect="1"/>
          </p:cNvSpPr>
          <p:nvPr/>
        </p:nvSpPr>
        <p:spPr bwMode="auto">
          <a:xfrm>
            <a:off x="142875" y="4814888"/>
            <a:ext cx="1023938" cy="485775"/>
          </a:xfrm>
          <a:custGeom>
            <a:avLst/>
            <a:gdLst>
              <a:gd name="T0" fmla="*/ 2147483647 w 114"/>
              <a:gd name="T1" fmla="*/ 2147483647 h 54"/>
              <a:gd name="T2" fmla="*/ 0 w 114"/>
              <a:gd name="T3" fmla="*/ 2147483647 h 54"/>
              <a:gd name="T4" fmla="*/ 2147483647 w 114"/>
              <a:gd name="T5" fmla="*/ 2147483647 h 54"/>
              <a:gd name="T6" fmla="*/ 2147483647 w 114"/>
              <a:gd name="T7" fmla="*/ 2147483647 h 54"/>
              <a:gd name="T8" fmla="*/ 2147483647 w 114"/>
              <a:gd name="T9" fmla="*/ 2147483647 h 54"/>
              <a:gd name="T10" fmla="*/ 2147483647 w 114"/>
              <a:gd name="T11" fmla="*/ 2147483647 h 54"/>
              <a:gd name="T12" fmla="*/ 2147483647 w 114"/>
              <a:gd name="T13" fmla="*/ 2147483647 h 54"/>
              <a:gd name="T14" fmla="*/ 2147483647 w 114"/>
              <a:gd name="T15" fmla="*/ 0 h 54"/>
              <a:gd name="T16" fmla="*/ 2147483647 w 114"/>
              <a:gd name="T17" fmla="*/ 2147483647 h 54"/>
              <a:gd name="T18" fmla="*/ 2147483647 w 114"/>
              <a:gd name="T19" fmla="*/ 2147483647 h 54"/>
              <a:gd name="T20" fmla="*/ 2147483647 w 114"/>
              <a:gd name="T21" fmla="*/ 2147483647 h 54"/>
              <a:gd name="T22" fmla="*/ 2147483647 w 114"/>
              <a:gd name="T23" fmla="*/ 2147483647 h 54"/>
              <a:gd name="T24" fmla="*/ 2147483647 w 114"/>
              <a:gd name="T25" fmla="*/ 2147483647 h 54"/>
              <a:gd name="T26" fmla="*/ 2147483647 w 114"/>
              <a:gd name="T27" fmla="*/ 2147483647 h 54"/>
              <a:gd name="T28" fmla="*/ 2147483647 w 114"/>
              <a:gd name="T29" fmla="*/ 2147483647 h 54"/>
              <a:gd name="T30" fmla="*/ 2147483647 w 114"/>
              <a:gd name="T31" fmla="*/ 2147483647 h 54"/>
              <a:gd name="T32" fmla="*/ 2147483647 w 114"/>
              <a:gd name="T33" fmla="*/ 2147483647 h 54"/>
              <a:gd name="T34" fmla="*/ 2147483647 w 114"/>
              <a:gd name="T35" fmla="*/ 2147483647 h 54"/>
              <a:gd name="T36" fmla="*/ 2147483647 w 114"/>
              <a:gd name="T37" fmla="*/ 2147483647 h 54"/>
              <a:gd name="T38" fmla="*/ 2147483647 w 114"/>
              <a:gd name="T39" fmla="*/ 2147483647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4"/>
              <a:gd name="T61" fmla="*/ 0 h 54"/>
              <a:gd name="T62" fmla="*/ 114 w 114"/>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4" h="54">
                <a:moveTo>
                  <a:pt x="6" y="54"/>
                </a:moveTo>
                <a:lnTo>
                  <a:pt x="0" y="42"/>
                </a:lnTo>
                <a:lnTo>
                  <a:pt x="6" y="36"/>
                </a:lnTo>
                <a:lnTo>
                  <a:pt x="18" y="30"/>
                </a:lnTo>
                <a:lnTo>
                  <a:pt x="36" y="24"/>
                </a:lnTo>
                <a:lnTo>
                  <a:pt x="54" y="12"/>
                </a:lnTo>
                <a:lnTo>
                  <a:pt x="66" y="6"/>
                </a:lnTo>
                <a:lnTo>
                  <a:pt x="66" y="0"/>
                </a:lnTo>
                <a:lnTo>
                  <a:pt x="114" y="12"/>
                </a:lnTo>
                <a:lnTo>
                  <a:pt x="114" y="18"/>
                </a:lnTo>
                <a:lnTo>
                  <a:pt x="114" y="24"/>
                </a:lnTo>
                <a:lnTo>
                  <a:pt x="102" y="36"/>
                </a:lnTo>
                <a:lnTo>
                  <a:pt x="90" y="42"/>
                </a:lnTo>
                <a:lnTo>
                  <a:pt x="78" y="48"/>
                </a:lnTo>
                <a:lnTo>
                  <a:pt x="66" y="48"/>
                </a:lnTo>
                <a:lnTo>
                  <a:pt x="54" y="48"/>
                </a:lnTo>
                <a:lnTo>
                  <a:pt x="42" y="48"/>
                </a:lnTo>
                <a:lnTo>
                  <a:pt x="36" y="48"/>
                </a:lnTo>
                <a:lnTo>
                  <a:pt x="18" y="54"/>
                </a:lnTo>
                <a:lnTo>
                  <a:pt x="6" y="54"/>
                </a:lnTo>
                <a:close/>
              </a:path>
            </a:pathLst>
          </a:custGeom>
          <a:noFill/>
          <a:ln w="12700">
            <a:solidFill>
              <a:srgbClr val="000000"/>
            </a:solidFill>
            <a:prstDash val="solid"/>
            <a:round/>
            <a:headEnd/>
            <a:tailEnd/>
          </a:ln>
        </p:spPr>
        <p:txBody>
          <a:bodyPr/>
          <a:lstStyle/>
          <a:p>
            <a:endParaRPr lang="fi-FI"/>
          </a:p>
        </p:txBody>
      </p:sp>
      <p:sp>
        <p:nvSpPr>
          <p:cNvPr id="4130" name="Freeform 36"/>
          <p:cNvSpPr>
            <a:spLocks noChangeAspect="1"/>
          </p:cNvSpPr>
          <p:nvPr/>
        </p:nvSpPr>
        <p:spPr bwMode="auto">
          <a:xfrm>
            <a:off x="2946400" y="3252788"/>
            <a:ext cx="862013" cy="1023937"/>
          </a:xfrm>
          <a:custGeom>
            <a:avLst/>
            <a:gdLst>
              <a:gd name="T0" fmla="*/ 2147483647 w 96"/>
              <a:gd name="T1" fmla="*/ 2147483647 h 114"/>
              <a:gd name="T2" fmla="*/ 2147483647 w 96"/>
              <a:gd name="T3" fmla="*/ 2147483647 h 114"/>
              <a:gd name="T4" fmla="*/ 2147483647 w 96"/>
              <a:gd name="T5" fmla="*/ 2147483647 h 114"/>
              <a:gd name="T6" fmla="*/ 0 w 96"/>
              <a:gd name="T7" fmla="*/ 2147483647 h 114"/>
              <a:gd name="T8" fmla="*/ 2147483647 w 96"/>
              <a:gd name="T9" fmla="*/ 2147483647 h 114"/>
              <a:gd name="T10" fmla="*/ 2147483647 w 96"/>
              <a:gd name="T11" fmla="*/ 2147483647 h 114"/>
              <a:gd name="T12" fmla="*/ 2147483647 w 96"/>
              <a:gd name="T13" fmla="*/ 2147483647 h 114"/>
              <a:gd name="T14" fmla="*/ 2147483647 w 96"/>
              <a:gd name="T15" fmla="*/ 2147483647 h 114"/>
              <a:gd name="T16" fmla="*/ 2147483647 w 96"/>
              <a:gd name="T17" fmla="*/ 2147483647 h 114"/>
              <a:gd name="T18" fmla="*/ 2147483647 w 96"/>
              <a:gd name="T19" fmla="*/ 0 h 114"/>
              <a:gd name="T20" fmla="*/ 2147483647 w 96"/>
              <a:gd name="T21" fmla="*/ 2147483647 h 114"/>
              <a:gd name="T22" fmla="*/ 2147483647 w 96"/>
              <a:gd name="T23" fmla="*/ 2147483647 h 114"/>
              <a:gd name="T24" fmla="*/ 2147483647 w 96"/>
              <a:gd name="T25" fmla="*/ 2147483647 h 114"/>
              <a:gd name="T26" fmla="*/ 2147483647 w 96"/>
              <a:gd name="T27" fmla="*/ 2147483647 h 114"/>
              <a:gd name="T28" fmla="*/ 2147483647 w 96"/>
              <a:gd name="T29" fmla="*/ 2147483647 h 114"/>
              <a:gd name="T30" fmla="*/ 2147483647 w 96"/>
              <a:gd name="T31" fmla="*/ 2147483647 h 114"/>
              <a:gd name="T32" fmla="*/ 2147483647 w 96"/>
              <a:gd name="T33" fmla="*/ 2147483647 h 1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114"/>
              <a:gd name="T53" fmla="*/ 96 w 96"/>
              <a:gd name="T54" fmla="*/ 114 h 1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114">
                <a:moveTo>
                  <a:pt x="66" y="114"/>
                </a:moveTo>
                <a:lnTo>
                  <a:pt x="48" y="78"/>
                </a:lnTo>
                <a:lnTo>
                  <a:pt x="36" y="84"/>
                </a:lnTo>
                <a:lnTo>
                  <a:pt x="0" y="66"/>
                </a:lnTo>
                <a:lnTo>
                  <a:pt x="6" y="66"/>
                </a:lnTo>
                <a:lnTo>
                  <a:pt x="18" y="30"/>
                </a:lnTo>
                <a:lnTo>
                  <a:pt x="24" y="24"/>
                </a:lnTo>
                <a:lnTo>
                  <a:pt x="30" y="24"/>
                </a:lnTo>
                <a:lnTo>
                  <a:pt x="48" y="18"/>
                </a:lnTo>
                <a:lnTo>
                  <a:pt x="72" y="0"/>
                </a:lnTo>
                <a:lnTo>
                  <a:pt x="84" y="24"/>
                </a:lnTo>
                <a:lnTo>
                  <a:pt x="72" y="48"/>
                </a:lnTo>
                <a:lnTo>
                  <a:pt x="96" y="84"/>
                </a:lnTo>
                <a:lnTo>
                  <a:pt x="84" y="108"/>
                </a:lnTo>
                <a:lnTo>
                  <a:pt x="78" y="108"/>
                </a:lnTo>
                <a:lnTo>
                  <a:pt x="72" y="114"/>
                </a:lnTo>
                <a:lnTo>
                  <a:pt x="66" y="114"/>
                </a:lnTo>
                <a:close/>
              </a:path>
            </a:pathLst>
          </a:custGeom>
          <a:noFill/>
          <a:ln w="12700">
            <a:solidFill>
              <a:srgbClr val="000000"/>
            </a:solidFill>
            <a:prstDash val="solid"/>
            <a:round/>
            <a:headEnd/>
            <a:tailEnd/>
          </a:ln>
        </p:spPr>
        <p:txBody>
          <a:bodyPr/>
          <a:lstStyle/>
          <a:p>
            <a:endParaRPr lang="fi-FI"/>
          </a:p>
        </p:txBody>
      </p:sp>
      <p:sp>
        <p:nvSpPr>
          <p:cNvPr id="4131" name="Freeform 38"/>
          <p:cNvSpPr>
            <a:spLocks noChangeAspect="1"/>
          </p:cNvSpPr>
          <p:nvPr/>
        </p:nvSpPr>
        <p:spPr bwMode="auto">
          <a:xfrm>
            <a:off x="142875" y="3521075"/>
            <a:ext cx="2586038" cy="1403350"/>
          </a:xfrm>
          <a:custGeom>
            <a:avLst/>
            <a:gdLst>
              <a:gd name="T0" fmla="*/ 2147483647 w 288"/>
              <a:gd name="T1" fmla="*/ 2147483647 h 156"/>
              <a:gd name="T2" fmla="*/ 2147483647 w 288"/>
              <a:gd name="T3" fmla="*/ 2147483647 h 156"/>
              <a:gd name="T4" fmla="*/ 2147483647 w 288"/>
              <a:gd name="T5" fmla="*/ 2147483647 h 156"/>
              <a:gd name="T6" fmla="*/ 2147483647 w 288"/>
              <a:gd name="T7" fmla="*/ 2147483647 h 156"/>
              <a:gd name="T8" fmla="*/ 2147483647 w 288"/>
              <a:gd name="T9" fmla="*/ 2147483647 h 156"/>
              <a:gd name="T10" fmla="*/ 2147483647 w 288"/>
              <a:gd name="T11" fmla="*/ 2147483647 h 156"/>
              <a:gd name="T12" fmla="*/ 2147483647 w 288"/>
              <a:gd name="T13" fmla="*/ 2147483647 h 156"/>
              <a:gd name="T14" fmla="*/ 2147483647 w 288"/>
              <a:gd name="T15" fmla="*/ 2147483647 h 156"/>
              <a:gd name="T16" fmla="*/ 2147483647 w 288"/>
              <a:gd name="T17" fmla="*/ 2147483647 h 156"/>
              <a:gd name="T18" fmla="*/ 2147483647 w 288"/>
              <a:gd name="T19" fmla="*/ 2147483647 h 156"/>
              <a:gd name="T20" fmla="*/ 2147483647 w 288"/>
              <a:gd name="T21" fmla="*/ 2147483647 h 156"/>
              <a:gd name="T22" fmla="*/ 2147483647 w 288"/>
              <a:gd name="T23" fmla="*/ 2147483647 h 156"/>
              <a:gd name="T24" fmla="*/ 2147483647 w 288"/>
              <a:gd name="T25" fmla="*/ 2147483647 h 156"/>
              <a:gd name="T26" fmla="*/ 2147483647 w 288"/>
              <a:gd name="T27" fmla="*/ 2147483647 h 156"/>
              <a:gd name="T28" fmla="*/ 2147483647 w 288"/>
              <a:gd name="T29" fmla="*/ 2147483647 h 156"/>
              <a:gd name="T30" fmla="*/ 2147483647 w 288"/>
              <a:gd name="T31" fmla="*/ 2147483647 h 156"/>
              <a:gd name="T32" fmla="*/ 2147483647 w 288"/>
              <a:gd name="T33" fmla="*/ 2147483647 h 156"/>
              <a:gd name="T34" fmla="*/ 2147483647 w 288"/>
              <a:gd name="T35" fmla="*/ 2147483647 h 156"/>
              <a:gd name="T36" fmla="*/ 2147483647 w 288"/>
              <a:gd name="T37" fmla="*/ 2147483647 h 156"/>
              <a:gd name="T38" fmla="*/ 2147483647 w 288"/>
              <a:gd name="T39" fmla="*/ 2147483647 h 156"/>
              <a:gd name="T40" fmla="*/ 2147483647 w 288"/>
              <a:gd name="T41" fmla="*/ 2147483647 h 156"/>
              <a:gd name="T42" fmla="*/ 2147483647 w 288"/>
              <a:gd name="T43" fmla="*/ 2147483647 h 156"/>
              <a:gd name="T44" fmla="*/ 2147483647 w 288"/>
              <a:gd name="T45" fmla="*/ 2147483647 h 156"/>
              <a:gd name="T46" fmla="*/ 2147483647 w 288"/>
              <a:gd name="T47" fmla="*/ 2147483647 h 156"/>
              <a:gd name="T48" fmla="*/ 2147483647 w 288"/>
              <a:gd name="T49" fmla="*/ 2147483647 h 156"/>
              <a:gd name="T50" fmla="*/ 2147483647 w 288"/>
              <a:gd name="T51" fmla="*/ 2147483647 h 156"/>
              <a:gd name="T52" fmla="*/ 2147483647 w 288"/>
              <a:gd name="T53" fmla="*/ 2147483647 h 156"/>
              <a:gd name="T54" fmla="*/ 2147483647 w 288"/>
              <a:gd name="T55" fmla="*/ 2147483647 h 156"/>
              <a:gd name="T56" fmla="*/ 2147483647 w 288"/>
              <a:gd name="T57" fmla="*/ 2147483647 h 156"/>
              <a:gd name="T58" fmla="*/ 2147483647 w 288"/>
              <a:gd name="T59" fmla="*/ 2147483647 h 156"/>
              <a:gd name="T60" fmla="*/ 2147483647 w 288"/>
              <a:gd name="T61" fmla="*/ 2147483647 h 156"/>
              <a:gd name="T62" fmla="*/ 2147483647 w 288"/>
              <a:gd name="T63" fmla="*/ 2147483647 h 156"/>
              <a:gd name="T64" fmla="*/ 2147483647 w 288"/>
              <a:gd name="T65" fmla="*/ 2147483647 h 156"/>
              <a:gd name="T66" fmla="*/ 2147483647 w 288"/>
              <a:gd name="T67" fmla="*/ 2147483647 h 156"/>
              <a:gd name="T68" fmla="*/ 2147483647 w 288"/>
              <a:gd name="T69" fmla="*/ 2147483647 h 156"/>
              <a:gd name="T70" fmla="*/ 2147483647 w 288"/>
              <a:gd name="T71" fmla="*/ 2147483647 h 156"/>
              <a:gd name="T72" fmla="*/ 0 w 288"/>
              <a:gd name="T73" fmla="*/ 2147483647 h 156"/>
              <a:gd name="T74" fmla="*/ 0 w 288"/>
              <a:gd name="T75" fmla="*/ 2147483647 h 156"/>
              <a:gd name="T76" fmla="*/ 0 w 288"/>
              <a:gd name="T77" fmla="*/ 2147483647 h 156"/>
              <a:gd name="T78" fmla="*/ 2147483647 w 288"/>
              <a:gd name="T79" fmla="*/ 2147483647 h 156"/>
              <a:gd name="T80" fmla="*/ 2147483647 w 288"/>
              <a:gd name="T81" fmla="*/ 2147483647 h 156"/>
              <a:gd name="T82" fmla="*/ 2147483647 w 288"/>
              <a:gd name="T83" fmla="*/ 2147483647 h 156"/>
              <a:gd name="T84" fmla="*/ 2147483647 w 288"/>
              <a:gd name="T85" fmla="*/ 2147483647 h 156"/>
              <a:gd name="T86" fmla="*/ 2147483647 w 288"/>
              <a:gd name="T87" fmla="*/ 2147483647 h 156"/>
              <a:gd name="T88" fmla="*/ 2147483647 w 288"/>
              <a:gd name="T89" fmla="*/ 2147483647 h 156"/>
              <a:gd name="T90" fmla="*/ 2147483647 w 288"/>
              <a:gd name="T91" fmla="*/ 2147483647 h 156"/>
              <a:gd name="T92" fmla="*/ 2147483647 w 288"/>
              <a:gd name="T93" fmla="*/ 2147483647 h 156"/>
              <a:gd name="T94" fmla="*/ 2147483647 w 288"/>
              <a:gd name="T95" fmla="*/ 2147483647 h 156"/>
              <a:gd name="T96" fmla="*/ 2147483647 w 288"/>
              <a:gd name="T97" fmla="*/ 2147483647 h 156"/>
              <a:gd name="T98" fmla="*/ 2147483647 w 288"/>
              <a:gd name="T99" fmla="*/ 2147483647 h 156"/>
              <a:gd name="T100" fmla="*/ 2147483647 w 288"/>
              <a:gd name="T101" fmla="*/ 2147483647 h 156"/>
              <a:gd name="T102" fmla="*/ 2147483647 w 288"/>
              <a:gd name="T103" fmla="*/ 0 h 156"/>
              <a:gd name="T104" fmla="*/ 2147483647 w 288"/>
              <a:gd name="T105" fmla="*/ 2147483647 h 156"/>
              <a:gd name="T106" fmla="*/ 2147483647 w 288"/>
              <a:gd name="T107" fmla="*/ 2147483647 h 156"/>
              <a:gd name="T108" fmla="*/ 2147483647 w 288"/>
              <a:gd name="T109" fmla="*/ 2147483647 h 156"/>
              <a:gd name="T110" fmla="*/ 2147483647 w 288"/>
              <a:gd name="T111" fmla="*/ 2147483647 h 156"/>
              <a:gd name="T112" fmla="*/ 2147483647 w 288"/>
              <a:gd name="T113" fmla="*/ 2147483647 h 156"/>
              <a:gd name="T114" fmla="*/ 2147483647 w 288"/>
              <a:gd name="T115" fmla="*/ 2147483647 h 156"/>
              <a:gd name="T116" fmla="*/ 2147483647 w 288"/>
              <a:gd name="T117" fmla="*/ 2147483647 h 156"/>
              <a:gd name="T118" fmla="*/ 2147483647 w 288"/>
              <a:gd name="T119" fmla="*/ 2147483647 h 156"/>
              <a:gd name="T120" fmla="*/ 2147483647 w 288"/>
              <a:gd name="T121" fmla="*/ 2147483647 h 1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8"/>
              <a:gd name="T184" fmla="*/ 0 h 156"/>
              <a:gd name="T185" fmla="*/ 288 w 288"/>
              <a:gd name="T186" fmla="*/ 156 h 15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8" h="156">
                <a:moveTo>
                  <a:pt x="246" y="102"/>
                </a:moveTo>
                <a:lnTo>
                  <a:pt x="252" y="120"/>
                </a:lnTo>
                <a:lnTo>
                  <a:pt x="246" y="126"/>
                </a:lnTo>
                <a:lnTo>
                  <a:pt x="234" y="126"/>
                </a:lnTo>
                <a:lnTo>
                  <a:pt x="228" y="126"/>
                </a:lnTo>
                <a:lnTo>
                  <a:pt x="216" y="120"/>
                </a:lnTo>
                <a:lnTo>
                  <a:pt x="216" y="126"/>
                </a:lnTo>
                <a:lnTo>
                  <a:pt x="216" y="132"/>
                </a:lnTo>
                <a:lnTo>
                  <a:pt x="216" y="144"/>
                </a:lnTo>
                <a:lnTo>
                  <a:pt x="210" y="150"/>
                </a:lnTo>
                <a:lnTo>
                  <a:pt x="198" y="150"/>
                </a:lnTo>
                <a:lnTo>
                  <a:pt x="186" y="144"/>
                </a:lnTo>
                <a:lnTo>
                  <a:pt x="174" y="150"/>
                </a:lnTo>
                <a:lnTo>
                  <a:pt x="162" y="150"/>
                </a:lnTo>
                <a:lnTo>
                  <a:pt x="150" y="144"/>
                </a:lnTo>
                <a:lnTo>
                  <a:pt x="138" y="138"/>
                </a:lnTo>
                <a:lnTo>
                  <a:pt x="132" y="138"/>
                </a:lnTo>
                <a:lnTo>
                  <a:pt x="126" y="144"/>
                </a:lnTo>
                <a:lnTo>
                  <a:pt x="120" y="144"/>
                </a:lnTo>
                <a:lnTo>
                  <a:pt x="114" y="156"/>
                </a:lnTo>
                <a:lnTo>
                  <a:pt x="66" y="144"/>
                </a:lnTo>
                <a:lnTo>
                  <a:pt x="72" y="120"/>
                </a:lnTo>
                <a:lnTo>
                  <a:pt x="72" y="108"/>
                </a:lnTo>
                <a:lnTo>
                  <a:pt x="66" y="108"/>
                </a:lnTo>
                <a:lnTo>
                  <a:pt x="66" y="102"/>
                </a:lnTo>
                <a:lnTo>
                  <a:pt x="60" y="102"/>
                </a:lnTo>
                <a:lnTo>
                  <a:pt x="54" y="114"/>
                </a:lnTo>
                <a:lnTo>
                  <a:pt x="54" y="120"/>
                </a:lnTo>
                <a:lnTo>
                  <a:pt x="54" y="132"/>
                </a:lnTo>
                <a:lnTo>
                  <a:pt x="54" y="138"/>
                </a:lnTo>
                <a:lnTo>
                  <a:pt x="48" y="144"/>
                </a:lnTo>
                <a:lnTo>
                  <a:pt x="36" y="144"/>
                </a:lnTo>
                <a:lnTo>
                  <a:pt x="24" y="144"/>
                </a:lnTo>
                <a:lnTo>
                  <a:pt x="18" y="144"/>
                </a:lnTo>
                <a:lnTo>
                  <a:pt x="12" y="132"/>
                </a:lnTo>
                <a:lnTo>
                  <a:pt x="6" y="126"/>
                </a:lnTo>
                <a:lnTo>
                  <a:pt x="0" y="120"/>
                </a:lnTo>
                <a:lnTo>
                  <a:pt x="0" y="102"/>
                </a:lnTo>
                <a:lnTo>
                  <a:pt x="0" y="96"/>
                </a:lnTo>
                <a:lnTo>
                  <a:pt x="6" y="102"/>
                </a:lnTo>
                <a:lnTo>
                  <a:pt x="18" y="96"/>
                </a:lnTo>
                <a:lnTo>
                  <a:pt x="30" y="108"/>
                </a:lnTo>
                <a:lnTo>
                  <a:pt x="36" y="108"/>
                </a:lnTo>
                <a:lnTo>
                  <a:pt x="42" y="102"/>
                </a:lnTo>
                <a:lnTo>
                  <a:pt x="36" y="84"/>
                </a:lnTo>
                <a:lnTo>
                  <a:pt x="42" y="78"/>
                </a:lnTo>
                <a:lnTo>
                  <a:pt x="48" y="48"/>
                </a:lnTo>
                <a:lnTo>
                  <a:pt x="66" y="48"/>
                </a:lnTo>
                <a:lnTo>
                  <a:pt x="90" y="48"/>
                </a:lnTo>
                <a:lnTo>
                  <a:pt x="120" y="12"/>
                </a:lnTo>
                <a:lnTo>
                  <a:pt x="138" y="24"/>
                </a:lnTo>
                <a:lnTo>
                  <a:pt x="180" y="0"/>
                </a:lnTo>
                <a:lnTo>
                  <a:pt x="210" y="12"/>
                </a:lnTo>
                <a:lnTo>
                  <a:pt x="210" y="6"/>
                </a:lnTo>
                <a:lnTo>
                  <a:pt x="216" y="24"/>
                </a:lnTo>
                <a:lnTo>
                  <a:pt x="258" y="12"/>
                </a:lnTo>
                <a:lnTo>
                  <a:pt x="276" y="6"/>
                </a:lnTo>
                <a:lnTo>
                  <a:pt x="288" y="42"/>
                </a:lnTo>
                <a:lnTo>
                  <a:pt x="264" y="54"/>
                </a:lnTo>
                <a:lnTo>
                  <a:pt x="270" y="90"/>
                </a:lnTo>
                <a:lnTo>
                  <a:pt x="246" y="102"/>
                </a:lnTo>
                <a:close/>
              </a:path>
            </a:pathLst>
          </a:custGeom>
          <a:noFill/>
          <a:ln w="12700">
            <a:solidFill>
              <a:srgbClr val="000000"/>
            </a:solidFill>
            <a:prstDash val="solid"/>
            <a:round/>
            <a:headEnd/>
            <a:tailEnd/>
          </a:ln>
        </p:spPr>
        <p:txBody>
          <a:bodyPr/>
          <a:lstStyle/>
          <a:p>
            <a:endParaRPr lang="fi-FI"/>
          </a:p>
        </p:txBody>
      </p:sp>
      <p:sp>
        <p:nvSpPr>
          <p:cNvPr id="4132" name="Freeform 39"/>
          <p:cNvSpPr>
            <a:spLocks noChangeAspect="1"/>
          </p:cNvSpPr>
          <p:nvPr/>
        </p:nvSpPr>
        <p:spPr bwMode="auto">
          <a:xfrm>
            <a:off x="1274763" y="4976813"/>
            <a:ext cx="377825" cy="161925"/>
          </a:xfrm>
          <a:custGeom>
            <a:avLst/>
            <a:gdLst>
              <a:gd name="T0" fmla="*/ 0 w 42"/>
              <a:gd name="T1" fmla="*/ 2147483647 h 18"/>
              <a:gd name="T2" fmla="*/ 2147483647 w 42"/>
              <a:gd name="T3" fmla="*/ 2147483647 h 18"/>
              <a:gd name="T4" fmla="*/ 2147483647 w 42"/>
              <a:gd name="T5" fmla="*/ 2147483647 h 18"/>
              <a:gd name="T6" fmla="*/ 2147483647 w 42"/>
              <a:gd name="T7" fmla="*/ 2147483647 h 18"/>
              <a:gd name="T8" fmla="*/ 2147483647 w 42"/>
              <a:gd name="T9" fmla="*/ 0 h 18"/>
              <a:gd name="T10" fmla="*/ 2147483647 w 42"/>
              <a:gd name="T11" fmla="*/ 0 h 18"/>
              <a:gd name="T12" fmla="*/ 2147483647 w 42"/>
              <a:gd name="T13" fmla="*/ 2147483647 h 18"/>
              <a:gd name="T14" fmla="*/ 2147483647 w 42"/>
              <a:gd name="T15" fmla="*/ 2147483647 h 18"/>
              <a:gd name="T16" fmla="*/ 2147483647 w 42"/>
              <a:gd name="T17" fmla="*/ 2147483647 h 18"/>
              <a:gd name="T18" fmla="*/ 2147483647 w 42"/>
              <a:gd name="T19" fmla="*/ 2147483647 h 18"/>
              <a:gd name="T20" fmla="*/ 2147483647 w 42"/>
              <a:gd name="T21" fmla="*/ 2147483647 h 18"/>
              <a:gd name="T22" fmla="*/ 0 w 42"/>
              <a:gd name="T23" fmla="*/ 2147483647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
              <a:gd name="T37" fmla="*/ 0 h 18"/>
              <a:gd name="T38" fmla="*/ 42 w 42"/>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 h="18">
                <a:moveTo>
                  <a:pt x="0" y="12"/>
                </a:moveTo>
                <a:lnTo>
                  <a:pt x="6" y="12"/>
                </a:lnTo>
                <a:lnTo>
                  <a:pt x="12" y="6"/>
                </a:lnTo>
                <a:lnTo>
                  <a:pt x="24" y="6"/>
                </a:lnTo>
                <a:lnTo>
                  <a:pt x="30" y="0"/>
                </a:lnTo>
                <a:lnTo>
                  <a:pt x="42" y="0"/>
                </a:lnTo>
                <a:lnTo>
                  <a:pt x="42" y="6"/>
                </a:lnTo>
                <a:lnTo>
                  <a:pt x="36" y="12"/>
                </a:lnTo>
                <a:lnTo>
                  <a:pt x="30" y="12"/>
                </a:lnTo>
                <a:lnTo>
                  <a:pt x="18" y="18"/>
                </a:lnTo>
                <a:lnTo>
                  <a:pt x="6" y="18"/>
                </a:lnTo>
                <a:lnTo>
                  <a:pt x="0" y="12"/>
                </a:lnTo>
                <a:close/>
              </a:path>
            </a:pathLst>
          </a:custGeom>
          <a:noFill/>
          <a:ln w="0">
            <a:solidFill>
              <a:srgbClr val="000000"/>
            </a:solidFill>
            <a:prstDash val="solid"/>
            <a:round/>
            <a:headEnd/>
            <a:tailEnd/>
          </a:ln>
        </p:spPr>
        <p:txBody>
          <a:bodyPr/>
          <a:lstStyle/>
          <a:p>
            <a:endParaRPr lang="fi-FI"/>
          </a:p>
        </p:txBody>
      </p:sp>
      <p:sp>
        <p:nvSpPr>
          <p:cNvPr id="4133" name="Text Box 40"/>
          <p:cNvSpPr txBox="1">
            <a:spLocks noChangeArrowheads="1"/>
          </p:cNvSpPr>
          <p:nvPr/>
        </p:nvSpPr>
        <p:spPr bwMode="auto">
          <a:xfrm>
            <a:off x="5508104" y="260648"/>
            <a:ext cx="2880320" cy="338554"/>
          </a:xfrm>
          <a:prstGeom prst="rect">
            <a:avLst/>
          </a:prstGeom>
          <a:solidFill>
            <a:schemeClr val="bg1"/>
          </a:solidFill>
          <a:ln w="9525">
            <a:noFill/>
            <a:miter lim="800000"/>
            <a:headEnd/>
            <a:tailEnd/>
          </a:ln>
        </p:spPr>
        <p:txBody>
          <a:bodyPr wrap="square">
            <a:spAutoFit/>
          </a:bodyPr>
          <a:lstStyle/>
          <a:p>
            <a:r>
              <a:rPr lang="fi-FI" sz="1600" b="1" dirty="0">
                <a:cs typeface="Arial" charset="0"/>
              </a:rPr>
              <a:t>Uusimaa: </a:t>
            </a:r>
            <a:r>
              <a:rPr lang="fi-FI" sz="1600" b="1" dirty="0" smtClean="0">
                <a:cs typeface="Arial" charset="0"/>
              </a:rPr>
              <a:t>selvitystilanne </a:t>
            </a:r>
            <a:endParaRPr lang="fi-FI" sz="1600" dirty="0">
              <a:cs typeface="Arial" charset="0"/>
            </a:endParaRPr>
          </a:p>
        </p:txBody>
      </p:sp>
      <p:sp>
        <p:nvSpPr>
          <p:cNvPr id="4134" name="Rectangle 41"/>
          <p:cNvSpPr>
            <a:spLocks noChangeAspect="1" noChangeArrowheads="1"/>
          </p:cNvSpPr>
          <p:nvPr/>
        </p:nvSpPr>
        <p:spPr bwMode="auto">
          <a:xfrm>
            <a:off x="4262438" y="3228975"/>
            <a:ext cx="384721" cy="138499"/>
          </a:xfrm>
          <a:prstGeom prst="rect">
            <a:avLst/>
          </a:prstGeom>
          <a:solidFill>
            <a:srgbClr val="FFFF00"/>
          </a:solidFill>
          <a:ln w="9525">
            <a:noFill/>
            <a:miter lim="800000"/>
            <a:headEnd/>
            <a:tailEnd/>
          </a:ln>
        </p:spPr>
        <p:txBody>
          <a:bodyPr wrap="none" lIns="0" tIns="0" rIns="0" bIns="0">
            <a:spAutoFit/>
          </a:bodyPr>
          <a:lstStyle/>
          <a:p>
            <a:r>
              <a:rPr lang="fi-FI" sz="900" b="1" dirty="0" smtClean="0">
                <a:solidFill>
                  <a:srgbClr val="000000"/>
                </a:solidFill>
                <a:latin typeface="Verdana" pitchFamily="34" charset="0"/>
                <a:cs typeface="Arial" charset="0"/>
              </a:rPr>
              <a:t>Espoo</a:t>
            </a:r>
            <a:endParaRPr lang="fi-FI" sz="900" b="1" dirty="0">
              <a:solidFill>
                <a:srgbClr val="000000"/>
              </a:solidFill>
              <a:latin typeface="Verdana" pitchFamily="34" charset="0"/>
              <a:cs typeface="Arial" charset="0"/>
            </a:endParaRPr>
          </a:p>
        </p:txBody>
      </p:sp>
      <p:sp>
        <p:nvSpPr>
          <p:cNvPr id="4135" name="Rectangle 42"/>
          <p:cNvSpPr>
            <a:spLocks noChangeAspect="1" noChangeArrowheads="1"/>
          </p:cNvSpPr>
          <p:nvPr/>
        </p:nvSpPr>
        <p:spPr bwMode="auto">
          <a:xfrm>
            <a:off x="395288" y="5084763"/>
            <a:ext cx="406400"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Hanko</a:t>
            </a:r>
            <a:endParaRPr lang="fi-FI" sz="900" b="1" dirty="0">
              <a:cs typeface="Arial" charset="0"/>
            </a:endParaRPr>
          </a:p>
        </p:txBody>
      </p:sp>
      <p:sp>
        <p:nvSpPr>
          <p:cNvPr id="4136" name="Rectangle 43"/>
          <p:cNvSpPr>
            <a:spLocks noChangeAspect="1" noChangeArrowheads="1"/>
          </p:cNvSpPr>
          <p:nvPr/>
        </p:nvSpPr>
        <p:spPr bwMode="auto">
          <a:xfrm>
            <a:off x="5003800" y="3494200"/>
            <a:ext cx="792336" cy="138499"/>
          </a:xfrm>
          <a:prstGeom prst="rect">
            <a:avLst/>
          </a:prstGeom>
          <a:noFill/>
          <a:ln w="9525">
            <a:noFill/>
            <a:miter lim="800000"/>
            <a:headEnd/>
            <a:tailEnd/>
          </a:ln>
        </p:spPr>
        <p:txBody>
          <a:bodyPr wrap="square" lIns="0" tIns="0" rIns="0" bIns="0">
            <a:spAutoFit/>
          </a:bodyPr>
          <a:lstStyle/>
          <a:p>
            <a:r>
              <a:rPr lang="fi-FI" sz="900" b="1" dirty="0" smtClean="0">
                <a:solidFill>
                  <a:srgbClr val="000000"/>
                </a:solidFill>
                <a:latin typeface="Verdana" pitchFamily="34" charset="0"/>
                <a:cs typeface="Arial" charset="0"/>
              </a:rPr>
              <a:t>Helsinki </a:t>
            </a:r>
          </a:p>
        </p:txBody>
      </p:sp>
      <p:sp>
        <p:nvSpPr>
          <p:cNvPr id="4137" name="Rectangle 44"/>
          <p:cNvSpPr>
            <a:spLocks noChangeAspect="1" noChangeArrowheads="1"/>
          </p:cNvSpPr>
          <p:nvPr/>
        </p:nvSpPr>
        <p:spPr bwMode="auto">
          <a:xfrm>
            <a:off x="4932363" y="3068638"/>
            <a:ext cx="453650" cy="138499"/>
          </a:xfrm>
          <a:prstGeom prst="rect">
            <a:avLst/>
          </a:prstGeom>
          <a:noFill/>
          <a:ln w="9525">
            <a:noFill/>
            <a:miter lim="800000"/>
            <a:headEnd/>
            <a:tailEnd/>
          </a:ln>
        </p:spPr>
        <p:txBody>
          <a:bodyPr wrap="none" lIns="0" tIns="0" rIns="0" bIns="0">
            <a:spAutoFit/>
          </a:bodyPr>
          <a:lstStyle/>
          <a:p>
            <a:r>
              <a:rPr lang="fi-FI" sz="900" b="1" dirty="0" smtClean="0">
                <a:solidFill>
                  <a:srgbClr val="000000"/>
                </a:solidFill>
                <a:latin typeface="Verdana" pitchFamily="34" charset="0"/>
                <a:cs typeface="Arial" charset="0"/>
              </a:rPr>
              <a:t>Vantaa</a:t>
            </a:r>
            <a:endParaRPr lang="fi-FI" sz="900" b="1" dirty="0">
              <a:solidFill>
                <a:srgbClr val="000000"/>
              </a:solidFill>
              <a:latin typeface="Verdana" pitchFamily="34" charset="0"/>
              <a:cs typeface="Arial" charset="0"/>
            </a:endParaRPr>
          </a:p>
        </p:txBody>
      </p:sp>
      <p:sp>
        <p:nvSpPr>
          <p:cNvPr id="4138" name="Rectangle 45"/>
          <p:cNvSpPr>
            <a:spLocks noChangeAspect="1" noChangeArrowheads="1"/>
          </p:cNvSpPr>
          <p:nvPr/>
        </p:nvSpPr>
        <p:spPr bwMode="auto">
          <a:xfrm>
            <a:off x="4500563" y="1628775"/>
            <a:ext cx="685800" cy="136525"/>
          </a:xfrm>
          <a:prstGeom prst="rect">
            <a:avLst/>
          </a:prstGeom>
          <a:solidFill>
            <a:srgbClr val="66CCFF"/>
          </a:solidFill>
          <a:ln w="9525">
            <a:noFill/>
            <a:miter lim="800000"/>
            <a:headEnd/>
            <a:tailEnd/>
          </a:ln>
        </p:spPr>
        <p:txBody>
          <a:bodyPr lIns="0" tIns="0" rIns="0" bIns="0">
            <a:spAutoFit/>
          </a:bodyPr>
          <a:lstStyle/>
          <a:p>
            <a:r>
              <a:rPr lang="fi-FI" sz="900" b="1" dirty="0">
                <a:solidFill>
                  <a:srgbClr val="000000"/>
                </a:solidFill>
                <a:latin typeface="Verdana" pitchFamily="34" charset="0"/>
                <a:cs typeface="Arial" charset="0"/>
              </a:rPr>
              <a:t>Hyvinkää</a:t>
            </a:r>
          </a:p>
        </p:txBody>
      </p:sp>
      <p:sp>
        <p:nvSpPr>
          <p:cNvPr id="4139" name="Rectangle 46"/>
          <p:cNvSpPr>
            <a:spLocks noChangeAspect="1" noChangeArrowheads="1"/>
          </p:cNvSpPr>
          <p:nvPr/>
        </p:nvSpPr>
        <p:spPr bwMode="auto">
          <a:xfrm>
            <a:off x="2771775" y="4076700"/>
            <a:ext cx="374650"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Inkoo</a:t>
            </a:r>
            <a:endParaRPr lang="fi-FI" sz="900" b="1" dirty="0">
              <a:cs typeface="Arial" charset="0"/>
            </a:endParaRPr>
          </a:p>
        </p:txBody>
      </p:sp>
      <p:sp>
        <p:nvSpPr>
          <p:cNvPr id="4140" name="Rectangle 47"/>
          <p:cNvSpPr>
            <a:spLocks noChangeAspect="1" noChangeArrowheads="1"/>
          </p:cNvSpPr>
          <p:nvPr/>
        </p:nvSpPr>
        <p:spPr bwMode="auto">
          <a:xfrm>
            <a:off x="5292725" y="2212975"/>
            <a:ext cx="660400" cy="136525"/>
          </a:xfrm>
          <a:prstGeom prst="rect">
            <a:avLst/>
          </a:prstGeom>
          <a:solidFill>
            <a:srgbClr val="66CCFF"/>
          </a:solid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Järvenpää</a:t>
            </a:r>
          </a:p>
        </p:txBody>
      </p:sp>
      <p:sp>
        <p:nvSpPr>
          <p:cNvPr id="4141" name="Rectangle 48"/>
          <p:cNvSpPr>
            <a:spLocks noChangeAspect="1" noChangeArrowheads="1"/>
          </p:cNvSpPr>
          <p:nvPr/>
        </p:nvSpPr>
        <p:spPr bwMode="auto">
          <a:xfrm>
            <a:off x="2484438" y="2708275"/>
            <a:ext cx="357187" cy="138113"/>
          </a:xfrm>
          <a:prstGeom prst="rect">
            <a:avLst/>
          </a:prstGeom>
          <a:solidFill>
            <a:schemeClr val="bg1"/>
          </a:solid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Lohja</a:t>
            </a:r>
            <a:endParaRPr lang="fi-FI" sz="900" b="1">
              <a:cs typeface="Arial" charset="0"/>
            </a:endParaRPr>
          </a:p>
        </p:txBody>
      </p:sp>
      <p:sp>
        <p:nvSpPr>
          <p:cNvPr id="4142" name="Rectangle 49"/>
          <p:cNvSpPr>
            <a:spLocks noChangeAspect="1" noChangeArrowheads="1"/>
          </p:cNvSpPr>
          <p:nvPr/>
        </p:nvSpPr>
        <p:spPr bwMode="auto">
          <a:xfrm>
            <a:off x="3311525" y="1882775"/>
            <a:ext cx="530225"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Karkkila</a:t>
            </a:r>
            <a:endParaRPr lang="fi-FI" sz="900" b="1" dirty="0">
              <a:cs typeface="Arial" charset="0"/>
            </a:endParaRPr>
          </a:p>
        </p:txBody>
      </p:sp>
      <p:sp>
        <p:nvSpPr>
          <p:cNvPr id="4143" name="Rectangle 50"/>
          <p:cNvSpPr>
            <a:spLocks noChangeAspect="1" noChangeArrowheads="1"/>
          </p:cNvSpPr>
          <p:nvPr/>
        </p:nvSpPr>
        <p:spPr bwMode="auto">
          <a:xfrm>
            <a:off x="4211638" y="3581400"/>
            <a:ext cx="727763" cy="138499"/>
          </a:xfrm>
          <a:prstGeom prst="rect">
            <a:avLst/>
          </a:prstGeom>
          <a:solidFill>
            <a:srgbClr val="FFFF00"/>
          </a:solidFill>
          <a:ln w="9525">
            <a:noFill/>
            <a:miter lim="800000"/>
            <a:headEnd/>
            <a:tailEnd/>
          </a:ln>
        </p:spPr>
        <p:txBody>
          <a:bodyPr wrap="none" lIns="0" tIns="0" rIns="0" bIns="0">
            <a:spAutoFit/>
          </a:bodyPr>
          <a:lstStyle/>
          <a:p>
            <a:r>
              <a:rPr lang="fi-FI" sz="900" b="1" dirty="0" smtClean="0">
                <a:solidFill>
                  <a:srgbClr val="000000"/>
                </a:solidFill>
                <a:latin typeface="Verdana" pitchFamily="34" charset="0"/>
                <a:cs typeface="Arial" charset="0"/>
              </a:rPr>
              <a:t>Kauniainen</a:t>
            </a:r>
            <a:endParaRPr lang="fi-FI" sz="900" b="1" dirty="0">
              <a:solidFill>
                <a:srgbClr val="000000"/>
              </a:solidFill>
              <a:latin typeface="Verdana" pitchFamily="34" charset="0"/>
              <a:cs typeface="Arial" charset="0"/>
            </a:endParaRPr>
          </a:p>
        </p:txBody>
      </p:sp>
      <p:sp>
        <p:nvSpPr>
          <p:cNvPr id="4144" name="Rectangle 51"/>
          <p:cNvSpPr>
            <a:spLocks noChangeAspect="1" noChangeArrowheads="1"/>
          </p:cNvSpPr>
          <p:nvPr/>
        </p:nvSpPr>
        <p:spPr bwMode="auto">
          <a:xfrm>
            <a:off x="5435600" y="2636838"/>
            <a:ext cx="453650" cy="138499"/>
          </a:xfrm>
          <a:prstGeom prst="rect">
            <a:avLst/>
          </a:prstGeom>
          <a:solidFill>
            <a:srgbClr val="66CCFF"/>
          </a:solidFill>
          <a:ln w="9525">
            <a:noFill/>
            <a:miter lim="800000"/>
            <a:headEnd/>
            <a:tailEnd/>
          </a:ln>
        </p:spPr>
        <p:txBody>
          <a:bodyPr wrap="none" lIns="0" tIns="0" rIns="0" bIns="0">
            <a:spAutoFit/>
          </a:bodyPr>
          <a:lstStyle/>
          <a:p>
            <a:r>
              <a:rPr lang="fi-FI" sz="900" b="1" dirty="0" smtClean="0">
                <a:solidFill>
                  <a:srgbClr val="000000"/>
                </a:solidFill>
                <a:latin typeface="Verdana" pitchFamily="34" charset="0"/>
                <a:cs typeface="Arial" charset="0"/>
              </a:rPr>
              <a:t>Kerava</a:t>
            </a:r>
            <a:endParaRPr lang="fi-FI" sz="900" b="1" dirty="0">
              <a:solidFill>
                <a:srgbClr val="000000"/>
              </a:solidFill>
              <a:latin typeface="Verdana" pitchFamily="34" charset="0"/>
              <a:cs typeface="Arial" charset="0"/>
            </a:endParaRPr>
          </a:p>
        </p:txBody>
      </p:sp>
      <p:sp>
        <p:nvSpPr>
          <p:cNvPr id="4145" name="Rectangle 52"/>
          <p:cNvSpPr>
            <a:spLocks noChangeAspect="1" noChangeArrowheads="1"/>
          </p:cNvSpPr>
          <p:nvPr/>
        </p:nvSpPr>
        <p:spPr bwMode="auto">
          <a:xfrm>
            <a:off x="3779838" y="3868738"/>
            <a:ext cx="867225" cy="138499"/>
          </a:xfrm>
          <a:prstGeom prst="rect">
            <a:avLst/>
          </a:prstGeom>
          <a:solidFill>
            <a:srgbClr val="FFFF00"/>
          </a:solidFill>
          <a:ln w="9525">
            <a:noFill/>
            <a:miter lim="800000"/>
            <a:headEnd/>
            <a:tailEnd/>
          </a:ln>
        </p:spPr>
        <p:txBody>
          <a:bodyPr wrap="none" lIns="0" tIns="0" rIns="0" bIns="0">
            <a:spAutoFit/>
          </a:bodyPr>
          <a:lstStyle/>
          <a:p>
            <a:r>
              <a:rPr lang="fi-FI" sz="900" b="1" dirty="0" smtClean="0">
                <a:solidFill>
                  <a:srgbClr val="000000"/>
                </a:solidFill>
                <a:latin typeface="Verdana" pitchFamily="34" charset="0"/>
                <a:cs typeface="Arial" charset="0"/>
              </a:rPr>
              <a:t>Kirkkonummi</a:t>
            </a:r>
            <a:endParaRPr lang="fi-FI" sz="900" b="1" dirty="0">
              <a:solidFill>
                <a:srgbClr val="000000"/>
              </a:solidFill>
              <a:latin typeface="Verdana" pitchFamily="34" charset="0"/>
              <a:cs typeface="Arial" charset="0"/>
            </a:endParaRPr>
          </a:p>
        </p:txBody>
      </p:sp>
      <p:sp>
        <p:nvSpPr>
          <p:cNvPr id="4146" name="Rectangle 54"/>
          <p:cNvSpPr>
            <a:spLocks noChangeAspect="1" noChangeArrowheads="1"/>
          </p:cNvSpPr>
          <p:nvPr/>
        </p:nvSpPr>
        <p:spPr bwMode="auto">
          <a:xfrm>
            <a:off x="5651500" y="1565275"/>
            <a:ext cx="577850" cy="136525"/>
          </a:xfrm>
          <a:prstGeom prst="rect">
            <a:avLst/>
          </a:prstGeom>
          <a:solidFill>
            <a:srgbClr val="66CCFF"/>
          </a:solid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Mäntsälä</a:t>
            </a:r>
            <a:endParaRPr lang="fi-FI" sz="900" b="1" dirty="0">
              <a:cs typeface="Arial" charset="0"/>
            </a:endParaRPr>
          </a:p>
        </p:txBody>
      </p:sp>
      <p:sp>
        <p:nvSpPr>
          <p:cNvPr id="4147" name="Rectangle 56"/>
          <p:cNvSpPr>
            <a:spLocks noChangeAspect="1" noChangeArrowheads="1"/>
          </p:cNvSpPr>
          <p:nvPr/>
        </p:nvSpPr>
        <p:spPr bwMode="auto">
          <a:xfrm>
            <a:off x="4356100" y="2349500"/>
            <a:ext cx="747713" cy="136525"/>
          </a:xfrm>
          <a:prstGeom prst="rect">
            <a:avLst/>
          </a:prstGeom>
          <a:noFill/>
          <a:ln w="9525">
            <a:noFill/>
            <a:miter lim="800000"/>
            <a:headEnd/>
            <a:tailEnd/>
          </a:ln>
        </p:spPr>
        <p:txBody>
          <a:bodyPr lIns="0" tIns="0" rIns="0" bIns="0">
            <a:spAutoFit/>
          </a:bodyPr>
          <a:lstStyle/>
          <a:p>
            <a:r>
              <a:rPr lang="fi-FI" sz="900" b="1" dirty="0">
                <a:solidFill>
                  <a:srgbClr val="000000"/>
                </a:solidFill>
                <a:latin typeface="Verdana" pitchFamily="34" charset="0"/>
                <a:cs typeface="Arial" charset="0"/>
              </a:rPr>
              <a:t>Nurmijärvi</a:t>
            </a:r>
          </a:p>
        </p:txBody>
      </p:sp>
      <p:sp>
        <p:nvSpPr>
          <p:cNvPr id="4148" name="Rectangle 57"/>
          <p:cNvSpPr>
            <a:spLocks noChangeAspect="1" noChangeArrowheads="1"/>
          </p:cNvSpPr>
          <p:nvPr/>
        </p:nvSpPr>
        <p:spPr bwMode="auto">
          <a:xfrm>
            <a:off x="5949654" y="2276872"/>
            <a:ext cx="566562" cy="276999"/>
          </a:xfrm>
          <a:prstGeom prst="rect">
            <a:avLst/>
          </a:prstGeom>
          <a:noFill/>
          <a:ln w="9525">
            <a:noFill/>
            <a:miter lim="800000"/>
            <a:headEnd/>
            <a:tailEnd/>
          </a:ln>
        </p:spPr>
        <p:txBody>
          <a:bodyPr wrap="square" lIns="0" tIns="0" rIns="0" bIns="0">
            <a:spAutoFit/>
          </a:bodyPr>
          <a:lstStyle/>
          <a:p>
            <a:r>
              <a:rPr lang="fi-FI" sz="900" b="1" dirty="0" err="1" smtClean="0">
                <a:solidFill>
                  <a:srgbClr val="000000"/>
                </a:solidFill>
                <a:latin typeface="Verdana" pitchFamily="34" charset="0"/>
                <a:cs typeface="Arial" charset="0"/>
              </a:rPr>
              <a:t>Por-</a:t>
            </a:r>
            <a:r>
              <a:rPr lang="fi-FI" sz="900" b="1" dirty="0" smtClean="0">
                <a:solidFill>
                  <a:srgbClr val="000000"/>
                </a:solidFill>
                <a:latin typeface="Verdana" pitchFamily="34" charset="0"/>
                <a:cs typeface="Arial" charset="0"/>
              </a:rPr>
              <a:t> nainen</a:t>
            </a:r>
            <a:endParaRPr lang="fi-FI" sz="900" b="1" dirty="0">
              <a:cs typeface="Arial" charset="0"/>
            </a:endParaRPr>
          </a:p>
        </p:txBody>
      </p:sp>
      <p:sp>
        <p:nvSpPr>
          <p:cNvPr id="4149" name="Rectangle 58"/>
          <p:cNvSpPr>
            <a:spLocks noChangeAspect="1" noChangeArrowheads="1"/>
          </p:cNvSpPr>
          <p:nvPr/>
        </p:nvSpPr>
        <p:spPr bwMode="auto">
          <a:xfrm>
            <a:off x="3132138" y="3716338"/>
            <a:ext cx="452437"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Siuntio</a:t>
            </a:r>
            <a:endParaRPr lang="fi-FI" sz="900" b="1" dirty="0">
              <a:cs typeface="Arial" charset="0"/>
            </a:endParaRPr>
          </a:p>
        </p:txBody>
      </p:sp>
      <p:sp>
        <p:nvSpPr>
          <p:cNvPr id="4150" name="Rectangle 59"/>
          <p:cNvSpPr>
            <a:spLocks noChangeAspect="1" noChangeArrowheads="1"/>
          </p:cNvSpPr>
          <p:nvPr/>
        </p:nvSpPr>
        <p:spPr bwMode="auto">
          <a:xfrm>
            <a:off x="5003800" y="2500313"/>
            <a:ext cx="509755" cy="138499"/>
          </a:xfrm>
          <a:prstGeom prst="rect">
            <a:avLst/>
          </a:prstGeom>
          <a:solidFill>
            <a:srgbClr val="66CCFF"/>
          </a:solidFill>
          <a:ln w="9525">
            <a:noFill/>
            <a:miter lim="800000"/>
            <a:headEnd/>
            <a:tailEnd/>
          </a:ln>
        </p:spPr>
        <p:txBody>
          <a:bodyPr wrap="none" lIns="0" tIns="0" rIns="0" bIns="0">
            <a:spAutoFit/>
          </a:bodyPr>
          <a:lstStyle/>
          <a:p>
            <a:r>
              <a:rPr lang="fi-FI" sz="900" b="1" dirty="0" smtClean="0">
                <a:solidFill>
                  <a:srgbClr val="000000"/>
                </a:solidFill>
                <a:latin typeface="Verdana" pitchFamily="34" charset="0"/>
                <a:cs typeface="Arial" charset="0"/>
              </a:rPr>
              <a:t>Tuusula</a:t>
            </a:r>
            <a:endParaRPr lang="fi-FI" sz="900" b="1" dirty="0">
              <a:solidFill>
                <a:srgbClr val="000000"/>
              </a:solidFill>
              <a:latin typeface="Verdana" pitchFamily="34" charset="0"/>
              <a:cs typeface="Arial" charset="0"/>
            </a:endParaRPr>
          </a:p>
        </p:txBody>
      </p:sp>
      <p:sp>
        <p:nvSpPr>
          <p:cNvPr id="4151" name="Rectangle 60"/>
          <p:cNvSpPr>
            <a:spLocks noChangeAspect="1" noChangeArrowheads="1"/>
          </p:cNvSpPr>
          <p:nvPr/>
        </p:nvSpPr>
        <p:spPr bwMode="auto">
          <a:xfrm>
            <a:off x="3708400" y="2644775"/>
            <a:ext cx="302968" cy="138499"/>
          </a:xfrm>
          <a:prstGeom prst="rect">
            <a:avLst/>
          </a:prstGeom>
          <a:solidFill>
            <a:srgbClr val="FFFF00"/>
          </a:solidFill>
          <a:ln w="9525">
            <a:noFill/>
            <a:miter lim="800000"/>
            <a:headEnd/>
            <a:tailEnd/>
          </a:ln>
        </p:spPr>
        <p:txBody>
          <a:bodyPr wrap="none" lIns="0" tIns="0" rIns="0" bIns="0">
            <a:spAutoFit/>
          </a:bodyPr>
          <a:lstStyle/>
          <a:p>
            <a:r>
              <a:rPr lang="fi-FI" sz="900" b="1" dirty="0" smtClean="0">
                <a:solidFill>
                  <a:srgbClr val="000000"/>
                </a:solidFill>
                <a:latin typeface="Verdana" pitchFamily="34" charset="0"/>
                <a:cs typeface="Arial" charset="0"/>
              </a:rPr>
              <a:t>Vihti</a:t>
            </a:r>
            <a:endParaRPr lang="fi-FI" sz="900" b="1" dirty="0">
              <a:cs typeface="Arial" charset="0"/>
            </a:endParaRPr>
          </a:p>
        </p:txBody>
      </p:sp>
      <p:sp>
        <p:nvSpPr>
          <p:cNvPr id="4152" name="Rectangle 61"/>
          <p:cNvSpPr>
            <a:spLocks noChangeAspect="1" noChangeArrowheads="1"/>
          </p:cNvSpPr>
          <p:nvPr/>
        </p:nvSpPr>
        <p:spPr bwMode="auto">
          <a:xfrm>
            <a:off x="1116013" y="4221163"/>
            <a:ext cx="639762" cy="136525"/>
          </a:xfrm>
          <a:prstGeom prst="rect">
            <a:avLst/>
          </a:prstGeom>
          <a:noFill/>
          <a:ln w="9525">
            <a:noFill/>
            <a:miter lim="800000"/>
            <a:headEnd/>
            <a:tailEnd/>
          </a:ln>
        </p:spPr>
        <p:txBody>
          <a:bodyPr wrap="none" lIns="0" tIns="0" rIns="0" bIns="0">
            <a:spAutoFit/>
          </a:bodyPr>
          <a:lstStyle/>
          <a:p>
            <a:r>
              <a:rPr lang="fi-FI" sz="900" b="1" dirty="0" err="1">
                <a:solidFill>
                  <a:srgbClr val="000000"/>
                </a:solidFill>
                <a:latin typeface="Verdana" pitchFamily="34" charset="0"/>
                <a:cs typeface="Arial" charset="0"/>
              </a:rPr>
              <a:t>Raasepori</a:t>
            </a:r>
            <a:endParaRPr lang="fi-FI" sz="900" b="1" dirty="0">
              <a:cs typeface="Arial" charset="0"/>
            </a:endParaRPr>
          </a:p>
        </p:txBody>
      </p:sp>
      <p:sp>
        <p:nvSpPr>
          <p:cNvPr id="4153" name="Rectangle 62"/>
          <p:cNvSpPr>
            <a:spLocks noChangeAspect="1" noChangeArrowheads="1"/>
          </p:cNvSpPr>
          <p:nvPr/>
        </p:nvSpPr>
        <p:spPr bwMode="auto">
          <a:xfrm>
            <a:off x="6516688" y="1989138"/>
            <a:ext cx="427037"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Askola</a:t>
            </a:r>
          </a:p>
        </p:txBody>
      </p:sp>
      <p:sp>
        <p:nvSpPr>
          <p:cNvPr id="4154" name="Rectangle 63"/>
          <p:cNvSpPr>
            <a:spLocks noChangeAspect="1" noChangeArrowheads="1"/>
          </p:cNvSpPr>
          <p:nvPr/>
        </p:nvSpPr>
        <p:spPr bwMode="auto">
          <a:xfrm>
            <a:off x="7812088" y="1557338"/>
            <a:ext cx="649217" cy="276999"/>
          </a:xfrm>
          <a:prstGeom prst="rect">
            <a:avLst/>
          </a:prstGeom>
          <a:noFill/>
          <a:ln w="9525">
            <a:noFill/>
            <a:miter lim="800000"/>
            <a:headEnd/>
            <a:tailEnd/>
          </a:ln>
        </p:spPr>
        <p:txBody>
          <a:bodyPr wrap="none" lIns="0" tIns="0" rIns="0" bIns="0">
            <a:spAutoFit/>
          </a:bodyPr>
          <a:lstStyle/>
          <a:p>
            <a:r>
              <a:rPr lang="fi-FI" sz="900" b="1" dirty="0" smtClean="0">
                <a:solidFill>
                  <a:srgbClr val="000000"/>
                </a:solidFill>
                <a:latin typeface="Verdana" pitchFamily="34" charset="0"/>
                <a:cs typeface="Arial" charset="0"/>
              </a:rPr>
              <a:t>Lapinjärvi</a:t>
            </a:r>
          </a:p>
          <a:p>
            <a:pPr algn="ctr"/>
            <a:endParaRPr lang="fi-FI" sz="900" b="1" dirty="0">
              <a:cs typeface="Arial" charset="0"/>
            </a:endParaRPr>
          </a:p>
        </p:txBody>
      </p:sp>
      <p:sp>
        <p:nvSpPr>
          <p:cNvPr id="4155" name="Rectangle 64"/>
          <p:cNvSpPr>
            <a:spLocks noChangeAspect="1" noChangeArrowheads="1"/>
          </p:cNvSpPr>
          <p:nvPr/>
        </p:nvSpPr>
        <p:spPr bwMode="auto">
          <a:xfrm>
            <a:off x="7019925" y="1636713"/>
            <a:ext cx="574675"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Myrskylä</a:t>
            </a:r>
            <a:endParaRPr lang="fi-FI" sz="900" b="1" dirty="0">
              <a:cs typeface="Arial" charset="0"/>
            </a:endParaRPr>
          </a:p>
        </p:txBody>
      </p:sp>
      <p:sp>
        <p:nvSpPr>
          <p:cNvPr id="4156" name="Rectangle 65"/>
          <p:cNvSpPr>
            <a:spLocks noChangeAspect="1" noChangeArrowheads="1"/>
          </p:cNvSpPr>
          <p:nvPr/>
        </p:nvSpPr>
        <p:spPr bwMode="auto">
          <a:xfrm>
            <a:off x="6443663" y="1557338"/>
            <a:ext cx="473075"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Pukkila</a:t>
            </a:r>
            <a:endParaRPr lang="fi-FI" sz="900" b="1" dirty="0">
              <a:cs typeface="Arial" charset="0"/>
            </a:endParaRPr>
          </a:p>
        </p:txBody>
      </p:sp>
      <p:sp>
        <p:nvSpPr>
          <p:cNvPr id="4157" name="Rectangle 66"/>
          <p:cNvSpPr>
            <a:spLocks noChangeAspect="1" noChangeArrowheads="1"/>
          </p:cNvSpPr>
          <p:nvPr/>
        </p:nvSpPr>
        <p:spPr bwMode="auto">
          <a:xfrm>
            <a:off x="6705600" y="2741613"/>
            <a:ext cx="449263"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Porvoo</a:t>
            </a:r>
          </a:p>
        </p:txBody>
      </p:sp>
      <p:sp>
        <p:nvSpPr>
          <p:cNvPr id="4158" name="Rectangle 67"/>
          <p:cNvSpPr>
            <a:spLocks noChangeAspect="1" noChangeArrowheads="1"/>
          </p:cNvSpPr>
          <p:nvPr/>
        </p:nvSpPr>
        <p:spPr bwMode="auto">
          <a:xfrm>
            <a:off x="5795963" y="2933700"/>
            <a:ext cx="359073" cy="138499"/>
          </a:xfrm>
          <a:prstGeom prst="rect">
            <a:avLst/>
          </a:prstGeom>
          <a:noFill/>
          <a:ln w="9525">
            <a:noFill/>
            <a:miter lim="800000"/>
            <a:headEnd/>
            <a:tailEnd/>
          </a:ln>
        </p:spPr>
        <p:txBody>
          <a:bodyPr wrap="none" lIns="0" tIns="0" rIns="0" bIns="0">
            <a:spAutoFit/>
          </a:bodyPr>
          <a:lstStyle/>
          <a:p>
            <a:r>
              <a:rPr lang="fi-FI" sz="900" b="1" dirty="0" smtClean="0">
                <a:solidFill>
                  <a:srgbClr val="000000"/>
                </a:solidFill>
                <a:latin typeface="Verdana" pitchFamily="34" charset="0"/>
                <a:cs typeface="Arial" charset="0"/>
              </a:rPr>
              <a:t>Sipoo</a:t>
            </a:r>
            <a:endParaRPr lang="fi-FI" sz="900" b="1" dirty="0">
              <a:solidFill>
                <a:srgbClr val="000000"/>
              </a:solidFill>
              <a:latin typeface="Verdana" pitchFamily="34" charset="0"/>
              <a:cs typeface="Arial" charset="0"/>
            </a:endParaRPr>
          </a:p>
        </p:txBody>
      </p:sp>
      <p:sp>
        <p:nvSpPr>
          <p:cNvPr id="4159" name="Freeform 68"/>
          <p:cNvSpPr>
            <a:spLocks noChangeAspect="1"/>
          </p:cNvSpPr>
          <p:nvPr/>
        </p:nvSpPr>
        <p:spPr bwMode="auto">
          <a:xfrm>
            <a:off x="8948738" y="2011363"/>
            <a:ext cx="0" cy="7937"/>
          </a:xfrm>
          <a:custGeom>
            <a:avLst/>
            <a:gdLst>
              <a:gd name="T0" fmla="*/ 0 h 7"/>
              <a:gd name="T1" fmla="*/ 2147483647 h 7"/>
              <a:gd name="T2" fmla="*/ 0 h 7"/>
              <a:gd name="T3" fmla="*/ 0 60000 65536"/>
              <a:gd name="T4" fmla="*/ 0 60000 65536"/>
              <a:gd name="T5" fmla="*/ 0 60000 65536"/>
              <a:gd name="T6" fmla="*/ 0 h 7"/>
              <a:gd name="T7" fmla="*/ 7 h 7"/>
            </a:gdLst>
            <a:ahLst/>
            <a:cxnLst>
              <a:cxn ang="T3">
                <a:pos x="0" y="T0"/>
              </a:cxn>
              <a:cxn ang="T4">
                <a:pos x="0" y="T1"/>
              </a:cxn>
              <a:cxn ang="T5">
                <a:pos x="0" y="T2"/>
              </a:cxn>
            </a:cxnLst>
            <a:rect l="0" t="T6" r="0" b="T7"/>
            <a:pathLst>
              <a:path h="7">
                <a:moveTo>
                  <a:pt x="0" y="0"/>
                </a:moveTo>
                <a:lnTo>
                  <a:pt x="0" y="7"/>
                </a:lnTo>
                <a:lnTo>
                  <a:pt x="0" y="0"/>
                </a:lnTo>
                <a:close/>
              </a:path>
            </a:pathLst>
          </a:custGeom>
          <a:solidFill>
            <a:schemeClr val="bg1"/>
          </a:solidFill>
          <a:ln w="0">
            <a:solidFill>
              <a:srgbClr val="000000"/>
            </a:solidFill>
            <a:prstDash val="solid"/>
            <a:round/>
            <a:headEnd/>
            <a:tailEnd/>
          </a:ln>
        </p:spPr>
        <p:txBody>
          <a:bodyPr/>
          <a:lstStyle/>
          <a:p>
            <a:endParaRPr lang="fi-FI"/>
          </a:p>
        </p:txBody>
      </p:sp>
      <p:sp>
        <p:nvSpPr>
          <p:cNvPr id="4160" name="Rectangle 69"/>
          <p:cNvSpPr>
            <a:spLocks noChangeAspect="1" noChangeArrowheads="1"/>
          </p:cNvSpPr>
          <p:nvPr/>
        </p:nvSpPr>
        <p:spPr bwMode="auto">
          <a:xfrm>
            <a:off x="7718750" y="2204864"/>
            <a:ext cx="453650" cy="276999"/>
          </a:xfrm>
          <a:prstGeom prst="rect">
            <a:avLst/>
          </a:prstGeom>
          <a:noFill/>
          <a:ln w="9525">
            <a:noFill/>
            <a:miter lim="800000"/>
            <a:headEnd/>
            <a:tailEnd/>
          </a:ln>
        </p:spPr>
        <p:txBody>
          <a:bodyPr wrap="none" lIns="0" tIns="0" rIns="0" bIns="0">
            <a:spAutoFit/>
          </a:bodyPr>
          <a:lstStyle/>
          <a:p>
            <a:r>
              <a:rPr lang="fi-FI" sz="900" b="1" dirty="0" smtClean="0">
                <a:solidFill>
                  <a:srgbClr val="000000"/>
                </a:solidFill>
                <a:latin typeface="Verdana" pitchFamily="34" charset="0"/>
                <a:cs typeface="Arial" charset="0"/>
              </a:rPr>
              <a:t>Loviisa</a:t>
            </a:r>
          </a:p>
          <a:p>
            <a:endParaRPr lang="fi-FI" sz="900" b="1" dirty="0">
              <a:cs typeface="Arial" charset="0"/>
            </a:endParaRPr>
          </a:p>
        </p:txBody>
      </p:sp>
      <p:sp>
        <p:nvSpPr>
          <p:cNvPr id="89" name="Puolivapaa piirto 88"/>
          <p:cNvSpPr/>
          <p:nvPr/>
        </p:nvSpPr>
        <p:spPr>
          <a:xfrm>
            <a:off x="2051050" y="1484313"/>
            <a:ext cx="1616075" cy="2414587"/>
          </a:xfrm>
          <a:custGeom>
            <a:avLst/>
            <a:gdLst>
              <a:gd name="connsiteX0" fmla="*/ 967562 w 1616148"/>
              <a:gd name="connsiteY0" fmla="*/ 2349795 h 2413591"/>
              <a:gd name="connsiteX1" fmla="*/ 701748 w 1616148"/>
              <a:gd name="connsiteY1" fmla="*/ 2413591 h 2413591"/>
              <a:gd name="connsiteX2" fmla="*/ 595423 w 1616148"/>
              <a:gd name="connsiteY2" fmla="*/ 2094614 h 2413591"/>
              <a:gd name="connsiteX3" fmla="*/ 63795 w 1616148"/>
              <a:gd name="connsiteY3" fmla="*/ 2243470 h 2413591"/>
              <a:gd name="connsiteX4" fmla="*/ 0 w 1616148"/>
              <a:gd name="connsiteY4" fmla="*/ 2115879 h 2413591"/>
              <a:gd name="connsiteX5" fmla="*/ 0 w 1616148"/>
              <a:gd name="connsiteY5" fmla="*/ 1658679 h 2413591"/>
              <a:gd name="connsiteX6" fmla="*/ 223283 w 1616148"/>
              <a:gd name="connsiteY6" fmla="*/ 1541721 h 2413591"/>
              <a:gd name="connsiteX7" fmla="*/ 276446 w 1616148"/>
              <a:gd name="connsiteY7" fmla="*/ 1244009 h 2413591"/>
              <a:gd name="connsiteX8" fmla="*/ 372139 w 1616148"/>
              <a:gd name="connsiteY8" fmla="*/ 1222744 h 2413591"/>
              <a:gd name="connsiteX9" fmla="*/ 382772 w 1616148"/>
              <a:gd name="connsiteY9" fmla="*/ 967563 h 2413591"/>
              <a:gd name="connsiteX10" fmla="*/ 212651 w 1616148"/>
              <a:gd name="connsiteY10" fmla="*/ 903768 h 2413591"/>
              <a:gd name="connsiteX11" fmla="*/ 212651 w 1616148"/>
              <a:gd name="connsiteY11" fmla="*/ 701749 h 2413591"/>
              <a:gd name="connsiteX12" fmla="*/ 595423 w 1616148"/>
              <a:gd name="connsiteY12" fmla="*/ 637954 h 2413591"/>
              <a:gd name="connsiteX13" fmla="*/ 754911 w 1616148"/>
              <a:gd name="connsiteY13" fmla="*/ 255182 h 2413591"/>
              <a:gd name="connsiteX14" fmla="*/ 701748 w 1616148"/>
              <a:gd name="connsiteY14" fmla="*/ 95693 h 2413591"/>
              <a:gd name="connsiteX15" fmla="*/ 701748 w 1616148"/>
              <a:gd name="connsiteY15" fmla="*/ 10633 h 2413591"/>
              <a:gd name="connsiteX16" fmla="*/ 754911 w 1616148"/>
              <a:gd name="connsiteY16" fmla="*/ 0 h 2413591"/>
              <a:gd name="connsiteX17" fmla="*/ 1031358 w 1616148"/>
              <a:gd name="connsiteY17" fmla="*/ 53163 h 2413591"/>
              <a:gd name="connsiteX18" fmla="*/ 1286539 w 1616148"/>
              <a:gd name="connsiteY18" fmla="*/ 733647 h 2413591"/>
              <a:gd name="connsiteX19" fmla="*/ 1180214 w 1616148"/>
              <a:gd name="connsiteY19" fmla="*/ 1095154 h 2413591"/>
              <a:gd name="connsiteX20" fmla="*/ 1456660 w 1616148"/>
              <a:gd name="connsiteY20" fmla="*/ 1594884 h 2413591"/>
              <a:gd name="connsiteX21" fmla="*/ 1616148 w 1616148"/>
              <a:gd name="connsiteY21" fmla="*/ 1605516 h 2413591"/>
              <a:gd name="connsiteX22" fmla="*/ 1616148 w 1616148"/>
              <a:gd name="connsiteY22" fmla="*/ 1765005 h 2413591"/>
              <a:gd name="connsiteX23" fmla="*/ 1552353 w 1616148"/>
              <a:gd name="connsiteY23" fmla="*/ 1754372 h 2413591"/>
              <a:gd name="connsiteX24" fmla="*/ 1339702 w 1616148"/>
              <a:gd name="connsiteY24" fmla="*/ 1945758 h 2413591"/>
              <a:gd name="connsiteX25" fmla="*/ 1212111 w 1616148"/>
              <a:gd name="connsiteY25" fmla="*/ 1977656 h 2413591"/>
              <a:gd name="connsiteX26" fmla="*/ 1137683 w 1616148"/>
              <a:gd name="connsiteY26" fmla="*/ 1967023 h 2413591"/>
              <a:gd name="connsiteX27" fmla="*/ 1073888 w 1616148"/>
              <a:gd name="connsiteY27" fmla="*/ 2041451 h 2413591"/>
              <a:gd name="connsiteX28" fmla="*/ 967562 w 1616148"/>
              <a:gd name="connsiteY28" fmla="*/ 2349795 h 241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16148" h="2413591">
                <a:moveTo>
                  <a:pt x="967562" y="2349795"/>
                </a:moveTo>
                <a:lnTo>
                  <a:pt x="701748" y="2413591"/>
                </a:lnTo>
                <a:lnTo>
                  <a:pt x="595423" y="2094614"/>
                </a:lnTo>
                <a:lnTo>
                  <a:pt x="63795" y="2243470"/>
                </a:lnTo>
                <a:lnTo>
                  <a:pt x="0" y="2115879"/>
                </a:lnTo>
                <a:lnTo>
                  <a:pt x="0" y="1658679"/>
                </a:lnTo>
                <a:lnTo>
                  <a:pt x="223283" y="1541721"/>
                </a:lnTo>
                <a:lnTo>
                  <a:pt x="276446" y="1244009"/>
                </a:lnTo>
                <a:lnTo>
                  <a:pt x="372139" y="1222744"/>
                </a:lnTo>
                <a:lnTo>
                  <a:pt x="382772" y="967563"/>
                </a:lnTo>
                <a:lnTo>
                  <a:pt x="212651" y="903768"/>
                </a:lnTo>
                <a:lnTo>
                  <a:pt x="212651" y="701749"/>
                </a:lnTo>
                <a:lnTo>
                  <a:pt x="595423" y="637954"/>
                </a:lnTo>
                <a:lnTo>
                  <a:pt x="754911" y="255182"/>
                </a:lnTo>
                <a:lnTo>
                  <a:pt x="701748" y="95693"/>
                </a:lnTo>
                <a:lnTo>
                  <a:pt x="701748" y="10633"/>
                </a:lnTo>
                <a:lnTo>
                  <a:pt x="754911" y="0"/>
                </a:lnTo>
                <a:lnTo>
                  <a:pt x="1031358" y="53163"/>
                </a:lnTo>
                <a:lnTo>
                  <a:pt x="1286539" y="733647"/>
                </a:lnTo>
                <a:lnTo>
                  <a:pt x="1180214" y="1095154"/>
                </a:lnTo>
                <a:lnTo>
                  <a:pt x="1456660" y="1594884"/>
                </a:lnTo>
                <a:lnTo>
                  <a:pt x="1616148" y="1605516"/>
                </a:lnTo>
                <a:lnTo>
                  <a:pt x="1616148" y="1765005"/>
                </a:lnTo>
                <a:lnTo>
                  <a:pt x="1552353" y="1754372"/>
                </a:lnTo>
                <a:lnTo>
                  <a:pt x="1339702" y="1945758"/>
                </a:lnTo>
                <a:lnTo>
                  <a:pt x="1212111" y="1977656"/>
                </a:lnTo>
                <a:lnTo>
                  <a:pt x="1137683" y="1967023"/>
                </a:lnTo>
                <a:lnTo>
                  <a:pt x="1073888" y="2041451"/>
                </a:lnTo>
                <a:lnTo>
                  <a:pt x="967562" y="2349795"/>
                </a:lnTo>
                <a:close/>
              </a:path>
            </a:pathLst>
          </a:cu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7" name="Suorakulmio 66"/>
          <p:cNvSpPr/>
          <p:nvPr/>
        </p:nvSpPr>
        <p:spPr>
          <a:xfrm>
            <a:off x="179512" y="188640"/>
            <a:ext cx="288925" cy="287337"/>
          </a:xfrm>
          <a:prstGeom prst="rect">
            <a:avLst/>
          </a:prstGeom>
          <a:solidFill>
            <a:srgbClr val="66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4240" name="Tekstikehys 44"/>
          <p:cNvSpPr txBox="1">
            <a:spLocks noChangeArrowheads="1"/>
          </p:cNvSpPr>
          <p:nvPr/>
        </p:nvSpPr>
        <p:spPr bwMode="auto">
          <a:xfrm>
            <a:off x="611560" y="260648"/>
            <a:ext cx="4248472" cy="261610"/>
          </a:xfrm>
          <a:prstGeom prst="rect">
            <a:avLst/>
          </a:prstGeom>
          <a:noFill/>
          <a:ln w="9525">
            <a:noFill/>
            <a:miter lim="800000"/>
            <a:headEnd/>
            <a:tailEnd/>
          </a:ln>
        </p:spPr>
        <p:txBody>
          <a:bodyPr wrap="square">
            <a:spAutoFit/>
          </a:bodyPr>
          <a:lstStyle/>
          <a:p>
            <a:r>
              <a:rPr lang="fi-FI" sz="1100" dirty="0">
                <a:latin typeface="Verdana" pitchFamily="34" charset="0"/>
                <a:ea typeface="Verdana" pitchFamily="34" charset="0"/>
                <a:cs typeface="Verdana" pitchFamily="34" charset="0"/>
              </a:rPr>
              <a:t>Keski-Uudenmaan kuntien </a:t>
            </a:r>
            <a:r>
              <a:rPr lang="fi-FI" sz="1100" dirty="0" smtClean="0">
                <a:latin typeface="Verdana" pitchFamily="34" charset="0"/>
                <a:ea typeface="Verdana" pitchFamily="34" charset="0"/>
                <a:cs typeface="Verdana" pitchFamily="34" charset="0"/>
              </a:rPr>
              <a:t>selvitys (valmistuu 12/2014)</a:t>
            </a:r>
            <a:endParaRPr lang="fi-FI" sz="1100" dirty="0">
              <a:latin typeface="Verdana" pitchFamily="34" charset="0"/>
              <a:ea typeface="Verdana" pitchFamily="34" charset="0"/>
              <a:cs typeface="Verdana" pitchFamily="34" charset="0"/>
            </a:endParaRPr>
          </a:p>
        </p:txBody>
      </p:sp>
      <p:sp>
        <p:nvSpPr>
          <p:cNvPr id="71" name="Suorakulmio 70"/>
          <p:cNvSpPr/>
          <p:nvPr/>
        </p:nvSpPr>
        <p:spPr>
          <a:xfrm>
            <a:off x="179512" y="620688"/>
            <a:ext cx="288925" cy="287337"/>
          </a:xfrm>
          <a:prstGeom prst="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4243" name="Tekstikehys 44"/>
          <p:cNvSpPr txBox="1">
            <a:spLocks noChangeArrowheads="1"/>
          </p:cNvSpPr>
          <p:nvPr/>
        </p:nvSpPr>
        <p:spPr bwMode="auto">
          <a:xfrm>
            <a:off x="611560" y="620688"/>
            <a:ext cx="4104456"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Espoon, Kauniainen, Kirkkonummi, Vihti</a:t>
            </a:r>
            <a:endParaRPr lang="fi-FI" sz="1100" dirty="0">
              <a:latin typeface="Verdana" pitchFamily="34" charset="0"/>
              <a:ea typeface="Verdana" pitchFamily="34" charset="0"/>
              <a:cs typeface="Verdana" pitchFamily="34" charset="0"/>
            </a:endParaRPr>
          </a:p>
        </p:txBody>
      </p:sp>
      <p:sp>
        <p:nvSpPr>
          <p:cNvPr id="77" name="Rectangle 48"/>
          <p:cNvSpPr>
            <a:spLocks noChangeAspect="1" noChangeArrowheads="1"/>
          </p:cNvSpPr>
          <p:nvPr/>
        </p:nvSpPr>
        <p:spPr bwMode="auto">
          <a:xfrm>
            <a:off x="2636838" y="2708920"/>
            <a:ext cx="357470" cy="276999"/>
          </a:xfrm>
          <a:prstGeom prst="rect">
            <a:avLst/>
          </a:prstGeom>
          <a:noFill/>
          <a:ln w="9525">
            <a:noFill/>
            <a:miter lim="800000"/>
            <a:headEnd/>
            <a:tailEnd/>
          </a:ln>
        </p:spPr>
        <p:txBody>
          <a:bodyPr wrap="none" lIns="0" tIns="0" rIns="0" bIns="0">
            <a:spAutoFit/>
          </a:bodyPr>
          <a:lstStyle/>
          <a:p>
            <a:r>
              <a:rPr lang="fi-FI" sz="900" b="1" dirty="0" smtClean="0">
                <a:solidFill>
                  <a:srgbClr val="000000"/>
                </a:solidFill>
                <a:latin typeface="Verdana" pitchFamily="34" charset="0"/>
                <a:cs typeface="Arial" charset="0"/>
              </a:rPr>
              <a:t>Lohja</a:t>
            </a:r>
          </a:p>
          <a:p>
            <a:endParaRPr lang="fi-FI" sz="900" b="1" dirty="0">
              <a:cs typeface="Arial" charset="0"/>
            </a:endParaRPr>
          </a:p>
        </p:txBody>
      </p:sp>
      <p:sp>
        <p:nvSpPr>
          <p:cNvPr id="95" name="Suorakulmio 94"/>
          <p:cNvSpPr/>
          <p:nvPr/>
        </p:nvSpPr>
        <p:spPr>
          <a:xfrm>
            <a:off x="179512" y="1099017"/>
            <a:ext cx="288925" cy="28733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96" name="Tekstikehys 44"/>
          <p:cNvSpPr txBox="1">
            <a:spLocks noChangeArrowheads="1"/>
          </p:cNvSpPr>
          <p:nvPr/>
        </p:nvSpPr>
        <p:spPr bwMode="auto">
          <a:xfrm>
            <a:off x="611560" y="1124744"/>
            <a:ext cx="3456384"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Kunta ei ole mukana selvityksissä</a:t>
            </a:r>
            <a:endParaRPr lang="fi-FI" sz="1100" dirty="0">
              <a:latin typeface="Verdana" pitchFamily="34" charset="0"/>
              <a:ea typeface="Verdana" pitchFamily="34" charset="0"/>
              <a:cs typeface="Verdana" pitchFamily="34" charset="0"/>
            </a:endParaRPr>
          </a:p>
        </p:txBody>
      </p:sp>
      <p:sp>
        <p:nvSpPr>
          <p:cNvPr id="80" name="Tekstikehys 79"/>
          <p:cNvSpPr txBox="1"/>
          <p:nvPr/>
        </p:nvSpPr>
        <p:spPr>
          <a:xfrm>
            <a:off x="4499992" y="4437112"/>
            <a:ext cx="4464496" cy="600164"/>
          </a:xfrm>
          <a:prstGeom prst="rect">
            <a:avLst/>
          </a:prstGeom>
          <a:noFill/>
        </p:spPr>
        <p:txBody>
          <a:bodyPr wrap="square" rtlCol="0">
            <a:spAutoFit/>
          </a:bodyPr>
          <a:lstStyle/>
          <a:p>
            <a:r>
              <a:rPr lang="fi-FI" sz="1100" dirty="0" smtClean="0">
                <a:latin typeface="Verdana" pitchFamily="34" charset="0"/>
                <a:ea typeface="Verdana" pitchFamily="34" charset="0"/>
                <a:cs typeface="Verdana" pitchFamily="34" charset="0"/>
              </a:rPr>
              <a:t>* Erityinen kuntajakoselvitys: Helsinki, Espoo, Kauniainen, Kerava, Vantaa, Kirkkonummi, Sipoo, Tuusula ja Vihti (valmistui 30.11.2014)</a:t>
            </a:r>
          </a:p>
        </p:txBody>
      </p:sp>
      <p:sp>
        <p:nvSpPr>
          <p:cNvPr id="76" name="Vuokaaviosymboli: Liitin 75"/>
          <p:cNvSpPr/>
          <p:nvPr/>
        </p:nvSpPr>
        <p:spPr>
          <a:xfrm rot="5758775">
            <a:off x="5204092" y="3732834"/>
            <a:ext cx="160789" cy="143232"/>
          </a:xfrm>
          <a:prstGeom prst="flowChartConnector">
            <a:avLst/>
          </a:prstGeom>
          <a:solidFill>
            <a:srgbClr val="33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 name="Vuokaaviosymboli: Liitin 77"/>
          <p:cNvSpPr/>
          <p:nvPr/>
        </p:nvSpPr>
        <p:spPr>
          <a:xfrm rot="5758775">
            <a:off x="4484012" y="3012754"/>
            <a:ext cx="160789" cy="143232"/>
          </a:xfrm>
          <a:prstGeom prst="flowChartConnector">
            <a:avLst/>
          </a:prstGeom>
          <a:solidFill>
            <a:srgbClr val="33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 name="Vuokaaviosymboli: Liitin 78"/>
          <p:cNvSpPr/>
          <p:nvPr/>
        </p:nvSpPr>
        <p:spPr>
          <a:xfrm rot="5758775">
            <a:off x="4556020" y="3413982"/>
            <a:ext cx="160789" cy="143232"/>
          </a:xfrm>
          <a:prstGeom prst="flowChartConnector">
            <a:avLst/>
          </a:prstGeom>
          <a:solidFill>
            <a:srgbClr val="33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 name="Vuokaaviosymboli: Liitin 80"/>
          <p:cNvSpPr/>
          <p:nvPr/>
        </p:nvSpPr>
        <p:spPr>
          <a:xfrm rot="5758775">
            <a:off x="5564132" y="2837918"/>
            <a:ext cx="160789" cy="143232"/>
          </a:xfrm>
          <a:prstGeom prst="flowChartConnector">
            <a:avLst/>
          </a:prstGeom>
          <a:solidFill>
            <a:srgbClr val="33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 name="Vuokaaviosymboli: Liitin 81"/>
          <p:cNvSpPr/>
          <p:nvPr/>
        </p:nvSpPr>
        <p:spPr>
          <a:xfrm rot="5758775">
            <a:off x="4916060" y="2909926"/>
            <a:ext cx="160789" cy="143232"/>
          </a:xfrm>
          <a:prstGeom prst="flowChartConnector">
            <a:avLst/>
          </a:prstGeom>
          <a:solidFill>
            <a:srgbClr val="33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 name="Vuokaaviosymboli: Liitin 82"/>
          <p:cNvSpPr/>
          <p:nvPr/>
        </p:nvSpPr>
        <p:spPr>
          <a:xfrm rot="5758775">
            <a:off x="3907948" y="3660826"/>
            <a:ext cx="160789" cy="143232"/>
          </a:xfrm>
          <a:prstGeom prst="flowChartConnector">
            <a:avLst/>
          </a:prstGeom>
          <a:solidFill>
            <a:srgbClr val="33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4" name="Vuokaaviosymboli: Liitin 83"/>
          <p:cNvSpPr/>
          <p:nvPr/>
        </p:nvSpPr>
        <p:spPr>
          <a:xfrm rot="5758775">
            <a:off x="5939359" y="3125950"/>
            <a:ext cx="160789" cy="143232"/>
          </a:xfrm>
          <a:prstGeom prst="flowChartConnector">
            <a:avLst/>
          </a:prstGeom>
          <a:solidFill>
            <a:srgbClr val="33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5" name="Vuokaaviosymboli: Liitin 84"/>
          <p:cNvSpPr/>
          <p:nvPr/>
        </p:nvSpPr>
        <p:spPr>
          <a:xfrm rot="5758775">
            <a:off x="3851127" y="2868738"/>
            <a:ext cx="160789" cy="143232"/>
          </a:xfrm>
          <a:prstGeom prst="flowChartConnector">
            <a:avLst/>
          </a:prstGeom>
          <a:solidFill>
            <a:srgbClr val="33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6" name="Vuokaaviosymboli: Liitin 85"/>
          <p:cNvSpPr/>
          <p:nvPr/>
        </p:nvSpPr>
        <p:spPr>
          <a:xfrm rot="5758775">
            <a:off x="5214342" y="2724722"/>
            <a:ext cx="160789" cy="143232"/>
          </a:xfrm>
          <a:prstGeom prst="flowChartConnector">
            <a:avLst/>
          </a:prstGeom>
          <a:solidFill>
            <a:srgbClr val="33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7" name="Vuokaaviosymboli: Liitin 86"/>
          <p:cNvSpPr/>
          <p:nvPr/>
        </p:nvSpPr>
        <p:spPr>
          <a:xfrm rot="5758775">
            <a:off x="4499199" y="4494102"/>
            <a:ext cx="160789" cy="143232"/>
          </a:xfrm>
          <a:prstGeom prst="flowChartConnector">
            <a:avLst/>
          </a:prstGeom>
          <a:solidFill>
            <a:srgbClr val="33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3" name="Tekstikehys 92"/>
          <p:cNvSpPr txBox="1"/>
          <p:nvPr/>
        </p:nvSpPr>
        <p:spPr>
          <a:xfrm>
            <a:off x="467544" y="1556792"/>
            <a:ext cx="2304256" cy="400110"/>
          </a:xfrm>
          <a:prstGeom prst="rect">
            <a:avLst/>
          </a:prstGeom>
          <a:noFill/>
        </p:spPr>
        <p:txBody>
          <a:bodyPr wrap="square" rtlCol="0">
            <a:spAutoFit/>
          </a:bodyPr>
          <a:lstStyle/>
          <a:p>
            <a:r>
              <a:rPr lang="fi-FI" sz="1000" dirty="0" smtClean="0">
                <a:latin typeface="Verdana" pitchFamily="34" charset="0"/>
                <a:ea typeface="Verdana" pitchFamily="34" charset="0"/>
                <a:cs typeface="Verdana" pitchFamily="34" charset="0"/>
              </a:rPr>
              <a:t>Selvitys toteutettu, ei yhdistymistä</a:t>
            </a:r>
          </a:p>
        </p:txBody>
      </p:sp>
      <p:sp>
        <p:nvSpPr>
          <p:cNvPr id="94" name="Suorakulmio 93"/>
          <p:cNvSpPr/>
          <p:nvPr/>
        </p:nvSpPr>
        <p:spPr>
          <a:xfrm>
            <a:off x="179512" y="1628800"/>
            <a:ext cx="288031" cy="288032"/>
          </a:xfrm>
          <a:prstGeom prst="rect">
            <a:avLst/>
          </a:prstGeom>
          <a:solidFill>
            <a:schemeClr val="bg1">
              <a:lumMod val="85000"/>
            </a:schemeClr>
          </a:solidFill>
          <a:ln w="12700">
            <a:solidFill>
              <a:srgbClr val="000000"/>
            </a:solidFill>
            <a:prstDash val="solid"/>
            <a:round/>
            <a:headEnd/>
            <a:tailEnd/>
          </a:ln>
        </p:spPr>
        <p:txBody>
          <a:bodyPr/>
          <a:lstStyle/>
          <a:p>
            <a:pPr>
              <a:defRPr/>
            </a:pPr>
            <a:endParaRPr lang="fi-FI"/>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3" name="Puolivapaa piirto 56"/>
          <p:cNvSpPr>
            <a:spLocks/>
          </p:cNvSpPr>
          <p:nvPr/>
        </p:nvSpPr>
        <p:spPr bwMode="auto">
          <a:xfrm>
            <a:off x="3541266" y="3772619"/>
            <a:ext cx="1663700" cy="1403350"/>
          </a:xfrm>
          <a:custGeom>
            <a:avLst/>
            <a:gdLst>
              <a:gd name="T0" fmla="*/ 6350 w 1663700"/>
              <a:gd name="T1" fmla="*/ 133350 h 1403350"/>
              <a:gd name="T2" fmla="*/ 203200 w 1663700"/>
              <a:gd name="T3" fmla="*/ 69850 h 1403350"/>
              <a:gd name="T4" fmla="*/ 482600 w 1663700"/>
              <a:gd name="T5" fmla="*/ 381000 h 1403350"/>
              <a:gd name="T6" fmla="*/ 755650 w 1663700"/>
              <a:gd name="T7" fmla="*/ 463550 h 1403350"/>
              <a:gd name="T8" fmla="*/ 933450 w 1663700"/>
              <a:gd name="T9" fmla="*/ 139700 h 1403350"/>
              <a:gd name="T10" fmla="*/ 1257300 w 1663700"/>
              <a:gd name="T11" fmla="*/ 0 h 1403350"/>
              <a:gd name="T12" fmla="*/ 1289050 w 1663700"/>
              <a:gd name="T13" fmla="*/ 57150 h 1403350"/>
              <a:gd name="T14" fmla="*/ 1574800 w 1663700"/>
              <a:gd name="T15" fmla="*/ 133350 h 1403350"/>
              <a:gd name="T16" fmla="*/ 1657350 w 1663700"/>
              <a:gd name="T17" fmla="*/ 387350 h 1403350"/>
              <a:gd name="T18" fmla="*/ 1568450 w 1663700"/>
              <a:gd name="T19" fmla="*/ 539750 h 1403350"/>
              <a:gd name="T20" fmla="*/ 1663700 w 1663700"/>
              <a:gd name="T21" fmla="*/ 774700 h 1403350"/>
              <a:gd name="T22" fmla="*/ 1574800 w 1663700"/>
              <a:gd name="T23" fmla="*/ 774700 h 1403350"/>
              <a:gd name="T24" fmla="*/ 927100 w 1663700"/>
              <a:gd name="T25" fmla="*/ 1327150 h 1403350"/>
              <a:gd name="T26" fmla="*/ 647700 w 1663700"/>
              <a:gd name="T27" fmla="*/ 1327150 h 1403350"/>
              <a:gd name="T28" fmla="*/ 571500 w 1663700"/>
              <a:gd name="T29" fmla="*/ 1403350 h 1403350"/>
              <a:gd name="T30" fmla="*/ 190500 w 1663700"/>
              <a:gd name="T31" fmla="*/ 1320800 h 1403350"/>
              <a:gd name="T32" fmla="*/ 279400 w 1663700"/>
              <a:gd name="T33" fmla="*/ 1168400 h 1403350"/>
              <a:gd name="T34" fmla="*/ 95250 w 1663700"/>
              <a:gd name="T35" fmla="*/ 774700 h 1403350"/>
              <a:gd name="T36" fmla="*/ 190500 w 1663700"/>
              <a:gd name="T37" fmla="*/ 698500 h 1403350"/>
              <a:gd name="T38" fmla="*/ 0 w 1663700"/>
              <a:gd name="T39" fmla="*/ 215900 h 1403350"/>
              <a:gd name="T40" fmla="*/ 6350 w 1663700"/>
              <a:gd name="T41" fmla="*/ 133350 h 14033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63700" h="1403350">
                <a:moveTo>
                  <a:pt x="6350" y="133350"/>
                </a:moveTo>
                <a:lnTo>
                  <a:pt x="203200" y="69850"/>
                </a:lnTo>
                <a:lnTo>
                  <a:pt x="482600" y="381000"/>
                </a:lnTo>
                <a:lnTo>
                  <a:pt x="755650" y="463550"/>
                </a:lnTo>
                <a:lnTo>
                  <a:pt x="933450" y="139700"/>
                </a:lnTo>
                <a:lnTo>
                  <a:pt x="1257300" y="0"/>
                </a:lnTo>
                <a:lnTo>
                  <a:pt x="1289050" y="57150"/>
                </a:lnTo>
                <a:lnTo>
                  <a:pt x="1574800" y="133350"/>
                </a:lnTo>
                <a:lnTo>
                  <a:pt x="1657350" y="387350"/>
                </a:lnTo>
                <a:lnTo>
                  <a:pt x="1568450" y="539750"/>
                </a:lnTo>
                <a:lnTo>
                  <a:pt x="1663700" y="774700"/>
                </a:lnTo>
                <a:lnTo>
                  <a:pt x="1574800" y="774700"/>
                </a:lnTo>
                <a:lnTo>
                  <a:pt x="927100" y="1327150"/>
                </a:lnTo>
                <a:lnTo>
                  <a:pt x="647700" y="1327150"/>
                </a:lnTo>
                <a:lnTo>
                  <a:pt x="571500" y="1403350"/>
                </a:lnTo>
                <a:lnTo>
                  <a:pt x="190500" y="1320800"/>
                </a:lnTo>
                <a:lnTo>
                  <a:pt x="279400" y="1168400"/>
                </a:lnTo>
                <a:lnTo>
                  <a:pt x="95250" y="774700"/>
                </a:lnTo>
                <a:lnTo>
                  <a:pt x="190500" y="698500"/>
                </a:lnTo>
                <a:lnTo>
                  <a:pt x="0" y="215900"/>
                </a:lnTo>
                <a:lnTo>
                  <a:pt x="6350" y="133350"/>
                </a:lnTo>
                <a:close/>
              </a:path>
            </a:pathLst>
          </a:custGeom>
          <a:solidFill>
            <a:srgbClr val="8DBFFB"/>
          </a:solidFill>
          <a:ln w="12700">
            <a:solidFill>
              <a:srgbClr val="000000"/>
            </a:solidFill>
            <a:prstDash val="solid"/>
            <a:round/>
            <a:headEnd/>
            <a:tailEnd/>
          </a:ln>
        </p:spPr>
        <p:txBody>
          <a:bodyPr/>
          <a:lstStyle/>
          <a:p>
            <a:endParaRPr lang="fi-FI"/>
          </a:p>
        </p:txBody>
      </p:sp>
      <p:sp>
        <p:nvSpPr>
          <p:cNvPr id="30722" name="Text Box 2"/>
          <p:cNvSpPr txBox="1">
            <a:spLocks noChangeArrowheads="1"/>
          </p:cNvSpPr>
          <p:nvPr/>
        </p:nvSpPr>
        <p:spPr bwMode="auto">
          <a:xfrm>
            <a:off x="5508104" y="260648"/>
            <a:ext cx="3456384" cy="338554"/>
          </a:xfrm>
          <a:prstGeom prst="rect">
            <a:avLst/>
          </a:prstGeom>
          <a:solidFill>
            <a:schemeClr val="bg1"/>
          </a:solidFill>
          <a:ln w="9525">
            <a:noFill/>
            <a:miter lim="800000"/>
            <a:headEnd/>
            <a:tailEnd/>
          </a:ln>
        </p:spPr>
        <p:txBody>
          <a:bodyPr wrap="square">
            <a:spAutoFit/>
          </a:bodyPr>
          <a:lstStyle/>
          <a:p>
            <a:r>
              <a:rPr lang="fi-FI" sz="1600" b="1" dirty="0" smtClean="0">
                <a:cs typeface="Arial" charset="0"/>
              </a:rPr>
              <a:t>Etelä-Pohjanmaa: selvitystilanne</a:t>
            </a:r>
            <a:endParaRPr lang="fi-FI" sz="1600" dirty="0">
              <a:cs typeface="Arial" charset="0"/>
            </a:endParaRPr>
          </a:p>
        </p:txBody>
      </p:sp>
      <p:sp>
        <p:nvSpPr>
          <p:cNvPr id="30771" name="Freeform 4"/>
          <p:cNvSpPr>
            <a:spLocks noChangeAspect="1"/>
          </p:cNvSpPr>
          <p:nvPr/>
        </p:nvSpPr>
        <p:spPr bwMode="auto">
          <a:xfrm>
            <a:off x="5276670" y="2966487"/>
            <a:ext cx="1009384" cy="1262539"/>
          </a:xfrm>
          <a:custGeom>
            <a:avLst/>
            <a:gdLst>
              <a:gd name="T0" fmla="*/ 2147483647 w 66"/>
              <a:gd name="T1" fmla="*/ 2147483647 h 96"/>
              <a:gd name="T2" fmla="*/ 2147483647 w 66"/>
              <a:gd name="T3" fmla="*/ 2147483647 h 96"/>
              <a:gd name="T4" fmla="*/ 2147483647 w 66"/>
              <a:gd name="T5" fmla="*/ 2147483647 h 96"/>
              <a:gd name="T6" fmla="*/ 0 w 66"/>
              <a:gd name="T7" fmla="*/ 2147483647 h 96"/>
              <a:gd name="T8" fmla="*/ 2147483647 w 66"/>
              <a:gd name="T9" fmla="*/ 2147483647 h 96"/>
              <a:gd name="T10" fmla="*/ 0 w 66"/>
              <a:gd name="T11" fmla="*/ 2147483647 h 96"/>
              <a:gd name="T12" fmla="*/ 0 w 66"/>
              <a:gd name="T13" fmla="*/ 2147483647 h 96"/>
              <a:gd name="T14" fmla="*/ 0 w 66"/>
              <a:gd name="T15" fmla="*/ 2147483647 h 96"/>
              <a:gd name="T16" fmla="*/ 2147483647 w 66"/>
              <a:gd name="T17" fmla="*/ 0 h 96"/>
              <a:gd name="T18" fmla="*/ 2147483647 w 66"/>
              <a:gd name="T19" fmla="*/ 0 h 96"/>
              <a:gd name="T20" fmla="*/ 2147483647 w 66"/>
              <a:gd name="T21" fmla="*/ 2147483647 h 96"/>
              <a:gd name="T22" fmla="*/ 2147483647 w 66"/>
              <a:gd name="T23" fmla="*/ 2147483647 h 96"/>
              <a:gd name="T24" fmla="*/ 2147483647 w 66"/>
              <a:gd name="T25" fmla="*/ 2147483647 h 96"/>
              <a:gd name="T26" fmla="*/ 2147483647 w 66"/>
              <a:gd name="T27" fmla="*/ 2147483647 h 96"/>
              <a:gd name="T28" fmla="*/ 2147483647 w 66"/>
              <a:gd name="T29" fmla="*/ 2147483647 h 96"/>
              <a:gd name="T30" fmla="*/ 2147483647 w 66"/>
              <a:gd name="T31" fmla="*/ 2147483647 h 96"/>
              <a:gd name="T32" fmla="*/ 2147483647 w 66"/>
              <a:gd name="T33" fmla="*/ 2147483647 h 96"/>
              <a:gd name="T34" fmla="*/ 2147483647 w 66"/>
              <a:gd name="T35" fmla="*/ 2147483647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96"/>
              <a:gd name="T56" fmla="*/ 66 w 66"/>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96">
                <a:moveTo>
                  <a:pt x="30" y="72"/>
                </a:moveTo>
                <a:lnTo>
                  <a:pt x="24" y="84"/>
                </a:lnTo>
                <a:lnTo>
                  <a:pt x="6" y="84"/>
                </a:lnTo>
                <a:lnTo>
                  <a:pt x="0" y="72"/>
                </a:lnTo>
                <a:lnTo>
                  <a:pt x="12" y="42"/>
                </a:lnTo>
                <a:lnTo>
                  <a:pt x="0" y="36"/>
                </a:lnTo>
                <a:lnTo>
                  <a:pt x="0" y="12"/>
                </a:lnTo>
                <a:lnTo>
                  <a:pt x="0" y="6"/>
                </a:lnTo>
                <a:lnTo>
                  <a:pt x="12" y="0"/>
                </a:lnTo>
                <a:lnTo>
                  <a:pt x="42" y="0"/>
                </a:lnTo>
                <a:lnTo>
                  <a:pt x="42" y="6"/>
                </a:lnTo>
                <a:lnTo>
                  <a:pt x="42" y="18"/>
                </a:lnTo>
                <a:lnTo>
                  <a:pt x="54" y="30"/>
                </a:lnTo>
                <a:lnTo>
                  <a:pt x="42" y="42"/>
                </a:lnTo>
                <a:lnTo>
                  <a:pt x="60" y="78"/>
                </a:lnTo>
                <a:lnTo>
                  <a:pt x="66" y="96"/>
                </a:lnTo>
                <a:lnTo>
                  <a:pt x="48" y="90"/>
                </a:lnTo>
                <a:lnTo>
                  <a:pt x="30" y="72"/>
                </a:lnTo>
                <a:close/>
              </a:path>
            </a:pathLst>
          </a:custGeom>
          <a:noFill/>
          <a:ln w="0">
            <a:solidFill>
              <a:srgbClr val="000000"/>
            </a:solidFill>
            <a:prstDash val="solid"/>
            <a:round/>
            <a:headEnd/>
            <a:tailEnd/>
          </a:ln>
        </p:spPr>
        <p:txBody>
          <a:bodyPr/>
          <a:lstStyle/>
          <a:p>
            <a:endParaRPr lang="fi-FI"/>
          </a:p>
        </p:txBody>
      </p:sp>
      <p:sp>
        <p:nvSpPr>
          <p:cNvPr id="30772" name="Freeform 5"/>
          <p:cNvSpPr>
            <a:spLocks noChangeAspect="1"/>
          </p:cNvSpPr>
          <p:nvPr/>
        </p:nvSpPr>
        <p:spPr bwMode="auto">
          <a:xfrm>
            <a:off x="3736398" y="1059582"/>
            <a:ext cx="995414" cy="715962"/>
          </a:xfrm>
          <a:custGeom>
            <a:avLst/>
            <a:gdLst>
              <a:gd name="T0" fmla="*/ 2147483647 w 66"/>
              <a:gd name="T1" fmla="*/ 2147483647 h 54"/>
              <a:gd name="T2" fmla="*/ 2147483647 w 66"/>
              <a:gd name="T3" fmla="*/ 2147483647 h 54"/>
              <a:gd name="T4" fmla="*/ 2147483647 w 66"/>
              <a:gd name="T5" fmla="*/ 2147483647 h 54"/>
              <a:gd name="T6" fmla="*/ 2147483647 w 66"/>
              <a:gd name="T7" fmla="*/ 2147483647 h 54"/>
              <a:gd name="T8" fmla="*/ 2147483647 w 66"/>
              <a:gd name="T9" fmla="*/ 2147483647 h 54"/>
              <a:gd name="T10" fmla="*/ 2147483647 w 66"/>
              <a:gd name="T11" fmla="*/ 2147483647 h 54"/>
              <a:gd name="T12" fmla="*/ 0 w 66"/>
              <a:gd name="T13" fmla="*/ 2147483647 h 54"/>
              <a:gd name="T14" fmla="*/ 0 w 66"/>
              <a:gd name="T15" fmla="*/ 2147483647 h 54"/>
              <a:gd name="T16" fmla="*/ 2147483647 w 66"/>
              <a:gd name="T17" fmla="*/ 2147483647 h 54"/>
              <a:gd name="T18" fmla="*/ 2147483647 w 66"/>
              <a:gd name="T19" fmla="*/ 0 h 54"/>
              <a:gd name="T20" fmla="*/ 2147483647 w 66"/>
              <a:gd name="T21" fmla="*/ 2147483647 h 54"/>
              <a:gd name="T22" fmla="*/ 2147483647 w 66"/>
              <a:gd name="T23" fmla="*/ 2147483647 h 54"/>
              <a:gd name="T24" fmla="*/ 2147483647 w 66"/>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
              <a:gd name="T40" fmla="*/ 0 h 54"/>
              <a:gd name="T41" fmla="*/ 66 w 66"/>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 h="54">
                <a:moveTo>
                  <a:pt x="60" y="48"/>
                </a:moveTo>
                <a:lnTo>
                  <a:pt x="54" y="54"/>
                </a:lnTo>
                <a:lnTo>
                  <a:pt x="42" y="48"/>
                </a:lnTo>
                <a:lnTo>
                  <a:pt x="30" y="54"/>
                </a:lnTo>
                <a:lnTo>
                  <a:pt x="24" y="48"/>
                </a:lnTo>
                <a:lnTo>
                  <a:pt x="12" y="54"/>
                </a:lnTo>
                <a:lnTo>
                  <a:pt x="0" y="42"/>
                </a:lnTo>
                <a:lnTo>
                  <a:pt x="0" y="24"/>
                </a:lnTo>
                <a:lnTo>
                  <a:pt x="12" y="6"/>
                </a:lnTo>
                <a:lnTo>
                  <a:pt x="30" y="0"/>
                </a:lnTo>
                <a:lnTo>
                  <a:pt x="48" y="12"/>
                </a:lnTo>
                <a:lnTo>
                  <a:pt x="66" y="30"/>
                </a:lnTo>
                <a:lnTo>
                  <a:pt x="60" y="48"/>
                </a:lnTo>
                <a:close/>
              </a:path>
            </a:pathLst>
          </a:custGeom>
          <a:solidFill>
            <a:schemeClr val="bg1">
              <a:lumMod val="85000"/>
            </a:schemeClr>
          </a:solidFill>
          <a:ln w="0">
            <a:solidFill>
              <a:srgbClr val="000000"/>
            </a:solidFill>
            <a:prstDash val="solid"/>
            <a:round/>
            <a:headEnd/>
            <a:tailEnd/>
          </a:ln>
        </p:spPr>
        <p:txBody>
          <a:bodyPr/>
          <a:lstStyle/>
          <a:p>
            <a:endParaRPr lang="fi-FI"/>
          </a:p>
        </p:txBody>
      </p:sp>
      <p:sp>
        <p:nvSpPr>
          <p:cNvPr id="30773" name="Freeform 6"/>
          <p:cNvSpPr>
            <a:spLocks noChangeAspect="1"/>
          </p:cNvSpPr>
          <p:nvPr/>
        </p:nvSpPr>
        <p:spPr bwMode="auto">
          <a:xfrm>
            <a:off x="3923256" y="1462966"/>
            <a:ext cx="1173540" cy="1493044"/>
          </a:xfrm>
          <a:custGeom>
            <a:avLst/>
            <a:gdLst>
              <a:gd name="T0" fmla="*/ 2147483647 w 78"/>
              <a:gd name="T1" fmla="*/ 2147483647 h 114"/>
              <a:gd name="T2" fmla="*/ 2147483647 w 78"/>
              <a:gd name="T3" fmla="*/ 2147483647 h 114"/>
              <a:gd name="T4" fmla="*/ 2147483647 w 78"/>
              <a:gd name="T5" fmla="*/ 2147483647 h 114"/>
              <a:gd name="T6" fmla="*/ 2147483647 w 78"/>
              <a:gd name="T7" fmla="*/ 2147483647 h 114"/>
              <a:gd name="T8" fmla="*/ 0 w 78"/>
              <a:gd name="T9" fmla="*/ 2147483647 h 114"/>
              <a:gd name="T10" fmla="*/ 2147483647 w 78"/>
              <a:gd name="T11" fmla="*/ 2147483647 h 114"/>
              <a:gd name="T12" fmla="*/ 2147483647 w 78"/>
              <a:gd name="T13" fmla="*/ 2147483647 h 114"/>
              <a:gd name="T14" fmla="*/ 2147483647 w 78"/>
              <a:gd name="T15" fmla="*/ 2147483647 h 114"/>
              <a:gd name="T16" fmla="*/ 2147483647 w 78"/>
              <a:gd name="T17" fmla="*/ 2147483647 h 114"/>
              <a:gd name="T18" fmla="*/ 2147483647 w 78"/>
              <a:gd name="T19" fmla="*/ 2147483647 h 114"/>
              <a:gd name="T20" fmla="*/ 2147483647 w 78"/>
              <a:gd name="T21" fmla="*/ 2147483647 h 114"/>
              <a:gd name="T22" fmla="*/ 2147483647 w 78"/>
              <a:gd name="T23" fmla="*/ 2147483647 h 114"/>
              <a:gd name="T24" fmla="*/ 2147483647 w 78"/>
              <a:gd name="T25" fmla="*/ 2147483647 h 114"/>
              <a:gd name="T26" fmla="*/ 2147483647 w 78"/>
              <a:gd name="T27" fmla="*/ 2147483647 h 114"/>
              <a:gd name="T28" fmla="*/ 2147483647 w 78"/>
              <a:gd name="T29" fmla="*/ 0 h 114"/>
              <a:gd name="T30" fmla="*/ 2147483647 w 78"/>
              <a:gd name="T31" fmla="*/ 2147483647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
              <a:gd name="T49" fmla="*/ 0 h 114"/>
              <a:gd name="T50" fmla="*/ 78 w 78"/>
              <a:gd name="T51" fmla="*/ 114 h 1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 h="114">
                <a:moveTo>
                  <a:pt x="48" y="18"/>
                </a:moveTo>
                <a:lnTo>
                  <a:pt x="42" y="24"/>
                </a:lnTo>
                <a:lnTo>
                  <a:pt x="30" y="18"/>
                </a:lnTo>
                <a:lnTo>
                  <a:pt x="18" y="24"/>
                </a:lnTo>
                <a:lnTo>
                  <a:pt x="0" y="48"/>
                </a:lnTo>
                <a:lnTo>
                  <a:pt x="12" y="66"/>
                </a:lnTo>
                <a:lnTo>
                  <a:pt x="18" y="90"/>
                </a:lnTo>
                <a:lnTo>
                  <a:pt x="24" y="114"/>
                </a:lnTo>
                <a:lnTo>
                  <a:pt x="30" y="114"/>
                </a:lnTo>
                <a:lnTo>
                  <a:pt x="42" y="96"/>
                </a:lnTo>
                <a:lnTo>
                  <a:pt x="48" y="66"/>
                </a:lnTo>
                <a:lnTo>
                  <a:pt x="54" y="60"/>
                </a:lnTo>
                <a:lnTo>
                  <a:pt x="72" y="48"/>
                </a:lnTo>
                <a:lnTo>
                  <a:pt x="78" y="30"/>
                </a:lnTo>
                <a:lnTo>
                  <a:pt x="54" y="0"/>
                </a:lnTo>
                <a:lnTo>
                  <a:pt x="48" y="18"/>
                </a:lnTo>
                <a:close/>
              </a:path>
            </a:pathLst>
          </a:custGeom>
          <a:noFill/>
          <a:ln w="0">
            <a:solidFill>
              <a:srgbClr val="000000"/>
            </a:solidFill>
            <a:prstDash val="solid"/>
            <a:round/>
            <a:headEnd/>
            <a:tailEnd/>
          </a:ln>
        </p:spPr>
        <p:txBody>
          <a:bodyPr/>
          <a:lstStyle/>
          <a:p>
            <a:endParaRPr lang="fi-FI"/>
          </a:p>
        </p:txBody>
      </p:sp>
      <p:sp>
        <p:nvSpPr>
          <p:cNvPr id="30774" name="Freeform 7"/>
          <p:cNvSpPr>
            <a:spLocks noChangeAspect="1"/>
          </p:cNvSpPr>
          <p:nvPr/>
        </p:nvSpPr>
        <p:spPr bwMode="auto">
          <a:xfrm>
            <a:off x="2369014" y="1379146"/>
            <a:ext cx="1823179" cy="1421447"/>
          </a:xfrm>
          <a:custGeom>
            <a:avLst/>
            <a:gdLst>
              <a:gd name="T0" fmla="*/ 2147483647 w 120"/>
              <a:gd name="T1" fmla="*/ 2147483647 h 108"/>
              <a:gd name="T2" fmla="*/ 2147483647 w 120"/>
              <a:gd name="T3" fmla="*/ 2147483647 h 108"/>
              <a:gd name="T4" fmla="*/ 2147483647 w 120"/>
              <a:gd name="T5" fmla="*/ 2147483647 h 108"/>
              <a:gd name="T6" fmla="*/ 2147483647 w 120"/>
              <a:gd name="T7" fmla="*/ 2147483647 h 108"/>
              <a:gd name="T8" fmla="*/ 2147483647 w 120"/>
              <a:gd name="T9" fmla="*/ 2147483647 h 108"/>
              <a:gd name="T10" fmla="*/ 2147483647 w 120"/>
              <a:gd name="T11" fmla="*/ 2147483647 h 108"/>
              <a:gd name="T12" fmla="*/ 0 w 120"/>
              <a:gd name="T13" fmla="*/ 2147483647 h 108"/>
              <a:gd name="T14" fmla="*/ 2147483647 w 120"/>
              <a:gd name="T15" fmla="*/ 2147483647 h 108"/>
              <a:gd name="T16" fmla="*/ 2147483647 w 120"/>
              <a:gd name="T17" fmla="*/ 2147483647 h 108"/>
              <a:gd name="T18" fmla="*/ 2147483647 w 120"/>
              <a:gd name="T19" fmla="*/ 2147483647 h 108"/>
              <a:gd name="T20" fmla="*/ 2147483647 w 120"/>
              <a:gd name="T21" fmla="*/ 2147483647 h 108"/>
              <a:gd name="T22" fmla="*/ 2147483647 w 120"/>
              <a:gd name="T23" fmla="*/ 2147483647 h 108"/>
              <a:gd name="T24" fmla="*/ 2147483647 w 120"/>
              <a:gd name="T25" fmla="*/ 2147483647 h 108"/>
              <a:gd name="T26" fmla="*/ 2147483647 w 120"/>
              <a:gd name="T27" fmla="*/ 2147483647 h 108"/>
              <a:gd name="T28" fmla="*/ 2147483647 w 120"/>
              <a:gd name="T29" fmla="*/ 2147483647 h 108"/>
              <a:gd name="T30" fmla="*/ 2147483647 w 120"/>
              <a:gd name="T31" fmla="*/ 2147483647 h 108"/>
              <a:gd name="T32" fmla="*/ 2147483647 w 120"/>
              <a:gd name="T33" fmla="*/ 0 h 108"/>
              <a:gd name="T34" fmla="*/ 2147483647 w 120"/>
              <a:gd name="T35" fmla="*/ 2147483647 h 108"/>
              <a:gd name="T36" fmla="*/ 2147483647 w 120"/>
              <a:gd name="T37" fmla="*/ 2147483647 h 108"/>
              <a:gd name="T38" fmla="*/ 2147483647 w 120"/>
              <a:gd name="T39" fmla="*/ 2147483647 h 108"/>
              <a:gd name="T40" fmla="*/ 2147483647 w 120"/>
              <a:gd name="T41" fmla="*/ 2147483647 h 108"/>
              <a:gd name="T42" fmla="*/ 2147483647 w 120"/>
              <a:gd name="T43" fmla="*/ 2147483647 h 108"/>
              <a:gd name="T44" fmla="*/ 2147483647 w 120"/>
              <a:gd name="T45" fmla="*/ 2147483647 h 108"/>
              <a:gd name="T46" fmla="*/ 2147483647 w 120"/>
              <a:gd name="T47" fmla="*/ 2147483647 h 1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108"/>
              <a:gd name="T74" fmla="*/ 120 w 120"/>
              <a:gd name="T75" fmla="*/ 108 h 10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108">
                <a:moveTo>
                  <a:pt x="120" y="96"/>
                </a:moveTo>
                <a:lnTo>
                  <a:pt x="102" y="108"/>
                </a:lnTo>
                <a:lnTo>
                  <a:pt x="66" y="108"/>
                </a:lnTo>
                <a:lnTo>
                  <a:pt x="42" y="90"/>
                </a:lnTo>
                <a:lnTo>
                  <a:pt x="30" y="102"/>
                </a:lnTo>
                <a:lnTo>
                  <a:pt x="12" y="90"/>
                </a:lnTo>
                <a:lnTo>
                  <a:pt x="0" y="90"/>
                </a:lnTo>
                <a:lnTo>
                  <a:pt x="6" y="78"/>
                </a:lnTo>
                <a:lnTo>
                  <a:pt x="18" y="72"/>
                </a:lnTo>
                <a:lnTo>
                  <a:pt x="18" y="54"/>
                </a:lnTo>
                <a:lnTo>
                  <a:pt x="6" y="54"/>
                </a:lnTo>
                <a:lnTo>
                  <a:pt x="12" y="30"/>
                </a:lnTo>
                <a:lnTo>
                  <a:pt x="36" y="12"/>
                </a:lnTo>
                <a:lnTo>
                  <a:pt x="66" y="12"/>
                </a:lnTo>
                <a:lnTo>
                  <a:pt x="84" y="12"/>
                </a:lnTo>
                <a:lnTo>
                  <a:pt x="90" y="6"/>
                </a:lnTo>
                <a:lnTo>
                  <a:pt x="90" y="0"/>
                </a:lnTo>
                <a:lnTo>
                  <a:pt x="90" y="18"/>
                </a:lnTo>
                <a:lnTo>
                  <a:pt x="102" y="30"/>
                </a:lnTo>
                <a:lnTo>
                  <a:pt x="114" y="24"/>
                </a:lnTo>
                <a:lnTo>
                  <a:pt x="120" y="30"/>
                </a:lnTo>
                <a:lnTo>
                  <a:pt x="102" y="54"/>
                </a:lnTo>
                <a:lnTo>
                  <a:pt x="114" y="72"/>
                </a:lnTo>
                <a:lnTo>
                  <a:pt x="120" y="96"/>
                </a:lnTo>
                <a:close/>
              </a:path>
            </a:pathLst>
          </a:custGeom>
          <a:noFill/>
          <a:ln w="0">
            <a:solidFill>
              <a:srgbClr val="000000"/>
            </a:solidFill>
            <a:prstDash val="solid"/>
            <a:round/>
            <a:headEnd/>
            <a:tailEnd/>
          </a:ln>
        </p:spPr>
        <p:txBody>
          <a:bodyPr/>
          <a:lstStyle/>
          <a:p>
            <a:endParaRPr lang="fi-FI"/>
          </a:p>
        </p:txBody>
      </p:sp>
      <p:sp>
        <p:nvSpPr>
          <p:cNvPr id="30775" name="Freeform 8"/>
          <p:cNvSpPr>
            <a:spLocks noChangeAspect="1"/>
          </p:cNvSpPr>
          <p:nvPr/>
        </p:nvSpPr>
        <p:spPr bwMode="auto">
          <a:xfrm>
            <a:off x="2183902" y="4225533"/>
            <a:ext cx="1374369" cy="1346359"/>
          </a:xfrm>
          <a:custGeom>
            <a:avLst/>
            <a:gdLst>
              <a:gd name="T0" fmla="*/ 2147483647 w 90"/>
              <a:gd name="T1" fmla="*/ 2147483647 h 102"/>
              <a:gd name="T2" fmla="*/ 2147483647 w 90"/>
              <a:gd name="T3" fmla="*/ 2147483647 h 102"/>
              <a:gd name="T4" fmla="*/ 2147483647 w 90"/>
              <a:gd name="T5" fmla="*/ 2147483647 h 102"/>
              <a:gd name="T6" fmla="*/ 2147483647 w 90"/>
              <a:gd name="T7" fmla="*/ 2147483647 h 102"/>
              <a:gd name="T8" fmla="*/ 2147483647 w 90"/>
              <a:gd name="T9" fmla="*/ 2147483647 h 102"/>
              <a:gd name="T10" fmla="*/ 0 w 90"/>
              <a:gd name="T11" fmla="*/ 2147483647 h 102"/>
              <a:gd name="T12" fmla="*/ 2147483647 w 90"/>
              <a:gd name="T13" fmla="*/ 2147483647 h 102"/>
              <a:gd name="T14" fmla="*/ 2147483647 w 90"/>
              <a:gd name="T15" fmla="*/ 2147483647 h 102"/>
              <a:gd name="T16" fmla="*/ 2147483647 w 90"/>
              <a:gd name="T17" fmla="*/ 0 h 102"/>
              <a:gd name="T18" fmla="*/ 2147483647 w 90"/>
              <a:gd name="T19" fmla="*/ 2147483647 h 102"/>
              <a:gd name="T20" fmla="*/ 2147483647 w 90"/>
              <a:gd name="T21" fmla="*/ 2147483647 h 102"/>
              <a:gd name="T22" fmla="*/ 2147483647 w 90"/>
              <a:gd name="T23" fmla="*/ 2147483647 h 102"/>
              <a:gd name="T24" fmla="*/ 2147483647 w 90"/>
              <a:gd name="T25" fmla="*/ 2147483647 h 102"/>
              <a:gd name="T26" fmla="*/ 2147483647 w 90"/>
              <a:gd name="T27" fmla="*/ 2147483647 h 102"/>
              <a:gd name="T28" fmla="*/ 2147483647 w 90"/>
              <a:gd name="T29" fmla="*/ 2147483647 h 102"/>
              <a:gd name="T30" fmla="*/ 2147483647 w 90"/>
              <a:gd name="T31" fmla="*/ 2147483647 h 1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102"/>
              <a:gd name="T50" fmla="*/ 90 w 90"/>
              <a:gd name="T51" fmla="*/ 102 h 1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102">
                <a:moveTo>
                  <a:pt x="36" y="102"/>
                </a:moveTo>
                <a:lnTo>
                  <a:pt x="30" y="102"/>
                </a:lnTo>
                <a:lnTo>
                  <a:pt x="6" y="90"/>
                </a:lnTo>
                <a:lnTo>
                  <a:pt x="12" y="78"/>
                </a:lnTo>
                <a:lnTo>
                  <a:pt x="6" y="48"/>
                </a:lnTo>
                <a:lnTo>
                  <a:pt x="0" y="36"/>
                </a:lnTo>
                <a:lnTo>
                  <a:pt x="6" y="18"/>
                </a:lnTo>
                <a:lnTo>
                  <a:pt x="12" y="6"/>
                </a:lnTo>
                <a:lnTo>
                  <a:pt x="48" y="0"/>
                </a:lnTo>
                <a:lnTo>
                  <a:pt x="54" y="24"/>
                </a:lnTo>
                <a:lnTo>
                  <a:pt x="60" y="24"/>
                </a:lnTo>
                <a:lnTo>
                  <a:pt x="78" y="66"/>
                </a:lnTo>
                <a:lnTo>
                  <a:pt x="72" y="72"/>
                </a:lnTo>
                <a:lnTo>
                  <a:pt x="90" y="90"/>
                </a:lnTo>
                <a:lnTo>
                  <a:pt x="60" y="102"/>
                </a:lnTo>
                <a:lnTo>
                  <a:pt x="36" y="102"/>
                </a:lnTo>
                <a:close/>
              </a:path>
            </a:pathLst>
          </a:custGeom>
          <a:solidFill>
            <a:srgbClr val="FF99FF"/>
          </a:solidFill>
          <a:ln w="0">
            <a:solidFill>
              <a:srgbClr val="000000"/>
            </a:solidFill>
            <a:prstDash val="solid"/>
            <a:round/>
            <a:headEnd/>
            <a:tailEnd/>
          </a:ln>
        </p:spPr>
        <p:txBody>
          <a:bodyPr/>
          <a:lstStyle/>
          <a:p>
            <a:endParaRPr lang="fi-FI"/>
          </a:p>
        </p:txBody>
      </p:sp>
      <p:sp>
        <p:nvSpPr>
          <p:cNvPr id="30776" name="Freeform 9"/>
          <p:cNvSpPr>
            <a:spLocks noChangeAspect="1"/>
          </p:cNvSpPr>
          <p:nvPr/>
        </p:nvSpPr>
        <p:spPr bwMode="auto">
          <a:xfrm>
            <a:off x="4192193" y="2325613"/>
            <a:ext cx="1817940" cy="1580356"/>
          </a:xfrm>
          <a:custGeom>
            <a:avLst/>
            <a:gdLst>
              <a:gd name="T0" fmla="*/ 2147483647 w 120"/>
              <a:gd name="T1" fmla="*/ 2147483647 h 120"/>
              <a:gd name="T2" fmla="*/ 2147483647 w 120"/>
              <a:gd name="T3" fmla="*/ 2147483647 h 120"/>
              <a:gd name="T4" fmla="*/ 2147483647 w 120"/>
              <a:gd name="T5" fmla="*/ 2147483647 h 120"/>
              <a:gd name="T6" fmla="*/ 2147483647 w 120"/>
              <a:gd name="T7" fmla="*/ 2147483647 h 120"/>
              <a:gd name="T8" fmla="*/ 2147483647 w 120"/>
              <a:gd name="T9" fmla="*/ 2147483647 h 120"/>
              <a:gd name="T10" fmla="*/ 2147483647 w 120"/>
              <a:gd name="T11" fmla="*/ 2147483647 h 120"/>
              <a:gd name="T12" fmla="*/ 2147483647 w 120"/>
              <a:gd name="T13" fmla="*/ 2147483647 h 120"/>
              <a:gd name="T14" fmla="*/ 0 w 120"/>
              <a:gd name="T15" fmla="*/ 2147483647 h 120"/>
              <a:gd name="T16" fmla="*/ 2147483647 w 120"/>
              <a:gd name="T17" fmla="*/ 2147483647 h 120"/>
              <a:gd name="T18" fmla="*/ 2147483647 w 120"/>
              <a:gd name="T19" fmla="*/ 2147483647 h 120"/>
              <a:gd name="T20" fmla="*/ 2147483647 w 120"/>
              <a:gd name="T21" fmla="*/ 0 h 120"/>
              <a:gd name="T22" fmla="*/ 2147483647 w 120"/>
              <a:gd name="T23" fmla="*/ 2147483647 h 120"/>
              <a:gd name="T24" fmla="*/ 2147483647 w 120"/>
              <a:gd name="T25" fmla="*/ 0 h 120"/>
              <a:gd name="T26" fmla="*/ 2147483647 w 120"/>
              <a:gd name="T27" fmla="*/ 2147483647 h 120"/>
              <a:gd name="T28" fmla="*/ 2147483647 w 120"/>
              <a:gd name="T29" fmla="*/ 2147483647 h 120"/>
              <a:gd name="T30" fmla="*/ 2147483647 w 120"/>
              <a:gd name="T31" fmla="*/ 2147483647 h 120"/>
              <a:gd name="T32" fmla="*/ 2147483647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120"/>
              <a:gd name="T65" fmla="*/ 120 w 120"/>
              <a:gd name="T66" fmla="*/ 120 h 1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120">
                <a:moveTo>
                  <a:pt x="72" y="84"/>
                </a:moveTo>
                <a:lnTo>
                  <a:pt x="84" y="90"/>
                </a:lnTo>
                <a:lnTo>
                  <a:pt x="72" y="120"/>
                </a:lnTo>
                <a:lnTo>
                  <a:pt x="60" y="120"/>
                </a:lnTo>
                <a:lnTo>
                  <a:pt x="42" y="114"/>
                </a:lnTo>
                <a:lnTo>
                  <a:pt x="24" y="84"/>
                </a:lnTo>
                <a:lnTo>
                  <a:pt x="6" y="60"/>
                </a:lnTo>
                <a:lnTo>
                  <a:pt x="0" y="54"/>
                </a:lnTo>
                <a:lnTo>
                  <a:pt x="12" y="48"/>
                </a:lnTo>
                <a:lnTo>
                  <a:pt x="24" y="30"/>
                </a:lnTo>
                <a:lnTo>
                  <a:pt x="30" y="0"/>
                </a:lnTo>
                <a:lnTo>
                  <a:pt x="42" y="18"/>
                </a:lnTo>
                <a:lnTo>
                  <a:pt x="96" y="0"/>
                </a:lnTo>
                <a:lnTo>
                  <a:pt x="96" y="6"/>
                </a:lnTo>
                <a:lnTo>
                  <a:pt x="120" y="18"/>
                </a:lnTo>
                <a:lnTo>
                  <a:pt x="108" y="30"/>
                </a:lnTo>
                <a:lnTo>
                  <a:pt x="114" y="48"/>
                </a:lnTo>
                <a:lnTo>
                  <a:pt x="84" y="48"/>
                </a:lnTo>
                <a:lnTo>
                  <a:pt x="72" y="54"/>
                </a:lnTo>
                <a:lnTo>
                  <a:pt x="72" y="60"/>
                </a:lnTo>
                <a:lnTo>
                  <a:pt x="72" y="84"/>
                </a:lnTo>
                <a:close/>
              </a:path>
            </a:pathLst>
          </a:custGeom>
          <a:noFill/>
          <a:ln w="12700">
            <a:solidFill>
              <a:srgbClr val="000000"/>
            </a:solidFill>
            <a:prstDash val="solid"/>
            <a:round/>
            <a:headEnd/>
            <a:tailEnd/>
          </a:ln>
        </p:spPr>
        <p:txBody>
          <a:bodyPr/>
          <a:lstStyle/>
          <a:p>
            <a:endParaRPr lang="fi-FI"/>
          </a:p>
        </p:txBody>
      </p:sp>
      <p:sp>
        <p:nvSpPr>
          <p:cNvPr id="30777" name="Freeform 10"/>
          <p:cNvSpPr>
            <a:spLocks noChangeAspect="1"/>
          </p:cNvSpPr>
          <p:nvPr/>
        </p:nvSpPr>
        <p:spPr bwMode="auto">
          <a:xfrm>
            <a:off x="1825902" y="2409433"/>
            <a:ext cx="1997813" cy="3007042"/>
          </a:xfrm>
          <a:custGeom>
            <a:avLst/>
            <a:gdLst>
              <a:gd name="T0" fmla="*/ 2147483647 w 132"/>
              <a:gd name="T1" fmla="*/ 2147483647 h 228"/>
              <a:gd name="T2" fmla="*/ 2147483647 w 132"/>
              <a:gd name="T3" fmla="*/ 2147483647 h 228"/>
              <a:gd name="T4" fmla="*/ 2147483647 w 132"/>
              <a:gd name="T5" fmla="*/ 2147483647 h 228"/>
              <a:gd name="T6" fmla="*/ 2147483647 w 132"/>
              <a:gd name="T7" fmla="*/ 2147483647 h 228"/>
              <a:gd name="T8" fmla="*/ 2147483647 w 132"/>
              <a:gd name="T9" fmla="*/ 2147483647 h 228"/>
              <a:gd name="T10" fmla="*/ 2147483647 w 132"/>
              <a:gd name="T11" fmla="*/ 2147483647 h 228"/>
              <a:gd name="T12" fmla="*/ 2147483647 w 132"/>
              <a:gd name="T13" fmla="*/ 2147483647 h 228"/>
              <a:gd name="T14" fmla="*/ 2147483647 w 132"/>
              <a:gd name="T15" fmla="*/ 2147483647 h 228"/>
              <a:gd name="T16" fmla="*/ 2147483647 w 132"/>
              <a:gd name="T17" fmla="*/ 2147483647 h 228"/>
              <a:gd name="T18" fmla="*/ 2147483647 w 132"/>
              <a:gd name="T19" fmla="*/ 2147483647 h 228"/>
              <a:gd name="T20" fmla="*/ 2147483647 w 132"/>
              <a:gd name="T21" fmla="*/ 2147483647 h 228"/>
              <a:gd name="T22" fmla="*/ 2147483647 w 132"/>
              <a:gd name="T23" fmla="*/ 2147483647 h 228"/>
              <a:gd name="T24" fmla="*/ 2147483647 w 132"/>
              <a:gd name="T25" fmla="*/ 2147483647 h 228"/>
              <a:gd name="T26" fmla="*/ 0 w 132"/>
              <a:gd name="T27" fmla="*/ 2147483647 h 228"/>
              <a:gd name="T28" fmla="*/ 2147483647 w 132"/>
              <a:gd name="T29" fmla="*/ 2147483647 h 228"/>
              <a:gd name="T30" fmla="*/ 2147483647 w 132"/>
              <a:gd name="T31" fmla="*/ 2147483647 h 228"/>
              <a:gd name="T32" fmla="*/ 2147483647 w 132"/>
              <a:gd name="T33" fmla="*/ 0 h 228"/>
              <a:gd name="T34" fmla="*/ 2147483647 w 132"/>
              <a:gd name="T35" fmla="*/ 2147483647 h 228"/>
              <a:gd name="T36" fmla="*/ 2147483647 w 132"/>
              <a:gd name="T37" fmla="*/ 2147483647 h 228"/>
              <a:gd name="T38" fmla="*/ 2147483647 w 132"/>
              <a:gd name="T39" fmla="*/ 2147483647 h 228"/>
              <a:gd name="T40" fmla="*/ 2147483647 w 132"/>
              <a:gd name="T41" fmla="*/ 2147483647 h 228"/>
              <a:gd name="T42" fmla="*/ 2147483647 w 132"/>
              <a:gd name="T43" fmla="*/ 2147483647 h 228"/>
              <a:gd name="T44" fmla="*/ 2147483647 w 132"/>
              <a:gd name="T45" fmla="*/ 2147483647 h 228"/>
              <a:gd name="T46" fmla="*/ 2147483647 w 132"/>
              <a:gd name="T47" fmla="*/ 2147483647 h 228"/>
              <a:gd name="T48" fmla="*/ 2147483647 w 132"/>
              <a:gd name="T49" fmla="*/ 2147483647 h 228"/>
              <a:gd name="T50" fmla="*/ 2147483647 w 132"/>
              <a:gd name="T51" fmla="*/ 2147483647 h 228"/>
              <a:gd name="T52" fmla="*/ 2147483647 w 132"/>
              <a:gd name="T53" fmla="*/ 2147483647 h 228"/>
              <a:gd name="T54" fmla="*/ 2147483647 w 132"/>
              <a:gd name="T55" fmla="*/ 2147483647 h 228"/>
              <a:gd name="T56" fmla="*/ 2147483647 w 132"/>
              <a:gd name="T57" fmla="*/ 2147483647 h 228"/>
              <a:gd name="T58" fmla="*/ 2147483647 w 132"/>
              <a:gd name="T59" fmla="*/ 2147483647 h 228"/>
              <a:gd name="T60" fmla="*/ 2147483647 w 132"/>
              <a:gd name="T61" fmla="*/ 2147483647 h 228"/>
              <a:gd name="T62" fmla="*/ 2147483647 w 132"/>
              <a:gd name="T63" fmla="*/ 2147483647 h 228"/>
              <a:gd name="T64" fmla="*/ 2147483647 w 132"/>
              <a:gd name="T65" fmla="*/ 2147483647 h 228"/>
              <a:gd name="T66" fmla="*/ 2147483647 w 132"/>
              <a:gd name="T67" fmla="*/ 2147483647 h 2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2"/>
              <a:gd name="T103" fmla="*/ 0 h 228"/>
              <a:gd name="T104" fmla="*/ 132 w 132"/>
              <a:gd name="T105" fmla="*/ 228 h 2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2" h="228">
                <a:moveTo>
                  <a:pt x="114" y="228"/>
                </a:moveTo>
                <a:lnTo>
                  <a:pt x="96" y="210"/>
                </a:lnTo>
                <a:lnTo>
                  <a:pt x="102" y="204"/>
                </a:lnTo>
                <a:lnTo>
                  <a:pt x="84" y="162"/>
                </a:lnTo>
                <a:lnTo>
                  <a:pt x="78" y="162"/>
                </a:lnTo>
                <a:lnTo>
                  <a:pt x="72" y="138"/>
                </a:lnTo>
                <a:lnTo>
                  <a:pt x="90" y="132"/>
                </a:lnTo>
                <a:lnTo>
                  <a:pt x="84" y="120"/>
                </a:lnTo>
                <a:lnTo>
                  <a:pt x="72" y="120"/>
                </a:lnTo>
                <a:lnTo>
                  <a:pt x="48" y="96"/>
                </a:lnTo>
                <a:lnTo>
                  <a:pt x="48" y="90"/>
                </a:lnTo>
                <a:lnTo>
                  <a:pt x="66" y="78"/>
                </a:lnTo>
                <a:lnTo>
                  <a:pt x="54" y="66"/>
                </a:lnTo>
                <a:lnTo>
                  <a:pt x="0" y="84"/>
                </a:lnTo>
                <a:lnTo>
                  <a:pt x="12" y="66"/>
                </a:lnTo>
                <a:lnTo>
                  <a:pt x="12" y="54"/>
                </a:lnTo>
                <a:lnTo>
                  <a:pt x="42" y="0"/>
                </a:lnTo>
                <a:lnTo>
                  <a:pt x="36" y="12"/>
                </a:lnTo>
                <a:lnTo>
                  <a:pt x="48" y="12"/>
                </a:lnTo>
                <a:lnTo>
                  <a:pt x="66" y="24"/>
                </a:lnTo>
                <a:lnTo>
                  <a:pt x="72" y="48"/>
                </a:lnTo>
                <a:lnTo>
                  <a:pt x="72" y="66"/>
                </a:lnTo>
                <a:lnTo>
                  <a:pt x="102" y="72"/>
                </a:lnTo>
                <a:lnTo>
                  <a:pt x="90" y="90"/>
                </a:lnTo>
                <a:lnTo>
                  <a:pt x="108" y="90"/>
                </a:lnTo>
                <a:lnTo>
                  <a:pt x="126" y="96"/>
                </a:lnTo>
                <a:lnTo>
                  <a:pt x="126" y="108"/>
                </a:lnTo>
                <a:lnTo>
                  <a:pt x="114" y="114"/>
                </a:lnTo>
                <a:lnTo>
                  <a:pt x="114" y="120"/>
                </a:lnTo>
                <a:lnTo>
                  <a:pt x="126" y="156"/>
                </a:lnTo>
                <a:lnTo>
                  <a:pt x="120" y="162"/>
                </a:lnTo>
                <a:lnTo>
                  <a:pt x="132" y="192"/>
                </a:lnTo>
                <a:lnTo>
                  <a:pt x="126" y="204"/>
                </a:lnTo>
                <a:lnTo>
                  <a:pt x="114" y="228"/>
                </a:lnTo>
                <a:close/>
              </a:path>
            </a:pathLst>
          </a:custGeom>
          <a:solidFill>
            <a:srgbClr val="8DBFFB"/>
          </a:solidFill>
          <a:ln w="12700">
            <a:solidFill>
              <a:srgbClr val="000000"/>
            </a:solidFill>
            <a:prstDash val="solid"/>
            <a:round/>
            <a:headEnd/>
            <a:tailEnd/>
          </a:ln>
        </p:spPr>
        <p:txBody>
          <a:bodyPr/>
          <a:lstStyle/>
          <a:p>
            <a:endParaRPr lang="fi-FI"/>
          </a:p>
        </p:txBody>
      </p:sp>
      <p:sp>
        <p:nvSpPr>
          <p:cNvPr id="30778" name="Freeform 11"/>
          <p:cNvSpPr>
            <a:spLocks noChangeAspect="1"/>
          </p:cNvSpPr>
          <p:nvPr/>
        </p:nvSpPr>
        <p:spPr bwMode="auto">
          <a:xfrm>
            <a:off x="4649734" y="1854126"/>
            <a:ext cx="1094955" cy="717709"/>
          </a:xfrm>
          <a:custGeom>
            <a:avLst/>
            <a:gdLst>
              <a:gd name="T0" fmla="*/ 2147483647 w 72"/>
              <a:gd name="T1" fmla="*/ 2147483647 h 54"/>
              <a:gd name="T2" fmla="*/ 0 w 72"/>
              <a:gd name="T3" fmla="*/ 2147483647 h 54"/>
              <a:gd name="T4" fmla="*/ 2147483647 w 72"/>
              <a:gd name="T5" fmla="*/ 2147483647 h 54"/>
              <a:gd name="T6" fmla="*/ 2147483647 w 72"/>
              <a:gd name="T7" fmla="*/ 2147483647 h 54"/>
              <a:gd name="T8" fmla="*/ 2147483647 w 72"/>
              <a:gd name="T9" fmla="*/ 0 h 54"/>
              <a:gd name="T10" fmla="*/ 2147483647 w 72"/>
              <a:gd name="T11" fmla="*/ 0 h 54"/>
              <a:gd name="T12" fmla="*/ 2147483647 w 72"/>
              <a:gd name="T13" fmla="*/ 2147483647 h 54"/>
              <a:gd name="T14" fmla="*/ 2147483647 w 72"/>
              <a:gd name="T15" fmla="*/ 2147483647 h 54"/>
              <a:gd name="T16" fmla="*/ 2147483647 w 72"/>
              <a:gd name="T17" fmla="*/ 2147483647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54"/>
              <a:gd name="T29" fmla="*/ 72 w 72"/>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54">
                <a:moveTo>
                  <a:pt x="12" y="54"/>
                </a:moveTo>
                <a:lnTo>
                  <a:pt x="0" y="36"/>
                </a:lnTo>
                <a:lnTo>
                  <a:pt x="6" y="30"/>
                </a:lnTo>
                <a:lnTo>
                  <a:pt x="24" y="18"/>
                </a:lnTo>
                <a:lnTo>
                  <a:pt x="30" y="0"/>
                </a:lnTo>
                <a:lnTo>
                  <a:pt x="48" y="0"/>
                </a:lnTo>
                <a:lnTo>
                  <a:pt x="72" y="36"/>
                </a:lnTo>
                <a:lnTo>
                  <a:pt x="66" y="36"/>
                </a:lnTo>
                <a:lnTo>
                  <a:pt x="12" y="54"/>
                </a:lnTo>
                <a:close/>
              </a:path>
            </a:pathLst>
          </a:custGeom>
          <a:noFill/>
          <a:ln w="0">
            <a:solidFill>
              <a:srgbClr val="000000"/>
            </a:solidFill>
            <a:prstDash val="solid"/>
            <a:round/>
            <a:headEnd/>
            <a:tailEnd/>
          </a:ln>
        </p:spPr>
        <p:txBody>
          <a:bodyPr/>
          <a:lstStyle/>
          <a:p>
            <a:endParaRPr lang="fi-FI"/>
          </a:p>
        </p:txBody>
      </p:sp>
      <p:sp>
        <p:nvSpPr>
          <p:cNvPr id="30779" name="Freeform 14"/>
          <p:cNvSpPr>
            <a:spLocks noChangeAspect="1"/>
          </p:cNvSpPr>
          <p:nvPr/>
        </p:nvSpPr>
        <p:spPr bwMode="auto">
          <a:xfrm>
            <a:off x="1457425" y="3275573"/>
            <a:ext cx="1735862" cy="1033780"/>
          </a:xfrm>
          <a:custGeom>
            <a:avLst/>
            <a:gdLst>
              <a:gd name="T0" fmla="*/ 2147483647 w 114"/>
              <a:gd name="T1" fmla="*/ 0 h 78"/>
              <a:gd name="T2" fmla="*/ 2147483647 w 114"/>
              <a:gd name="T3" fmla="*/ 2147483647 h 78"/>
              <a:gd name="T4" fmla="*/ 2147483647 w 114"/>
              <a:gd name="T5" fmla="*/ 2147483647 h 78"/>
              <a:gd name="T6" fmla="*/ 2147483647 w 114"/>
              <a:gd name="T7" fmla="*/ 2147483647 h 78"/>
              <a:gd name="T8" fmla="*/ 0 w 114"/>
              <a:gd name="T9" fmla="*/ 2147483647 h 78"/>
              <a:gd name="T10" fmla="*/ 0 w 114"/>
              <a:gd name="T11" fmla="*/ 2147483647 h 78"/>
              <a:gd name="T12" fmla="*/ 2147483647 w 114"/>
              <a:gd name="T13" fmla="*/ 2147483647 h 78"/>
              <a:gd name="T14" fmla="*/ 2147483647 w 114"/>
              <a:gd name="T15" fmla="*/ 2147483647 h 78"/>
              <a:gd name="T16" fmla="*/ 2147483647 w 114"/>
              <a:gd name="T17" fmla="*/ 2147483647 h 78"/>
              <a:gd name="T18" fmla="*/ 2147483647 w 114"/>
              <a:gd name="T19" fmla="*/ 2147483647 h 78"/>
              <a:gd name="T20" fmla="*/ 2147483647 w 114"/>
              <a:gd name="T21" fmla="*/ 2147483647 h 78"/>
              <a:gd name="T22" fmla="*/ 2147483647 w 114"/>
              <a:gd name="T23" fmla="*/ 2147483647 h 78"/>
              <a:gd name="T24" fmla="*/ 2147483647 w 114"/>
              <a:gd name="T25" fmla="*/ 2147483647 h 78"/>
              <a:gd name="T26" fmla="*/ 2147483647 w 114"/>
              <a:gd name="T27" fmla="*/ 2147483647 h 78"/>
              <a:gd name="T28" fmla="*/ 2147483647 w 114"/>
              <a:gd name="T29" fmla="*/ 2147483647 h 78"/>
              <a:gd name="T30" fmla="*/ 2147483647 w 114"/>
              <a:gd name="T31" fmla="*/ 0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4"/>
              <a:gd name="T49" fmla="*/ 0 h 78"/>
              <a:gd name="T50" fmla="*/ 114 w 114"/>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4" h="78">
                <a:moveTo>
                  <a:pt x="78" y="0"/>
                </a:moveTo>
                <a:lnTo>
                  <a:pt x="24" y="18"/>
                </a:lnTo>
                <a:lnTo>
                  <a:pt x="18" y="18"/>
                </a:lnTo>
                <a:lnTo>
                  <a:pt x="6" y="30"/>
                </a:lnTo>
                <a:lnTo>
                  <a:pt x="0" y="36"/>
                </a:lnTo>
                <a:lnTo>
                  <a:pt x="0" y="42"/>
                </a:lnTo>
                <a:lnTo>
                  <a:pt x="42" y="60"/>
                </a:lnTo>
                <a:lnTo>
                  <a:pt x="60" y="78"/>
                </a:lnTo>
                <a:lnTo>
                  <a:pt x="96" y="72"/>
                </a:lnTo>
                <a:lnTo>
                  <a:pt x="114" y="66"/>
                </a:lnTo>
                <a:lnTo>
                  <a:pt x="108" y="54"/>
                </a:lnTo>
                <a:lnTo>
                  <a:pt x="96" y="54"/>
                </a:lnTo>
                <a:lnTo>
                  <a:pt x="72" y="30"/>
                </a:lnTo>
                <a:lnTo>
                  <a:pt x="72" y="24"/>
                </a:lnTo>
                <a:lnTo>
                  <a:pt x="90" y="12"/>
                </a:lnTo>
                <a:lnTo>
                  <a:pt x="78" y="0"/>
                </a:lnTo>
                <a:close/>
              </a:path>
            </a:pathLst>
          </a:custGeom>
          <a:solidFill>
            <a:srgbClr val="8DBFFB"/>
          </a:solidFill>
          <a:ln w="12700">
            <a:solidFill>
              <a:srgbClr val="000000"/>
            </a:solidFill>
            <a:prstDash val="solid"/>
            <a:round/>
            <a:headEnd/>
            <a:tailEnd/>
          </a:ln>
        </p:spPr>
        <p:txBody>
          <a:bodyPr/>
          <a:lstStyle/>
          <a:p>
            <a:endParaRPr lang="fi-FI"/>
          </a:p>
        </p:txBody>
      </p:sp>
      <p:sp>
        <p:nvSpPr>
          <p:cNvPr id="30780" name="Freeform 15"/>
          <p:cNvSpPr>
            <a:spLocks noChangeAspect="1"/>
          </p:cNvSpPr>
          <p:nvPr/>
        </p:nvSpPr>
        <p:spPr bwMode="auto">
          <a:xfrm>
            <a:off x="3736398" y="3113172"/>
            <a:ext cx="1096701" cy="1112361"/>
          </a:xfrm>
          <a:custGeom>
            <a:avLst/>
            <a:gdLst>
              <a:gd name="T0" fmla="*/ 2147483647 w 72"/>
              <a:gd name="T1" fmla="*/ 2147483647 h 84"/>
              <a:gd name="T2" fmla="*/ 2147483647 w 72"/>
              <a:gd name="T3" fmla="*/ 2147483647 h 84"/>
              <a:gd name="T4" fmla="*/ 0 w 72"/>
              <a:gd name="T5" fmla="*/ 2147483647 h 84"/>
              <a:gd name="T6" fmla="*/ 0 w 72"/>
              <a:gd name="T7" fmla="*/ 2147483647 h 84"/>
              <a:gd name="T8" fmla="*/ 2147483647 w 72"/>
              <a:gd name="T9" fmla="*/ 2147483647 h 84"/>
              <a:gd name="T10" fmla="*/ 2147483647 w 72"/>
              <a:gd name="T11" fmla="*/ 0 h 84"/>
              <a:gd name="T12" fmla="*/ 2147483647 w 72"/>
              <a:gd name="T13" fmla="*/ 2147483647 h 84"/>
              <a:gd name="T14" fmla="*/ 2147483647 w 72"/>
              <a:gd name="T15" fmla="*/ 2147483647 h 84"/>
              <a:gd name="T16" fmla="*/ 2147483647 w 72"/>
              <a:gd name="T17" fmla="*/ 2147483647 h 84"/>
              <a:gd name="T18" fmla="*/ 2147483647 w 72"/>
              <a:gd name="T19" fmla="*/ 2147483647 h 84"/>
              <a:gd name="T20" fmla="*/ 2147483647 w 72"/>
              <a:gd name="T21" fmla="*/ 2147483647 h 84"/>
              <a:gd name="T22" fmla="*/ 2147483647 w 72"/>
              <a:gd name="T23" fmla="*/ 2147483647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84"/>
              <a:gd name="T38" fmla="*/ 72 w 72"/>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84">
                <a:moveTo>
                  <a:pt x="36" y="84"/>
                </a:moveTo>
                <a:lnTo>
                  <a:pt x="18" y="78"/>
                </a:lnTo>
                <a:lnTo>
                  <a:pt x="0" y="54"/>
                </a:lnTo>
                <a:lnTo>
                  <a:pt x="0" y="42"/>
                </a:lnTo>
                <a:lnTo>
                  <a:pt x="12" y="18"/>
                </a:lnTo>
                <a:lnTo>
                  <a:pt x="36" y="0"/>
                </a:lnTo>
                <a:lnTo>
                  <a:pt x="54" y="24"/>
                </a:lnTo>
                <a:lnTo>
                  <a:pt x="72" y="54"/>
                </a:lnTo>
                <a:lnTo>
                  <a:pt x="72" y="48"/>
                </a:lnTo>
                <a:lnTo>
                  <a:pt x="60" y="54"/>
                </a:lnTo>
                <a:lnTo>
                  <a:pt x="48" y="60"/>
                </a:lnTo>
                <a:lnTo>
                  <a:pt x="36" y="84"/>
                </a:lnTo>
                <a:close/>
              </a:path>
            </a:pathLst>
          </a:custGeom>
          <a:solidFill>
            <a:srgbClr val="8DBFFB"/>
          </a:solidFill>
          <a:ln w="12700">
            <a:solidFill>
              <a:srgbClr val="000000"/>
            </a:solidFill>
            <a:prstDash val="solid"/>
            <a:round/>
            <a:headEnd/>
            <a:tailEnd/>
          </a:ln>
        </p:spPr>
        <p:txBody>
          <a:bodyPr/>
          <a:lstStyle/>
          <a:p>
            <a:endParaRPr lang="fi-FI"/>
          </a:p>
        </p:txBody>
      </p:sp>
      <p:sp>
        <p:nvSpPr>
          <p:cNvPr id="30781" name="Freeform 16"/>
          <p:cNvSpPr>
            <a:spLocks noChangeAspect="1"/>
          </p:cNvSpPr>
          <p:nvPr/>
        </p:nvSpPr>
        <p:spPr bwMode="auto">
          <a:xfrm>
            <a:off x="2831794" y="2571834"/>
            <a:ext cx="1538525" cy="1100137"/>
          </a:xfrm>
          <a:custGeom>
            <a:avLst/>
            <a:gdLst>
              <a:gd name="T0" fmla="*/ 2147483647 w 102"/>
              <a:gd name="T1" fmla="*/ 2147483647 h 84"/>
              <a:gd name="T2" fmla="*/ 2147483647 w 102"/>
              <a:gd name="T3" fmla="*/ 2147483647 h 84"/>
              <a:gd name="T4" fmla="*/ 2147483647 w 102"/>
              <a:gd name="T5" fmla="*/ 2147483647 h 84"/>
              <a:gd name="T6" fmla="*/ 2147483647 w 102"/>
              <a:gd name="T7" fmla="*/ 2147483647 h 84"/>
              <a:gd name="T8" fmla="*/ 2147483647 w 102"/>
              <a:gd name="T9" fmla="*/ 2147483647 h 84"/>
              <a:gd name="T10" fmla="*/ 2147483647 w 102"/>
              <a:gd name="T11" fmla="*/ 2147483647 h 84"/>
              <a:gd name="T12" fmla="*/ 2147483647 w 102"/>
              <a:gd name="T13" fmla="*/ 2147483647 h 84"/>
              <a:gd name="T14" fmla="*/ 0 w 102"/>
              <a:gd name="T15" fmla="*/ 2147483647 h 84"/>
              <a:gd name="T16" fmla="*/ 2147483647 w 102"/>
              <a:gd name="T17" fmla="*/ 0 h 84"/>
              <a:gd name="T18" fmla="*/ 2147483647 w 102"/>
              <a:gd name="T19" fmla="*/ 2147483647 h 84"/>
              <a:gd name="T20" fmla="*/ 2147483647 w 102"/>
              <a:gd name="T21" fmla="*/ 2147483647 h 84"/>
              <a:gd name="T22" fmla="*/ 2147483647 w 102"/>
              <a:gd name="T23" fmla="*/ 2147483647 h 84"/>
              <a:gd name="T24" fmla="*/ 2147483647 w 102"/>
              <a:gd name="T25" fmla="*/ 2147483647 h 84"/>
              <a:gd name="T26" fmla="*/ 2147483647 w 102"/>
              <a:gd name="T27" fmla="*/ 2147483647 h 84"/>
              <a:gd name="T28" fmla="*/ 2147483647 w 102"/>
              <a:gd name="T29" fmla="*/ 2147483647 h 84"/>
              <a:gd name="T30" fmla="*/ 2147483647 w 102"/>
              <a:gd name="T31" fmla="*/ 2147483647 h 84"/>
              <a:gd name="T32" fmla="*/ 2147483647 w 102"/>
              <a:gd name="T33" fmla="*/ 2147483647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2"/>
              <a:gd name="T52" fmla="*/ 0 h 84"/>
              <a:gd name="T53" fmla="*/ 102 w 102"/>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2" h="84">
                <a:moveTo>
                  <a:pt x="72" y="60"/>
                </a:moveTo>
                <a:lnTo>
                  <a:pt x="60" y="84"/>
                </a:lnTo>
                <a:lnTo>
                  <a:pt x="42" y="78"/>
                </a:lnTo>
                <a:lnTo>
                  <a:pt x="24" y="78"/>
                </a:lnTo>
                <a:lnTo>
                  <a:pt x="36" y="60"/>
                </a:lnTo>
                <a:lnTo>
                  <a:pt x="6" y="54"/>
                </a:lnTo>
                <a:lnTo>
                  <a:pt x="6" y="36"/>
                </a:lnTo>
                <a:lnTo>
                  <a:pt x="0" y="12"/>
                </a:lnTo>
                <a:lnTo>
                  <a:pt x="12" y="0"/>
                </a:lnTo>
                <a:lnTo>
                  <a:pt x="36" y="18"/>
                </a:lnTo>
                <a:lnTo>
                  <a:pt x="72" y="18"/>
                </a:lnTo>
                <a:lnTo>
                  <a:pt x="90" y="6"/>
                </a:lnTo>
                <a:lnTo>
                  <a:pt x="96" y="30"/>
                </a:lnTo>
                <a:lnTo>
                  <a:pt x="102" y="30"/>
                </a:lnTo>
                <a:lnTo>
                  <a:pt x="90" y="36"/>
                </a:lnTo>
                <a:lnTo>
                  <a:pt x="96" y="42"/>
                </a:lnTo>
                <a:lnTo>
                  <a:pt x="72" y="60"/>
                </a:lnTo>
                <a:close/>
              </a:path>
            </a:pathLst>
          </a:custGeom>
          <a:noFill/>
          <a:ln w="0">
            <a:solidFill>
              <a:srgbClr val="000000"/>
            </a:solidFill>
            <a:prstDash val="solid"/>
            <a:round/>
            <a:headEnd/>
            <a:tailEnd/>
          </a:ln>
        </p:spPr>
        <p:txBody>
          <a:bodyPr/>
          <a:lstStyle/>
          <a:p>
            <a:endParaRPr lang="fi-FI"/>
          </a:p>
        </p:txBody>
      </p:sp>
      <p:sp>
        <p:nvSpPr>
          <p:cNvPr id="30782" name="Freeform 17"/>
          <p:cNvSpPr>
            <a:spLocks noChangeAspect="1"/>
          </p:cNvSpPr>
          <p:nvPr/>
        </p:nvSpPr>
        <p:spPr bwMode="auto">
          <a:xfrm>
            <a:off x="4833099" y="3905969"/>
            <a:ext cx="1452955" cy="1428432"/>
          </a:xfrm>
          <a:custGeom>
            <a:avLst/>
            <a:gdLst>
              <a:gd name="T0" fmla="*/ 2147483647 w 96"/>
              <a:gd name="T1" fmla="*/ 2147483647 h 108"/>
              <a:gd name="T2" fmla="*/ 2147483647 w 96"/>
              <a:gd name="T3" fmla="*/ 2147483647 h 108"/>
              <a:gd name="T4" fmla="*/ 2147483647 w 96"/>
              <a:gd name="T5" fmla="*/ 2147483647 h 108"/>
              <a:gd name="T6" fmla="*/ 2147483647 w 96"/>
              <a:gd name="T7" fmla="*/ 2147483647 h 108"/>
              <a:gd name="T8" fmla="*/ 2147483647 w 96"/>
              <a:gd name="T9" fmla="*/ 2147483647 h 108"/>
              <a:gd name="T10" fmla="*/ 2147483647 w 96"/>
              <a:gd name="T11" fmla="*/ 2147483647 h 108"/>
              <a:gd name="T12" fmla="*/ 2147483647 w 96"/>
              <a:gd name="T13" fmla="*/ 2147483647 h 108"/>
              <a:gd name="T14" fmla="*/ 2147483647 w 96"/>
              <a:gd name="T15" fmla="*/ 2147483647 h 108"/>
              <a:gd name="T16" fmla="*/ 2147483647 w 96"/>
              <a:gd name="T17" fmla="*/ 2147483647 h 108"/>
              <a:gd name="T18" fmla="*/ 2147483647 w 96"/>
              <a:gd name="T19" fmla="*/ 2147483647 h 108"/>
              <a:gd name="T20" fmla="*/ 0 w 96"/>
              <a:gd name="T21" fmla="*/ 2147483647 h 108"/>
              <a:gd name="T22" fmla="*/ 2147483647 w 96"/>
              <a:gd name="T23" fmla="*/ 2147483647 h 108"/>
              <a:gd name="T24" fmla="*/ 2147483647 w 96"/>
              <a:gd name="T25" fmla="*/ 2147483647 h 108"/>
              <a:gd name="T26" fmla="*/ 2147483647 w 96"/>
              <a:gd name="T27" fmla="*/ 2147483647 h 108"/>
              <a:gd name="T28" fmla="*/ 2147483647 w 96"/>
              <a:gd name="T29" fmla="*/ 2147483647 h 108"/>
              <a:gd name="T30" fmla="*/ 2147483647 w 96"/>
              <a:gd name="T31" fmla="*/ 0 h 108"/>
              <a:gd name="T32" fmla="*/ 2147483647 w 96"/>
              <a:gd name="T33" fmla="*/ 0 h 108"/>
              <a:gd name="T34" fmla="*/ 2147483647 w 96"/>
              <a:gd name="T35" fmla="*/ 2147483647 h 108"/>
              <a:gd name="T36" fmla="*/ 2147483647 w 96"/>
              <a:gd name="T37" fmla="*/ 2147483647 h 108"/>
              <a:gd name="T38" fmla="*/ 2147483647 w 96"/>
              <a:gd name="T39" fmla="*/ 0 h 108"/>
              <a:gd name="T40" fmla="*/ 2147483647 w 96"/>
              <a:gd name="T41" fmla="*/ 2147483647 h 108"/>
              <a:gd name="T42" fmla="*/ 2147483647 w 96"/>
              <a:gd name="T43" fmla="*/ 2147483647 h 108"/>
              <a:gd name="T44" fmla="*/ 2147483647 w 96"/>
              <a:gd name="T45" fmla="*/ 2147483647 h 1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108"/>
              <a:gd name="T71" fmla="*/ 96 w 96"/>
              <a:gd name="T72" fmla="*/ 108 h 10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108">
                <a:moveTo>
                  <a:pt x="90" y="30"/>
                </a:moveTo>
                <a:lnTo>
                  <a:pt x="96" y="42"/>
                </a:lnTo>
                <a:lnTo>
                  <a:pt x="90" y="66"/>
                </a:lnTo>
                <a:lnTo>
                  <a:pt x="90" y="72"/>
                </a:lnTo>
                <a:lnTo>
                  <a:pt x="66" y="78"/>
                </a:lnTo>
                <a:lnTo>
                  <a:pt x="66" y="84"/>
                </a:lnTo>
                <a:lnTo>
                  <a:pt x="42" y="84"/>
                </a:lnTo>
                <a:lnTo>
                  <a:pt x="24" y="108"/>
                </a:lnTo>
                <a:lnTo>
                  <a:pt x="12" y="96"/>
                </a:lnTo>
                <a:lnTo>
                  <a:pt x="12" y="72"/>
                </a:lnTo>
                <a:lnTo>
                  <a:pt x="0" y="66"/>
                </a:lnTo>
                <a:lnTo>
                  <a:pt x="18" y="48"/>
                </a:lnTo>
                <a:lnTo>
                  <a:pt x="24" y="48"/>
                </a:lnTo>
                <a:lnTo>
                  <a:pt x="18" y="30"/>
                </a:lnTo>
                <a:lnTo>
                  <a:pt x="24" y="18"/>
                </a:lnTo>
                <a:lnTo>
                  <a:pt x="18" y="0"/>
                </a:lnTo>
                <a:lnTo>
                  <a:pt x="30" y="0"/>
                </a:lnTo>
                <a:lnTo>
                  <a:pt x="36" y="12"/>
                </a:lnTo>
                <a:lnTo>
                  <a:pt x="54" y="12"/>
                </a:lnTo>
                <a:lnTo>
                  <a:pt x="60" y="0"/>
                </a:lnTo>
                <a:lnTo>
                  <a:pt x="78" y="18"/>
                </a:lnTo>
                <a:lnTo>
                  <a:pt x="96" y="24"/>
                </a:lnTo>
                <a:lnTo>
                  <a:pt x="90" y="30"/>
                </a:lnTo>
                <a:close/>
              </a:path>
            </a:pathLst>
          </a:custGeom>
          <a:noFill/>
          <a:ln w="0">
            <a:solidFill>
              <a:srgbClr val="000000"/>
            </a:solidFill>
            <a:prstDash val="solid"/>
            <a:round/>
            <a:headEnd/>
            <a:tailEnd/>
          </a:ln>
        </p:spPr>
        <p:txBody>
          <a:bodyPr/>
          <a:lstStyle/>
          <a:p>
            <a:endParaRPr lang="fi-FI"/>
          </a:p>
        </p:txBody>
      </p:sp>
      <p:sp>
        <p:nvSpPr>
          <p:cNvPr id="30783" name="Freeform 18"/>
          <p:cNvSpPr>
            <a:spLocks noChangeAspect="1"/>
          </p:cNvSpPr>
          <p:nvPr/>
        </p:nvSpPr>
        <p:spPr bwMode="auto">
          <a:xfrm>
            <a:off x="271660" y="5416475"/>
            <a:ext cx="1084477" cy="1108869"/>
          </a:xfrm>
          <a:custGeom>
            <a:avLst/>
            <a:gdLst>
              <a:gd name="T0" fmla="*/ 0 w 72"/>
              <a:gd name="T1" fmla="*/ 2147483647 h 84"/>
              <a:gd name="T2" fmla="*/ 0 w 72"/>
              <a:gd name="T3" fmla="*/ 2147483647 h 84"/>
              <a:gd name="T4" fmla="*/ 2147483647 w 72"/>
              <a:gd name="T5" fmla="*/ 2147483647 h 84"/>
              <a:gd name="T6" fmla="*/ 2147483647 w 72"/>
              <a:gd name="T7" fmla="*/ 2147483647 h 84"/>
              <a:gd name="T8" fmla="*/ 2147483647 w 72"/>
              <a:gd name="T9" fmla="*/ 2147483647 h 84"/>
              <a:gd name="T10" fmla="*/ 2147483647 w 72"/>
              <a:gd name="T11" fmla="*/ 2147483647 h 84"/>
              <a:gd name="T12" fmla="*/ 2147483647 w 72"/>
              <a:gd name="T13" fmla="*/ 2147483647 h 84"/>
              <a:gd name="T14" fmla="*/ 2147483647 w 72"/>
              <a:gd name="T15" fmla="*/ 0 h 84"/>
              <a:gd name="T16" fmla="*/ 2147483647 w 72"/>
              <a:gd name="T17" fmla="*/ 0 h 84"/>
              <a:gd name="T18" fmla="*/ 2147483647 w 72"/>
              <a:gd name="T19" fmla="*/ 2147483647 h 84"/>
              <a:gd name="T20" fmla="*/ 2147483647 w 72"/>
              <a:gd name="T21" fmla="*/ 2147483647 h 84"/>
              <a:gd name="T22" fmla="*/ 2147483647 w 72"/>
              <a:gd name="T23" fmla="*/ 2147483647 h 84"/>
              <a:gd name="T24" fmla="*/ 2147483647 w 72"/>
              <a:gd name="T25" fmla="*/ 2147483647 h 84"/>
              <a:gd name="T26" fmla="*/ 0 w 72"/>
              <a:gd name="T27" fmla="*/ 2147483647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0" y="48"/>
                </a:moveTo>
                <a:lnTo>
                  <a:pt x="0" y="72"/>
                </a:lnTo>
                <a:lnTo>
                  <a:pt x="12" y="78"/>
                </a:lnTo>
                <a:lnTo>
                  <a:pt x="24" y="84"/>
                </a:lnTo>
                <a:lnTo>
                  <a:pt x="42" y="84"/>
                </a:lnTo>
                <a:lnTo>
                  <a:pt x="72" y="60"/>
                </a:lnTo>
                <a:lnTo>
                  <a:pt x="72" y="48"/>
                </a:lnTo>
                <a:lnTo>
                  <a:pt x="36" y="0"/>
                </a:lnTo>
                <a:lnTo>
                  <a:pt x="30" y="0"/>
                </a:lnTo>
                <a:lnTo>
                  <a:pt x="30" y="18"/>
                </a:lnTo>
                <a:lnTo>
                  <a:pt x="18" y="18"/>
                </a:lnTo>
                <a:lnTo>
                  <a:pt x="6" y="24"/>
                </a:lnTo>
                <a:lnTo>
                  <a:pt x="12" y="36"/>
                </a:lnTo>
                <a:lnTo>
                  <a:pt x="0" y="48"/>
                </a:lnTo>
                <a:close/>
              </a:path>
            </a:pathLst>
          </a:custGeom>
          <a:noFill/>
          <a:ln w="0">
            <a:solidFill>
              <a:srgbClr val="000000"/>
            </a:solidFill>
            <a:prstDash val="solid"/>
            <a:round/>
            <a:headEnd/>
            <a:tailEnd/>
          </a:ln>
        </p:spPr>
        <p:txBody>
          <a:bodyPr/>
          <a:lstStyle/>
          <a:p>
            <a:endParaRPr lang="fi-FI"/>
          </a:p>
        </p:txBody>
      </p:sp>
      <p:sp>
        <p:nvSpPr>
          <p:cNvPr id="30784" name="Freeform 19"/>
          <p:cNvSpPr>
            <a:spLocks noChangeAspect="1"/>
          </p:cNvSpPr>
          <p:nvPr/>
        </p:nvSpPr>
        <p:spPr bwMode="auto">
          <a:xfrm>
            <a:off x="186089" y="4859422"/>
            <a:ext cx="633921" cy="787559"/>
          </a:xfrm>
          <a:custGeom>
            <a:avLst/>
            <a:gdLst>
              <a:gd name="T0" fmla="*/ 2147483647 w 42"/>
              <a:gd name="T1" fmla="*/ 2147483647 h 60"/>
              <a:gd name="T2" fmla="*/ 0 w 42"/>
              <a:gd name="T3" fmla="*/ 0 h 60"/>
              <a:gd name="T4" fmla="*/ 0 w 42"/>
              <a:gd name="T5" fmla="*/ 2147483647 h 60"/>
              <a:gd name="T6" fmla="*/ 2147483647 w 42"/>
              <a:gd name="T7" fmla="*/ 2147483647 h 60"/>
              <a:gd name="T8" fmla="*/ 2147483647 w 42"/>
              <a:gd name="T9" fmla="*/ 2147483647 h 60"/>
              <a:gd name="T10" fmla="*/ 2147483647 w 42"/>
              <a:gd name="T11" fmla="*/ 2147483647 h 60"/>
              <a:gd name="T12" fmla="*/ 2147483647 w 42"/>
              <a:gd name="T13" fmla="*/ 2147483647 h 60"/>
              <a:gd name="T14" fmla="*/ 2147483647 w 42"/>
              <a:gd name="T15" fmla="*/ 2147483647 h 60"/>
              <a:gd name="T16" fmla="*/ 2147483647 w 42"/>
              <a:gd name="T17" fmla="*/ 2147483647 h 60"/>
              <a:gd name="T18" fmla="*/ 2147483647 w 42"/>
              <a:gd name="T19" fmla="*/ 2147483647 h 60"/>
              <a:gd name="T20" fmla="*/ 2147483647 w 42"/>
              <a:gd name="T21" fmla="*/ 2147483647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60"/>
              <a:gd name="T35" fmla="*/ 42 w 42"/>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60">
                <a:moveTo>
                  <a:pt x="42" y="18"/>
                </a:moveTo>
                <a:lnTo>
                  <a:pt x="0" y="0"/>
                </a:lnTo>
                <a:lnTo>
                  <a:pt x="0" y="18"/>
                </a:lnTo>
                <a:lnTo>
                  <a:pt x="12" y="18"/>
                </a:lnTo>
                <a:lnTo>
                  <a:pt x="12" y="42"/>
                </a:lnTo>
                <a:lnTo>
                  <a:pt x="24" y="48"/>
                </a:lnTo>
                <a:lnTo>
                  <a:pt x="24" y="60"/>
                </a:lnTo>
                <a:lnTo>
                  <a:pt x="36" y="60"/>
                </a:lnTo>
                <a:lnTo>
                  <a:pt x="36" y="42"/>
                </a:lnTo>
                <a:lnTo>
                  <a:pt x="42" y="42"/>
                </a:lnTo>
                <a:lnTo>
                  <a:pt x="42" y="18"/>
                </a:lnTo>
                <a:close/>
              </a:path>
            </a:pathLst>
          </a:custGeom>
          <a:noFill/>
          <a:ln w="0">
            <a:solidFill>
              <a:srgbClr val="000000"/>
            </a:solidFill>
            <a:prstDash val="solid"/>
            <a:round/>
            <a:headEnd/>
            <a:tailEnd/>
          </a:ln>
        </p:spPr>
        <p:txBody>
          <a:bodyPr/>
          <a:lstStyle/>
          <a:p>
            <a:endParaRPr lang="fi-FI"/>
          </a:p>
        </p:txBody>
      </p:sp>
      <p:sp>
        <p:nvSpPr>
          <p:cNvPr id="30785" name="Freeform 20"/>
          <p:cNvSpPr>
            <a:spLocks noChangeAspect="1"/>
          </p:cNvSpPr>
          <p:nvPr/>
        </p:nvSpPr>
        <p:spPr bwMode="auto">
          <a:xfrm>
            <a:off x="820011" y="4384442"/>
            <a:ext cx="1549003" cy="1821339"/>
          </a:xfrm>
          <a:custGeom>
            <a:avLst/>
            <a:gdLst>
              <a:gd name="T0" fmla="*/ 2147483647 w 102"/>
              <a:gd name="T1" fmla="*/ 2147483647 h 138"/>
              <a:gd name="T2" fmla="*/ 2147483647 w 102"/>
              <a:gd name="T3" fmla="*/ 2147483647 h 138"/>
              <a:gd name="T4" fmla="*/ 2147483647 w 102"/>
              <a:gd name="T5" fmla="*/ 2147483647 h 138"/>
              <a:gd name="T6" fmla="*/ 2147483647 w 102"/>
              <a:gd name="T7" fmla="*/ 2147483647 h 138"/>
              <a:gd name="T8" fmla="*/ 2147483647 w 102"/>
              <a:gd name="T9" fmla="*/ 2147483647 h 138"/>
              <a:gd name="T10" fmla="*/ 0 w 102"/>
              <a:gd name="T11" fmla="*/ 2147483647 h 138"/>
              <a:gd name="T12" fmla="*/ 0 w 102"/>
              <a:gd name="T13" fmla="*/ 2147483647 h 138"/>
              <a:gd name="T14" fmla="*/ 2147483647 w 102"/>
              <a:gd name="T15" fmla="*/ 2147483647 h 138"/>
              <a:gd name="T16" fmla="*/ 2147483647 w 102"/>
              <a:gd name="T17" fmla="*/ 2147483647 h 138"/>
              <a:gd name="T18" fmla="*/ 2147483647 w 102"/>
              <a:gd name="T19" fmla="*/ 2147483647 h 138"/>
              <a:gd name="T20" fmla="*/ 2147483647 w 102"/>
              <a:gd name="T21" fmla="*/ 0 h 138"/>
              <a:gd name="T22" fmla="*/ 2147483647 w 102"/>
              <a:gd name="T23" fmla="*/ 2147483647 h 138"/>
              <a:gd name="T24" fmla="*/ 2147483647 w 102"/>
              <a:gd name="T25" fmla="*/ 2147483647 h 138"/>
              <a:gd name="T26" fmla="*/ 2147483647 w 102"/>
              <a:gd name="T27" fmla="*/ 2147483647 h 138"/>
              <a:gd name="T28" fmla="*/ 2147483647 w 102"/>
              <a:gd name="T29" fmla="*/ 2147483647 h 138"/>
              <a:gd name="T30" fmla="*/ 2147483647 w 102"/>
              <a:gd name="T31" fmla="*/ 2147483647 h 138"/>
              <a:gd name="T32" fmla="*/ 2147483647 w 102"/>
              <a:gd name="T33" fmla="*/ 2147483647 h 138"/>
              <a:gd name="T34" fmla="*/ 2147483647 w 102"/>
              <a:gd name="T35" fmla="*/ 2147483647 h 138"/>
              <a:gd name="T36" fmla="*/ 2147483647 w 102"/>
              <a:gd name="T37" fmla="*/ 2147483647 h 1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2"/>
              <a:gd name="T58" fmla="*/ 0 h 138"/>
              <a:gd name="T59" fmla="*/ 102 w 102"/>
              <a:gd name="T60" fmla="*/ 138 h 1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2" h="138">
                <a:moveTo>
                  <a:pt x="60" y="120"/>
                </a:moveTo>
                <a:lnTo>
                  <a:pt x="54" y="132"/>
                </a:lnTo>
                <a:lnTo>
                  <a:pt x="42" y="138"/>
                </a:lnTo>
                <a:lnTo>
                  <a:pt x="36" y="138"/>
                </a:lnTo>
                <a:lnTo>
                  <a:pt x="36" y="126"/>
                </a:lnTo>
                <a:lnTo>
                  <a:pt x="0" y="78"/>
                </a:lnTo>
                <a:lnTo>
                  <a:pt x="0" y="54"/>
                </a:lnTo>
                <a:lnTo>
                  <a:pt x="12" y="36"/>
                </a:lnTo>
                <a:lnTo>
                  <a:pt x="24" y="6"/>
                </a:lnTo>
                <a:lnTo>
                  <a:pt x="36" y="6"/>
                </a:lnTo>
                <a:lnTo>
                  <a:pt x="42" y="0"/>
                </a:lnTo>
                <a:lnTo>
                  <a:pt x="66" y="12"/>
                </a:lnTo>
                <a:lnTo>
                  <a:pt x="66" y="24"/>
                </a:lnTo>
                <a:lnTo>
                  <a:pt x="96" y="36"/>
                </a:lnTo>
                <a:lnTo>
                  <a:pt x="102" y="66"/>
                </a:lnTo>
                <a:lnTo>
                  <a:pt x="96" y="78"/>
                </a:lnTo>
                <a:lnTo>
                  <a:pt x="84" y="102"/>
                </a:lnTo>
                <a:lnTo>
                  <a:pt x="72" y="108"/>
                </a:lnTo>
                <a:lnTo>
                  <a:pt x="60" y="120"/>
                </a:lnTo>
                <a:close/>
              </a:path>
            </a:pathLst>
          </a:custGeom>
          <a:noFill/>
          <a:ln w="0">
            <a:solidFill>
              <a:srgbClr val="000000"/>
            </a:solidFill>
            <a:prstDash val="solid"/>
            <a:round/>
            <a:headEnd/>
            <a:tailEnd/>
          </a:ln>
        </p:spPr>
        <p:txBody>
          <a:bodyPr/>
          <a:lstStyle/>
          <a:p>
            <a:endParaRPr lang="fi-FI"/>
          </a:p>
        </p:txBody>
      </p:sp>
      <p:sp>
        <p:nvSpPr>
          <p:cNvPr id="30786" name="Freeform 21"/>
          <p:cNvSpPr>
            <a:spLocks noChangeAspect="1"/>
          </p:cNvSpPr>
          <p:nvPr/>
        </p:nvSpPr>
        <p:spPr bwMode="auto">
          <a:xfrm>
            <a:off x="186089" y="4063132"/>
            <a:ext cx="1170048" cy="1033780"/>
          </a:xfrm>
          <a:custGeom>
            <a:avLst/>
            <a:gdLst>
              <a:gd name="T0" fmla="*/ 2147483647 w 78"/>
              <a:gd name="T1" fmla="*/ 2147483647 h 78"/>
              <a:gd name="T2" fmla="*/ 0 w 78"/>
              <a:gd name="T3" fmla="*/ 2147483647 h 78"/>
              <a:gd name="T4" fmla="*/ 2147483647 w 78"/>
              <a:gd name="T5" fmla="*/ 2147483647 h 78"/>
              <a:gd name="T6" fmla="*/ 2147483647 w 78"/>
              <a:gd name="T7" fmla="*/ 0 h 78"/>
              <a:gd name="T8" fmla="*/ 2147483647 w 78"/>
              <a:gd name="T9" fmla="*/ 0 h 78"/>
              <a:gd name="T10" fmla="*/ 2147483647 w 78"/>
              <a:gd name="T11" fmla="*/ 2147483647 h 78"/>
              <a:gd name="T12" fmla="*/ 2147483647 w 78"/>
              <a:gd name="T13" fmla="*/ 2147483647 h 78"/>
              <a:gd name="T14" fmla="*/ 2147483647 w 78"/>
              <a:gd name="T15" fmla="*/ 2147483647 h 78"/>
              <a:gd name="T16" fmla="*/ 2147483647 w 78"/>
              <a:gd name="T17" fmla="*/ 2147483647 h 78"/>
              <a:gd name="T18" fmla="*/ 2147483647 w 78"/>
              <a:gd name="T19" fmla="*/ 2147483647 h 78"/>
              <a:gd name="T20" fmla="*/ 2147483647 w 78"/>
              <a:gd name="T21" fmla="*/ 2147483647 h 78"/>
              <a:gd name="T22" fmla="*/ 2147483647 w 78"/>
              <a:gd name="T23" fmla="*/ 2147483647 h 78"/>
              <a:gd name="T24" fmla="*/ 2147483647 w 78"/>
              <a:gd name="T25" fmla="*/ 2147483647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78"/>
              <a:gd name="T41" fmla="*/ 78 w 78"/>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78">
                <a:moveTo>
                  <a:pt x="42" y="78"/>
                </a:moveTo>
                <a:lnTo>
                  <a:pt x="0" y="60"/>
                </a:lnTo>
                <a:lnTo>
                  <a:pt x="12" y="6"/>
                </a:lnTo>
                <a:lnTo>
                  <a:pt x="18" y="0"/>
                </a:lnTo>
                <a:lnTo>
                  <a:pt x="36" y="0"/>
                </a:lnTo>
                <a:lnTo>
                  <a:pt x="36" y="12"/>
                </a:lnTo>
                <a:lnTo>
                  <a:pt x="54" y="18"/>
                </a:lnTo>
                <a:lnTo>
                  <a:pt x="60" y="6"/>
                </a:lnTo>
                <a:lnTo>
                  <a:pt x="72" y="12"/>
                </a:lnTo>
                <a:lnTo>
                  <a:pt x="78" y="12"/>
                </a:lnTo>
                <a:lnTo>
                  <a:pt x="66" y="30"/>
                </a:lnTo>
                <a:lnTo>
                  <a:pt x="54" y="60"/>
                </a:lnTo>
                <a:lnTo>
                  <a:pt x="42" y="78"/>
                </a:lnTo>
                <a:close/>
              </a:path>
            </a:pathLst>
          </a:custGeom>
          <a:noFill/>
          <a:ln w="0">
            <a:solidFill>
              <a:srgbClr val="000000"/>
            </a:solidFill>
            <a:prstDash val="solid"/>
            <a:round/>
            <a:headEnd/>
            <a:tailEnd/>
          </a:ln>
        </p:spPr>
        <p:txBody>
          <a:bodyPr/>
          <a:lstStyle/>
          <a:p>
            <a:endParaRPr lang="fi-FI"/>
          </a:p>
        </p:txBody>
      </p:sp>
      <p:sp>
        <p:nvSpPr>
          <p:cNvPr id="30787" name="Freeform 22"/>
          <p:cNvSpPr>
            <a:spLocks noChangeAspect="1"/>
          </p:cNvSpPr>
          <p:nvPr/>
        </p:nvSpPr>
        <p:spPr bwMode="auto">
          <a:xfrm>
            <a:off x="465504" y="3200484"/>
            <a:ext cx="1903510" cy="1665922"/>
          </a:xfrm>
          <a:custGeom>
            <a:avLst/>
            <a:gdLst>
              <a:gd name="T0" fmla="*/ 2147483647 w 126"/>
              <a:gd name="T1" fmla="*/ 2147483647 h 126"/>
              <a:gd name="T2" fmla="*/ 2147483647 w 126"/>
              <a:gd name="T3" fmla="*/ 2147483647 h 126"/>
              <a:gd name="T4" fmla="*/ 2147483647 w 126"/>
              <a:gd name="T5" fmla="*/ 2147483647 h 126"/>
              <a:gd name="T6" fmla="*/ 2147483647 w 126"/>
              <a:gd name="T7" fmla="*/ 2147483647 h 126"/>
              <a:gd name="T8" fmla="*/ 2147483647 w 126"/>
              <a:gd name="T9" fmla="*/ 2147483647 h 126"/>
              <a:gd name="T10" fmla="*/ 2147483647 w 126"/>
              <a:gd name="T11" fmla="*/ 2147483647 h 126"/>
              <a:gd name="T12" fmla="*/ 2147483647 w 126"/>
              <a:gd name="T13" fmla="*/ 2147483647 h 126"/>
              <a:gd name="T14" fmla="*/ 2147483647 w 126"/>
              <a:gd name="T15" fmla="*/ 2147483647 h 126"/>
              <a:gd name="T16" fmla="*/ 2147483647 w 126"/>
              <a:gd name="T17" fmla="*/ 2147483647 h 126"/>
              <a:gd name="T18" fmla="*/ 2147483647 w 126"/>
              <a:gd name="T19" fmla="*/ 2147483647 h 126"/>
              <a:gd name="T20" fmla="*/ 2147483647 w 126"/>
              <a:gd name="T21" fmla="*/ 2147483647 h 126"/>
              <a:gd name="T22" fmla="*/ 2147483647 w 126"/>
              <a:gd name="T23" fmla="*/ 2147483647 h 126"/>
              <a:gd name="T24" fmla="*/ 2147483647 w 126"/>
              <a:gd name="T25" fmla="*/ 2147483647 h 126"/>
              <a:gd name="T26" fmla="*/ 2147483647 w 126"/>
              <a:gd name="T27" fmla="*/ 2147483647 h 126"/>
              <a:gd name="T28" fmla="*/ 0 w 126"/>
              <a:gd name="T29" fmla="*/ 2147483647 h 126"/>
              <a:gd name="T30" fmla="*/ 2147483647 w 126"/>
              <a:gd name="T31" fmla="*/ 2147483647 h 126"/>
              <a:gd name="T32" fmla="*/ 2147483647 w 126"/>
              <a:gd name="T33" fmla="*/ 2147483647 h 126"/>
              <a:gd name="T34" fmla="*/ 2147483647 w 126"/>
              <a:gd name="T35" fmla="*/ 2147483647 h 126"/>
              <a:gd name="T36" fmla="*/ 2147483647 w 126"/>
              <a:gd name="T37" fmla="*/ 2147483647 h 126"/>
              <a:gd name="T38" fmla="*/ 2147483647 w 126"/>
              <a:gd name="T39" fmla="*/ 0 h 126"/>
              <a:gd name="T40" fmla="*/ 2147483647 w 126"/>
              <a:gd name="T41" fmla="*/ 2147483647 h 126"/>
              <a:gd name="T42" fmla="*/ 2147483647 w 126"/>
              <a:gd name="T43" fmla="*/ 2147483647 h 126"/>
              <a:gd name="T44" fmla="*/ 2147483647 w 126"/>
              <a:gd name="T45" fmla="*/ 2147483647 h 126"/>
              <a:gd name="T46" fmla="*/ 2147483647 w 126"/>
              <a:gd name="T47" fmla="*/ 2147483647 h 126"/>
              <a:gd name="T48" fmla="*/ 2147483647 w 126"/>
              <a:gd name="T49" fmla="*/ 2147483647 h 126"/>
              <a:gd name="T50" fmla="*/ 2147483647 w 126"/>
              <a:gd name="T51" fmla="*/ 2147483647 h 126"/>
              <a:gd name="T52" fmla="*/ 2147483647 w 126"/>
              <a:gd name="T53" fmla="*/ 2147483647 h 1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6"/>
              <a:gd name="T82" fmla="*/ 0 h 126"/>
              <a:gd name="T83" fmla="*/ 126 w 126"/>
              <a:gd name="T84" fmla="*/ 126 h 1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6" h="126">
                <a:moveTo>
                  <a:pt x="120" y="96"/>
                </a:moveTo>
                <a:lnTo>
                  <a:pt x="114" y="114"/>
                </a:lnTo>
                <a:lnTo>
                  <a:pt x="120" y="126"/>
                </a:lnTo>
                <a:lnTo>
                  <a:pt x="90" y="114"/>
                </a:lnTo>
                <a:lnTo>
                  <a:pt x="90" y="102"/>
                </a:lnTo>
                <a:lnTo>
                  <a:pt x="66" y="90"/>
                </a:lnTo>
                <a:lnTo>
                  <a:pt x="60" y="96"/>
                </a:lnTo>
                <a:lnTo>
                  <a:pt x="48" y="96"/>
                </a:lnTo>
                <a:lnTo>
                  <a:pt x="60" y="78"/>
                </a:lnTo>
                <a:lnTo>
                  <a:pt x="54" y="78"/>
                </a:lnTo>
                <a:lnTo>
                  <a:pt x="42" y="72"/>
                </a:lnTo>
                <a:lnTo>
                  <a:pt x="36" y="84"/>
                </a:lnTo>
                <a:lnTo>
                  <a:pt x="18" y="78"/>
                </a:lnTo>
                <a:lnTo>
                  <a:pt x="18" y="66"/>
                </a:lnTo>
                <a:lnTo>
                  <a:pt x="0" y="66"/>
                </a:lnTo>
                <a:lnTo>
                  <a:pt x="18" y="48"/>
                </a:lnTo>
                <a:lnTo>
                  <a:pt x="12" y="42"/>
                </a:lnTo>
                <a:lnTo>
                  <a:pt x="12" y="24"/>
                </a:lnTo>
                <a:lnTo>
                  <a:pt x="12" y="12"/>
                </a:lnTo>
                <a:lnTo>
                  <a:pt x="18" y="0"/>
                </a:lnTo>
                <a:lnTo>
                  <a:pt x="42" y="24"/>
                </a:lnTo>
                <a:lnTo>
                  <a:pt x="72" y="36"/>
                </a:lnTo>
                <a:lnTo>
                  <a:pt x="66" y="42"/>
                </a:lnTo>
                <a:lnTo>
                  <a:pt x="66" y="48"/>
                </a:lnTo>
                <a:lnTo>
                  <a:pt x="108" y="66"/>
                </a:lnTo>
                <a:lnTo>
                  <a:pt x="126" y="84"/>
                </a:lnTo>
                <a:lnTo>
                  <a:pt x="120" y="96"/>
                </a:lnTo>
                <a:close/>
              </a:path>
            </a:pathLst>
          </a:custGeom>
          <a:solidFill>
            <a:srgbClr val="FF99FF"/>
          </a:solidFill>
          <a:ln w="0">
            <a:solidFill>
              <a:srgbClr val="000000"/>
            </a:solidFill>
            <a:prstDash val="solid"/>
            <a:round/>
            <a:headEnd/>
            <a:tailEnd/>
          </a:ln>
        </p:spPr>
        <p:txBody>
          <a:bodyPr/>
          <a:lstStyle/>
          <a:p>
            <a:endParaRPr lang="fi-FI"/>
          </a:p>
        </p:txBody>
      </p:sp>
      <p:sp>
        <p:nvSpPr>
          <p:cNvPr id="30788" name="Rectangle 23"/>
          <p:cNvSpPr>
            <a:spLocks noChangeAspect="1" noChangeArrowheads="1"/>
          </p:cNvSpPr>
          <p:nvPr/>
        </p:nvSpPr>
        <p:spPr bwMode="auto">
          <a:xfrm>
            <a:off x="3275364" y="3003158"/>
            <a:ext cx="513424" cy="181610"/>
          </a:xfrm>
          <a:prstGeom prst="rect">
            <a:avLst/>
          </a:prstGeom>
          <a:noFill/>
          <a:ln w="9525">
            <a:noFill/>
            <a:miter lim="800000"/>
            <a:headEnd/>
            <a:tailEnd/>
          </a:ln>
        </p:spPr>
        <p:txBody>
          <a:bodyPr wrap="none" lIns="0" tIns="0" rIns="0" bIns="0">
            <a:spAutoFit/>
          </a:bodyPr>
          <a:lstStyle/>
          <a:p>
            <a:r>
              <a:rPr lang="fi-FI" sz="1200" b="1" dirty="0">
                <a:solidFill>
                  <a:srgbClr val="000000"/>
                </a:solidFill>
                <a:latin typeface="Verdana" pitchFamily="34" charset="0"/>
                <a:cs typeface="Arial" charset="0"/>
              </a:rPr>
              <a:t>Lapua</a:t>
            </a:r>
            <a:endParaRPr lang="fi-FI" sz="1200" b="1" dirty="0">
              <a:cs typeface="Arial" charset="0"/>
            </a:endParaRPr>
          </a:p>
        </p:txBody>
      </p:sp>
      <p:sp>
        <p:nvSpPr>
          <p:cNvPr id="30789" name="Rectangle 24"/>
          <p:cNvSpPr>
            <a:spLocks noChangeAspect="1" noChangeArrowheads="1"/>
          </p:cNvSpPr>
          <p:nvPr/>
        </p:nvSpPr>
        <p:spPr bwMode="auto">
          <a:xfrm>
            <a:off x="3851656" y="1276117"/>
            <a:ext cx="646146" cy="183356"/>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Evijärvi</a:t>
            </a:r>
            <a:endParaRPr lang="fi-FI" sz="1200" b="1">
              <a:cs typeface="Arial" charset="0"/>
            </a:endParaRPr>
          </a:p>
        </p:txBody>
      </p:sp>
      <p:sp>
        <p:nvSpPr>
          <p:cNvPr id="30790" name="Rectangle 25"/>
          <p:cNvSpPr>
            <a:spLocks noChangeAspect="1" noChangeArrowheads="1"/>
          </p:cNvSpPr>
          <p:nvPr/>
        </p:nvSpPr>
        <p:spPr bwMode="auto">
          <a:xfrm>
            <a:off x="2915618" y="2138764"/>
            <a:ext cx="735209" cy="183356"/>
          </a:xfrm>
          <a:prstGeom prst="rect">
            <a:avLst/>
          </a:prstGeom>
          <a:noFill/>
          <a:ln w="9525">
            <a:noFill/>
            <a:miter lim="800000"/>
            <a:headEnd/>
            <a:tailEnd/>
          </a:ln>
        </p:spPr>
        <p:txBody>
          <a:bodyPr wrap="none" lIns="0" tIns="0" rIns="0" bIns="0">
            <a:spAutoFit/>
          </a:bodyPr>
          <a:lstStyle/>
          <a:p>
            <a:r>
              <a:rPr lang="fi-FI" sz="1200" b="1" dirty="0">
                <a:solidFill>
                  <a:srgbClr val="000000"/>
                </a:solidFill>
                <a:latin typeface="Verdana" pitchFamily="34" charset="0"/>
                <a:cs typeface="Arial" charset="0"/>
              </a:rPr>
              <a:t>Kauhava</a:t>
            </a:r>
            <a:endParaRPr lang="fi-FI" sz="1200" b="1" dirty="0">
              <a:cs typeface="Arial" charset="0"/>
            </a:endParaRPr>
          </a:p>
        </p:txBody>
      </p:sp>
      <p:sp>
        <p:nvSpPr>
          <p:cNvPr id="30791" name="Rectangle 26"/>
          <p:cNvSpPr>
            <a:spLocks noChangeAspect="1" noChangeArrowheads="1"/>
          </p:cNvSpPr>
          <p:nvPr/>
        </p:nvSpPr>
        <p:spPr bwMode="auto">
          <a:xfrm>
            <a:off x="3995936" y="2060848"/>
            <a:ext cx="902858" cy="181610"/>
          </a:xfrm>
          <a:prstGeom prst="rect">
            <a:avLst/>
          </a:prstGeom>
          <a:noFill/>
          <a:ln w="9525">
            <a:noFill/>
            <a:miter lim="800000"/>
            <a:headEnd/>
            <a:tailEnd/>
          </a:ln>
        </p:spPr>
        <p:txBody>
          <a:bodyPr wrap="none" lIns="0" tIns="0" rIns="0" bIns="0">
            <a:spAutoFit/>
          </a:bodyPr>
          <a:lstStyle/>
          <a:p>
            <a:r>
              <a:rPr lang="fi-FI" sz="1200" b="1" dirty="0">
                <a:solidFill>
                  <a:srgbClr val="000000"/>
                </a:solidFill>
                <a:latin typeface="Verdana" pitchFamily="34" charset="0"/>
                <a:cs typeface="Arial" charset="0"/>
              </a:rPr>
              <a:t>Lappajärvi</a:t>
            </a:r>
            <a:endParaRPr lang="fi-FI" sz="1200" b="1" dirty="0">
              <a:cs typeface="Arial" charset="0"/>
            </a:endParaRPr>
          </a:p>
        </p:txBody>
      </p:sp>
      <p:sp>
        <p:nvSpPr>
          <p:cNvPr id="30792" name="Rectangle 27"/>
          <p:cNvSpPr>
            <a:spLocks noChangeAspect="1" noChangeArrowheads="1"/>
          </p:cNvSpPr>
          <p:nvPr/>
        </p:nvSpPr>
        <p:spPr bwMode="auto">
          <a:xfrm>
            <a:off x="4499548" y="3074754"/>
            <a:ext cx="663609" cy="181610"/>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Alajärvi</a:t>
            </a:r>
            <a:endParaRPr lang="fi-FI" sz="1200" b="1">
              <a:cs typeface="Arial" charset="0"/>
            </a:endParaRPr>
          </a:p>
        </p:txBody>
      </p:sp>
      <p:sp>
        <p:nvSpPr>
          <p:cNvPr id="30793" name="Rectangle 28"/>
          <p:cNvSpPr>
            <a:spLocks noChangeAspect="1" noChangeArrowheads="1"/>
          </p:cNvSpPr>
          <p:nvPr/>
        </p:nvSpPr>
        <p:spPr bwMode="auto">
          <a:xfrm>
            <a:off x="5508104" y="3429000"/>
            <a:ext cx="429605" cy="307777"/>
          </a:xfrm>
          <a:prstGeom prst="rect">
            <a:avLst/>
          </a:prstGeom>
          <a:noFill/>
          <a:ln w="9525">
            <a:noFill/>
            <a:miter lim="800000"/>
            <a:headEnd/>
            <a:tailEnd/>
          </a:ln>
        </p:spPr>
        <p:txBody>
          <a:bodyPr wrap="none" lIns="0" tIns="0" rIns="0" bIns="0">
            <a:spAutoFit/>
          </a:bodyPr>
          <a:lstStyle/>
          <a:p>
            <a:pPr algn="ctr"/>
            <a:r>
              <a:rPr lang="fi-FI" sz="1200" b="1" dirty="0" smtClean="0">
                <a:solidFill>
                  <a:srgbClr val="000000"/>
                </a:solidFill>
                <a:latin typeface="Verdana" pitchFamily="34" charset="0"/>
                <a:cs typeface="Arial" charset="0"/>
              </a:rPr>
              <a:t>Soini</a:t>
            </a:r>
            <a:r>
              <a:rPr lang="fi-FI" sz="800" b="1" dirty="0" smtClean="0">
                <a:solidFill>
                  <a:srgbClr val="000000"/>
                </a:solidFill>
                <a:latin typeface="Verdana" pitchFamily="34" charset="0"/>
                <a:cs typeface="Arial" charset="0"/>
              </a:rPr>
              <a:t/>
            </a:r>
            <a:br>
              <a:rPr lang="fi-FI" sz="800" b="1" dirty="0" smtClean="0">
                <a:solidFill>
                  <a:srgbClr val="000000"/>
                </a:solidFill>
                <a:latin typeface="Verdana" pitchFamily="34" charset="0"/>
                <a:cs typeface="Arial" charset="0"/>
              </a:rPr>
            </a:br>
            <a:endParaRPr lang="fi-FI" sz="800" b="1" dirty="0">
              <a:cs typeface="Arial" charset="0"/>
            </a:endParaRPr>
          </a:p>
        </p:txBody>
      </p:sp>
      <p:sp>
        <p:nvSpPr>
          <p:cNvPr id="30794" name="Rectangle 29"/>
          <p:cNvSpPr>
            <a:spLocks noChangeAspect="1" noChangeArrowheads="1"/>
          </p:cNvSpPr>
          <p:nvPr/>
        </p:nvSpPr>
        <p:spPr bwMode="auto">
          <a:xfrm>
            <a:off x="4859294" y="2212107"/>
            <a:ext cx="649217" cy="184666"/>
          </a:xfrm>
          <a:prstGeom prst="rect">
            <a:avLst/>
          </a:prstGeom>
          <a:noFill/>
          <a:ln w="9525">
            <a:noFill/>
            <a:miter lim="800000"/>
            <a:headEnd/>
            <a:tailEnd/>
          </a:ln>
        </p:spPr>
        <p:txBody>
          <a:bodyPr wrap="none" lIns="0" tIns="0" rIns="0" bIns="0">
            <a:spAutoFit/>
          </a:bodyPr>
          <a:lstStyle/>
          <a:p>
            <a:r>
              <a:rPr lang="fi-FI" sz="1200" b="1" dirty="0" smtClean="0">
                <a:solidFill>
                  <a:srgbClr val="000000"/>
                </a:solidFill>
                <a:latin typeface="Verdana" pitchFamily="34" charset="0"/>
                <a:cs typeface="Arial" charset="0"/>
              </a:rPr>
              <a:t>Vimpeli</a:t>
            </a:r>
            <a:endParaRPr lang="fi-FI" sz="1200" b="1" dirty="0">
              <a:cs typeface="Arial" charset="0"/>
            </a:endParaRPr>
          </a:p>
        </p:txBody>
      </p:sp>
      <p:sp>
        <p:nvSpPr>
          <p:cNvPr id="30795" name="Rectangle 31"/>
          <p:cNvSpPr>
            <a:spLocks noChangeAspect="1" noChangeArrowheads="1"/>
          </p:cNvSpPr>
          <p:nvPr/>
        </p:nvSpPr>
        <p:spPr bwMode="auto">
          <a:xfrm>
            <a:off x="1836380" y="3724359"/>
            <a:ext cx="719492" cy="181610"/>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Ilmajoki</a:t>
            </a:r>
            <a:endParaRPr lang="fi-FI" sz="1200" b="1">
              <a:cs typeface="Arial" charset="0"/>
            </a:endParaRPr>
          </a:p>
        </p:txBody>
      </p:sp>
      <p:sp>
        <p:nvSpPr>
          <p:cNvPr id="30796" name="Rectangle 32"/>
          <p:cNvSpPr>
            <a:spLocks noChangeAspect="1" noChangeArrowheads="1"/>
          </p:cNvSpPr>
          <p:nvPr/>
        </p:nvSpPr>
        <p:spPr bwMode="auto">
          <a:xfrm>
            <a:off x="503923" y="5970037"/>
            <a:ext cx="598995" cy="181610"/>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Isojoki</a:t>
            </a:r>
            <a:endParaRPr lang="fi-FI" sz="1200" b="1">
              <a:cs typeface="Arial" charset="0"/>
            </a:endParaRPr>
          </a:p>
        </p:txBody>
      </p:sp>
      <p:sp>
        <p:nvSpPr>
          <p:cNvPr id="30797" name="Rectangle 33"/>
          <p:cNvSpPr>
            <a:spLocks noChangeAspect="1" noChangeArrowheads="1"/>
          </p:cNvSpPr>
          <p:nvPr/>
        </p:nvSpPr>
        <p:spPr bwMode="auto">
          <a:xfrm>
            <a:off x="2405687" y="4782587"/>
            <a:ext cx="820780" cy="181610"/>
          </a:xfrm>
          <a:prstGeom prst="rect">
            <a:avLst/>
          </a:prstGeom>
          <a:noFill/>
          <a:ln w="9525">
            <a:noFill/>
            <a:miter lim="800000"/>
            <a:headEnd/>
            <a:tailEnd/>
          </a:ln>
        </p:spPr>
        <p:txBody>
          <a:bodyPr wrap="none" lIns="0" tIns="0" rIns="0" bIns="0">
            <a:spAutoFit/>
          </a:bodyPr>
          <a:lstStyle/>
          <a:p>
            <a:r>
              <a:rPr lang="fi-FI" sz="1200" b="1" dirty="0">
                <a:solidFill>
                  <a:srgbClr val="000000"/>
                </a:solidFill>
                <a:latin typeface="Verdana" pitchFamily="34" charset="0"/>
                <a:cs typeface="Arial" charset="0"/>
              </a:rPr>
              <a:t>Jalasjärvi</a:t>
            </a:r>
            <a:endParaRPr lang="fi-FI" sz="1200" b="1" dirty="0">
              <a:cs typeface="Arial" charset="0"/>
            </a:endParaRPr>
          </a:p>
        </p:txBody>
      </p:sp>
      <p:sp>
        <p:nvSpPr>
          <p:cNvPr id="30798" name="Rectangle 34"/>
          <p:cNvSpPr>
            <a:spLocks noChangeAspect="1" noChangeArrowheads="1"/>
          </p:cNvSpPr>
          <p:nvPr/>
        </p:nvSpPr>
        <p:spPr bwMode="auto">
          <a:xfrm>
            <a:off x="107504" y="5178985"/>
            <a:ext cx="668848" cy="183356"/>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Karijoki</a:t>
            </a:r>
            <a:endParaRPr lang="fi-FI" sz="1200" b="1">
              <a:cs typeface="Arial" charset="0"/>
            </a:endParaRPr>
          </a:p>
        </p:txBody>
      </p:sp>
      <p:sp>
        <p:nvSpPr>
          <p:cNvPr id="30799" name="Rectangle 35"/>
          <p:cNvSpPr>
            <a:spLocks noChangeAspect="1" noChangeArrowheads="1"/>
          </p:cNvSpPr>
          <p:nvPr/>
        </p:nvSpPr>
        <p:spPr bwMode="auto">
          <a:xfrm>
            <a:off x="1115142" y="5236612"/>
            <a:ext cx="857453" cy="183356"/>
          </a:xfrm>
          <a:prstGeom prst="rect">
            <a:avLst/>
          </a:prstGeom>
          <a:noFill/>
          <a:ln w="9525">
            <a:noFill/>
            <a:miter lim="800000"/>
            <a:headEnd/>
            <a:tailEnd/>
          </a:ln>
        </p:spPr>
        <p:txBody>
          <a:bodyPr wrap="none" lIns="0" tIns="0" rIns="0" bIns="0">
            <a:spAutoFit/>
          </a:bodyPr>
          <a:lstStyle/>
          <a:p>
            <a:r>
              <a:rPr lang="fi-FI" sz="1200" b="1" dirty="0">
                <a:solidFill>
                  <a:srgbClr val="000000"/>
                </a:solidFill>
                <a:latin typeface="Verdana" pitchFamily="34" charset="0"/>
                <a:cs typeface="Arial" charset="0"/>
              </a:rPr>
              <a:t>Kauhajoki</a:t>
            </a:r>
            <a:endParaRPr lang="fi-FI" sz="1200" b="1" dirty="0">
              <a:cs typeface="Arial" charset="0"/>
            </a:endParaRPr>
          </a:p>
        </p:txBody>
      </p:sp>
      <p:sp>
        <p:nvSpPr>
          <p:cNvPr id="30800" name="Rectangle 36"/>
          <p:cNvSpPr>
            <a:spLocks noChangeAspect="1" noChangeArrowheads="1"/>
          </p:cNvSpPr>
          <p:nvPr/>
        </p:nvSpPr>
        <p:spPr bwMode="auto">
          <a:xfrm>
            <a:off x="3856409" y="3429000"/>
            <a:ext cx="795089" cy="369332"/>
          </a:xfrm>
          <a:prstGeom prst="rect">
            <a:avLst/>
          </a:prstGeom>
          <a:noFill/>
          <a:ln w="9525">
            <a:noFill/>
            <a:miter lim="800000"/>
            <a:headEnd/>
            <a:tailEnd/>
          </a:ln>
        </p:spPr>
        <p:txBody>
          <a:bodyPr wrap="none" lIns="0" tIns="0" rIns="0" bIns="0">
            <a:spAutoFit/>
          </a:bodyPr>
          <a:lstStyle/>
          <a:p>
            <a:r>
              <a:rPr lang="fi-FI" sz="1200" b="1" dirty="0" smtClean="0">
                <a:solidFill>
                  <a:srgbClr val="000000"/>
                </a:solidFill>
                <a:latin typeface="Verdana" pitchFamily="34" charset="0"/>
                <a:cs typeface="Arial" charset="0"/>
              </a:rPr>
              <a:t>Kuortane</a:t>
            </a:r>
          </a:p>
          <a:p>
            <a:pPr algn="ctr"/>
            <a:endParaRPr lang="fi-FI" sz="1200" b="1" dirty="0">
              <a:cs typeface="Arial" charset="0"/>
            </a:endParaRPr>
          </a:p>
        </p:txBody>
      </p:sp>
      <p:sp>
        <p:nvSpPr>
          <p:cNvPr id="30801" name="Rectangle 37"/>
          <p:cNvSpPr>
            <a:spLocks noChangeAspect="1" noChangeArrowheads="1"/>
          </p:cNvSpPr>
          <p:nvPr/>
        </p:nvSpPr>
        <p:spPr bwMode="auto">
          <a:xfrm>
            <a:off x="1259632" y="4005064"/>
            <a:ext cx="658370" cy="183356"/>
          </a:xfrm>
          <a:prstGeom prst="rect">
            <a:avLst/>
          </a:prstGeom>
          <a:noFill/>
          <a:ln w="9525">
            <a:noFill/>
            <a:miter lim="800000"/>
            <a:headEnd/>
            <a:tailEnd/>
          </a:ln>
        </p:spPr>
        <p:txBody>
          <a:bodyPr wrap="none" lIns="0" tIns="0" rIns="0" bIns="0">
            <a:spAutoFit/>
          </a:bodyPr>
          <a:lstStyle/>
          <a:p>
            <a:r>
              <a:rPr lang="fi-FI" sz="1200" b="1" dirty="0">
                <a:solidFill>
                  <a:srgbClr val="000000"/>
                </a:solidFill>
                <a:latin typeface="Verdana" pitchFamily="34" charset="0"/>
                <a:cs typeface="Arial" charset="0"/>
              </a:rPr>
              <a:t>Kurikka</a:t>
            </a:r>
            <a:endParaRPr lang="fi-FI" sz="1200" b="1" dirty="0">
              <a:cs typeface="Arial" charset="0"/>
            </a:endParaRPr>
          </a:p>
        </p:txBody>
      </p:sp>
      <p:sp>
        <p:nvSpPr>
          <p:cNvPr id="30802" name="Rectangle 38"/>
          <p:cNvSpPr>
            <a:spLocks noChangeAspect="1" noChangeArrowheads="1"/>
          </p:cNvSpPr>
          <p:nvPr/>
        </p:nvSpPr>
        <p:spPr bwMode="auto">
          <a:xfrm>
            <a:off x="395650" y="4515410"/>
            <a:ext cx="517770" cy="184666"/>
          </a:xfrm>
          <a:prstGeom prst="rect">
            <a:avLst/>
          </a:prstGeom>
          <a:noFill/>
          <a:ln w="9525">
            <a:noFill/>
            <a:miter lim="800000"/>
            <a:headEnd/>
            <a:tailEnd/>
          </a:ln>
        </p:spPr>
        <p:txBody>
          <a:bodyPr wrap="none" lIns="0" tIns="0" rIns="0" bIns="0">
            <a:spAutoFit/>
          </a:bodyPr>
          <a:lstStyle/>
          <a:p>
            <a:r>
              <a:rPr lang="fi-FI" sz="1200" b="1" dirty="0" smtClean="0">
                <a:solidFill>
                  <a:srgbClr val="000000"/>
                </a:solidFill>
                <a:latin typeface="Verdana" pitchFamily="34" charset="0"/>
                <a:cs typeface="Arial" charset="0"/>
              </a:rPr>
              <a:t>Teuva</a:t>
            </a:r>
            <a:endParaRPr lang="fi-FI" sz="1200" b="1" dirty="0">
              <a:solidFill>
                <a:srgbClr val="FF0000"/>
              </a:solidFill>
              <a:cs typeface="Arial" charset="0"/>
            </a:endParaRPr>
          </a:p>
        </p:txBody>
      </p:sp>
      <p:sp>
        <p:nvSpPr>
          <p:cNvPr id="30803" name="Rectangle 40"/>
          <p:cNvSpPr>
            <a:spLocks noChangeAspect="1" noChangeArrowheads="1"/>
          </p:cNvSpPr>
          <p:nvPr/>
        </p:nvSpPr>
        <p:spPr bwMode="auto">
          <a:xfrm>
            <a:off x="5363987" y="4515410"/>
            <a:ext cx="532197" cy="184666"/>
          </a:xfrm>
          <a:prstGeom prst="rect">
            <a:avLst/>
          </a:prstGeom>
          <a:noFill/>
          <a:ln w="9525">
            <a:noFill/>
            <a:miter lim="800000"/>
            <a:headEnd/>
            <a:tailEnd/>
          </a:ln>
        </p:spPr>
        <p:txBody>
          <a:bodyPr wrap="none" lIns="0" tIns="0" rIns="0" bIns="0">
            <a:spAutoFit/>
          </a:bodyPr>
          <a:lstStyle/>
          <a:p>
            <a:pPr algn="ctr"/>
            <a:r>
              <a:rPr lang="fi-FI" sz="1200" b="1" dirty="0" smtClean="0">
                <a:solidFill>
                  <a:srgbClr val="000000"/>
                </a:solidFill>
                <a:latin typeface="Verdana" pitchFamily="34" charset="0"/>
                <a:cs typeface="Arial" charset="0"/>
              </a:rPr>
              <a:t>Ähtäri</a:t>
            </a:r>
          </a:p>
        </p:txBody>
      </p:sp>
      <p:sp>
        <p:nvSpPr>
          <p:cNvPr id="30804" name="Rectangle 41"/>
          <p:cNvSpPr>
            <a:spLocks noChangeAspect="1" noChangeArrowheads="1"/>
          </p:cNvSpPr>
          <p:nvPr/>
        </p:nvSpPr>
        <p:spPr bwMode="auto">
          <a:xfrm>
            <a:off x="2772418" y="3651017"/>
            <a:ext cx="792838" cy="181610"/>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Seinäjoki</a:t>
            </a:r>
          </a:p>
        </p:txBody>
      </p:sp>
      <p:sp>
        <p:nvSpPr>
          <p:cNvPr id="30764" name="Tekstikehys 57"/>
          <p:cNvSpPr txBox="1">
            <a:spLocks noChangeArrowheads="1"/>
          </p:cNvSpPr>
          <p:nvPr/>
        </p:nvSpPr>
        <p:spPr bwMode="auto">
          <a:xfrm>
            <a:off x="3779391" y="4371107"/>
            <a:ext cx="760413" cy="276225"/>
          </a:xfrm>
          <a:prstGeom prst="rect">
            <a:avLst/>
          </a:prstGeom>
          <a:noFill/>
          <a:ln w="9525">
            <a:noFill/>
            <a:miter lim="800000"/>
            <a:headEnd/>
            <a:tailEnd/>
          </a:ln>
        </p:spPr>
        <p:txBody>
          <a:bodyPr wrap="none">
            <a:spAutoFit/>
          </a:bodyPr>
          <a:lstStyle/>
          <a:p>
            <a:r>
              <a:rPr lang="fi-FI" sz="1200" b="1">
                <a:latin typeface="Verdana" pitchFamily="34" charset="0"/>
                <a:ea typeface="Verdana" pitchFamily="34" charset="0"/>
                <a:cs typeface="Verdana" pitchFamily="34" charset="0"/>
              </a:rPr>
              <a:t>Alavus</a:t>
            </a:r>
          </a:p>
        </p:txBody>
      </p:sp>
      <p:sp>
        <p:nvSpPr>
          <p:cNvPr id="47" name="Suorakulmio 46"/>
          <p:cNvSpPr/>
          <p:nvPr/>
        </p:nvSpPr>
        <p:spPr>
          <a:xfrm>
            <a:off x="6083399" y="1803708"/>
            <a:ext cx="288925" cy="28733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800"/>
          </a:p>
        </p:txBody>
      </p:sp>
      <p:sp>
        <p:nvSpPr>
          <p:cNvPr id="48" name="Tekstikehys 44"/>
          <p:cNvSpPr txBox="1">
            <a:spLocks noChangeArrowheads="1"/>
          </p:cNvSpPr>
          <p:nvPr/>
        </p:nvSpPr>
        <p:spPr bwMode="auto">
          <a:xfrm>
            <a:off x="6444208" y="1844824"/>
            <a:ext cx="2123728" cy="246221"/>
          </a:xfrm>
          <a:prstGeom prst="rect">
            <a:avLst/>
          </a:prstGeom>
          <a:noFill/>
          <a:ln w="9525">
            <a:noFill/>
            <a:miter lim="800000"/>
            <a:headEnd/>
            <a:tailEnd/>
          </a:ln>
        </p:spPr>
        <p:txBody>
          <a:bodyPr wrap="square">
            <a:spAutoFit/>
          </a:bodyPr>
          <a:lstStyle/>
          <a:p>
            <a:r>
              <a:rPr lang="fi-FI" sz="1000" dirty="0" smtClean="0">
                <a:latin typeface="Arial" pitchFamily="34" charset="0"/>
                <a:ea typeface="Verdana" pitchFamily="34" charset="0"/>
                <a:cs typeface="Arial" pitchFamily="34" charset="0"/>
              </a:rPr>
              <a:t>Kunta ei ole mukana selvityksissä</a:t>
            </a:r>
            <a:endParaRPr lang="fi-FI" sz="1000" dirty="0">
              <a:latin typeface="Arial" pitchFamily="34" charset="0"/>
              <a:ea typeface="Verdana" pitchFamily="34" charset="0"/>
              <a:cs typeface="Arial" pitchFamily="34" charset="0"/>
            </a:endParaRPr>
          </a:p>
        </p:txBody>
      </p:sp>
      <p:cxnSp>
        <p:nvCxnSpPr>
          <p:cNvPr id="44" name="Suora nuoliyhdysviiva 43"/>
          <p:cNvCxnSpPr/>
          <p:nvPr/>
        </p:nvCxnSpPr>
        <p:spPr>
          <a:xfrm flipH="1" flipV="1">
            <a:off x="3995936" y="764704"/>
            <a:ext cx="72008"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kstikehys 44"/>
          <p:cNvSpPr txBox="1"/>
          <p:nvPr/>
        </p:nvSpPr>
        <p:spPr>
          <a:xfrm>
            <a:off x="2915816" y="188640"/>
            <a:ext cx="1728192" cy="707886"/>
          </a:xfrm>
          <a:prstGeom prst="rect">
            <a:avLst/>
          </a:prstGeom>
          <a:noFill/>
        </p:spPr>
        <p:txBody>
          <a:bodyPr wrap="square" rtlCol="0">
            <a:spAutoFit/>
          </a:bodyPr>
          <a:lstStyle/>
          <a:p>
            <a:r>
              <a:rPr lang="fi-FI" sz="1000" dirty="0" smtClean="0">
                <a:solidFill>
                  <a:srgbClr val="000000"/>
                </a:solidFill>
              </a:rPr>
              <a:t>Mukana Kruunupyy, Luoto, Pietarsaari, </a:t>
            </a:r>
            <a:r>
              <a:rPr lang="fi-FI" sz="1000" dirty="0" err="1" smtClean="0">
                <a:solidFill>
                  <a:srgbClr val="000000"/>
                </a:solidFill>
              </a:rPr>
              <a:t>Pedersöre</a:t>
            </a:r>
            <a:r>
              <a:rPr lang="fi-FI" sz="1000" dirty="0" smtClean="0">
                <a:solidFill>
                  <a:srgbClr val="000000"/>
                </a:solidFill>
              </a:rPr>
              <a:t> ja </a:t>
            </a:r>
            <a:r>
              <a:rPr lang="fi-FI" sz="1000" dirty="0" err="1" smtClean="0">
                <a:solidFill>
                  <a:srgbClr val="000000"/>
                </a:solidFill>
              </a:rPr>
              <a:t>Uusikaarlepyy</a:t>
            </a:r>
            <a:r>
              <a:rPr lang="fi-FI" sz="1000" dirty="0" smtClean="0">
                <a:solidFill>
                  <a:srgbClr val="000000"/>
                </a:solidFill>
              </a:rPr>
              <a:t> -selvityksessä </a:t>
            </a:r>
            <a:endParaRPr lang="fi-FI" sz="1000" dirty="0"/>
          </a:p>
        </p:txBody>
      </p:sp>
      <p:sp>
        <p:nvSpPr>
          <p:cNvPr id="46" name="Suorakulmio 45"/>
          <p:cNvSpPr/>
          <p:nvPr/>
        </p:nvSpPr>
        <p:spPr>
          <a:xfrm>
            <a:off x="6084168" y="2204864"/>
            <a:ext cx="288925" cy="287337"/>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800"/>
          </a:p>
        </p:txBody>
      </p:sp>
      <p:sp>
        <p:nvSpPr>
          <p:cNvPr id="49" name="Tekstikehys 44"/>
          <p:cNvSpPr txBox="1">
            <a:spLocks noChangeArrowheads="1"/>
          </p:cNvSpPr>
          <p:nvPr/>
        </p:nvSpPr>
        <p:spPr bwMode="auto">
          <a:xfrm>
            <a:off x="6444208" y="2204864"/>
            <a:ext cx="2592288" cy="246221"/>
          </a:xfrm>
          <a:prstGeom prst="rect">
            <a:avLst/>
          </a:prstGeom>
          <a:noFill/>
          <a:ln w="9525">
            <a:noFill/>
            <a:miter lim="800000"/>
            <a:headEnd/>
            <a:tailEnd/>
          </a:ln>
        </p:spPr>
        <p:txBody>
          <a:bodyPr wrap="square">
            <a:spAutoFit/>
          </a:bodyPr>
          <a:lstStyle/>
          <a:p>
            <a:r>
              <a:rPr lang="fi-FI" sz="1000" dirty="0" smtClean="0">
                <a:latin typeface="Arial" pitchFamily="34" charset="0"/>
                <a:ea typeface="Verdana" pitchFamily="34" charset="0"/>
                <a:cs typeface="Arial" pitchFamily="34" charset="0"/>
              </a:rPr>
              <a:t>Selvitys toteutettu, ei yhdistymistä</a:t>
            </a:r>
            <a:endParaRPr lang="fi-FI" sz="1000" dirty="0">
              <a:latin typeface="Arial" pitchFamily="34" charset="0"/>
              <a:ea typeface="Verdana" pitchFamily="34" charset="0"/>
              <a:cs typeface="Arial" pitchFamily="34" charset="0"/>
            </a:endParaRPr>
          </a:p>
        </p:txBody>
      </p:sp>
      <p:sp>
        <p:nvSpPr>
          <p:cNvPr id="53" name="Tekstikehys 44"/>
          <p:cNvSpPr txBox="1">
            <a:spLocks noChangeArrowheads="1"/>
          </p:cNvSpPr>
          <p:nvPr/>
        </p:nvSpPr>
        <p:spPr bwMode="auto">
          <a:xfrm>
            <a:off x="6372200" y="764704"/>
            <a:ext cx="2619400" cy="246221"/>
          </a:xfrm>
          <a:prstGeom prst="rect">
            <a:avLst/>
          </a:prstGeom>
          <a:noFill/>
          <a:ln w="9525">
            <a:noFill/>
            <a:miter lim="800000"/>
            <a:headEnd/>
            <a:tailEnd/>
          </a:ln>
        </p:spPr>
        <p:txBody>
          <a:bodyPr wrap="square">
            <a:spAutoFit/>
          </a:bodyPr>
          <a:lstStyle/>
          <a:p>
            <a:r>
              <a:rPr lang="fi-FI" sz="1000" dirty="0" smtClean="0">
                <a:latin typeface="Arial" pitchFamily="34" charset="0"/>
                <a:ea typeface="Verdana" pitchFamily="34" charset="0"/>
                <a:cs typeface="Arial" pitchFamily="34" charset="0"/>
              </a:rPr>
              <a:t>Kurikka ja Jalasjärvi yhdistyvät 1.1.2016</a:t>
            </a:r>
            <a:endParaRPr lang="fi-FI" sz="1000" dirty="0">
              <a:latin typeface="Arial" pitchFamily="34" charset="0"/>
              <a:ea typeface="Verdana" pitchFamily="34" charset="0"/>
              <a:cs typeface="Arial" pitchFamily="34" charset="0"/>
            </a:endParaRPr>
          </a:p>
        </p:txBody>
      </p:sp>
      <p:sp>
        <p:nvSpPr>
          <p:cNvPr id="59" name="Suorakulmio 58"/>
          <p:cNvSpPr/>
          <p:nvPr/>
        </p:nvSpPr>
        <p:spPr>
          <a:xfrm>
            <a:off x="5940152" y="1269455"/>
            <a:ext cx="288925" cy="287337"/>
          </a:xfrm>
          <a:prstGeom prst="rect">
            <a:avLst/>
          </a:prstGeom>
          <a:solidFill>
            <a:srgbClr val="8DBFFB"/>
          </a:solidFill>
          <a:ln w="12700">
            <a:solidFill>
              <a:srgbClr val="000000"/>
            </a:solidFill>
            <a:prstDash val="solid"/>
            <a:round/>
            <a:headEnd/>
            <a:tailEnd/>
          </a:ln>
        </p:spPr>
        <p:txBody>
          <a:bodyPr/>
          <a:lstStyle/>
          <a:p>
            <a:pPr>
              <a:defRPr/>
            </a:pPr>
            <a:endParaRPr lang="fi-FI">
              <a:solidFill>
                <a:schemeClr val="tx1"/>
              </a:solidFill>
              <a:latin typeface="Arial" charset="0"/>
            </a:endParaRPr>
          </a:p>
        </p:txBody>
      </p:sp>
      <p:sp>
        <p:nvSpPr>
          <p:cNvPr id="65" name="Suorakulmio 64"/>
          <p:cNvSpPr/>
          <p:nvPr/>
        </p:nvSpPr>
        <p:spPr>
          <a:xfrm>
            <a:off x="5940152" y="765399"/>
            <a:ext cx="288925" cy="287337"/>
          </a:xfrm>
          <a:prstGeom prst="rect">
            <a:avLst/>
          </a:prstGeom>
          <a:solidFill>
            <a:srgbClr val="FF99FF"/>
          </a:solidFill>
          <a:ln w="0">
            <a:solidFill>
              <a:srgbClr val="000000"/>
            </a:solidFill>
            <a:prstDash val="solid"/>
            <a:round/>
            <a:headEnd/>
            <a:tailEnd/>
          </a:ln>
        </p:spPr>
        <p:txBody>
          <a:bodyPr/>
          <a:lstStyle/>
          <a:p>
            <a:pPr>
              <a:defRPr/>
            </a:pPr>
            <a:endParaRPr lang="fi-FI"/>
          </a:p>
        </p:txBody>
      </p:sp>
      <p:sp>
        <p:nvSpPr>
          <p:cNvPr id="54" name="Tekstikehys 44"/>
          <p:cNvSpPr txBox="1">
            <a:spLocks noChangeArrowheads="1"/>
          </p:cNvSpPr>
          <p:nvPr/>
        </p:nvSpPr>
        <p:spPr bwMode="auto">
          <a:xfrm>
            <a:off x="6372200" y="1124744"/>
            <a:ext cx="2340768" cy="553998"/>
          </a:xfrm>
          <a:prstGeom prst="rect">
            <a:avLst/>
          </a:prstGeom>
          <a:noFill/>
          <a:ln w="9525">
            <a:noFill/>
            <a:miter lim="800000"/>
            <a:headEnd/>
            <a:tailEnd/>
          </a:ln>
        </p:spPr>
        <p:txBody>
          <a:bodyPr wrap="square">
            <a:spAutoFit/>
          </a:bodyPr>
          <a:lstStyle/>
          <a:p>
            <a:r>
              <a:rPr lang="fi-FI" sz="1000" dirty="0" smtClean="0">
                <a:latin typeface="+mj-lt"/>
                <a:ea typeface="Verdana" pitchFamily="34" charset="0"/>
                <a:cs typeface="Verdana" pitchFamily="34" charset="0"/>
              </a:rPr>
              <a:t>Erityinen kuntajakoselvitys Alavus-Ilmajoki- </a:t>
            </a:r>
            <a:r>
              <a:rPr lang="fi-FI" sz="1000" dirty="0" err="1" smtClean="0">
                <a:latin typeface="+mj-lt"/>
                <a:ea typeface="Verdana" pitchFamily="34" charset="0"/>
                <a:cs typeface="Verdana" pitchFamily="34" charset="0"/>
              </a:rPr>
              <a:t>Isokyrö-Kuortane-Seinäjoki</a:t>
            </a:r>
            <a:r>
              <a:rPr lang="fi-FI" sz="1000" dirty="0" smtClean="0">
                <a:latin typeface="+mj-lt"/>
                <a:ea typeface="Verdana" pitchFamily="34" charset="0"/>
                <a:cs typeface="Verdana" pitchFamily="34" charset="0"/>
              </a:rPr>
              <a:t> 1.8.2014-30.1.2015</a:t>
            </a:r>
            <a:endParaRPr lang="fi-FI" sz="1000" dirty="0">
              <a:latin typeface="+mj-lt"/>
              <a:ea typeface="Verdana" pitchFamily="34" charset="0"/>
              <a:cs typeface="Verdana" pitchFamily="34" charset="0"/>
            </a:endParaRPr>
          </a:p>
        </p:txBody>
      </p:sp>
      <p:sp>
        <p:nvSpPr>
          <p:cNvPr id="55" name="Vuokaaviosymboli: Liitin 54"/>
          <p:cNvSpPr/>
          <p:nvPr/>
        </p:nvSpPr>
        <p:spPr>
          <a:xfrm rot="5758775">
            <a:off x="6011367" y="1356569"/>
            <a:ext cx="160789" cy="143232"/>
          </a:xfrm>
          <a:prstGeom prst="flowChartConnector">
            <a:avLst/>
          </a:prstGeom>
          <a:solidFill>
            <a:srgbClr val="33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6" name="Vuokaaviosymboli: Liitin 55"/>
          <p:cNvSpPr/>
          <p:nvPr/>
        </p:nvSpPr>
        <p:spPr>
          <a:xfrm rot="5758775">
            <a:off x="3979956" y="4638118"/>
            <a:ext cx="160789" cy="143232"/>
          </a:xfrm>
          <a:prstGeom prst="flowChartConnector">
            <a:avLst/>
          </a:prstGeom>
          <a:solidFill>
            <a:srgbClr val="33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7" name="Vuokaaviosymboli: Liitin 56"/>
          <p:cNvSpPr/>
          <p:nvPr/>
        </p:nvSpPr>
        <p:spPr>
          <a:xfrm rot="5758775">
            <a:off x="4195980" y="3660826"/>
            <a:ext cx="160789" cy="143232"/>
          </a:xfrm>
          <a:prstGeom prst="flowChartConnector">
            <a:avLst/>
          </a:prstGeom>
          <a:solidFill>
            <a:srgbClr val="33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8" name="Vuokaaviosymboli: Liitin 57"/>
          <p:cNvSpPr/>
          <p:nvPr/>
        </p:nvSpPr>
        <p:spPr>
          <a:xfrm rot="5758775">
            <a:off x="2179756" y="3557998"/>
            <a:ext cx="160789" cy="143232"/>
          </a:xfrm>
          <a:prstGeom prst="flowChartConnector">
            <a:avLst/>
          </a:prstGeom>
          <a:solidFill>
            <a:srgbClr val="33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 name="Vuokaaviosymboli: Liitin 59"/>
          <p:cNvSpPr/>
          <p:nvPr/>
        </p:nvSpPr>
        <p:spPr>
          <a:xfrm rot="5758775">
            <a:off x="2843015" y="3413982"/>
            <a:ext cx="160789" cy="143232"/>
          </a:xfrm>
          <a:prstGeom prst="flowChartConnector">
            <a:avLst/>
          </a:prstGeom>
          <a:solidFill>
            <a:srgbClr val="33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6" name="Tekstikehys 65"/>
          <p:cNvSpPr txBox="1"/>
          <p:nvPr/>
        </p:nvSpPr>
        <p:spPr>
          <a:xfrm>
            <a:off x="1043608" y="2708920"/>
            <a:ext cx="1008112" cy="276999"/>
          </a:xfrm>
          <a:prstGeom prst="rect">
            <a:avLst/>
          </a:prstGeom>
          <a:solidFill>
            <a:srgbClr val="8DBFFB"/>
          </a:solidFill>
        </p:spPr>
        <p:txBody>
          <a:bodyPr wrap="square" rtlCol="0">
            <a:spAutoFit/>
          </a:bodyPr>
          <a:lstStyle/>
          <a:p>
            <a:r>
              <a:rPr lang="fi-FI" sz="1200" b="1" dirty="0" smtClean="0">
                <a:solidFill>
                  <a:srgbClr val="000000"/>
                </a:solidFill>
                <a:latin typeface="Verdana" pitchFamily="34" charset="0"/>
                <a:cs typeface="Arial" charset="0"/>
              </a:rPr>
              <a:t>Isokyrö</a:t>
            </a:r>
          </a:p>
        </p:txBody>
      </p:sp>
      <p:cxnSp>
        <p:nvCxnSpPr>
          <p:cNvPr id="68" name="Suora nuoliyhdysviiva 67"/>
          <p:cNvCxnSpPr/>
          <p:nvPr/>
        </p:nvCxnSpPr>
        <p:spPr>
          <a:xfrm>
            <a:off x="1691680" y="2924944"/>
            <a:ext cx="288032"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Vuokaaviosymboli: Liitin 66"/>
          <p:cNvSpPr/>
          <p:nvPr/>
        </p:nvSpPr>
        <p:spPr>
          <a:xfrm rot="5758775">
            <a:off x="1891724" y="2724722"/>
            <a:ext cx="160789" cy="143232"/>
          </a:xfrm>
          <a:prstGeom prst="flowChartConnector">
            <a:avLst/>
          </a:prstGeom>
          <a:solidFill>
            <a:srgbClr val="33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50825" y="404813"/>
            <a:ext cx="4752975" cy="461962"/>
          </a:xfrm>
          <a:prstGeom prst="rect">
            <a:avLst/>
          </a:prstGeom>
          <a:noFill/>
          <a:ln w="9525">
            <a:noFill/>
            <a:miter lim="800000"/>
            <a:headEnd/>
            <a:tailEnd/>
          </a:ln>
        </p:spPr>
        <p:txBody>
          <a:bodyPr>
            <a:spAutoFit/>
          </a:bodyPr>
          <a:lstStyle/>
          <a:p>
            <a:r>
              <a:rPr lang="fi-FI" sz="2400" b="1">
                <a:cs typeface="Arial" charset="0"/>
              </a:rPr>
              <a:t>Pohjanmaa: selvitysperusteet</a:t>
            </a:r>
            <a:endParaRPr lang="fi-FI">
              <a:cs typeface="Arial" charset="0"/>
            </a:endParaRPr>
          </a:p>
        </p:txBody>
      </p:sp>
      <p:sp>
        <p:nvSpPr>
          <p:cNvPr id="27651" name="Freeform 3"/>
          <p:cNvSpPr>
            <a:spLocks noChangeAspect="1"/>
          </p:cNvSpPr>
          <p:nvPr/>
        </p:nvSpPr>
        <p:spPr bwMode="auto">
          <a:xfrm>
            <a:off x="2786063" y="5129213"/>
            <a:ext cx="825500" cy="1566862"/>
          </a:xfrm>
          <a:custGeom>
            <a:avLst/>
            <a:gdLst>
              <a:gd name="T0" fmla="*/ 2147483647 w 1362"/>
              <a:gd name="T1" fmla="*/ 2147483647 h 2578"/>
              <a:gd name="T2" fmla="*/ 2147483647 w 1362"/>
              <a:gd name="T3" fmla="*/ 2147483647 h 2578"/>
              <a:gd name="T4" fmla="*/ 2147483647 w 1362"/>
              <a:gd name="T5" fmla="*/ 2147483647 h 2578"/>
              <a:gd name="T6" fmla="*/ 2147483647 w 1362"/>
              <a:gd name="T7" fmla="*/ 2147483647 h 2578"/>
              <a:gd name="T8" fmla="*/ 2147483647 w 1362"/>
              <a:gd name="T9" fmla="*/ 2147483647 h 2578"/>
              <a:gd name="T10" fmla="*/ 2147483647 w 1362"/>
              <a:gd name="T11" fmla="*/ 2147483647 h 2578"/>
              <a:gd name="T12" fmla="*/ 2147483647 w 1362"/>
              <a:gd name="T13" fmla="*/ 2147483647 h 2578"/>
              <a:gd name="T14" fmla="*/ 0 w 1362"/>
              <a:gd name="T15" fmla="*/ 2147483647 h 2578"/>
              <a:gd name="T16" fmla="*/ 0 w 1362"/>
              <a:gd name="T17" fmla="*/ 2147483647 h 2578"/>
              <a:gd name="T18" fmla="*/ 2147483647 w 1362"/>
              <a:gd name="T19" fmla="*/ 2147483647 h 2578"/>
              <a:gd name="T20" fmla="*/ 2147483647 w 1362"/>
              <a:gd name="T21" fmla="*/ 2147483647 h 2578"/>
              <a:gd name="T22" fmla="*/ 2147483647 w 1362"/>
              <a:gd name="T23" fmla="*/ 2147483647 h 2578"/>
              <a:gd name="T24" fmla="*/ 2147483647 w 1362"/>
              <a:gd name="T25" fmla="*/ 2147483647 h 2578"/>
              <a:gd name="T26" fmla="*/ 2147483647 w 1362"/>
              <a:gd name="T27" fmla="*/ 2147483647 h 2578"/>
              <a:gd name="T28" fmla="*/ 2147483647 w 1362"/>
              <a:gd name="T29" fmla="*/ 2147483647 h 2578"/>
              <a:gd name="T30" fmla="*/ 2147483647 w 1362"/>
              <a:gd name="T31" fmla="*/ 2147483647 h 2578"/>
              <a:gd name="T32" fmla="*/ 2147483647 w 1362"/>
              <a:gd name="T33" fmla="*/ 2147483647 h 2578"/>
              <a:gd name="T34" fmla="*/ 2147483647 w 1362"/>
              <a:gd name="T35" fmla="*/ 2147483647 h 2578"/>
              <a:gd name="T36" fmla="*/ 2147483647 w 1362"/>
              <a:gd name="T37" fmla="*/ 2147483647 h 2578"/>
              <a:gd name="T38" fmla="*/ 2147483647 w 1362"/>
              <a:gd name="T39" fmla="*/ 2147483647 h 2578"/>
              <a:gd name="T40" fmla="*/ 2147483647 w 1362"/>
              <a:gd name="T41" fmla="*/ 2147483647 h 2578"/>
              <a:gd name="T42" fmla="*/ 2147483647 w 1362"/>
              <a:gd name="T43" fmla="*/ 2147483647 h 2578"/>
              <a:gd name="T44" fmla="*/ 2147483647 w 1362"/>
              <a:gd name="T45" fmla="*/ 2147483647 h 2578"/>
              <a:gd name="T46" fmla="*/ 2147483647 w 1362"/>
              <a:gd name="T47" fmla="*/ 2147483647 h 2578"/>
              <a:gd name="T48" fmla="*/ 2147483647 w 1362"/>
              <a:gd name="T49" fmla="*/ 0 h 2578"/>
              <a:gd name="T50" fmla="*/ 2147483647 w 1362"/>
              <a:gd name="T51" fmla="*/ 2147483647 h 2578"/>
              <a:gd name="T52" fmla="*/ 2147483647 w 1362"/>
              <a:gd name="T53" fmla="*/ 2147483647 h 2578"/>
              <a:gd name="T54" fmla="*/ 2147483647 w 1362"/>
              <a:gd name="T55" fmla="*/ 2147483647 h 2578"/>
              <a:gd name="T56" fmla="*/ 2147483647 w 1362"/>
              <a:gd name="T57" fmla="*/ 2147483647 h 2578"/>
              <a:gd name="T58" fmla="*/ 2147483647 w 1362"/>
              <a:gd name="T59" fmla="*/ 2147483647 h 2578"/>
              <a:gd name="T60" fmla="*/ 2147483647 w 1362"/>
              <a:gd name="T61" fmla="*/ 2147483647 h 2578"/>
              <a:gd name="T62" fmla="*/ 2147483647 w 1362"/>
              <a:gd name="T63" fmla="*/ 2147483647 h 2578"/>
              <a:gd name="T64" fmla="*/ 2147483647 w 1362"/>
              <a:gd name="T65" fmla="*/ 2147483647 h 2578"/>
              <a:gd name="T66" fmla="*/ 2147483647 w 1362"/>
              <a:gd name="T67" fmla="*/ 2147483647 h 25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62"/>
              <a:gd name="T103" fmla="*/ 0 h 2578"/>
              <a:gd name="T104" fmla="*/ 1362 w 1362"/>
              <a:gd name="T105" fmla="*/ 2578 h 25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62" h="2578">
                <a:moveTo>
                  <a:pt x="1054" y="1749"/>
                </a:moveTo>
                <a:lnTo>
                  <a:pt x="978" y="2276"/>
                </a:lnTo>
                <a:lnTo>
                  <a:pt x="439" y="2315"/>
                </a:lnTo>
                <a:lnTo>
                  <a:pt x="148" y="2578"/>
                </a:lnTo>
                <a:lnTo>
                  <a:pt x="141" y="2561"/>
                </a:lnTo>
                <a:lnTo>
                  <a:pt x="92" y="2406"/>
                </a:lnTo>
                <a:lnTo>
                  <a:pt x="15" y="2330"/>
                </a:lnTo>
                <a:lnTo>
                  <a:pt x="0" y="2285"/>
                </a:lnTo>
                <a:lnTo>
                  <a:pt x="0" y="2231"/>
                </a:lnTo>
                <a:lnTo>
                  <a:pt x="91" y="2024"/>
                </a:lnTo>
                <a:lnTo>
                  <a:pt x="136" y="1796"/>
                </a:lnTo>
                <a:lnTo>
                  <a:pt x="241" y="1522"/>
                </a:lnTo>
                <a:lnTo>
                  <a:pt x="256" y="1385"/>
                </a:lnTo>
                <a:lnTo>
                  <a:pt x="286" y="1301"/>
                </a:lnTo>
                <a:lnTo>
                  <a:pt x="331" y="1263"/>
                </a:lnTo>
                <a:lnTo>
                  <a:pt x="430" y="1162"/>
                </a:lnTo>
                <a:lnTo>
                  <a:pt x="460" y="1094"/>
                </a:lnTo>
                <a:lnTo>
                  <a:pt x="468" y="1010"/>
                </a:lnTo>
                <a:lnTo>
                  <a:pt x="415" y="934"/>
                </a:lnTo>
                <a:lnTo>
                  <a:pt x="223" y="890"/>
                </a:lnTo>
                <a:lnTo>
                  <a:pt x="177" y="859"/>
                </a:lnTo>
                <a:lnTo>
                  <a:pt x="161" y="814"/>
                </a:lnTo>
                <a:lnTo>
                  <a:pt x="196" y="653"/>
                </a:lnTo>
                <a:lnTo>
                  <a:pt x="576" y="406"/>
                </a:lnTo>
                <a:lnTo>
                  <a:pt x="899" y="0"/>
                </a:lnTo>
                <a:lnTo>
                  <a:pt x="883" y="63"/>
                </a:lnTo>
                <a:lnTo>
                  <a:pt x="956" y="379"/>
                </a:lnTo>
                <a:lnTo>
                  <a:pt x="1153" y="428"/>
                </a:lnTo>
                <a:lnTo>
                  <a:pt x="1166" y="909"/>
                </a:lnTo>
                <a:lnTo>
                  <a:pt x="1334" y="1022"/>
                </a:lnTo>
                <a:lnTo>
                  <a:pt x="1362" y="1172"/>
                </a:lnTo>
                <a:lnTo>
                  <a:pt x="1157" y="1340"/>
                </a:lnTo>
                <a:lnTo>
                  <a:pt x="1214" y="1610"/>
                </a:lnTo>
                <a:lnTo>
                  <a:pt x="1054" y="1749"/>
                </a:lnTo>
                <a:close/>
              </a:path>
            </a:pathLst>
          </a:custGeom>
          <a:solidFill>
            <a:srgbClr val="00CC99"/>
          </a:solidFill>
          <a:ln w="0">
            <a:solidFill>
              <a:srgbClr val="000000"/>
            </a:solidFill>
            <a:prstDash val="solid"/>
            <a:round/>
            <a:headEnd/>
            <a:tailEnd/>
          </a:ln>
        </p:spPr>
        <p:txBody>
          <a:bodyPr/>
          <a:lstStyle/>
          <a:p>
            <a:endParaRPr lang="fi-FI"/>
          </a:p>
        </p:txBody>
      </p:sp>
      <p:sp>
        <p:nvSpPr>
          <p:cNvPr id="27652" name="Freeform 4"/>
          <p:cNvSpPr>
            <a:spLocks noChangeAspect="1"/>
          </p:cNvSpPr>
          <p:nvPr/>
        </p:nvSpPr>
        <p:spPr bwMode="auto">
          <a:xfrm>
            <a:off x="4384675" y="2897188"/>
            <a:ext cx="747713" cy="1022350"/>
          </a:xfrm>
          <a:custGeom>
            <a:avLst/>
            <a:gdLst>
              <a:gd name="T0" fmla="*/ 2147483647 w 1230"/>
              <a:gd name="T1" fmla="*/ 2147483647 h 1682"/>
              <a:gd name="T2" fmla="*/ 2147483647 w 1230"/>
              <a:gd name="T3" fmla="*/ 2147483647 h 1682"/>
              <a:gd name="T4" fmla="*/ 2147483647 w 1230"/>
              <a:gd name="T5" fmla="*/ 2147483647 h 1682"/>
              <a:gd name="T6" fmla="*/ 0 w 1230"/>
              <a:gd name="T7" fmla="*/ 2147483647 h 1682"/>
              <a:gd name="T8" fmla="*/ 2147483647 w 1230"/>
              <a:gd name="T9" fmla="*/ 2147483647 h 1682"/>
              <a:gd name="T10" fmla="*/ 2147483647 w 1230"/>
              <a:gd name="T11" fmla="*/ 2147483647 h 1682"/>
              <a:gd name="T12" fmla="*/ 2147483647 w 1230"/>
              <a:gd name="T13" fmla="*/ 2147483647 h 1682"/>
              <a:gd name="T14" fmla="*/ 2147483647 w 1230"/>
              <a:gd name="T15" fmla="*/ 2147483647 h 1682"/>
              <a:gd name="T16" fmla="*/ 2147483647 w 1230"/>
              <a:gd name="T17" fmla="*/ 2147483647 h 1682"/>
              <a:gd name="T18" fmla="*/ 2147483647 w 1230"/>
              <a:gd name="T19" fmla="*/ 2147483647 h 1682"/>
              <a:gd name="T20" fmla="*/ 2147483647 w 1230"/>
              <a:gd name="T21" fmla="*/ 0 h 1682"/>
              <a:gd name="T22" fmla="*/ 2147483647 w 1230"/>
              <a:gd name="T23" fmla="*/ 2147483647 h 1682"/>
              <a:gd name="T24" fmla="*/ 2147483647 w 1230"/>
              <a:gd name="T25" fmla="*/ 2147483647 h 16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30"/>
              <a:gd name="T40" fmla="*/ 0 h 1682"/>
              <a:gd name="T41" fmla="*/ 1230 w 1230"/>
              <a:gd name="T42" fmla="*/ 1682 h 16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30" h="1682">
                <a:moveTo>
                  <a:pt x="575" y="298"/>
                </a:moveTo>
                <a:lnTo>
                  <a:pt x="307" y="170"/>
                </a:lnTo>
                <a:lnTo>
                  <a:pt x="8" y="709"/>
                </a:lnTo>
                <a:lnTo>
                  <a:pt x="0" y="721"/>
                </a:lnTo>
                <a:lnTo>
                  <a:pt x="201" y="1152"/>
                </a:lnTo>
                <a:lnTo>
                  <a:pt x="323" y="1682"/>
                </a:lnTo>
                <a:lnTo>
                  <a:pt x="361" y="1672"/>
                </a:lnTo>
                <a:lnTo>
                  <a:pt x="640" y="1309"/>
                </a:lnTo>
                <a:lnTo>
                  <a:pt x="587" y="1049"/>
                </a:lnTo>
                <a:lnTo>
                  <a:pt x="1179" y="87"/>
                </a:lnTo>
                <a:lnTo>
                  <a:pt x="1230" y="0"/>
                </a:lnTo>
                <a:lnTo>
                  <a:pt x="905" y="60"/>
                </a:lnTo>
                <a:lnTo>
                  <a:pt x="575" y="298"/>
                </a:lnTo>
                <a:close/>
              </a:path>
            </a:pathLst>
          </a:custGeom>
          <a:gradFill rotWithShape="0">
            <a:gsLst>
              <a:gs pos="0">
                <a:srgbClr val="00CC99"/>
              </a:gs>
              <a:gs pos="49001">
                <a:srgbClr val="00CC99"/>
              </a:gs>
              <a:gs pos="50000">
                <a:srgbClr val="00CC99"/>
              </a:gs>
              <a:gs pos="50999">
                <a:srgbClr val="FFC000"/>
              </a:gs>
              <a:gs pos="100000">
                <a:srgbClr val="FFC000"/>
              </a:gs>
            </a:gsLst>
            <a:lin ang="10800000"/>
          </a:gradFill>
          <a:ln w="12700">
            <a:solidFill>
              <a:srgbClr val="000000"/>
            </a:solidFill>
            <a:prstDash val="solid"/>
            <a:round/>
            <a:headEnd/>
            <a:tailEnd/>
          </a:ln>
        </p:spPr>
        <p:txBody>
          <a:bodyPr/>
          <a:lstStyle/>
          <a:p>
            <a:endParaRPr lang="fi-FI"/>
          </a:p>
        </p:txBody>
      </p:sp>
      <p:sp>
        <p:nvSpPr>
          <p:cNvPr id="27653" name="Freeform 5"/>
          <p:cNvSpPr>
            <a:spLocks noChangeAspect="1"/>
          </p:cNvSpPr>
          <p:nvPr/>
        </p:nvSpPr>
        <p:spPr bwMode="auto">
          <a:xfrm>
            <a:off x="2703513" y="5016500"/>
            <a:ext cx="285750" cy="271463"/>
          </a:xfrm>
          <a:custGeom>
            <a:avLst/>
            <a:gdLst>
              <a:gd name="T0" fmla="*/ 2147483647 w 469"/>
              <a:gd name="T1" fmla="*/ 0 h 448"/>
              <a:gd name="T2" fmla="*/ 2147483647 w 469"/>
              <a:gd name="T3" fmla="*/ 2147483647 h 448"/>
              <a:gd name="T4" fmla="*/ 0 w 469"/>
              <a:gd name="T5" fmla="*/ 2147483647 h 448"/>
              <a:gd name="T6" fmla="*/ 2147483647 w 469"/>
              <a:gd name="T7" fmla="*/ 2147483647 h 448"/>
              <a:gd name="T8" fmla="*/ 2147483647 w 469"/>
              <a:gd name="T9" fmla="*/ 2147483647 h 448"/>
              <a:gd name="T10" fmla="*/ 2147483647 w 469"/>
              <a:gd name="T11" fmla="*/ 2147483647 h 448"/>
              <a:gd name="T12" fmla="*/ 2147483647 w 469"/>
              <a:gd name="T13" fmla="*/ 2147483647 h 448"/>
              <a:gd name="T14" fmla="*/ 2147483647 w 469"/>
              <a:gd name="T15" fmla="*/ 2147483647 h 448"/>
              <a:gd name="T16" fmla="*/ 2147483647 w 469"/>
              <a:gd name="T17" fmla="*/ 0 h 4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9"/>
              <a:gd name="T28" fmla="*/ 0 h 448"/>
              <a:gd name="T29" fmla="*/ 469 w 469"/>
              <a:gd name="T30" fmla="*/ 448 h 4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9" h="448">
                <a:moveTo>
                  <a:pt x="278" y="0"/>
                </a:moveTo>
                <a:lnTo>
                  <a:pt x="6" y="206"/>
                </a:lnTo>
                <a:lnTo>
                  <a:pt x="0" y="284"/>
                </a:lnTo>
                <a:lnTo>
                  <a:pt x="31" y="353"/>
                </a:lnTo>
                <a:lnTo>
                  <a:pt x="115" y="410"/>
                </a:lnTo>
                <a:lnTo>
                  <a:pt x="245" y="448"/>
                </a:lnTo>
                <a:lnTo>
                  <a:pt x="320" y="448"/>
                </a:lnTo>
                <a:lnTo>
                  <a:pt x="469" y="206"/>
                </a:lnTo>
                <a:lnTo>
                  <a:pt x="278" y="0"/>
                </a:lnTo>
                <a:close/>
              </a:path>
            </a:pathLst>
          </a:custGeom>
          <a:solidFill>
            <a:srgbClr val="00CC99"/>
          </a:solidFill>
          <a:ln w="0">
            <a:solidFill>
              <a:srgbClr val="000000"/>
            </a:solidFill>
            <a:prstDash val="solid"/>
            <a:round/>
            <a:headEnd/>
            <a:tailEnd/>
          </a:ln>
        </p:spPr>
        <p:txBody>
          <a:bodyPr/>
          <a:lstStyle/>
          <a:p>
            <a:endParaRPr lang="fi-FI"/>
          </a:p>
        </p:txBody>
      </p:sp>
      <p:sp>
        <p:nvSpPr>
          <p:cNvPr id="27654" name="Freeform 6"/>
          <p:cNvSpPr>
            <a:spLocks noChangeAspect="1"/>
          </p:cNvSpPr>
          <p:nvPr/>
        </p:nvSpPr>
        <p:spPr bwMode="auto">
          <a:xfrm>
            <a:off x="2678113" y="3486150"/>
            <a:ext cx="452437" cy="733425"/>
          </a:xfrm>
          <a:custGeom>
            <a:avLst/>
            <a:gdLst>
              <a:gd name="T0" fmla="*/ 2147483647 w 748"/>
              <a:gd name="T1" fmla="*/ 2147483647 h 1206"/>
              <a:gd name="T2" fmla="*/ 2147483647 w 748"/>
              <a:gd name="T3" fmla="*/ 2147483647 h 1206"/>
              <a:gd name="T4" fmla="*/ 2147483647 w 748"/>
              <a:gd name="T5" fmla="*/ 2147483647 h 1206"/>
              <a:gd name="T6" fmla="*/ 2147483647 w 748"/>
              <a:gd name="T7" fmla="*/ 2147483647 h 1206"/>
              <a:gd name="T8" fmla="*/ 2147483647 w 748"/>
              <a:gd name="T9" fmla="*/ 2147483647 h 1206"/>
              <a:gd name="T10" fmla="*/ 2147483647 w 748"/>
              <a:gd name="T11" fmla="*/ 2147483647 h 1206"/>
              <a:gd name="T12" fmla="*/ 2147483647 w 748"/>
              <a:gd name="T13" fmla="*/ 2147483647 h 1206"/>
              <a:gd name="T14" fmla="*/ 2147483647 w 748"/>
              <a:gd name="T15" fmla="*/ 2147483647 h 1206"/>
              <a:gd name="T16" fmla="*/ 2147483647 w 748"/>
              <a:gd name="T17" fmla="*/ 2147483647 h 1206"/>
              <a:gd name="T18" fmla="*/ 2147483647 w 748"/>
              <a:gd name="T19" fmla="*/ 2147483647 h 1206"/>
              <a:gd name="T20" fmla="*/ 0 w 748"/>
              <a:gd name="T21" fmla="*/ 2147483647 h 1206"/>
              <a:gd name="T22" fmla="*/ 2147483647 w 748"/>
              <a:gd name="T23" fmla="*/ 2147483647 h 1206"/>
              <a:gd name="T24" fmla="*/ 2147483647 w 748"/>
              <a:gd name="T25" fmla="*/ 2147483647 h 1206"/>
              <a:gd name="T26" fmla="*/ 2147483647 w 748"/>
              <a:gd name="T27" fmla="*/ 2147483647 h 1206"/>
              <a:gd name="T28" fmla="*/ 2147483647 w 748"/>
              <a:gd name="T29" fmla="*/ 2147483647 h 1206"/>
              <a:gd name="T30" fmla="*/ 2147483647 w 748"/>
              <a:gd name="T31" fmla="*/ 2147483647 h 1206"/>
              <a:gd name="T32" fmla="*/ 2147483647 w 748"/>
              <a:gd name="T33" fmla="*/ 2147483647 h 1206"/>
              <a:gd name="T34" fmla="*/ 2147483647 w 748"/>
              <a:gd name="T35" fmla="*/ 0 h 1206"/>
              <a:gd name="T36" fmla="*/ 2147483647 w 748"/>
              <a:gd name="T37" fmla="*/ 2147483647 h 1206"/>
              <a:gd name="T38" fmla="*/ 2147483647 w 748"/>
              <a:gd name="T39" fmla="*/ 2147483647 h 1206"/>
              <a:gd name="T40" fmla="*/ 2147483647 w 748"/>
              <a:gd name="T41" fmla="*/ 2147483647 h 1206"/>
              <a:gd name="T42" fmla="*/ 2147483647 w 748"/>
              <a:gd name="T43" fmla="*/ 2147483647 h 1206"/>
              <a:gd name="T44" fmla="*/ 2147483647 w 748"/>
              <a:gd name="T45" fmla="*/ 2147483647 h 1206"/>
              <a:gd name="T46" fmla="*/ 2147483647 w 748"/>
              <a:gd name="T47" fmla="*/ 2147483647 h 12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8"/>
              <a:gd name="T73" fmla="*/ 0 h 1206"/>
              <a:gd name="T74" fmla="*/ 748 w 748"/>
              <a:gd name="T75" fmla="*/ 1206 h 12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8" h="1206">
                <a:moveTo>
                  <a:pt x="258" y="505"/>
                </a:moveTo>
                <a:lnTo>
                  <a:pt x="196" y="489"/>
                </a:lnTo>
                <a:lnTo>
                  <a:pt x="151" y="512"/>
                </a:lnTo>
                <a:lnTo>
                  <a:pt x="135" y="536"/>
                </a:lnTo>
                <a:lnTo>
                  <a:pt x="144" y="581"/>
                </a:lnTo>
                <a:lnTo>
                  <a:pt x="236" y="718"/>
                </a:lnTo>
                <a:lnTo>
                  <a:pt x="228" y="871"/>
                </a:lnTo>
                <a:lnTo>
                  <a:pt x="107" y="1000"/>
                </a:lnTo>
                <a:lnTo>
                  <a:pt x="53" y="1047"/>
                </a:lnTo>
                <a:lnTo>
                  <a:pt x="17" y="1153"/>
                </a:lnTo>
                <a:lnTo>
                  <a:pt x="0" y="1206"/>
                </a:lnTo>
                <a:lnTo>
                  <a:pt x="572" y="1199"/>
                </a:lnTo>
                <a:lnTo>
                  <a:pt x="674" y="778"/>
                </a:lnTo>
                <a:lnTo>
                  <a:pt x="652" y="433"/>
                </a:lnTo>
                <a:lnTo>
                  <a:pt x="748" y="278"/>
                </a:lnTo>
                <a:lnTo>
                  <a:pt x="729" y="70"/>
                </a:lnTo>
                <a:lnTo>
                  <a:pt x="667" y="15"/>
                </a:lnTo>
                <a:lnTo>
                  <a:pt x="638" y="0"/>
                </a:lnTo>
                <a:lnTo>
                  <a:pt x="577" y="31"/>
                </a:lnTo>
                <a:lnTo>
                  <a:pt x="539" y="77"/>
                </a:lnTo>
                <a:lnTo>
                  <a:pt x="494" y="214"/>
                </a:lnTo>
                <a:lnTo>
                  <a:pt x="448" y="428"/>
                </a:lnTo>
                <a:lnTo>
                  <a:pt x="373" y="520"/>
                </a:lnTo>
                <a:lnTo>
                  <a:pt x="258" y="505"/>
                </a:lnTo>
                <a:close/>
              </a:path>
            </a:pathLst>
          </a:custGeom>
          <a:solidFill>
            <a:srgbClr val="00CC99"/>
          </a:solidFill>
          <a:ln w="0">
            <a:solidFill>
              <a:srgbClr val="000000"/>
            </a:solidFill>
            <a:prstDash val="solid"/>
            <a:round/>
            <a:headEnd/>
            <a:tailEnd/>
          </a:ln>
        </p:spPr>
        <p:txBody>
          <a:bodyPr/>
          <a:lstStyle/>
          <a:p>
            <a:endParaRPr lang="fi-FI"/>
          </a:p>
        </p:txBody>
      </p:sp>
      <p:sp>
        <p:nvSpPr>
          <p:cNvPr id="27655" name="Freeform 7"/>
          <p:cNvSpPr>
            <a:spLocks noChangeAspect="1"/>
          </p:cNvSpPr>
          <p:nvPr/>
        </p:nvSpPr>
        <p:spPr bwMode="auto">
          <a:xfrm>
            <a:off x="2727325" y="3543300"/>
            <a:ext cx="198438" cy="182563"/>
          </a:xfrm>
          <a:custGeom>
            <a:avLst/>
            <a:gdLst>
              <a:gd name="T0" fmla="*/ 2147483647 w 327"/>
              <a:gd name="T1" fmla="*/ 2147483647 h 298"/>
              <a:gd name="T2" fmla="*/ 2147483647 w 327"/>
              <a:gd name="T3" fmla="*/ 2147483647 h 298"/>
              <a:gd name="T4" fmla="*/ 2147483647 w 327"/>
              <a:gd name="T5" fmla="*/ 2147483647 h 298"/>
              <a:gd name="T6" fmla="*/ 0 w 327"/>
              <a:gd name="T7" fmla="*/ 2147483647 h 298"/>
              <a:gd name="T8" fmla="*/ 2147483647 w 327"/>
              <a:gd name="T9" fmla="*/ 2147483647 h 298"/>
              <a:gd name="T10" fmla="*/ 2147483647 w 327"/>
              <a:gd name="T11" fmla="*/ 2147483647 h 298"/>
              <a:gd name="T12" fmla="*/ 2147483647 w 327"/>
              <a:gd name="T13" fmla="*/ 2147483647 h 298"/>
              <a:gd name="T14" fmla="*/ 2147483647 w 327"/>
              <a:gd name="T15" fmla="*/ 2147483647 h 298"/>
              <a:gd name="T16" fmla="*/ 2147483647 w 327"/>
              <a:gd name="T17" fmla="*/ 2147483647 h 298"/>
              <a:gd name="T18" fmla="*/ 2147483647 w 327"/>
              <a:gd name="T19" fmla="*/ 2147483647 h 298"/>
              <a:gd name="T20" fmla="*/ 2147483647 w 327"/>
              <a:gd name="T21" fmla="*/ 0 h 298"/>
              <a:gd name="T22" fmla="*/ 2147483647 w 327"/>
              <a:gd name="T23" fmla="*/ 2147483647 h 2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7"/>
              <a:gd name="T37" fmla="*/ 0 h 298"/>
              <a:gd name="T38" fmla="*/ 327 w 327"/>
              <a:gd name="T39" fmla="*/ 298 h 2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7" h="298">
                <a:moveTo>
                  <a:pt x="189" y="16"/>
                </a:moveTo>
                <a:lnTo>
                  <a:pt x="75" y="77"/>
                </a:lnTo>
                <a:lnTo>
                  <a:pt x="7" y="169"/>
                </a:lnTo>
                <a:lnTo>
                  <a:pt x="0" y="199"/>
                </a:lnTo>
                <a:lnTo>
                  <a:pt x="30" y="268"/>
                </a:lnTo>
                <a:lnTo>
                  <a:pt x="107" y="298"/>
                </a:lnTo>
                <a:lnTo>
                  <a:pt x="205" y="252"/>
                </a:lnTo>
                <a:lnTo>
                  <a:pt x="297" y="160"/>
                </a:lnTo>
                <a:lnTo>
                  <a:pt x="320" y="122"/>
                </a:lnTo>
                <a:lnTo>
                  <a:pt x="327" y="45"/>
                </a:lnTo>
                <a:lnTo>
                  <a:pt x="273" y="0"/>
                </a:lnTo>
                <a:lnTo>
                  <a:pt x="189" y="16"/>
                </a:lnTo>
                <a:close/>
              </a:path>
            </a:pathLst>
          </a:custGeom>
          <a:solidFill>
            <a:srgbClr val="00CC99"/>
          </a:solidFill>
          <a:ln w="0">
            <a:solidFill>
              <a:srgbClr val="000000"/>
            </a:solidFill>
            <a:prstDash val="solid"/>
            <a:round/>
            <a:headEnd/>
            <a:tailEnd/>
          </a:ln>
        </p:spPr>
        <p:txBody>
          <a:bodyPr/>
          <a:lstStyle/>
          <a:p>
            <a:endParaRPr lang="fi-FI"/>
          </a:p>
        </p:txBody>
      </p:sp>
      <p:sp>
        <p:nvSpPr>
          <p:cNvPr id="27656" name="Freeform 8"/>
          <p:cNvSpPr>
            <a:spLocks noChangeAspect="1"/>
          </p:cNvSpPr>
          <p:nvPr/>
        </p:nvSpPr>
        <p:spPr bwMode="auto">
          <a:xfrm>
            <a:off x="2619375" y="3924300"/>
            <a:ext cx="109538" cy="161925"/>
          </a:xfrm>
          <a:custGeom>
            <a:avLst/>
            <a:gdLst>
              <a:gd name="T0" fmla="*/ 2147483647 w 183"/>
              <a:gd name="T1" fmla="*/ 2147483647 h 266"/>
              <a:gd name="T2" fmla="*/ 0 w 183"/>
              <a:gd name="T3" fmla="*/ 2147483647 h 266"/>
              <a:gd name="T4" fmla="*/ 2147483647 w 183"/>
              <a:gd name="T5" fmla="*/ 2147483647 h 266"/>
              <a:gd name="T6" fmla="*/ 2147483647 w 183"/>
              <a:gd name="T7" fmla="*/ 2147483647 h 266"/>
              <a:gd name="T8" fmla="*/ 2147483647 w 183"/>
              <a:gd name="T9" fmla="*/ 0 h 266"/>
              <a:gd name="T10" fmla="*/ 2147483647 w 183"/>
              <a:gd name="T11" fmla="*/ 2147483647 h 266"/>
              <a:gd name="T12" fmla="*/ 2147483647 w 183"/>
              <a:gd name="T13" fmla="*/ 2147483647 h 266"/>
              <a:gd name="T14" fmla="*/ 2147483647 w 183"/>
              <a:gd name="T15" fmla="*/ 2147483647 h 266"/>
              <a:gd name="T16" fmla="*/ 2147483647 w 183"/>
              <a:gd name="T17" fmla="*/ 2147483647 h 266"/>
              <a:gd name="T18" fmla="*/ 2147483647 w 183"/>
              <a:gd name="T19" fmla="*/ 2147483647 h 266"/>
              <a:gd name="T20" fmla="*/ 2147483647 w 183"/>
              <a:gd name="T21" fmla="*/ 2147483647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3"/>
              <a:gd name="T34" fmla="*/ 0 h 266"/>
              <a:gd name="T35" fmla="*/ 183 w 183"/>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3" h="266">
                <a:moveTo>
                  <a:pt x="7" y="207"/>
                </a:moveTo>
                <a:lnTo>
                  <a:pt x="0" y="176"/>
                </a:lnTo>
                <a:lnTo>
                  <a:pt x="7" y="70"/>
                </a:lnTo>
                <a:lnTo>
                  <a:pt x="29" y="1"/>
                </a:lnTo>
                <a:lnTo>
                  <a:pt x="75" y="0"/>
                </a:lnTo>
                <a:lnTo>
                  <a:pt x="144" y="76"/>
                </a:lnTo>
                <a:lnTo>
                  <a:pt x="183" y="153"/>
                </a:lnTo>
                <a:lnTo>
                  <a:pt x="176" y="221"/>
                </a:lnTo>
                <a:lnTo>
                  <a:pt x="145" y="266"/>
                </a:lnTo>
                <a:lnTo>
                  <a:pt x="46" y="266"/>
                </a:lnTo>
                <a:lnTo>
                  <a:pt x="7" y="207"/>
                </a:lnTo>
                <a:close/>
              </a:path>
            </a:pathLst>
          </a:custGeom>
          <a:solidFill>
            <a:srgbClr val="00CC99"/>
          </a:solidFill>
          <a:ln w="0">
            <a:solidFill>
              <a:srgbClr val="000000"/>
            </a:solidFill>
            <a:prstDash val="solid"/>
            <a:round/>
            <a:headEnd/>
            <a:tailEnd/>
          </a:ln>
        </p:spPr>
        <p:txBody>
          <a:bodyPr/>
          <a:lstStyle/>
          <a:p>
            <a:endParaRPr lang="fi-FI"/>
          </a:p>
        </p:txBody>
      </p:sp>
      <p:sp>
        <p:nvSpPr>
          <p:cNvPr id="27657" name="Freeform 9"/>
          <p:cNvSpPr>
            <a:spLocks noChangeAspect="1"/>
          </p:cNvSpPr>
          <p:nvPr/>
        </p:nvSpPr>
        <p:spPr bwMode="auto">
          <a:xfrm>
            <a:off x="5699125" y="593725"/>
            <a:ext cx="1373188" cy="1436688"/>
          </a:xfrm>
          <a:custGeom>
            <a:avLst/>
            <a:gdLst>
              <a:gd name="T0" fmla="*/ 2147483647 w 2262"/>
              <a:gd name="T1" fmla="*/ 2147483647 h 2366"/>
              <a:gd name="T2" fmla="*/ 2147483647 w 2262"/>
              <a:gd name="T3" fmla="*/ 0 h 2366"/>
              <a:gd name="T4" fmla="*/ 2147483647 w 2262"/>
              <a:gd name="T5" fmla="*/ 2147483647 h 2366"/>
              <a:gd name="T6" fmla="*/ 0 w 2262"/>
              <a:gd name="T7" fmla="*/ 2147483647 h 2366"/>
              <a:gd name="T8" fmla="*/ 2147483647 w 2262"/>
              <a:gd name="T9" fmla="*/ 2147483647 h 2366"/>
              <a:gd name="T10" fmla="*/ 2147483647 w 2262"/>
              <a:gd name="T11" fmla="*/ 2147483647 h 2366"/>
              <a:gd name="T12" fmla="*/ 2147483647 w 2262"/>
              <a:gd name="T13" fmla="*/ 2147483647 h 2366"/>
              <a:gd name="T14" fmla="*/ 2147483647 w 2262"/>
              <a:gd name="T15" fmla="*/ 2147483647 h 2366"/>
              <a:gd name="T16" fmla="*/ 2147483647 w 2262"/>
              <a:gd name="T17" fmla="*/ 2147483647 h 2366"/>
              <a:gd name="T18" fmla="*/ 2147483647 w 2262"/>
              <a:gd name="T19" fmla="*/ 2147483647 h 2366"/>
              <a:gd name="T20" fmla="*/ 2147483647 w 2262"/>
              <a:gd name="T21" fmla="*/ 2147483647 h 2366"/>
              <a:gd name="T22" fmla="*/ 2147483647 w 2262"/>
              <a:gd name="T23" fmla="*/ 2147483647 h 2366"/>
              <a:gd name="T24" fmla="*/ 2147483647 w 2262"/>
              <a:gd name="T25" fmla="*/ 2147483647 h 2366"/>
              <a:gd name="T26" fmla="*/ 2147483647 w 2262"/>
              <a:gd name="T27" fmla="*/ 2147483647 h 2366"/>
              <a:gd name="T28" fmla="*/ 2147483647 w 2262"/>
              <a:gd name="T29" fmla="*/ 2147483647 h 2366"/>
              <a:gd name="T30" fmla="*/ 2147483647 w 2262"/>
              <a:gd name="T31" fmla="*/ 2147483647 h 2366"/>
              <a:gd name="T32" fmla="*/ 2147483647 w 2262"/>
              <a:gd name="T33" fmla="*/ 2147483647 h 2366"/>
              <a:gd name="T34" fmla="*/ 2147483647 w 2262"/>
              <a:gd name="T35" fmla="*/ 2147483647 h 2366"/>
              <a:gd name="T36" fmla="*/ 2147483647 w 2262"/>
              <a:gd name="T37" fmla="*/ 2147483647 h 2366"/>
              <a:gd name="T38" fmla="*/ 2147483647 w 2262"/>
              <a:gd name="T39" fmla="*/ 2147483647 h 2366"/>
              <a:gd name="T40" fmla="*/ 2147483647 w 2262"/>
              <a:gd name="T41" fmla="*/ 2147483647 h 2366"/>
              <a:gd name="T42" fmla="*/ 2147483647 w 2262"/>
              <a:gd name="T43" fmla="*/ 2147483647 h 2366"/>
              <a:gd name="T44" fmla="*/ 2147483647 w 2262"/>
              <a:gd name="T45" fmla="*/ 2147483647 h 2366"/>
              <a:gd name="T46" fmla="*/ 2147483647 w 2262"/>
              <a:gd name="T47" fmla="*/ 2147483647 h 23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62"/>
              <a:gd name="T73" fmla="*/ 0 h 2366"/>
              <a:gd name="T74" fmla="*/ 2262 w 2262"/>
              <a:gd name="T75" fmla="*/ 2366 h 23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62" h="2366">
                <a:moveTo>
                  <a:pt x="886" y="413"/>
                </a:moveTo>
                <a:lnTo>
                  <a:pt x="331" y="0"/>
                </a:lnTo>
                <a:lnTo>
                  <a:pt x="239" y="55"/>
                </a:lnTo>
                <a:lnTo>
                  <a:pt x="0" y="286"/>
                </a:lnTo>
                <a:lnTo>
                  <a:pt x="353" y="725"/>
                </a:lnTo>
                <a:lnTo>
                  <a:pt x="778" y="931"/>
                </a:lnTo>
                <a:lnTo>
                  <a:pt x="1314" y="1824"/>
                </a:lnTo>
                <a:lnTo>
                  <a:pt x="1328" y="1832"/>
                </a:lnTo>
                <a:lnTo>
                  <a:pt x="1711" y="2040"/>
                </a:lnTo>
                <a:lnTo>
                  <a:pt x="1978" y="2366"/>
                </a:lnTo>
                <a:lnTo>
                  <a:pt x="2015" y="1815"/>
                </a:lnTo>
                <a:lnTo>
                  <a:pt x="1973" y="1832"/>
                </a:lnTo>
                <a:lnTo>
                  <a:pt x="1698" y="1199"/>
                </a:lnTo>
                <a:lnTo>
                  <a:pt x="1575" y="1231"/>
                </a:lnTo>
                <a:lnTo>
                  <a:pt x="1377" y="983"/>
                </a:lnTo>
                <a:lnTo>
                  <a:pt x="1605" y="794"/>
                </a:lnTo>
                <a:lnTo>
                  <a:pt x="1822" y="919"/>
                </a:lnTo>
                <a:lnTo>
                  <a:pt x="2110" y="918"/>
                </a:lnTo>
                <a:lnTo>
                  <a:pt x="2262" y="766"/>
                </a:lnTo>
                <a:lnTo>
                  <a:pt x="2243" y="750"/>
                </a:lnTo>
                <a:lnTo>
                  <a:pt x="1623" y="265"/>
                </a:lnTo>
                <a:lnTo>
                  <a:pt x="1462" y="373"/>
                </a:lnTo>
                <a:lnTo>
                  <a:pt x="1314" y="253"/>
                </a:lnTo>
                <a:lnTo>
                  <a:pt x="886" y="413"/>
                </a:lnTo>
                <a:close/>
              </a:path>
            </a:pathLst>
          </a:custGeom>
          <a:solidFill>
            <a:srgbClr val="00CC99"/>
          </a:solidFill>
          <a:ln w="0">
            <a:solidFill>
              <a:srgbClr val="000000"/>
            </a:solidFill>
            <a:prstDash val="solid"/>
            <a:round/>
            <a:headEnd/>
            <a:tailEnd/>
          </a:ln>
        </p:spPr>
        <p:txBody>
          <a:bodyPr/>
          <a:lstStyle/>
          <a:p>
            <a:endParaRPr lang="fi-FI"/>
          </a:p>
        </p:txBody>
      </p:sp>
      <p:sp>
        <p:nvSpPr>
          <p:cNvPr id="27658" name="Freeform 10"/>
          <p:cNvSpPr>
            <a:spLocks noChangeAspect="1"/>
          </p:cNvSpPr>
          <p:nvPr/>
        </p:nvSpPr>
        <p:spPr bwMode="auto">
          <a:xfrm>
            <a:off x="3779838" y="3017838"/>
            <a:ext cx="800100" cy="1054100"/>
          </a:xfrm>
          <a:custGeom>
            <a:avLst/>
            <a:gdLst>
              <a:gd name="T0" fmla="*/ 2147483647 w 1320"/>
              <a:gd name="T1" fmla="*/ 2147483647 h 1735"/>
              <a:gd name="T2" fmla="*/ 0 w 1320"/>
              <a:gd name="T3" fmla="*/ 2147483647 h 1735"/>
              <a:gd name="T4" fmla="*/ 2147483647 w 1320"/>
              <a:gd name="T5" fmla="*/ 2147483647 h 1735"/>
              <a:gd name="T6" fmla="*/ 2147483647 w 1320"/>
              <a:gd name="T7" fmla="*/ 0 h 1735"/>
              <a:gd name="T8" fmla="*/ 2147483647 w 1320"/>
              <a:gd name="T9" fmla="*/ 2147483647 h 1735"/>
              <a:gd name="T10" fmla="*/ 2147483647 w 1320"/>
              <a:gd name="T11" fmla="*/ 2147483647 h 1735"/>
              <a:gd name="T12" fmla="*/ 2147483647 w 1320"/>
              <a:gd name="T13" fmla="*/ 2147483647 h 1735"/>
              <a:gd name="T14" fmla="*/ 2147483647 w 1320"/>
              <a:gd name="T15" fmla="*/ 2147483647 h 1735"/>
              <a:gd name="T16" fmla="*/ 2147483647 w 1320"/>
              <a:gd name="T17" fmla="*/ 2147483647 h 1735"/>
              <a:gd name="T18" fmla="*/ 2147483647 w 1320"/>
              <a:gd name="T19" fmla="*/ 2147483647 h 1735"/>
              <a:gd name="T20" fmla="*/ 2147483647 w 1320"/>
              <a:gd name="T21" fmla="*/ 2147483647 h 17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0"/>
              <a:gd name="T34" fmla="*/ 0 h 1735"/>
              <a:gd name="T35" fmla="*/ 1320 w 1320"/>
              <a:gd name="T36" fmla="*/ 1735 h 17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20" h="1735">
                <a:moveTo>
                  <a:pt x="442" y="1478"/>
                </a:moveTo>
                <a:lnTo>
                  <a:pt x="0" y="1047"/>
                </a:lnTo>
                <a:lnTo>
                  <a:pt x="96" y="830"/>
                </a:lnTo>
                <a:lnTo>
                  <a:pt x="467" y="0"/>
                </a:lnTo>
                <a:lnTo>
                  <a:pt x="1005" y="510"/>
                </a:lnTo>
                <a:lnTo>
                  <a:pt x="997" y="522"/>
                </a:lnTo>
                <a:lnTo>
                  <a:pt x="1198" y="953"/>
                </a:lnTo>
                <a:lnTo>
                  <a:pt x="1320" y="1483"/>
                </a:lnTo>
                <a:lnTo>
                  <a:pt x="1304" y="1488"/>
                </a:lnTo>
                <a:lnTo>
                  <a:pt x="1082" y="1735"/>
                </a:lnTo>
                <a:lnTo>
                  <a:pt x="442" y="1478"/>
                </a:lnTo>
                <a:close/>
              </a:path>
            </a:pathLst>
          </a:custGeom>
          <a:gradFill rotWithShape="0">
            <a:gsLst>
              <a:gs pos="0">
                <a:srgbClr val="00CC99"/>
              </a:gs>
              <a:gs pos="49001">
                <a:srgbClr val="00CC99"/>
              </a:gs>
              <a:gs pos="50000">
                <a:srgbClr val="00CC99"/>
              </a:gs>
              <a:gs pos="50999">
                <a:srgbClr val="FFC000"/>
              </a:gs>
              <a:gs pos="100000">
                <a:srgbClr val="FFC000"/>
              </a:gs>
            </a:gsLst>
            <a:lin ang="10800000"/>
          </a:gradFill>
          <a:ln w="12700">
            <a:solidFill>
              <a:srgbClr val="000000"/>
            </a:solidFill>
            <a:prstDash val="solid"/>
            <a:round/>
            <a:headEnd/>
            <a:tailEnd/>
          </a:ln>
        </p:spPr>
        <p:txBody>
          <a:bodyPr/>
          <a:lstStyle/>
          <a:p>
            <a:endParaRPr lang="fi-FI"/>
          </a:p>
        </p:txBody>
      </p:sp>
      <p:sp>
        <p:nvSpPr>
          <p:cNvPr id="27659" name="Freeform 11"/>
          <p:cNvSpPr>
            <a:spLocks noChangeAspect="1"/>
          </p:cNvSpPr>
          <p:nvPr/>
        </p:nvSpPr>
        <p:spPr bwMode="auto">
          <a:xfrm>
            <a:off x="5443538" y="260350"/>
            <a:ext cx="401637" cy="577850"/>
          </a:xfrm>
          <a:custGeom>
            <a:avLst/>
            <a:gdLst>
              <a:gd name="T0" fmla="*/ 2147483647 w 661"/>
              <a:gd name="T1" fmla="*/ 2147483647 h 954"/>
              <a:gd name="T2" fmla="*/ 2147483647 w 661"/>
              <a:gd name="T3" fmla="*/ 2147483647 h 954"/>
              <a:gd name="T4" fmla="*/ 0 w 661"/>
              <a:gd name="T5" fmla="*/ 2147483647 h 954"/>
              <a:gd name="T6" fmla="*/ 2147483647 w 661"/>
              <a:gd name="T7" fmla="*/ 2147483647 h 954"/>
              <a:gd name="T8" fmla="*/ 2147483647 w 661"/>
              <a:gd name="T9" fmla="*/ 2147483647 h 954"/>
              <a:gd name="T10" fmla="*/ 2147483647 w 661"/>
              <a:gd name="T11" fmla="*/ 2147483647 h 954"/>
              <a:gd name="T12" fmla="*/ 2147483647 w 661"/>
              <a:gd name="T13" fmla="*/ 2147483647 h 954"/>
              <a:gd name="T14" fmla="*/ 2147483647 w 661"/>
              <a:gd name="T15" fmla="*/ 2147483647 h 954"/>
              <a:gd name="T16" fmla="*/ 2147483647 w 661"/>
              <a:gd name="T17" fmla="*/ 2147483647 h 954"/>
              <a:gd name="T18" fmla="*/ 2147483647 w 661"/>
              <a:gd name="T19" fmla="*/ 2147483647 h 954"/>
              <a:gd name="T20" fmla="*/ 2147483647 w 661"/>
              <a:gd name="T21" fmla="*/ 2147483647 h 954"/>
              <a:gd name="T22" fmla="*/ 2147483647 w 661"/>
              <a:gd name="T23" fmla="*/ 2147483647 h 954"/>
              <a:gd name="T24" fmla="*/ 2147483647 w 661"/>
              <a:gd name="T25" fmla="*/ 0 h 954"/>
              <a:gd name="T26" fmla="*/ 2147483647 w 661"/>
              <a:gd name="T27" fmla="*/ 2147483647 h 954"/>
              <a:gd name="T28" fmla="*/ 2147483647 w 661"/>
              <a:gd name="T29" fmla="*/ 2147483647 h 9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1"/>
              <a:gd name="T46" fmla="*/ 0 h 954"/>
              <a:gd name="T47" fmla="*/ 661 w 661"/>
              <a:gd name="T48" fmla="*/ 954 h 9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1" h="954">
                <a:moveTo>
                  <a:pt x="167" y="232"/>
                </a:moveTo>
                <a:lnTo>
                  <a:pt x="60" y="286"/>
                </a:lnTo>
                <a:lnTo>
                  <a:pt x="0" y="354"/>
                </a:lnTo>
                <a:lnTo>
                  <a:pt x="7" y="431"/>
                </a:lnTo>
                <a:lnTo>
                  <a:pt x="76" y="618"/>
                </a:lnTo>
                <a:lnTo>
                  <a:pt x="55" y="781"/>
                </a:lnTo>
                <a:lnTo>
                  <a:pt x="40" y="835"/>
                </a:lnTo>
                <a:lnTo>
                  <a:pt x="296" y="954"/>
                </a:lnTo>
                <a:lnTo>
                  <a:pt x="335" y="919"/>
                </a:lnTo>
                <a:lnTo>
                  <a:pt x="422" y="836"/>
                </a:lnTo>
                <a:lnTo>
                  <a:pt x="661" y="605"/>
                </a:lnTo>
                <a:lnTo>
                  <a:pt x="616" y="633"/>
                </a:lnTo>
                <a:lnTo>
                  <a:pt x="323" y="0"/>
                </a:lnTo>
                <a:lnTo>
                  <a:pt x="242" y="95"/>
                </a:lnTo>
                <a:lnTo>
                  <a:pt x="167" y="232"/>
                </a:lnTo>
                <a:close/>
              </a:path>
            </a:pathLst>
          </a:custGeom>
          <a:gradFill rotWithShape="0">
            <a:gsLst>
              <a:gs pos="0">
                <a:srgbClr val="00CC99"/>
              </a:gs>
              <a:gs pos="49001">
                <a:srgbClr val="00CC99"/>
              </a:gs>
              <a:gs pos="50000">
                <a:srgbClr val="00CC99"/>
              </a:gs>
              <a:gs pos="50999">
                <a:srgbClr val="FFC000"/>
              </a:gs>
              <a:gs pos="100000">
                <a:srgbClr val="FFC000"/>
              </a:gs>
            </a:gsLst>
            <a:lin ang="10800000"/>
          </a:gradFill>
          <a:ln w="12700">
            <a:solidFill>
              <a:srgbClr val="000000"/>
            </a:solidFill>
            <a:prstDash val="solid"/>
            <a:round/>
            <a:headEnd/>
            <a:tailEnd/>
          </a:ln>
        </p:spPr>
        <p:txBody>
          <a:bodyPr/>
          <a:lstStyle/>
          <a:p>
            <a:endParaRPr lang="fi-FI"/>
          </a:p>
        </p:txBody>
      </p:sp>
      <p:sp>
        <p:nvSpPr>
          <p:cNvPr id="27660" name="Freeform 12"/>
          <p:cNvSpPr>
            <a:spLocks noChangeAspect="1"/>
          </p:cNvSpPr>
          <p:nvPr/>
        </p:nvSpPr>
        <p:spPr bwMode="auto">
          <a:xfrm>
            <a:off x="5249863" y="428625"/>
            <a:ext cx="130175" cy="255588"/>
          </a:xfrm>
          <a:custGeom>
            <a:avLst/>
            <a:gdLst>
              <a:gd name="T0" fmla="*/ 2147483647 w 213"/>
              <a:gd name="T1" fmla="*/ 2147483647 h 419"/>
              <a:gd name="T2" fmla="*/ 2147483647 w 213"/>
              <a:gd name="T3" fmla="*/ 2147483647 h 419"/>
              <a:gd name="T4" fmla="*/ 2147483647 w 213"/>
              <a:gd name="T5" fmla="*/ 2147483647 h 419"/>
              <a:gd name="T6" fmla="*/ 0 w 213"/>
              <a:gd name="T7" fmla="*/ 2147483647 h 419"/>
              <a:gd name="T8" fmla="*/ 2147483647 w 213"/>
              <a:gd name="T9" fmla="*/ 2147483647 h 419"/>
              <a:gd name="T10" fmla="*/ 2147483647 w 213"/>
              <a:gd name="T11" fmla="*/ 2147483647 h 419"/>
              <a:gd name="T12" fmla="*/ 2147483647 w 213"/>
              <a:gd name="T13" fmla="*/ 0 h 419"/>
              <a:gd name="T14" fmla="*/ 2147483647 w 213"/>
              <a:gd name="T15" fmla="*/ 2147483647 h 419"/>
              <a:gd name="T16" fmla="*/ 2147483647 w 213"/>
              <a:gd name="T17" fmla="*/ 2147483647 h 419"/>
              <a:gd name="T18" fmla="*/ 2147483647 w 213"/>
              <a:gd name="T19" fmla="*/ 2147483647 h 419"/>
              <a:gd name="T20" fmla="*/ 2147483647 w 213"/>
              <a:gd name="T21" fmla="*/ 2147483647 h 4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
              <a:gd name="T34" fmla="*/ 0 h 419"/>
              <a:gd name="T35" fmla="*/ 213 w 213"/>
              <a:gd name="T36" fmla="*/ 419 h 4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 h="419">
                <a:moveTo>
                  <a:pt x="122" y="419"/>
                </a:moveTo>
                <a:lnTo>
                  <a:pt x="77" y="419"/>
                </a:lnTo>
                <a:lnTo>
                  <a:pt x="39" y="388"/>
                </a:lnTo>
                <a:lnTo>
                  <a:pt x="0" y="266"/>
                </a:lnTo>
                <a:lnTo>
                  <a:pt x="30" y="106"/>
                </a:lnTo>
                <a:lnTo>
                  <a:pt x="52" y="37"/>
                </a:lnTo>
                <a:lnTo>
                  <a:pt x="105" y="0"/>
                </a:lnTo>
                <a:lnTo>
                  <a:pt x="190" y="75"/>
                </a:lnTo>
                <a:lnTo>
                  <a:pt x="213" y="189"/>
                </a:lnTo>
                <a:lnTo>
                  <a:pt x="190" y="335"/>
                </a:lnTo>
                <a:lnTo>
                  <a:pt x="122" y="419"/>
                </a:lnTo>
                <a:close/>
              </a:path>
            </a:pathLst>
          </a:custGeom>
          <a:solidFill>
            <a:srgbClr val="00CC99"/>
          </a:solidFill>
          <a:ln w="0">
            <a:solidFill>
              <a:srgbClr val="000000"/>
            </a:solidFill>
            <a:prstDash val="solid"/>
            <a:round/>
            <a:headEnd/>
            <a:tailEnd/>
          </a:ln>
        </p:spPr>
        <p:txBody>
          <a:bodyPr/>
          <a:lstStyle/>
          <a:p>
            <a:endParaRPr lang="fi-FI"/>
          </a:p>
        </p:txBody>
      </p:sp>
      <p:sp>
        <p:nvSpPr>
          <p:cNvPr id="27661" name="Freeform 13"/>
          <p:cNvSpPr>
            <a:spLocks noChangeAspect="1"/>
          </p:cNvSpPr>
          <p:nvPr/>
        </p:nvSpPr>
        <p:spPr bwMode="auto">
          <a:xfrm>
            <a:off x="3074988" y="3113088"/>
            <a:ext cx="762000" cy="866775"/>
          </a:xfrm>
          <a:custGeom>
            <a:avLst/>
            <a:gdLst>
              <a:gd name="T0" fmla="*/ 2147483647 w 1258"/>
              <a:gd name="T1" fmla="*/ 2147483647 h 1428"/>
              <a:gd name="T2" fmla="*/ 2147483647 w 1258"/>
              <a:gd name="T3" fmla="*/ 2147483647 h 1428"/>
              <a:gd name="T4" fmla="*/ 2147483647 w 1258"/>
              <a:gd name="T5" fmla="*/ 2147483647 h 1428"/>
              <a:gd name="T6" fmla="*/ 2147483647 w 1258"/>
              <a:gd name="T7" fmla="*/ 2147483647 h 1428"/>
              <a:gd name="T8" fmla="*/ 2147483647 w 1258"/>
              <a:gd name="T9" fmla="*/ 2147483647 h 1428"/>
              <a:gd name="T10" fmla="*/ 0 w 1258"/>
              <a:gd name="T11" fmla="*/ 2147483647 h 1428"/>
              <a:gd name="T12" fmla="*/ 2147483647 w 1258"/>
              <a:gd name="T13" fmla="*/ 2147483647 h 1428"/>
              <a:gd name="T14" fmla="*/ 2147483647 w 1258"/>
              <a:gd name="T15" fmla="*/ 2147483647 h 1428"/>
              <a:gd name="T16" fmla="*/ 2147483647 w 1258"/>
              <a:gd name="T17" fmla="*/ 2147483647 h 1428"/>
              <a:gd name="T18" fmla="*/ 2147483647 w 1258"/>
              <a:gd name="T19" fmla="*/ 2147483647 h 1428"/>
              <a:gd name="T20" fmla="*/ 2147483647 w 1258"/>
              <a:gd name="T21" fmla="*/ 2147483647 h 1428"/>
              <a:gd name="T22" fmla="*/ 2147483647 w 1258"/>
              <a:gd name="T23" fmla="*/ 2147483647 h 1428"/>
              <a:gd name="T24" fmla="*/ 2147483647 w 1258"/>
              <a:gd name="T25" fmla="*/ 2147483647 h 1428"/>
              <a:gd name="T26" fmla="*/ 2147483647 w 1258"/>
              <a:gd name="T27" fmla="*/ 2147483647 h 1428"/>
              <a:gd name="T28" fmla="*/ 2147483647 w 1258"/>
              <a:gd name="T29" fmla="*/ 0 h 1428"/>
              <a:gd name="T30" fmla="*/ 2147483647 w 1258"/>
              <a:gd name="T31" fmla="*/ 2147483647 h 1428"/>
              <a:gd name="T32" fmla="*/ 2147483647 w 1258"/>
              <a:gd name="T33" fmla="*/ 2147483647 h 1428"/>
              <a:gd name="T34" fmla="*/ 2147483647 w 1258"/>
              <a:gd name="T35" fmla="*/ 2147483647 h 1428"/>
              <a:gd name="T36" fmla="*/ 2147483647 w 1258"/>
              <a:gd name="T37" fmla="*/ 2147483647 h 1428"/>
              <a:gd name="T38" fmla="*/ 2147483647 w 1258"/>
              <a:gd name="T39" fmla="*/ 2147483647 h 1428"/>
              <a:gd name="T40" fmla="*/ 2147483647 w 1258"/>
              <a:gd name="T41" fmla="*/ 2147483647 h 1428"/>
              <a:gd name="T42" fmla="*/ 2147483647 w 1258"/>
              <a:gd name="T43" fmla="*/ 2147483647 h 1428"/>
              <a:gd name="T44" fmla="*/ 2147483647 w 1258"/>
              <a:gd name="T45" fmla="*/ 2147483647 h 1428"/>
              <a:gd name="T46" fmla="*/ 2147483647 w 1258"/>
              <a:gd name="T47" fmla="*/ 2147483647 h 14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58"/>
              <a:gd name="T73" fmla="*/ 0 h 1428"/>
              <a:gd name="T74" fmla="*/ 1258 w 1258"/>
              <a:gd name="T75" fmla="*/ 1428 h 14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58" h="1428">
                <a:moveTo>
                  <a:pt x="268" y="692"/>
                </a:moveTo>
                <a:lnTo>
                  <a:pt x="184" y="715"/>
                </a:lnTo>
                <a:lnTo>
                  <a:pt x="92" y="700"/>
                </a:lnTo>
                <a:lnTo>
                  <a:pt x="77" y="687"/>
                </a:lnTo>
                <a:lnTo>
                  <a:pt x="96" y="895"/>
                </a:lnTo>
                <a:lnTo>
                  <a:pt x="0" y="1050"/>
                </a:lnTo>
                <a:lnTo>
                  <a:pt x="22" y="1395"/>
                </a:lnTo>
                <a:lnTo>
                  <a:pt x="25" y="1428"/>
                </a:lnTo>
                <a:lnTo>
                  <a:pt x="1033" y="1370"/>
                </a:lnTo>
                <a:lnTo>
                  <a:pt x="1074" y="1088"/>
                </a:lnTo>
                <a:lnTo>
                  <a:pt x="1162" y="890"/>
                </a:lnTo>
                <a:lnTo>
                  <a:pt x="1258" y="673"/>
                </a:lnTo>
                <a:lnTo>
                  <a:pt x="658" y="144"/>
                </a:lnTo>
                <a:lnTo>
                  <a:pt x="647" y="137"/>
                </a:lnTo>
                <a:lnTo>
                  <a:pt x="455" y="0"/>
                </a:lnTo>
                <a:lnTo>
                  <a:pt x="487" y="44"/>
                </a:lnTo>
                <a:lnTo>
                  <a:pt x="510" y="96"/>
                </a:lnTo>
                <a:lnTo>
                  <a:pt x="510" y="226"/>
                </a:lnTo>
                <a:lnTo>
                  <a:pt x="480" y="256"/>
                </a:lnTo>
                <a:lnTo>
                  <a:pt x="389" y="310"/>
                </a:lnTo>
                <a:lnTo>
                  <a:pt x="298" y="448"/>
                </a:lnTo>
                <a:lnTo>
                  <a:pt x="329" y="623"/>
                </a:lnTo>
                <a:lnTo>
                  <a:pt x="313" y="645"/>
                </a:lnTo>
                <a:lnTo>
                  <a:pt x="268" y="692"/>
                </a:lnTo>
                <a:close/>
              </a:path>
            </a:pathLst>
          </a:custGeom>
          <a:gradFill rotWithShape="0">
            <a:gsLst>
              <a:gs pos="0">
                <a:srgbClr val="00CC99"/>
              </a:gs>
              <a:gs pos="49001">
                <a:srgbClr val="00CC99"/>
              </a:gs>
              <a:gs pos="50000">
                <a:srgbClr val="00CC99"/>
              </a:gs>
              <a:gs pos="50999">
                <a:srgbClr val="FFC000"/>
              </a:gs>
              <a:gs pos="100000">
                <a:srgbClr val="FFC000"/>
              </a:gs>
            </a:gsLst>
            <a:lin ang="10800000"/>
          </a:gradFill>
          <a:ln w="0">
            <a:solidFill>
              <a:srgbClr val="000000"/>
            </a:solidFill>
            <a:prstDash val="solid"/>
            <a:round/>
            <a:headEnd/>
            <a:tailEnd/>
          </a:ln>
        </p:spPr>
        <p:txBody>
          <a:bodyPr/>
          <a:lstStyle/>
          <a:p>
            <a:endParaRPr lang="fi-FI"/>
          </a:p>
        </p:txBody>
      </p:sp>
      <p:sp>
        <p:nvSpPr>
          <p:cNvPr id="27662" name="Freeform 14"/>
          <p:cNvSpPr>
            <a:spLocks noChangeAspect="1"/>
          </p:cNvSpPr>
          <p:nvPr/>
        </p:nvSpPr>
        <p:spPr bwMode="auto">
          <a:xfrm>
            <a:off x="2846388" y="3032125"/>
            <a:ext cx="131762" cy="228600"/>
          </a:xfrm>
          <a:custGeom>
            <a:avLst/>
            <a:gdLst>
              <a:gd name="T0" fmla="*/ 2147483647 w 221"/>
              <a:gd name="T1" fmla="*/ 2147483647 h 380"/>
              <a:gd name="T2" fmla="*/ 0 w 221"/>
              <a:gd name="T3" fmla="*/ 2147483647 h 380"/>
              <a:gd name="T4" fmla="*/ 2147483647 w 221"/>
              <a:gd name="T5" fmla="*/ 2147483647 h 380"/>
              <a:gd name="T6" fmla="*/ 2147483647 w 221"/>
              <a:gd name="T7" fmla="*/ 2147483647 h 380"/>
              <a:gd name="T8" fmla="*/ 2147483647 w 221"/>
              <a:gd name="T9" fmla="*/ 0 h 380"/>
              <a:gd name="T10" fmla="*/ 2147483647 w 221"/>
              <a:gd name="T11" fmla="*/ 2147483647 h 380"/>
              <a:gd name="T12" fmla="*/ 2147483647 w 221"/>
              <a:gd name="T13" fmla="*/ 2147483647 h 380"/>
              <a:gd name="T14" fmla="*/ 2147483647 w 221"/>
              <a:gd name="T15" fmla="*/ 2147483647 h 380"/>
              <a:gd name="T16" fmla="*/ 2147483647 w 221"/>
              <a:gd name="T17" fmla="*/ 2147483647 h 380"/>
              <a:gd name="T18" fmla="*/ 2147483647 w 221"/>
              <a:gd name="T19" fmla="*/ 2147483647 h 380"/>
              <a:gd name="T20" fmla="*/ 2147483647 w 221"/>
              <a:gd name="T21" fmla="*/ 2147483647 h 380"/>
              <a:gd name="T22" fmla="*/ 2147483647 w 221"/>
              <a:gd name="T23" fmla="*/ 2147483647 h 380"/>
              <a:gd name="T24" fmla="*/ 2147483647 w 221"/>
              <a:gd name="T25" fmla="*/ 2147483647 h 3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1"/>
              <a:gd name="T40" fmla="*/ 0 h 380"/>
              <a:gd name="T41" fmla="*/ 221 w 221"/>
              <a:gd name="T42" fmla="*/ 380 h 3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1" h="380">
                <a:moveTo>
                  <a:pt x="7" y="267"/>
                </a:moveTo>
                <a:lnTo>
                  <a:pt x="0" y="243"/>
                </a:lnTo>
                <a:lnTo>
                  <a:pt x="7" y="99"/>
                </a:lnTo>
                <a:lnTo>
                  <a:pt x="38" y="31"/>
                </a:lnTo>
                <a:lnTo>
                  <a:pt x="76" y="0"/>
                </a:lnTo>
                <a:lnTo>
                  <a:pt x="144" y="7"/>
                </a:lnTo>
                <a:lnTo>
                  <a:pt x="198" y="53"/>
                </a:lnTo>
                <a:lnTo>
                  <a:pt x="221" y="98"/>
                </a:lnTo>
                <a:lnTo>
                  <a:pt x="221" y="281"/>
                </a:lnTo>
                <a:lnTo>
                  <a:pt x="185" y="380"/>
                </a:lnTo>
                <a:lnTo>
                  <a:pt x="100" y="373"/>
                </a:lnTo>
                <a:lnTo>
                  <a:pt x="39" y="319"/>
                </a:lnTo>
                <a:lnTo>
                  <a:pt x="7" y="267"/>
                </a:lnTo>
                <a:close/>
              </a:path>
            </a:pathLst>
          </a:custGeom>
          <a:solidFill>
            <a:srgbClr val="00CC99"/>
          </a:solidFill>
          <a:ln w="0">
            <a:solidFill>
              <a:srgbClr val="000000"/>
            </a:solidFill>
            <a:prstDash val="solid"/>
            <a:round/>
            <a:headEnd/>
            <a:tailEnd/>
          </a:ln>
        </p:spPr>
        <p:txBody>
          <a:bodyPr/>
          <a:lstStyle/>
          <a:p>
            <a:endParaRPr lang="fi-FI"/>
          </a:p>
        </p:txBody>
      </p:sp>
      <p:sp>
        <p:nvSpPr>
          <p:cNvPr id="27663" name="Freeform 15"/>
          <p:cNvSpPr>
            <a:spLocks noChangeAspect="1"/>
          </p:cNvSpPr>
          <p:nvPr/>
        </p:nvSpPr>
        <p:spPr bwMode="auto">
          <a:xfrm>
            <a:off x="2336800" y="3022600"/>
            <a:ext cx="136525" cy="158750"/>
          </a:xfrm>
          <a:custGeom>
            <a:avLst/>
            <a:gdLst>
              <a:gd name="T0" fmla="*/ 2147483647 w 229"/>
              <a:gd name="T1" fmla="*/ 0 h 266"/>
              <a:gd name="T2" fmla="*/ 2147483647 w 229"/>
              <a:gd name="T3" fmla="*/ 2147483647 h 266"/>
              <a:gd name="T4" fmla="*/ 0 w 229"/>
              <a:gd name="T5" fmla="*/ 2147483647 h 266"/>
              <a:gd name="T6" fmla="*/ 2147483647 w 229"/>
              <a:gd name="T7" fmla="*/ 2147483647 h 266"/>
              <a:gd name="T8" fmla="*/ 2147483647 w 229"/>
              <a:gd name="T9" fmla="*/ 2147483647 h 266"/>
              <a:gd name="T10" fmla="*/ 2147483647 w 229"/>
              <a:gd name="T11" fmla="*/ 2147483647 h 266"/>
              <a:gd name="T12" fmla="*/ 2147483647 w 229"/>
              <a:gd name="T13" fmla="*/ 2147483647 h 266"/>
              <a:gd name="T14" fmla="*/ 2147483647 w 229"/>
              <a:gd name="T15" fmla="*/ 2147483647 h 266"/>
              <a:gd name="T16" fmla="*/ 2147483647 w 229"/>
              <a:gd name="T17" fmla="*/ 2147483647 h 266"/>
              <a:gd name="T18" fmla="*/ 2147483647 w 229"/>
              <a:gd name="T19" fmla="*/ 2147483647 h 266"/>
              <a:gd name="T20" fmla="*/ 2147483647 w 229"/>
              <a:gd name="T21" fmla="*/ 0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9"/>
              <a:gd name="T34" fmla="*/ 0 h 266"/>
              <a:gd name="T35" fmla="*/ 229 w 229"/>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9" h="266">
                <a:moveTo>
                  <a:pt x="106" y="0"/>
                </a:moveTo>
                <a:lnTo>
                  <a:pt x="45" y="45"/>
                </a:lnTo>
                <a:lnTo>
                  <a:pt x="0" y="153"/>
                </a:lnTo>
                <a:lnTo>
                  <a:pt x="7" y="198"/>
                </a:lnTo>
                <a:lnTo>
                  <a:pt x="47" y="266"/>
                </a:lnTo>
                <a:lnTo>
                  <a:pt x="138" y="266"/>
                </a:lnTo>
                <a:lnTo>
                  <a:pt x="176" y="243"/>
                </a:lnTo>
                <a:lnTo>
                  <a:pt x="229" y="151"/>
                </a:lnTo>
                <a:lnTo>
                  <a:pt x="213" y="60"/>
                </a:lnTo>
                <a:lnTo>
                  <a:pt x="168" y="14"/>
                </a:lnTo>
                <a:lnTo>
                  <a:pt x="106" y="0"/>
                </a:lnTo>
                <a:close/>
              </a:path>
            </a:pathLst>
          </a:custGeom>
          <a:solidFill>
            <a:srgbClr val="00CC99"/>
          </a:solidFill>
          <a:ln w="0">
            <a:solidFill>
              <a:srgbClr val="000000"/>
            </a:solidFill>
            <a:prstDash val="solid"/>
            <a:round/>
            <a:headEnd/>
            <a:tailEnd/>
          </a:ln>
        </p:spPr>
        <p:txBody>
          <a:bodyPr/>
          <a:lstStyle/>
          <a:p>
            <a:endParaRPr lang="fi-FI"/>
          </a:p>
        </p:txBody>
      </p:sp>
      <p:sp>
        <p:nvSpPr>
          <p:cNvPr id="27664" name="Freeform 16"/>
          <p:cNvSpPr>
            <a:spLocks noChangeAspect="1"/>
          </p:cNvSpPr>
          <p:nvPr/>
        </p:nvSpPr>
        <p:spPr bwMode="auto">
          <a:xfrm>
            <a:off x="3467100" y="2203450"/>
            <a:ext cx="835025" cy="1317625"/>
          </a:xfrm>
          <a:custGeom>
            <a:avLst/>
            <a:gdLst>
              <a:gd name="T0" fmla="*/ 2147483647 w 1377"/>
              <a:gd name="T1" fmla="*/ 2147483647 h 2171"/>
              <a:gd name="T2" fmla="*/ 2147483647 w 1377"/>
              <a:gd name="T3" fmla="*/ 2147483647 h 2171"/>
              <a:gd name="T4" fmla="*/ 2147483647 w 1377"/>
              <a:gd name="T5" fmla="*/ 0 h 2171"/>
              <a:gd name="T6" fmla="*/ 2147483647 w 1377"/>
              <a:gd name="T7" fmla="*/ 0 h 2171"/>
              <a:gd name="T8" fmla="*/ 2147483647 w 1377"/>
              <a:gd name="T9" fmla="*/ 2147483647 h 2171"/>
              <a:gd name="T10" fmla="*/ 2147483647 w 1377"/>
              <a:gd name="T11" fmla="*/ 2147483647 h 2171"/>
              <a:gd name="T12" fmla="*/ 2147483647 w 1377"/>
              <a:gd name="T13" fmla="*/ 2147483647 h 2171"/>
              <a:gd name="T14" fmla="*/ 2147483647 w 1377"/>
              <a:gd name="T15" fmla="*/ 2147483647 h 2171"/>
              <a:gd name="T16" fmla="*/ 2147483647 w 1377"/>
              <a:gd name="T17" fmla="*/ 2147483647 h 2171"/>
              <a:gd name="T18" fmla="*/ 2147483647 w 1377"/>
              <a:gd name="T19" fmla="*/ 2147483647 h 2171"/>
              <a:gd name="T20" fmla="*/ 2147483647 w 1377"/>
              <a:gd name="T21" fmla="*/ 2147483647 h 2171"/>
              <a:gd name="T22" fmla="*/ 2147483647 w 1377"/>
              <a:gd name="T23" fmla="*/ 2147483647 h 2171"/>
              <a:gd name="T24" fmla="*/ 2147483647 w 1377"/>
              <a:gd name="T25" fmla="*/ 2147483647 h 2171"/>
              <a:gd name="T26" fmla="*/ 2147483647 w 1377"/>
              <a:gd name="T27" fmla="*/ 2147483647 h 2171"/>
              <a:gd name="T28" fmla="*/ 2147483647 w 1377"/>
              <a:gd name="T29" fmla="*/ 2147483647 h 2171"/>
              <a:gd name="T30" fmla="*/ 0 w 1377"/>
              <a:gd name="T31" fmla="*/ 2147483647 h 2171"/>
              <a:gd name="T32" fmla="*/ 2147483647 w 1377"/>
              <a:gd name="T33" fmla="*/ 2147483647 h 2171"/>
              <a:gd name="T34" fmla="*/ 2147483647 w 1377"/>
              <a:gd name="T35" fmla="*/ 2147483647 h 2171"/>
              <a:gd name="T36" fmla="*/ 2147483647 w 1377"/>
              <a:gd name="T37" fmla="*/ 2147483647 h 2171"/>
              <a:gd name="T38" fmla="*/ 2147483647 w 1377"/>
              <a:gd name="T39" fmla="*/ 2147483647 h 2171"/>
              <a:gd name="T40" fmla="*/ 2147483647 w 1377"/>
              <a:gd name="T41" fmla="*/ 2147483647 h 2171"/>
              <a:gd name="T42" fmla="*/ 2147483647 w 1377"/>
              <a:gd name="T43" fmla="*/ 2147483647 h 2171"/>
              <a:gd name="T44" fmla="*/ 2147483647 w 1377"/>
              <a:gd name="T45" fmla="*/ 2147483647 h 2171"/>
              <a:gd name="T46" fmla="*/ 2147483647 w 1377"/>
              <a:gd name="T47" fmla="*/ 2147483647 h 2171"/>
              <a:gd name="T48" fmla="*/ 2147483647 w 1377"/>
              <a:gd name="T49" fmla="*/ 2147483647 h 2171"/>
              <a:gd name="T50" fmla="*/ 2147483647 w 1377"/>
              <a:gd name="T51" fmla="*/ 2147483647 h 2171"/>
              <a:gd name="T52" fmla="*/ 2147483647 w 1377"/>
              <a:gd name="T53" fmla="*/ 2147483647 h 2171"/>
              <a:gd name="T54" fmla="*/ 2147483647 w 1377"/>
              <a:gd name="T55" fmla="*/ 2147483647 h 2171"/>
              <a:gd name="T56" fmla="*/ 2147483647 w 1377"/>
              <a:gd name="T57" fmla="*/ 2147483647 h 2171"/>
              <a:gd name="T58" fmla="*/ 2147483647 w 1377"/>
              <a:gd name="T59" fmla="*/ 2147483647 h 2171"/>
              <a:gd name="T60" fmla="*/ 2147483647 w 1377"/>
              <a:gd name="T61" fmla="*/ 2147483647 h 2171"/>
              <a:gd name="T62" fmla="*/ 2147483647 w 1377"/>
              <a:gd name="T63" fmla="*/ 2147483647 h 2171"/>
              <a:gd name="T64" fmla="*/ 2147483647 w 1377"/>
              <a:gd name="T65" fmla="*/ 2147483647 h 21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7"/>
              <a:gd name="T100" fmla="*/ 0 h 2171"/>
              <a:gd name="T101" fmla="*/ 1377 w 1377"/>
              <a:gd name="T102" fmla="*/ 2171 h 21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7" h="2171">
                <a:moveTo>
                  <a:pt x="322" y="160"/>
                </a:moveTo>
                <a:lnTo>
                  <a:pt x="317" y="76"/>
                </a:lnTo>
                <a:lnTo>
                  <a:pt x="284" y="0"/>
                </a:lnTo>
                <a:lnTo>
                  <a:pt x="253" y="0"/>
                </a:lnTo>
                <a:lnTo>
                  <a:pt x="199" y="54"/>
                </a:lnTo>
                <a:lnTo>
                  <a:pt x="154" y="176"/>
                </a:lnTo>
                <a:lnTo>
                  <a:pt x="155" y="381"/>
                </a:lnTo>
                <a:lnTo>
                  <a:pt x="103" y="572"/>
                </a:lnTo>
                <a:lnTo>
                  <a:pt x="86" y="592"/>
                </a:lnTo>
                <a:lnTo>
                  <a:pt x="412" y="781"/>
                </a:lnTo>
                <a:lnTo>
                  <a:pt x="595" y="639"/>
                </a:lnTo>
                <a:lnTo>
                  <a:pt x="751" y="722"/>
                </a:lnTo>
                <a:lnTo>
                  <a:pt x="728" y="1044"/>
                </a:lnTo>
                <a:lnTo>
                  <a:pt x="589" y="1304"/>
                </a:lnTo>
                <a:lnTo>
                  <a:pt x="339" y="1255"/>
                </a:lnTo>
                <a:lnTo>
                  <a:pt x="0" y="1635"/>
                </a:lnTo>
                <a:lnTo>
                  <a:pt x="11" y="1642"/>
                </a:lnTo>
                <a:lnTo>
                  <a:pt x="611" y="2171"/>
                </a:lnTo>
                <a:lnTo>
                  <a:pt x="982" y="1341"/>
                </a:lnTo>
                <a:lnTo>
                  <a:pt x="963" y="1324"/>
                </a:lnTo>
                <a:lnTo>
                  <a:pt x="1367" y="841"/>
                </a:lnTo>
                <a:lnTo>
                  <a:pt x="1377" y="852"/>
                </a:lnTo>
                <a:lnTo>
                  <a:pt x="1366" y="722"/>
                </a:lnTo>
                <a:lnTo>
                  <a:pt x="1377" y="721"/>
                </a:lnTo>
                <a:lnTo>
                  <a:pt x="1198" y="122"/>
                </a:lnTo>
                <a:lnTo>
                  <a:pt x="1187" y="118"/>
                </a:lnTo>
                <a:lnTo>
                  <a:pt x="1062" y="88"/>
                </a:lnTo>
                <a:lnTo>
                  <a:pt x="978" y="111"/>
                </a:lnTo>
                <a:lnTo>
                  <a:pt x="857" y="120"/>
                </a:lnTo>
                <a:lnTo>
                  <a:pt x="726" y="173"/>
                </a:lnTo>
                <a:lnTo>
                  <a:pt x="537" y="288"/>
                </a:lnTo>
                <a:lnTo>
                  <a:pt x="375" y="266"/>
                </a:lnTo>
                <a:lnTo>
                  <a:pt x="322" y="160"/>
                </a:lnTo>
                <a:close/>
              </a:path>
            </a:pathLst>
          </a:custGeom>
          <a:gradFill rotWithShape="0">
            <a:gsLst>
              <a:gs pos="0">
                <a:srgbClr val="00CC99"/>
              </a:gs>
              <a:gs pos="49001">
                <a:srgbClr val="00CC99"/>
              </a:gs>
              <a:gs pos="50000">
                <a:srgbClr val="00CC99"/>
              </a:gs>
              <a:gs pos="50999">
                <a:srgbClr val="FFC000"/>
              </a:gs>
              <a:gs pos="100000">
                <a:srgbClr val="FFC000"/>
              </a:gs>
            </a:gsLst>
            <a:lin ang="10800000"/>
          </a:gradFill>
          <a:ln w="12700">
            <a:solidFill>
              <a:srgbClr val="000000"/>
            </a:solidFill>
            <a:prstDash val="solid"/>
            <a:round/>
            <a:headEnd/>
            <a:tailEnd/>
          </a:ln>
        </p:spPr>
        <p:txBody>
          <a:bodyPr/>
          <a:lstStyle/>
          <a:p>
            <a:endParaRPr lang="fi-FI"/>
          </a:p>
        </p:txBody>
      </p:sp>
      <p:sp>
        <p:nvSpPr>
          <p:cNvPr id="27665" name="Freeform 17"/>
          <p:cNvSpPr>
            <a:spLocks noChangeAspect="1"/>
          </p:cNvSpPr>
          <p:nvPr/>
        </p:nvSpPr>
        <p:spPr bwMode="auto">
          <a:xfrm>
            <a:off x="2865438" y="2032000"/>
            <a:ext cx="546100" cy="539750"/>
          </a:xfrm>
          <a:custGeom>
            <a:avLst/>
            <a:gdLst>
              <a:gd name="T0" fmla="*/ 2147483647 w 902"/>
              <a:gd name="T1" fmla="*/ 2147483647 h 890"/>
              <a:gd name="T2" fmla="*/ 2147483647 w 902"/>
              <a:gd name="T3" fmla="*/ 2147483647 h 890"/>
              <a:gd name="T4" fmla="*/ 2147483647 w 902"/>
              <a:gd name="T5" fmla="*/ 2147483647 h 890"/>
              <a:gd name="T6" fmla="*/ 2147483647 w 902"/>
              <a:gd name="T7" fmla="*/ 2147483647 h 890"/>
              <a:gd name="T8" fmla="*/ 2147483647 w 902"/>
              <a:gd name="T9" fmla="*/ 2147483647 h 890"/>
              <a:gd name="T10" fmla="*/ 2147483647 w 902"/>
              <a:gd name="T11" fmla="*/ 2147483647 h 890"/>
              <a:gd name="T12" fmla="*/ 2147483647 w 902"/>
              <a:gd name="T13" fmla="*/ 2147483647 h 890"/>
              <a:gd name="T14" fmla="*/ 2147483647 w 902"/>
              <a:gd name="T15" fmla="*/ 2147483647 h 890"/>
              <a:gd name="T16" fmla="*/ 2147483647 w 902"/>
              <a:gd name="T17" fmla="*/ 2147483647 h 890"/>
              <a:gd name="T18" fmla="*/ 0 w 902"/>
              <a:gd name="T19" fmla="*/ 2147483647 h 890"/>
              <a:gd name="T20" fmla="*/ 2147483647 w 902"/>
              <a:gd name="T21" fmla="*/ 2147483647 h 890"/>
              <a:gd name="T22" fmla="*/ 2147483647 w 902"/>
              <a:gd name="T23" fmla="*/ 2147483647 h 890"/>
              <a:gd name="T24" fmla="*/ 2147483647 w 902"/>
              <a:gd name="T25" fmla="*/ 2147483647 h 890"/>
              <a:gd name="T26" fmla="*/ 2147483647 w 902"/>
              <a:gd name="T27" fmla="*/ 2147483647 h 890"/>
              <a:gd name="T28" fmla="*/ 2147483647 w 902"/>
              <a:gd name="T29" fmla="*/ 2147483647 h 890"/>
              <a:gd name="T30" fmla="*/ 2147483647 w 902"/>
              <a:gd name="T31" fmla="*/ 0 h 890"/>
              <a:gd name="T32" fmla="*/ 2147483647 w 902"/>
              <a:gd name="T33" fmla="*/ 2147483647 h 890"/>
              <a:gd name="T34" fmla="*/ 2147483647 w 902"/>
              <a:gd name="T35" fmla="*/ 2147483647 h 890"/>
              <a:gd name="T36" fmla="*/ 2147483647 w 902"/>
              <a:gd name="T37" fmla="*/ 2147483647 h 890"/>
              <a:gd name="T38" fmla="*/ 2147483647 w 902"/>
              <a:gd name="T39" fmla="*/ 2147483647 h 890"/>
              <a:gd name="T40" fmla="*/ 2147483647 w 902"/>
              <a:gd name="T41" fmla="*/ 2147483647 h 890"/>
              <a:gd name="T42" fmla="*/ 2147483647 w 902"/>
              <a:gd name="T43" fmla="*/ 2147483647 h 890"/>
              <a:gd name="T44" fmla="*/ 2147483647 w 902"/>
              <a:gd name="T45" fmla="*/ 2147483647 h 890"/>
              <a:gd name="T46" fmla="*/ 2147483647 w 902"/>
              <a:gd name="T47" fmla="*/ 2147483647 h 890"/>
              <a:gd name="T48" fmla="*/ 2147483647 w 902"/>
              <a:gd name="T49" fmla="*/ 2147483647 h 890"/>
              <a:gd name="T50" fmla="*/ 2147483647 w 902"/>
              <a:gd name="T51" fmla="*/ 2147483647 h 890"/>
              <a:gd name="T52" fmla="*/ 2147483647 w 902"/>
              <a:gd name="T53" fmla="*/ 2147483647 h 890"/>
              <a:gd name="T54" fmla="*/ 2147483647 w 902"/>
              <a:gd name="T55" fmla="*/ 2147483647 h 890"/>
              <a:gd name="T56" fmla="*/ 2147483647 w 902"/>
              <a:gd name="T57" fmla="*/ 2147483647 h 890"/>
              <a:gd name="T58" fmla="*/ 2147483647 w 902"/>
              <a:gd name="T59" fmla="*/ 2147483647 h 890"/>
              <a:gd name="T60" fmla="*/ 2147483647 w 902"/>
              <a:gd name="T61" fmla="*/ 2147483647 h 890"/>
              <a:gd name="T62" fmla="*/ 2147483647 w 902"/>
              <a:gd name="T63" fmla="*/ 2147483647 h 890"/>
              <a:gd name="T64" fmla="*/ 2147483647 w 902"/>
              <a:gd name="T65" fmla="*/ 2147483647 h 890"/>
              <a:gd name="T66" fmla="*/ 2147483647 w 902"/>
              <a:gd name="T67" fmla="*/ 2147483647 h 890"/>
              <a:gd name="T68" fmla="*/ 2147483647 w 902"/>
              <a:gd name="T69" fmla="*/ 2147483647 h 8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2"/>
              <a:gd name="T106" fmla="*/ 0 h 890"/>
              <a:gd name="T107" fmla="*/ 902 w 902"/>
              <a:gd name="T108" fmla="*/ 890 h 8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2" h="890">
                <a:moveTo>
                  <a:pt x="650" y="707"/>
                </a:moveTo>
                <a:lnTo>
                  <a:pt x="596" y="753"/>
                </a:lnTo>
                <a:lnTo>
                  <a:pt x="529" y="890"/>
                </a:lnTo>
                <a:lnTo>
                  <a:pt x="398" y="852"/>
                </a:lnTo>
                <a:lnTo>
                  <a:pt x="299" y="755"/>
                </a:lnTo>
                <a:lnTo>
                  <a:pt x="238" y="731"/>
                </a:lnTo>
                <a:lnTo>
                  <a:pt x="200" y="733"/>
                </a:lnTo>
                <a:lnTo>
                  <a:pt x="146" y="695"/>
                </a:lnTo>
                <a:lnTo>
                  <a:pt x="62" y="482"/>
                </a:lnTo>
                <a:lnTo>
                  <a:pt x="0" y="170"/>
                </a:lnTo>
                <a:lnTo>
                  <a:pt x="6" y="116"/>
                </a:lnTo>
                <a:lnTo>
                  <a:pt x="44" y="55"/>
                </a:lnTo>
                <a:lnTo>
                  <a:pt x="83" y="55"/>
                </a:lnTo>
                <a:lnTo>
                  <a:pt x="189" y="154"/>
                </a:lnTo>
                <a:lnTo>
                  <a:pt x="288" y="54"/>
                </a:lnTo>
                <a:lnTo>
                  <a:pt x="342" y="0"/>
                </a:lnTo>
                <a:lnTo>
                  <a:pt x="395" y="15"/>
                </a:lnTo>
                <a:lnTo>
                  <a:pt x="464" y="107"/>
                </a:lnTo>
                <a:lnTo>
                  <a:pt x="457" y="206"/>
                </a:lnTo>
                <a:lnTo>
                  <a:pt x="412" y="267"/>
                </a:lnTo>
                <a:lnTo>
                  <a:pt x="359" y="328"/>
                </a:lnTo>
                <a:lnTo>
                  <a:pt x="366" y="366"/>
                </a:lnTo>
                <a:lnTo>
                  <a:pt x="413" y="411"/>
                </a:lnTo>
                <a:lnTo>
                  <a:pt x="542" y="426"/>
                </a:lnTo>
                <a:lnTo>
                  <a:pt x="595" y="418"/>
                </a:lnTo>
                <a:lnTo>
                  <a:pt x="679" y="296"/>
                </a:lnTo>
                <a:lnTo>
                  <a:pt x="725" y="280"/>
                </a:lnTo>
                <a:lnTo>
                  <a:pt x="802" y="317"/>
                </a:lnTo>
                <a:lnTo>
                  <a:pt x="847" y="371"/>
                </a:lnTo>
                <a:lnTo>
                  <a:pt x="902" y="515"/>
                </a:lnTo>
                <a:lnTo>
                  <a:pt x="902" y="659"/>
                </a:lnTo>
                <a:lnTo>
                  <a:pt x="879" y="728"/>
                </a:lnTo>
                <a:lnTo>
                  <a:pt x="857" y="744"/>
                </a:lnTo>
                <a:lnTo>
                  <a:pt x="758" y="736"/>
                </a:lnTo>
                <a:lnTo>
                  <a:pt x="650" y="707"/>
                </a:lnTo>
                <a:close/>
              </a:path>
            </a:pathLst>
          </a:custGeom>
          <a:solidFill>
            <a:srgbClr val="00CC99"/>
          </a:solidFill>
          <a:ln w="0">
            <a:solidFill>
              <a:srgbClr val="000000"/>
            </a:solidFill>
            <a:prstDash val="solid"/>
            <a:round/>
            <a:headEnd/>
            <a:tailEnd/>
          </a:ln>
        </p:spPr>
        <p:txBody>
          <a:bodyPr/>
          <a:lstStyle/>
          <a:p>
            <a:endParaRPr lang="fi-FI"/>
          </a:p>
        </p:txBody>
      </p:sp>
      <p:sp>
        <p:nvSpPr>
          <p:cNvPr id="27666" name="Freeform 18"/>
          <p:cNvSpPr>
            <a:spLocks noChangeAspect="1"/>
          </p:cNvSpPr>
          <p:nvPr/>
        </p:nvSpPr>
        <p:spPr bwMode="auto">
          <a:xfrm>
            <a:off x="3162300" y="1851025"/>
            <a:ext cx="220663" cy="182563"/>
          </a:xfrm>
          <a:custGeom>
            <a:avLst/>
            <a:gdLst>
              <a:gd name="T0" fmla="*/ 2147483647 w 361"/>
              <a:gd name="T1" fmla="*/ 2147483647 h 304"/>
              <a:gd name="T2" fmla="*/ 0 w 361"/>
              <a:gd name="T3" fmla="*/ 2147483647 h 304"/>
              <a:gd name="T4" fmla="*/ 2147483647 w 361"/>
              <a:gd name="T5" fmla="*/ 2147483647 h 304"/>
              <a:gd name="T6" fmla="*/ 2147483647 w 361"/>
              <a:gd name="T7" fmla="*/ 2147483647 h 304"/>
              <a:gd name="T8" fmla="*/ 2147483647 w 361"/>
              <a:gd name="T9" fmla="*/ 2147483647 h 304"/>
              <a:gd name="T10" fmla="*/ 2147483647 w 361"/>
              <a:gd name="T11" fmla="*/ 2147483647 h 304"/>
              <a:gd name="T12" fmla="*/ 2147483647 w 361"/>
              <a:gd name="T13" fmla="*/ 2147483647 h 304"/>
              <a:gd name="T14" fmla="*/ 2147483647 w 361"/>
              <a:gd name="T15" fmla="*/ 0 h 304"/>
              <a:gd name="T16" fmla="*/ 2147483647 w 361"/>
              <a:gd name="T17" fmla="*/ 2147483647 h 304"/>
              <a:gd name="T18" fmla="*/ 2147483647 w 361"/>
              <a:gd name="T19" fmla="*/ 2147483647 h 3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1"/>
              <a:gd name="T31" fmla="*/ 0 h 304"/>
              <a:gd name="T32" fmla="*/ 361 w 361"/>
              <a:gd name="T33" fmla="*/ 304 h 3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1" h="304">
                <a:moveTo>
                  <a:pt x="54" y="78"/>
                </a:moveTo>
                <a:lnTo>
                  <a:pt x="0" y="139"/>
                </a:lnTo>
                <a:lnTo>
                  <a:pt x="87" y="298"/>
                </a:lnTo>
                <a:lnTo>
                  <a:pt x="247" y="304"/>
                </a:lnTo>
                <a:lnTo>
                  <a:pt x="300" y="259"/>
                </a:lnTo>
                <a:lnTo>
                  <a:pt x="361" y="137"/>
                </a:lnTo>
                <a:lnTo>
                  <a:pt x="337" y="46"/>
                </a:lnTo>
                <a:lnTo>
                  <a:pt x="307" y="0"/>
                </a:lnTo>
                <a:lnTo>
                  <a:pt x="200" y="8"/>
                </a:lnTo>
                <a:lnTo>
                  <a:pt x="54" y="78"/>
                </a:lnTo>
                <a:close/>
              </a:path>
            </a:pathLst>
          </a:custGeom>
          <a:solidFill>
            <a:srgbClr val="00CC99"/>
          </a:solidFill>
          <a:ln w="0">
            <a:solidFill>
              <a:srgbClr val="000000"/>
            </a:solidFill>
            <a:prstDash val="solid"/>
            <a:round/>
            <a:headEnd/>
            <a:tailEnd/>
          </a:ln>
        </p:spPr>
        <p:txBody>
          <a:bodyPr/>
          <a:lstStyle/>
          <a:p>
            <a:endParaRPr lang="fi-FI"/>
          </a:p>
        </p:txBody>
      </p:sp>
      <p:sp>
        <p:nvSpPr>
          <p:cNvPr id="27667" name="Freeform 19"/>
          <p:cNvSpPr>
            <a:spLocks noChangeAspect="1"/>
          </p:cNvSpPr>
          <p:nvPr/>
        </p:nvSpPr>
        <p:spPr bwMode="auto">
          <a:xfrm>
            <a:off x="3727450" y="2065338"/>
            <a:ext cx="217488" cy="215900"/>
          </a:xfrm>
          <a:custGeom>
            <a:avLst/>
            <a:gdLst>
              <a:gd name="T0" fmla="*/ 2147483647 w 358"/>
              <a:gd name="T1" fmla="*/ 2147483647 h 357"/>
              <a:gd name="T2" fmla="*/ 2147483647 w 358"/>
              <a:gd name="T3" fmla="*/ 2147483647 h 357"/>
              <a:gd name="T4" fmla="*/ 2147483647 w 358"/>
              <a:gd name="T5" fmla="*/ 2147483647 h 357"/>
              <a:gd name="T6" fmla="*/ 2147483647 w 358"/>
              <a:gd name="T7" fmla="*/ 2147483647 h 357"/>
              <a:gd name="T8" fmla="*/ 2147483647 w 358"/>
              <a:gd name="T9" fmla="*/ 2147483647 h 357"/>
              <a:gd name="T10" fmla="*/ 2147483647 w 358"/>
              <a:gd name="T11" fmla="*/ 2147483647 h 357"/>
              <a:gd name="T12" fmla="*/ 0 w 358"/>
              <a:gd name="T13" fmla="*/ 2147483647 h 357"/>
              <a:gd name="T14" fmla="*/ 2147483647 w 358"/>
              <a:gd name="T15" fmla="*/ 2147483647 h 357"/>
              <a:gd name="T16" fmla="*/ 2147483647 w 358"/>
              <a:gd name="T17" fmla="*/ 2147483647 h 357"/>
              <a:gd name="T18" fmla="*/ 2147483647 w 358"/>
              <a:gd name="T19" fmla="*/ 0 h 357"/>
              <a:gd name="T20" fmla="*/ 2147483647 w 358"/>
              <a:gd name="T21" fmla="*/ 2147483647 h 357"/>
              <a:gd name="T22" fmla="*/ 2147483647 w 358"/>
              <a:gd name="T23" fmla="*/ 2147483647 h 357"/>
              <a:gd name="T24" fmla="*/ 2147483647 w 358"/>
              <a:gd name="T25" fmla="*/ 2147483647 h 357"/>
              <a:gd name="T26" fmla="*/ 2147483647 w 358"/>
              <a:gd name="T27" fmla="*/ 2147483647 h 357"/>
              <a:gd name="T28" fmla="*/ 2147483647 w 358"/>
              <a:gd name="T29" fmla="*/ 2147483647 h 3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8"/>
              <a:gd name="T46" fmla="*/ 0 h 357"/>
              <a:gd name="T47" fmla="*/ 358 w 358"/>
              <a:gd name="T48" fmla="*/ 357 h 3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8" h="357">
                <a:moveTo>
                  <a:pt x="283" y="280"/>
                </a:moveTo>
                <a:lnTo>
                  <a:pt x="244" y="250"/>
                </a:lnTo>
                <a:lnTo>
                  <a:pt x="168" y="182"/>
                </a:lnTo>
                <a:lnTo>
                  <a:pt x="121" y="244"/>
                </a:lnTo>
                <a:lnTo>
                  <a:pt x="92" y="350"/>
                </a:lnTo>
                <a:lnTo>
                  <a:pt x="38" y="357"/>
                </a:lnTo>
                <a:lnTo>
                  <a:pt x="0" y="321"/>
                </a:lnTo>
                <a:lnTo>
                  <a:pt x="15" y="153"/>
                </a:lnTo>
                <a:lnTo>
                  <a:pt x="98" y="15"/>
                </a:lnTo>
                <a:lnTo>
                  <a:pt x="129" y="0"/>
                </a:lnTo>
                <a:lnTo>
                  <a:pt x="197" y="6"/>
                </a:lnTo>
                <a:lnTo>
                  <a:pt x="305" y="98"/>
                </a:lnTo>
                <a:lnTo>
                  <a:pt x="358" y="181"/>
                </a:lnTo>
                <a:lnTo>
                  <a:pt x="321" y="280"/>
                </a:lnTo>
                <a:lnTo>
                  <a:pt x="283" y="280"/>
                </a:lnTo>
                <a:close/>
              </a:path>
            </a:pathLst>
          </a:custGeom>
          <a:solidFill>
            <a:srgbClr val="00CC99"/>
          </a:solidFill>
          <a:ln w="0">
            <a:solidFill>
              <a:srgbClr val="000000"/>
            </a:solidFill>
            <a:prstDash val="solid"/>
            <a:round/>
            <a:headEnd/>
            <a:tailEnd/>
          </a:ln>
        </p:spPr>
        <p:txBody>
          <a:bodyPr/>
          <a:lstStyle/>
          <a:p>
            <a:endParaRPr lang="fi-FI"/>
          </a:p>
        </p:txBody>
      </p:sp>
      <p:sp>
        <p:nvSpPr>
          <p:cNvPr id="27668" name="Freeform 20"/>
          <p:cNvSpPr>
            <a:spLocks noChangeAspect="1"/>
          </p:cNvSpPr>
          <p:nvPr/>
        </p:nvSpPr>
        <p:spPr bwMode="auto">
          <a:xfrm>
            <a:off x="2994025" y="1758950"/>
            <a:ext cx="168275" cy="207963"/>
          </a:xfrm>
          <a:custGeom>
            <a:avLst/>
            <a:gdLst>
              <a:gd name="T0" fmla="*/ 2147483647 w 281"/>
              <a:gd name="T1" fmla="*/ 2147483647 h 344"/>
              <a:gd name="T2" fmla="*/ 2147483647 w 281"/>
              <a:gd name="T3" fmla="*/ 2147483647 h 344"/>
              <a:gd name="T4" fmla="*/ 2147483647 w 281"/>
              <a:gd name="T5" fmla="*/ 2147483647 h 344"/>
              <a:gd name="T6" fmla="*/ 2147483647 w 281"/>
              <a:gd name="T7" fmla="*/ 2147483647 h 344"/>
              <a:gd name="T8" fmla="*/ 0 w 281"/>
              <a:gd name="T9" fmla="*/ 2147483647 h 344"/>
              <a:gd name="T10" fmla="*/ 2147483647 w 281"/>
              <a:gd name="T11" fmla="*/ 2147483647 h 344"/>
              <a:gd name="T12" fmla="*/ 2147483647 w 281"/>
              <a:gd name="T13" fmla="*/ 0 h 344"/>
              <a:gd name="T14" fmla="*/ 2147483647 w 281"/>
              <a:gd name="T15" fmla="*/ 2147483647 h 344"/>
              <a:gd name="T16" fmla="*/ 2147483647 w 281"/>
              <a:gd name="T17" fmla="*/ 2147483647 h 344"/>
              <a:gd name="T18" fmla="*/ 2147483647 w 281"/>
              <a:gd name="T19" fmla="*/ 2147483647 h 3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1"/>
              <a:gd name="T31" fmla="*/ 0 h 344"/>
              <a:gd name="T32" fmla="*/ 281 w 281"/>
              <a:gd name="T33" fmla="*/ 344 h 3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1" h="344">
                <a:moveTo>
                  <a:pt x="207" y="259"/>
                </a:moveTo>
                <a:lnTo>
                  <a:pt x="138" y="328"/>
                </a:lnTo>
                <a:lnTo>
                  <a:pt x="54" y="344"/>
                </a:lnTo>
                <a:lnTo>
                  <a:pt x="9" y="314"/>
                </a:lnTo>
                <a:lnTo>
                  <a:pt x="0" y="268"/>
                </a:lnTo>
                <a:lnTo>
                  <a:pt x="15" y="230"/>
                </a:lnTo>
                <a:lnTo>
                  <a:pt x="197" y="0"/>
                </a:lnTo>
                <a:lnTo>
                  <a:pt x="267" y="8"/>
                </a:lnTo>
                <a:lnTo>
                  <a:pt x="281" y="114"/>
                </a:lnTo>
                <a:lnTo>
                  <a:pt x="207" y="259"/>
                </a:lnTo>
                <a:close/>
              </a:path>
            </a:pathLst>
          </a:custGeom>
          <a:solidFill>
            <a:srgbClr val="00CC99"/>
          </a:solidFill>
          <a:ln w="0">
            <a:solidFill>
              <a:srgbClr val="000000"/>
            </a:solidFill>
            <a:prstDash val="solid"/>
            <a:round/>
            <a:headEnd/>
            <a:tailEnd/>
          </a:ln>
        </p:spPr>
        <p:txBody>
          <a:bodyPr/>
          <a:lstStyle/>
          <a:p>
            <a:endParaRPr lang="fi-FI"/>
          </a:p>
        </p:txBody>
      </p:sp>
      <p:sp>
        <p:nvSpPr>
          <p:cNvPr id="27669" name="Freeform 21"/>
          <p:cNvSpPr>
            <a:spLocks noChangeAspect="1"/>
          </p:cNvSpPr>
          <p:nvPr/>
        </p:nvSpPr>
        <p:spPr bwMode="auto">
          <a:xfrm>
            <a:off x="2644775" y="3943350"/>
            <a:ext cx="1087438" cy="1582738"/>
          </a:xfrm>
          <a:custGeom>
            <a:avLst/>
            <a:gdLst>
              <a:gd name="T0" fmla="*/ 2147483647 w 1786"/>
              <a:gd name="T1" fmla="*/ 2147483647 h 2606"/>
              <a:gd name="T2" fmla="*/ 2147483647 w 1786"/>
              <a:gd name="T3" fmla="*/ 2147483647 h 2606"/>
              <a:gd name="T4" fmla="*/ 2147483647 w 1786"/>
              <a:gd name="T5" fmla="*/ 2147483647 h 2606"/>
              <a:gd name="T6" fmla="*/ 2147483647 w 1786"/>
              <a:gd name="T7" fmla="*/ 2147483647 h 2606"/>
              <a:gd name="T8" fmla="*/ 2147483647 w 1786"/>
              <a:gd name="T9" fmla="*/ 2147483647 h 2606"/>
              <a:gd name="T10" fmla="*/ 0 w 1786"/>
              <a:gd name="T11" fmla="*/ 2147483647 h 2606"/>
              <a:gd name="T12" fmla="*/ 2147483647 w 1786"/>
              <a:gd name="T13" fmla="*/ 2147483647 h 2606"/>
              <a:gd name="T14" fmla="*/ 2147483647 w 1786"/>
              <a:gd name="T15" fmla="*/ 2147483647 h 2606"/>
              <a:gd name="T16" fmla="*/ 2147483647 w 1786"/>
              <a:gd name="T17" fmla="*/ 2147483647 h 2606"/>
              <a:gd name="T18" fmla="*/ 2147483647 w 1786"/>
              <a:gd name="T19" fmla="*/ 2147483647 h 2606"/>
              <a:gd name="T20" fmla="*/ 2147483647 w 1786"/>
              <a:gd name="T21" fmla="*/ 0 h 2606"/>
              <a:gd name="T22" fmla="*/ 2147483647 w 1786"/>
              <a:gd name="T23" fmla="*/ 2147483647 h 2606"/>
              <a:gd name="T24" fmla="*/ 2147483647 w 1786"/>
              <a:gd name="T25" fmla="*/ 2147483647 h 2606"/>
              <a:gd name="T26" fmla="*/ 2147483647 w 1786"/>
              <a:gd name="T27" fmla="*/ 2147483647 h 2606"/>
              <a:gd name="T28" fmla="*/ 2147483647 w 1786"/>
              <a:gd name="T29" fmla="*/ 2147483647 h 2606"/>
              <a:gd name="T30" fmla="*/ 2147483647 w 1786"/>
              <a:gd name="T31" fmla="*/ 2147483647 h 2606"/>
              <a:gd name="T32" fmla="*/ 2147483647 w 1786"/>
              <a:gd name="T33" fmla="*/ 2147483647 h 2606"/>
              <a:gd name="T34" fmla="*/ 2147483647 w 1786"/>
              <a:gd name="T35" fmla="*/ 2147483647 h 2606"/>
              <a:gd name="T36" fmla="*/ 2147483647 w 1786"/>
              <a:gd name="T37" fmla="*/ 2147483647 h 2606"/>
              <a:gd name="T38" fmla="*/ 2147483647 w 1786"/>
              <a:gd name="T39" fmla="*/ 2147483647 h 2606"/>
              <a:gd name="T40" fmla="*/ 2147483647 w 1786"/>
              <a:gd name="T41" fmla="*/ 2147483647 h 2606"/>
              <a:gd name="T42" fmla="*/ 2147483647 w 1786"/>
              <a:gd name="T43" fmla="*/ 2147483647 h 2606"/>
              <a:gd name="T44" fmla="*/ 2147483647 w 1786"/>
              <a:gd name="T45" fmla="*/ 2147483647 h 2606"/>
              <a:gd name="T46" fmla="*/ 2147483647 w 1786"/>
              <a:gd name="T47" fmla="*/ 2147483647 h 2606"/>
              <a:gd name="T48" fmla="*/ 2147483647 w 1786"/>
              <a:gd name="T49" fmla="*/ 2147483647 h 2606"/>
              <a:gd name="T50" fmla="*/ 2147483647 w 1786"/>
              <a:gd name="T51" fmla="*/ 2147483647 h 2606"/>
              <a:gd name="T52" fmla="*/ 2147483647 w 1786"/>
              <a:gd name="T53" fmla="*/ 2147483647 h 2606"/>
              <a:gd name="T54" fmla="*/ 2147483647 w 1786"/>
              <a:gd name="T55" fmla="*/ 2147483647 h 2606"/>
              <a:gd name="T56" fmla="*/ 2147483647 w 1786"/>
              <a:gd name="T57" fmla="*/ 2147483647 h 2606"/>
              <a:gd name="T58" fmla="*/ 2147483647 w 1786"/>
              <a:gd name="T59" fmla="*/ 2147483647 h 2606"/>
              <a:gd name="T60" fmla="*/ 2147483647 w 1786"/>
              <a:gd name="T61" fmla="*/ 2147483647 h 2606"/>
              <a:gd name="T62" fmla="*/ 2147483647 w 1786"/>
              <a:gd name="T63" fmla="*/ 2147483647 h 2606"/>
              <a:gd name="T64" fmla="*/ 2147483647 w 1786"/>
              <a:gd name="T65" fmla="*/ 2147483647 h 2606"/>
              <a:gd name="T66" fmla="*/ 2147483647 w 1786"/>
              <a:gd name="T67" fmla="*/ 2147483647 h 2606"/>
              <a:gd name="T68" fmla="*/ 2147483647 w 1786"/>
              <a:gd name="T69" fmla="*/ 2147483647 h 2606"/>
              <a:gd name="T70" fmla="*/ 2147483647 w 1786"/>
              <a:gd name="T71" fmla="*/ 2147483647 h 2606"/>
              <a:gd name="T72" fmla="*/ 2147483647 w 1786"/>
              <a:gd name="T73" fmla="*/ 2147483647 h 2606"/>
              <a:gd name="T74" fmla="*/ 2147483647 w 1786"/>
              <a:gd name="T75" fmla="*/ 2147483647 h 2606"/>
              <a:gd name="T76" fmla="*/ 2147483647 w 1786"/>
              <a:gd name="T77" fmla="*/ 2147483647 h 2606"/>
              <a:gd name="T78" fmla="*/ 2147483647 w 1786"/>
              <a:gd name="T79" fmla="*/ 2147483647 h 26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86"/>
              <a:gd name="T121" fmla="*/ 0 h 2606"/>
              <a:gd name="T122" fmla="*/ 1786 w 1786"/>
              <a:gd name="T123" fmla="*/ 2606 h 260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86" h="2606">
                <a:moveTo>
                  <a:pt x="245" y="712"/>
                </a:moveTo>
                <a:lnTo>
                  <a:pt x="176" y="712"/>
                </a:lnTo>
                <a:lnTo>
                  <a:pt x="101" y="781"/>
                </a:lnTo>
                <a:lnTo>
                  <a:pt x="54" y="781"/>
                </a:lnTo>
                <a:lnTo>
                  <a:pt x="16" y="751"/>
                </a:lnTo>
                <a:lnTo>
                  <a:pt x="0" y="713"/>
                </a:lnTo>
                <a:lnTo>
                  <a:pt x="52" y="453"/>
                </a:lnTo>
                <a:lnTo>
                  <a:pt x="624" y="446"/>
                </a:lnTo>
                <a:lnTo>
                  <a:pt x="726" y="25"/>
                </a:lnTo>
                <a:lnTo>
                  <a:pt x="729" y="58"/>
                </a:lnTo>
                <a:lnTo>
                  <a:pt x="1737" y="0"/>
                </a:lnTo>
                <a:lnTo>
                  <a:pt x="1698" y="280"/>
                </a:lnTo>
                <a:lnTo>
                  <a:pt x="1786" y="467"/>
                </a:lnTo>
                <a:lnTo>
                  <a:pt x="1508" y="811"/>
                </a:lnTo>
                <a:lnTo>
                  <a:pt x="1380" y="968"/>
                </a:lnTo>
                <a:lnTo>
                  <a:pt x="1129" y="1953"/>
                </a:lnTo>
                <a:lnTo>
                  <a:pt x="806" y="2359"/>
                </a:lnTo>
                <a:lnTo>
                  <a:pt x="426" y="2606"/>
                </a:lnTo>
                <a:lnTo>
                  <a:pt x="466" y="2553"/>
                </a:lnTo>
                <a:lnTo>
                  <a:pt x="466" y="2538"/>
                </a:lnTo>
                <a:lnTo>
                  <a:pt x="553" y="2378"/>
                </a:lnTo>
                <a:lnTo>
                  <a:pt x="552" y="2366"/>
                </a:lnTo>
                <a:lnTo>
                  <a:pt x="588" y="2268"/>
                </a:lnTo>
                <a:lnTo>
                  <a:pt x="560" y="2217"/>
                </a:lnTo>
                <a:lnTo>
                  <a:pt x="483" y="2211"/>
                </a:lnTo>
                <a:lnTo>
                  <a:pt x="416" y="2212"/>
                </a:lnTo>
                <a:lnTo>
                  <a:pt x="565" y="1970"/>
                </a:lnTo>
                <a:lnTo>
                  <a:pt x="374" y="1764"/>
                </a:lnTo>
                <a:lnTo>
                  <a:pt x="102" y="1970"/>
                </a:lnTo>
                <a:lnTo>
                  <a:pt x="116" y="1876"/>
                </a:lnTo>
                <a:lnTo>
                  <a:pt x="165" y="1702"/>
                </a:lnTo>
                <a:lnTo>
                  <a:pt x="173" y="1596"/>
                </a:lnTo>
                <a:lnTo>
                  <a:pt x="126" y="1542"/>
                </a:lnTo>
                <a:lnTo>
                  <a:pt x="88" y="1473"/>
                </a:lnTo>
                <a:lnTo>
                  <a:pt x="103" y="1390"/>
                </a:lnTo>
                <a:lnTo>
                  <a:pt x="102" y="1178"/>
                </a:lnTo>
                <a:lnTo>
                  <a:pt x="262" y="924"/>
                </a:lnTo>
                <a:lnTo>
                  <a:pt x="300" y="841"/>
                </a:lnTo>
                <a:lnTo>
                  <a:pt x="306" y="772"/>
                </a:lnTo>
                <a:lnTo>
                  <a:pt x="245" y="712"/>
                </a:lnTo>
                <a:close/>
              </a:path>
            </a:pathLst>
          </a:custGeom>
          <a:solidFill>
            <a:srgbClr val="00CC99"/>
          </a:solidFill>
          <a:ln w="12700">
            <a:solidFill>
              <a:srgbClr val="000000"/>
            </a:solidFill>
            <a:prstDash val="solid"/>
            <a:round/>
            <a:headEnd/>
            <a:tailEnd/>
          </a:ln>
        </p:spPr>
        <p:txBody>
          <a:bodyPr/>
          <a:lstStyle/>
          <a:p>
            <a:endParaRPr lang="fi-FI"/>
          </a:p>
        </p:txBody>
      </p:sp>
      <p:sp>
        <p:nvSpPr>
          <p:cNvPr id="27670" name="Freeform 22"/>
          <p:cNvSpPr>
            <a:spLocks noChangeAspect="1"/>
          </p:cNvSpPr>
          <p:nvPr/>
        </p:nvSpPr>
        <p:spPr bwMode="auto">
          <a:xfrm>
            <a:off x="2573338" y="4522788"/>
            <a:ext cx="111125" cy="168275"/>
          </a:xfrm>
          <a:custGeom>
            <a:avLst/>
            <a:gdLst>
              <a:gd name="T0" fmla="*/ 2147483647 w 184"/>
              <a:gd name="T1" fmla="*/ 2147483647 h 281"/>
              <a:gd name="T2" fmla="*/ 0 w 184"/>
              <a:gd name="T3" fmla="*/ 2147483647 h 281"/>
              <a:gd name="T4" fmla="*/ 2147483647 w 184"/>
              <a:gd name="T5" fmla="*/ 2147483647 h 281"/>
              <a:gd name="T6" fmla="*/ 2147483647 w 184"/>
              <a:gd name="T7" fmla="*/ 2147483647 h 281"/>
              <a:gd name="T8" fmla="*/ 2147483647 w 184"/>
              <a:gd name="T9" fmla="*/ 2147483647 h 281"/>
              <a:gd name="T10" fmla="*/ 2147483647 w 184"/>
              <a:gd name="T11" fmla="*/ 2147483647 h 281"/>
              <a:gd name="T12" fmla="*/ 2147483647 w 184"/>
              <a:gd name="T13" fmla="*/ 2147483647 h 281"/>
              <a:gd name="T14" fmla="*/ 2147483647 w 184"/>
              <a:gd name="T15" fmla="*/ 2147483647 h 281"/>
              <a:gd name="T16" fmla="*/ 2147483647 w 184"/>
              <a:gd name="T17" fmla="*/ 0 h 281"/>
              <a:gd name="T18" fmla="*/ 2147483647 w 184"/>
              <a:gd name="T19" fmla="*/ 2147483647 h 2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281"/>
              <a:gd name="T32" fmla="*/ 184 w 184"/>
              <a:gd name="T33" fmla="*/ 281 h 2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281">
                <a:moveTo>
                  <a:pt x="15" y="54"/>
                </a:moveTo>
                <a:lnTo>
                  <a:pt x="0" y="183"/>
                </a:lnTo>
                <a:lnTo>
                  <a:pt x="16" y="237"/>
                </a:lnTo>
                <a:lnTo>
                  <a:pt x="54" y="281"/>
                </a:lnTo>
                <a:lnTo>
                  <a:pt x="153" y="281"/>
                </a:lnTo>
                <a:lnTo>
                  <a:pt x="184" y="175"/>
                </a:lnTo>
                <a:lnTo>
                  <a:pt x="153" y="61"/>
                </a:lnTo>
                <a:lnTo>
                  <a:pt x="107" y="15"/>
                </a:lnTo>
                <a:lnTo>
                  <a:pt x="60" y="0"/>
                </a:lnTo>
                <a:lnTo>
                  <a:pt x="15" y="54"/>
                </a:lnTo>
                <a:close/>
              </a:path>
            </a:pathLst>
          </a:custGeom>
          <a:solidFill>
            <a:srgbClr val="00CC99"/>
          </a:solidFill>
          <a:ln w="0">
            <a:solidFill>
              <a:srgbClr val="000000"/>
            </a:solidFill>
            <a:prstDash val="solid"/>
            <a:round/>
            <a:headEnd/>
            <a:tailEnd/>
          </a:ln>
        </p:spPr>
        <p:txBody>
          <a:bodyPr/>
          <a:lstStyle/>
          <a:p>
            <a:endParaRPr lang="fi-FI"/>
          </a:p>
        </p:txBody>
      </p:sp>
      <p:sp>
        <p:nvSpPr>
          <p:cNvPr id="27671" name="Freeform 23"/>
          <p:cNvSpPr>
            <a:spLocks noChangeAspect="1"/>
          </p:cNvSpPr>
          <p:nvPr/>
        </p:nvSpPr>
        <p:spPr bwMode="auto">
          <a:xfrm>
            <a:off x="5145088" y="766763"/>
            <a:ext cx="477837" cy="376237"/>
          </a:xfrm>
          <a:custGeom>
            <a:avLst/>
            <a:gdLst>
              <a:gd name="T0" fmla="*/ 2147483647 w 789"/>
              <a:gd name="T1" fmla="*/ 2147483647 h 620"/>
              <a:gd name="T2" fmla="*/ 2147483647 w 789"/>
              <a:gd name="T3" fmla="*/ 2147483647 h 620"/>
              <a:gd name="T4" fmla="*/ 2147483647 w 789"/>
              <a:gd name="T5" fmla="*/ 2147483647 h 620"/>
              <a:gd name="T6" fmla="*/ 2147483647 w 789"/>
              <a:gd name="T7" fmla="*/ 2147483647 h 620"/>
              <a:gd name="T8" fmla="*/ 2147483647 w 789"/>
              <a:gd name="T9" fmla="*/ 2147483647 h 620"/>
              <a:gd name="T10" fmla="*/ 2147483647 w 789"/>
              <a:gd name="T11" fmla="*/ 2147483647 h 620"/>
              <a:gd name="T12" fmla="*/ 2147483647 w 789"/>
              <a:gd name="T13" fmla="*/ 2147483647 h 620"/>
              <a:gd name="T14" fmla="*/ 2147483647 w 789"/>
              <a:gd name="T15" fmla="*/ 2147483647 h 620"/>
              <a:gd name="T16" fmla="*/ 2147483647 w 789"/>
              <a:gd name="T17" fmla="*/ 2147483647 h 620"/>
              <a:gd name="T18" fmla="*/ 2147483647 w 789"/>
              <a:gd name="T19" fmla="*/ 2147483647 h 620"/>
              <a:gd name="T20" fmla="*/ 0 w 789"/>
              <a:gd name="T21" fmla="*/ 2147483647 h 620"/>
              <a:gd name="T22" fmla="*/ 0 w 789"/>
              <a:gd name="T23" fmla="*/ 2147483647 h 620"/>
              <a:gd name="T24" fmla="*/ 2147483647 w 789"/>
              <a:gd name="T25" fmla="*/ 2147483647 h 620"/>
              <a:gd name="T26" fmla="*/ 2147483647 w 789"/>
              <a:gd name="T27" fmla="*/ 2147483647 h 620"/>
              <a:gd name="T28" fmla="*/ 2147483647 w 789"/>
              <a:gd name="T29" fmla="*/ 2147483647 h 620"/>
              <a:gd name="T30" fmla="*/ 2147483647 w 789"/>
              <a:gd name="T31" fmla="*/ 2147483647 h 620"/>
              <a:gd name="T32" fmla="*/ 2147483647 w 789"/>
              <a:gd name="T33" fmla="*/ 0 h 620"/>
              <a:gd name="T34" fmla="*/ 2147483647 w 789"/>
              <a:gd name="T35" fmla="*/ 2147483647 h 6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89"/>
              <a:gd name="T55" fmla="*/ 0 h 620"/>
              <a:gd name="T56" fmla="*/ 789 w 789"/>
              <a:gd name="T57" fmla="*/ 620 h 6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89" h="620">
                <a:moveTo>
                  <a:pt x="517" y="14"/>
                </a:moveTo>
                <a:lnTo>
                  <a:pt x="494" y="14"/>
                </a:lnTo>
                <a:lnTo>
                  <a:pt x="418" y="91"/>
                </a:lnTo>
                <a:lnTo>
                  <a:pt x="328" y="152"/>
                </a:lnTo>
                <a:lnTo>
                  <a:pt x="305" y="221"/>
                </a:lnTo>
                <a:lnTo>
                  <a:pt x="300" y="278"/>
                </a:lnTo>
                <a:lnTo>
                  <a:pt x="297" y="305"/>
                </a:lnTo>
                <a:lnTo>
                  <a:pt x="274" y="327"/>
                </a:lnTo>
                <a:lnTo>
                  <a:pt x="137" y="359"/>
                </a:lnTo>
                <a:lnTo>
                  <a:pt x="38" y="458"/>
                </a:lnTo>
                <a:lnTo>
                  <a:pt x="0" y="505"/>
                </a:lnTo>
                <a:lnTo>
                  <a:pt x="0" y="525"/>
                </a:lnTo>
                <a:lnTo>
                  <a:pt x="88" y="620"/>
                </a:lnTo>
                <a:lnTo>
                  <a:pt x="630" y="612"/>
                </a:lnTo>
                <a:lnTo>
                  <a:pt x="635" y="599"/>
                </a:lnTo>
                <a:lnTo>
                  <a:pt x="789" y="119"/>
                </a:lnTo>
                <a:lnTo>
                  <a:pt x="533" y="0"/>
                </a:lnTo>
                <a:lnTo>
                  <a:pt x="517" y="14"/>
                </a:lnTo>
                <a:close/>
              </a:path>
            </a:pathLst>
          </a:custGeom>
          <a:solidFill>
            <a:srgbClr val="00CC99"/>
          </a:solidFill>
          <a:ln w="12700">
            <a:solidFill>
              <a:srgbClr val="000000"/>
            </a:solidFill>
            <a:prstDash val="solid"/>
            <a:round/>
            <a:headEnd/>
            <a:tailEnd/>
          </a:ln>
        </p:spPr>
        <p:txBody>
          <a:bodyPr/>
          <a:lstStyle/>
          <a:p>
            <a:endParaRPr lang="fi-FI"/>
          </a:p>
        </p:txBody>
      </p:sp>
      <p:sp>
        <p:nvSpPr>
          <p:cNvPr id="27672" name="Freeform 24"/>
          <p:cNvSpPr>
            <a:spLocks noChangeAspect="1"/>
          </p:cNvSpPr>
          <p:nvPr/>
        </p:nvSpPr>
        <p:spPr bwMode="auto">
          <a:xfrm>
            <a:off x="5197475" y="766763"/>
            <a:ext cx="1309688" cy="1357312"/>
          </a:xfrm>
          <a:custGeom>
            <a:avLst/>
            <a:gdLst>
              <a:gd name="T0" fmla="*/ 2147483647 w 2155"/>
              <a:gd name="T1" fmla="*/ 2147483647 h 2234"/>
              <a:gd name="T2" fmla="*/ 2147483647 w 2155"/>
              <a:gd name="T3" fmla="*/ 2147483647 h 2234"/>
              <a:gd name="T4" fmla="*/ 2147483647 w 2155"/>
              <a:gd name="T5" fmla="*/ 2147483647 h 2234"/>
              <a:gd name="T6" fmla="*/ 2147483647 w 2155"/>
              <a:gd name="T7" fmla="*/ 2147483647 h 2234"/>
              <a:gd name="T8" fmla="*/ 2147483647 w 2155"/>
              <a:gd name="T9" fmla="*/ 2147483647 h 2234"/>
              <a:gd name="T10" fmla="*/ 0 w 2155"/>
              <a:gd name="T11" fmla="*/ 2147483647 h 2234"/>
              <a:gd name="T12" fmla="*/ 2147483647 w 2155"/>
              <a:gd name="T13" fmla="*/ 2147483647 h 2234"/>
              <a:gd name="T14" fmla="*/ 2147483647 w 2155"/>
              <a:gd name="T15" fmla="*/ 2147483647 h 2234"/>
              <a:gd name="T16" fmla="*/ 2147483647 w 2155"/>
              <a:gd name="T17" fmla="*/ 2147483647 h 2234"/>
              <a:gd name="T18" fmla="*/ 2147483647 w 2155"/>
              <a:gd name="T19" fmla="*/ 2147483647 h 2234"/>
              <a:gd name="T20" fmla="*/ 2147483647 w 2155"/>
              <a:gd name="T21" fmla="*/ 0 h 2234"/>
              <a:gd name="T22" fmla="*/ 2147483647 w 2155"/>
              <a:gd name="T23" fmla="*/ 2147483647 h 2234"/>
              <a:gd name="T24" fmla="*/ 2147483647 w 2155"/>
              <a:gd name="T25" fmla="*/ 2147483647 h 2234"/>
              <a:gd name="T26" fmla="*/ 2147483647 w 2155"/>
              <a:gd name="T27" fmla="*/ 2147483647 h 2234"/>
              <a:gd name="T28" fmla="*/ 2147483647 w 2155"/>
              <a:gd name="T29" fmla="*/ 2147483647 h 2234"/>
              <a:gd name="T30" fmla="*/ 2147483647 w 2155"/>
              <a:gd name="T31" fmla="*/ 2147483647 h 2234"/>
              <a:gd name="T32" fmla="*/ 2147483647 w 2155"/>
              <a:gd name="T33" fmla="*/ 2147483647 h 2234"/>
              <a:gd name="T34" fmla="*/ 2147483647 w 2155"/>
              <a:gd name="T35" fmla="*/ 2147483647 h 2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55"/>
              <a:gd name="T55" fmla="*/ 0 h 2234"/>
              <a:gd name="T56" fmla="*/ 2155 w 2155"/>
              <a:gd name="T57" fmla="*/ 2234 h 22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55" h="2234">
                <a:moveTo>
                  <a:pt x="1558" y="2103"/>
                </a:moveTo>
                <a:lnTo>
                  <a:pt x="1377" y="2234"/>
                </a:lnTo>
                <a:lnTo>
                  <a:pt x="1021" y="2186"/>
                </a:lnTo>
                <a:lnTo>
                  <a:pt x="731" y="1873"/>
                </a:lnTo>
                <a:lnTo>
                  <a:pt x="785" y="1280"/>
                </a:lnTo>
                <a:lnTo>
                  <a:pt x="0" y="619"/>
                </a:lnTo>
                <a:lnTo>
                  <a:pt x="542" y="611"/>
                </a:lnTo>
                <a:lnTo>
                  <a:pt x="547" y="598"/>
                </a:lnTo>
                <a:lnTo>
                  <a:pt x="701" y="118"/>
                </a:lnTo>
                <a:lnTo>
                  <a:pt x="740" y="83"/>
                </a:lnTo>
                <a:lnTo>
                  <a:pt x="827" y="0"/>
                </a:lnTo>
                <a:lnTo>
                  <a:pt x="1180" y="439"/>
                </a:lnTo>
                <a:lnTo>
                  <a:pt x="1605" y="645"/>
                </a:lnTo>
                <a:lnTo>
                  <a:pt x="2141" y="1538"/>
                </a:lnTo>
                <a:lnTo>
                  <a:pt x="2155" y="1546"/>
                </a:lnTo>
                <a:lnTo>
                  <a:pt x="1741" y="1595"/>
                </a:lnTo>
                <a:lnTo>
                  <a:pt x="1576" y="2053"/>
                </a:lnTo>
                <a:lnTo>
                  <a:pt x="1558" y="2103"/>
                </a:lnTo>
                <a:close/>
              </a:path>
            </a:pathLst>
          </a:custGeom>
          <a:gradFill rotWithShape="0">
            <a:gsLst>
              <a:gs pos="0">
                <a:srgbClr val="00CC99"/>
              </a:gs>
              <a:gs pos="49001">
                <a:srgbClr val="00CC99"/>
              </a:gs>
              <a:gs pos="50000">
                <a:srgbClr val="00CC99"/>
              </a:gs>
              <a:gs pos="50999">
                <a:srgbClr val="FFC000"/>
              </a:gs>
              <a:gs pos="100000">
                <a:srgbClr val="FFC000"/>
              </a:gs>
            </a:gsLst>
            <a:lin ang="10800000"/>
          </a:gradFill>
          <a:ln w="12700">
            <a:solidFill>
              <a:srgbClr val="000000"/>
            </a:solidFill>
            <a:prstDash val="solid"/>
            <a:round/>
            <a:headEnd/>
            <a:tailEnd/>
          </a:ln>
        </p:spPr>
        <p:txBody>
          <a:bodyPr/>
          <a:lstStyle/>
          <a:p>
            <a:endParaRPr lang="fi-FI"/>
          </a:p>
        </p:txBody>
      </p:sp>
      <p:sp>
        <p:nvSpPr>
          <p:cNvPr id="27673" name="Freeform 25"/>
          <p:cNvSpPr>
            <a:spLocks noChangeAspect="1"/>
          </p:cNvSpPr>
          <p:nvPr/>
        </p:nvSpPr>
        <p:spPr bwMode="auto">
          <a:xfrm>
            <a:off x="4656138" y="1084263"/>
            <a:ext cx="1163637" cy="1236662"/>
          </a:xfrm>
          <a:custGeom>
            <a:avLst/>
            <a:gdLst>
              <a:gd name="T0" fmla="*/ 2147483647 w 1914"/>
              <a:gd name="T1" fmla="*/ 2147483647 h 2034"/>
              <a:gd name="T2" fmla="*/ 2147483647 w 1914"/>
              <a:gd name="T3" fmla="*/ 0 h 2034"/>
              <a:gd name="T4" fmla="*/ 2147483647 w 1914"/>
              <a:gd name="T5" fmla="*/ 2147483647 h 2034"/>
              <a:gd name="T6" fmla="*/ 2147483647 w 1914"/>
              <a:gd name="T7" fmla="*/ 2147483647 h 2034"/>
              <a:gd name="T8" fmla="*/ 2147483647 w 1914"/>
              <a:gd name="T9" fmla="*/ 2147483647 h 2034"/>
              <a:gd name="T10" fmla="*/ 2147483647 w 1914"/>
              <a:gd name="T11" fmla="*/ 2147483647 h 2034"/>
              <a:gd name="T12" fmla="*/ 2147483647 w 1914"/>
              <a:gd name="T13" fmla="*/ 2147483647 h 2034"/>
              <a:gd name="T14" fmla="*/ 2147483647 w 1914"/>
              <a:gd name="T15" fmla="*/ 2147483647 h 2034"/>
              <a:gd name="T16" fmla="*/ 2147483647 w 1914"/>
              <a:gd name="T17" fmla="*/ 2147483647 h 2034"/>
              <a:gd name="T18" fmla="*/ 2147483647 w 1914"/>
              <a:gd name="T19" fmla="*/ 2147483647 h 2034"/>
              <a:gd name="T20" fmla="*/ 2147483647 w 1914"/>
              <a:gd name="T21" fmla="*/ 2147483647 h 2034"/>
              <a:gd name="T22" fmla="*/ 2147483647 w 1914"/>
              <a:gd name="T23" fmla="*/ 2147483647 h 2034"/>
              <a:gd name="T24" fmla="*/ 2147483647 w 1914"/>
              <a:gd name="T25" fmla="*/ 2147483647 h 2034"/>
              <a:gd name="T26" fmla="*/ 2147483647 w 1914"/>
              <a:gd name="T27" fmla="*/ 2147483647 h 2034"/>
              <a:gd name="T28" fmla="*/ 2147483647 w 1914"/>
              <a:gd name="T29" fmla="*/ 2147483647 h 2034"/>
              <a:gd name="T30" fmla="*/ 2147483647 w 1914"/>
              <a:gd name="T31" fmla="*/ 2147483647 h 2034"/>
              <a:gd name="T32" fmla="*/ 2147483647 w 1914"/>
              <a:gd name="T33" fmla="*/ 2147483647 h 2034"/>
              <a:gd name="T34" fmla="*/ 2147483647 w 1914"/>
              <a:gd name="T35" fmla="*/ 2147483647 h 2034"/>
              <a:gd name="T36" fmla="*/ 2147483647 w 1914"/>
              <a:gd name="T37" fmla="*/ 2147483647 h 2034"/>
              <a:gd name="T38" fmla="*/ 0 w 1914"/>
              <a:gd name="T39" fmla="*/ 2147483647 h 2034"/>
              <a:gd name="T40" fmla="*/ 2147483647 w 1914"/>
              <a:gd name="T41" fmla="*/ 2147483647 h 2034"/>
              <a:gd name="T42" fmla="*/ 2147483647 w 1914"/>
              <a:gd name="T43" fmla="*/ 2147483647 h 2034"/>
              <a:gd name="T44" fmla="*/ 2147483647 w 1914"/>
              <a:gd name="T45" fmla="*/ 2147483647 h 2034"/>
              <a:gd name="T46" fmla="*/ 2147483647 w 1914"/>
              <a:gd name="T47" fmla="*/ 2147483647 h 2034"/>
              <a:gd name="T48" fmla="*/ 2147483647 w 1914"/>
              <a:gd name="T49" fmla="*/ 2147483647 h 2034"/>
              <a:gd name="T50" fmla="*/ 2147483647 w 1914"/>
              <a:gd name="T51" fmla="*/ 2147483647 h 2034"/>
              <a:gd name="T52" fmla="*/ 2147483647 w 1914"/>
              <a:gd name="T53" fmla="*/ 2147483647 h 2034"/>
              <a:gd name="T54" fmla="*/ 2147483647 w 1914"/>
              <a:gd name="T55" fmla="*/ 2147483647 h 2034"/>
              <a:gd name="T56" fmla="*/ 2147483647 w 1914"/>
              <a:gd name="T57" fmla="*/ 2147483647 h 2034"/>
              <a:gd name="T58" fmla="*/ 2147483647 w 1914"/>
              <a:gd name="T59" fmla="*/ 2147483647 h 2034"/>
              <a:gd name="T60" fmla="*/ 2147483647 w 1914"/>
              <a:gd name="T61" fmla="*/ 2147483647 h 2034"/>
              <a:gd name="T62" fmla="*/ 2147483647 w 1914"/>
              <a:gd name="T63" fmla="*/ 2147483647 h 2034"/>
              <a:gd name="T64" fmla="*/ 2147483647 w 1914"/>
              <a:gd name="T65" fmla="*/ 2147483647 h 2034"/>
              <a:gd name="T66" fmla="*/ 2147483647 w 1914"/>
              <a:gd name="T67" fmla="*/ 2147483647 h 2034"/>
              <a:gd name="T68" fmla="*/ 2147483647 w 1914"/>
              <a:gd name="T69" fmla="*/ 2147483647 h 20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14"/>
              <a:gd name="T106" fmla="*/ 0 h 2034"/>
              <a:gd name="T107" fmla="*/ 1914 w 1914"/>
              <a:gd name="T108" fmla="*/ 2034 h 20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14" h="2034">
                <a:moveTo>
                  <a:pt x="893" y="95"/>
                </a:moveTo>
                <a:lnTo>
                  <a:pt x="805" y="0"/>
                </a:lnTo>
                <a:lnTo>
                  <a:pt x="805" y="25"/>
                </a:lnTo>
                <a:lnTo>
                  <a:pt x="745" y="109"/>
                </a:lnTo>
                <a:lnTo>
                  <a:pt x="676" y="132"/>
                </a:lnTo>
                <a:lnTo>
                  <a:pt x="623" y="179"/>
                </a:lnTo>
                <a:lnTo>
                  <a:pt x="592" y="255"/>
                </a:lnTo>
                <a:lnTo>
                  <a:pt x="594" y="445"/>
                </a:lnTo>
                <a:lnTo>
                  <a:pt x="547" y="492"/>
                </a:lnTo>
                <a:lnTo>
                  <a:pt x="479" y="485"/>
                </a:lnTo>
                <a:lnTo>
                  <a:pt x="432" y="348"/>
                </a:lnTo>
                <a:lnTo>
                  <a:pt x="394" y="317"/>
                </a:lnTo>
                <a:lnTo>
                  <a:pt x="357" y="332"/>
                </a:lnTo>
                <a:lnTo>
                  <a:pt x="295" y="401"/>
                </a:lnTo>
                <a:lnTo>
                  <a:pt x="250" y="508"/>
                </a:lnTo>
                <a:lnTo>
                  <a:pt x="235" y="646"/>
                </a:lnTo>
                <a:lnTo>
                  <a:pt x="235" y="729"/>
                </a:lnTo>
                <a:lnTo>
                  <a:pt x="190" y="798"/>
                </a:lnTo>
                <a:lnTo>
                  <a:pt x="61" y="806"/>
                </a:lnTo>
                <a:lnTo>
                  <a:pt x="0" y="867"/>
                </a:lnTo>
                <a:lnTo>
                  <a:pt x="8" y="905"/>
                </a:lnTo>
                <a:lnTo>
                  <a:pt x="53" y="1011"/>
                </a:lnTo>
                <a:lnTo>
                  <a:pt x="161" y="1156"/>
                </a:lnTo>
                <a:lnTo>
                  <a:pt x="246" y="1368"/>
                </a:lnTo>
                <a:lnTo>
                  <a:pt x="315" y="1536"/>
                </a:lnTo>
                <a:lnTo>
                  <a:pt x="370" y="1642"/>
                </a:lnTo>
                <a:lnTo>
                  <a:pt x="360" y="1670"/>
                </a:lnTo>
                <a:lnTo>
                  <a:pt x="654" y="1703"/>
                </a:lnTo>
                <a:lnTo>
                  <a:pt x="820" y="2034"/>
                </a:lnTo>
                <a:lnTo>
                  <a:pt x="846" y="2019"/>
                </a:lnTo>
                <a:lnTo>
                  <a:pt x="1346" y="1738"/>
                </a:lnTo>
                <a:lnTo>
                  <a:pt x="1914" y="1662"/>
                </a:lnTo>
                <a:lnTo>
                  <a:pt x="1624" y="1349"/>
                </a:lnTo>
                <a:lnTo>
                  <a:pt x="1678" y="756"/>
                </a:lnTo>
                <a:lnTo>
                  <a:pt x="893" y="95"/>
                </a:lnTo>
                <a:close/>
              </a:path>
            </a:pathLst>
          </a:custGeom>
          <a:solidFill>
            <a:srgbClr val="00CC99"/>
          </a:solidFill>
          <a:ln w="0">
            <a:solidFill>
              <a:srgbClr val="000000"/>
            </a:solidFill>
            <a:prstDash val="solid"/>
            <a:round/>
            <a:headEnd/>
            <a:tailEnd/>
          </a:ln>
        </p:spPr>
        <p:txBody>
          <a:bodyPr/>
          <a:lstStyle/>
          <a:p>
            <a:endParaRPr lang="fi-FI"/>
          </a:p>
        </p:txBody>
      </p:sp>
      <p:sp>
        <p:nvSpPr>
          <p:cNvPr id="27674" name="Freeform 26"/>
          <p:cNvSpPr>
            <a:spLocks noChangeAspect="1"/>
          </p:cNvSpPr>
          <p:nvPr/>
        </p:nvSpPr>
        <p:spPr bwMode="auto">
          <a:xfrm>
            <a:off x="3236913" y="2565400"/>
            <a:ext cx="685800" cy="630238"/>
          </a:xfrm>
          <a:custGeom>
            <a:avLst/>
            <a:gdLst>
              <a:gd name="T0" fmla="*/ 2147483647 w 1127"/>
              <a:gd name="T1" fmla="*/ 2147483647 h 1043"/>
              <a:gd name="T2" fmla="*/ 2147483647 w 1127"/>
              <a:gd name="T3" fmla="*/ 2147483647 h 1043"/>
              <a:gd name="T4" fmla="*/ 2147483647 w 1127"/>
              <a:gd name="T5" fmla="*/ 2147483647 h 1043"/>
              <a:gd name="T6" fmla="*/ 2147483647 w 1127"/>
              <a:gd name="T7" fmla="*/ 2147483647 h 1043"/>
              <a:gd name="T8" fmla="*/ 2147483647 w 1127"/>
              <a:gd name="T9" fmla="*/ 2147483647 h 1043"/>
              <a:gd name="T10" fmla="*/ 2147483647 w 1127"/>
              <a:gd name="T11" fmla="*/ 2147483647 h 1043"/>
              <a:gd name="T12" fmla="*/ 2147483647 w 1127"/>
              <a:gd name="T13" fmla="*/ 2147483647 h 1043"/>
              <a:gd name="T14" fmla="*/ 2147483647 w 1127"/>
              <a:gd name="T15" fmla="*/ 2147483647 h 1043"/>
              <a:gd name="T16" fmla="*/ 2147483647 w 1127"/>
              <a:gd name="T17" fmla="*/ 2147483647 h 1043"/>
              <a:gd name="T18" fmla="*/ 2147483647 w 1127"/>
              <a:gd name="T19" fmla="*/ 2147483647 h 1043"/>
              <a:gd name="T20" fmla="*/ 2147483647 w 1127"/>
              <a:gd name="T21" fmla="*/ 2147483647 h 1043"/>
              <a:gd name="T22" fmla="*/ 2147483647 w 1127"/>
              <a:gd name="T23" fmla="*/ 2147483647 h 1043"/>
              <a:gd name="T24" fmla="*/ 2147483647 w 1127"/>
              <a:gd name="T25" fmla="*/ 2147483647 h 1043"/>
              <a:gd name="T26" fmla="*/ 2147483647 w 1127"/>
              <a:gd name="T27" fmla="*/ 2147483647 h 1043"/>
              <a:gd name="T28" fmla="*/ 2147483647 w 1127"/>
              <a:gd name="T29" fmla="*/ 2147483647 h 1043"/>
              <a:gd name="T30" fmla="*/ 2147483647 w 1127"/>
              <a:gd name="T31" fmla="*/ 2147483647 h 1043"/>
              <a:gd name="T32" fmla="*/ 0 w 1127"/>
              <a:gd name="T33" fmla="*/ 2147483647 h 1043"/>
              <a:gd name="T34" fmla="*/ 2147483647 w 1127"/>
              <a:gd name="T35" fmla="*/ 2147483647 h 1043"/>
              <a:gd name="T36" fmla="*/ 2147483647 w 1127"/>
              <a:gd name="T37" fmla="*/ 2147483647 h 1043"/>
              <a:gd name="T38" fmla="*/ 2147483647 w 1127"/>
              <a:gd name="T39" fmla="*/ 2147483647 h 1043"/>
              <a:gd name="T40" fmla="*/ 2147483647 w 1127"/>
              <a:gd name="T41" fmla="*/ 2147483647 h 1043"/>
              <a:gd name="T42" fmla="*/ 2147483647 w 1127"/>
              <a:gd name="T43" fmla="*/ 2147483647 h 1043"/>
              <a:gd name="T44" fmla="*/ 2147483647 w 1127"/>
              <a:gd name="T45" fmla="*/ 2147483647 h 1043"/>
              <a:gd name="T46" fmla="*/ 2147483647 w 1127"/>
              <a:gd name="T47" fmla="*/ 2147483647 h 1043"/>
              <a:gd name="T48" fmla="*/ 2147483647 w 1127"/>
              <a:gd name="T49" fmla="*/ 2147483647 h 1043"/>
              <a:gd name="T50" fmla="*/ 2147483647 w 1127"/>
              <a:gd name="T51" fmla="*/ 2147483647 h 1043"/>
              <a:gd name="T52" fmla="*/ 2147483647 w 1127"/>
              <a:gd name="T53" fmla="*/ 2147483647 h 1043"/>
              <a:gd name="T54" fmla="*/ 2147483647 w 1127"/>
              <a:gd name="T55" fmla="*/ 2147483647 h 1043"/>
              <a:gd name="T56" fmla="*/ 2147483647 w 1127"/>
              <a:gd name="T57" fmla="*/ 2147483647 h 1043"/>
              <a:gd name="T58" fmla="*/ 2147483647 w 1127"/>
              <a:gd name="T59" fmla="*/ 2147483647 h 1043"/>
              <a:gd name="T60" fmla="*/ 2147483647 w 1127"/>
              <a:gd name="T61" fmla="*/ 2147483647 h 1043"/>
              <a:gd name="T62" fmla="*/ 2147483647 w 1127"/>
              <a:gd name="T63" fmla="*/ 0 h 1043"/>
              <a:gd name="T64" fmla="*/ 2147483647 w 1127"/>
              <a:gd name="T65" fmla="*/ 2147483647 h 10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7"/>
              <a:gd name="T100" fmla="*/ 0 h 1043"/>
              <a:gd name="T101" fmla="*/ 1127 w 1127"/>
              <a:gd name="T102" fmla="*/ 1043 h 10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7" h="1043">
                <a:moveTo>
                  <a:pt x="425" y="41"/>
                </a:moveTo>
                <a:lnTo>
                  <a:pt x="365" y="141"/>
                </a:lnTo>
                <a:lnTo>
                  <a:pt x="358" y="201"/>
                </a:lnTo>
                <a:lnTo>
                  <a:pt x="388" y="262"/>
                </a:lnTo>
                <a:lnTo>
                  <a:pt x="541" y="399"/>
                </a:lnTo>
                <a:lnTo>
                  <a:pt x="588" y="467"/>
                </a:lnTo>
                <a:lnTo>
                  <a:pt x="596" y="574"/>
                </a:lnTo>
                <a:lnTo>
                  <a:pt x="566" y="627"/>
                </a:lnTo>
                <a:lnTo>
                  <a:pt x="490" y="635"/>
                </a:lnTo>
                <a:lnTo>
                  <a:pt x="390" y="597"/>
                </a:lnTo>
                <a:lnTo>
                  <a:pt x="298" y="606"/>
                </a:lnTo>
                <a:lnTo>
                  <a:pt x="214" y="606"/>
                </a:lnTo>
                <a:lnTo>
                  <a:pt x="176" y="553"/>
                </a:lnTo>
                <a:lnTo>
                  <a:pt x="130" y="492"/>
                </a:lnTo>
                <a:lnTo>
                  <a:pt x="68" y="470"/>
                </a:lnTo>
                <a:lnTo>
                  <a:pt x="23" y="508"/>
                </a:lnTo>
                <a:lnTo>
                  <a:pt x="0" y="562"/>
                </a:lnTo>
                <a:lnTo>
                  <a:pt x="1" y="638"/>
                </a:lnTo>
                <a:lnTo>
                  <a:pt x="77" y="706"/>
                </a:lnTo>
                <a:lnTo>
                  <a:pt x="100" y="706"/>
                </a:lnTo>
                <a:lnTo>
                  <a:pt x="116" y="721"/>
                </a:lnTo>
                <a:lnTo>
                  <a:pt x="170" y="797"/>
                </a:lnTo>
                <a:lnTo>
                  <a:pt x="177" y="874"/>
                </a:lnTo>
                <a:lnTo>
                  <a:pt x="184" y="906"/>
                </a:lnTo>
                <a:lnTo>
                  <a:pt x="376" y="1043"/>
                </a:lnTo>
                <a:lnTo>
                  <a:pt x="715" y="663"/>
                </a:lnTo>
                <a:lnTo>
                  <a:pt x="965" y="712"/>
                </a:lnTo>
                <a:lnTo>
                  <a:pt x="1104" y="452"/>
                </a:lnTo>
                <a:lnTo>
                  <a:pt x="1127" y="130"/>
                </a:lnTo>
                <a:lnTo>
                  <a:pt x="971" y="47"/>
                </a:lnTo>
                <a:lnTo>
                  <a:pt x="788" y="189"/>
                </a:lnTo>
                <a:lnTo>
                  <a:pt x="462" y="0"/>
                </a:lnTo>
                <a:lnTo>
                  <a:pt x="425" y="41"/>
                </a:lnTo>
                <a:close/>
              </a:path>
            </a:pathLst>
          </a:custGeom>
          <a:solidFill>
            <a:srgbClr val="FFC000"/>
          </a:solidFill>
          <a:ln w="12700">
            <a:solidFill>
              <a:srgbClr val="000000"/>
            </a:solidFill>
            <a:prstDash val="solid"/>
            <a:round/>
            <a:headEnd/>
            <a:tailEnd/>
          </a:ln>
        </p:spPr>
        <p:txBody>
          <a:bodyPr/>
          <a:lstStyle/>
          <a:p>
            <a:endParaRPr lang="fi-FI"/>
          </a:p>
        </p:txBody>
      </p:sp>
      <p:sp>
        <p:nvSpPr>
          <p:cNvPr id="27675" name="Freeform 27"/>
          <p:cNvSpPr>
            <a:spLocks noChangeAspect="1"/>
          </p:cNvSpPr>
          <p:nvPr/>
        </p:nvSpPr>
        <p:spPr bwMode="auto">
          <a:xfrm>
            <a:off x="4051300" y="2714625"/>
            <a:ext cx="519113" cy="612775"/>
          </a:xfrm>
          <a:custGeom>
            <a:avLst/>
            <a:gdLst>
              <a:gd name="T0" fmla="*/ 2147483647 w 856"/>
              <a:gd name="T1" fmla="*/ 2147483647 h 1010"/>
              <a:gd name="T2" fmla="*/ 0 w 856"/>
              <a:gd name="T3" fmla="*/ 2147483647 h 1010"/>
              <a:gd name="T4" fmla="*/ 2147483647 w 856"/>
              <a:gd name="T5" fmla="*/ 0 h 1010"/>
              <a:gd name="T6" fmla="*/ 2147483647 w 856"/>
              <a:gd name="T7" fmla="*/ 2147483647 h 1010"/>
              <a:gd name="T8" fmla="*/ 2147483647 w 856"/>
              <a:gd name="T9" fmla="*/ 2147483647 h 1010"/>
              <a:gd name="T10" fmla="*/ 2147483647 w 856"/>
              <a:gd name="T11" fmla="*/ 2147483647 h 1010"/>
              <a:gd name="T12" fmla="*/ 2147483647 w 856"/>
              <a:gd name="T13" fmla="*/ 2147483647 h 1010"/>
              <a:gd name="T14" fmla="*/ 0 60000 65536"/>
              <a:gd name="T15" fmla="*/ 0 60000 65536"/>
              <a:gd name="T16" fmla="*/ 0 60000 65536"/>
              <a:gd name="T17" fmla="*/ 0 60000 65536"/>
              <a:gd name="T18" fmla="*/ 0 60000 65536"/>
              <a:gd name="T19" fmla="*/ 0 60000 65536"/>
              <a:gd name="T20" fmla="*/ 0 60000 65536"/>
              <a:gd name="T21" fmla="*/ 0 w 856"/>
              <a:gd name="T22" fmla="*/ 0 h 1010"/>
              <a:gd name="T23" fmla="*/ 856 w 856"/>
              <a:gd name="T24" fmla="*/ 1010 h 10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6" h="1010">
                <a:moveTo>
                  <a:pt x="19" y="500"/>
                </a:moveTo>
                <a:lnTo>
                  <a:pt x="0" y="483"/>
                </a:lnTo>
                <a:lnTo>
                  <a:pt x="404" y="0"/>
                </a:lnTo>
                <a:lnTo>
                  <a:pt x="414" y="11"/>
                </a:lnTo>
                <a:lnTo>
                  <a:pt x="856" y="471"/>
                </a:lnTo>
                <a:lnTo>
                  <a:pt x="557" y="1010"/>
                </a:lnTo>
                <a:lnTo>
                  <a:pt x="19" y="500"/>
                </a:lnTo>
                <a:close/>
              </a:path>
            </a:pathLst>
          </a:custGeom>
          <a:solidFill>
            <a:srgbClr val="FFC000"/>
          </a:solidFill>
          <a:ln w="12700">
            <a:solidFill>
              <a:srgbClr val="000000"/>
            </a:solidFill>
            <a:prstDash val="solid"/>
            <a:round/>
            <a:headEnd/>
            <a:tailEnd/>
          </a:ln>
        </p:spPr>
        <p:txBody>
          <a:bodyPr/>
          <a:lstStyle/>
          <a:p>
            <a:endParaRPr lang="fi-FI"/>
          </a:p>
        </p:txBody>
      </p:sp>
      <p:sp>
        <p:nvSpPr>
          <p:cNvPr id="27676" name="Freeform 28"/>
          <p:cNvSpPr>
            <a:spLocks noChangeAspect="1"/>
          </p:cNvSpPr>
          <p:nvPr/>
        </p:nvSpPr>
        <p:spPr bwMode="auto">
          <a:xfrm>
            <a:off x="4194175" y="2095500"/>
            <a:ext cx="1095375" cy="981075"/>
          </a:xfrm>
          <a:custGeom>
            <a:avLst/>
            <a:gdLst>
              <a:gd name="T0" fmla="*/ 2147483647 w 695"/>
              <a:gd name="T1" fmla="*/ 2147483647 h 623"/>
              <a:gd name="T2" fmla="*/ 2147483647 w 695"/>
              <a:gd name="T3" fmla="*/ 2147483647 h 623"/>
              <a:gd name="T4" fmla="*/ 2147483647 w 695"/>
              <a:gd name="T5" fmla="*/ 2147483647 h 623"/>
              <a:gd name="T6" fmla="*/ 2147483647 w 695"/>
              <a:gd name="T7" fmla="*/ 2147483647 h 623"/>
              <a:gd name="T8" fmla="*/ 2147483647 w 695"/>
              <a:gd name="T9" fmla="*/ 2147483647 h 623"/>
              <a:gd name="T10" fmla="*/ 0 w 695"/>
              <a:gd name="T11" fmla="*/ 2147483647 h 623"/>
              <a:gd name="T12" fmla="*/ 2147483647 w 695"/>
              <a:gd name="T13" fmla="*/ 2147483647 h 623"/>
              <a:gd name="T14" fmla="*/ 2147483647 w 695"/>
              <a:gd name="T15" fmla="*/ 2147483647 h 623"/>
              <a:gd name="T16" fmla="*/ 2147483647 w 695"/>
              <a:gd name="T17" fmla="*/ 2147483647 h 623"/>
              <a:gd name="T18" fmla="*/ 2147483647 w 695"/>
              <a:gd name="T19" fmla="*/ 2147483647 h 623"/>
              <a:gd name="T20" fmla="*/ 2147483647 w 695"/>
              <a:gd name="T21" fmla="*/ 2147483647 h 623"/>
              <a:gd name="T22" fmla="*/ 2147483647 w 695"/>
              <a:gd name="T23" fmla="*/ 2147483647 h 623"/>
              <a:gd name="T24" fmla="*/ 2147483647 w 695"/>
              <a:gd name="T25" fmla="*/ 2147483647 h 623"/>
              <a:gd name="T26" fmla="*/ 2147483647 w 695"/>
              <a:gd name="T27" fmla="*/ 2147483647 h 623"/>
              <a:gd name="T28" fmla="*/ 2147483647 w 695"/>
              <a:gd name="T29" fmla="*/ 2147483647 h 623"/>
              <a:gd name="T30" fmla="*/ 2147483647 w 695"/>
              <a:gd name="T31" fmla="*/ 0 h 623"/>
              <a:gd name="T32" fmla="*/ 2147483647 w 695"/>
              <a:gd name="T33" fmla="*/ 2147483647 h 623"/>
              <a:gd name="T34" fmla="*/ 2147483647 w 695"/>
              <a:gd name="T35" fmla="*/ 2147483647 h 623"/>
              <a:gd name="T36" fmla="*/ 2147483647 w 695"/>
              <a:gd name="T37" fmla="*/ 2147483647 h 623"/>
              <a:gd name="T38" fmla="*/ 2147483647 w 695"/>
              <a:gd name="T39" fmla="*/ 2147483647 h 623"/>
              <a:gd name="T40" fmla="*/ 2147483647 w 695"/>
              <a:gd name="T41" fmla="*/ 2147483647 h 623"/>
              <a:gd name="T42" fmla="*/ 2147483647 w 695"/>
              <a:gd name="T43" fmla="*/ 2147483647 h 623"/>
              <a:gd name="T44" fmla="*/ 2147483647 w 695"/>
              <a:gd name="T45" fmla="*/ 2147483647 h 623"/>
              <a:gd name="T46" fmla="*/ 2147483647 w 695"/>
              <a:gd name="T47" fmla="*/ 2147483647 h 623"/>
              <a:gd name="T48" fmla="*/ 2147483647 w 695"/>
              <a:gd name="T49" fmla="*/ 2147483647 h 6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5"/>
              <a:gd name="T76" fmla="*/ 0 h 623"/>
              <a:gd name="T77" fmla="*/ 695 w 695"/>
              <a:gd name="T78" fmla="*/ 623 h 6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5" h="623">
                <a:moveTo>
                  <a:pt x="342" y="623"/>
                </a:moveTo>
                <a:lnTo>
                  <a:pt x="239" y="574"/>
                </a:lnTo>
                <a:lnTo>
                  <a:pt x="69" y="397"/>
                </a:lnTo>
                <a:lnTo>
                  <a:pt x="65" y="347"/>
                </a:lnTo>
                <a:lnTo>
                  <a:pt x="69" y="346"/>
                </a:lnTo>
                <a:lnTo>
                  <a:pt x="0" y="116"/>
                </a:lnTo>
                <a:lnTo>
                  <a:pt x="168" y="177"/>
                </a:lnTo>
                <a:lnTo>
                  <a:pt x="177" y="180"/>
                </a:lnTo>
                <a:lnTo>
                  <a:pt x="239" y="183"/>
                </a:lnTo>
                <a:lnTo>
                  <a:pt x="265" y="177"/>
                </a:lnTo>
                <a:lnTo>
                  <a:pt x="280" y="168"/>
                </a:lnTo>
                <a:lnTo>
                  <a:pt x="289" y="154"/>
                </a:lnTo>
                <a:lnTo>
                  <a:pt x="329" y="54"/>
                </a:lnTo>
                <a:lnTo>
                  <a:pt x="395" y="52"/>
                </a:lnTo>
                <a:lnTo>
                  <a:pt x="419" y="28"/>
                </a:lnTo>
                <a:lnTo>
                  <a:pt x="433" y="0"/>
                </a:lnTo>
                <a:lnTo>
                  <a:pt x="547" y="14"/>
                </a:lnTo>
                <a:lnTo>
                  <a:pt x="609" y="144"/>
                </a:lnTo>
                <a:lnTo>
                  <a:pt x="619" y="146"/>
                </a:lnTo>
                <a:lnTo>
                  <a:pt x="609" y="321"/>
                </a:lnTo>
                <a:lnTo>
                  <a:pt x="666" y="324"/>
                </a:lnTo>
                <a:lnTo>
                  <a:pt x="695" y="490"/>
                </a:lnTo>
                <a:lnTo>
                  <a:pt x="594" y="508"/>
                </a:lnTo>
                <a:lnTo>
                  <a:pt x="469" y="531"/>
                </a:lnTo>
                <a:lnTo>
                  <a:pt x="342" y="623"/>
                </a:lnTo>
                <a:close/>
              </a:path>
            </a:pathLst>
          </a:custGeom>
          <a:solidFill>
            <a:srgbClr val="00CC99"/>
          </a:solidFill>
          <a:ln w="0">
            <a:solidFill>
              <a:srgbClr val="000000"/>
            </a:solidFill>
            <a:prstDash val="solid"/>
            <a:round/>
            <a:headEnd/>
            <a:tailEnd/>
          </a:ln>
        </p:spPr>
        <p:txBody>
          <a:bodyPr/>
          <a:lstStyle/>
          <a:p>
            <a:endParaRPr lang="fi-FI"/>
          </a:p>
        </p:txBody>
      </p:sp>
      <p:sp>
        <p:nvSpPr>
          <p:cNvPr id="27677" name="Freeform 29"/>
          <p:cNvSpPr>
            <a:spLocks noChangeAspect="1"/>
          </p:cNvSpPr>
          <p:nvPr/>
        </p:nvSpPr>
        <p:spPr bwMode="auto">
          <a:xfrm>
            <a:off x="3967163" y="1587500"/>
            <a:ext cx="146050" cy="147638"/>
          </a:xfrm>
          <a:custGeom>
            <a:avLst/>
            <a:gdLst>
              <a:gd name="T0" fmla="*/ 2147483647 w 244"/>
              <a:gd name="T1" fmla="*/ 2147483647 h 244"/>
              <a:gd name="T2" fmla="*/ 2147483647 w 244"/>
              <a:gd name="T3" fmla="*/ 2147483647 h 244"/>
              <a:gd name="T4" fmla="*/ 2147483647 w 244"/>
              <a:gd name="T5" fmla="*/ 2147483647 h 244"/>
              <a:gd name="T6" fmla="*/ 0 w 244"/>
              <a:gd name="T7" fmla="*/ 2147483647 h 244"/>
              <a:gd name="T8" fmla="*/ 2147483647 w 244"/>
              <a:gd name="T9" fmla="*/ 2147483647 h 244"/>
              <a:gd name="T10" fmla="*/ 2147483647 w 244"/>
              <a:gd name="T11" fmla="*/ 0 h 244"/>
              <a:gd name="T12" fmla="*/ 2147483647 w 244"/>
              <a:gd name="T13" fmla="*/ 0 h 244"/>
              <a:gd name="T14" fmla="*/ 2147483647 w 244"/>
              <a:gd name="T15" fmla="*/ 2147483647 h 244"/>
              <a:gd name="T16" fmla="*/ 2147483647 w 244"/>
              <a:gd name="T17" fmla="*/ 2147483647 h 244"/>
              <a:gd name="T18" fmla="*/ 2147483647 w 244"/>
              <a:gd name="T19" fmla="*/ 2147483647 h 244"/>
              <a:gd name="T20" fmla="*/ 2147483647 w 244"/>
              <a:gd name="T21" fmla="*/ 2147483647 h 244"/>
              <a:gd name="T22" fmla="*/ 2147483647 w 244"/>
              <a:gd name="T23" fmla="*/ 2147483647 h 2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4"/>
              <a:gd name="T37" fmla="*/ 0 h 244"/>
              <a:gd name="T38" fmla="*/ 244 w 244"/>
              <a:gd name="T39" fmla="*/ 244 h 2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4" h="244">
                <a:moveTo>
                  <a:pt x="84" y="244"/>
                </a:moveTo>
                <a:lnTo>
                  <a:pt x="38" y="214"/>
                </a:lnTo>
                <a:lnTo>
                  <a:pt x="7" y="145"/>
                </a:lnTo>
                <a:lnTo>
                  <a:pt x="0" y="100"/>
                </a:lnTo>
                <a:lnTo>
                  <a:pt x="52" y="23"/>
                </a:lnTo>
                <a:lnTo>
                  <a:pt x="106" y="0"/>
                </a:lnTo>
                <a:lnTo>
                  <a:pt x="151" y="0"/>
                </a:lnTo>
                <a:lnTo>
                  <a:pt x="214" y="45"/>
                </a:lnTo>
                <a:lnTo>
                  <a:pt x="244" y="90"/>
                </a:lnTo>
                <a:lnTo>
                  <a:pt x="244" y="182"/>
                </a:lnTo>
                <a:lnTo>
                  <a:pt x="168" y="236"/>
                </a:lnTo>
                <a:lnTo>
                  <a:pt x="84" y="244"/>
                </a:lnTo>
                <a:close/>
              </a:path>
            </a:pathLst>
          </a:custGeom>
          <a:solidFill>
            <a:srgbClr val="00CC99"/>
          </a:solidFill>
          <a:ln w="0">
            <a:solidFill>
              <a:srgbClr val="000000"/>
            </a:solidFill>
            <a:prstDash val="solid"/>
            <a:round/>
            <a:headEnd/>
            <a:tailEnd/>
          </a:ln>
        </p:spPr>
        <p:txBody>
          <a:bodyPr/>
          <a:lstStyle/>
          <a:p>
            <a:endParaRPr lang="fi-FI"/>
          </a:p>
        </p:txBody>
      </p:sp>
      <p:sp>
        <p:nvSpPr>
          <p:cNvPr id="27678" name="Freeform 30"/>
          <p:cNvSpPr>
            <a:spLocks noChangeAspect="1"/>
          </p:cNvSpPr>
          <p:nvPr/>
        </p:nvSpPr>
        <p:spPr bwMode="auto">
          <a:xfrm>
            <a:off x="4191000" y="1871663"/>
            <a:ext cx="268288" cy="201612"/>
          </a:xfrm>
          <a:custGeom>
            <a:avLst/>
            <a:gdLst>
              <a:gd name="T0" fmla="*/ 2147483647 w 441"/>
              <a:gd name="T1" fmla="*/ 2147483647 h 329"/>
              <a:gd name="T2" fmla="*/ 2147483647 w 441"/>
              <a:gd name="T3" fmla="*/ 2147483647 h 329"/>
              <a:gd name="T4" fmla="*/ 2147483647 w 441"/>
              <a:gd name="T5" fmla="*/ 2147483647 h 329"/>
              <a:gd name="T6" fmla="*/ 2147483647 w 441"/>
              <a:gd name="T7" fmla="*/ 2147483647 h 329"/>
              <a:gd name="T8" fmla="*/ 0 w 441"/>
              <a:gd name="T9" fmla="*/ 2147483647 h 329"/>
              <a:gd name="T10" fmla="*/ 2147483647 w 441"/>
              <a:gd name="T11" fmla="*/ 2147483647 h 329"/>
              <a:gd name="T12" fmla="*/ 2147483647 w 441"/>
              <a:gd name="T13" fmla="*/ 2147483647 h 329"/>
              <a:gd name="T14" fmla="*/ 2147483647 w 441"/>
              <a:gd name="T15" fmla="*/ 2147483647 h 329"/>
              <a:gd name="T16" fmla="*/ 2147483647 w 441"/>
              <a:gd name="T17" fmla="*/ 0 h 329"/>
              <a:gd name="T18" fmla="*/ 2147483647 w 441"/>
              <a:gd name="T19" fmla="*/ 2147483647 h 329"/>
              <a:gd name="T20" fmla="*/ 2147483647 w 441"/>
              <a:gd name="T21" fmla="*/ 2147483647 h 329"/>
              <a:gd name="T22" fmla="*/ 2147483647 w 441"/>
              <a:gd name="T23" fmla="*/ 2147483647 h 329"/>
              <a:gd name="T24" fmla="*/ 2147483647 w 441"/>
              <a:gd name="T25" fmla="*/ 2147483647 h 329"/>
              <a:gd name="T26" fmla="*/ 2147483647 w 441"/>
              <a:gd name="T27" fmla="*/ 2147483647 h 3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1"/>
              <a:gd name="T43" fmla="*/ 0 h 329"/>
              <a:gd name="T44" fmla="*/ 441 w 441"/>
              <a:gd name="T45" fmla="*/ 329 h 3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1" h="329">
                <a:moveTo>
                  <a:pt x="221" y="222"/>
                </a:moveTo>
                <a:lnTo>
                  <a:pt x="129" y="283"/>
                </a:lnTo>
                <a:lnTo>
                  <a:pt x="84" y="329"/>
                </a:lnTo>
                <a:lnTo>
                  <a:pt x="16" y="322"/>
                </a:lnTo>
                <a:lnTo>
                  <a:pt x="0" y="291"/>
                </a:lnTo>
                <a:lnTo>
                  <a:pt x="7" y="261"/>
                </a:lnTo>
                <a:lnTo>
                  <a:pt x="76" y="146"/>
                </a:lnTo>
                <a:lnTo>
                  <a:pt x="175" y="39"/>
                </a:lnTo>
                <a:lnTo>
                  <a:pt x="342" y="0"/>
                </a:lnTo>
                <a:lnTo>
                  <a:pt x="396" y="31"/>
                </a:lnTo>
                <a:lnTo>
                  <a:pt x="441" y="83"/>
                </a:lnTo>
                <a:lnTo>
                  <a:pt x="426" y="152"/>
                </a:lnTo>
                <a:lnTo>
                  <a:pt x="389" y="190"/>
                </a:lnTo>
                <a:lnTo>
                  <a:pt x="221" y="222"/>
                </a:lnTo>
                <a:close/>
              </a:path>
            </a:pathLst>
          </a:custGeom>
          <a:solidFill>
            <a:srgbClr val="00CC99"/>
          </a:solidFill>
          <a:ln w="0">
            <a:solidFill>
              <a:srgbClr val="000000"/>
            </a:solidFill>
            <a:prstDash val="solid"/>
            <a:round/>
            <a:headEnd/>
            <a:tailEnd/>
          </a:ln>
        </p:spPr>
        <p:txBody>
          <a:bodyPr/>
          <a:lstStyle/>
          <a:p>
            <a:endParaRPr lang="fi-FI"/>
          </a:p>
        </p:txBody>
      </p:sp>
      <p:sp>
        <p:nvSpPr>
          <p:cNvPr id="27679" name="Freeform 31"/>
          <p:cNvSpPr>
            <a:spLocks noChangeAspect="1"/>
          </p:cNvSpPr>
          <p:nvPr/>
        </p:nvSpPr>
        <p:spPr bwMode="auto">
          <a:xfrm>
            <a:off x="4257675" y="2079625"/>
            <a:ext cx="390525" cy="211138"/>
          </a:xfrm>
          <a:custGeom>
            <a:avLst/>
            <a:gdLst>
              <a:gd name="T0" fmla="*/ 2147483647 w 247"/>
              <a:gd name="T1" fmla="*/ 2147483647 h 134"/>
              <a:gd name="T2" fmla="*/ 2147483647 w 247"/>
              <a:gd name="T3" fmla="*/ 2147483647 h 134"/>
              <a:gd name="T4" fmla="*/ 2147483647 w 247"/>
              <a:gd name="T5" fmla="*/ 2147483647 h 134"/>
              <a:gd name="T6" fmla="*/ 2147483647 w 247"/>
              <a:gd name="T7" fmla="*/ 2147483647 h 134"/>
              <a:gd name="T8" fmla="*/ 2147483647 w 247"/>
              <a:gd name="T9" fmla="*/ 2147483647 h 134"/>
              <a:gd name="T10" fmla="*/ 0 w 247"/>
              <a:gd name="T11" fmla="*/ 2147483647 h 134"/>
              <a:gd name="T12" fmla="*/ 2147483647 w 247"/>
              <a:gd name="T13" fmla="*/ 2147483647 h 134"/>
              <a:gd name="T14" fmla="*/ 2147483647 w 247"/>
              <a:gd name="T15" fmla="*/ 0 h 134"/>
              <a:gd name="T16" fmla="*/ 2147483647 w 247"/>
              <a:gd name="T17" fmla="*/ 0 h 134"/>
              <a:gd name="T18" fmla="*/ 2147483647 w 247"/>
              <a:gd name="T19" fmla="*/ 2147483647 h 134"/>
              <a:gd name="T20" fmla="*/ 2147483647 w 247"/>
              <a:gd name="T21" fmla="*/ 2147483647 h 134"/>
              <a:gd name="T22" fmla="*/ 2147483647 w 247"/>
              <a:gd name="T23" fmla="*/ 2147483647 h 134"/>
              <a:gd name="T24" fmla="*/ 2147483647 w 247"/>
              <a:gd name="T25" fmla="*/ 2147483647 h 134"/>
              <a:gd name="T26" fmla="*/ 2147483647 w 247"/>
              <a:gd name="T27" fmla="*/ 2147483647 h 134"/>
              <a:gd name="T28" fmla="*/ 2147483647 w 247"/>
              <a:gd name="T29" fmla="*/ 2147483647 h 134"/>
              <a:gd name="T30" fmla="*/ 2147483647 w 247"/>
              <a:gd name="T31" fmla="*/ 2147483647 h 134"/>
              <a:gd name="T32" fmla="*/ 2147483647 w 247"/>
              <a:gd name="T33" fmla="*/ 2147483647 h 134"/>
              <a:gd name="T34" fmla="*/ 2147483647 w 247"/>
              <a:gd name="T35" fmla="*/ 2147483647 h 1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7"/>
              <a:gd name="T55" fmla="*/ 0 h 134"/>
              <a:gd name="T56" fmla="*/ 247 w 247"/>
              <a:gd name="T57" fmla="*/ 134 h 1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7" h="134">
                <a:moveTo>
                  <a:pt x="131" y="126"/>
                </a:moveTo>
                <a:lnTo>
                  <a:pt x="112" y="120"/>
                </a:lnTo>
                <a:lnTo>
                  <a:pt x="86" y="106"/>
                </a:lnTo>
                <a:lnTo>
                  <a:pt x="41" y="100"/>
                </a:lnTo>
                <a:lnTo>
                  <a:pt x="12" y="86"/>
                </a:lnTo>
                <a:lnTo>
                  <a:pt x="0" y="53"/>
                </a:lnTo>
                <a:lnTo>
                  <a:pt x="23" y="30"/>
                </a:lnTo>
                <a:lnTo>
                  <a:pt x="82" y="0"/>
                </a:lnTo>
                <a:lnTo>
                  <a:pt x="120" y="0"/>
                </a:lnTo>
                <a:lnTo>
                  <a:pt x="158" y="20"/>
                </a:lnTo>
                <a:lnTo>
                  <a:pt x="189" y="28"/>
                </a:lnTo>
                <a:lnTo>
                  <a:pt x="233" y="4"/>
                </a:lnTo>
                <a:lnTo>
                  <a:pt x="247" y="10"/>
                </a:lnTo>
                <a:lnTo>
                  <a:pt x="247" y="66"/>
                </a:lnTo>
                <a:lnTo>
                  <a:pt x="235" y="104"/>
                </a:lnTo>
                <a:lnTo>
                  <a:pt x="207" y="130"/>
                </a:lnTo>
                <a:lnTo>
                  <a:pt x="175" y="134"/>
                </a:lnTo>
                <a:lnTo>
                  <a:pt x="131" y="126"/>
                </a:lnTo>
                <a:close/>
              </a:path>
            </a:pathLst>
          </a:custGeom>
          <a:solidFill>
            <a:srgbClr val="00CC99"/>
          </a:solidFill>
          <a:ln w="0">
            <a:solidFill>
              <a:srgbClr val="000000"/>
            </a:solidFill>
            <a:prstDash val="solid"/>
            <a:round/>
            <a:headEnd/>
            <a:tailEnd/>
          </a:ln>
        </p:spPr>
        <p:txBody>
          <a:bodyPr/>
          <a:lstStyle/>
          <a:p>
            <a:endParaRPr lang="fi-FI"/>
          </a:p>
        </p:txBody>
      </p:sp>
      <p:sp>
        <p:nvSpPr>
          <p:cNvPr id="27680" name="Rectangle 32"/>
          <p:cNvSpPr>
            <a:spLocks noChangeAspect="1" noChangeArrowheads="1"/>
          </p:cNvSpPr>
          <p:nvPr/>
        </p:nvSpPr>
        <p:spPr bwMode="auto">
          <a:xfrm>
            <a:off x="4511675" y="3236913"/>
            <a:ext cx="658813"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Isokyrö</a:t>
            </a:r>
            <a:endParaRPr lang="fi-FI" sz="1200" b="1">
              <a:cs typeface="Arial" charset="0"/>
            </a:endParaRPr>
          </a:p>
        </p:txBody>
      </p:sp>
      <p:sp>
        <p:nvSpPr>
          <p:cNvPr id="27681" name="Rectangle 33"/>
          <p:cNvSpPr>
            <a:spLocks noChangeAspect="1" noChangeArrowheads="1"/>
          </p:cNvSpPr>
          <p:nvPr/>
        </p:nvSpPr>
        <p:spPr bwMode="auto">
          <a:xfrm>
            <a:off x="1979613" y="5229225"/>
            <a:ext cx="781050"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Kaskinen</a:t>
            </a:r>
            <a:endParaRPr lang="fi-FI" sz="1200" b="1">
              <a:cs typeface="Arial" charset="0"/>
            </a:endParaRPr>
          </a:p>
        </p:txBody>
      </p:sp>
      <p:sp>
        <p:nvSpPr>
          <p:cNvPr id="27682" name="Rectangle 34"/>
          <p:cNvSpPr>
            <a:spLocks noChangeAspect="1" noChangeArrowheads="1"/>
          </p:cNvSpPr>
          <p:nvPr/>
        </p:nvSpPr>
        <p:spPr bwMode="auto">
          <a:xfrm>
            <a:off x="2424113" y="3797300"/>
            <a:ext cx="688975"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Korsnäs</a:t>
            </a:r>
            <a:endParaRPr lang="fi-FI" sz="1200" b="1">
              <a:cs typeface="Arial" charset="0"/>
            </a:endParaRPr>
          </a:p>
        </p:txBody>
      </p:sp>
      <p:sp>
        <p:nvSpPr>
          <p:cNvPr id="27683" name="Rectangle 35"/>
          <p:cNvSpPr>
            <a:spLocks noChangeAspect="1" noChangeArrowheads="1"/>
          </p:cNvSpPr>
          <p:nvPr/>
        </p:nvSpPr>
        <p:spPr bwMode="auto">
          <a:xfrm>
            <a:off x="2754313" y="5854700"/>
            <a:ext cx="1616075"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Kristiinankaupunki</a:t>
            </a:r>
            <a:endParaRPr lang="fi-FI" sz="1200" b="1">
              <a:cs typeface="Arial" charset="0"/>
            </a:endParaRPr>
          </a:p>
        </p:txBody>
      </p:sp>
      <p:sp>
        <p:nvSpPr>
          <p:cNvPr id="27684" name="Rectangle 36"/>
          <p:cNvSpPr>
            <a:spLocks noChangeAspect="1" noChangeArrowheads="1"/>
          </p:cNvSpPr>
          <p:nvPr/>
        </p:nvSpPr>
        <p:spPr bwMode="auto">
          <a:xfrm>
            <a:off x="6011863" y="836613"/>
            <a:ext cx="928687"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Kruunupyy</a:t>
            </a:r>
            <a:endParaRPr lang="fi-FI" sz="1200" b="1">
              <a:cs typeface="Arial" charset="0"/>
            </a:endParaRPr>
          </a:p>
        </p:txBody>
      </p:sp>
      <p:sp>
        <p:nvSpPr>
          <p:cNvPr id="27685" name="Rectangle 37"/>
          <p:cNvSpPr>
            <a:spLocks noChangeAspect="1" noChangeArrowheads="1"/>
          </p:cNvSpPr>
          <p:nvPr/>
        </p:nvSpPr>
        <p:spPr bwMode="auto">
          <a:xfrm>
            <a:off x="3924300" y="3429000"/>
            <a:ext cx="512763"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Laihia</a:t>
            </a:r>
            <a:endParaRPr lang="fi-FI" sz="1200" b="1">
              <a:cs typeface="Arial" charset="0"/>
            </a:endParaRPr>
          </a:p>
        </p:txBody>
      </p:sp>
      <p:sp>
        <p:nvSpPr>
          <p:cNvPr id="27686" name="Rectangle 38"/>
          <p:cNvSpPr>
            <a:spLocks noChangeAspect="1" noChangeArrowheads="1"/>
          </p:cNvSpPr>
          <p:nvPr/>
        </p:nvSpPr>
        <p:spPr bwMode="auto">
          <a:xfrm>
            <a:off x="5508625" y="404813"/>
            <a:ext cx="484188"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Luoto</a:t>
            </a:r>
            <a:endParaRPr lang="fi-FI" sz="1200" b="1">
              <a:cs typeface="Arial" charset="0"/>
            </a:endParaRPr>
          </a:p>
        </p:txBody>
      </p:sp>
      <p:sp>
        <p:nvSpPr>
          <p:cNvPr id="27687" name="Rectangle 39"/>
          <p:cNvSpPr>
            <a:spLocks noChangeAspect="1" noChangeArrowheads="1"/>
          </p:cNvSpPr>
          <p:nvPr/>
        </p:nvSpPr>
        <p:spPr bwMode="auto">
          <a:xfrm>
            <a:off x="3276600" y="3357563"/>
            <a:ext cx="420688" cy="36512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Maa-</a:t>
            </a:r>
          </a:p>
          <a:p>
            <a:r>
              <a:rPr lang="fi-FI" sz="1200" b="1">
                <a:solidFill>
                  <a:srgbClr val="000000"/>
                </a:solidFill>
                <a:latin typeface="Verdana" pitchFamily="34" charset="0"/>
                <a:cs typeface="Arial" charset="0"/>
              </a:rPr>
              <a:t>lahti</a:t>
            </a:r>
            <a:endParaRPr lang="fi-FI" sz="1200" b="1">
              <a:cs typeface="Arial" charset="0"/>
            </a:endParaRPr>
          </a:p>
        </p:txBody>
      </p:sp>
      <p:sp>
        <p:nvSpPr>
          <p:cNvPr id="27688" name="Rectangle 40"/>
          <p:cNvSpPr>
            <a:spLocks noChangeAspect="1" noChangeArrowheads="1"/>
          </p:cNvSpPr>
          <p:nvPr/>
        </p:nvSpPr>
        <p:spPr bwMode="auto">
          <a:xfrm>
            <a:off x="3581400" y="2243138"/>
            <a:ext cx="587375" cy="36512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Musta-</a:t>
            </a:r>
          </a:p>
          <a:p>
            <a:r>
              <a:rPr lang="fi-FI" sz="1200" b="1">
                <a:solidFill>
                  <a:srgbClr val="000000"/>
                </a:solidFill>
                <a:latin typeface="Verdana" pitchFamily="34" charset="0"/>
                <a:cs typeface="Arial" charset="0"/>
              </a:rPr>
              <a:t>saari</a:t>
            </a:r>
            <a:endParaRPr lang="fi-FI" sz="1200" b="1">
              <a:cs typeface="Arial" charset="0"/>
            </a:endParaRPr>
          </a:p>
        </p:txBody>
      </p:sp>
      <p:sp>
        <p:nvSpPr>
          <p:cNvPr id="27689" name="Rectangle 41"/>
          <p:cNvSpPr>
            <a:spLocks noChangeAspect="1" noChangeArrowheads="1"/>
          </p:cNvSpPr>
          <p:nvPr/>
        </p:nvSpPr>
        <p:spPr bwMode="auto">
          <a:xfrm>
            <a:off x="2843213" y="4508500"/>
            <a:ext cx="569912"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Närpiö</a:t>
            </a:r>
            <a:endParaRPr lang="fi-FI" sz="1200" b="1">
              <a:cs typeface="Arial" charset="0"/>
            </a:endParaRPr>
          </a:p>
        </p:txBody>
      </p:sp>
      <p:sp>
        <p:nvSpPr>
          <p:cNvPr id="27690" name="Rectangle 42"/>
          <p:cNvSpPr>
            <a:spLocks noChangeAspect="1" noChangeArrowheads="1"/>
          </p:cNvSpPr>
          <p:nvPr/>
        </p:nvSpPr>
        <p:spPr bwMode="auto">
          <a:xfrm>
            <a:off x="4284663" y="765175"/>
            <a:ext cx="935037"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Pietarsaari</a:t>
            </a:r>
            <a:endParaRPr lang="fi-FI" sz="1200" b="1">
              <a:cs typeface="Arial" charset="0"/>
            </a:endParaRPr>
          </a:p>
        </p:txBody>
      </p:sp>
      <p:sp>
        <p:nvSpPr>
          <p:cNvPr id="27691" name="Rectangle 43"/>
          <p:cNvSpPr>
            <a:spLocks noChangeAspect="1" noChangeArrowheads="1"/>
          </p:cNvSpPr>
          <p:nvPr/>
        </p:nvSpPr>
        <p:spPr bwMode="auto">
          <a:xfrm>
            <a:off x="5580063" y="1268413"/>
            <a:ext cx="869950"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Pedersöre</a:t>
            </a:r>
          </a:p>
        </p:txBody>
      </p:sp>
      <p:sp>
        <p:nvSpPr>
          <p:cNvPr id="27692" name="Rectangle 44"/>
          <p:cNvSpPr>
            <a:spLocks noChangeAspect="1" noChangeArrowheads="1"/>
          </p:cNvSpPr>
          <p:nvPr/>
        </p:nvSpPr>
        <p:spPr bwMode="auto">
          <a:xfrm>
            <a:off x="4638675" y="1582738"/>
            <a:ext cx="982663" cy="365125"/>
          </a:xfrm>
          <a:prstGeom prst="rect">
            <a:avLst/>
          </a:prstGeom>
          <a:noFill/>
          <a:ln w="9525">
            <a:noFill/>
            <a:miter lim="800000"/>
            <a:headEnd/>
            <a:tailEnd/>
          </a:ln>
        </p:spPr>
        <p:txBody>
          <a:bodyPr wrap="none" lIns="0" tIns="0" rIns="0" bIns="0">
            <a:spAutoFit/>
          </a:bodyPr>
          <a:lstStyle/>
          <a:p>
            <a:pPr algn="ctr"/>
            <a:r>
              <a:rPr lang="fi-FI" sz="1200" b="1">
                <a:solidFill>
                  <a:srgbClr val="000000"/>
                </a:solidFill>
                <a:latin typeface="Verdana" pitchFamily="34" charset="0"/>
                <a:cs typeface="Arial" charset="0"/>
              </a:rPr>
              <a:t>Uusikaarle-</a:t>
            </a:r>
          </a:p>
          <a:p>
            <a:pPr algn="ctr"/>
            <a:r>
              <a:rPr lang="fi-FI" sz="1200" b="1">
                <a:solidFill>
                  <a:srgbClr val="000000"/>
                </a:solidFill>
                <a:latin typeface="Verdana" pitchFamily="34" charset="0"/>
                <a:cs typeface="Arial" charset="0"/>
              </a:rPr>
              <a:t>pyy</a:t>
            </a:r>
            <a:endParaRPr lang="fi-FI" sz="1200" b="1">
              <a:cs typeface="Arial" charset="0"/>
            </a:endParaRPr>
          </a:p>
        </p:txBody>
      </p:sp>
      <p:sp>
        <p:nvSpPr>
          <p:cNvPr id="27693" name="Rectangle 45"/>
          <p:cNvSpPr>
            <a:spLocks noChangeAspect="1" noChangeArrowheads="1"/>
          </p:cNvSpPr>
          <p:nvPr/>
        </p:nvSpPr>
        <p:spPr bwMode="auto">
          <a:xfrm>
            <a:off x="2916238" y="2636838"/>
            <a:ext cx="525462" cy="30797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Vaasa</a:t>
            </a:r>
          </a:p>
          <a:p>
            <a:endParaRPr lang="fi-FI" sz="800" b="1">
              <a:cs typeface="Arial" charset="0"/>
            </a:endParaRPr>
          </a:p>
        </p:txBody>
      </p:sp>
      <p:sp>
        <p:nvSpPr>
          <p:cNvPr id="27694" name="Rectangle 46"/>
          <p:cNvSpPr>
            <a:spLocks noChangeAspect="1" noChangeArrowheads="1"/>
          </p:cNvSpPr>
          <p:nvPr/>
        </p:nvSpPr>
        <p:spPr bwMode="auto">
          <a:xfrm>
            <a:off x="4075113" y="2763838"/>
            <a:ext cx="0" cy="369887"/>
          </a:xfrm>
          <a:prstGeom prst="rect">
            <a:avLst/>
          </a:prstGeom>
          <a:noFill/>
          <a:ln w="9525">
            <a:noFill/>
            <a:miter lim="800000"/>
            <a:headEnd/>
            <a:tailEnd/>
          </a:ln>
        </p:spPr>
        <p:txBody>
          <a:bodyPr wrap="none" lIns="0" tIns="0" rIns="0" bIns="0">
            <a:spAutoFit/>
          </a:bodyPr>
          <a:lstStyle/>
          <a:p>
            <a:endParaRPr lang="fi-FI" sz="1200" b="1">
              <a:solidFill>
                <a:srgbClr val="000000"/>
              </a:solidFill>
              <a:latin typeface="Verdana" pitchFamily="34" charset="0"/>
              <a:cs typeface="Arial" charset="0"/>
            </a:endParaRPr>
          </a:p>
          <a:p>
            <a:endParaRPr lang="fi-FI" sz="1200" b="1">
              <a:cs typeface="Arial" charset="0"/>
            </a:endParaRPr>
          </a:p>
        </p:txBody>
      </p:sp>
      <p:sp>
        <p:nvSpPr>
          <p:cNvPr id="27695" name="Rectangle 47"/>
          <p:cNvSpPr>
            <a:spLocks noChangeAspect="1" noChangeArrowheads="1"/>
          </p:cNvSpPr>
          <p:nvPr/>
        </p:nvSpPr>
        <p:spPr bwMode="auto">
          <a:xfrm>
            <a:off x="4503738" y="2476500"/>
            <a:ext cx="447675"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Vöyri</a:t>
            </a:r>
            <a:endParaRPr lang="fi-FI" sz="1200" b="1">
              <a:cs typeface="Arial" charset="0"/>
            </a:endParaRPr>
          </a:p>
        </p:txBody>
      </p:sp>
      <p:sp>
        <p:nvSpPr>
          <p:cNvPr id="79" name="5-sakarainen tähti 78"/>
          <p:cNvSpPr/>
          <p:nvPr/>
        </p:nvSpPr>
        <p:spPr>
          <a:xfrm>
            <a:off x="5508625" y="620713"/>
            <a:ext cx="144463"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0" name="5-sakarainen tähti 79"/>
          <p:cNvSpPr/>
          <p:nvPr/>
        </p:nvSpPr>
        <p:spPr>
          <a:xfrm>
            <a:off x="5867400" y="1484313"/>
            <a:ext cx="144463"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1" name="5-sakarainen tähti 80"/>
          <p:cNvSpPr/>
          <p:nvPr/>
        </p:nvSpPr>
        <p:spPr>
          <a:xfrm>
            <a:off x="4572000" y="3429000"/>
            <a:ext cx="144463"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2" name="5-sakarainen tähti 81"/>
          <p:cNvSpPr/>
          <p:nvPr/>
        </p:nvSpPr>
        <p:spPr>
          <a:xfrm>
            <a:off x="3995738" y="3644900"/>
            <a:ext cx="144462"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3" name="5-sakarainen tähti 82"/>
          <p:cNvSpPr/>
          <p:nvPr/>
        </p:nvSpPr>
        <p:spPr>
          <a:xfrm>
            <a:off x="3348038" y="3716338"/>
            <a:ext cx="144462"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4" name="5-sakarainen tähti 83"/>
          <p:cNvSpPr/>
          <p:nvPr/>
        </p:nvSpPr>
        <p:spPr>
          <a:xfrm>
            <a:off x="4067175" y="2420938"/>
            <a:ext cx="144463"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1" name="Suorakulmio 70"/>
          <p:cNvSpPr/>
          <p:nvPr/>
        </p:nvSpPr>
        <p:spPr>
          <a:xfrm>
            <a:off x="323850" y="1052513"/>
            <a:ext cx="144463" cy="142875"/>
          </a:xfrm>
          <a:prstGeom prst="rect">
            <a:avLst/>
          </a:prstGeom>
          <a:solidFill>
            <a:srgbClr val="00CC9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27736" name="Tekstikehys 97"/>
          <p:cNvSpPr txBox="1">
            <a:spLocks noChangeArrowheads="1"/>
          </p:cNvSpPr>
          <p:nvPr/>
        </p:nvSpPr>
        <p:spPr bwMode="auto">
          <a:xfrm>
            <a:off x="539750" y="981075"/>
            <a:ext cx="2352675"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Kunnan väestöpohja &lt; 20 000</a:t>
            </a:r>
          </a:p>
        </p:txBody>
      </p:sp>
      <p:sp>
        <p:nvSpPr>
          <p:cNvPr id="76" name="Tasakylkinen kolmio 75"/>
          <p:cNvSpPr/>
          <p:nvPr/>
        </p:nvSpPr>
        <p:spPr>
          <a:xfrm>
            <a:off x="323850" y="2205038"/>
            <a:ext cx="144463" cy="14446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27738" name="Tekstikehys 104"/>
          <p:cNvSpPr txBox="1">
            <a:spLocks noChangeArrowheads="1"/>
          </p:cNvSpPr>
          <p:nvPr/>
        </p:nvSpPr>
        <p:spPr bwMode="auto">
          <a:xfrm>
            <a:off x="539750" y="2133600"/>
            <a:ext cx="935038" cy="261938"/>
          </a:xfrm>
          <a:prstGeom prst="rect">
            <a:avLst/>
          </a:prstGeom>
          <a:noFill/>
          <a:ln w="9525">
            <a:noFill/>
            <a:miter lim="800000"/>
            <a:headEnd/>
            <a:tailEnd/>
          </a:ln>
        </p:spPr>
        <p:txBody>
          <a:bodyPr wrap="none">
            <a:spAutoFit/>
          </a:bodyPr>
          <a:lstStyle/>
          <a:p>
            <a:r>
              <a:rPr lang="fi-FI" sz="1100" dirty="0">
                <a:latin typeface="Verdana" pitchFamily="34" charset="0"/>
                <a:ea typeface="Verdana" pitchFamily="34" charset="0"/>
                <a:cs typeface="Verdana" pitchFamily="34" charset="0"/>
              </a:rPr>
              <a:t>Kriisikunta</a:t>
            </a:r>
          </a:p>
        </p:txBody>
      </p:sp>
      <p:sp>
        <p:nvSpPr>
          <p:cNvPr id="85" name="Tasakylkinen kolmio 84"/>
          <p:cNvSpPr/>
          <p:nvPr/>
        </p:nvSpPr>
        <p:spPr>
          <a:xfrm>
            <a:off x="323850" y="2492375"/>
            <a:ext cx="144463" cy="142875"/>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27740" name="Tekstikehys 106"/>
          <p:cNvSpPr txBox="1">
            <a:spLocks noChangeArrowheads="1"/>
          </p:cNvSpPr>
          <p:nvPr/>
        </p:nvSpPr>
        <p:spPr bwMode="auto">
          <a:xfrm>
            <a:off x="539750" y="2420938"/>
            <a:ext cx="1376363"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Kriisiytyvä kunta</a:t>
            </a:r>
          </a:p>
        </p:txBody>
      </p:sp>
      <p:sp>
        <p:nvSpPr>
          <p:cNvPr id="87" name="5-sakarainen tähti 86"/>
          <p:cNvSpPr/>
          <p:nvPr/>
        </p:nvSpPr>
        <p:spPr>
          <a:xfrm>
            <a:off x="323850" y="1628775"/>
            <a:ext cx="144463" cy="144463"/>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27742" name="Tekstikehys 108"/>
          <p:cNvSpPr txBox="1">
            <a:spLocks noChangeArrowheads="1"/>
          </p:cNvSpPr>
          <p:nvPr/>
        </p:nvSpPr>
        <p:spPr bwMode="auto">
          <a:xfrm>
            <a:off x="539750" y="1557338"/>
            <a:ext cx="2205038"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Yhdyskuntarakenneperuste</a:t>
            </a:r>
          </a:p>
        </p:txBody>
      </p:sp>
      <p:sp>
        <p:nvSpPr>
          <p:cNvPr id="89" name="Suorakulmio 88"/>
          <p:cNvSpPr/>
          <p:nvPr/>
        </p:nvSpPr>
        <p:spPr>
          <a:xfrm>
            <a:off x="323850" y="1341438"/>
            <a:ext cx="144463" cy="142875"/>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27744" name="Tekstikehys 97"/>
          <p:cNvSpPr txBox="1">
            <a:spLocks noChangeArrowheads="1"/>
          </p:cNvSpPr>
          <p:nvPr/>
        </p:nvSpPr>
        <p:spPr bwMode="auto">
          <a:xfrm>
            <a:off x="539750" y="1268413"/>
            <a:ext cx="1643063"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Työssäkäyntiperuste</a:t>
            </a:r>
          </a:p>
        </p:txBody>
      </p:sp>
      <p:sp>
        <p:nvSpPr>
          <p:cNvPr id="91" name="5-sakarainen tähti 90"/>
          <p:cNvSpPr/>
          <p:nvPr/>
        </p:nvSpPr>
        <p:spPr>
          <a:xfrm>
            <a:off x="323850" y="1916113"/>
            <a:ext cx="144463"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27746" name="Tekstikehys 108"/>
          <p:cNvSpPr txBox="1">
            <a:spLocks noChangeArrowheads="1"/>
          </p:cNvSpPr>
          <p:nvPr/>
        </p:nvSpPr>
        <p:spPr bwMode="auto">
          <a:xfrm>
            <a:off x="539750" y="1844675"/>
            <a:ext cx="2425700"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Työpaikkaomavaraisuusperuste</a:t>
            </a:r>
          </a:p>
        </p:txBody>
      </p:sp>
      <p:sp>
        <p:nvSpPr>
          <p:cNvPr id="93" name="5-sakarainen tähti 92"/>
          <p:cNvSpPr/>
          <p:nvPr/>
        </p:nvSpPr>
        <p:spPr>
          <a:xfrm>
            <a:off x="3995738" y="2636838"/>
            <a:ext cx="144462" cy="144462"/>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94" name="5-sakarainen tähti 93"/>
          <p:cNvSpPr/>
          <p:nvPr/>
        </p:nvSpPr>
        <p:spPr>
          <a:xfrm>
            <a:off x="5724525" y="1484313"/>
            <a:ext cx="144463" cy="144462"/>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0" name="5-sakarainen tähti 69"/>
          <p:cNvSpPr/>
          <p:nvPr/>
        </p:nvSpPr>
        <p:spPr>
          <a:xfrm>
            <a:off x="3635375" y="2781300"/>
            <a:ext cx="144463" cy="144463"/>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3" name="5-sakarainen tähti 72"/>
          <p:cNvSpPr/>
          <p:nvPr/>
        </p:nvSpPr>
        <p:spPr>
          <a:xfrm>
            <a:off x="5651500" y="549275"/>
            <a:ext cx="144463" cy="144463"/>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4" name="5-sakarainen tähti 73"/>
          <p:cNvSpPr/>
          <p:nvPr/>
        </p:nvSpPr>
        <p:spPr>
          <a:xfrm>
            <a:off x="5435600" y="836613"/>
            <a:ext cx="144463" cy="144462"/>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2" name="Tekstikehys 78"/>
          <p:cNvSpPr txBox="1">
            <a:spLocks noChangeArrowheads="1"/>
          </p:cNvSpPr>
          <p:nvPr/>
        </p:nvSpPr>
        <p:spPr bwMode="auto">
          <a:xfrm>
            <a:off x="6660232" y="2708920"/>
            <a:ext cx="1858201" cy="261610"/>
          </a:xfrm>
          <a:prstGeom prst="rect">
            <a:avLst/>
          </a:prstGeom>
          <a:noFill/>
          <a:ln w="9525">
            <a:noFill/>
            <a:miter lim="800000"/>
            <a:headEnd/>
            <a:tailEnd/>
          </a:ln>
        </p:spPr>
        <p:txBody>
          <a:bodyPr wrap="none">
            <a:spAutoFit/>
          </a:bodyPr>
          <a:lstStyle/>
          <a:p>
            <a:r>
              <a:rPr lang="fi-FI" sz="1100" dirty="0" smtClean="0">
                <a:latin typeface="Verdana" pitchFamily="34" charset="0"/>
                <a:ea typeface="Verdana" pitchFamily="34" charset="0"/>
                <a:cs typeface="Verdana" pitchFamily="34" charset="0"/>
              </a:rPr>
              <a:t>Asukasluku 31.12.2013</a:t>
            </a:r>
            <a:endParaRPr lang="fi-FI" sz="1100" dirty="0">
              <a:latin typeface="Verdana" pitchFamily="34" charset="0"/>
              <a:ea typeface="Verdana" pitchFamily="34" charset="0"/>
              <a:cs typeface="Verdana" pitchFamily="34" charset="0"/>
            </a:endParaRPr>
          </a:p>
        </p:txBody>
      </p:sp>
      <p:graphicFrame>
        <p:nvGraphicFramePr>
          <p:cNvPr id="75" name="Taulukko 74"/>
          <p:cNvGraphicFramePr>
            <a:graphicFrameLocks noGrp="1"/>
          </p:cNvGraphicFramePr>
          <p:nvPr/>
        </p:nvGraphicFramePr>
        <p:xfrm>
          <a:off x="6732240" y="2996952"/>
          <a:ext cx="2170038" cy="2743200"/>
        </p:xfrm>
        <a:graphic>
          <a:graphicData uri="http://schemas.openxmlformats.org/drawingml/2006/table">
            <a:tbl>
              <a:tblPr/>
              <a:tblGrid>
                <a:gridCol w="1460026"/>
                <a:gridCol w="710012"/>
              </a:tblGrid>
              <a:tr h="182880">
                <a:tc>
                  <a:txBody>
                    <a:bodyPr/>
                    <a:lstStyle/>
                    <a:p>
                      <a:pPr algn="l" fontAlgn="b"/>
                      <a:r>
                        <a:rPr lang="fi-FI" sz="1100" b="0" i="0" u="none" strike="noStrike">
                          <a:solidFill>
                            <a:srgbClr val="000000"/>
                          </a:solidFill>
                          <a:latin typeface="Calibri"/>
                        </a:rPr>
                        <a:t>Isokyrö</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4 854</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Kaskinen</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1 350</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Korsnäs</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2 218</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Kristiinankaupunki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7 001</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Kruunupyy</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6 682</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Laihia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8 007</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Luoto</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5 065</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Maalahti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5 580</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Mustasaari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19 153</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Närpiö</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9 335</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Pedersören kunta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10 970</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Pietarsaari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19 633</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Uusikaarlepyy</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7 524</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Vaasa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66 321</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Vöyri</a:t>
                      </a:r>
                    </a:p>
                  </a:txBody>
                  <a:tcPr marL="7620" marR="7620" marT="7620" marB="0" anchor="b">
                    <a:lnL>
                      <a:noFill/>
                    </a:lnL>
                    <a:lnR>
                      <a:noFill/>
                    </a:lnR>
                    <a:lnT>
                      <a:noFill/>
                    </a:lnT>
                    <a:lnB>
                      <a:noFill/>
                    </a:lnB>
                  </a:tcPr>
                </a:tc>
                <a:tc>
                  <a:txBody>
                    <a:bodyPr/>
                    <a:lstStyle/>
                    <a:p>
                      <a:pPr algn="r" fontAlgn="b"/>
                      <a:r>
                        <a:rPr lang="fi-FI" sz="1100" b="0" i="0" u="none" strike="noStrike" dirty="0">
                          <a:solidFill>
                            <a:srgbClr val="000000"/>
                          </a:solidFill>
                          <a:latin typeface="Calibri"/>
                        </a:rPr>
                        <a:t>6 691</a:t>
                      </a:r>
                    </a:p>
                  </a:txBody>
                  <a:tcPr marL="7620" marR="7620" marT="762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44016" y="188642"/>
            <a:ext cx="4644008" cy="646331"/>
          </a:xfrm>
          <a:prstGeom prst="rect">
            <a:avLst/>
          </a:prstGeom>
          <a:noFill/>
          <a:ln w="9525">
            <a:noFill/>
            <a:miter lim="800000"/>
            <a:headEnd/>
            <a:tailEnd/>
          </a:ln>
        </p:spPr>
        <p:txBody>
          <a:bodyPr wrap="square">
            <a:spAutoFit/>
          </a:bodyPr>
          <a:lstStyle/>
          <a:p>
            <a:r>
              <a:rPr lang="fi-FI" b="1" dirty="0">
                <a:cs typeface="Arial" charset="0"/>
              </a:rPr>
              <a:t>Pohjanmaa: </a:t>
            </a:r>
            <a:r>
              <a:rPr lang="fi-FI" b="1" dirty="0" smtClean="0">
                <a:cs typeface="Arial" charset="0"/>
              </a:rPr>
              <a:t>kuntien esittämät ensisijaiset selvitysalueet</a:t>
            </a:r>
            <a:endParaRPr lang="fi-FI" dirty="0">
              <a:cs typeface="Arial" charset="0"/>
            </a:endParaRPr>
          </a:p>
        </p:txBody>
      </p:sp>
      <p:sp>
        <p:nvSpPr>
          <p:cNvPr id="28675" name="Freeform 3"/>
          <p:cNvSpPr>
            <a:spLocks noChangeAspect="1"/>
          </p:cNvSpPr>
          <p:nvPr/>
        </p:nvSpPr>
        <p:spPr bwMode="auto">
          <a:xfrm>
            <a:off x="2786063" y="5129213"/>
            <a:ext cx="825500" cy="1566862"/>
          </a:xfrm>
          <a:custGeom>
            <a:avLst/>
            <a:gdLst>
              <a:gd name="T0" fmla="*/ 2147483647 w 1362"/>
              <a:gd name="T1" fmla="*/ 2147483647 h 2578"/>
              <a:gd name="T2" fmla="*/ 2147483647 w 1362"/>
              <a:gd name="T3" fmla="*/ 2147483647 h 2578"/>
              <a:gd name="T4" fmla="*/ 2147483647 w 1362"/>
              <a:gd name="T5" fmla="*/ 2147483647 h 2578"/>
              <a:gd name="T6" fmla="*/ 2147483647 w 1362"/>
              <a:gd name="T7" fmla="*/ 2147483647 h 2578"/>
              <a:gd name="T8" fmla="*/ 2147483647 w 1362"/>
              <a:gd name="T9" fmla="*/ 2147483647 h 2578"/>
              <a:gd name="T10" fmla="*/ 2147483647 w 1362"/>
              <a:gd name="T11" fmla="*/ 2147483647 h 2578"/>
              <a:gd name="T12" fmla="*/ 2147483647 w 1362"/>
              <a:gd name="T13" fmla="*/ 2147483647 h 2578"/>
              <a:gd name="T14" fmla="*/ 0 w 1362"/>
              <a:gd name="T15" fmla="*/ 2147483647 h 2578"/>
              <a:gd name="T16" fmla="*/ 0 w 1362"/>
              <a:gd name="T17" fmla="*/ 2147483647 h 2578"/>
              <a:gd name="T18" fmla="*/ 2147483647 w 1362"/>
              <a:gd name="T19" fmla="*/ 2147483647 h 2578"/>
              <a:gd name="T20" fmla="*/ 2147483647 w 1362"/>
              <a:gd name="T21" fmla="*/ 2147483647 h 2578"/>
              <a:gd name="T22" fmla="*/ 2147483647 w 1362"/>
              <a:gd name="T23" fmla="*/ 2147483647 h 2578"/>
              <a:gd name="T24" fmla="*/ 2147483647 w 1362"/>
              <a:gd name="T25" fmla="*/ 2147483647 h 2578"/>
              <a:gd name="T26" fmla="*/ 2147483647 w 1362"/>
              <a:gd name="T27" fmla="*/ 2147483647 h 2578"/>
              <a:gd name="T28" fmla="*/ 2147483647 w 1362"/>
              <a:gd name="T29" fmla="*/ 2147483647 h 2578"/>
              <a:gd name="T30" fmla="*/ 2147483647 w 1362"/>
              <a:gd name="T31" fmla="*/ 2147483647 h 2578"/>
              <a:gd name="T32" fmla="*/ 2147483647 w 1362"/>
              <a:gd name="T33" fmla="*/ 2147483647 h 2578"/>
              <a:gd name="T34" fmla="*/ 2147483647 w 1362"/>
              <a:gd name="T35" fmla="*/ 2147483647 h 2578"/>
              <a:gd name="T36" fmla="*/ 2147483647 w 1362"/>
              <a:gd name="T37" fmla="*/ 2147483647 h 2578"/>
              <a:gd name="T38" fmla="*/ 2147483647 w 1362"/>
              <a:gd name="T39" fmla="*/ 2147483647 h 2578"/>
              <a:gd name="T40" fmla="*/ 2147483647 w 1362"/>
              <a:gd name="T41" fmla="*/ 2147483647 h 2578"/>
              <a:gd name="T42" fmla="*/ 2147483647 w 1362"/>
              <a:gd name="T43" fmla="*/ 2147483647 h 2578"/>
              <a:gd name="T44" fmla="*/ 2147483647 w 1362"/>
              <a:gd name="T45" fmla="*/ 2147483647 h 2578"/>
              <a:gd name="T46" fmla="*/ 2147483647 w 1362"/>
              <a:gd name="T47" fmla="*/ 2147483647 h 2578"/>
              <a:gd name="T48" fmla="*/ 2147483647 w 1362"/>
              <a:gd name="T49" fmla="*/ 0 h 2578"/>
              <a:gd name="T50" fmla="*/ 2147483647 w 1362"/>
              <a:gd name="T51" fmla="*/ 2147483647 h 2578"/>
              <a:gd name="T52" fmla="*/ 2147483647 w 1362"/>
              <a:gd name="T53" fmla="*/ 2147483647 h 2578"/>
              <a:gd name="T54" fmla="*/ 2147483647 w 1362"/>
              <a:gd name="T55" fmla="*/ 2147483647 h 2578"/>
              <a:gd name="T56" fmla="*/ 2147483647 w 1362"/>
              <a:gd name="T57" fmla="*/ 2147483647 h 2578"/>
              <a:gd name="T58" fmla="*/ 2147483647 w 1362"/>
              <a:gd name="T59" fmla="*/ 2147483647 h 2578"/>
              <a:gd name="T60" fmla="*/ 2147483647 w 1362"/>
              <a:gd name="T61" fmla="*/ 2147483647 h 2578"/>
              <a:gd name="T62" fmla="*/ 2147483647 w 1362"/>
              <a:gd name="T63" fmla="*/ 2147483647 h 2578"/>
              <a:gd name="T64" fmla="*/ 2147483647 w 1362"/>
              <a:gd name="T65" fmla="*/ 2147483647 h 2578"/>
              <a:gd name="T66" fmla="*/ 2147483647 w 1362"/>
              <a:gd name="T67" fmla="*/ 2147483647 h 25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62"/>
              <a:gd name="T103" fmla="*/ 0 h 2578"/>
              <a:gd name="T104" fmla="*/ 1362 w 1362"/>
              <a:gd name="T105" fmla="*/ 2578 h 25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62" h="2578">
                <a:moveTo>
                  <a:pt x="1054" y="1749"/>
                </a:moveTo>
                <a:lnTo>
                  <a:pt x="978" y="2276"/>
                </a:lnTo>
                <a:lnTo>
                  <a:pt x="439" y="2315"/>
                </a:lnTo>
                <a:lnTo>
                  <a:pt x="148" y="2578"/>
                </a:lnTo>
                <a:lnTo>
                  <a:pt x="141" y="2561"/>
                </a:lnTo>
                <a:lnTo>
                  <a:pt x="92" y="2406"/>
                </a:lnTo>
                <a:lnTo>
                  <a:pt x="15" y="2330"/>
                </a:lnTo>
                <a:lnTo>
                  <a:pt x="0" y="2285"/>
                </a:lnTo>
                <a:lnTo>
                  <a:pt x="0" y="2231"/>
                </a:lnTo>
                <a:lnTo>
                  <a:pt x="91" y="2024"/>
                </a:lnTo>
                <a:lnTo>
                  <a:pt x="136" y="1796"/>
                </a:lnTo>
                <a:lnTo>
                  <a:pt x="241" y="1522"/>
                </a:lnTo>
                <a:lnTo>
                  <a:pt x="256" y="1385"/>
                </a:lnTo>
                <a:lnTo>
                  <a:pt x="286" y="1301"/>
                </a:lnTo>
                <a:lnTo>
                  <a:pt x="331" y="1263"/>
                </a:lnTo>
                <a:lnTo>
                  <a:pt x="430" y="1162"/>
                </a:lnTo>
                <a:lnTo>
                  <a:pt x="460" y="1094"/>
                </a:lnTo>
                <a:lnTo>
                  <a:pt x="468" y="1010"/>
                </a:lnTo>
                <a:lnTo>
                  <a:pt x="415" y="934"/>
                </a:lnTo>
                <a:lnTo>
                  <a:pt x="223" y="890"/>
                </a:lnTo>
                <a:lnTo>
                  <a:pt x="177" y="859"/>
                </a:lnTo>
                <a:lnTo>
                  <a:pt x="161" y="814"/>
                </a:lnTo>
                <a:lnTo>
                  <a:pt x="196" y="653"/>
                </a:lnTo>
                <a:lnTo>
                  <a:pt x="576" y="406"/>
                </a:lnTo>
                <a:lnTo>
                  <a:pt x="899" y="0"/>
                </a:lnTo>
                <a:lnTo>
                  <a:pt x="883" y="63"/>
                </a:lnTo>
                <a:lnTo>
                  <a:pt x="956" y="379"/>
                </a:lnTo>
                <a:lnTo>
                  <a:pt x="1153" y="428"/>
                </a:lnTo>
                <a:lnTo>
                  <a:pt x="1166" y="909"/>
                </a:lnTo>
                <a:lnTo>
                  <a:pt x="1334" y="1022"/>
                </a:lnTo>
                <a:lnTo>
                  <a:pt x="1362" y="1172"/>
                </a:lnTo>
                <a:lnTo>
                  <a:pt x="1157" y="1340"/>
                </a:lnTo>
                <a:lnTo>
                  <a:pt x="1214" y="1610"/>
                </a:lnTo>
                <a:lnTo>
                  <a:pt x="1054" y="1749"/>
                </a:lnTo>
                <a:close/>
              </a:path>
            </a:pathLst>
          </a:custGeom>
          <a:solidFill>
            <a:srgbClr val="CC99FF"/>
          </a:solidFill>
          <a:ln w="0">
            <a:solidFill>
              <a:srgbClr val="000000"/>
            </a:solidFill>
            <a:prstDash val="solid"/>
            <a:round/>
            <a:headEnd/>
            <a:tailEnd/>
          </a:ln>
        </p:spPr>
        <p:txBody>
          <a:bodyPr/>
          <a:lstStyle/>
          <a:p>
            <a:endParaRPr lang="fi-FI"/>
          </a:p>
        </p:txBody>
      </p:sp>
      <p:sp>
        <p:nvSpPr>
          <p:cNvPr id="28676" name="Freeform 4"/>
          <p:cNvSpPr>
            <a:spLocks noChangeAspect="1"/>
          </p:cNvSpPr>
          <p:nvPr/>
        </p:nvSpPr>
        <p:spPr bwMode="auto">
          <a:xfrm>
            <a:off x="4384676" y="2897188"/>
            <a:ext cx="747713" cy="1022350"/>
          </a:xfrm>
          <a:custGeom>
            <a:avLst/>
            <a:gdLst>
              <a:gd name="T0" fmla="*/ 2147483647 w 1230"/>
              <a:gd name="T1" fmla="*/ 2147483647 h 1682"/>
              <a:gd name="T2" fmla="*/ 2147483647 w 1230"/>
              <a:gd name="T3" fmla="*/ 2147483647 h 1682"/>
              <a:gd name="T4" fmla="*/ 2147483647 w 1230"/>
              <a:gd name="T5" fmla="*/ 2147483647 h 1682"/>
              <a:gd name="T6" fmla="*/ 0 w 1230"/>
              <a:gd name="T7" fmla="*/ 2147483647 h 1682"/>
              <a:gd name="T8" fmla="*/ 2147483647 w 1230"/>
              <a:gd name="T9" fmla="*/ 2147483647 h 1682"/>
              <a:gd name="T10" fmla="*/ 2147483647 w 1230"/>
              <a:gd name="T11" fmla="*/ 2147483647 h 1682"/>
              <a:gd name="T12" fmla="*/ 2147483647 w 1230"/>
              <a:gd name="T13" fmla="*/ 2147483647 h 1682"/>
              <a:gd name="T14" fmla="*/ 2147483647 w 1230"/>
              <a:gd name="T15" fmla="*/ 2147483647 h 1682"/>
              <a:gd name="T16" fmla="*/ 2147483647 w 1230"/>
              <a:gd name="T17" fmla="*/ 2147483647 h 1682"/>
              <a:gd name="T18" fmla="*/ 2147483647 w 1230"/>
              <a:gd name="T19" fmla="*/ 2147483647 h 1682"/>
              <a:gd name="T20" fmla="*/ 2147483647 w 1230"/>
              <a:gd name="T21" fmla="*/ 0 h 1682"/>
              <a:gd name="T22" fmla="*/ 2147483647 w 1230"/>
              <a:gd name="T23" fmla="*/ 2147483647 h 1682"/>
              <a:gd name="T24" fmla="*/ 2147483647 w 1230"/>
              <a:gd name="T25" fmla="*/ 2147483647 h 16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30"/>
              <a:gd name="T40" fmla="*/ 0 h 1682"/>
              <a:gd name="T41" fmla="*/ 1230 w 1230"/>
              <a:gd name="T42" fmla="*/ 1682 h 16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30" h="1682">
                <a:moveTo>
                  <a:pt x="575" y="298"/>
                </a:moveTo>
                <a:lnTo>
                  <a:pt x="307" y="170"/>
                </a:lnTo>
                <a:lnTo>
                  <a:pt x="8" y="709"/>
                </a:lnTo>
                <a:lnTo>
                  <a:pt x="0" y="721"/>
                </a:lnTo>
                <a:lnTo>
                  <a:pt x="201" y="1152"/>
                </a:lnTo>
                <a:lnTo>
                  <a:pt x="323" y="1682"/>
                </a:lnTo>
                <a:lnTo>
                  <a:pt x="361" y="1672"/>
                </a:lnTo>
                <a:lnTo>
                  <a:pt x="640" y="1309"/>
                </a:lnTo>
                <a:lnTo>
                  <a:pt x="587" y="1049"/>
                </a:lnTo>
                <a:lnTo>
                  <a:pt x="1179" y="87"/>
                </a:lnTo>
                <a:lnTo>
                  <a:pt x="1230" y="0"/>
                </a:lnTo>
                <a:lnTo>
                  <a:pt x="905" y="60"/>
                </a:lnTo>
                <a:lnTo>
                  <a:pt x="575" y="298"/>
                </a:lnTo>
                <a:close/>
              </a:path>
            </a:pathLst>
          </a:custGeom>
          <a:solidFill>
            <a:srgbClr val="FFFF00"/>
          </a:solidFill>
          <a:ln w="12700">
            <a:solidFill>
              <a:srgbClr val="000000"/>
            </a:solidFill>
            <a:prstDash val="solid"/>
            <a:round/>
            <a:headEnd/>
            <a:tailEnd/>
          </a:ln>
        </p:spPr>
        <p:txBody>
          <a:bodyPr/>
          <a:lstStyle/>
          <a:p>
            <a:endParaRPr lang="fi-FI"/>
          </a:p>
        </p:txBody>
      </p:sp>
      <p:sp>
        <p:nvSpPr>
          <p:cNvPr id="28677" name="Freeform 5"/>
          <p:cNvSpPr>
            <a:spLocks noChangeAspect="1"/>
          </p:cNvSpPr>
          <p:nvPr/>
        </p:nvSpPr>
        <p:spPr bwMode="auto">
          <a:xfrm>
            <a:off x="2703513" y="5016502"/>
            <a:ext cx="285750" cy="271463"/>
          </a:xfrm>
          <a:custGeom>
            <a:avLst/>
            <a:gdLst>
              <a:gd name="T0" fmla="*/ 2147483647 w 469"/>
              <a:gd name="T1" fmla="*/ 0 h 448"/>
              <a:gd name="T2" fmla="*/ 2147483647 w 469"/>
              <a:gd name="T3" fmla="*/ 2147483647 h 448"/>
              <a:gd name="T4" fmla="*/ 0 w 469"/>
              <a:gd name="T5" fmla="*/ 2147483647 h 448"/>
              <a:gd name="T6" fmla="*/ 2147483647 w 469"/>
              <a:gd name="T7" fmla="*/ 2147483647 h 448"/>
              <a:gd name="T8" fmla="*/ 2147483647 w 469"/>
              <a:gd name="T9" fmla="*/ 2147483647 h 448"/>
              <a:gd name="T10" fmla="*/ 2147483647 w 469"/>
              <a:gd name="T11" fmla="*/ 2147483647 h 448"/>
              <a:gd name="T12" fmla="*/ 2147483647 w 469"/>
              <a:gd name="T13" fmla="*/ 2147483647 h 448"/>
              <a:gd name="T14" fmla="*/ 2147483647 w 469"/>
              <a:gd name="T15" fmla="*/ 2147483647 h 448"/>
              <a:gd name="T16" fmla="*/ 2147483647 w 469"/>
              <a:gd name="T17" fmla="*/ 0 h 4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9"/>
              <a:gd name="T28" fmla="*/ 0 h 448"/>
              <a:gd name="T29" fmla="*/ 469 w 469"/>
              <a:gd name="T30" fmla="*/ 448 h 4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9" h="448">
                <a:moveTo>
                  <a:pt x="278" y="0"/>
                </a:moveTo>
                <a:lnTo>
                  <a:pt x="6" y="206"/>
                </a:lnTo>
                <a:lnTo>
                  <a:pt x="0" y="284"/>
                </a:lnTo>
                <a:lnTo>
                  <a:pt x="31" y="353"/>
                </a:lnTo>
                <a:lnTo>
                  <a:pt x="115" y="410"/>
                </a:lnTo>
                <a:lnTo>
                  <a:pt x="245" y="448"/>
                </a:lnTo>
                <a:lnTo>
                  <a:pt x="320" y="448"/>
                </a:lnTo>
                <a:lnTo>
                  <a:pt x="469" y="206"/>
                </a:lnTo>
                <a:lnTo>
                  <a:pt x="278" y="0"/>
                </a:lnTo>
                <a:close/>
              </a:path>
            </a:pathLst>
          </a:custGeom>
          <a:solidFill>
            <a:srgbClr val="CC99FF"/>
          </a:solidFill>
          <a:ln w="0">
            <a:solidFill>
              <a:srgbClr val="000000"/>
            </a:solidFill>
            <a:prstDash val="solid"/>
            <a:round/>
            <a:headEnd/>
            <a:tailEnd/>
          </a:ln>
        </p:spPr>
        <p:txBody>
          <a:bodyPr/>
          <a:lstStyle/>
          <a:p>
            <a:endParaRPr lang="fi-FI"/>
          </a:p>
        </p:txBody>
      </p:sp>
      <p:sp>
        <p:nvSpPr>
          <p:cNvPr id="28678" name="Freeform 6"/>
          <p:cNvSpPr>
            <a:spLocks noChangeAspect="1"/>
          </p:cNvSpPr>
          <p:nvPr/>
        </p:nvSpPr>
        <p:spPr bwMode="auto">
          <a:xfrm>
            <a:off x="2678114" y="3486152"/>
            <a:ext cx="452437" cy="733425"/>
          </a:xfrm>
          <a:custGeom>
            <a:avLst/>
            <a:gdLst>
              <a:gd name="T0" fmla="*/ 2147483647 w 748"/>
              <a:gd name="T1" fmla="*/ 2147483647 h 1206"/>
              <a:gd name="T2" fmla="*/ 2147483647 w 748"/>
              <a:gd name="T3" fmla="*/ 2147483647 h 1206"/>
              <a:gd name="T4" fmla="*/ 2147483647 w 748"/>
              <a:gd name="T5" fmla="*/ 2147483647 h 1206"/>
              <a:gd name="T6" fmla="*/ 2147483647 w 748"/>
              <a:gd name="T7" fmla="*/ 2147483647 h 1206"/>
              <a:gd name="T8" fmla="*/ 2147483647 w 748"/>
              <a:gd name="T9" fmla="*/ 2147483647 h 1206"/>
              <a:gd name="T10" fmla="*/ 2147483647 w 748"/>
              <a:gd name="T11" fmla="*/ 2147483647 h 1206"/>
              <a:gd name="T12" fmla="*/ 2147483647 w 748"/>
              <a:gd name="T13" fmla="*/ 2147483647 h 1206"/>
              <a:gd name="T14" fmla="*/ 2147483647 w 748"/>
              <a:gd name="T15" fmla="*/ 2147483647 h 1206"/>
              <a:gd name="T16" fmla="*/ 2147483647 w 748"/>
              <a:gd name="T17" fmla="*/ 2147483647 h 1206"/>
              <a:gd name="T18" fmla="*/ 2147483647 w 748"/>
              <a:gd name="T19" fmla="*/ 2147483647 h 1206"/>
              <a:gd name="T20" fmla="*/ 0 w 748"/>
              <a:gd name="T21" fmla="*/ 2147483647 h 1206"/>
              <a:gd name="T22" fmla="*/ 2147483647 w 748"/>
              <a:gd name="T23" fmla="*/ 2147483647 h 1206"/>
              <a:gd name="T24" fmla="*/ 2147483647 w 748"/>
              <a:gd name="T25" fmla="*/ 2147483647 h 1206"/>
              <a:gd name="T26" fmla="*/ 2147483647 w 748"/>
              <a:gd name="T27" fmla="*/ 2147483647 h 1206"/>
              <a:gd name="T28" fmla="*/ 2147483647 w 748"/>
              <a:gd name="T29" fmla="*/ 2147483647 h 1206"/>
              <a:gd name="T30" fmla="*/ 2147483647 w 748"/>
              <a:gd name="T31" fmla="*/ 2147483647 h 1206"/>
              <a:gd name="T32" fmla="*/ 2147483647 w 748"/>
              <a:gd name="T33" fmla="*/ 2147483647 h 1206"/>
              <a:gd name="T34" fmla="*/ 2147483647 w 748"/>
              <a:gd name="T35" fmla="*/ 0 h 1206"/>
              <a:gd name="T36" fmla="*/ 2147483647 w 748"/>
              <a:gd name="T37" fmla="*/ 2147483647 h 1206"/>
              <a:gd name="T38" fmla="*/ 2147483647 w 748"/>
              <a:gd name="T39" fmla="*/ 2147483647 h 1206"/>
              <a:gd name="T40" fmla="*/ 2147483647 w 748"/>
              <a:gd name="T41" fmla="*/ 2147483647 h 1206"/>
              <a:gd name="T42" fmla="*/ 2147483647 w 748"/>
              <a:gd name="T43" fmla="*/ 2147483647 h 1206"/>
              <a:gd name="T44" fmla="*/ 2147483647 w 748"/>
              <a:gd name="T45" fmla="*/ 2147483647 h 1206"/>
              <a:gd name="T46" fmla="*/ 2147483647 w 748"/>
              <a:gd name="T47" fmla="*/ 2147483647 h 12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8"/>
              <a:gd name="T73" fmla="*/ 0 h 1206"/>
              <a:gd name="T74" fmla="*/ 748 w 748"/>
              <a:gd name="T75" fmla="*/ 1206 h 12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8" h="1206">
                <a:moveTo>
                  <a:pt x="258" y="505"/>
                </a:moveTo>
                <a:lnTo>
                  <a:pt x="196" y="489"/>
                </a:lnTo>
                <a:lnTo>
                  <a:pt x="151" y="512"/>
                </a:lnTo>
                <a:lnTo>
                  <a:pt x="135" y="536"/>
                </a:lnTo>
                <a:lnTo>
                  <a:pt x="144" y="581"/>
                </a:lnTo>
                <a:lnTo>
                  <a:pt x="236" y="718"/>
                </a:lnTo>
                <a:lnTo>
                  <a:pt x="228" y="871"/>
                </a:lnTo>
                <a:lnTo>
                  <a:pt x="107" y="1000"/>
                </a:lnTo>
                <a:lnTo>
                  <a:pt x="53" y="1047"/>
                </a:lnTo>
                <a:lnTo>
                  <a:pt x="17" y="1153"/>
                </a:lnTo>
                <a:lnTo>
                  <a:pt x="0" y="1206"/>
                </a:lnTo>
                <a:lnTo>
                  <a:pt x="572" y="1199"/>
                </a:lnTo>
                <a:lnTo>
                  <a:pt x="674" y="778"/>
                </a:lnTo>
                <a:lnTo>
                  <a:pt x="652" y="433"/>
                </a:lnTo>
                <a:lnTo>
                  <a:pt x="748" y="278"/>
                </a:lnTo>
                <a:lnTo>
                  <a:pt x="729" y="70"/>
                </a:lnTo>
                <a:lnTo>
                  <a:pt x="667" y="15"/>
                </a:lnTo>
                <a:lnTo>
                  <a:pt x="638" y="0"/>
                </a:lnTo>
                <a:lnTo>
                  <a:pt x="577" y="31"/>
                </a:lnTo>
                <a:lnTo>
                  <a:pt x="539" y="77"/>
                </a:lnTo>
                <a:lnTo>
                  <a:pt x="494" y="214"/>
                </a:lnTo>
                <a:lnTo>
                  <a:pt x="448" y="428"/>
                </a:lnTo>
                <a:lnTo>
                  <a:pt x="373" y="520"/>
                </a:lnTo>
                <a:lnTo>
                  <a:pt x="258" y="505"/>
                </a:lnTo>
                <a:close/>
              </a:path>
            </a:pathLst>
          </a:custGeom>
          <a:solidFill>
            <a:srgbClr val="FFFF00"/>
          </a:solidFill>
          <a:ln w="0">
            <a:solidFill>
              <a:srgbClr val="000000"/>
            </a:solidFill>
            <a:prstDash val="solid"/>
            <a:round/>
            <a:headEnd/>
            <a:tailEnd/>
          </a:ln>
        </p:spPr>
        <p:txBody>
          <a:bodyPr/>
          <a:lstStyle/>
          <a:p>
            <a:endParaRPr lang="fi-FI"/>
          </a:p>
        </p:txBody>
      </p:sp>
      <p:sp>
        <p:nvSpPr>
          <p:cNvPr id="28679" name="Freeform 7"/>
          <p:cNvSpPr>
            <a:spLocks noChangeAspect="1"/>
          </p:cNvSpPr>
          <p:nvPr/>
        </p:nvSpPr>
        <p:spPr bwMode="auto">
          <a:xfrm>
            <a:off x="2727325" y="3543302"/>
            <a:ext cx="198438" cy="182563"/>
          </a:xfrm>
          <a:custGeom>
            <a:avLst/>
            <a:gdLst>
              <a:gd name="T0" fmla="*/ 2147483647 w 327"/>
              <a:gd name="T1" fmla="*/ 2147483647 h 298"/>
              <a:gd name="T2" fmla="*/ 2147483647 w 327"/>
              <a:gd name="T3" fmla="*/ 2147483647 h 298"/>
              <a:gd name="T4" fmla="*/ 2147483647 w 327"/>
              <a:gd name="T5" fmla="*/ 2147483647 h 298"/>
              <a:gd name="T6" fmla="*/ 0 w 327"/>
              <a:gd name="T7" fmla="*/ 2147483647 h 298"/>
              <a:gd name="T8" fmla="*/ 2147483647 w 327"/>
              <a:gd name="T9" fmla="*/ 2147483647 h 298"/>
              <a:gd name="T10" fmla="*/ 2147483647 w 327"/>
              <a:gd name="T11" fmla="*/ 2147483647 h 298"/>
              <a:gd name="T12" fmla="*/ 2147483647 w 327"/>
              <a:gd name="T13" fmla="*/ 2147483647 h 298"/>
              <a:gd name="T14" fmla="*/ 2147483647 w 327"/>
              <a:gd name="T15" fmla="*/ 2147483647 h 298"/>
              <a:gd name="T16" fmla="*/ 2147483647 w 327"/>
              <a:gd name="T17" fmla="*/ 2147483647 h 298"/>
              <a:gd name="T18" fmla="*/ 2147483647 w 327"/>
              <a:gd name="T19" fmla="*/ 2147483647 h 298"/>
              <a:gd name="T20" fmla="*/ 2147483647 w 327"/>
              <a:gd name="T21" fmla="*/ 0 h 298"/>
              <a:gd name="T22" fmla="*/ 2147483647 w 327"/>
              <a:gd name="T23" fmla="*/ 2147483647 h 2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7"/>
              <a:gd name="T37" fmla="*/ 0 h 298"/>
              <a:gd name="T38" fmla="*/ 327 w 327"/>
              <a:gd name="T39" fmla="*/ 298 h 2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7" h="298">
                <a:moveTo>
                  <a:pt x="189" y="16"/>
                </a:moveTo>
                <a:lnTo>
                  <a:pt x="75" y="77"/>
                </a:lnTo>
                <a:lnTo>
                  <a:pt x="7" y="169"/>
                </a:lnTo>
                <a:lnTo>
                  <a:pt x="0" y="199"/>
                </a:lnTo>
                <a:lnTo>
                  <a:pt x="30" y="268"/>
                </a:lnTo>
                <a:lnTo>
                  <a:pt x="107" y="298"/>
                </a:lnTo>
                <a:lnTo>
                  <a:pt x="205" y="252"/>
                </a:lnTo>
                <a:lnTo>
                  <a:pt x="297" y="160"/>
                </a:lnTo>
                <a:lnTo>
                  <a:pt x="320" y="122"/>
                </a:lnTo>
                <a:lnTo>
                  <a:pt x="327" y="45"/>
                </a:lnTo>
                <a:lnTo>
                  <a:pt x="273" y="0"/>
                </a:lnTo>
                <a:lnTo>
                  <a:pt x="189" y="16"/>
                </a:lnTo>
                <a:close/>
              </a:path>
            </a:pathLst>
          </a:custGeom>
          <a:solidFill>
            <a:srgbClr val="FFFF00"/>
          </a:solidFill>
          <a:ln w="0">
            <a:solidFill>
              <a:srgbClr val="000000"/>
            </a:solidFill>
            <a:prstDash val="solid"/>
            <a:round/>
            <a:headEnd/>
            <a:tailEnd/>
          </a:ln>
        </p:spPr>
        <p:txBody>
          <a:bodyPr/>
          <a:lstStyle/>
          <a:p>
            <a:endParaRPr lang="fi-FI"/>
          </a:p>
        </p:txBody>
      </p:sp>
      <p:sp>
        <p:nvSpPr>
          <p:cNvPr id="28680" name="Freeform 8"/>
          <p:cNvSpPr>
            <a:spLocks noChangeAspect="1"/>
          </p:cNvSpPr>
          <p:nvPr/>
        </p:nvSpPr>
        <p:spPr bwMode="auto">
          <a:xfrm>
            <a:off x="2619376" y="3924302"/>
            <a:ext cx="109538" cy="161925"/>
          </a:xfrm>
          <a:custGeom>
            <a:avLst/>
            <a:gdLst>
              <a:gd name="T0" fmla="*/ 2147483647 w 183"/>
              <a:gd name="T1" fmla="*/ 2147483647 h 266"/>
              <a:gd name="T2" fmla="*/ 0 w 183"/>
              <a:gd name="T3" fmla="*/ 2147483647 h 266"/>
              <a:gd name="T4" fmla="*/ 2147483647 w 183"/>
              <a:gd name="T5" fmla="*/ 2147483647 h 266"/>
              <a:gd name="T6" fmla="*/ 2147483647 w 183"/>
              <a:gd name="T7" fmla="*/ 2147483647 h 266"/>
              <a:gd name="T8" fmla="*/ 2147483647 w 183"/>
              <a:gd name="T9" fmla="*/ 0 h 266"/>
              <a:gd name="T10" fmla="*/ 2147483647 w 183"/>
              <a:gd name="T11" fmla="*/ 2147483647 h 266"/>
              <a:gd name="T12" fmla="*/ 2147483647 w 183"/>
              <a:gd name="T13" fmla="*/ 2147483647 h 266"/>
              <a:gd name="T14" fmla="*/ 2147483647 w 183"/>
              <a:gd name="T15" fmla="*/ 2147483647 h 266"/>
              <a:gd name="T16" fmla="*/ 2147483647 w 183"/>
              <a:gd name="T17" fmla="*/ 2147483647 h 266"/>
              <a:gd name="T18" fmla="*/ 2147483647 w 183"/>
              <a:gd name="T19" fmla="*/ 2147483647 h 266"/>
              <a:gd name="T20" fmla="*/ 2147483647 w 183"/>
              <a:gd name="T21" fmla="*/ 2147483647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3"/>
              <a:gd name="T34" fmla="*/ 0 h 266"/>
              <a:gd name="T35" fmla="*/ 183 w 183"/>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3" h="266">
                <a:moveTo>
                  <a:pt x="7" y="207"/>
                </a:moveTo>
                <a:lnTo>
                  <a:pt x="0" y="176"/>
                </a:lnTo>
                <a:lnTo>
                  <a:pt x="7" y="70"/>
                </a:lnTo>
                <a:lnTo>
                  <a:pt x="29" y="1"/>
                </a:lnTo>
                <a:lnTo>
                  <a:pt x="75" y="0"/>
                </a:lnTo>
                <a:lnTo>
                  <a:pt x="144" y="76"/>
                </a:lnTo>
                <a:lnTo>
                  <a:pt x="183" y="153"/>
                </a:lnTo>
                <a:lnTo>
                  <a:pt x="176" y="221"/>
                </a:lnTo>
                <a:lnTo>
                  <a:pt x="145" y="266"/>
                </a:lnTo>
                <a:lnTo>
                  <a:pt x="46" y="266"/>
                </a:lnTo>
                <a:lnTo>
                  <a:pt x="7" y="207"/>
                </a:lnTo>
                <a:close/>
              </a:path>
            </a:pathLst>
          </a:custGeom>
          <a:solidFill>
            <a:srgbClr val="FFFF00"/>
          </a:solidFill>
          <a:ln w="0">
            <a:solidFill>
              <a:srgbClr val="000000"/>
            </a:solidFill>
            <a:prstDash val="solid"/>
            <a:round/>
            <a:headEnd/>
            <a:tailEnd/>
          </a:ln>
        </p:spPr>
        <p:txBody>
          <a:bodyPr/>
          <a:lstStyle/>
          <a:p>
            <a:endParaRPr lang="fi-FI"/>
          </a:p>
        </p:txBody>
      </p:sp>
      <p:sp>
        <p:nvSpPr>
          <p:cNvPr id="28681" name="Freeform 9"/>
          <p:cNvSpPr>
            <a:spLocks noChangeAspect="1"/>
          </p:cNvSpPr>
          <p:nvPr/>
        </p:nvSpPr>
        <p:spPr bwMode="auto">
          <a:xfrm>
            <a:off x="5699125" y="593725"/>
            <a:ext cx="1373188" cy="1436688"/>
          </a:xfrm>
          <a:custGeom>
            <a:avLst/>
            <a:gdLst>
              <a:gd name="T0" fmla="*/ 2147483647 w 2262"/>
              <a:gd name="T1" fmla="*/ 2147483647 h 2366"/>
              <a:gd name="T2" fmla="*/ 2147483647 w 2262"/>
              <a:gd name="T3" fmla="*/ 0 h 2366"/>
              <a:gd name="T4" fmla="*/ 2147483647 w 2262"/>
              <a:gd name="T5" fmla="*/ 2147483647 h 2366"/>
              <a:gd name="T6" fmla="*/ 0 w 2262"/>
              <a:gd name="T7" fmla="*/ 2147483647 h 2366"/>
              <a:gd name="T8" fmla="*/ 2147483647 w 2262"/>
              <a:gd name="T9" fmla="*/ 2147483647 h 2366"/>
              <a:gd name="T10" fmla="*/ 2147483647 w 2262"/>
              <a:gd name="T11" fmla="*/ 2147483647 h 2366"/>
              <a:gd name="T12" fmla="*/ 2147483647 w 2262"/>
              <a:gd name="T13" fmla="*/ 2147483647 h 2366"/>
              <a:gd name="T14" fmla="*/ 2147483647 w 2262"/>
              <a:gd name="T15" fmla="*/ 2147483647 h 2366"/>
              <a:gd name="T16" fmla="*/ 2147483647 w 2262"/>
              <a:gd name="T17" fmla="*/ 2147483647 h 2366"/>
              <a:gd name="T18" fmla="*/ 2147483647 w 2262"/>
              <a:gd name="T19" fmla="*/ 2147483647 h 2366"/>
              <a:gd name="T20" fmla="*/ 2147483647 w 2262"/>
              <a:gd name="T21" fmla="*/ 2147483647 h 2366"/>
              <a:gd name="T22" fmla="*/ 2147483647 w 2262"/>
              <a:gd name="T23" fmla="*/ 2147483647 h 2366"/>
              <a:gd name="T24" fmla="*/ 2147483647 w 2262"/>
              <a:gd name="T25" fmla="*/ 2147483647 h 2366"/>
              <a:gd name="T26" fmla="*/ 2147483647 w 2262"/>
              <a:gd name="T27" fmla="*/ 2147483647 h 2366"/>
              <a:gd name="T28" fmla="*/ 2147483647 w 2262"/>
              <a:gd name="T29" fmla="*/ 2147483647 h 2366"/>
              <a:gd name="T30" fmla="*/ 2147483647 w 2262"/>
              <a:gd name="T31" fmla="*/ 2147483647 h 2366"/>
              <a:gd name="T32" fmla="*/ 2147483647 w 2262"/>
              <a:gd name="T33" fmla="*/ 2147483647 h 2366"/>
              <a:gd name="T34" fmla="*/ 2147483647 w 2262"/>
              <a:gd name="T35" fmla="*/ 2147483647 h 2366"/>
              <a:gd name="T36" fmla="*/ 2147483647 w 2262"/>
              <a:gd name="T37" fmla="*/ 2147483647 h 2366"/>
              <a:gd name="T38" fmla="*/ 2147483647 w 2262"/>
              <a:gd name="T39" fmla="*/ 2147483647 h 2366"/>
              <a:gd name="T40" fmla="*/ 2147483647 w 2262"/>
              <a:gd name="T41" fmla="*/ 2147483647 h 2366"/>
              <a:gd name="T42" fmla="*/ 2147483647 w 2262"/>
              <a:gd name="T43" fmla="*/ 2147483647 h 2366"/>
              <a:gd name="T44" fmla="*/ 2147483647 w 2262"/>
              <a:gd name="T45" fmla="*/ 2147483647 h 2366"/>
              <a:gd name="T46" fmla="*/ 2147483647 w 2262"/>
              <a:gd name="T47" fmla="*/ 2147483647 h 23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62"/>
              <a:gd name="T73" fmla="*/ 0 h 2366"/>
              <a:gd name="T74" fmla="*/ 2262 w 2262"/>
              <a:gd name="T75" fmla="*/ 2366 h 23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62" h="2366">
                <a:moveTo>
                  <a:pt x="886" y="413"/>
                </a:moveTo>
                <a:lnTo>
                  <a:pt x="331" y="0"/>
                </a:lnTo>
                <a:lnTo>
                  <a:pt x="239" y="55"/>
                </a:lnTo>
                <a:lnTo>
                  <a:pt x="0" y="286"/>
                </a:lnTo>
                <a:lnTo>
                  <a:pt x="353" y="725"/>
                </a:lnTo>
                <a:lnTo>
                  <a:pt x="778" y="931"/>
                </a:lnTo>
                <a:lnTo>
                  <a:pt x="1314" y="1824"/>
                </a:lnTo>
                <a:lnTo>
                  <a:pt x="1328" y="1832"/>
                </a:lnTo>
                <a:lnTo>
                  <a:pt x="1711" y="2040"/>
                </a:lnTo>
                <a:lnTo>
                  <a:pt x="1978" y="2366"/>
                </a:lnTo>
                <a:lnTo>
                  <a:pt x="2015" y="1815"/>
                </a:lnTo>
                <a:lnTo>
                  <a:pt x="1973" y="1832"/>
                </a:lnTo>
                <a:lnTo>
                  <a:pt x="1698" y="1199"/>
                </a:lnTo>
                <a:lnTo>
                  <a:pt x="1575" y="1231"/>
                </a:lnTo>
                <a:lnTo>
                  <a:pt x="1377" y="983"/>
                </a:lnTo>
                <a:lnTo>
                  <a:pt x="1605" y="794"/>
                </a:lnTo>
                <a:lnTo>
                  <a:pt x="1822" y="919"/>
                </a:lnTo>
                <a:lnTo>
                  <a:pt x="2110" y="918"/>
                </a:lnTo>
                <a:lnTo>
                  <a:pt x="2262" y="766"/>
                </a:lnTo>
                <a:lnTo>
                  <a:pt x="2243" y="750"/>
                </a:lnTo>
                <a:lnTo>
                  <a:pt x="1623" y="265"/>
                </a:lnTo>
                <a:lnTo>
                  <a:pt x="1462" y="373"/>
                </a:lnTo>
                <a:lnTo>
                  <a:pt x="1314" y="253"/>
                </a:lnTo>
                <a:lnTo>
                  <a:pt x="886" y="413"/>
                </a:lnTo>
                <a:close/>
              </a:path>
            </a:pathLst>
          </a:custGeom>
          <a:solidFill>
            <a:srgbClr val="66CCFF"/>
          </a:solidFill>
          <a:ln w="0">
            <a:solidFill>
              <a:srgbClr val="000000"/>
            </a:solidFill>
            <a:prstDash val="solid"/>
            <a:round/>
            <a:headEnd/>
            <a:tailEnd/>
          </a:ln>
        </p:spPr>
        <p:txBody>
          <a:bodyPr/>
          <a:lstStyle/>
          <a:p>
            <a:endParaRPr lang="fi-FI"/>
          </a:p>
        </p:txBody>
      </p:sp>
      <p:sp>
        <p:nvSpPr>
          <p:cNvPr id="28682" name="Freeform 10"/>
          <p:cNvSpPr>
            <a:spLocks noChangeAspect="1"/>
          </p:cNvSpPr>
          <p:nvPr/>
        </p:nvSpPr>
        <p:spPr bwMode="auto">
          <a:xfrm>
            <a:off x="3779838" y="3017838"/>
            <a:ext cx="800100" cy="1054100"/>
          </a:xfrm>
          <a:custGeom>
            <a:avLst/>
            <a:gdLst>
              <a:gd name="T0" fmla="*/ 2147483647 w 1320"/>
              <a:gd name="T1" fmla="*/ 2147483647 h 1735"/>
              <a:gd name="T2" fmla="*/ 0 w 1320"/>
              <a:gd name="T3" fmla="*/ 2147483647 h 1735"/>
              <a:gd name="T4" fmla="*/ 2147483647 w 1320"/>
              <a:gd name="T5" fmla="*/ 2147483647 h 1735"/>
              <a:gd name="T6" fmla="*/ 2147483647 w 1320"/>
              <a:gd name="T7" fmla="*/ 0 h 1735"/>
              <a:gd name="T8" fmla="*/ 2147483647 w 1320"/>
              <a:gd name="T9" fmla="*/ 2147483647 h 1735"/>
              <a:gd name="T10" fmla="*/ 2147483647 w 1320"/>
              <a:gd name="T11" fmla="*/ 2147483647 h 1735"/>
              <a:gd name="T12" fmla="*/ 2147483647 w 1320"/>
              <a:gd name="T13" fmla="*/ 2147483647 h 1735"/>
              <a:gd name="T14" fmla="*/ 2147483647 w 1320"/>
              <a:gd name="T15" fmla="*/ 2147483647 h 1735"/>
              <a:gd name="T16" fmla="*/ 2147483647 w 1320"/>
              <a:gd name="T17" fmla="*/ 2147483647 h 1735"/>
              <a:gd name="T18" fmla="*/ 2147483647 w 1320"/>
              <a:gd name="T19" fmla="*/ 2147483647 h 1735"/>
              <a:gd name="T20" fmla="*/ 2147483647 w 1320"/>
              <a:gd name="T21" fmla="*/ 2147483647 h 17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0"/>
              <a:gd name="T34" fmla="*/ 0 h 1735"/>
              <a:gd name="T35" fmla="*/ 1320 w 1320"/>
              <a:gd name="T36" fmla="*/ 1735 h 17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20" h="1735">
                <a:moveTo>
                  <a:pt x="442" y="1478"/>
                </a:moveTo>
                <a:lnTo>
                  <a:pt x="0" y="1047"/>
                </a:lnTo>
                <a:lnTo>
                  <a:pt x="96" y="830"/>
                </a:lnTo>
                <a:lnTo>
                  <a:pt x="467" y="0"/>
                </a:lnTo>
                <a:lnTo>
                  <a:pt x="1005" y="510"/>
                </a:lnTo>
                <a:lnTo>
                  <a:pt x="997" y="522"/>
                </a:lnTo>
                <a:lnTo>
                  <a:pt x="1198" y="953"/>
                </a:lnTo>
                <a:lnTo>
                  <a:pt x="1320" y="1483"/>
                </a:lnTo>
                <a:lnTo>
                  <a:pt x="1304" y="1488"/>
                </a:lnTo>
                <a:lnTo>
                  <a:pt x="1082" y="1735"/>
                </a:lnTo>
                <a:lnTo>
                  <a:pt x="442" y="1478"/>
                </a:lnTo>
                <a:close/>
              </a:path>
            </a:pathLst>
          </a:custGeom>
          <a:solidFill>
            <a:srgbClr val="FFFF00"/>
          </a:solidFill>
          <a:ln w="12700">
            <a:solidFill>
              <a:srgbClr val="000000"/>
            </a:solidFill>
            <a:prstDash val="solid"/>
            <a:round/>
            <a:headEnd/>
            <a:tailEnd/>
          </a:ln>
        </p:spPr>
        <p:txBody>
          <a:bodyPr/>
          <a:lstStyle/>
          <a:p>
            <a:endParaRPr lang="fi-FI"/>
          </a:p>
        </p:txBody>
      </p:sp>
      <p:sp>
        <p:nvSpPr>
          <p:cNvPr id="28683" name="Freeform 11"/>
          <p:cNvSpPr>
            <a:spLocks noChangeAspect="1"/>
          </p:cNvSpPr>
          <p:nvPr/>
        </p:nvSpPr>
        <p:spPr bwMode="auto">
          <a:xfrm>
            <a:off x="5443539" y="260350"/>
            <a:ext cx="401637" cy="577850"/>
          </a:xfrm>
          <a:custGeom>
            <a:avLst/>
            <a:gdLst>
              <a:gd name="T0" fmla="*/ 2147483647 w 661"/>
              <a:gd name="T1" fmla="*/ 2147483647 h 954"/>
              <a:gd name="T2" fmla="*/ 2147483647 w 661"/>
              <a:gd name="T3" fmla="*/ 2147483647 h 954"/>
              <a:gd name="T4" fmla="*/ 0 w 661"/>
              <a:gd name="T5" fmla="*/ 2147483647 h 954"/>
              <a:gd name="T6" fmla="*/ 2147483647 w 661"/>
              <a:gd name="T7" fmla="*/ 2147483647 h 954"/>
              <a:gd name="T8" fmla="*/ 2147483647 w 661"/>
              <a:gd name="T9" fmla="*/ 2147483647 h 954"/>
              <a:gd name="T10" fmla="*/ 2147483647 w 661"/>
              <a:gd name="T11" fmla="*/ 2147483647 h 954"/>
              <a:gd name="T12" fmla="*/ 2147483647 w 661"/>
              <a:gd name="T13" fmla="*/ 2147483647 h 954"/>
              <a:gd name="T14" fmla="*/ 2147483647 w 661"/>
              <a:gd name="T15" fmla="*/ 2147483647 h 954"/>
              <a:gd name="T16" fmla="*/ 2147483647 w 661"/>
              <a:gd name="T17" fmla="*/ 2147483647 h 954"/>
              <a:gd name="T18" fmla="*/ 2147483647 w 661"/>
              <a:gd name="T19" fmla="*/ 2147483647 h 954"/>
              <a:gd name="T20" fmla="*/ 2147483647 w 661"/>
              <a:gd name="T21" fmla="*/ 2147483647 h 954"/>
              <a:gd name="T22" fmla="*/ 2147483647 w 661"/>
              <a:gd name="T23" fmla="*/ 2147483647 h 954"/>
              <a:gd name="T24" fmla="*/ 2147483647 w 661"/>
              <a:gd name="T25" fmla="*/ 0 h 954"/>
              <a:gd name="T26" fmla="*/ 2147483647 w 661"/>
              <a:gd name="T27" fmla="*/ 2147483647 h 954"/>
              <a:gd name="T28" fmla="*/ 2147483647 w 661"/>
              <a:gd name="T29" fmla="*/ 2147483647 h 9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1"/>
              <a:gd name="T46" fmla="*/ 0 h 954"/>
              <a:gd name="T47" fmla="*/ 661 w 661"/>
              <a:gd name="T48" fmla="*/ 954 h 9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1" h="954">
                <a:moveTo>
                  <a:pt x="167" y="232"/>
                </a:moveTo>
                <a:lnTo>
                  <a:pt x="60" y="286"/>
                </a:lnTo>
                <a:lnTo>
                  <a:pt x="0" y="354"/>
                </a:lnTo>
                <a:lnTo>
                  <a:pt x="7" y="431"/>
                </a:lnTo>
                <a:lnTo>
                  <a:pt x="76" y="618"/>
                </a:lnTo>
                <a:lnTo>
                  <a:pt x="55" y="781"/>
                </a:lnTo>
                <a:lnTo>
                  <a:pt x="40" y="835"/>
                </a:lnTo>
                <a:lnTo>
                  <a:pt x="296" y="954"/>
                </a:lnTo>
                <a:lnTo>
                  <a:pt x="335" y="919"/>
                </a:lnTo>
                <a:lnTo>
                  <a:pt x="422" y="836"/>
                </a:lnTo>
                <a:lnTo>
                  <a:pt x="661" y="605"/>
                </a:lnTo>
                <a:lnTo>
                  <a:pt x="616" y="633"/>
                </a:lnTo>
                <a:lnTo>
                  <a:pt x="323" y="0"/>
                </a:lnTo>
                <a:lnTo>
                  <a:pt x="242" y="95"/>
                </a:lnTo>
                <a:lnTo>
                  <a:pt x="167" y="232"/>
                </a:lnTo>
                <a:close/>
              </a:path>
            </a:pathLst>
          </a:custGeom>
          <a:solidFill>
            <a:srgbClr val="66CCFF"/>
          </a:solidFill>
          <a:ln w="12700">
            <a:solidFill>
              <a:srgbClr val="000000"/>
            </a:solidFill>
            <a:prstDash val="solid"/>
            <a:round/>
            <a:headEnd/>
            <a:tailEnd/>
          </a:ln>
        </p:spPr>
        <p:txBody>
          <a:bodyPr/>
          <a:lstStyle/>
          <a:p>
            <a:endParaRPr lang="fi-FI"/>
          </a:p>
        </p:txBody>
      </p:sp>
      <p:sp>
        <p:nvSpPr>
          <p:cNvPr id="28684" name="Freeform 12"/>
          <p:cNvSpPr>
            <a:spLocks noChangeAspect="1"/>
          </p:cNvSpPr>
          <p:nvPr/>
        </p:nvSpPr>
        <p:spPr bwMode="auto">
          <a:xfrm>
            <a:off x="5249863" y="428625"/>
            <a:ext cx="130175" cy="255588"/>
          </a:xfrm>
          <a:custGeom>
            <a:avLst/>
            <a:gdLst>
              <a:gd name="T0" fmla="*/ 2147483647 w 213"/>
              <a:gd name="T1" fmla="*/ 2147483647 h 419"/>
              <a:gd name="T2" fmla="*/ 2147483647 w 213"/>
              <a:gd name="T3" fmla="*/ 2147483647 h 419"/>
              <a:gd name="T4" fmla="*/ 2147483647 w 213"/>
              <a:gd name="T5" fmla="*/ 2147483647 h 419"/>
              <a:gd name="T6" fmla="*/ 0 w 213"/>
              <a:gd name="T7" fmla="*/ 2147483647 h 419"/>
              <a:gd name="T8" fmla="*/ 2147483647 w 213"/>
              <a:gd name="T9" fmla="*/ 2147483647 h 419"/>
              <a:gd name="T10" fmla="*/ 2147483647 w 213"/>
              <a:gd name="T11" fmla="*/ 2147483647 h 419"/>
              <a:gd name="T12" fmla="*/ 2147483647 w 213"/>
              <a:gd name="T13" fmla="*/ 0 h 419"/>
              <a:gd name="T14" fmla="*/ 2147483647 w 213"/>
              <a:gd name="T15" fmla="*/ 2147483647 h 419"/>
              <a:gd name="T16" fmla="*/ 2147483647 w 213"/>
              <a:gd name="T17" fmla="*/ 2147483647 h 419"/>
              <a:gd name="T18" fmla="*/ 2147483647 w 213"/>
              <a:gd name="T19" fmla="*/ 2147483647 h 419"/>
              <a:gd name="T20" fmla="*/ 2147483647 w 213"/>
              <a:gd name="T21" fmla="*/ 2147483647 h 4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
              <a:gd name="T34" fmla="*/ 0 h 419"/>
              <a:gd name="T35" fmla="*/ 213 w 213"/>
              <a:gd name="T36" fmla="*/ 419 h 4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 h="419">
                <a:moveTo>
                  <a:pt x="122" y="419"/>
                </a:moveTo>
                <a:lnTo>
                  <a:pt x="77" y="419"/>
                </a:lnTo>
                <a:lnTo>
                  <a:pt x="39" y="388"/>
                </a:lnTo>
                <a:lnTo>
                  <a:pt x="0" y="266"/>
                </a:lnTo>
                <a:lnTo>
                  <a:pt x="30" y="106"/>
                </a:lnTo>
                <a:lnTo>
                  <a:pt x="52" y="37"/>
                </a:lnTo>
                <a:lnTo>
                  <a:pt x="105" y="0"/>
                </a:lnTo>
                <a:lnTo>
                  <a:pt x="190" y="75"/>
                </a:lnTo>
                <a:lnTo>
                  <a:pt x="213" y="189"/>
                </a:lnTo>
                <a:lnTo>
                  <a:pt x="190" y="335"/>
                </a:lnTo>
                <a:lnTo>
                  <a:pt x="122" y="419"/>
                </a:lnTo>
                <a:close/>
              </a:path>
            </a:pathLst>
          </a:custGeom>
          <a:noFill/>
          <a:ln w="0">
            <a:solidFill>
              <a:srgbClr val="000000"/>
            </a:solidFill>
            <a:prstDash val="solid"/>
            <a:round/>
            <a:headEnd/>
            <a:tailEnd/>
          </a:ln>
        </p:spPr>
        <p:txBody>
          <a:bodyPr/>
          <a:lstStyle/>
          <a:p>
            <a:endParaRPr lang="fi-FI"/>
          </a:p>
        </p:txBody>
      </p:sp>
      <p:sp>
        <p:nvSpPr>
          <p:cNvPr id="28685" name="Freeform 13"/>
          <p:cNvSpPr>
            <a:spLocks noChangeAspect="1"/>
          </p:cNvSpPr>
          <p:nvPr/>
        </p:nvSpPr>
        <p:spPr bwMode="auto">
          <a:xfrm>
            <a:off x="3074988" y="3113088"/>
            <a:ext cx="762000" cy="866775"/>
          </a:xfrm>
          <a:custGeom>
            <a:avLst/>
            <a:gdLst>
              <a:gd name="T0" fmla="*/ 2147483647 w 1258"/>
              <a:gd name="T1" fmla="*/ 2147483647 h 1428"/>
              <a:gd name="T2" fmla="*/ 2147483647 w 1258"/>
              <a:gd name="T3" fmla="*/ 2147483647 h 1428"/>
              <a:gd name="T4" fmla="*/ 2147483647 w 1258"/>
              <a:gd name="T5" fmla="*/ 2147483647 h 1428"/>
              <a:gd name="T6" fmla="*/ 2147483647 w 1258"/>
              <a:gd name="T7" fmla="*/ 2147483647 h 1428"/>
              <a:gd name="T8" fmla="*/ 2147483647 w 1258"/>
              <a:gd name="T9" fmla="*/ 2147483647 h 1428"/>
              <a:gd name="T10" fmla="*/ 0 w 1258"/>
              <a:gd name="T11" fmla="*/ 2147483647 h 1428"/>
              <a:gd name="T12" fmla="*/ 2147483647 w 1258"/>
              <a:gd name="T13" fmla="*/ 2147483647 h 1428"/>
              <a:gd name="T14" fmla="*/ 2147483647 w 1258"/>
              <a:gd name="T15" fmla="*/ 2147483647 h 1428"/>
              <a:gd name="T16" fmla="*/ 2147483647 w 1258"/>
              <a:gd name="T17" fmla="*/ 2147483647 h 1428"/>
              <a:gd name="T18" fmla="*/ 2147483647 w 1258"/>
              <a:gd name="T19" fmla="*/ 2147483647 h 1428"/>
              <a:gd name="T20" fmla="*/ 2147483647 w 1258"/>
              <a:gd name="T21" fmla="*/ 2147483647 h 1428"/>
              <a:gd name="T22" fmla="*/ 2147483647 w 1258"/>
              <a:gd name="T23" fmla="*/ 2147483647 h 1428"/>
              <a:gd name="T24" fmla="*/ 2147483647 w 1258"/>
              <a:gd name="T25" fmla="*/ 2147483647 h 1428"/>
              <a:gd name="T26" fmla="*/ 2147483647 w 1258"/>
              <a:gd name="T27" fmla="*/ 2147483647 h 1428"/>
              <a:gd name="T28" fmla="*/ 2147483647 w 1258"/>
              <a:gd name="T29" fmla="*/ 0 h 1428"/>
              <a:gd name="T30" fmla="*/ 2147483647 w 1258"/>
              <a:gd name="T31" fmla="*/ 2147483647 h 1428"/>
              <a:gd name="T32" fmla="*/ 2147483647 w 1258"/>
              <a:gd name="T33" fmla="*/ 2147483647 h 1428"/>
              <a:gd name="T34" fmla="*/ 2147483647 w 1258"/>
              <a:gd name="T35" fmla="*/ 2147483647 h 1428"/>
              <a:gd name="T36" fmla="*/ 2147483647 w 1258"/>
              <a:gd name="T37" fmla="*/ 2147483647 h 1428"/>
              <a:gd name="T38" fmla="*/ 2147483647 w 1258"/>
              <a:gd name="T39" fmla="*/ 2147483647 h 1428"/>
              <a:gd name="T40" fmla="*/ 2147483647 w 1258"/>
              <a:gd name="T41" fmla="*/ 2147483647 h 1428"/>
              <a:gd name="T42" fmla="*/ 2147483647 w 1258"/>
              <a:gd name="T43" fmla="*/ 2147483647 h 1428"/>
              <a:gd name="T44" fmla="*/ 2147483647 w 1258"/>
              <a:gd name="T45" fmla="*/ 2147483647 h 1428"/>
              <a:gd name="T46" fmla="*/ 2147483647 w 1258"/>
              <a:gd name="T47" fmla="*/ 2147483647 h 14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58"/>
              <a:gd name="T73" fmla="*/ 0 h 1428"/>
              <a:gd name="T74" fmla="*/ 1258 w 1258"/>
              <a:gd name="T75" fmla="*/ 1428 h 14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58" h="1428">
                <a:moveTo>
                  <a:pt x="268" y="692"/>
                </a:moveTo>
                <a:lnTo>
                  <a:pt x="184" y="715"/>
                </a:lnTo>
                <a:lnTo>
                  <a:pt x="92" y="700"/>
                </a:lnTo>
                <a:lnTo>
                  <a:pt x="77" y="687"/>
                </a:lnTo>
                <a:lnTo>
                  <a:pt x="96" y="895"/>
                </a:lnTo>
                <a:lnTo>
                  <a:pt x="0" y="1050"/>
                </a:lnTo>
                <a:lnTo>
                  <a:pt x="22" y="1395"/>
                </a:lnTo>
                <a:lnTo>
                  <a:pt x="25" y="1428"/>
                </a:lnTo>
                <a:lnTo>
                  <a:pt x="1033" y="1370"/>
                </a:lnTo>
                <a:lnTo>
                  <a:pt x="1074" y="1088"/>
                </a:lnTo>
                <a:lnTo>
                  <a:pt x="1162" y="890"/>
                </a:lnTo>
                <a:lnTo>
                  <a:pt x="1258" y="673"/>
                </a:lnTo>
                <a:lnTo>
                  <a:pt x="658" y="144"/>
                </a:lnTo>
                <a:lnTo>
                  <a:pt x="647" y="137"/>
                </a:lnTo>
                <a:lnTo>
                  <a:pt x="455" y="0"/>
                </a:lnTo>
                <a:lnTo>
                  <a:pt x="487" y="44"/>
                </a:lnTo>
                <a:lnTo>
                  <a:pt x="510" y="96"/>
                </a:lnTo>
                <a:lnTo>
                  <a:pt x="510" y="226"/>
                </a:lnTo>
                <a:lnTo>
                  <a:pt x="480" y="256"/>
                </a:lnTo>
                <a:lnTo>
                  <a:pt x="389" y="310"/>
                </a:lnTo>
                <a:lnTo>
                  <a:pt x="298" y="448"/>
                </a:lnTo>
                <a:lnTo>
                  <a:pt x="329" y="623"/>
                </a:lnTo>
                <a:lnTo>
                  <a:pt x="313" y="645"/>
                </a:lnTo>
                <a:lnTo>
                  <a:pt x="268" y="692"/>
                </a:lnTo>
                <a:close/>
              </a:path>
            </a:pathLst>
          </a:custGeom>
          <a:solidFill>
            <a:srgbClr val="FFFF00"/>
          </a:solidFill>
          <a:ln w="0">
            <a:solidFill>
              <a:srgbClr val="000000"/>
            </a:solidFill>
            <a:prstDash val="solid"/>
            <a:round/>
            <a:headEnd/>
            <a:tailEnd/>
          </a:ln>
        </p:spPr>
        <p:txBody>
          <a:bodyPr/>
          <a:lstStyle/>
          <a:p>
            <a:endParaRPr lang="fi-FI"/>
          </a:p>
        </p:txBody>
      </p:sp>
      <p:sp>
        <p:nvSpPr>
          <p:cNvPr id="28686" name="Freeform 14"/>
          <p:cNvSpPr>
            <a:spLocks noChangeAspect="1"/>
          </p:cNvSpPr>
          <p:nvPr/>
        </p:nvSpPr>
        <p:spPr bwMode="auto">
          <a:xfrm>
            <a:off x="2846388" y="3032125"/>
            <a:ext cx="131762" cy="228600"/>
          </a:xfrm>
          <a:custGeom>
            <a:avLst/>
            <a:gdLst>
              <a:gd name="T0" fmla="*/ 2147483647 w 221"/>
              <a:gd name="T1" fmla="*/ 2147483647 h 380"/>
              <a:gd name="T2" fmla="*/ 0 w 221"/>
              <a:gd name="T3" fmla="*/ 2147483647 h 380"/>
              <a:gd name="T4" fmla="*/ 2147483647 w 221"/>
              <a:gd name="T5" fmla="*/ 2147483647 h 380"/>
              <a:gd name="T6" fmla="*/ 2147483647 w 221"/>
              <a:gd name="T7" fmla="*/ 2147483647 h 380"/>
              <a:gd name="T8" fmla="*/ 2147483647 w 221"/>
              <a:gd name="T9" fmla="*/ 0 h 380"/>
              <a:gd name="T10" fmla="*/ 2147483647 w 221"/>
              <a:gd name="T11" fmla="*/ 2147483647 h 380"/>
              <a:gd name="T12" fmla="*/ 2147483647 w 221"/>
              <a:gd name="T13" fmla="*/ 2147483647 h 380"/>
              <a:gd name="T14" fmla="*/ 2147483647 w 221"/>
              <a:gd name="T15" fmla="*/ 2147483647 h 380"/>
              <a:gd name="T16" fmla="*/ 2147483647 w 221"/>
              <a:gd name="T17" fmla="*/ 2147483647 h 380"/>
              <a:gd name="T18" fmla="*/ 2147483647 w 221"/>
              <a:gd name="T19" fmla="*/ 2147483647 h 380"/>
              <a:gd name="T20" fmla="*/ 2147483647 w 221"/>
              <a:gd name="T21" fmla="*/ 2147483647 h 380"/>
              <a:gd name="T22" fmla="*/ 2147483647 w 221"/>
              <a:gd name="T23" fmla="*/ 2147483647 h 380"/>
              <a:gd name="T24" fmla="*/ 2147483647 w 221"/>
              <a:gd name="T25" fmla="*/ 2147483647 h 3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1"/>
              <a:gd name="T40" fmla="*/ 0 h 380"/>
              <a:gd name="T41" fmla="*/ 221 w 221"/>
              <a:gd name="T42" fmla="*/ 380 h 3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1" h="380">
                <a:moveTo>
                  <a:pt x="7" y="267"/>
                </a:moveTo>
                <a:lnTo>
                  <a:pt x="0" y="243"/>
                </a:lnTo>
                <a:lnTo>
                  <a:pt x="7" y="99"/>
                </a:lnTo>
                <a:lnTo>
                  <a:pt x="38" y="31"/>
                </a:lnTo>
                <a:lnTo>
                  <a:pt x="76" y="0"/>
                </a:lnTo>
                <a:lnTo>
                  <a:pt x="144" y="7"/>
                </a:lnTo>
                <a:lnTo>
                  <a:pt x="198" y="53"/>
                </a:lnTo>
                <a:lnTo>
                  <a:pt x="221" y="98"/>
                </a:lnTo>
                <a:lnTo>
                  <a:pt x="221" y="281"/>
                </a:lnTo>
                <a:lnTo>
                  <a:pt x="185" y="380"/>
                </a:lnTo>
                <a:lnTo>
                  <a:pt x="100" y="373"/>
                </a:lnTo>
                <a:lnTo>
                  <a:pt x="39" y="319"/>
                </a:lnTo>
                <a:lnTo>
                  <a:pt x="7" y="267"/>
                </a:lnTo>
                <a:close/>
              </a:path>
            </a:pathLst>
          </a:custGeom>
          <a:solidFill>
            <a:srgbClr val="FFFF00"/>
          </a:solidFill>
          <a:ln w="0">
            <a:solidFill>
              <a:srgbClr val="000000"/>
            </a:solidFill>
            <a:prstDash val="solid"/>
            <a:round/>
            <a:headEnd/>
            <a:tailEnd/>
          </a:ln>
        </p:spPr>
        <p:txBody>
          <a:bodyPr/>
          <a:lstStyle/>
          <a:p>
            <a:endParaRPr lang="fi-FI"/>
          </a:p>
        </p:txBody>
      </p:sp>
      <p:sp>
        <p:nvSpPr>
          <p:cNvPr id="28687" name="Freeform 15"/>
          <p:cNvSpPr>
            <a:spLocks noChangeAspect="1"/>
          </p:cNvSpPr>
          <p:nvPr/>
        </p:nvSpPr>
        <p:spPr bwMode="auto">
          <a:xfrm>
            <a:off x="2336801" y="3022600"/>
            <a:ext cx="136525" cy="158750"/>
          </a:xfrm>
          <a:custGeom>
            <a:avLst/>
            <a:gdLst>
              <a:gd name="T0" fmla="*/ 2147483647 w 229"/>
              <a:gd name="T1" fmla="*/ 0 h 266"/>
              <a:gd name="T2" fmla="*/ 2147483647 w 229"/>
              <a:gd name="T3" fmla="*/ 2147483647 h 266"/>
              <a:gd name="T4" fmla="*/ 0 w 229"/>
              <a:gd name="T5" fmla="*/ 2147483647 h 266"/>
              <a:gd name="T6" fmla="*/ 2147483647 w 229"/>
              <a:gd name="T7" fmla="*/ 2147483647 h 266"/>
              <a:gd name="T8" fmla="*/ 2147483647 w 229"/>
              <a:gd name="T9" fmla="*/ 2147483647 h 266"/>
              <a:gd name="T10" fmla="*/ 2147483647 w 229"/>
              <a:gd name="T11" fmla="*/ 2147483647 h 266"/>
              <a:gd name="T12" fmla="*/ 2147483647 w 229"/>
              <a:gd name="T13" fmla="*/ 2147483647 h 266"/>
              <a:gd name="T14" fmla="*/ 2147483647 w 229"/>
              <a:gd name="T15" fmla="*/ 2147483647 h 266"/>
              <a:gd name="T16" fmla="*/ 2147483647 w 229"/>
              <a:gd name="T17" fmla="*/ 2147483647 h 266"/>
              <a:gd name="T18" fmla="*/ 2147483647 w 229"/>
              <a:gd name="T19" fmla="*/ 2147483647 h 266"/>
              <a:gd name="T20" fmla="*/ 2147483647 w 229"/>
              <a:gd name="T21" fmla="*/ 0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9"/>
              <a:gd name="T34" fmla="*/ 0 h 266"/>
              <a:gd name="T35" fmla="*/ 229 w 229"/>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9" h="266">
                <a:moveTo>
                  <a:pt x="106" y="0"/>
                </a:moveTo>
                <a:lnTo>
                  <a:pt x="45" y="45"/>
                </a:lnTo>
                <a:lnTo>
                  <a:pt x="0" y="153"/>
                </a:lnTo>
                <a:lnTo>
                  <a:pt x="7" y="198"/>
                </a:lnTo>
                <a:lnTo>
                  <a:pt x="47" y="266"/>
                </a:lnTo>
                <a:lnTo>
                  <a:pt x="138" y="266"/>
                </a:lnTo>
                <a:lnTo>
                  <a:pt x="176" y="243"/>
                </a:lnTo>
                <a:lnTo>
                  <a:pt x="229" y="151"/>
                </a:lnTo>
                <a:lnTo>
                  <a:pt x="213" y="60"/>
                </a:lnTo>
                <a:lnTo>
                  <a:pt x="168" y="14"/>
                </a:lnTo>
                <a:lnTo>
                  <a:pt x="106" y="0"/>
                </a:lnTo>
                <a:close/>
              </a:path>
            </a:pathLst>
          </a:custGeom>
          <a:solidFill>
            <a:srgbClr val="FFFF00"/>
          </a:solidFill>
          <a:ln w="0">
            <a:solidFill>
              <a:srgbClr val="000000"/>
            </a:solidFill>
            <a:prstDash val="solid"/>
            <a:round/>
            <a:headEnd/>
            <a:tailEnd/>
          </a:ln>
        </p:spPr>
        <p:txBody>
          <a:bodyPr/>
          <a:lstStyle/>
          <a:p>
            <a:endParaRPr lang="fi-FI"/>
          </a:p>
        </p:txBody>
      </p:sp>
      <p:sp>
        <p:nvSpPr>
          <p:cNvPr id="28688" name="Freeform 16"/>
          <p:cNvSpPr>
            <a:spLocks noChangeAspect="1"/>
          </p:cNvSpPr>
          <p:nvPr/>
        </p:nvSpPr>
        <p:spPr bwMode="auto">
          <a:xfrm>
            <a:off x="3467101" y="2203452"/>
            <a:ext cx="835025" cy="1317625"/>
          </a:xfrm>
          <a:custGeom>
            <a:avLst/>
            <a:gdLst>
              <a:gd name="T0" fmla="*/ 2147483647 w 1377"/>
              <a:gd name="T1" fmla="*/ 2147483647 h 2171"/>
              <a:gd name="T2" fmla="*/ 2147483647 w 1377"/>
              <a:gd name="T3" fmla="*/ 2147483647 h 2171"/>
              <a:gd name="T4" fmla="*/ 2147483647 w 1377"/>
              <a:gd name="T5" fmla="*/ 0 h 2171"/>
              <a:gd name="T6" fmla="*/ 2147483647 w 1377"/>
              <a:gd name="T7" fmla="*/ 0 h 2171"/>
              <a:gd name="T8" fmla="*/ 2147483647 w 1377"/>
              <a:gd name="T9" fmla="*/ 2147483647 h 2171"/>
              <a:gd name="T10" fmla="*/ 2147483647 w 1377"/>
              <a:gd name="T11" fmla="*/ 2147483647 h 2171"/>
              <a:gd name="T12" fmla="*/ 2147483647 w 1377"/>
              <a:gd name="T13" fmla="*/ 2147483647 h 2171"/>
              <a:gd name="T14" fmla="*/ 2147483647 w 1377"/>
              <a:gd name="T15" fmla="*/ 2147483647 h 2171"/>
              <a:gd name="T16" fmla="*/ 2147483647 w 1377"/>
              <a:gd name="T17" fmla="*/ 2147483647 h 2171"/>
              <a:gd name="T18" fmla="*/ 2147483647 w 1377"/>
              <a:gd name="T19" fmla="*/ 2147483647 h 2171"/>
              <a:gd name="T20" fmla="*/ 2147483647 w 1377"/>
              <a:gd name="T21" fmla="*/ 2147483647 h 2171"/>
              <a:gd name="T22" fmla="*/ 2147483647 w 1377"/>
              <a:gd name="T23" fmla="*/ 2147483647 h 2171"/>
              <a:gd name="T24" fmla="*/ 2147483647 w 1377"/>
              <a:gd name="T25" fmla="*/ 2147483647 h 2171"/>
              <a:gd name="T26" fmla="*/ 2147483647 w 1377"/>
              <a:gd name="T27" fmla="*/ 2147483647 h 2171"/>
              <a:gd name="T28" fmla="*/ 2147483647 w 1377"/>
              <a:gd name="T29" fmla="*/ 2147483647 h 2171"/>
              <a:gd name="T30" fmla="*/ 0 w 1377"/>
              <a:gd name="T31" fmla="*/ 2147483647 h 2171"/>
              <a:gd name="T32" fmla="*/ 2147483647 w 1377"/>
              <a:gd name="T33" fmla="*/ 2147483647 h 2171"/>
              <a:gd name="T34" fmla="*/ 2147483647 w 1377"/>
              <a:gd name="T35" fmla="*/ 2147483647 h 2171"/>
              <a:gd name="T36" fmla="*/ 2147483647 w 1377"/>
              <a:gd name="T37" fmla="*/ 2147483647 h 2171"/>
              <a:gd name="T38" fmla="*/ 2147483647 w 1377"/>
              <a:gd name="T39" fmla="*/ 2147483647 h 2171"/>
              <a:gd name="T40" fmla="*/ 2147483647 w 1377"/>
              <a:gd name="T41" fmla="*/ 2147483647 h 2171"/>
              <a:gd name="T42" fmla="*/ 2147483647 w 1377"/>
              <a:gd name="T43" fmla="*/ 2147483647 h 2171"/>
              <a:gd name="T44" fmla="*/ 2147483647 w 1377"/>
              <a:gd name="T45" fmla="*/ 2147483647 h 2171"/>
              <a:gd name="T46" fmla="*/ 2147483647 w 1377"/>
              <a:gd name="T47" fmla="*/ 2147483647 h 2171"/>
              <a:gd name="T48" fmla="*/ 2147483647 w 1377"/>
              <a:gd name="T49" fmla="*/ 2147483647 h 2171"/>
              <a:gd name="T50" fmla="*/ 2147483647 w 1377"/>
              <a:gd name="T51" fmla="*/ 2147483647 h 2171"/>
              <a:gd name="T52" fmla="*/ 2147483647 w 1377"/>
              <a:gd name="T53" fmla="*/ 2147483647 h 2171"/>
              <a:gd name="T54" fmla="*/ 2147483647 w 1377"/>
              <a:gd name="T55" fmla="*/ 2147483647 h 2171"/>
              <a:gd name="T56" fmla="*/ 2147483647 w 1377"/>
              <a:gd name="T57" fmla="*/ 2147483647 h 2171"/>
              <a:gd name="T58" fmla="*/ 2147483647 w 1377"/>
              <a:gd name="T59" fmla="*/ 2147483647 h 2171"/>
              <a:gd name="T60" fmla="*/ 2147483647 w 1377"/>
              <a:gd name="T61" fmla="*/ 2147483647 h 2171"/>
              <a:gd name="T62" fmla="*/ 2147483647 w 1377"/>
              <a:gd name="T63" fmla="*/ 2147483647 h 2171"/>
              <a:gd name="T64" fmla="*/ 2147483647 w 1377"/>
              <a:gd name="T65" fmla="*/ 2147483647 h 21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7"/>
              <a:gd name="T100" fmla="*/ 0 h 2171"/>
              <a:gd name="T101" fmla="*/ 1377 w 1377"/>
              <a:gd name="T102" fmla="*/ 2171 h 21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7" h="2171">
                <a:moveTo>
                  <a:pt x="322" y="160"/>
                </a:moveTo>
                <a:lnTo>
                  <a:pt x="317" y="76"/>
                </a:lnTo>
                <a:lnTo>
                  <a:pt x="284" y="0"/>
                </a:lnTo>
                <a:lnTo>
                  <a:pt x="253" y="0"/>
                </a:lnTo>
                <a:lnTo>
                  <a:pt x="199" y="54"/>
                </a:lnTo>
                <a:lnTo>
                  <a:pt x="154" y="176"/>
                </a:lnTo>
                <a:lnTo>
                  <a:pt x="155" y="381"/>
                </a:lnTo>
                <a:lnTo>
                  <a:pt x="103" y="572"/>
                </a:lnTo>
                <a:lnTo>
                  <a:pt x="86" y="592"/>
                </a:lnTo>
                <a:lnTo>
                  <a:pt x="412" y="781"/>
                </a:lnTo>
                <a:lnTo>
                  <a:pt x="595" y="639"/>
                </a:lnTo>
                <a:lnTo>
                  <a:pt x="751" y="722"/>
                </a:lnTo>
                <a:lnTo>
                  <a:pt x="728" y="1044"/>
                </a:lnTo>
                <a:lnTo>
                  <a:pt x="589" y="1304"/>
                </a:lnTo>
                <a:lnTo>
                  <a:pt x="339" y="1255"/>
                </a:lnTo>
                <a:lnTo>
                  <a:pt x="0" y="1635"/>
                </a:lnTo>
                <a:lnTo>
                  <a:pt x="11" y="1642"/>
                </a:lnTo>
                <a:lnTo>
                  <a:pt x="611" y="2171"/>
                </a:lnTo>
                <a:lnTo>
                  <a:pt x="982" y="1341"/>
                </a:lnTo>
                <a:lnTo>
                  <a:pt x="963" y="1324"/>
                </a:lnTo>
                <a:lnTo>
                  <a:pt x="1367" y="841"/>
                </a:lnTo>
                <a:lnTo>
                  <a:pt x="1377" y="852"/>
                </a:lnTo>
                <a:lnTo>
                  <a:pt x="1366" y="722"/>
                </a:lnTo>
                <a:lnTo>
                  <a:pt x="1377" y="721"/>
                </a:lnTo>
                <a:lnTo>
                  <a:pt x="1198" y="122"/>
                </a:lnTo>
                <a:lnTo>
                  <a:pt x="1187" y="118"/>
                </a:lnTo>
                <a:lnTo>
                  <a:pt x="1062" y="88"/>
                </a:lnTo>
                <a:lnTo>
                  <a:pt x="978" y="111"/>
                </a:lnTo>
                <a:lnTo>
                  <a:pt x="857" y="120"/>
                </a:lnTo>
                <a:lnTo>
                  <a:pt x="726" y="173"/>
                </a:lnTo>
                <a:lnTo>
                  <a:pt x="537" y="288"/>
                </a:lnTo>
                <a:lnTo>
                  <a:pt x="375" y="266"/>
                </a:lnTo>
                <a:lnTo>
                  <a:pt x="322" y="160"/>
                </a:lnTo>
                <a:close/>
              </a:path>
            </a:pathLst>
          </a:custGeom>
          <a:solidFill>
            <a:srgbClr val="FFFF00"/>
          </a:solidFill>
          <a:ln w="12700">
            <a:solidFill>
              <a:srgbClr val="000000"/>
            </a:solidFill>
            <a:prstDash val="solid"/>
            <a:round/>
            <a:headEnd/>
            <a:tailEnd/>
          </a:ln>
        </p:spPr>
        <p:txBody>
          <a:bodyPr/>
          <a:lstStyle/>
          <a:p>
            <a:endParaRPr lang="fi-FI"/>
          </a:p>
        </p:txBody>
      </p:sp>
      <p:sp>
        <p:nvSpPr>
          <p:cNvPr id="28689" name="Freeform 17"/>
          <p:cNvSpPr>
            <a:spLocks noChangeAspect="1"/>
          </p:cNvSpPr>
          <p:nvPr/>
        </p:nvSpPr>
        <p:spPr bwMode="auto">
          <a:xfrm>
            <a:off x="2865438" y="2032000"/>
            <a:ext cx="546100" cy="539750"/>
          </a:xfrm>
          <a:custGeom>
            <a:avLst/>
            <a:gdLst>
              <a:gd name="T0" fmla="*/ 2147483647 w 902"/>
              <a:gd name="T1" fmla="*/ 2147483647 h 890"/>
              <a:gd name="T2" fmla="*/ 2147483647 w 902"/>
              <a:gd name="T3" fmla="*/ 2147483647 h 890"/>
              <a:gd name="T4" fmla="*/ 2147483647 w 902"/>
              <a:gd name="T5" fmla="*/ 2147483647 h 890"/>
              <a:gd name="T6" fmla="*/ 2147483647 w 902"/>
              <a:gd name="T7" fmla="*/ 2147483647 h 890"/>
              <a:gd name="T8" fmla="*/ 2147483647 w 902"/>
              <a:gd name="T9" fmla="*/ 2147483647 h 890"/>
              <a:gd name="T10" fmla="*/ 2147483647 w 902"/>
              <a:gd name="T11" fmla="*/ 2147483647 h 890"/>
              <a:gd name="T12" fmla="*/ 2147483647 w 902"/>
              <a:gd name="T13" fmla="*/ 2147483647 h 890"/>
              <a:gd name="T14" fmla="*/ 2147483647 w 902"/>
              <a:gd name="T15" fmla="*/ 2147483647 h 890"/>
              <a:gd name="T16" fmla="*/ 2147483647 w 902"/>
              <a:gd name="T17" fmla="*/ 2147483647 h 890"/>
              <a:gd name="T18" fmla="*/ 0 w 902"/>
              <a:gd name="T19" fmla="*/ 2147483647 h 890"/>
              <a:gd name="T20" fmla="*/ 2147483647 w 902"/>
              <a:gd name="T21" fmla="*/ 2147483647 h 890"/>
              <a:gd name="T22" fmla="*/ 2147483647 w 902"/>
              <a:gd name="T23" fmla="*/ 2147483647 h 890"/>
              <a:gd name="T24" fmla="*/ 2147483647 w 902"/>
              <a:gd name="T25" fmla="*/ 2147483647 h 890"/>
              <a:gd name="T26" fmla="*/ 2147483647 w 902"/>
              <a:gd name="T27" fmla="*/ 2147483647 h 890"/>
              <a:gd name="T28" fmla="*/ 2147483647 w 902"/>
              <a:gd name="T29" fmla="*/ 2147483647 h 890"/>
              <a:gd name="T30" fmla="*/ 2147483647 w 902"/>
              <a:gd name="T31" fmla="*/ 0 h 890"/>
              <a:gd name="T32" fmla="*/ 2147483647 w 902"/>
              <a:gd name="T33" fmla="*/ 2147483647 h 890"/>
              <a:gd name="T34" fmla="*/ 2147483647 w 902"/>
              <a:gd name="T35" fmla="*/ 2147483647 h 890"/>
              <a:gd name="T36" fmla="*/ 2147483647 w 902"/>
              <a:gd name="T37" fmla="*/ 2147483647 h 890"/>
              <a:gd name="T38" fmla="*/ 2147483647 w 902"/>
              <a:gd name="T39" fmla="*/ 2147483647 h 890"/>
              <a:gd name="T40" fmla="*/ 2147483647 w 902"/>
              <a:gd name="T41" fmla="*/ 2147483647 h 890"/>
              <a:gd name="T42" fmla="*/ 2147483647 w 902"/>
              <a:gd name="T43" fmla="*/ 2147483647 h 890"/>
              <a:gd name="T44" fmla="*/ 2147483647 w 902"/>
              <a:gd name="T45" fmla="*/ 2147483647 h 890"/>
              <a:gd name="T46" fmla="*/ 2147483647 w 902"/>
              <a:gd name="T47" fmla="*/ 2147483647 h 890"/>
              <a:gd name="T48" fmla="*/ 2147483647 w 902"/>
              <a:gd name="T49" fmla="*/ 2147483647 h 890"/>
              <a:gd name="T50" fmla="*/ 2147483647 w 902"/>
              <a:gd name="T51" fmla="*/ 2147483647 h 890"/>
              <a:gd name="T52" fmla="*/ 2147483647 w 902"/>
              <a:gd name="T53" fmla="*/ 2147483647 h 890"/>
              <a:gd name="T54" fmla="*/ 2147483647 w 902"/>
              <a:gd name="T55" fmla="*/ 2147483647 h 890"/>
              <a:gd name="T56" fmla="*/ 2147483647 w 902"/>
              <a:gd name="T57" fmla="*/ 2147483647 h 890"/>
              <a:gd name="T58" fmla="*/ 2147483647 w 902"/>
              <a:gd name="T59" fmla="*/ 2147483647 h 890"/>
              <a:gd name="T60" fmla="*/ 2147483647 w 902"/>
              <a:gd name="T61" fmla="*/ 2147483647 h 890"/>
              <a:gd name="T62" fmla="*/ 2147483647 w 902"/>
              <a:gd name="T63" fmla="*/ 2147483647 h 890"/>
              <a:gd name="T64" fmla="*/ 2147483647 w 902"/>
              <a:gd name="T65" fmla="*/ 2147483647 h 890"/>
              <a:gd name="T66" fmla="*/ 2147483647 w 902"/>
              <a:gd name="T67" fmla="*/ 2147483647 h 890"/>
              <a:gd name="T68" fmla="*/ 2147483647 w 902"/>
              <a:gd name="T69" fmla="*/ 2147483647 h 8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2"/>
              <a:gd name="T106" fmla="*/ 0 h 890"/>
              <a:gd name="T107" fmla="*/ 902 w 902"/>
              <a:gd name="T108" fmla="*/ 890 h 8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2" h="890">
                <a:moveTo>
                  <a:pt x="650" y="707"/>
                </a:moveTo>
                <a:lnTo>
                  <a:pt x="596" y="753"/>
                </a:lnTo>
                <a:lnTo>
                  <a:pt x="529" y="890"/>
                </a:lnTo>
                <a:lnTo>
                  <a:pt x="398" y="852"/>
                </a:lnTo>
                <a:lnTo>
                  <a:pt x="299" y="755"/>
                </a:lnTo>
                <a:lnTo>
                  <a:pt x="238" y="731"/>
                </a:lnTo>
                <a:lnTo>
                  <a:pt x="200" y="733"/>
                </a:lnTo>
                <a:lnTo>
                  <a:pt x="146" y="695"/>
                </a:lnTo>
                <a:lnTo>
                  <a:pt x="62" y="482"/>
                </a:lnTo>
                <a:lnTo>
                  <a:pt x="0" y="170"/>
                </a:lnTo>
                <a:lnTo>
                  <a:pt x="6" y="116"/>
                </a:lnTo>
                <a:lnTo>
                  <a:pt x="44" y="55"/>
                </a:lnTo>
                <a:lnTo>
                  <a:pt x="83" y="55"/>
                </a:lnTo>
                <a:lnTo>
                  <a:pt x="189" y="154"/>
                </a:lnTo>
                <a:lnTo>
                  <a:pt x="288" y="54"/>
                </a:lnTo>
                <a:lnTo>
                  <a:pt x="342" y="0"/>
                </a:lnTo>
                <a:lnTo>
                  <a:pt x="395" y="15"/>
                </a:lnTo>
                <a:lnTo>
                  <a:pt x="464" y="107"/>
                </a:lnTo>
                <a:lnTo>
                  <a:pt x="457" y="206"/>
                </a:lnTo>
                <a:lnTo>
                  <a:pt x="412" y="267"/>
                </a:lnTo>
                <a:lnTo>
                  <a:pt x="359" y="328"/>
                </a:lnTo>
                <a:lnTo>
                  <a:pt x="366" y="366"/>
                </a:lnTo>
                <a:lnTo>
                  <a:pt x="413" y="411"/>
                </a:lnTo>
                <a:lnTo>
                  <a:pt x="542" y="426"/>
                </a:lnTo>
                <a:lnTo>
                  <a:pt x="595" y="418"/>
                </a:lnTo>
                <a:lnTo>
                  <a:pt x="679" y="296"/>
                </a:lnTo>
                <a:lnTo>
                  <a:pt x="725" y="280"/>
                </a:lnTo>
                <a:lnTo>
                  <a:pt x="802" y="317"/>
                </a:lnTo>
                <a:lnTo>
                  <a:pt x="847" y="371"/>
                </a:lnTo>
                <a:lnTo>
                  <a:pt x="902" y="515"/>
                </a:lnTo>
                <a:lnTo>
                  <a:pt x="902" y="659"/>
                </a:lnTo>
                <a:lnTo>
                  <a:pt x="879" y="728"/>
                </a:lnTo>
                <a:lnTo>
                  <a:pt x="857" y="744"/>
                </a:lnTo>
                <a:lnTo>
                  <a:pt x="758" y="736"/>
                </a:lnTo>
                <a:lnTo>
                  <a:pt x="650" y="707"/>
                </a:lnTo>
                <a:close/>
              </a:path>
            </a:pathLst>
          </a:custGeom>
          <a:solidFill>
            <a:srgbClr val="FFFF00"/>
          </a:solidFill>
          <a:ln w="0">
            <a:solidFill>
              <a:srgbClr val="000000"/>
            </a:solidFill>
            <a:prstDash val="solid"/>
            <a:round/>
            <a:headEnd/>
            <a:tailEnd/>
          </a:ln>
        </p:spPr>
        <p:txBody>
          <a:bodyPr/>
          <a:lstStyle/>
          <a:p>
            <a:endParaRPr lang="fi-FI"/>
          </a:p>
        </p:txBody>
      </p:sp>
      <p:sp>
        <p:nvSpPr>
          <p:cNvPr id="28690" name="Freeform 18"/>
          <p:cNvSpPr>
            <a:spLocks noChangeAspect="1"/>
          </p:cNvSpPr>
          <p:nvPr/>
        </p:nvSpPr>
        <p:spPr bwMode="auto">
          <a:xfrm>
            <a:off x="3162301" y="1851027"/>
            <a:ext cx="220663" cy="182563"/>
          </a:xfrm>
          <a:custGeom>
            <a:avLst/>
            <a:gdLst>
              <a:gd name="T0" fmla="*/ 2147483647 w 361"/>
              <a:gd name="T1" fmla="*/ 2147483647 h 304"/>
              <a:gd name="T2" fmla="*/ 0 w 361"/>
              <a:gd name="T3" fmla="*/ 2147483647 h 304"/>
              <a:gd name="T4" fmla="*/ 2147483647 w 361"/>
              <a:gd name="T5" fmla="*/ 2147483647 h 304"/>
              <a:gd name="T6" fmla="*/ 2147483647 w 361"/>
              <a:gd name="T7" fmla="*/ 2147483647 h 304"/>
              <a:gd name="T8" fmla="*/ 2147483647 w 361"/>
              <a:gd name="T9" fmla="*/ 2147483647 h 304"/>
              <a:gd name="T10" fmla="*/ 2147483647 w 361"/>
              <a:gd name="T11" fmla="*/ 2147483647 h 304"/>
              <a:gd name="T12" fmla="*/ 2147483647 w 361"/>
              <a:gd name="T13" fmla="*/ 2147483647 h 304"/>
              <a:gd name="T14" fmla="*/ 2147483647 w 361"/>
              <a:gd name="T15" fmla="*/ 0 h 304"/>
              <a:gd name="T16" fmla="*/ 2147483647 w 361"/>
              <a:gd name="T17" fmla="*/ 2147483647 h 304"/>
              <a:gd name="T18" fmla="*/ 2147483647 w 361"/>
              <a:gd name="T19" fmla="*/ 2147483647 h 3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1"/>
              <a:gd name="T31" fmla="*/ 0 h 304"/>
              <a:gd name="T32" fmla="*/ 361 w 361"/>
              <a:gd name="T33" fmla="*/ 304 h 3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1" h="304">
                <a:moveTo>
                  <a:pt x="54" y="78"/>
                </a:moveTo>
                <a:lnTo>
                  <a:pt x="0" y="139"/>
                </a:lnTo>
                <a:lnTo>
                  <a:pt x="87" y="298"/>
                </a:lnTo>
                <a:lnTo>
                  <a:pt x="247" y="304"/>
                </a:lnTo>
                <a:lnTo>
                  <a:pt x="300" y="259"/>
                </a:lnTo>
                <a:lnTo>
                  <a:pt x="361" y="137"/>
                </a:lnTo>
                <a:lnTo>
                  <a:pt x="337" y="46"/>
                </a:lnTo>
                <a:lnTo>
                  <a:pt x="307" y="0"/>
                </a:lnTo>
                <a:lnTo>
                  <a:pt x="200" y="8"/>
                </a:lnTo>
                <a:lnTo>
                  <a:pt x="54" y="78"/>
                </a:lnTo>
                <a:close/>
              </a:path>
            </a:pathLst>
          </a:custGeom>
          <a:solidFill>
            <a:srgbClr val="FFFF00"/>
          </a:solidFill>
          <a:ln w="0">
            <a:solidFill>
              <a:srgbClr val="000000"/>
            </a:solidFill>
            <a:prstDash val="solid"/>
            <a:round/>
            <a:headEnd/>
            <a:tailEnd/>
          </a:ln>
        </p:spPr>
        <p:txBody>
          <a:bodyPr/>
          <a:lstStyle/>
          <a:p>
            <a:endParaRPr lang="fi-FI"/>
          </a:p>
        </p:txBody>
      </p:sp>
      <p:sp>
        <p:nvSpPr>
          <p:cNvPr id="28691" name="Freeform 19"/>
          <p:cNvSpPr>
            <a:spLocks noChangeAspect="1"/>
          </p:cNvSpPr>
          <p:nvPr/>
        </p:nvSpPr>
        <p:spPr bwMode="auto">
          <a:xfrm>
            <a:off x="3727450" y="2065338"/>
            <a:ext cx="217488" cy="215900"/>
          </a:xfrm>
          <a:custGeom>
            <a:avLst/>
            <a:gdLst>
              <a:gd name="T0" fmla="*/ 2147483647 w 358"/>
              <a:gd name="T1" fmla="*/ 2147483647 h 357"/>
              <a:gd name="T2" fmla="*/ 2147483647 w 358"/>
              <a:gd name="T3" fmla="*/ 2147483647 h 357"/>
              <a:gd name="T4" fmla="*/ 2147483647 w 358"/>
              <a:gd name="T5" fmla="*/ 2147483647 h 357"/>
              <a:gd name="T6" fmla="*/ 2147483647 w 358"/>
              <a:gd name="T7" fmla="*/ 2147483647 h 357"/>
              <a:gd name="T8" fmla="*/ 2147483647 w 358"/>
              <a:gd name="T9" fmla="*/ 2147483647 h 357"/>
              <a:gd name="T10" fmla="*/ 2147483647 w 358"/>
              <a:gd name="T11" fmla="*/ 2147483647 h 357"/>
              <a:gd name="T12" fmla="*/ 0 w 358"/>
              <a:gd name="T13" fmla="*/ 2147483647 h 357"/>
              <a:gd name="T14" fmla="*/ 2147483647 w 358"/>
              <a:gd name="T15" fmla="*/ 2147483647 h 357"/>
              <a:gd name="T16" fmla="*/ 2147483647 w 358"/>
              <a:gd name="T17" fmla="*/ 2147483647 h 357"/>
              <a:gd name="T18" fmla="*/ 2147483647 w 358"/>
              <a:gd name="T19" fmla="*/ 0 h 357"/>
              <a:gd name="T20" fmla="*/ 2147483647 w 358"/>
              <a:gd name="T21" fmla="*/ 2147483647 h 357"/>
              <a:gd name="T22" fmla="*/ 2147483647 w 358"/>
              <a:gd name="T23" fmla="*/ 2147483647 h 357"/>
              <a:gd name="T24" fmla="*/ 2147483647 w 358"/>
              <a:gd name="T25" fmla="*/ 2147483647 h 357"/>
              <a:gd name="T26" fmla="*/ 2147483647 w 358"/>
              <a:gd name="T27" fmla="*/ 2147483647 h 357"/>
              <a:gd name="T28" fmla="*/ 2147483647 w 358"/>
              <a:gd name="T29" fmla="*/ 2147483647 h 3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8"/>
              <a:gd name="T46" fmla="*/ 0 h 357"/>
              <a:gd name="T47" fmla="*/ 358 w 358"/>
              <a:gd name="T48" fmla="*/ 357 h 3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8" h="357">
                <a:moveTo>
                  <a:pt x="283" y="280"/>
                </a:moveTo>
                <a:lnTo>
                  <a:pt x="244" y="250"/>
                </a:lnTo>
                <a:lnTo>
                  <a:pt x="168" y="182"/>
                </a:lnTo>
                <a:lnTo>
                  <a:pt x="121" y="244"/>
                </a:lnTo>
                <a:lnTo>
                  <a:pt x="92" y="350"/>
                </a:lnTo>
                <a:lnTo>
                  <a:pt x="38" y="357"/>
                </a:lnTo>
                <a:lnTo>
                  <a:pt x="0" y="321"/>
                </a:lnTo>
                <a:lnTo>
                  <a:pt x="15" y="153"/>
                </a:lnTo>
                <a:lnTo>
                  <a:pt x="98" y="15"/>
                </a:lnTo>
                <a:lnTo>
                  <a:pt x="129" y="0"/>
                </a:lnTo>
                <a:lnTo>
                  <a:pt x="197" y="6"/>
                </a:lnTo>
                <a:lnTo>
                  <a:pt x="305" y="98"/>
                </a:lnTo>
                <a:lnTo>
                  <a:pt x="358" y="181"/>
                </a:lnTo>
                <a:lnTo>
                  <a:pt x="321" y="280"/>
                </a:lnTo>
                <a:lnTo>
                  <a:pt x="283" y="280"/>
                </a:lnTo>
                <a:close/>
              </a:path>
            </a:pathLst>
          </a:custGeom>
          <a:solidFill>
            <a:srgbClr val="FFFF00"/>
          </a:solidFill>
          <a:ln w="0">
            <a:solidFill>
              <a:srgbClr val="000000"/>
            </a:solidFill>
            <a:prstDash val="solid"/>
            <a:round/>
            <a:headEnd/>
            <a:tailEnd/>
          </a:ln>
        </p:spPr>
        <p:txBody>
          <a:bodyPr/>
          <a:lstStyle/>
          <a:p>
            <a:endParaRPr lang="fi-FI"/>
          </a:p>
        </p:txBody>
      </p:sp>
      <p:sp>
        <p:nvSpPr>
          <p:cNvPr id="28692" name="Freeform 20"/>
          <p:cNvSpPr>
            <a:spLocks noChangeAspect="1"/>
          </p:cNvSpPr>
          <p:nvPr/>
        </p:nvSpPr>
        <p:spPr bwMode="auto">
          <a:xfrm>
            <a:off x="2994026" y="1758952"/>
            <a:ext cx="168275" cy="207963"/>
          </a:xfrm>
          <a:custGeom>
            <a:avLst/>
            <a:gdLst>
              <a:gd name="T0" fmla="*/ 2147483647 w 281"/>
              <a:gd name="T1" fmla="*/ 2147483647 h 344"/>
              <a:gd name="T2" fmla="*/ 2147483647 w 281"/>
              <a:gd name="T3" fmla="*/ 2147483647 h 344"/>
              <a:gd name="T4" fmla="*/ 2147483647 w 281"/>
              <a:gd name="T5" fmla="*/ 2147483647 h 344"/>
              <a:gd name="T6" fmla="*/ 2147483647 w 281"/>
              <a:gd name="T7" fmla="*/ 2147483647 h 344"/>
              <a:gd name="T8" fmla="*/ 0 w 281"/>
              <a:gd name="T9" fmla="*/ 2147483647 h 344"/>
              <a:gd name="T10" fmla="*/ 2147483647 w 281"/>
              <a:gd name="T11" fmla="*/ 2147483647 h 344"/>
              <a:gd name="T12" fmla="*/ 2147483647 w 281"/>
              <a:gd name="T13" fmla="*/ 0 h 344"/>
              <a:gd name="T14" fmla="*/ 2147483647 w 281"/>
              <a:gd name="T15" fmla="*/ 2147483647 h 344"/>
              <a:gd name="T16" fmla="*/ 2147483647 w 281"/>
              <a:gd name="T17" fmla="*/ 2147483647 h 344"/>
              <a:gd name="T18" fmla="*/ 2147483647 w 281"/>
              <a:gd name="T19" fmla="*/ 2147483647 h 3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1"/>
              <a:gd name="T31" fmla="*/ 0 h 344"/>
              <a:gd name="T32" fmla="*/ 281 w 281"/>
              <a:gd name="T33" fmla="*/ 344 h 3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1" h="344">
                <a:moveTo>
                  <a:pt x="207" y="259"/>
                </a:moveTo>
                <a:lnTo>
                  <a:pt x="138" y="328"/>
                </a:lnTo>
                <a:lnTo>
                  <a:pt x="54" y="344"/>
                </a:lnTo>
                <a:lnTo>
                  <a:pt x="9" y="314"/>
                </a:lnTo>
                <a:lnTo>
                  <a:pt x="0" y="268"/>
                </a:lnTo>
                <a:lnTo>
                  <a:pt x="15" y="230"/>
                </a:lnTo>
                <a:lnTo>
                  <a:pt x="197" y="0"/>
                </a:lnTo>
                <a:lnTo>
                  <a:pt x="267" y="8"/>
                </a:lnTo>
                <a:lnTo>
                  <a:pt x="281" y="114"/>
                </a:lnTo>
                <a:lnTo>
                  <a:pt x="207" y="259"/>
                </a:lnTo>
                <a:close/>
              </a:path>
            </a:pathLst>
          </a:custGeom>
          <a:solidFill>
            <a:srgbClr val="FFFF00"/>
          </a:solidFill>
          <a:ln w="0">
            <a:solidFill>
              <a:srgbClr val="000000"/>
            </a:solidFill>
            <a:prstDash val="solid"/>
            <a:round/>
            <a:headEnd/>
            <a:tailEnd/>
          </a:ln>
        </p:spPr>
        <p:txBody>
          <a:bodyPr/>
          <a:lstStyle/>
          <a:p>
            <a:endParaRPr lang="fi-FI"/>
          </a:p>
        </p:txBody>
      </p:sp>
      <p:sp>
        <p:nvSpPr>
          <p:cNvPr id="28693" name="Freeform 21"/>
          <p:cNvSpPr>
            <a:spLocks noChangeAspect="1"/>
          </p:cNvSpPr>
          <p:nvPr/>
        </p:nvSpPr>
        <p:spPr bwMode="auto">
          <a:xfrm>
            <a:off x="2627784" y="3943350"/>
            <a:ext cx="1087438" cy="1582738"/>
          </a:xfrm>
          <a:custGeom>
            <a:avLst/>
            <a:gdLst>
              <a:gd name="T0" fmla="*/ 2147483647 w 1786"/>
              <a:gd name="T1" fmla="*/ 2147483647 h 2606"/>
              <a:gd name="T2" fmla="*/ 2147483647 w 1786"/>
              <a:gd name="T3" fmla="*/ 2147483647 h 2606"/>
              <a:gd name="T4" fmla="*/ 2147483647 w 1786"/>
              <a:gd name="T5" fmla="*/ 2147483647 h 2606"/>
              <a:gd name="T6" fmla="*/ 2147483647 w 1786"/>
              <a:gd name="T7" fmla="*/ 2147483647 h 2606"/>
              <a:gd name="T8" fmla="*/ 2147483647 w 1786"/>
              <a:gd name="T9" fmla="*/ 2147483647 h 2606"/>
              <a:gd name="T10" fmla="*/ 0 w 1786"/>
              <a:gd name="T11" fmla="*/ 2147483647 h 2606"/>
              <a:gd name="T12" fmla="*/ 2147483647 w 1786"/>
              <a:gd name="T13" fmla="*/ 2147483647 h 2606"/>
              <a:gd name="T14" fmla="*/ 2147483647 w 1786"/>
              <a:gd name="T15" fmla="*/ 2147483647 h 2606"/>
              <a:gd name="T16" fmla="*/ 2147483647 w 1786"/>
              <a:gd name="T17" fmla="*/ 2147483647 h 2606"/>
              <a:gd name="T18" fmla="*/ 2147483647 w 1786"/>
              <a:gd name="T19" fmla="*/ 2147483647 h 2606"/>
              <a:gd name="T20" fmla="*/ 2147483647 w 1786"/>
              <a:gd name="T21" fmla="*/ 0 h 2606"/>
              <a:gd name="T22" fmla="*/ 2147483647 w 1786"/>
              <a:gd name="T23" fmla="*/ 2147483647 h 2606"/>
              <a:gd name="T24" fmla="*/ 2147483647 w 1786"/>
              <a:gd name="T25" fmla="*/ 2147483647 h 2606"/>
              <a:gd name="T26" fmla="*/ 2147483647 w 1786"/>
              <a:gd name="T27" fmla="*/ 2147483647 h 2606"/>
              <a:gd name="T28" fmla="*/ 2147483647 w 1786"/>
              <a:gd name="T29" fmla="*/ 2147483647 h 2606"/>
              <a:gd name="T30" fmla="*/ 2147483647 w 1786"/>
              <a:gd name="T31" fmla="*/ 2147483647 h 2606"/>
              <a:gd name="T32" fmla="*/ 2147483647 w 1786"/>
              <a:gd name="T33" fmla="*/ 2147483647 h 2606"/>
              <a:gd name="T34" fmla="*/ 2147483647 w 1786"/>
              <a:gd name="T35" fmla="*/ 2147483647 h 2606"/>
              <a:gd name="T36" fmla="*/ 2147483647 w 1786"/>
              <a:gd name="T37" fmla="*/ 2147483647 h 2606"/>
              <a:gd name="T38" fmla="*/ 2147483647 w 1786"/>
              <a:gd name="T39" fmla="*/ 2147483647 h 2606"/>
              <a:gd name="T40" fmla="*/ 2147483647 w 1786"/>
              <a:gd name="T41" fmla="*/ 2147483647 h 2606"/>
              <a:gd name="T42" fmla="*/ 2147483647 w 1786"/>
              <a:gd name="T43" fmla="*/ 2147483647 h 2606"/>
              <a:gd name="T44" fmla="*/ 2147483647 w 1786"/>
              <a:gd name="T45" fmla="*/ 2147483647 h 2606"/>
              <a:gd name="T46" fmla="*/ 2147483647 w 1786"/>
              <a:gd name="T47" fmla="*/ 2147483647 h 2606"/>
              <a:gd name="T48" fmla="*/ 2147483647 w 1786"/>
              <a:gd name="T49" fmla="*/ 2147483647 h 2606"/>
              <a:gd name="T50" fmla="*/ 2147483647 w 1786"/>
              <a:gd name="T51" fmla="*/ 2147483647 h 2606"/>
              <a:gd name="T52" fmla="*/ 2147483647 w 1786"/>
              <a:gd name="T53" fmla="*/ 2147483647 h 2606"/>
              <a:gd name="T54" fmla="*/ 2147483647 w 1786"/>
              <a:gd name="T55" fmla="*/ 2147483647 h 2606"/>
              <a:gd name="T56" fmla="*/ 2147483647 w 1786"/>
              <a:gd name="T57" fmla="*/ 2147483647 h 2606"/>
              <a:gd name="T58" fmla="*/ 2147483647 w 1786"/>
              <a:gd name="T59" fmla="*/ 2147483647 h 2606"/>
              <a:gd name="T60" fmla="*/ 2147483647 w 1786"/>
              <a:gd name="T61" fmla="*/ 2147483647 h 2606"/>
              <a:gd name="T62" fmla="*/ 2147483647 w 1786"/>
              <a:gd name="T63" fmla="*/ 2147483647 h 2606"/>
              <a:gd name="T64" fmla="*/ 2147483647 w 1786"/>
              <a:gd name="T65" fmla="*/ 2147483647 h 2606"/>
              <a:gd name="T66" fmla="*/ 2147483647 w 1786"/>
              <a:gd name="T67" fmla="*/ 2147483647 h 2606"/>
              <a:gd name="T68" fmla="*/ 2147483647 w 1786"/>
              <a:gd name="T69" fmla="*/ 2147483647 h 2606"/>
              <a:gd name="T70" fmla="*/ 2147483647 w 1786"/>
              <a:gd name="T71" fmla="*/ 2147483647 h 2606"/>
              <a:gd name="T72" fmla="*/ 2147483647 w 1786"/>
              <a:gd name="T73" fmla="*/ 2147483647 h 2606"/>
              <a:gd name="T74" fmla="*/ 2147483647 w 1786"/>
              <a:gd name="T75" fmla="*/ 2147483647 h 2606"/>
              <a:gd name="T76" fmla="*/ 2147483647 w 1786"/>
              <a:gd name="T77" fmla="*/ 2147483647 h 2606"/>
              <a:gd name="T78" fmla="*/ 2147483647 w 1786"/>
              <a:gd name="T79" fmla="*/ 2147483647 h 26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86"/>
              <a:gd name="T121" fmla="*/ 0 h 2606"/>
              <a:gd name="T122" fmla="*/ 1786 w 1786"/>
              <a:gd name="T123" fmla="*/ 2606 h 260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86" h="2606">
                <a:moveTo>
                  <a:pt x="245" y="712"/>
                </a:moveTo>
                <a:lnTo>
                  <a:pt x="176" y="712"/>
                </a:lnTo>
                <a:lnTo>
                  <a:pt x="101" y="781"/>
                </a:lnTo>
                <a:lnTo>
                  <a:pt x="54" y="781"/>
                </a:lnTo>
                <a:lnTo>
                  <a:pt x="16" y="751"/>
                </a:lnTo>
                <a:lnTo>
                  <a:pt x="0" y="713"/>
                </a:lnTo>
                <a:lnTo>
                  <a:pt x="52" y="453"/>
                </a:lnTo>
                <a:lnTo>
                  <a:pt x="624" y="446"/>
                </a:lnTo>
                <a:lnTo>
                  <a:pt x="726" y="25"/>
                </a:lnTo>
                <a:lnTo>
                  <a:pt x="729" y="58"/>
                </a:lnTo>
                <a:lnTo>
                  <a:pt x="1737" y="0"/>
                </a:lnTo>
                <a:lnTo>
                  <a:pt x="1698" y="280"/>
                </a:lnTo>
                <a:lnTo>
                  <a:pt x="1786" y="467"/>
                </a:lnTo>
                <a:lnTo>
                  <a:pt x="1508" y="811"/>
                </a:lnTo>
                <a:lnTo>
                  <a:pt x="1380" y="968"/>
                </a:lnTo>
                <a:lnTo>
                  <a:pt x="1129" y="1953"/>
                </a:lnTo>
                <a:lnTo>
                  <a:pt x="806" y="2359"/>
                </a:lnTo>
                <a:lnTo>
                  <a:pt x="426" y="2606"/>
                </a:lnTo>
                <a:lnTo>
                  <a:pt x="466" y="2553"/>
                </a:lnTo>
                <a:lnTo>
                  <a:pt x="466" y="2538"/>
                </a:lnTo>
                <a:lnTo>
                  <a:pt x="553" y="2378"/>
                </a:lnTo>
                <a:lnTo>
                  <a:pt x="552" y="2366"/>
                </a:lnTo>
                <a:lnTo>
                  <a:pt x="588" y="2268"/>
                </a:lnTo>
                <a:lnTo>
                  <a:pt x="560" y="2217"/>
                </a:lnTo>
                <a:lnTo>
                  <a:pt x="483" y="2211"/>
                </a:lnTo>
                <a:lnTo>
                  <a:pt x="416" y="2212"/>
                </a:lnTo>
                <a:lnTo>
                  <a:pt x="565" y="1970"/>
                </a:lnTo>
                <a:lnTo>
                  <a:pt x="374" y="1764"/>
                </a:lnTo>
                <a:lnTo>
                  <a:pt x="102" y="1970"/>
                </a:lnTo>
                <a:lnTo>
                  <a:pt x="116" y="1876"/>
                </a:lnTo>
                <a:lnTo>
                  <a:pt x="165" y="1702"/>
                </a:lnTo>
                <a:lnTo>
                  <a:pt x="173" y="1596"/>
                </a:lnTo>
                <a:lnTo>
                  <a:pt x="126" y="1542"/>
                </a:lnTo>
                <a:lnTo>
                  <a:pt x="88" y="1473"/>
                </a:lnTo>
                <a:lnTo>
                  <a:pt x="103" y="1390"/>
                </a:lnTo>
                <a:lnTo>
                  <a:pt x="102" y="1178"/>
                </a:lnTo>
                <a:lnTo>
                  <a:pt x="262" y="924"/>
                </a:lnTo>
                <a:lnTo>
                  <a:pt x="300" y="841"/>
                </a:lnTo>
                <a:lnTo>
                  <a:pt x="306" y="772"/>
                </a:lnTo>
                <a:lnTo>
                  <a:pt x="245" y="712"/>
                </a:lnTo>
                <a:close/>
              </a:path>
            </a:pathLst>
          </a:custGeom>
          <a:solidFill>
            <a:srgbClr val="CC99FF"/>
          </a:solidFill>
          <a:ln w="12700">
            <a:solidFill>
              <a:srgbClr val="000000"/>
            </a:solidFill>
            <a:prstDash val="solid"/>
            <a:round/>
            <a:headEnd/>
            <a:tailEnd/>
          </a:ln>
        </p:spPr>
        <p:txBody>
          <a:bodyPr/>
          <a:lstStyle/>
          <a:p>
            <a:endParaRPr lang="fi-FI"/>
          </a:p>
        </p:txBody>
      </p:sp>
      <p:sp>
        <p:nvSpPr>
          <p:cNvPr id="28694" name="Freeform 22"/>
          <p:cNvSpPr>
            <a:spLocks noChangeAspect="1"/>
          </p:cNvSpPr>
          <p:nvPr/>
        </p:nvSpPr>
        <p:spPr bwMode="auto">
          <a:xfrm>
            <a:off x="2573339" y="4522790"/>
            <a:ext cx="111125" cy="168275"/>
          </a:xfrm>
          <a:custGeom>
            <a:avLst/>
            <a:gdLst>
              <a:gd name="T0" fmla="*/ 2147483647 w 184"/>
              <a:gd name="T1" fmla="*/ 2147483647 h 281"/>
              <a:gd name="T2" fmla="*/ 0 w 184"/>
              <a:gd name="T3" fmla="*/ 2147483647 h 281"/>
              <a:gd name="T4" fmla="*/ 2147483647 w 184"/>
              <a:gd name="T5" fmla="*/ 2147483647 h 281"/>
              <a:gd name="T6" fmla="*/ 2147483647 w 184"/>
              <a:gd name="T7" fmla="*/ 2147483647 h 281"/>
              <a:gd name="T8" fmla="*/ 2147483647 w 184"/>
              <a:gd name="T9" fmla="*/ 2147483647 h 281"/>
              <a:gd name="T10" fmla="*/ 2147483647 w 184"/>
              <a:gd name="T11" fmla="*/ 2147483647 h 281"/>
              <a:gd name="T12" fmla="*/ 2147483647 w 184"/>
              <a:gd name="T13" fmla="*/ 2147483647 h 281"/>
              <a:gd name="T14" fmla="*/ 2147483647 w 184"/>
              <a:gd name="T15" fmla="*/ 2147483647 h 281"/>
              <a:gd name="T16" fmla="*/ 2147483647 w 184"/>
              <a:gd name="T17" fmla="*/ 0 h 281"/>
              <a:gd name="T18" fmla="*/ 2147483647 w 184"/>
              <a:gd name="T19" fmla="*/ 2147483647 h 2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281"/>
              <a:gd name="T32" fmla="*/ 184 w 184"/>
              <a:gd name="T33" fmla="*/ 281 h 2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281">
                <a:moveTo>
                  <a:pt x="15" y="54"/>
                </a:moveTo>
                <a:lnTo>
                  <a:pt x="0" y="183"/>
                </a:lnTo>
                <a:lnTo>
                  <a:pt x="16" y="237"/>
                </a:lnTo>
                <a:lnTo>
                  <a:pt x="54" y="281"/>
                </a:lnTo>
                <a:lnTo>
                  <a:pt x="153" y="281"/>
                </a:lnTo>
                <a:lnTo>
                  <a:pt x="184" y="175"/>
                </a:lnTo>
                <a:lnTo>
                  <a:pt x="153" y="61"/>
                </a:lnTo>
                <a:lnTo>
                  <a:pt x="107" y="15"/>
                </a:lnTo>
                <a:lnTo>
                  <a:pt x="60" y="0"/>
                </a:lnTo>
                <a:lnTo>
                  <a:pt x="15" y="54"/>
                </a:lnTo>
                <a:close/>
              </a:path>
            </a:pathLst>
          </a:custGeom>
          <a:noFill/>
          <a:ln w="0">
            <a:solidFill>
              <a:srgbClr val="000000"/>
            </a:solidFill>
            <a:prstDash val="solid"/>
            <a:round/>
            <a:headEnd/>
            <a:tailEnd/>
          </a:ln>
        </p:spPr>
        <p:txBody>
          <a:bodyPr/>
          <a:lstStyle/>
          <a:p>
            <a:endParaRPr lang="fi-FI"/>
          </a:p>
        </p:txBody>
      </p:sp>
      <p:sp>
        <p:nvSpPr>
          <p:cNvPr id="28695" name="Freeform 23"/>
          <p:cNvSpPr>
            <a:spLocks noChangeAspect="1"/>
          </p:cNvSpPr>
          <p:nvPr/>
        </p:nvSpPr>
        <p:spPr bwMode="auto">
          <a:xfrm>
            <a:off x="5145089" y="766765"/>
            <a:ext cx="477837" cy="376237"/>
          </a:xfrm>
          <a:custGeom>
            <a:avLst/>
            <a:gdLst>
              <a:gd name="T0" fmla="*/ 2147483647 w 789"/>
              <a:gd name="T1" fmla="*/ 2147483647 h 620"/>
              <a:gd name="T2" fmla="*/ 2147483647 w 789"/>
              <a:gd name="T3" fmla="*/ 2147483647 h 620"/>
              <a:gd name="T4" fmla="*/ 2147483647 w 789"/>
              <a:gd name="T5" fmla="*/ 2147483647 h 620"/>
              <a:gd name="T6" fmla="*/ 2147483647 w 789"/>
              <a:gd name="T7" fmla="*/ 2147483647 h 620"/>
              <a:gd name="T8" fmla="*/ 2147483647 w 789"/>
              <a:gd name="T9" fmla="*/ 2147483647 h 620"/>
              <a:gd name="T10" fmla="*/ 2147483647 w 789"/>
              <a:gd name="T11" fmla="*/ 2147483647 h 620"/>
              <a:gd name="T12" fmla="*/ 2147483647 w 789"/>
              <a:gd name="T13" fmla="*/ 2147483647 h 620"/>
              <a:gd name="T14" fmla="*/ 2147483647 w 789"/>
              <a:gd name="T15" fmla="*/ 2147483647 h 620"/>
              <a:gd name="T16" fmla="*/ 2147483647 w 789"/>
              <a:gd name="T17" fmla="*/ 2147483647 h 620"/>
              <a:gd name="T18" fmla="*/ 2147483647 w 789"/>
              <a:gd name="T19" fmla="*/ 2147483647 h 620"/>
              <a:gd name="T20" fmla="*/ 0 w 789"/>
              <a:gd name="T21" fmla="*/ 2147483647 h 620"/>
              <a:gd name="T22" fmla="*/ 0 w 789"/>
              <a:gd name="T23" fmla="*/ 2147483647 h 620"/>
              <a:gd name="T24" fmla="*/ 2147483647 w 789"/>
              <a:gd name="T25" fmla="*/ 2147483647 h 620"/>
              <a:gd name="T26" fmla="*/ 2147483647 w 789"/>
              <a:gd name="T27" fmla="*/ 2147483647 h 620"/>
              <a:gd name="T28" fmla="*/ 2147483647 w 789"/>
              <a:gd name="T29" fmla="*/ 2147483647 h 620"/>
              <a:gd name="T30" fmla="*/ 2147483647 w 789"/>
              <a:gd name="T31" fmla="*/ 2147483647 h 620"/>
              <a:gd name="T32" fmla="*/ 2147483647 w 789"/>
              <a:gd name="T33" fmla="*/ 0 h 620"/>
              <a:gd name="T34" fmla="*/ 2147483647 w 789"/>
              <a:gd name="T35" fmla="*/ 2147483647 h 6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89"/>
              <a:gd name="T55" fmla="*/ 0 h 620"/>
              <a:gd name="T56" fmla="*/ 789 w 789"/>
              <a:gd name="T57" fmla="*/ 620 h 6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89" h="620">
                <a:moveTo>
                  <a:pt x="517" y="14"/>
                </a:moveTo>
                <a:lnTo>
                  <a:pt x="494" y="14"/>
                </a:lnTo>
                <a:lnTo>
                  <a:pt x="418" y="91"/>
                </a:lnTo>
                <a:lnTo>
                  <a:pt x="328" y="152"/>
                </a:lnTo>
                <a:lnTo>
                  <a:pt x="305" y="221"/>
                </a:lnTo>
                <a:lnTo>
                  <a:pt x="300" y="278"/>
                </a:lnTo>
                <a:lnTo>
                  <a:pt x="297" y="305"/>
                </a:lnTo>
                <a:lnTo>
                  <a:pt x="274" y="327"/>
                </a:lnTo>
                <a:lnTo>
                  <a:pt x="137" y="359"/>
                </a:lnTo>
                <a:lnTo>
                  <a:pt x="38" y="458"/>
                </a:lnTo>
                <a:lnTo>
                  <a:pt x="0" y="505"/>
                </a:lnTo>
                <a:lnTo>
                  <a:pt x="0" y="525"/>
                </a:lnTo>
                <a:lnTo>
                  <a:pt x="88" y="620"/>
                </a:lnTo>
                <a:lnTo>
                  <a:pt x="630" y="612"/>
                </a:lnTo>
                <a:lnTo>
                  <a:pt x="635" y="599"/>
                </a:lnTo>
                <a:lnTo>
                  <a:pt x="789" y="119"/>
                </a:lnTo>
                <a:lnTo>
                  <a:pt x="533" y="0"/>
                </a:lnTo>
                <a:lnTo>
                  <a:pt x="517" y="14"/>
                </a:lnTo>
                <a:close/>
              </a:path>
            </a:pathLst>
          </a:custGeom>
          <a:solidFill>
            <a:srgbClr val="66CCFF"/>
          </a:solidFill>
          <a:ln w="12700">
            <a:solidFill>
              <a:srgbClr val="000000"/>
            </a:solidFill>
            <a:prstDash val="solid"/>
            <a:round/>
            <a:headEnd/>
            <a:tailEnd/>
          </a:ln>
        </p:spPr>
        <p:txBody>
          <a:bodyPr/>
          <a:lstStyle/>
          <a:p>
            <a:endParaRPr lang="fi-FI"/>
          </a:p>
        </p:txBody>
      </p:sp>
      <p:sp>
        <p:nvSpPr>
          <p:cNvPr id="28696" name="Freeform 24"/>
          <p:cNvSpPr>
            <a:spLocks noChangeAspect="1"/>
          </p:cNvSpPr>
          <p:nvPr/>
        </p:nvSpPr>
        <p:spPr bwMode="auto">
          <a:xfrm>
            <a:off x="5197475" y="766763"/>
            <a:ext cx="1309688" cy="1357312"/>
          </a:xfrm>
          <a:custGeom>
            <a:avLst/>
            <a:gdLst>
              <a:gd name="T0" fmla="*/ 2147483647 w 2155"/>
              <a:gd name="T1" fmla="*/ 2147483647 h 2234"/>
              <a:gd name="T2" fmla="*/ 2147483647 w 2155"/>
              <a:gd name="T3" fmla="*/ 2147483647 h 2234"/>
              <a:gd name="T4" fmla="*/ 2147483647 w 2155"/>
              <a:gd name="T5" fmla="*/ 2147483647 h 2234"/>
              <a:gd name="T6" fmla="*/ 2147483647 w 2155"/>
              <a:gd name="T7" fmla="*/ 2147483647 h 2234"/>
              <a:gd name="T8" fmla="*/ 2147483647 w 2155"/>
              <a:gd name="T9" fmla="*/ 2147483647 h 2234"/>
              <a:gd name="T10" fmla="*/ 0 w 2155"/>
              <a:gd name="T11" fmla="*/ 2147483647 h 2234"/>
              <a:gd name="T12" fmla="*/ 2147483647 w 2155"/>
              <a:gd name="T13" fmla="*/ 2147483647 h 2234"/>
              <a:gd name="T14" fmla="*/ 2147483647 w 2155"/>
              <a:gd name="T15" fmla="*/ 2147483647 h 2234"/>
              <a:gd name="T16" fmla="*/ 2147483647 w 2155"/>
              <a:gd name="T17" fmla="*/ 2147483647 h 2234"/>
              <a:gd name="T18" fmla="*/ 2147483647 w 2155"/>
              <a:gd name="T19" fmla="*/ 2147483647 h 2234"/>
              <a:gd name="T20" fmla="*/ 2147483647 w 2155"/>
              <a:gd name="T21" fmla="*/ 0 h 2234"/>
              <a:gd name="T22" fmla="*/ 2147483647 w 2155"/>
              <a:gd name="T23" fmla="*/ 2147483647 h 2234"/>
              <a:gd name="T24" fmla="*/ 2147483647 w 2155"/>
              <a:gd name="T25" fmla="*/ 2147483647 h 2234"/>
              <a:gd name="T26" fmla="*/ 2147483647 w 2155"/>
              <a:gd name="T27" fmla="*/ 2147483647 h 2234"/>
              <a:gd name="T28" fmla="*/ 2147483647 w 2155"/>
              <a:gd name="T29" fmla="*/ 2147483647 h 2234"/>
              <a:gd name="T30" fmla="*/ 2147483647 w 2155"/>
              <a:gd name="T31" fmla="*/ 2147483647 h 2234"/>
              <a:gd name="T32" fmla="*/ 2147483647 w 2155"/>
              <a:gd name="T33" fmla="*/ 2147483647 h 2234"/>
              <a:gd name="T34" fmla="*/ 2147483647 w 2155"/>
              <a:gd name="T35" fmla="*/ 2147483647 h 2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55"/>
              <a:gd name="T55" fmla="*/ 0 h 2234"/>
              <a:gd name="T56" fmla="*/ 2155 w 2155"/>
              <a:gd name="T57" fmla="*/ 2234 h 22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55" h="2234">
                <a:moveTo>
                  <a:pt x="1558" y="2103"/>
                </a:moveTo>
                <a:lnTo>
                  <a:pt x="1377" y="2234"/>
                </a:lnTo>
                <a:lnTo>
                  <a:pt x="1021" y="2186"/>
                </a:lnTo>
                <a:lnTo>
                  <a:pt x="731" y="1873"/>
                </a:lnTo>
                <a:lnTo>
                  <a:pt x="785" y="1280"/>
                </a:lnTo>
                <a:lnTo>
                  <a:pt x="0" y="619"/>
                </a:lnTo>
                <a:lnTo>
                  <a:pt x="542" y="611"/>
                </a:lnTo>
                <a:lnTo>
                  <a:pt x="547" y="598"/>
                </a:lnTo>
                <a:lnTo>
                  <a:pt x="701" y="118"/>
                </a:lnTo>
                <a:lnTo>
                  <a:pt x="740" y="83"/>
                </a:lnTo>
                <a:lnTo>
                  <a:pt x="827" y="0"/>
                </a:lnTo>
                <a:lnTo>
                  <a:pt x="1180" y="439"/>
                </a:lnTo>
                <a:lnTo>
                  <a:pt x="1605" y="645"/>
                </a:lnTo>
                <a:lnTo>
                  <a:pt x="2141" y="1538"/>
                </a:lnTo>
                <a:lnTo>
                  <a:pt x="2155" y="1546"/>
                </a:lnTo>
                <a:lnTo>
                  <a:pt x="1741" y="1595"/>
                </a:lnTo>
                <a:lnTo>
                  <a:pt x="1576" y="2053"/>
                </a:lnTo>
                <a:lnTo>
                  <a:pt x="1558" y="2103"/>
                </a:lnTo>
                <a:close/>
              </a:path>
            </a:pathLst>
          </a:custGeom>
          <a:solidFill>
            <a:srgbClr val="66CCFF"/>
          </a:solidFill>
          <a:ln w="12700">
            <a:solidFill>
              <a:srgbClr val="000000"/>
            </a:solidFill>
            <a:prstDash val="solid"/>
            <a:round/>
            <a:headEnd/>
            <a:tailEnd/>
          </a:ln>
        </p:spPr>
        <p:txBody>
          <a:bodyPr/>
          <a:lstStyle/>
          <a:p>
            <a:endParaRPr lang="fi-FI"/>
          </a:p>
        </p:txBody>
      </p:sp>
      <p:sp>
        <p:nvSpPr>
          <p:cNvPr id="28697" name="Freeform 25"/>
          <p:cNvSpPr>
            <a:spLocks noChangeAspect="1"/>
          </p:cNvSpPr>
          <p:nvPr/>
        </p:nvSpPr>
        <p:spPr bwMode="auto">
          <a:xfrm>
            <a:off x="4656139" y="1084263"/>
            <a:ext cx="1163637" cy="1236662"/>
          </a:xfrm>
          <a:custGeom>
            <a:avLst/>
            <a:gdLst>
              <a:gd name="T0" fmla="*/ 2147483647 w 1914"/>
              <a:gd name="T1" fmla="*/ 2147483647 h 2034"/>
              <a:gd name="T2" fmla="*/ 2147483647 w 1914"/>
              <a:gd name="T3" fmla="*/ 0 h 2034"/>
              <a:gd name="T4" fmla="*/ 2147483647 w 1914"/>
              <a:gd name="T5" fmla="*/ 2147483647 h 2034"/>
              <a:gd name="T6" fmla="*/ 2147483647 w 1914"/>
              <a:gd name="T7" fmla="*/ 2147483647 h 2034"/>
              <a:gd name="T8" fmla="*/ 2147483647 w 1914"/>
              <a:gd name="T9" fmla="*/ 2147483647 h 2034"/>
              <a:gd name="T10" fmla="*/ 2147483647 w 1914"/>
              <a:gd name="T11" fmla="*/ 2147483647 h 2034"/>
              <a:gd name="T12" fmla="*/ 2147483647 w 1914"/>
              <a:gd name="T13" fmla="*/ 2147483647 h 2034"/>
              <a:gd name="T14" fmla="*/ 2147483647 w 1914"/>
              <a:gd name="T15" fmla="*/ 2147483647 h 2034"/>
              <a:gd name="T16" fmla="*/ 2147483647 w 1914"/>
              <a:gd name="T17" fmla="*/ 2147483647 h 2034"/>
              <a:gd name="T18" fmla="*/ 2147483647 w 1914"/>
              <a:gd name="T19" fmla="*/ 2147483647 h 2034"/>
              <a:gd name="T20" fmla="*/ 2147483647 w 1914"/>
              <a:gd name="T21" fmla="*/ 2147483647 h 2034"/>
              <a:gd name="T22" fmla="*/ 2147483647 w 1914"/>
              <a:gd name="T23" fmla="*/ 2147483647 h 2034"/>
              <a:gd name="T24" fmla="*/ 2147483647 w 1914"/>
              <a:gd name="T25" fmla="*/ 2147483647 h 2034"/>
              <a:gd name="T26" fmla="*/ 2147483647 w 1914"/>
              <a:gd name="T27" fmla="*/ 2147483647 h 2034"/>
              <a:gd name="T28" fmla="*/ 2147483647 w 1914"/>
              <a:gd name="T29" fmla="*/ 2147483647 h 2034"/>
              <a:gd name="T30" fmla="*/ 2147483647 w 1914"/>
              <a:gd name="T31" fmla="*/ 2147483647 h 2034"/>
              <a:gd name="T32" fmla="*/ 2147483647 w 1914"/>
              <a:gd name="T33" fmla="*/ 2147483647 h 2034"/>
              <a:gd name="T34" fmla="*/ 2147483647 w 1914"/>
              <a:gd name="T35" fmla="*/ 2147483647 h 2034"/>
              <a:gd name="T36" fmla="*/ 2147483647 w 1914"/>
              <a:gd name="T37" fmla="*/ 2147483647 h 2034"/>
              <a:gd name="T38" fmla="*/ 0 w 1914"/>
              <a:gd name="T39" fmla="*/ 2147483647 h 2034"/>
              <a:gd name="T40" fmla="*/ 2147483647 w 1914"/>
              <a:gd name="T41" fmla="*/ 2147483647 h 2034"/>
              <a:gd name="T42" fmla="*/ 2147483647 w 1914"/>
              <a:gd name="T43" fmla="*/ 2147483647 h 2034"/>
              <a:gd name="T44" fmla="*/ 2147483647 w 1914"/>
              <a:gd name="T45" fmla="*/ 2147483647 h 2034"/>
              <a:gd name="T46" fmla="*/ 2147483647 w 1914"/>
              <a:gd name="T47" fmla="*/ 2147483647 h 2034"/>
              <a:gd name="T48" fmla="*/ 2147483647 w 1914"/>
              <a:gd name="T49" fmla="*/ 2147483647 h 2034"/>
              <a:gd name="T50" fmla="*/ 2147483647 w 1914"/>
              <a:gd name="T51" fmla="*/ 2147483647 h 2034"/>
              <a:gd name="T52" fmla="*/ 2147483647 w 1914"/>
              <a:gd name="T53" fmla="*/ 2147483647 h 2034"/>
              <a:gd name="T54" fmla="*/ 2147483647 w 1914"/>
              <a:gd name="T55" fmla="*/ 2147483647 h 2034"/>
              <a:gd name="T56" fmla="*/ 2147483647 w 1914"/>
              <a:gd name="T57" fmla="*/ 2147483647 h 2034"/>
              <a:gd name="T58" fmla="*/ 2147483647 w 1914"/>
              <a:gd name="T59" fmla="*/ 2147483647 h 2034"/>
              <a:gd name="T60" fmla="*/ 2147483647 w 1914"/>
              <a:gd name="T61" fmla="*/ 2147483647 h 2034"/>
              <a:gd name="T62" fmla="*/ 2147483647 w 1914"/>
              <a:gd name="T63" fmla="*/ 2147483647 h 2034"/>
              <a:gd name="T64" fmla="*/ 2147483647 w 1914"/>
              <a:gd name="T65" fmla="*/ 2147483647 h 2034"/>
              <a:gd name="T66" fmla="*/ 2147483647 w 1914"/>
              <a:gd name="T67" fmla="*/ 2147483647 h 2034"/>
              <a:gd name="T68" fmla="*/ 2147483647 w 1914"/>
              <a:gd name="T69" fmla="*/ 2147483647 h 20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14"/>
              <a:gd name="T106" fmla="*/ 0 h 2034"/>
              <a:gd name="T107" fmla="*/ 1914 w 1914"/>
              <a:gd name="T108" fmla="*/ 2034 h 20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14" h="2034">
                <a:moveTo>
                  <a:pt x="893" y="95"/>
                </a:moveTo>
                <a:lnTo>
                  <a:pt x="805" y="0"/>
                </a:lnTo>
                <a:lnTo>
                  <a:pt x="805" y="25"/>
                </a:lnTo>
                <a:lnTo>
                  <a:pt x="745" y="109"/>
                </a:lnTo>
                <a:lnTo>
                  <a:pt x="676" y="132"/>
                </a:lnTo>
                <a:lnTo>
                  <a:pt x="623" y="179"/>
                </a:lnTo>
                <a:lnTo>
                  <a:pt x="592" y="255"/>
                </a:lnTo>
                <a:lnTo>
                  <a:pt x="594" y="445"/>
                </a:lnTo>
                <a:lnTo>
                  <a:pt x="547" y="492"/>
                </a:lnTo>
                <a:lnTo>
                  <a:pt x="479" y="485"/>
                </a:lnTo>
                <a:lnTo>
                  <a:pt x="432" y="348"/>
                </a:lnTo>
                <a:lnTo>
                  <a:pt x="394" y="317"/>
                </a:lnTo>
                <a:lnTo>
                  <a:pt x="357" y="332"/>
                </a:lnTo>
                <a:lnTo>
                  <a:pt x="295" y="401"/>
                </a:lnTo>
                <a:lnTo>
                  <a:pt x="250" y="508"/>
                </a:lnTo>
                <a:lnTo>
                  <a:pt x="235" y="646"/>
                </a:lnTo>
                <a:lnTo>
                  <a:pt x="235" y="729"/>
                </a:lnTo>
                <a:lnTo>
                  <a:pt x="190" y="798"/>
                </a:lnTo>
                <a:lnTo>
                  <a:pt x="61" y="806"/>
                </a:lnTo>
                <a:lnTo>
                  <a:pt x="0" y="867"/>
                </a:lnTo>
                <a:lnTo>
                  <a:pt x="8" y="905"/>
                </a:lnTo>
                <a:lnTo>
                  <a:pt x="53" y="1011"/>
                </a:lnTo>
                <a:lnTo>
                  <a:pt x="161" y="1156"/>
                </a:lnTo>
                <a:lnTo>
                  <a:pt x="246" y="1368"/>
                </a:lnTo>
                <a:lnTo>
                  <a:pt x="315" y="1536"/>
                </a:lnTo>
                <a:lnTo>
                  <a:pt x="370" y="1642"/>
                </a:lnTo>
                <a:lnTo>
                  <a:pt x="360" y="1670"/>
                </a:lnTo>
                <a:lnTo>
                  <a:pt x="654" y="1703"/>
                </a:lnTo>
                <a:lnTo>
                  <a:pt x="820" y="2034"/>
                </a:lnTo>
                <a:lnTo>
                  <a:pt x="846" y="2019"/>
                </a:lnTo>
                <a:lnTo>
                  <a:pt x="1346" y="1738"/>
                </a:lnTo>
                <a:lnTo>
                  <a:pt x="1914" y="1662"/>
                </a:lnTo>
                <a:lnTo>
                  <a:pt x="1624" y="1349"/>
                </a:lnTo>
                <a:lnTo>
                  <a:pt x="1678" y="756"/>
                </a:lnTo>
                <a:lnTo>
                  <a:pt x="893" y="95"/>
                </a:lnTo>
                <a:close/>
              </a:path>
            </a:pathLst>
          </a:custGeom>
          <a:solidFill>
            <a:srgbClr val="66CCFF"/>
          </a:solidFill>
          <a:ln w="0">
            <a:solidFill>
              <a:srgbClr val="000000"/>
            </a:solidFill>
            <a:prstDash val="solid"/>
            <a:round/>
            <a:headEnd/>
            <a:tailEnd/>
          </a:ln>
        </p:spPr>
        <p:txBody>
          <a:bodyPr/>
          <a:lstStyle/>
          <a:p>
            <a:endParaRPr lang="fi-FI"/>
          </a:p>
        </p:txBody>
      </p:sp>
      <p:sp>
        <p:nvSpPr>
          <p:cNvPr id="28698" name="Freeform 26"/>
          <p:cNvSpPr>
            <a:spLocks noChangeAspect="1"/>
          </p:cNvSpPr>
          <p:nvPr/>
        </p:nvSpPr>
        <p:spPr bwMode="auto">
          <a:xfrm>
            <a:off x="3236914" y="2565400"/>
            <a:ext cx="685800" cy="630238"/>
          </a:xfrm>
          <a:custGeom>
            <a:avLst/>
            <a:gdLst>
              <a:gd name="T0" fmla="*/ 2147483647 w 1127"/>
              <a:gd name="T1" fmla="*/ 2147483647 h 1043"/>
              <a:gd name="T2" fmla="*/ 2147483647 w 1127"/>
              <a:gd name="T3" fmla="*/ 2147483647 h 1043"/>
              <a:gd name="T4" fmla="*/ 2147483647 w 1127"/>
              <a:gd name="T5" fmla="*/ 2147483647 h 1043"/>
              <a:gd name="T6" fmla="*/ 2147483647 w 1127"/>
              <a:gd name="T7" fmla="*/ 2147483647 h 1043"/>
              <a:gd name="T8" fmla="*/ 2147483647 w 1127"/>
              <a:gd name="T9" fmla="*/ 2147483647 h 1043"/>
              <a:gd name="T10" fmla="*/ 2147483647 w 1127"/>
              <a:gd name="T11" fmla="*/ 2147483647 h 1043"/>
              <a:gd name="T12" fmla="*/ 2147483647 w 1127"/>
              <a:gd name="T13" fmla="*/ 2147483647 h 1043"/>
              <a:gd name="T14" fmla="*/ 2147483647 w 1127"/>
              <a:gd name="T15" fmla="*/ 2147483647 h 1043"/>
              <a:gd name="T16" fmla="*/ 2147483647 w 1127"/>
              <a:gd name="T17" fmla="*/ 2147483647 h 1043"/>
              <a:gd name="T18" fmla="*/ 2147483647 w 1127"/>
              <a:gd name="T19" fmla="*/ 2147483647 h 1043"/>
              <a:gd name="T20" fmla="*/ 2147483647 w 1127"/>
              <a:gd name="T21" fmla="*/ 2147483647 h 1043"/>
              <a:gd name="T22" fmla="*/ 2147483647 w 1127"/>
              <a:gd name="T23" fmla="*/ 2147483647 h 1043"/>
              <a:gd name="T24" fmla="*/ 2147483647 w 1127"/>
              <a:gd name="T25" fmla="*/ 2147483647 h 1043"/>
              <a:gd name="T26" fmla="*/ 2147483647 w 1127"/>
              <a:gd name="T27" fmla="*/ 2147483647 h 1043"/>
              <a:gd name="T28" fmla="*/ 2147483647 w 1127"/>
              <a:gd name="T29" fmla="*/ 2147483647 h 1043"/>
              <a:gd name="T30" fmla="*/ 2147483647 w 1127"/>
              <a:gd name="T31" fmla="*/ 2147483647 h 1043"/>
              <a:gd name="T32" fmla="*/ 0 w 1127"/>
              <a:gd name="T33" fmla="*/ 2147483647 h 1043"/>
              <a:gd name="T34" fmla="*/ 2147483647 w 1127"/>
              <a:gd name="T35" fmla="*/ 2147483647 h 1043"/>
              <a:gd name="T36" fmla="*/ 2147483647 w 1127"/>
              <a:gd name="T37" fmla="*/ 2147483647 h 1043"/>
              <a:gd name="T38" fmla="*/ 2147483647 w 1127"/>
              <a:gd name="T39" fmla="*/ 2147483647 h 1043"/>
              <a:gd name="T40" fmla="*/ 2147483647 w 1127"/>
              <a:gd name="T41" fmla="*/ 2147483647 h 1043"/>
              <a:gd name="T42" fmla="*/ 2147483647 w 1127"/>
              <a:gd name="T43" fmla="*/ 2147483647 h 1043"/>
              <a:gd name="T44" fmla="*/ 2147483647 w 1127"/>
              <a:gd name="T45" fmla="*/ 2147483647 h 1043"/>
              <a:gd name="T46" fmla="*/ 2147483647 w 1127"/>
              <a:gd name="T47" fmla="*/ 2147483647 h 1043"/>
              <a:gd name="T48" fmla="*/ 2147483647 w 1127"/>
              <a:gd name="T49" fmla="*/ 2147483647 h 1043"/>
              <a:gd name="T50" fmla="*/ 2147483647 w 1127"/>
              <a:gd name="T51" fmla="*/ 2147483647 h 1043"/>
              <a:gd name="T52" fmla="*/ 2147483647 w 1127"/>
              <a:gd name="T53" fmla="*/ 2147483647 h 1043"/>
              <a:gd name="T54" fmla="*/ 2147483647 w 1127"/>
              <a:gd name="T55" fmla="*/ 2147483647 h 1043"/>
              <a:gd name="T56" fmla="*/ 2147483647 w 1127"/>
              <a:gd name="T57" fmla="*/ 2147483647 h 1043"/>
              <a:gd name="T58" fmla="*/ 2147483647 w 1127"/>
              <a:gd name="T59" fmla="*/ 2147483647 h 1043"/>
              <a:gd name="T60" fmla="*/ 2147483647 w 1127"/>
              <a:gd name="T61" fmla="*/ 2147483647 h 1043"/>
              <a:gd name="T62" fmla="*/ 2147483647 w 1127"/>
              <a:gd name="T63" fmla="*/ 0 h 1043"/>
              <a:gd name="T64" fmla="*/ 2147483647 w 1127"/>
              <a:gd name="T65" fmla="*/ 2147483647 h 10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7"/>
              <a:gd name="T100" fmla="*/ 0 h 1043"/>
              <a:gd name="T101" fmla="*/ 1127 w 1127"/>
              <a:gd name="T102" fmla="*/ 1043 h 10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7" h="1043">
                <a:moveTo>
                  <a:pt x="425" y="41"/>
                </a:moveTo>
                <a:lnTo>
                  <a:pt x="365" y="141"/>
                </a:lnTo>
                <a:lnTo>
                  <a:pt x="358" y="201"/>
                </a:lnTo>
                <a:lnTo>
                  <a:pt x="388" y="262"/>
                </a:lnTo>
                <a:lnTo>
                  <a:pt x="541" y="399"/>
                </a:lnTo>
                <a:lnTo>
                  <a:pt x="588" y="467"/>
                </a:lnTo>
                <a:lnTo>
                  <a:pt x="596" y="574"/>
                </a:lnTo>
                <a:lnTo>
                  <a:pt x="566" y="627"/>
                </a:lnTo>
                <a:lnTo>
                  <a:pt x="490" y="635"/>
                </a:lnTo>
                <a:lnTo>
                  <a:pt x="390" y="597"/>
                </a:lnTo>
                <a:lnTo>
                  <a:pt x="298" y="606"/>
                </a:lnTo>
                <a:lnTo>
                  <a:pt x="214" y="606"/>
                </a:lnTo>
                <a:lnTo>
                  <a:pt x="176" y="553"/>
                </a:lnTo>
                <a:lnTo>
                  <a:pt x="130" y="492"/>
                </a:lnTo>
                <a:lnTo>
                  <a:pt x="68" y="470"/>
                </a:lnTo>
                <a:lnTo>
                  <a:pt x="23" y="508"/>
                </a:lnTo>
                <a:lnTo>
                  <a:pt x="0" y="562"/>
                </a:lnTo>
                <a:lnTo>
                  <a:pt x="1" y="638"/>
                </a:lnTo>
                <a:lnTo>
                  <a:pt x="77" y="706"/>
                </a:lnTo>
                <a:lnTo>
                  <a:pt x="100" y="706"/>
                </a:lnTo>
                <a:lnTo>
                  <a:pt x="116" y="721"/>
                </a:lnTo>
                <a:lnTo>
                  <a:pt x="170" y="797"/>
                </a:lnTo>
                <a:lnTo>
                  <a:pt x="177" y="874"/>
                </a:lnTo>
                <a:lnTo>
                  <a:pt x="184" y="906"/>
                </a:lnTo>
                <a:lnTo>
                  <a:pt x="376" y="1043"/>
                </a:lnTo>
                <a:lnTo>
                  <a:pt x="715" y="663"/>
                </a:lnTo>
                <a:lnTo>
                  <a:pt x="965" y="712"/>
                </a:lnTo>
                <a:lnTo>
                  <a:pt x="1104" y="452"/>
                </a:lnTo>
                <a:lnTo>
                  <a:pt x="1127" y="130"/>
                </a:lnTo>
                <a:lnTo>
                  <a:pt x="971" y="47"/>
                </a:lnTo>
                <a:lnTo>
                  <a:pt x="788" y="189"/>
                </a:lnTo>
                <a:lnTo>
                  <a:pt x="462" y="0"/>
                </a:lnTo>
                <a:lnTo>
                  <a:pt x="425" y="41"/>
                </a:lnTo>
                <a:close/>
              </a:path>
            </a:pathLst>
          </a:custGeom>
          <a:solidFill>
            <a:srgbClr val="FFFF00"/>
          </a:solidFill>
          <a:ln w="12700">
            <a:solidFill>
              <a:srgbClr val="000000"/>
            </a:solidFill>
            <a:prstDash val="solid"/>
            <a:round/>
            <a:headEnd/>
            <a:tailEnd/>
          </a:ln>
        </p:spPr>
        <p:txBody>
          <a:bodyPr/>
          <a:lstStyle/>
          <a:p>
            <a:endParaRPr lang="fi-FI"/>
          </a:p>
        </p:txBody>
      </p:sp>
      <p:sp>
        <p:nvSpPr>
          <p:cNvPr id="28699" name="Freeform 27"/>
          <p:cNvSpPr>
            <a:spLocks noChangeAspect="1"/>
          </p:cNvSpPr>
          <p:nvPr/>
        </p:nvSpPr>
        <p:spPr bwMode="auto">
          <a:xfrm>
            <a:off x="4051301" y="2714627"/>
            <a:ext cx="519113" cy="612775"/>
          </a:xfrm>
          <a:custGeom>
            <a:avLst/>
            <a:gdLst>
              <a:gd name="T0" fmla="*/ 2147483647 w 856"/>
              <a:gd name="T1" fmla="*/ 2147483647 h 1010"/>
              <a:gd name="T2" fmla="*/ 0 w 856"/>
              <a:gd name="T3" fmla="*/ 2147483647 h 1010"/>
              <a:gd name="T4" fmla="*/ 2147483647 w 856"/>
              <a:gd name="T5" fmla="*/ 0 h 1010"/>
              <a:gd name="T6" fmla="*/ 2147483647 w 856"/>
              <a:gd name="T7" fmla="*/ 2147483647 h 1010"/>
              <a:gd name="T8" fmla="*/ 2147483647 w 856"/>
              <a:gd name="T9" fmla="*/ 2147483647 h 1010"/>
              <a:gd name="T10" fmla="*/ 2147483647 w 856"/>
              <a:gd name="T11" fmla="*/ 2147483647 h 1010"/>
              <a:gd name="T12" fmla="*/ 2147483647 w 856"/>
              <a:gd name="T13" fmla="*/ 2147483647 h 1010"/>
              <a:gd name="T14" fmla="*/ 0 60000 65536"/>
              <a:gd name="T15" fmla="*/ 0 60000 65536"/>
              <a:gd name="T16" fmla="*/ 0 60000 65536"/>
              <a:gd name="T17" fmla="*/ 0 60000 65536"/>
              <a:gd name="T18" fmla="*/ 0 60000 65536"/>
              <a:gd name="T19" fmla="*/ 0 60000 65536"/>
              <a:gd name="T20" fmla="*/ 0 60000 65536"/>
              <a:gd name="T21" fmla="*/ 0 w 856"/>
              <a:gd name="T22" fmla="*/ 0 h 1010"/>
              <a:gd name="T23" fmla="*/ 856 w 856"/>
              <a:gd name="T24" fmla="*/ 1010 h 10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6" h="1010">
                <a:moveTo>
                  <a:pt x="19" y="500"/>
                </a:moveTo>
                <a:lnTo>
                  <a:pt x="0" y="483"/>
                </a:lnTo>
                <a:lnTo>
                  <a:pt x="404" y="0"/>
                </a:lnTo>
                <a:lnTo>
                  <a:pt x="414" y="11"/>
                </a:lnTo>
                <a:lnTo>
                  <a:pt x="856" y="471"/>
                </a:lnTo>
                <a:lnTo>
                  <a:pt x="557" y="1010"/>
                </a:lnTo>
                <a:lnTo>
                  <a:pt x="19" y="500"/>
                </a:lnTo>
                <a:close/>
              </a:path>
            </a:pathLst>
          </a:custGeom>
          <a:solidFill>
            <a:srgbClr val="FFFF00"/>
          </a:solidFill>
          <a:ln w="12700">
            <a:solidFill>
              <a:srgbClr val="000000"/>
            </a:solidFill>
            <a:prstDash val="solid"/>
            <a:round/>
            <a:headEnd/>
            <a:tailEnd/>
          </a:ln>
        </p:spPr>
        <p:txBody>
          <a:bodyPr/>
          <a:lstStyle/>
          <a:p>
            <a:endParaRPr lang="fi-FI"/>
          </a:p>
        </p:txBody>
      </p:sp>
      <p:sp>
        <p:nvSpPr>
          <p:cNvPr id="28700" name="Freeform 28"/>
          <p:cNvSpPr>
            <a:spLocks noChangeAspect="1"/>
          </p:cNvSpPr>
          <p:nvPr/>
        </p:nvSpPr>
        <p:spPr bwMode="auto">
          <a:xfrm>
            <a:off x="4194175" y="2095501"/>
            <a:ext cx="1095375" cy="981075"/>
          </a:xfrm>
          <a:custGeom>
            <a:avLst/>
            <a:gdLst>
              <a:gd name="T0" fmla="*/ 2147483647 w 695"/>
              <a:gd name="T1" fmla="*/ 2147483647 h 623"/>
              <a:gd name="T2" fmla="*/ 2147483647 w 695"/>
              <a:gd name="T3" fmla="*/ 2147483647 h 623"/>
              <a:gd name="T4" fmla="*/ 2147483647 w 695"/>
              <a:gd name="T5" fmla="*/ 2147483647 h 623"/>
              <a:gd name="T6" fmla="*/ 2147483647 w 695"/>
              <a:gd name="T7" fmla="*/ 2147483647 h 623"/>
              <a:gd name="T8" fmla="*/ 2147483647 w 695"/>
              <a:gd name="T9" fmla="*/ 2147483647 h 623"/>
              <a:gd name="T10" fmla="*/ 0 w 695"/>
              <a:gd name="T11" fmla="*/ 2147483647 h 623"/>
              <a:gd name="T12" fmla="*/ 2147483647 w 695"/>
              <a:gd name="T13" fmla="*/ 2147483647 h 623"/>
              <a:gd name="T14" fmla="*/ 2147483647 w 695"/>
              <a:gd name="T15" fmla="*/ 2147483647 h 623"/>
              <a:gd name="T16" fmla="*/ 2147483647 w 695"/>
              <a:gd name="T17" fmla="*/ 2147483647 h 623"/>
              <a:gd name="T18" fmla="*/ 2147483647 w 695"/>
              <a:gd name="T19" fmla="*/ 2147483647 h 623"/>
              <a:gd name="T20" fmla="*/ 2147483647 w 695"/>
              <a:gd name="T21" fmla="*/ 2147483647 h 623"/>
              <a:gd name="T22" fmla="*/ 2147483647 w 695"/>
              <a:gd name="T23" fmla="*/ 2147483647 h 623"/>
              <a:gd name="T24" fmla="*/ 2147483647 w 695"/>
              <a:gd name="T25" fmla="*/ 2147483647 h 623"/>
              <a:gd name="T26" fmla="*/ 2147483647 w 695"/>
              <a:gd name="T27" fmla="*/ 2147483647 h 623"/>
              <a:gd name="T28" fmla="*/ 2147483647 w 695"/>
              <a:gd name="T29" fmla="*/ 2147483647 h 623"/>
              <a:gd name="T30" fmla="*/ 2147483647 w 695"/>
              <a:gd name="T31" fmla="*/ 0 h 623"/>
              <a:gd name="T32" fmla="*/ 2147483647 w 695"/>
              <a:gd name="T33" fmla="*/ 2147483647 h 623"/>
              <a:gd name="T34" fmla="*/ 2147483647 w 695"/>
              <a:gd name="T35" fmla="*/ 2147483647 h 623"/>
              <a:gd name="T36" fmla="*/ 2147483647 w 695"/>
              <a:gd name="T37" fmla="*/ 2147483647 h 623"/>
              <a:gd name="T38" fmla="*/ 2147483647 w 695"/>
              <a:gd name="T39" fmla="*/ 2147483647 h 623"/>
              <a:gd name="T40" fmla="*/ 2147483647 w 695"/>
              <a:gd name="T41" fmla="*/ 2147483647 h 623"/>
              <a:gd name="T42" fmla="*/ 2147483647 w 695"/>
              <a:gd name="T43" fmla="*/ 2147483647 h 623"/>
              <a:gd name="T44" fmla="*/ 2147483647 w 695"/>
              <a:gd name="T45" fmla="*/ 2147483647 h 623"/>
              <a:gd name="T46" fmla="*/ 2147483647 w 695"/>
              <a:gd name="T47" fmla="*/ 2147483647 h 623"/>
              <a:gd name="T48" fmla="*/ 2147483647 w 695"/>
              <a:gd name="T49" fmla="*/ 2147483647 h 6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5"/>
              <a:gd name="T76" fmla="*/ 0 h 623"/>
              <a:gd name="T77" fmla="*/ 695 w 695"/>
              <a:gd name="T78" fmla="*/ 623 h 6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5" h="623">
                <a:moveTo>
                  <a:pt x="342" y="623"/>
                </a:moveTo>
                <a:lnTo>
                  <a:pt x="239" y="574"/>
                </a:lnTo>
                <a:lnTo>
                  <a:pt x="69" y="397"/>
                </a:lnTo>
                <a:lnTo>
                  <a:pt x="65" y="347"/>
                </a:lnTo>
                <a:lnTo>
                  <a:pt x="69" y="346"/>
                </a:lnTo>
                <a:lnTo>
                  <a:pt x="0" y="116"/>
                </a:lnTo>
                <a:lnTo>
                  <a:pt x="168" y="177"/>
                </a:lnTo>
                <a:lnTo>
                  <a:pt x="177" y="180"/>
                </a:lnTo>
                <a:lnTo>
                  <a:pt x="239" y="183"/>
                </a:lnTo>
                <a:lnTo>
                  <a:pt x="265" y="177"/>
                </a:lnTo>
                <a:lnTo>
                  <a:pt x="280" y="168"/>
                </a:lnTo>
                <a:lnTo>
                  <a:pt x="289" y="154"/>
                </a:lnTo>
                <a:lnTo>
                  <a:pt x="329" y="54"/>
                </a:lnTo>
                <a:lnTo>
                  <a:pt x="395" y="52"/>
                </a:lnTo>
                <a:lnTo>
                  <a:pt x="419" y="28"/>
                </a:lnTo>
                <a:lnTo>
                  <a:pt x="433" y="0"/>
                </a:lnTo>
                <a:lnTo>
                  <a:pt x="547" y="14"/>
                </a:lnTo>
                <a:lnTo>
                  <a:pt x="609" y="144"/>
                </a:lnTo>
                <a:lnTo>
                  <a:pt x="619" y="146"/>
                </a:lnTo>
                <a:lnTo>
                  <a:pt x="609" y="321"/>
                </a:lnTo>
                <a:lnTo>
                  <a:pt x="666" y="324"/>
                </a:lnTo>
                <a:lnTo>
                  <a:pt x="695" y="490"/>
                </a:lnTo>
                <a:lnTo>
                  <a:pt x="594" y="508"/>
                </a:lnTo>
                <a:lnTo>
                  <a:pt x="469" y="531"/>
                </a:lnTo>
                <a:lnTo>
                  <a:pt x="342" y="623"/>
                </a:lnTo>
                <a:close/>
              </a:path>
            </a:pathLst>
          </a:custGeom>
          <a:solidFill>
            <a:srgbClr val="FFFF00"/>
          </a:solidFill>
          <a:ln w="0">
            <a:solidFill>
              <a:srgbClr val="000000"/>
            </a:solidFill>
            <a:prstDash val="solid"/>
            <a:round/>
            <a:headEnd/>
            <a:tailEnd/>
          </a:ln>
        </p:spPr>
        <p:txBody>
          <a:bodyPr/>
          <a:lstStyle/>
          <a:p>
            <a:endParaRPr lang="fi-FI"/>
          </a:p>
        </p:txBody>
      </p:sp>
      <p:sp>
        <p:nvSpPr>
          <p:cNvPr id="28701" name="Freeform 29"/>
          <p:cNvSpPr>
            <a:spLocks noChangeAspect="1"/>
          </p:cNvSpPr>
          <p:nvPr/>
        </p:nvSpPr>
        <p:spPr bwMode="auto">
          <a:xfrm>
            <a:off x="3967164" y="1587500"/>
            <a:ext cx="146050" cy="147638"/>
          </a:xfrm>
          <a:custGeom>
            <a:avLst/>
            <a:gdLst>
              <a:gd name="T0" fmla="*/ 2147483647 w 244"/>
              <a:gd name="T1" fmla="*/ 2147483647 h 244"/>
              <a:gd name="T2" fmla="*/ 2147483647 w 244"/>
              <a:gd name="T3" fmla="*/ 2147483647 h 244"/>
              <a:gd name="T4" fmla="*/ 2147483647 w 244"/>
              <a:gd name="T5" fmla="*/ 2147483647 h 244"/>
              <a:gd name="T6" fmla="*/ 0 w 244"/>
              <a:gd name="T7" fmla="*/ 2147483647 h 244"/>
              <a:gd name="T8" fmla="*/ 2147483647 w 244"/>
              <a:gd name="T9" fmla="*/ 2147483647 h 244"/>
              <a:gd name="T10" fmla="*/ 2147483647 w 244"/>
              <a:gd name="T11" fmla="*/ 0 h 244"/>
              <a:gd name="T12" fmla="*/ 2147483647 w 244"/>
              <a:gd name="T13" fmla="*/ 0 h 244"/>
              <a:gd name="T14" fmla="*/ 2147483647 w 244"/>
              <a:gd name="T15" fmla="*/ 2147483647 h 244"/>
              <a:gd name="T16" fmla="*/ 2147483647 w 244"/>
              <a:gd name="T17" fmla="*/ 2147483647 h 244"/>
              <a:gd name="T18" fmla="*/ 2147483647 w 244"/>
              <a:gd name="T19" fmla="*/ 2147483647 h 244"/>
              <a:gd name="T20" fmla="*/ 2147483647 w 244"/>
              <a:gd name="T21" fmla="*/ 2147483647 h 244"/>
              <a:gd name="T22" fmla="*/ 2147483647 w 244"/>
              <a:gd name="T23" fmla="*/ 2147483647 h 2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4"/>
              <a:gd name="T37" fmla="*/ 0 h 244"/>
              <a:gd name="T38" fmla="*/ 244 w 244"/>
              <a:gd name="T39" fmla="*/ 244 h 2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4" h="244">
                <a:moveTo>
                  <a:pt x="84" y="244"/>
                </a:moveTo>
                <a:lnTo>
                  <a:pt x="38" y="214"/>
                </a:lnTo>
                <a:lnTo>
                  <a:pt x="7" y="145"/>
                </a:lnTo>
                <a:lnTo>
                  <a:pt x="0" y="100"/>
                </a:lnTo>
                <a:lnTo>
                  <a:pt x="52" y="23"/>
                </a:lnTo>
                <a:lnTo>
                  <a:pt x="106" y="0"/>
                </a:lnTo>
                <a:lnTo>
                  <a:pt x="151" y="0"/>
                </a:lnTo>
                <a:lnTo>
                  <a:pt x="214" y="45"/>
                </a:lnTo>
                <a:lnTo>
                  <a:pt x="244" y="90"/>
                </a:lnTo>
                <a:lnTo>
                  <a:pt x="244" y="182"/>
                </a:lnTo>
                <a:lnTo>
                  <a:pt x="168" y="236"/>
                </a:lnTo>
                <a:lnTo>
                  <a:pt x="84" y="244"/>
                </a:lnTo>
                <a:close/>
              </a:path>
            </a:pathLst>
          </a:custGeom>
          <a:solidFill>
            <a:srgbClr val="FFFF00"/>
          </a:solidFill>
          <a:ln w="0">
            <a:solidFill>
              <a:srgbClr val="000000"/>
            </a:solidFill>
            <a:prstDash val="solid"/>
            <a:round/>
            <a:headEnd/>
            <a:tailEnd/>
          </a:ln>
        </p:spPr>
        <p:txBody>
          <a:bodyPr/>
          <a:lstStyle/>
          <a:p>
            <a:endParaRPr lang="fi-FI"/>
          </a:p>
        </p:txBody>
      </p:sp>
      <p:sp>
        <p:nvSpPr>
          <p:cNvPr id="28702" name="Freeform 30"/>
          <p:cNvSpPr>
            <a:spLocks noChangeAspect="1"/>
          </p:cNvSpPr>
          <p:nvPr/>
        </p:nvSpPr>
        <p:spPr bwMode="auto">
          <a:xfrm>
            <a:off x="4191001" y="1871663"/>
            <a:ext cx="268288" cy="201612"/>
          </a:xfrm>
          <a:custGeom>
            <a:avLst/>
            <a:gdLst>
              <a:gd name="T0" fmla="*/ 2147483647 w 441"/>
              <a:gd name="T1" fmla="*/ 2147483647 h 329"/>
              <a:gd name="T2" fmla="*/ 2147483647 w 441"/>
              <a:gd name="T3" fmla="*/ 2147483647 h 329"/>
              <a:gd name="T4" fmla="*/ 2147483647 w 441"/>
              <a:gd name="T5" fmla="*/ 2147483647 h 329"/>
              <a:gd name="T6" fmla="*/ 2147483647 w 441"/>
              <a:gd name="T7" fmla="*/ 2147483647 h 329"/>
              <a:gd name="T8" fmla="*/ 0 w 441"/>
              <a:gd name="T9" fmla="*/ 2147483647 h 329"/>
              <a:gd name="T10" fmla="*/ 2147483647 w 441"/>
              <a:gd name="T11" fmla="*/ 2147483647 h 329"/>
              <a:gd name="T12" fmla="*/ 2147483647 w 441"/>
              <a:gd name="T13" fmla="*/ 2147483647 h 329"/>
              <a:gd name="T14" fmla="*/ 2147483647 w 441"/>
              <a:gd name="T15" fmla="*/ 2147483647 h 329"/>
              <a:gd name="T16" fmla="*/ 2147483647 w 441"/>
              <a:gd name="T17" fmla="*/ 0 h 329"/>
              <a:gd name="T18" fmla="*/ 2147483647 w 441"/>
              <a:gd name="T19" fmla="*/ 2147483647 h 329"/>
              <a:gd name="T20" fmla="*/ 2147483647 w 441"/>
              <a:gd name="T21" fmla="*/ 2147483647 h 329"/>
              <a:gd name="T22" fmla="*/ 2147483647 w 441"/>
              <a:gd name="T23" fmla="*/ 2147483647 h 329"/>
              <a:gd name="T24" fmla="*/ 2147483647 w 441"/>
              <a:gd name="T25" fmla="*/ 2147483647 h 329"/>
              <a:gd name="T26" fmla="*/ 2147483647 w 441"/>
              <a:gd name="T27" fmla="*/ 2147483647 h 3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1"/>
              <a:gd name="T43" fmla="*/ 0 h 329"/>
              <a:gd name="T44" fmla="*/ 441 w 441"/>
              <a:gd name="T45" fmla="*/ 329 h 3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1" h="329">
                <a:moveTo>
                  <a:pt x="221" y="222"/>
                </a:moveTo>
                <a:lnTo>
                  <a:pt x="129" y="283"/>
                </a:lnTo>
                <a:lnTo>
                  <a:pt x="84" y="329"/>
                </a:lnTo>
                <a:lnTo>
                  <a:pt x="16" y="322"/>
                </a:lnTo>
                <a:lnTo>
                  <a:pt x="0" y="291"/>
                </a:lnTo>
                <a:lnTo>
                  <a:pt x="7" y="261"/>
                </a:lnTo>
                <a:lnTo>
                  <a:pt x="76" y="146"/>
                </a:lnTo>
                <a:lnTo>
                  <a:pt x="175" y="39"/>
                </a:lnTo>
                <a:lnTo>
                  <a:pt x="342" y="0"/>
                </a:lnTo>
                <a:lnTo>
                  <a:pt x="396" y="31"/>
                </a:lnTo>
                <a:lnTo>
                  <a:pt x="441" y="83"/>
                </a:lnTo>
                <a:lnTo>
                  <a:pt x="426" y="152"/>
                </a:lnTo>
                <a:lnTo>
                  <a:pt x="389" y="190"/>
                </a:lnTo>
                <a:lnTo>
                  <a:pt x="221" y="222"/>
                </a:lnTo>
                <a:close/>
              </a:path>
            </a:pathLst>
          </a:custGeom>
          <a:solidFill>
            <a:srgbClr val="FFFF00"/>
          </a:solidFill>
          <a:ln w="0">
            <a:solidFill>
              <a:srgbClr val="000000"/>
            </a:solidFill>
            <a:prstDash val="solid"/>
            <a:round/>
            <a:headEnd/>
            <a:tailEnd/>
          </a:ln>
        </p:spPr>
        <p:txBody>
          <a:bodyPr/>
          <a:lstStyle/>
          <a:p>
            <a:endParaRPr lang="fi-FI"/>
          </a:p>
        </p:txBody>
      </p:sp>
      <p:sp>
        <p:nvSpPr>
          <p:cNvPr id="28703" name="Freeform 31"/>
          <p:cNvSpPr>
            <a:spLocks noChangeAspect="1"/>
          </p:cNvSpPr>
          <p:nvPr/>
        </p:nvSpPr>
        <p:spPr bwMode="auto">
          <a:xfrm>
            <a:off x="4257676" y="2079625"/>
            <a:ext cx="390525" cy="211138"/>
          </a:xfrm>
          <a:custGeom>
            <a:avLst/>
            <a:gdLst>
              <a:gd name="T0" fmla="*/ 2147483647 w 247"/>
              <a:gd name="T1" fmla="*/ 2147483647 h 134"/>
              <a:gd name="T2" fmla="*/ 2147483647 w 247"/>
              <a:gd name="T3" fmla="*/ 2147483647 h 134"/>
              <a:gd name="T4" fmla="*/ 2147483647 w 247"/>
              <a:gd name="T5" fmla="*/ 2147483647 h 134"/>
              <a:gd name="T6" fmla="*/ 2147483647 w 247"/>
              <a:gd name="T7" fmla="*/ 2147483647 h 134"/>
              <a:gd name="T8" fmla="*/ 2147483647 w 247"/>
              <a:gd name="T9" fmla="*/ 2147483647 h 134"/>
              <a:gd name="T10" fmla="*/ 0 w 247"/>
              <a:gd name="T11" fmla="*/ 2147483647 h 134"/>
              <a:gd name="T12" fmla="*/ 2147483647 w 247"/>
              <a:gd name="T13" fmla="*/ 2147483647 h 134"/>
              <a:gd name="T14" fmla="*/ 2147483647 w 247"/>
              <a:gd name="T15" fmla="*/ 0 h 134"/>
              <a:gd name="T16" fmla="*/ 2147483647 w 247"/>
              <a:gd name="T17" fmla="*/ 0 h 134"/>
              <a:gd name="T18" fmla="*/ 2147483647 w 247"/>
              <a:gd name="T19" fmla="*/ 2147483647 h 134"/>
              <a:gd name="T20" fmla="*/ 2147483647 w 247"/>
              <a:gd name="T21" fmla="*/ 2147483647 h 134"/>
              <a:gd name="T22" fmla="*/ 2147483647 w 247"/>
              <a:gd name="T23" fmla="*/ 2147483647 h 134"/>
              <a:gd name="T24" fmla="*/ 2147483647 w 247"/>
              <a:gd name="T25" fmla="*/ 2147483647 h 134"/>
              <a:gd name="T26" fmla="*/ 2147483647 w 247"/>
              <a:gd name="T27" fmla="*/ 2147483647 h 134"/>
              <a:gd name="T28" fmla="*/ 2147483647 w 247"/>
              <a:gd name="T29" fmla="*/ 2147483647 h 134"/>
              <a:gd name="T30" fmla="*/ 2147483647 w 247"/>
              <a:gd name="T31" fmla="*/ 2147483647 h 134"/>
              <a:gd name="T32" fmla="*/ 2147483647 w 247"/>
              <a:gd name="T33" fmla="*/ 2147483647 h 134"/>
              <a:gd name="T34" fmla="*/ 2147483647 w 247"/>
              <a:gd name="T35" fmla="*/ 2147483647 h 1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7"/>
              <a:gd name="T55" fmla="*/ 0 h 134"/>
              <a:gd name="T56" fmla="*/ 247 w 247"/>
              <a:gd name="T57" fmla="*/ 134 h 1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7" h="134">
                <a:moveTo>
                  <a:pt x="131" y="126"/>
                </a:moveTo>
                <a:lnTo>
                  <a:pt x="112" y="120"/>
                </a:lnTo>
                <a:lnTo>
                  <a:pt x="86" y="106"/>
                </a:lnTo>
                <a:lnTo>
                  <a:pt x="41" y="100"/>
                </a:lnTo>
                <a:lnTo>
                  <a:pt x="12" y="86"/>
                </a:lnTo>
                <a:lnTo>
                  <a:pt x="0" y="53"/>
                </a:lnTo>
                <a:lnTo>
                  <a:pt x="23" y="30"/>
                </a:lnTo>
                <a:lnTo>
                  <a:pt x="82" y="0"/>
                </a:lnTo>
                <a:lnTo>
                  <a:pt x="120" y="0"/>
                </a:lnTo>
                <a:lnTo>
                  <a:pt x="158" y="20"/>
                </a:lnTo>
                <a:lnTo>
                  <a:pt x="189" y="28"/>
                </a:lnTo>
                <a:lnTo>
                  <a:pt x="233" y="4"/>
                </a:lnTo>
                <a:lnTo>
                  <a:pt x="247" y="10"/>
                </a:lnTo>
                <a:lnTo>
                  <a:pt x="247" y="66"/>
                </a:lnTo>
                <a:lnTo>
                  <a:pt x="235" y="104"/>
                </a:lnTo>
                <a:lnTo>
                  <a:pt x="207" y="130"/>
                </a:lnTo>
                <a:lnTo>
                  <a:pt x="175" y="134"/>
                </a:lnTo>
                <a:lnTo>
                  <a:pt x="131" y="126"/>
                </a:lnTo>
                <a:close/>
              </a:path>
            </a:pathLst>
          </a:custGeom>
          <a:solidFill>
            <a:srgbClr val="FFFF00"/>
          </a:solidFill>
          <a:ln w="0">
            <a:solidFill>
              <a:srgbClr val="000000"/>
            </a:solidFill>
            <a:prstDash val="solid"/>
            <a:round/>
            <a:headEnd/>
            <a:tailEnd/>
          </a:ln>
        </p:spPr>
        <p:txBody>
          <a:bodyPr/>
          <a:lstStyle/>
          <a:p>
            <a:endParaRPr lang="fi-FI"/>
          </a:p>
        </p:txBody>
      </p:sp>
      <p:sp>
        <p:nvSpPr>
          <p:cNvPr id="28704" name="Rectangle 32"/>
          <p:cNvSpPr>
            <a:spLocks noChangeAspect="1" noChangeArrowheads="1"/>
          </p:cNvSpPr>
          <p:nvPr/>
        </p:nvSpPr>
        <p:spPr bwMode="auto">
          <a:xfrm>
            <a:off x="4511675" y="3236913"/>
            <a:ext cx="665247" cy="184666"/>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Isokyrö</a:t>
            </a:r>
            <a:endParaRPr lang="fi-FI" sz="1200" b="1">
              <a:cs typeface="Arial" charset="0"/>
            </a:endParaRPr>
          </a:p>
        </p:txBody>
      </p:sp>
      <p:sp>
        <p:nvSpPr>
          <p:cNvPr id="28705" name="Rectangle 33"/>
          <p:cNvSpPr>
            <a:spLocks noChangeAspect="1" noChangeArrowheads="1"/>
          </p:cNvSpPr>
          <p:nvPr/>
        </p:nvSpPr>
        <p:spPr bwMode="auto">
          <a:xfrm>
            <a:off x="1979613" y="5229226"/>
            <a:ext cx="788677" cy="184666"/>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Kaskinen</a:t>
            </a:r>
            <a:endParaRPr lang="fi-FI" sz="1200" b="1">
              <a:cs typeface="Arial" charset="0"/>
            </a:endParaRPr>
          </a:p>
        </p:txBody>
      </p:sp>
      <p:sp>
        <p:nvSpPr>
          <p:cNvPr id="28706" name="Rectangle 34"/>
          <p:cNvSpPr>
            <a:spLocks noChangeAspect="1" noChangeArrowheads="1"/>
          </p:cNvSpPr>
          <p:nvPr/>
        </p:nvSpPr>
        <p:spPr bwMode="auto">
          <a:xfrm>
            <a:off x="2424114" y="3797301"/>
            <a:ext cx="695703" cy="184666"/>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Korsnäs</a:t>
            </a:r>
            <a:endParaRPr lang="fi-FI" sz="1200" b="1">
              <a:cs typeface="Arial" charset="0"/>
            </a:endParaRPr>
          </a:p>
        </p:txBody>
      </p:sp>
      <p:sp>
        <p:nvSpPr>
          <p:cNvPr id="28707" name="Rectangle 35"/>
          <p:cNvSpPr>
            <a:spLocks noChangeAspect="1" noChangeArrowheads="1"/>
          </p:cNvSpPr>
          <p:nvPr/>
        </p:nvSpPr>
        <p:spPr bwMode="auto">
          <a:xfrm>
            <a:off x="2754314" y="5854701"/>
            <a:ext cx="1631857" cy="184666"/>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Kristiinankaupunki</a:t>
            </a:r>
            <a:endParaRPr lang="fi-FI" sz="1200" b="1">
              <a:cs typeface="Arial" charset="0"/>
            </a:endParaRPr>
          </a:p>
        </p:txBody>
      </p:sp>
      <p:sp>
        <p:nvSpPr>
          <p:cNvPr id="28708" name="Rectangle 36"/>
          <p:cNvSpPr>
            <a:spLocks noChangeAspect="1" noChangeArrowheads="1"/>
          </p:cNvSpPr>
          <p:nvPr/>
        </p:nvSpPr>
        <p:spPr bwMode="auto">
          <a:xfrm>
            <a:off x="6011864" y="836613"/>
            <a:ext cx="937757" cy="184666"/>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Kruunupyy</a:t>
            </a:r>
            <a:endParaRPr lang="fi-FI" sz="1200" b="1">
              <a:cs typeface="Arial" charset="0"/>
            </a:endParaRPr>
          </a:p>
        </p:txBody>
      </p:sp>
      <p:sp>
        <p:nvSpPr>
          <p:cNvPr id="28709" name="Rectangle 37"/>
          <p:cNvSpPr>
            <a:spLocks noChangeAspect="1" noChangeArrowheads="1"/>
          </p:cNvSpPr>
          <p:nvPr/>
        </p:nvSpPr>
        <p:spPr bwMode="auto">
          <a:xfrm>
            <a:off x="3924301" y="3429001"/>
            <a:ext cx="517770" cy="184666"/>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Laihia</a:t>
            </a:r>
            <a:endParaRPr lang="fi-FI" sz="1200" b="1">
              <a:cs typeface="Arial" charset="0"/>
            </a:endParaRPr>
          </a:p>
        </p:txBody>
      </p:sp>
      <p:sp>
        <p:nvSpPr>
          <p:cNvPr id="28710" name="Rectangle 38"/>
          <p:cNvSpPr>
            <a:spLocks noChangeAspect="1" noChangeArrowheads="1"/>
          </p:cNvSpPr>
          <p:nvPr/>
        </p:nvSpPr>
        <p:spPr bwMode="auto">
          <a:xfrm>
            <a:off x="5508625" y="404813"/>
            <a:ext cx="488916" cy="184666"/>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Luoto</a:t>
            </a:r>
            <a:endParaRPr lang="fi-FI" sz="1200" b="1">
              <a:cs typeface="Arial" charset="0"/>
            </a:endParaRPr>
          </a:p>
        </p:txBody>
      </p:sp>
      <p:sp>
        <p:nvSpPr>
          <p:cNvPr id="28711" name="Rectangle 39"/>
          <p:cNvSpPr>
            <a:spLocks noChangeAspect="1" noChangeArrowheads="1"/>
          </p:cNvSpPr>
          <p:nvPr/>
        </p:nvSpPr>
        <p:spPr bwMode="auto">
          <a:xfrm>
            <a:off x="3276600" y="3357564"/>
            <a:ext cx="424796" cy="36933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Maa-</a:t>
            </a:r>
          </a:p>
          <a:p>
            <a:r>
              <a:rPr lang="fi-FI" sz="1200" b="1">
                <a:solidFill>
                  <a:srgbClr val="000000"/>
                </a:solidFill>
                <a:latin typeface="Verdana" pitchFamily="34" charset="0"/>
                <a:cs typeface="Arial" charset="0"/>
              </a:rPr>
              <a:t>lahti</a:t>
            </a:r>
            <a:endParaRPr lang="fi-FI" sz="1200" b="1">
              <a:cs typeface="Arial" charset="0"/>
            </a:endParaRPr>
          </a:p>
        </p:txBody>
      </p:sp>
      <p:sp>
        <p:nvSpPr>
          <p:cNvPr id="28712" name="Rectangle 40"/>
          <p:cNvSpPr>
            <a:spLocks noChangeAspect="1" noChangeArrowheads="1"/>
          </p:cNvSpPr>
          <p:nvPr/>
        </p:nvSpPr>
        <p:spPr bwMode="auto">
          <a:xfrm>
            <a:off x="3581401" y="2243139"/>
            <a:ext cx="593111" cy="36933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Musta-</a:t>
            </a:r>
          </a:p>
          <a:p>
            <a:r>
              <a:rPr lang="fi-FI" sz="1200" b="1">
                <a:solidFill>
                  <a:srgbClr val="000000"/>
                </a:solidFill>
                <a:latin typeface="Verdana" pitchFamily="34" charset="0"/>
                <a:cs typeface="Arial" charset="0"/>
              </a:rPr>
              <a:t>saari</a:t>
            </a:r>
            <a:endParaRPr lang="fi-FI" sz="1200" b="1">
              <a:cs typeface="Arial" charset="0"/>
            </a:endParaRPr>
          </a:p>
        </p:txBody>
      </p:sp>
      <p:sp>
        <p:nvSpPr>
          <p:cNvPr id="28713" name="Rectangle 41"/>
          <p:cNvSpPr>
            <a:spLocks noChangeAspect="1" noChangeArrowheads="1"/>
          </p:cNvSpPr>
          <p:nvPr/>
        </p:nvSpPr>
        <p:spPr bwMode="auto">
          <a:xfrm>
            <a:off x="2843213" y="4508501"/>
            <a:ext cx="575479" cy="184666"/>
          </a:xfrm>
          <a:prstGeom prst="rect">
            <a:avLst/>
          </a:prstGeom>
          <a:noFill/>
          <a:ln w="9525">
            <a:noFill/>
            <a:miter lim="800000"/>
            <a:headEnd/>
            <a:tailEnd/>
          </a:ln>
        </p:spPr>
        <p:txBody>
          <a:bodyPr wrap="none" lIns="0" tIns="0" rIns="0" bIns="0">
            <a:spAutoFit/>
          </a:bodyPr>
          <a:lstStyle/>
          <a:p>
            <a:r>
              <a:rPr lang="fi-FI" sz="1200" b="1" dirty="0">
                <a:solidFill>
                  <a:srgbClr val="000000"/>
                </a:solidFill>
                <a:latin typeface="Verdana" pitchFamily="34" charset="0"/>
                <a:cs typeface="Arial" charset="0"/>
              </a:rPr>
              <a:t>Närpiö</a:t>
            </a:r>
            <a:endParaRPr lang="fi-FI" sz="1200" b="1" dirty="0">
              <a:cs typeface="Arial" charset="0"/>
            </a:endParaRPr>
          </a:p>
        </p:txBody>
      </p:sp>
      <p:sp>
        <p:nvSpPr>
          <p:cNvPr id="28714" name="Rectangle 42"/>
          <p:cNvSpPr>
            <a:spLocks noChangeAspect="1" noChangeArrowheads="1"/>
          </p:cNvSpPr>
          <p:nvPr/>
        </p:nvSpPr>
        <p:spPr bwMode="auto">
          <a:xfrm>
            <a:off x="4284664" y="765176"/>
            <a:ext cx="944169" cy="184666"/>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Pietarsaari</a:t>
            </a:r>
            <a:endParaRPr lang="fi-FI" sz="1200" b="1">
              <a:cs typeface="Arial" charset="0"/>
            </a:endParaRPr>
          </a:p>
        </p:txBody>
      </p:sp>
      <p:sp>
        <p:nvSpPr>
          <p:cNvPr id="28715" name="Rectangle 43"/>
          <p:cNvSpPr>
            <a:spLocks noChangeAspect="1" noChangeArrowheads="1"/>
          </p:cNvSpPr>
          <p:nvPr/>
        </p:nvSpPr>
        <p:spPr bwMode="auto">
          <a:xfrm>
            <a:off x="5580063" y="1268413"/>
            <a:ext cx="878446" cy="184666"/>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Pedersöre</a:t>
            </a:r>
          </a:p>
        </p:txBody>
      </p:sp>
      <p:sp>
        <p:nvSpPr>
          <p:cNvPr id="28716" name="Rectangle 44"/>
          <p:cNvSpPr>
            <a:spLocks noChangeAspect="1" noChangeArrowheads="1"/>
          </p:cNvSpPr>
          <p:nvPr/>
        </p:nvSpPr>
        <p:spPr bwMode="auto">
          <a:xfrm>
            <a:off x="4633877" y="1582739"/>
            <a:ext cx="992259" cy="369332"/>
          </a:xfrm>
          <a:prstGeom prst="rect">
            <a:avLst/>
          </a:prstGeom>
          <a:noFill/>
          <a:ln w="9525">
            <a:noFill/>
            <a:miter lim="800000"/>
            <a:headEnd/>
            <a:tailEnd/>
          </a:ln>
        </p:spPr>
        <p:txBody>
          <a:bodyPr wrap="none" lIns="0" tIns="0" rIns="0" bIns="0">
            <a:spAutoFit/>
          </a:bodyPr>
          <a:lstStyle/>
          <a:p>
            <a:pPr algn="ctr"/>
            <a:r>
              <a:rPr lang="fi-FI" sz="1200" b="1">
                <a:solidFill>
                  <a:srgbClr val="000000"/>
                </a:solidFill>
                <a:latin typeface="Verdana" pitchFamily="34" charset="0"/>
                <a:cs typeface="Arial" charset="0"/>
              </a:rPr>
              <a:t>Uusikaarle-</a:t>
            </a:r>
          </a:p>
          <a:p>
            <a:pPr algn="ctr"/>
            <a:r>
              <a:rPr lang="fi-FI" sz="1200" b="1">
                <a:solidFill>
                  <a:srgbClr val="000000"/>
                </a:solidFill>
                <a:latin typeface="Verdana" pitchFamily="34" charset="0"/>
                <a:cs typeface="Arial" charset="0"/>
              </a:rPr>
              <a:t>pyy</a:t>
            </a:r>
            <a:endParaRPr lang="fi-FI" sz="1200" b="1">
              <a:cs typeface="Arial" charset="0"/>
            </a:endParaRPr>
          </a:p>
        </p:txBody>
      </p:sp>
      <p:sp>
        <p:nvSpPr>
          <p:cNvPr id="28717" name="Rectangle 45"/>
          <p:cNvSpPr>
            <a:spLocks noChangeAspect="1" noChangeArrowheads="1"/>
          </p:cNvSpPr>
          <p:nvPr/>
        </p:nvSpPr>
        <p:spPr bwMode="auto">
          <a:xfrm>
            <a:off x="2916239" y="2636840"/>
            <a:ext cx="516167" cy="307777"/>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Vaasa</a:t>
            </a:r>
          </a:p>
          <a:p>
            <a:endParaRPr lang="fi-FI" sz="800" b="1">
              <a:cs typeface="Arial" charset="0"/>
            </a:endParaRPr>
          </a:p>
        </p:txBody>
      </p:sp>
      <p:sp>
        <p:nvSpPr>
          <p:cNvPr id="28718" name="Rectangle 46"/>
          <p:cNvSpPr>
            <a:spLocks noChangeAspect="1" noChangeArrowheads="1"/>
          </p:cNvSpPr>
          <p:nvPr/>
        </p:nvSpPr>
        <p:spPr bwMode="auto">
          <a:xfrm>
            <a:off x="4075113" y="2763839"/>
            <a:ext cx="65" cy="369332"/>
          </a:xfrm>
          <a:prstGeom prst="rect">
            <a:avLst/>
          </a:prstGeom>
          <a:noFill/>
          <a:ln w="9525">
            <a:noFill/>
            <a:miter lim="800000"/>
            <a:headEnd/>
            <a:tailEnd/>
          </a:ln>
        </p:spPr>
        <p:txBody>
          <a:bodyPr wrap="none" lIns="0" tIns="0" rIns="0" bIns="0">
            <a:spAutoFit/>
          </a:bodyPr>
          <a:lstStyle/>
          <a:p>
            <a:endParaRPr lang="fi-FI" sz="1200" b="1">
              <a:solidFill>
                <a:srgbClr val="000000"/>
              </a:solidFill>
              <a:latin typeface="Verdana" pitchFamily="34" charset="0"/>
              <a:cs typeface="Arial" charset="0"/>
            </a:endParaRPr>
          </a:p>
          <a:p>
            <a:endParaRPr lang="fi-FI" sz="1200" b="1">
              <a:cs typeface="Arial" charset="0"/>
            </a:endParaRPr>
          </a:p>
        </p:txBody>
      </p:sp>
      <p:sp>
        <p:nvSpPr>
          <p:cNvPr id="28719" name="Rectangle 47"/>
          <p:cNvSpPr>
            <a:spLocks noChangeAspect="1" noChangeArrowheads="1"/>
          </p:cNvSpPr>
          <p:nvPr/>
        </p:nvSpPr>
        <p:spPr bwMode="auto">
          <a:xfrm>
            <a:off x="4503739" y="2476501"/>
            <a:ext cx="452047" cy="184666"/>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Vöyri</a:t>
            </a:r>
            <a:endParaRPr lang="fi-FI" sz="1200" b="1">
              <a:cs typeface="Arial" charset="0"/>
            </a:endParaRPr>
          </a:p>
        </p:txBody>
      </p:sp>
      <p:sp>
        <p:nvSpPr>
          <p:cNvPr id="72" name="Suorakulmio 71"/>
          <p:cNvSpPr/>
          <p:nvPr/>
        </p:nvSpPr>
        <p:spPr>
          <a:xfrm>
            <a:off x="179388" y="981075"/>
            <a:ext cx="288925" cy="287338"/>
          </a:xfrm>
          <a:prstGeom prst="rect">
            <a:avLst/>
          </a:prstGeom>
          <a:solidFill>
            <a:srgbClr val="66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28755" name="Tekstikehys 44"/>
          <p:cNvSpPr txBox="1">
            <a:spLocks noChangeArrowheads="1"/>
          </p:cNvSpPr>
          <p:nvPr/>
        </p:nvSpPr>
        <p:spPr bwMode="auto">
          <a:xfrm>
            <a:off x="611188" y="981077"/>
            <a:ext cx="2952750" cy="430887"/>
          </a:xfrm>
          <a:prstGeom prst="rect">
            <a:avLst/>
          </a:prstGeom>
          <a:noFill/>
          <a:ln w="9525">
            <a:noFill/>
            <a:miter lim="800000"/>
            <a:headEnd/>
            <a:tailEnd/>
          </a:ln>
        </p:spPr>
        <p:txBody>
          <a:bodyPr>
            <a:spAutoFit/>
          </a:bodyPr>
          <a:lstStyle/>
          <a:p>
            <a:pPr lvl="0"/>
            <a:r>
              <a:rPr lang="fi-FI" sz="1100" dirty="0" smtClean="0"/>
              <a:t>Kruunupyy, Pietarsaari, </a:t>
            </a:r>
            <a:r>
              <a:rPr lang="fi-FI" sz="1100" dirty="0" err="1" smtClean="0"/>
              <a:t>Pedersöre</a:t>
            </a:r>
            <a:r>
              <a:rPr lang="fi-FI" sz="1100" dirty="0" smtClean="0"/>
              <a:t>, </a:t>
            </a:r>
            <a:r>
              <a:rPr lang="fi-FI" sz="1100" dirty="0" err="1" smtClean="0"/>
              <a:t>Uusikaarlepyy</a:t>
            </a:r>
            <a:r>
              <a:rPr lang="fi-FI" sz="1100" dirty="0" smtClean="0"/>
              <a:t> ja Luoto</a:t>
            </a:r>
            <a:endParaRPr lang="fi-FI" sz="1100" dirty="0"/>
          </a:p>
        </p:txBody>
      </p:sp>
      <p:sp>
        <p:nvSpPr>
          <p:cNvPr id="86" name="Suorakulmio 85"/>
          <p:cNvSpPr/>
          <p:nvPr/>
        </p:nvSpPr>
        <p:spPr>
          <a:xfrm>
            <a:off x="179388" y="1700808"/>
            <a:ext cx="288925" cy="287338"/>
          </a:xfrm>
          <a:prstGeom prst="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28758" name="Tekstikehys 44"/>
          <p:cNvSpPr txBox="1">
            <a:spLocks noChangeArrowheads="1"/>
          </p:cNvSpPr>
          <p:nvPr/>
        </p:nvSpPr>
        <p:spPr bwMode="auto">
          <a:xfrm>
            <a:off x="539552" y="1701971"/>
            <a:ext cx="2232248" cy="430887"/>
          </a:xfrm>
          <a:prstGeom prst="rect">
            <a:avLst/>
          </a:prstGeom>
          <a:noFill/>
          <a:ln w="9525">
            <a:noFill/>
            <a:miter lim="800000"/>
            <a:headEnd/>
            <a:tailEnd/>
          </a:ln>
        </p:spPr>
        <p:txBody>
          <a:bodyPr wrap="square">
            <a:spAutoFit/>
          </a:bodyPr>
          <a:lstStyle/>
          <a:p>
            <a:r>
              <a:rPr lang="fi-FI" sz="1100" dirty="0" smtClean="0"/>
              <a:t>Vaasan kaupunkiseutu: ei kuntien yhteneviä päätöksiä </a:t>
            </a:r>
            <a:r>
              <a:rPr lang="fi-FI" sz="1100" dirty="0" smtClean="0">
                <a:latin typeface="Verdana" pitchFamily="34" charset="0"/>
                <a:ea typeface="Verdana" pitchFamily="34" charset="0"/>
                <a:cs typeface="Verdana" pitchFamily="34" charset="0"/>
              </a:rPr>
              <a:t>(*)</a:t>
            </a:r>
            <a:endParaRPr lang="fi-FI" sz="1100" dirty="0">
              <a:latin typeface="Verdana" pitchFamily="34" charset="0"/>
              <a:ea typeface="Verdana" pitchFamily="34" charset="0"/>
              <a:cs typeface="Verdana" pitchFamily="34" charset="0"/>
            </a:endParaRPr>
          </a:p>
        </p:txBody>
      </p:sp>
      <p:sp>
        <p:nvSpPr>
          <p:cNvPr id="57" name="5-sakarainen tähti 56"/>
          <p:cNvSpPr/>
          <p:nvPr/>
        </p:nvSpPr>
        <p:spPr>
          <a:xfrm>
            <a:off x="251521" y="3140970"/>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8" name="Tekstikehys 44"/>
          <p:cNvSpPr txBox="1">
            <a:spLocks noChangeArrowheads="1"/>
          </p:cNvSpPr>
          <p:nvPr/>
        </p:nvSpPr>
        <p:spPr bwMode="auto">
          <a:xfrm>
            <a:off x="611536" y="3068962"/>
            <a:ext cx="1800225" cy="430887"/>
          </a:xfrm>
          <a:prstGeom prst="rect">
            <a:avLst/>
          </a:prstGeom>
          <a:noFill/>
          <a:ln w="9525">
            <a:noFill/>
            <a:miter lim="800000"/>
            <a:headEnd/>
            <a:tailEnd/>
          </a:ln>
        </p:spPr>
        <p:txBody>
          <a:bodyPr>
            <a:spAutoFit/>
          </a:bodyPr>
          <a:lstStyle/>
          <a:p>
            <a:r>
              <a:rPr lang="fi-FI" sz="1100" dirty="0" smtClean="0">
                <a:latin typeface="Verdana" pitchFamily="34" charset="0"/>
                <a:ea typeface="Verdana" pitchFamily="34" charset="0"/>
                <a:cs typeface="Verdana" pitchFamily="34" charset="0"/>
              </a:rPr>
              <a:t>Ei yhtenäisiä päätöksiä selvitysalueesta</a:t>
            </a:r>
            <a:endParaRPr lang="fi-FI" sz="1100" dirty="0">
              <a:latin typeface="Verdana" pitchFamily="34" charset="0"/>
              <a:ea typeface="Verdana" pitchFamily="34" charset="0"/>
              <a:cs typeface="Verdana" pitchFamily="34" charset="0"/>
            </a:endParaRPr>
          </a:p>
        </p:txBody>
      </p:sp>
      <p:sp>
        <p:nvSpPr>
          <p:cNvPr id="59" name="Ylänuoli 58"/>
          <p:cNvSpPr/>
          <p:nvPr/>
        </p:nvSpPr>
        <p:spPr>
          <a:xfrm rot="3719457">
            <a:off x="6783043" y="1091048"/>
            <a:ext cx="216024" cy="504056"/>
          </a:xfrm>
          <a:prstGeom prst="upArrow">
            <a:avLst/>
          </a:prstGeom>
          <a:solidFill>
            <a:srgbClr val="66CC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 name="Tekstikehys 59"/>
          <p:cNvSpPr txBox="1"/>
          <p:nvPr/>
        </p:nvSpPr>
        <p:spPr>
          <a:xfrm>
            <a:off x="7092280" y="980728"/>
            <a:ext cx="1224136" cy="369332"/>
          </a:xfrm>
          <a:prstGeom prst="rect">
            <a:avLst/>
          </a:prstGeom>
          <a:noFill/>
        </p:spPr>
        <p:txBody>
          <a:bodyPr wrap="square" rtlCol="0">
            <a:spAutoFit/>
          </a:bodyPr>
          <a:lstStyle/>
          <a:p>
            <a:r>
              <a:rPr lang="fi-FI" sz="900" dirty="0" smtClean="0">
                <a:latin typeface="Verdana" pitchFamily="34" charset="0"/>
                <a:ea typeface="Verdana" pitchFamily="34" charset="0"/>
                <a:cs typeface="Verdana" pitchFamily="34" charset="0"/>
              </a:rPr>
              <a:t>Myös Kokkolan selvitysalue</a:t>
            </a:r>
            <a:endParaRPr lang="fi-FI" sz="900" dirty="0">
              <a:latin typeface="Verdana" pitchFamily="34" charset="0"/>
              <a:ea typeface="Verdana" pitchFamily="34" charset="0"/>
              <a:cs typeface="Verdana" pitchFamily="34" charset="0"/>
            </a:endParaRPr>
          </a:p>
        </p:txBody>
      </p:sp>
      <p:sp>
        <p:nvSpPr>
          <p:cNvPr id="61" name="Suorakulmio 60"/>
          <p:cNvSpPr/>
          <p:nvPr/>
        </p:nvSpPr>
        <p:spPr>
          <a:xfrm>
            <a:off x="179513" y="2421582"/>
            <a:ext cx="288925" cy="287338"/>
          </a:xfrm>
          <a:prstGeom prst="rect">
            <a:avLst/>
          </a:prstGeom>
          <a:solidFill>
            <a:srgbClr val="CC99FF"/>
          </a:solidFill>
          <a:ln w="0">
            <a:solidFill>
              <a:srgbClr val="000000"/>
            </a:solidFill>
            <a:prstDash val="solid"/>
            <a:round/>
            <a:headEnd/>
            <a:tailEnd/>
          </a:ln>
        </p:spPr>
        <p:txBody>
          <a:bodyPr/>
          <a:lstStyle/>
          <a:p>
            <a:pPr>
              <a:defRPr/>
            </a:pPr>
            <a:endParaRPr lang="fi-FI">
              <a:solidFill>
                <a:schemeClr val="tx1"/>
              </a:solidFill>
              <a:latin typeface="Arial" charset="0"/>
            </a:endParaRPr>
          </a:p>
        </p:txBody>
      </p:sp>
      <p:sp>
        <p:nvSpPr>
          <p:cNvPr id="62" name="Tekstikehys 44"/>
          <p:cNvSpPr txBox="1">
            <a:spLocks noChangeArrowheads="1"/>
          </p:cNvSpPr>
          <p:nvPr/>
        </p:nvSpPr>
        <p:spPr bwMode="auto">
          <a:xfrm>
            <a:off x="539552" y="2420890"/>
            <a:ext cx="2232248" cy="430887"/>
          </a:xfrm>
          <a:prstGeom prst="rect">
            <a:avLst/>
          </a:prstGeom>
          <a:noFill/>
          <a:ln w="9525">
            <a:noFill/>
            <a:miter lim="800000"/>
            <a:headEnd/>
            <a:tailEnd/>
          </a:ln>
        </p:spPr>
        <p:txBody>
          <a:bodyPr wrap="square">
            <a:spAutoFit/>
          </a:bodyPr>
          <a:lstStyle/>
          <a:p>
            <a:pPr lvl="0"/>
            <a:r>
              <a:rPr lang="fi-FI" sz="1100" dirty="0" smtClean="0"/>
              <a:t>Kaskinen, Närpiö, Kristiinankaupunki (ym.)</a:t>
            </a:r>
            <a:endParaRPr lang="fi-FI" sz="1100" dirty="0"/>
          </a:p>
        </p:txBody>
      </p:sp>
      <p:sp>
        <p:nvSpPr>
          <p:cNvPr id="64" name="5-sakarainen tähti 63"/>
          <p:cNvSpPr/>
          <p:nvPr/>
        </p:nvSpPr>
        <p:spPr>
          <a:xfrm>
            <a:off x="3923929" y="2852938"/>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5" name="5-sakarainen tähti 64"/>
          <p:cNvSpPr/>
          <p:nvPr/>
        </p:nvSpPr>
        <p:spPr>
          <a:xfrm>
            <a:off x="3563889" y="3716587"/>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6" name="5-sakarainen tähti 65"/>
          <p:cNvSpPr/>
          <p:nvPr/>
        </p:nvSpPr>
        <p:spPr>
          <a:xfrm>
            <a:off x="2843809" y="4005066"/>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7" name="5-sakarainen tähti 66"/>
          <p:cNvSpPr/>
          <p:nvPr/>
        </p:nvSpPr>
        <p:spPr>
          <a:xfrm>
            <a:off x="4571554" y="3429002"/>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8" name="5-sakarainen tähti 67"/>
          <p:cNvSpPr/>
          <p:nvPr/>
        </p:nvSpPr>
        <p:spPr>
          <a:xfrm>
            <a:off x="4211961" y="3645026"/>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9" name="5-sakarainen tähti 68"/>
          <p:cNvSpPr/>
          <p:nvPr/>
        </p:nvSpPr>
        <p:spPr>
          <a:xfrm>
            <a:off x="2771354" y="5085186"/>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0" name="5-sakarainen tähti 69"/>
          <p:cNvSpPr/>
          <p:nvPr/>
        </p:nvSpPr>
        <p:spPr>
          <a:xfrm>
            <a:off x="3203849" y="4725146"/>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1" name="5-sakarainen tähti 70"/>
          <p:cNvSpPr/>
          <p:nvPr/>
        </p:nvSpPr>
        <p:spPr>
          <a:xfrm>
            <a:off x="3059833" y="6093298"/>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6" name="5-sakarainen tähti 75"/>
          <p:cNvSpPr/>
          <p:nvPr/>
        </p:nvSpPr>
        <p:spPr>
          <a:xfrm>
            <a:off x="251521" y="2492898"/>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7" name="5-sakarainen tähti 76"/>
          <p:cNvSpPr/>
          <p:nvPr/>
        </p:nvSpPr>
        <p:spPr>
          <a:xfrm>
            <a:off x="3491434" y="2636914"/>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9" name="5-sakarainen tähti 78"/>
          <p:cNvSpPr/>
          <p:nvPr/>
        </p:nvSpPr>
        <p:spPr>
          <a:xfrm>
            <a:off x="4860033" y="2348882"/>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0" name="Ylänuoli 79"/>
          <p:cNvSpPr/>
          <p:nvPr/>
        </p:nvSpPr>
        <p:spPr>
          <a:xfrm rot="689537">
            <a:off x="3335265" y="5148204"/>
            <a:ext cx="176645" cy="557787"/>
          </a:xfrm>
          <a:prstGeom prst="upArrow">
            <a:avLst/>
          </a:prstGeom>
          <a:solidFill>
            <a:srgbClr val="CC99FF"/>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 name="Tekstikehys 80"/>
          <p:cNvSpPr txBox="1"/>
          <p:nvPr/>
        </p:nvSpPr>
        <p:spPr>
          <a:xfrm>
            <a:off x="3498514" y="5358408"/>
            <a:ext cx="1224136" cy="230832"/>
          </a:xfrm>
          <a:prstGeom prst="rect">
            <a:avLst/>
          </a:prstGeom>
          <a:noFill/>
        </p:spPr>
        <p:txBody>
          <a:bodyPr wrap="square" rtlCol="0">
            <a:spAutoFit/>
          </a:bodyPr>
          <a:lstStyle/>
          <a:p>
            <a:r>
              <a:rPr lang="fi-FI" sz="900" dirty="0" smtClean="0">
                <a:latin typeface="Verdana" pitchFamily="34" charset="0"/>
                <a:ea typeface="Verdana" pitchFamily="34" charset="0"/>
                <a:cs typeface="Verdana" pitchFamily="34" charset="0"/>
              </a:rPr>
              <a:t>myös Vaasa</a:t>
            </a:r>
            <a:endParaRPr lang="fi-FI" sz="900" dirty="0">
              <a:latin typeface="Verdana" pitchFamily="34" charset="0"/>
              <a:ea typeface="Verdana" pitchFamily="34" charset="0"/>
              <a:cs typeface="Verdana" pitchFamily="34" charset="0"/>
            </a:endParaRPr>
          </a:p>
        </p:txBody>
      </p:sp>
      <p:sp>
        <p:nvSpPr>
          <p:cNvPr id="82" name="Ylänuoli 81"/>
          <p:cNvSpPr/>
          <p:nvPr/>
        </p:nvSpPr>
        <p:spPr>
          <a:xfrm rot="4095710">
            <a:off x="3390703" y="4449104"/>
            <a:ext cx="129162" cy="1094941"/>
          </a:xfrm>
          <a:prstGeom prst="upArrow">
            <a:avLst/>
          </a:prstGeom>
          <a:solidFill>
            <a:srgbClr val="CC99FF"/>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 name="Tekstikehys 82"/>
          <p:cNvSpPr txBox="1"/>
          <p:nvPr/>
        </p:nvSpPr>
        <p:spPr>
          <a:xfrm>
            <a:off x="3923929" y="4725144"/>
            <a:ext cx="1224136" cy="369332"/>
          </a:xfrm>
          <a:prstGeom prst="rect">
            <a:avLst/>
          </a:prstGeom>
          <a:noFill/>
        </p:spPr>
        <p:txBody>
          <a:bodyPr wrap="square" rtlCol="0">
            <a:spAutoFit/>
          </a:bodyPr>
          <a:lstStyle/>
          <a:p>
            <a:r>
              <a:rPr lang="fi-FI" sz="900" dirty="0" smtClean="0">
                <a:latin typeface="Verdana" pitchFamily="34" charset="0"/>
                <a:ea typeface="Verdana" pitchFamily="34" charset="0"/>
                <a:cs typeface="Verdana" pitchFamily="34" charset="0"/>
              </a:rPr>
              <a:t>myös Karijoki ja Teuva</a:t>
            </a:r>
            <a:endParaRPr lang="fi-FI" sz="900" dirty="0">
              <a:latin typeface="Verdana" pitchFamily="34" charset="0"/>
              <a:ea typeface="Verdana" pitchFamily="34" charset="0"/>
              <a:cs typeface="Verdana" pitchFamily="34" charset="0"/>
            </a:endParaRPr>
          </a:p>
        </p:txBody>
      </p:sp>
      <p:sp>
        <p:nvSpPr>
          <p:cNvPr id="15363" name="Rectangle 3"/>
          <p:cNvSpPr>
            <a:spLocks noChangeArrowheads="1"/>
          </p:cNvSpPr>
          <p:nvPr/>
        </p:nvSpPr>
        <p:spPr bwMode="auto">
          <a:xfrm>
            <a:off x="360041" y="4221088"/>
            <a:ext cx="226774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fi-FI" sz="900" b="1" dirty="0" smtClean="0">
              <a:latin typeface="Verdana" pitchFamily="34" charset="0"/>
              <a:ea typeface="Verdana" pitchFamily="34" charset="0"/>
              <a:cs typeface="Verdana" pitchFamily="34" charset="0"/>
            </a:endParaRPr>
          </a:p>
          <a:p>
            <a:pPr marL="0" marR="0" lvl="0" indent="0" algn="l" defTabSz="914400" rtl="0" eaLnBrk="0" fontAlgn="base" latinLnBrk="0" hangingPunct="0">
              <a:lnSpc>
                <a:spcPct val="100000"/>
              </a:lnSpc>
              <a:spcBef>
                <a:spcPct val="0"/>
              </a:spcBef>
              <a:spcAft>
                <a:spcPct val="0"/>
              </a:spcAft>
              <a:buClrTx/>
              <a:buSzTx/>
              <a:tabLst/>
            </a:pPr>
            <a:r>
              <a:rPr lang="fi-FI" sz="900" dirty="0" smtClean="0">
                <a:latin typeface="Verdana" pitchFamily="34" charset="0"/>
                <a:ea typeface="Verdana" pitchFamily="34" charset="0"/>
                <a:cs typeface="Verdana" pitchFamily="34" charset="0"/>
              </a:rPr>
              <a:t>1)Vaasa, Mustasaari, Maalahti, Kaskinen, Kristiinankaupunki, Korsnäs, Laihia</a:t>
            </a:r>
          </a:p>
          <a:p>
            <a:pPr marL="0" marR="0" lvl="0" indent="0" algn="l" defTabSz="914400" rtl="0" eaLnBrk="0" fontAlgn="base" latinLnBrk="0" hangingPunct="0">
              <a:lnSpc>
                <a:spcPct val="100000"/>
              </a:lnSpc>
              <a:spcBef>
                <a:spcPct val="0"/>
              </a:spcBef>
              <a:spcAft>
                <a:spcPct val="0"/>
              </a:spcAft>
              <a:buClrTx/>
              <a:buSzTx/>
              <a:tabLst/>
            </a:pPr>
            <a:r>
              <a:rPr lang="fi-FI" sz="900" dirty="0" smtClean="0">
                <a:latin typeface="Verdana" pitchFamily="34" charset="0"/>
                <a:ea typeface="Verdana" pitchFamily="34" charset="0"/>
                <a:cs typeface="Verdana" pitchFamily="34" charset="0"/>
              </a:rPr>
              <a:t>2)Kaskinen, Kristiinankaupunki, Närpiö</a:t>
            </a:r>
          </a:p>
        </p:txBody>
      </p:sp>
      <p:sp>
        <p:nvSpPr>
          <p:cNvPr id="84" name="Ylänuoli 83"/>
          <p:cNvSpPr/>
          <p:nvPr/>
        </p:nvSpPr>
        <p:spPr>
          <a:xfrm rot="16980693">
            <a:off x="2459108" y="4537597"/>
            <a:ext cx="147571" cy="515976"/>
          </a:xfrm>
          <a:prstGeom prst="upArrow">
            <a:avLst/>
          </a:prstGeom>
          <a:solidFill>
            <a:srgbClr val="CC99FF"/>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5" name="5-sakarainen tähti 84"/>
          <p:cNvSpPr/>
          <p:nvPr/>
        </p:nvSpPr>
        <p:spPr>
          <a:xfrm>
            <a:off x="251521" y="1772818"/>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5364" name="Rectangle 4"/>
          <p:cNvSpPr>
            <a:spLocks noChangeArrowheads="1"/>
          </p:cNvSpPr>
          <p:nvPr/>
        </p:nvSpPr>
        <p:spPr bwMode="auto">
          <a:xfrm>
            <a:off x="5148065" y="3865988"/>
            <a:ext cx="3816424"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fi-FI" sz="1000" dirty="0" smtClean="0">
                <a:latin typeface="Cambria" pitchFamily="18" charset="0"/>
                <a:ea typeface="Times New Roman" pitchFamily="18" charset="0"/>
                <a:cs typeface="Arial" pitchFamily="34" charset="0"/>
              </a:rPr>
              <a:t>(*)</a:t>
            </a:r>
            <a:r>
              <a:rPr lang="fi-FI" sz="1000" b="1" dirty="0" smtClean="0">
                <a:latin typeface="Cambria" pitchFamily="18" charset="0"/>
                <a:ea typeface="Verdana" pitchFamily="34" charset="0"/>
                <a:cs typeface="Arial" pitchFamily="34" charset="0"/>
              </a:rPr>
              <a:t> </a:t>
            </a:r>
            <a:r>
              <a:rPr lang="fi-FI" sz="900" b="1" dirty="0" smtClean="0">
                <a:latin typeface="Verdana" pitchFamily="34" charset="0"/>
                <a:ea typeface="Verdana" pitchFamily="34" charset="0"/>
                <a:cs typeface="Verdana" pitchFamily="34" charset="0"/>
              </a:rPr>
              <a:t>Isokyrö</a:t>
            </a:r>
            <a:r>
              <a:rPr lang="fi-FI" sz="900" dirty="0" smtClean="0">
                <a:latin typeface="Verdana" pitchFamily="34" charset="0"/>
                <a:ea typeface="Verdana" pitchFamily="34" charset="0"/>
                <a:cs typeface="Verdana" pitchFamily="34" charset="0"/>
              </a:rPr>
              <a:t>: Vaasa tai Seinäjoki; kaupunkiseutujen muut kunnat voivat osallistua selvityksiin</a:t>
            </a:r>
          </a:p>
          <a:p>
            <a:pPr>
              <a:buFont typeface="Arial" pitchFamily="34" charset="0"/>
              <a:buChar char="•"/>
            </a:pPr>
            <a:r>
              <a:rPr lang="fi-FI" sz="900" dirty="0" smtClean="0">
                <a:latin typeface="Verdana" pitchFamily="34" charset="0"/>
                <a:ea typeface="Verdana" pitchFamily="34" charset="0"/>
                <a:cs typeface="Verdana" pitchFamily="34" charset="0"/>
              </a:rPr>
              <a:t> </a:t>
            </a:r>
            <a:r>
              <a:rPr lang="fi-FI" sz="900" b="1" dirty="0" smtClean="0">
                <a:latin typeface="Verdana" pitchFamily="34" charset="0"/>
                <a:ea typeface="Verdana" pitchFamily="34" charset="0"/>
                <a:cs typeface="Verdana" pitchFamily="34" charset="0"/>
              </a:rPr>
              <a:t>Korsnäs</a:t>
            </a:r>
            <a:r>
              <a:rPr lang="fi-FI" sz="900" dirty="0" smtClean="0">
                <a:latin typeface="Verdana" pitchFamily="34" charset="0"/>
                <a:ea typeface="Verdana" pitchFamily="34" charset="0"/>
                <a:cs typeface="Verdana" pitchFamily="34" charset="0"/>
              </a:rPr>
              <a:t>: Isokyrö, Kaskinen, Kristiinankaupunki, Laihia, Maalahti, Mustasaari, Närpiö, Vaasa, Vöyri</a:t>
            </a:r>
          </a:p>
          <a:p>
            <a:pPr>
              <a:buFont typeface="Arial" pitchFamily="34" charset="0"/>
              <a:buChar char="•"/>
            </a:pPr>
            <a:r>
              <a:rPr lang="fi-FI" sz="900" dirty="0" smtClean="0">
                <a:latin typeface="Verdana" pitchFamily="34" charset="0"/>
                <a:ea typeface="Verdana" pitchFamily="34" charset="0"/>
                <a:cs typeface="Verdana" pitchFamily="34" charset="0"/>
              </a:rPr>
              <a:t> </a:t>
            </a:r>
            <a:r>
              <a:rPr lang="fi-FI" sz="900" b="1" dirty="0" smtClean="0">
                <a:latin typeface="Verdana" pitchFamily="34" charset="0"/>
                <a:ea typeface="Verdana" pitchFamily="34" charset="0"/>
                <a:cs typeface="Verdana" pitchFamily="34" charset="0"/>
              </a:rPr>
              <a:t>Laihia</a:t>
            </a:r>
            <a:r>
              <a:rPr lang="fi-FI" sz="900" dirty="0" smtClean="0">
                <a:latin typeface="Verdana" pitchFamily="34" charset="0"/>
                <a:ea typeface="Verdana" pitchFamily="34" charset="0"/>
                <a:cs typeface="Verdana" pitchFamily="34" charset="0"/>
              </a:rPr>
              <a:t>: Isokyrö, Korsnäs, Maalahti, Mustasaari, Vaasa, Vöyri</a:t>
            </a:r>
          </a:p>
          <a:p>
            <a:pPr lvl="0">
              <a:buFont typeface="Arial" pitchFamily="34" charset="0"/>
              <a:buChar char="•"/>
            </a:pPr>
            <a:r>
              <a:rPr lang="fi-FI" sz="900" b="1" dirty="0" smtClean="0">
                <a:latin typeface="Verdana" pitchFamily="34" charset="0"/>
                <a:ea typeface="Verdana" pitchFamily="34" charset="0"/>
                <a:cs typeface="Verdana" pitchFamily="34" charset="0"/>
              </a:rPr>
              <a:t> Maalahti</a:t>
            </a:r>
            <a:r>
              <a:rPr lang="fi-FI" sz="900" dirty="0" smtClean="0">
                <a:latin typeface="Verdana" pitchFamily="34" charset="0"/>
                <a:ea typeface="Verdana" pitchFamily="34" charset="0"/>
                <a:cs typeface="Verdana" pitchFamily="34" charset="0"/>
              </a:rPr>
              <a:t>: 1) Mustasaari, Korsnäs, Laihia, Vaasa, Vöyri; 2) Kaskinen, Korsnäs, Kristiinankaupunki, Laihia, Mustasaari, Närpiö, Vaasa, Vöyri.</a:t>
            </a:r>
          </a:p>
          <a:p>
            <a:pPr>
              <a:buFont typeface="Arial" pitchFamily="34" charset="0"/>
              <a:buChar char="•"/>
            </a:pPr>
            <a:r>
              <a:rPr kumimoji="0" lang="fi-FI" sz="9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a:t>
            </a:r>
            <a:r>
              <a:rPr kumimoji="0" lang="fi-FI" sz="9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Mustasaari</a:t>
            </a:r>
            <a:r>
              <a:rPr kumimoji="0" lang="fi-FI" sz="900" b="1" i="0" u="none" strike="noStrike" cap="none" normalizeH="0" dirty="0" smtClean="0">
                <a:ln>
                  <a:noFill/>
                </a:ln>
                <a:solidFill>
                  <a:schemeClr val="tx1"/>
                </a:solidFill>
                <a:effectLst/>
                <a:latin typeface="Verdana" pitchFamily="34" charset="0"/>
                <a:ea typeface="Verdana" pitchFamily="34" charset="0"/>
                <a:cs typeface="Verdana" pitchFamily="34" charset="0"/>
              </a:rPr>
              <a:t> ja </a:t>
            </a:r>
            <a:r>
              <a:rPr lang="fi-FI" sz="900" b="1" dirty="0" smtClean="0">
                <a:latin typeface="Verdana" pitchFamily="34" charset="0"/>
                <a:ea typeface="Verdana" pitchFamily="34" charset="0"/>
                <a:cs typeface="Verdana" pitchFamily="34" charset="0"/>
              </a:rPr>
              <a:t>Vaasa</a:t>
            </a:r>
            <a:r>
              <a:rPr lang="fi-FI" sz="900" dirty="0" smtClean="0">
                <a:latin typeface="Verdana" pitchFamily="34" charset="0"/>
                <a:ea typeface="Verdana" pitchFamily="34" charset="0"/>
                <a:cs typeface="Verdana" pitchFamily="34" charset="0"/>
              </a:rPr>
              <a:t>: 1) Isokyrö, Korsnäs, Laihia, Maalahti, Mustasaari, Vaasa, Vöyri; 2 ) Isokyrö, Kaskinen, Kristiinankaupunki, Korsnäs, Laihia, Maalahti, Mustasaari, Närpiö, Vaasa, Vöyri</a:t>
            </a:r>
          </a:p>
          <a:p>
            <a:pPr>
              <a:buFont typeface="Arial" pitchFamily="34" charset="0"/>
              <a:buChar char="•"/>
            </a:pPr>
            <a:r>
              <a:rPr lang="fi-FI" sz="900" b="1" dirty="0" smtClean="0">
                <a:latin typeface="Verdana" pitchFamily="34" charset="0"/>
                <a:ea typeface="Verdana" pitchFamily="34" charset="0"/>
                <a:cs typeface="Verdana" pitchFamily="34" charset="0"/>
              </a:rPr>
              <a:t> Vöyri</a:t>
            </a:r>
            <a:r>
              <a:rPr lang="fi-FI" sz="900" dirty="0" smtClean="0">
                <a:latin typeface="Verdana" pitchFamily="34" charset="0"/>
                <a:ea typeface="Verdana" pitchFamily="34" charset="0"/>
                <a:cs typeface="Verdana" pitchFamily="34" charset="0"/>
              </a:rPr>
              <a:t>: Mustasaari</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44016" y="323364"/>
            <a:ext cx="4644008" cy="369332"/>
          </a:xfrm>
          <a:prstGeom prst="rect">
            <a:avLst/>
          </a:prstGeom>
          <a:noFill/>
          <a:ln w="9525">
            <a:noFill/>
            <a:miter lim="800000"/>
            <a:headEnd/>
            <a:tailEnd/>
          </a:ln>
        </p:spPr>
        <p:txBody>
          <a:bodyPr wrap="square">
            <a:spAutoFit/>
          </a:bodyPr>
          <a:lstStyle/>
          <a:p>
            <a:r>
              <a:rPr lang="fi-FI" b="1" dirty="0">
                <a:cs typeface="Arial" charset="0"/>
              </a:rPr>
              <a:t>Pohjanmaa: </a:t>
            </a:r>
            <a:r>
              <a:rPr lang="fi-FI" b="1" dirty="0" smtClean="0">
                <a:cs typeface="Arial" charset="0"/>
              </a:rPr>
              <a:t>selvitystilanne</a:t>
            </a:r>
            <a:endParaRPr lang="fi-FI" dirty="0">
              <a:cs typeface="Arial" charset="0"/>
            </a:endParaRPr>
          </a:p>
        </p:txBody>
      </p:sp>
      <p:sp>
        <p:nvSpPr>
          <p:cNvPr id="28675" name="Freeform 3"/>
          <p:cNvSpPr>
            <a:spLocks noChangeAspect="1"/>
          </p:cNvSpPr>
          <p:nvPr/>
        </p:nvSpPr>
        <p:spPr bwMode="auto">
          <a:xfrm>
            <a:off x="2786063" y="5129213"/>
            <a:ext cx="825500" cy="1566862"/>
          </a:xfrm>
          <a:custGeom>
            <a:avLst/>
            <a:gdLst>
              <a:gd name="T0" fmla="*/ 2147483647 w 1362"/>
              <a:gd name="T1" fmla="*/ 2147483647 h 2578"/>
              <a:gd name="T2" fmla="*/ 2147483647 w 1362"/>
              <a:gd name="T3" fmla="*/ 2147483647 h 2578"/>
              <a:gd name="T4" fmla="*/ 2147483647 w 1362"/>
              <a:gd name="T5" fmla="*/ 2147483647 h 2578"/>
              <a:gd name="T6" fmla="*/ 2147483647 w 1362"/>
              <a:gd name="T7" fmla="*/ 2147483647 h 2578"/>
              <a:gd name="T8" fmla="*/ 2147483647 w 1362"/>
              <a:gd name="T9" fmla="*/ 2147483647 h 2578"/>
              <a:gd name="T10" fmla="*/ 2147483647 w 1362"/>
              <a:gd name="T11" fmla="*/ 2147483647 h 2578"/>
              <a:gd name="T12" fmla="*/ 2147483647 w 1362"/>
              <a:gd name="T13" fmla="*/ 2147483647 h 2578"/>
              <a:gd name="T14" fmla="*/ 0 w 1362"/>
              <a:gd name="T15" fmla="*/ 2147483647 h 2578"/>
              <a:gd name="T16" fmla="*/ 0 w 1362"/>
              <a:gd name="T17" fmla="*/ 2147483647 h 2578"/>
              <a:gd name="T18" fmla="*/ 2147483647 w 1362"/>
              <a:gd name="T19" fmla="*/ 2147483647 h 2578"/>
              <a:gd name="T20" fmla="*/ 2147483647 w 1362"/>
              <a:gd name="T21" fmla="*/ 2147483647 h 2578"/>
              <a:gd name="T22" fmla="*/ 2147483647 w 1362"/>
              <a:gd name="T23" fmla="*/ 2147483647 h 2578"/>
              <a:gd name="T24" fmla="*/ 2147483647 w 1362"/>
              <a:gd name="T25" fmla="*/ 2147483647 h 2578"/>
              <a:gd name="T26" fmla="*/ 2147483647 w 1362"/>
              <a:gd name="T27" fmla="*/ 2147483647 h 2578"/>
              <a:gd name="T28" fmla="*/ 2147483647 w 1362"/>
              <a:gd name="T29" fmla="*/ 2147483647 h 2578"/>
              <a:gd name="T30" fmla="*/ 2147483647 w 1362"/>
              <a:gd name="T31" fmla="*/ 2147483647 h 2578"/>
              <a:gd name="T32" fmla="*/ 2147483647 w 1362"/>
              <a:gd name="T33" fmla="*/ 2147483647 h 2578"/>
              <a:gd name="T34" fmla="*/ 2147483647 w 1362"/>
              <a:gd name="T35" fmla="*/ 2147483647 h 2578"/>
              <a:gd name="T36" fmla="*/ 2147483647 w 1362"/>
              <a:gd name="T37" fmla="*/ 2147483647 h 2578"/>
              <a:gd name="T38" fmla="*/ 2147483647 w 1362"/>
              <a:gd name="T39" fmla="*/ 2147483647 h 2578"/>
              <a:gd name="T40" fmla="*/ 2147483647 w 1362"/>
              <a:gd name="T41" fmla="*/ 2147483647 h 2578"/>
              <a:gd name="T42" fmla="*/ 2147483647 w 1362"/>
              <a:gd name="T43" fmla="*/ 2147483647 h 2578"/>
              <a:gd name="T44" fmla="*/ 2147483647 w 1362"/>
              <a:gd name="T45" fmla="*/ 2147483647 h 2578"/>
              <a:gd name="T46" fmla="*/ 2147483647 w 1362"/>
              <a:gd name="T47" fmla="*/ 2147483647 h 2578"/>
              <a:gd name="T48" fmla="*/ 2147483647 w 1362"/>
              <a:gd name="T49" fmla="*/ 0 h 2578"/>
              <a:gd name="T50" fmla="*/ 2147483647 w 1362"/>
              <a:gd name="T51" fmla="*/ 2147483647 h 2578"/>
              <a:gd name="T52" fmla="*/ 2147483647 w 1362"/>
              <a:gd name="T53" fmla="*/ 2147483647 h 2578"/>
              <a:gd name="T54" fmla="*/ 2147483647 w 1362"/>
              <a:gd name="T55" fmla="*/ 2147483647 h 2578"/>
              <a:gd name="T56" fmla="*/ 2147483647 w 1362"/>
              <a:gd name="T57" fmla="*/ 2147483647 h 2578"/>
              <a:gd name="T58" fmla="*/ 2147483647 w 1362"/>
              <a:gd name="T59" fmla="*/ 2147483647 h 2578"/>
              <a:gd name="T60" fmla="*/ 2147483647 w 1362"/>
              <a:gd name="T61" fmla="*/ 2147483647 h 2578"/>
              <a:gd name="T62" fmla="*/ 2147483647 w 1362"/>
              <a:gd name="T63" fmla="*/ 2147483647 h 2578"/>
              <a:gd name="T64" fmla="*/ 2147483647 w 1362"/>
              <a:gd name="T65" fmla="*/ 2147483647 h 2578"/>
              <a:gd name="T66" fmla="*/ 2147483647 w 1362"/>
              <a:gd name="T67" fmla="*/ 2147483647 h 25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62"/>
              <a:gd name="T103" fmla="*/ 0 h 2578"/>
              <a:gd name="T104" fmla="*/ 1362 w 1362"/>
              <a:gd name="T105" fmla="*/ 2578 h 25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62" h="2578">
                <a:moveTo>
                  <a:pt x="1054" y="1749"/>
                </a:moveTo>
                <a:lnTo>
                  <a:pt x="978" y="2276"/>
                </a:lnTo>
                <a:lnTo>
                  <a:pt x="439" y="2315"/>
                </a:lnTo>
                <a:lnTo>
                  <a:pt x="148" y="2578"/>
                </a:lnTo>
                <a:lnTo>
                  <a:pt x="141" y="2561"/>
                </a:lnTo>
                <a:lnTo>
                  <a:pt x="92" y="2406"/>
                </a:lnTo>
                <a:lnTo>
                  <a:pt x="15" y="2330"/>
                </a:lnTo>
                <a:lnTo>
                  <a:pt x="0" y="2285"/>
                </a:lnTo>
                <a:lnTo>
                  <a:pt x="0" y="2231"/>
                </a:lnTo>
                <a:lnTo>
                  <a:pt x="91" y="2024"/>
                </a:lnTo>
                <a:lnTo>
                  <a:pt x="136" y="1796"/>
                </a:lnTo>
                <a:lnTo>
                  <a:pt x="241" y="1522"/>
                </a:lnTo>
                <a:lnTo>
                  <a:pt x="256" y="1385"/>
                </a:lnTo>
                <a:lnTo>
                  <a:pt x="286" y="1301"/>
                </a:lnTo>
                <a:lnTo>
                  <a:pt x="331" y="1263"/>
                </a:lnTo>
                <a:lnTo>
                  <a:pt x="430" y="1162"/>
                </a:lnTo>
                <a:lnTo>
                  <a:pt x="460" y="1094"/>
                </a:lnTo>
                <a:lnTo>
                  <a:pt x="468" y="1010"/>
                </a:lnTo>
                <a:lnTo>
                  <a:pt x="415" y="934"/>
                </a:lnTo>
                <a:lnTo>
                  <a:pt x="223" y="890"/>
                </a:lnTo>
                <a:lnTo>
                  <a:pt x="177" y="859"/>
                </a:lnTo>
                <a:lnTo>
                  <a:pt x="161" y="814"/>
                </a:lnTo>
                <a:lnTo>
                  <a:pt x="196" y="653"/>
                </a:lnTo>
                <a:lnTo>
                  <a:pt x="576" y="406"/>
                </a:lnTo>
                <a:lnTo>
                  <a:pt x="899" y="0"/>
                </a:lnTo>
                <a:lnTo>
                  <a:pt x="883" y="63"/>
                </a:lnTo>
                <a:lnTo>
                  <a:pt x="956" y="379"/>
                </a:lnTo>
                <a:lnTo>
                  <a:pt x="1153" y="428"/>
                </a:lnTo>
                <a:lnTo>
                  <a:pt x="1166" y="909"/>
                </a:lnTo>
                <a:lnTo>
                  <a:pt x="1334" y="1022"/>
                </a:lnTo>
                <a:lnTo>
                  <a:pt x="1362" y="1172"/>
                </a:lnTo>
                <a:lnTo>
                  <a:pt x="1157" y="1340"/>
                </a:lnTo>
                <a:lnTo>
                  <a:pt x="1214" y="1610"/>
                </a:lnTo>
                <a:lnTo>
                  <a:pt x="1054" y="1749"/>
                </a:lnTo>
                <a:close/>
              </a:path>
            </a:pathLst>
          </a:custGeom>
          <a:solidFill>
            <a:srgbClr val="FFFF00"/>
          </a:solidFill>
          <a:ln w="0">
            <a:solidFill>
              <a:srgbClr val="000000"/>
            </a:solidFill>
            <a:prstDash val="solid"/>
            <a:round/>
            <a:headEnd/>
            <a:tailEnd/>
          </a:ln>
        </p:spPr>
        <p:txBody>
          <a:bodyPr/>
          <a:lstStyle/>
          <a:p>
            <a:endParaRPr lang="fi-FI"/>
          </a:p>
        </p:txBody>
      </p:sp>
      <p:sp>
        <p:nvSpPr>
          <p:cNvPr id="28676" name="Freeform 4"/>
          <p:cNvSpPr>
            <a:spLocks noChangeAspect="1"/>
          </p:cNvSpPr>
          <p:nvPr/>
        </p:nvSpPr>
        <p:spPr bwMode="auto">
          <a:xfrm>
            <a:off x="4384675" y="2897188"/>
            <a:ext cx="747713" cy="1022350"/>
          </a:xfrm>
          <a:custGeom>
            <a:avLst/>
            <a:gdLst>
              <a:gd name="T0" fmla="*/ 2147483647 w 1230"/>
              <a:gd name="T1" fmla="*/ 2147483647 h 1682"/>
              <a:gd name="T2" fmla="*/ 2147483647 w 1230"/>
              <a:gd name="T3" fmla="*/ 2147483647 h 1682"/>
              <a:gd name="T4" fmla="*/ 2147483647 w 1230"/>
              <a:gd name="T5" fmla="*/ 2147483647 h 1682"/>
              <a:gd name="T6" fmla="*/ 0 w 1230"/>
              <a:gd name="T7" fmla="*/ 2147483647 h 1682"/>
              <a:gd name="T8" fmla="*/ 2147483647 w 1230"/>
              <a:gd name="T9" fmla="*/ 2147483647 h 1682"/>
              <a:gd name="T10" fmla="*/ 2147483647 w 1230"/>
              <a:gd name="T11" fmla="*/ 2147483647 h 1682"/>
              <a:gd name="T12" fmla="*/ 2147483647 w 1230"/>
              <a:gd name="T13" fmla="*/ 2147483647 h 1682"/>
              <a:gd name="T14" fmla="*/ 2147483647 w 1230"/>
              <a:gd name="T15" fmla="*/ 2147483647 h 1682"/>
              <a:gd name="T16" fmla="*/ 2147483647 w 1230"/>
              <a:gd name="T17" fmla="*/ 2147483647 h 1682"/>
              <a:gd name="T18" fmla="*/ 2147483647 w 1230"/>
              <a:gd name="T19" fmla="*/ 2147483647 h 1682"/>
              <a:gd name="T20" fmla="*/ 2147483647 w 1230"/>
              <a:gd name="T21" fmla="*/ 0 h 1682"/>
              <a:gd name="T22" fmla="*/ 2147483647 w 1230"/>
              <a:gd name="T23" fmla="*/ 2147483647 h 1682"/>
              <a:gd name="T24" fmla="*/ 2147483647 w 1230"/>
              <a:gd name="T25" fmla="*/ 2147483647 h 16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30"/>
              <a:gd name="T40" fmla="*/ 0 h 1682"/>
              <a:gd name="T41" fmla="*/ 1230 w 1230"/>
              <a:gd name="T42" fmla="*/ 1682 h 16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30" h="1682">
                <a:moveTo>
                  <a:pt x="575" y="298"/>
                </a:moveTo>
                <a:lnTo>
                  <a:pt x="307" y="170"/>
                </a:lnTo>
                <a:lnTo>
                  <a:pt x="8" y="709"/>
                </a:lnTo>
                <a:lnTo>
                  <a:pt x="0" y="721"/>
                </a:lnTo>
                <a:lnTo>
                  <a:pt x="201" y="1152"/>
                </a:lnTo>
                <a:lnTo>
                  <a:pt x="323" y="1682"/>
                </a:lnTo>
                <a:lnTo>
                  <a:pt x="361" y="1672"/>
                </a:lnTo>
                <a:lnTo>
                  <a:pt x="640" y="1309"/>
                </a:lnTo>
                <a:lnTo>
                  <a:pt x="587" y="1049"/>
                </a:lnTo>
                <a:lnTo>
                  <a:pt x="1179" y="87"/>
                </a:lnTo>
                <a:lnTo>
                  <a:pt x="1230" y="0"/>
                </a:lnTo>
                <a:lnTo>
                  <a:pt x="905" y="60"/>
                </a:lnTo>
                <a:lnTo>
                  <a:pt x="575" y="298"/>
                </a:lnTo>
                <a:close/>
              </a:path>
            </a:pathLst>
          </a:custGeom>
          <a:solidFill>
            <a:srgbClr val="FFFF00"/>
          </a:solidFill>
          <a:ln w="12700">
            <a:solidFill>
              <a:srgbClr val="000000"/>
            </a:solidFill>
            <a:prstDash val="solid"/>
            <a:round/>
            <a:headEnd/>
            <a:tailEnd/>
          </a:ln>
        </p:spPr>
        <p:txBody>
          <a:bodyPr/>
          <a:lstStyle/>
          <a:p>
            <a:endParaRPr lang="fi-FI"/>
          </a:p>
        </p:txBody>
      </p:sp>
      <p:sp>
        <p:nvSpPr>
          <p:cNvPr id="28677" name="Freeform 5"/>
          <p:cNvSpPr>
            <a:spLocks noChangeAspect="1"/>
          </p:cNvSpPr>
          <p:nvPr/>
        </p:nvSpPr>
        <p:spPr bwMode="auto">
          <a:xfrm>
            <a:off x="2703513" y="5016500"/>
            <a:ext cx="285750" cy="271463"/>
          </a:xfrm>
          <a:custGeom>
            <a:avLst/>
            <a:gdLst>
              <a:gd name="T0" fmla="*/ 2147483647 w 469"/>
              <a:gd name="T1" fmla="*/ 0 h 448"/>
              <a:gd name="T2" fmla="*/ 2147483647 w 469"/>
              <a:gd name="T3" fmla="*/ 2147483647 h 448"/>
              <a:gd name="T4" fmla="*/ 0 w 469"/>
              <a:gd name="T5" fmla="*/ 2147483647 h 448"/>
              <a:gd name="T6" fmla="*/ 2147483647 w 469"/>
              <a:gd name="T7" fmla="*/ 2147483647 h 448"/>
              <a:gd name="T8" fmla="*/ 2147483647 w 469"/>
              <a:gd name="T9" fmla="*/ 2147483647 h 448"/>
              <a:gd name="T10" fmla="*/ 2147483647 w 469"/>
              <a:gd name="T11" fmla="*/ 2147483647 h 448"/>
              <a:gd name="T12" fmla="*/ 2147483647 w 469"/>
              <a:gd name="T13" fmla="*/ 2147483647 h 448"/>
              <a:gd name="T14" fmla="*/ 2147483647 w 469"/>
              <a:gd name="T15" fmla="*/ 2147483647 h 448"/>
              <a:gd name="T16" fmla="*/ 2147483647 w 469"/>
              <a:gd name="T17" fmla="*/ 0 h 4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9"/>
              <a:gd name="T28" fmla="*/ 0 h 448"/>
              <a:gd name="T29" fmla="*/ 469 w 469"/>
              <a:gd name="T30" fmla="*/ 448 h 4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9" h="448">
                <a:moveTo>
                  <a:pt x="278" y="0"/>
                </a:moveTo>
                <a:lnTo>
                  <a:pt x="6" y="206"/>
                </a:lnTo>
                <a:lnTo>
                  <a:pt x="0" y="284"/>
                </a:lnTo>
                <a:lnTo>
                  <a:pt x="31" y="353"/>
                </a:lnTo>
                <a:lnTo>
                  <a:pt x="115" y="410"/>
                </a:lnTo>
                <a:lnTo>
                  <a:pt x="245" y="448"/>
                </a:lnTo>
                <a:lnTo>
                  <a:pt x="320" y="448"/>
                </a:lnTo>
                <a:lnTo>
                  <a:pt x="469" y="206"/>
                </a:lnTo>
                <a:lnTo>
                  <a:pt x="278" y="0"/>
                </a:lnTo>
                <a:close/>
              </a:path>
            </a:pathLst>
          </a:custGeom>
          <a:solidFill>
            <a:srgbClr val="FFFF00"/>
          </a:solidFill>
          <a:ln w="0">
            <a:solidFill>
              <a:srgbClr val="000000"/>
            </a:solidFill>
            <a:prstDash val="solid"/>
            <a:round/>
            <a:headEnd/>
            <a:tailEnd/>
          </a:ln>
        </p:spPr>
        <p:txBody>
          <a:bodyPr/>
          <a:lstStyle/>
          <a:p>
            <a:endParaRPr lang="fi-FI"/>
          </a:p>
        </p:txBody>
      </p:sp>
      <p:sp>
        <p:nvSpPr>
          <p:cNvPr id="28678" name="Freeform 6"/>
          <p:cNvSpPr>
            <a:spLocks noChangeAspect="1"/>
          </p:cNvSpPr>
          <p:nvPr/>
        </p:nvSpPr>
        <p:spPr bwMode="auto">
          <a:xfrm>
            <a:off x="2678113" y="3486150"/>
            <a:ext cx="452437" cy="733425"/>
          </a:xfrm>
          <a:custGeom>
            <a:avLst/>
            <a:gdLst>
              <a:gd name="T0" fmla="*/ 2147483647 w 748"/>
              <a:gd name="T1" fmla="*/ 2147483647 h 1206"/>
              <a:gd name="T2" fmla="*/ 2147483647 w 748"/>
              <a:gd name="T3" fmla="*/ 2147483647 h 1206"/>
              <a:gd name="T4" fmla="*/ 2147483647 w 748"/>
              <a:gd name="T5" fmla="*/ 2147483647 h 1206"/>
              <a:gd name="T6" fmla="*/ 2147483647 w 748"/>
              <a:gd name="T7" fmla="*/ 2147483647 h 1206"/>
              <a:gd name="T8" fmla="*/ 2147483647 w 748"/>
              <a:gd name="T9" fmla="*/ 2147483647 h 1206"/>
              <a:gd name="T10" fmla="*/ 2147483647 w 748"/>
              <a:gd name="T11" fmla="*/ 2147483647 h 1206"/>
              <a:gd name="T12" fmla="*/ 2147483647 w 748"/>
              <a:gd name="T13" fmla="*/ 2147483647 h 1206"/>
              <a:gd name="T14" fmla="*/ 2147483647 w 748"/>
              <a:gd name="T15" fmla="*/ 2147483647 h 1206"/>
              <a:gd name="T16" fmla="*/ 2147483647 w 748"/>
              <a:gd name="T17" fmla="*/ 2147483647 h 1206"/>
              <a:gd name="T18" fmla="*/ 2147483647 w 748"/>
              <a:gd name="T19" fmla="*/ 2147483647 h 1206"/>
              <a:gd name="T20" fmla="*/ 0 w 748"/>
              <a:gd name="T21" fmla="*/ 2147483647 h 1206"/>
              <a:gd name="T22" fmla="*/ 2147483647 w 748"/>
              <a:gd name="T23" fmla="*/ 2147483647 h 1206"/>
              <a:gd name="T24" fmla="*/ 2147483647 w 748"/>
              <a:gd name="T25" fmla="*/ 2147483647 h 1206"/>
              <a:gd name="T26" fmla="*/ 2147483647 w 748"/>
              <a:gd name="T27" fmla="*/ 2147483647 h 1206"/>
              <a:gd name="T28" fmla="*/ 2147483647 w 748"/>
              <a:gd name="T29" fmla="*/ 2147483647 h 1206"/>
              <a:gd name="T30" fmla="*/ 2147483647 w 748"/>
              <a:gd name="T31" fmla="*/ 2147483647 h 1206"/>
              <a:gd name="T32" fmla="*/ 2147483647 w 748"/>
              <a:gd name="T33" fmla="*/ 2147483647 h 1206"/>
              <a:gd name="T34" fmla="*/ 2147483647 w 748"/>
              <a:gd name="T35" fmla="*/ 0 h 1206"/>
              <a:gd name="T36" fmla="*/ 2147483647 w 748"/>
              <a:gd name="T37" fmla="*/ 2147483647 h 1206"/>
              <a:gd name="T38" fmla="*/ 2147483647 w 748"/>
              <a:gd name="T39" fmla="*/ 2147483647 h 1206"/>
              <a:gd name="T40" fmla="*/ 2147483647 w 748"/>
              <a:gd name="T41" fmla="*/ 2147483647 h 1206"/>
              <a:gd name="T42" fmla="*/ 2147483647 w 748"/>
              <a:gd name="T43" fmla="*/ 2147483647 h 1206"/>
              <a:gd name="T44" fmla="*/ 2147483647 w 748"/>
              <a:gd name="T45" fmla="*/ 2147483647 h 1206"/>
              <a:gd name="T46" fmla="*/ 2147483647 w 748"/>
              <a:gd name="T47" fmla="*/ 2147483647 h 12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8"/>
              <a:gd name="T73" fmla="*/ 0 h 1206"/>
              <a:gd name="T74" fmla="*/ 748 w 748"/>
              <a:gd name="T75" fmla="*/ 1206 h 12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8" h="1206">
                <a:moveTo>
                  <a:pt x="258" y="505"/>
                </a:moveTo>
                <a:lnTo>
                  <a:pt x="196" y="489"/>
                </a:lnTo>
                <a:lnTo>
                  <a:pt x="151" y="512"/>
                </a:lnTo>
                <a:lnTo>
                  <a:pt x="135" y="536"/>
                </a:lnTo>
                <a:lnTo>
                  <a:pt x="144" y="581"/>
                </a:lnTo>
                <a:lnTo>
                  <a:pt x="236" y="718"/>
                </a:lnTo>
                <a:lnTo>
                  <a:pt x="228" y="871"/>
                </a:lnTo>
                <a:lnTo>
                  <a:pt x="107" y="1000"/>
                </a:lnTo>
                <a:lnTo>
                  <a:pt x="53" y="1047"/>
                </a:lnTo>
                <a:lnTo>
                  <a:pt x="17" y="1153"/>
                </a:lnTo>
                <a:lnTo>
                  <a:pt x="0" y="1206"/>
                </a:lnTo>
                <a:lnTo>
                  <a:pt x="572" y="1199"/>
                </a:lnTo>
                <a:lnTo>
                  <a:pt x="674" y="778"/>
                </a:lnTo>
                <a:lnTo>
                  <a:pt x="652" y="433"/>
                </a:lnTo>
                <a:lnTo>
                  <a:pt x="748" y="278"/>
                </a:lnTo>
                <a:lnTo>
                  <a:pt x="729" y="70"/>
                </a:lnTo>
                <a:lnTo>
                  <a:pt x="667" y="15"/>
                </a:lnTo>
                <a:lnTo>
                  <a:pt x="638" y="0"/>
                </a:lnTo>
                <a:lnTo>
                  <a:pt x="577" y="31"/>
                </a:lnTo>
                <a:lnTo>
                  <a:pt x="539" y="77"/>
                </a:lnTo>
                <a:lnTo>
                  <a:pt x="494" y="214"/>
                </a:lnTo>
                <a:lnTo>
                  <a:pt x="448" y="428"/>
                </a:lnTo>
                <a:lnTo>
                  <a:pt x="373" y="520"/>
                </a:lnTo>
                <a:lnTo>
                  <a:pt x="258" y="505"/>
                </a:lnTo>
                <a:close/>
              </a:path>
            </a:pathLst>
          </a:custGeom>
          <a:solidFill>
            <a:srgbClr val="FFFF00"/>
          </a:solidFill>
          <a:ln w="0">
            <a:solidFill>
              <a:srgbClr val="000000"/>
            </a:solidFill>
            <a:prstDash val="solid"/>
            <a:round/>
            <a:headEnd/>
            <a:tailEnd/>
          </a:ln>
        </p:spPr>
        <p:txBody>
          <a:bodyPr/>
          <a:lstStyle/>
          <a:p>
            <a:endParaRPr lang="fi-FI"/>
          </a:p>
        </p:txBody>
      </p:sp>
      <p:sp>
        <p:nvSpPr>
          <p:cNvPr id="28679" name="Freeform 7"/>
          <p:cNvSpPr>
            <a:spLocks noChangeAspect="1"/>
          </p:cNvSpPr>
          <p:nvPr/>
        </p:nvSpPr>
        <p:spPr bwMode="auto">
          <a:xfrm>
            <a:off x="2727325" y="3543300"/>
            <a:ext cx="198438" cy="182563"/>
          </a:xfrm>
          <a:custGeom>
            <a:avLst/>
            <a:gdLst>
              <a:gd name="T0" fmla="*/ 2147483647 w 327"/>
              <a:gd name="T1" fmla="*/ 2147483647 h 298"/>
              <a:gd name="T2" fmla="*/ 2147483647 w 327"/>
              <a:gd name="T3" fmla="*/ 2147483647 h 298"/>
              <a:gd name="T4" fmla="*/ 2147483647 w 327"/>
              <a:gd name="T5" fmla="*/ 2147483647 h 298"/>
              <a:gd name="T6" fmla="*/ 0 w 327"/>
              <a:gd name="T7" fmla="*/ 2147483647 h 298"/>
              <a:gd name="T8" fmla="*/ 2147483647 w 327"/>
              <a:gd name="T9" fmla="*/ 2147483647 h 298"/>
              <a:gd name="T10" fmla="*/ 2147483647 w 327"/>
              <a:gd name="T11" fmla="*/ 2147483647 h 298"/>
              <a:gd name="T12" fmla="*/ 2147483647 w 327"/>
              <a:gd name="T13" fmla="*/ 2147483647 h 298"/>
              <a:gd name="T14" fmla="*/ 2147483647 w 327"/>
              <a:gd name="T15" fmla="*/ 2147483647 h 298"/>
              <a:gd name="T16" fmla="*/ 2147483647 w 327"/>
              <a:gd name="T17" fmla="*/ 2147483647 h 298"/>
              <a:gd name="T18" fmla="*/ 2147483647 w 327"/>
              <a:gd name="T19" fmla="*/ 2147483647 h 298"/>
              <a:gd name="T20" fmla="*/ 2147483647 w 327"/>
              <a:gd name="T21" fmla="*/ 0 h 298"/>
              <a:gd name="T22" fmla="*/ 2147483647 w 327"/>
              <a:gd name="T23" fmla="*/ 2147483647 h 2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7"/>
              <a:gd name="T37" fmla="*/ 0 h 298"/>
              <a:gd name="T38" fmla="*/ 327 w 327"/>
              <a:gd name="T39" fmla="*/ 298 h 2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7" h="298">
                <a:moveTo>
                  <a:pt x="189" y="16"/>
                </a:moveTo>
                <a:lnTo>
                  <a:pt x="75" y="77"/>
                </a:lnTo>
                <a:lnTo>
                  <a:pt x="7" y="169"/>
                </a:lnTo>
                <a:lnTo>
                  <a:pt x="0" y="199"/>
                </a:lnTo>
                <a:lnTo>
                  <a:pt x="30" y="268"/>
                </a:lnTo>
                <a:lnTo>
                  <a:pt x="107" y="298"/>
                </a:lnTo>
                <a:lnTo>
                  <a:pt x="205" y="252"/>
                </a:lnTo>
                <a:lnTo>
                  <a:pt x="297" y="160"/>
                </a:lnTo>
                <a:lnTo>
                  <a:pt x="320" y="122"/>
                </a:lnTo>
                <a:lnTo>
                  <a:pt x="327" y="45"/>
                </a:lnTo>
                <a:lnTo>
                  <a:pt x="273" y="0"/>
                </a:lnTo>
                <a:lnTo>
                  <a:pt x="189" y="16"/>
                </a:lnTo>
                <a:close/>
              </a:path>
            </a:pathLst>
          </a:custGeom>
          <a:solidFill>
            <a:srgbClr val="FFFF00"/>
          </a:solidFill>
          <a:ln w="0">
            <a:solidFill>
              <a:srgbClr val="000000"/>
            </a:solidFill>
            <a:prstDash val="solid"/>
            <a:round/>
            <a:headEnd/>
            <a:tailEnd/>
          </a:ln>
        </p:spPr>
        <p:txBody>
          <a:bodyPr/>
          <a:lstStyle/>
          <a:p>
            <a:endParaRPr lang="fi-FI"/>
          </a:p>
        </p:txBody>
      </p:sp>
      <p:sp>
        <p:nvSpPr>
          <p:cNvPr id="28680" name="Freeform 8"/>
          <p:cNvSpPr>
            <a:spLocks noChangeAspect="1"/>
          </p:cNvSpPr>
          <p:nvPr/>
        </p:nvSpPr>
        <p:spPr bwMode="auto">
          <a:xfrm>
            <a:off x="2619375" y="3924300"/>
            <a:ext cx="109538" cy="161925"/>
          </a:xfrm>
          <a:custGeom>
            <a:avLst/>
            <a:gdLst>
              <a:gd name="T0" fmla="*/ 2147483647 w 183"/>
              <a:gd name="T1" fmla="*/ 2147483647 h 266"/>
              <a:gd name="T2" fmla="*/ 0 w 183"/>
              <a:gd name="T3" fmla="*/ 2147483647 h 266"/>
              <a:gd name="T4" fmla="*/ 2147483647 w 183"/>
              <a:gd name="T5" fmla="*/ 2147483647 h 266"/>
              <a:gd name="T6" fmla="*/ 2147483647 w 183"/>
              <a:gd name="T7" fmla="*/ 2147483647 h 266"/>
              <a:gd name="T8" fmla="*/ 2147483647 w 183"/>
              <a:gd name="T9" fmla="*/ 0 h 266"/>
              <a:gd name="T10" fmla="*/ 2147483647 w 183"/>
              <a:gd name="T11" fmla="*/ 2147483647 h 266"/>
              <a:gd name="T12" fmla="*/ 2147483647 w 183"/>
              <a:gd name="T13" fmla="*/ 2147483647 h 266"/>
              <a:gd name="T14" fmla="*/ 2147483647 w 183"/>
              <a:gd name="T15" fmla="*/ 2147483647 h 266"/>
              <a:gd name="T16" fmla="*/ 2147483647 w 183"/>
              <a:gd name="T17" fmla="*/ 2147483647 h 266"/>
              <a:gd name="T18" fmla="*/ 2147483647 w 183"/>
              <a:gd name="T19" fmla="*/ 2147483647 h 266"/>
              <a:gd name="T20" fmla="*/ 2147483647 w 183"/>
              <a:gd name="T21" fmla="*/ 2147483647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3"/>
              <a:gd name="T34" fmla="*/ 0 h 266"/>
              <a:gd name="T35" fmla="*/ 183 w 183"/>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3" h="266">
                <a:moveTo>
                  <a:pt x="7" y="207"/>
                </a:moveTo>
                <a:lnTo>
                  <a:pt x="0" y="176"/>
                </a:lnTo>
                <a:lnTo>
                  <a:pt x="7" y="70"/>
                </a:lnTo>
                <a:lnTo>
                  <a:pt x="29" y="1"/>
                </a:lnTo>
                <a:lnTo>
                  <a:pt x="75" y="0"/>
                </a:lnTo>
                <a:lnTo>
                  <a:pt x="144" y="76"/>
                </a:lnTo>
                <a:lnTo>
                  <a:pt x="183" y="153"/>
                </a:lnTo>
                <a:lnTo>
                  <a:pt x="176" y="221"/>
                </a:lnTo>
                <a:lnTo>
                  <a:pt x="145" y="266"/>
                </a:lnTo>
                <a:lnTo>
                  <a:pt x="46" y="266"/>
                </a:lnTo>
                <a:lnTo>
                  <a:pt x="7" y="207"/>
                </a:lnTo>
                <a:close/>
              </a:path>
            </a:pathLst>
          </a:custGeom>
          <a:solidFill>
            <a:srgbClr val="FFFF00"/>
          </a:solidFill>
          <a:ln w="0">
            <a:solidFill>
              <a:srgbClr val="000000"/>
            </a:solidFill>
            <a:prstDash val="solid"/>
            <a:round/>
            <a:headEnd/>
            <a:tailEnd/>
          </a:ln>
        </p:spPr>
        <p:txBody>
          <a:bodyPr/>
          <a:lstStyle/>
          <a:p>
            <a:endParaRPr lang="fi-FI"/>
          </a:p>
        </p:txBody>
      </p:sp>
      <p:sp>
        <p:nvSpPr>
          <p:cNvPr id="28681" name="Freeform 9"/>
          <p:cNvSpPr>
            <a:spLocks noChangeAspect="1"/>
          </p:cNvSpPr>
          <p:nvPr/>
        </p:nvSpPr>
        <p:spPr bwMode="auto">
          <a:xfrm>
            <a:off x="5699125" y="593725"/>
            <a:ext cx="1373188" cy="1436688"/>
          </a:xfrm>
          <a:custGeom>
            <a:avLst/>
            <a:gdLst>
              <a:gd name="T0" fmla="*/ 2147483647 w 2262"/>
              <a:gd name="T1" fmla="*/ 2147483647 h 2366"/>
              <a:gd name="T2" fmla="*/ 2147483647 w 2262"/>
              <a:gd name="T3" fmla="*/ 0 h 2366"/>
              <a:gd name="T4" fmla="*/ 2147483647 w 2262"/>
              <a:gd name="T5" fmla="*/ 2147483647 h 2366"/>
              <a:gd name="T6" fmla="*/ 0 w 2262"/>
              <a:gd name="T7" fmla="*/ 2147483647 h 2366"/>
              <a:gd name="T8" fmla="*/ 2147483647 w 2262"/>
              <a:gd name="T9" fmla="*/ 2147483647 h 2366"/>
              <a:gd name="T10" fmla="*/ 2147483647 w 2262"/>
              <a:gd name="T11" fmla="*/ 2147483647 h 2366"/>
              <a:gd name="T12" fmla="*/ 2147483647 w 2262"/>
              <a:gd name="T13" fmla="*/ 2147483647 h 2366"/>
              <a:gd name="T14" fmla="*/ 2147483647 w 2262"/>
              <a:gd name="T15" fmla="*/ 2147483647 h 2366"/>
              <a:gd name="T16" fmla="*/ 2147483647 w 2262"/>
              <a:gd name="T17" fmla="*/ 2147483647 h 2366"/>
              <a:gd name="T18" fmla="*/ 2147483647 w 2262"/>
              <a:gd name="T19" fmla="*/ 2147483647 h 2366"/>
              <a:gd name="T20" fmla="*/ 2147483647 w 2262"/>
              <a:gd name="T21" fmla="*/ 2147483647 h 2366"/>
              <a:gd name="T22" fmla="*/ 2147483647 w 2262"/>
              <a:gd name="T23" fmla="*/ 2147483647 h 2366"/>
              <a:gd name="T24" fmla="*/ 2147483647 w 2262"/>
              <a:gd name="T25" fmla="*/ 2147483647 h 2366"/>
              <a:gd name="T26" fmla="*/ 2147483647 w 2262"/>
              <a:gd name="T27" fmla="*/ 2147483647 h 2366"/>
              <a:gd name="T28" fmla="*/ 2147483647 w 2262"/>
              <a:gd name="T29" fmla="*/ 2147483647 h 2366"/>
              <a:gd name="T30" fmla="*/ 2147483647 w 2262"/>
              <a:gd name="T31" fmla="*/ 2147483647 h 2366"/>
              <a:gd name="T32" fmla="*/ 2147483647 w 2262"/>
              <a:gd name="T33" fmla="*/ 2147483647 h 2366"/>
              <a:gd name="T34" fmla="*/ 2147483647 w 2262"/>
              <a:gd name="T35" fmla="*/ 2147483647 h 2366"/>
              <a:gd name="T36" fmla="*/ 2147483647 w 2262"/>
              <a:gd name="T37" fmla="*/ 2147483647 h 2366"/>
              <a:gd name="T38" fmla="*/ 2147483647 w 2262"/>
              <a:gd name="T39" fmla="*/ 2147483647 h 2366"/>
              <a:gd name="T40" fmla="*/ 2147483647 w 2262"/>
              <a:gd name="T41" fmla="*/ 2147483647 h 2366"/>
              <a:gd name="T42" fmla="*/ 2147483647 w 2262"/>
              <a:gd name="T43" fmla="*/ 2147483647 h 2366"/>
              <a:gd name="T44" fmla="*/ 2147483647 w 2262"/>
              <a:gd name="T45" fmla="*/ 2147483647 h 2366"/>
              <a:gd name="T46" fmla="*/ 2147483647 w 2262"/>
              <a:gd name="T47" fmla="*/ 2147483647 h 23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62"/>
              <a:gd name="T73" fmla="*/ 0 h 2366"/>
              <a:gd name="T74" fmla="*/ 2262 w 2262"/>
              <a:gd name="T75" fmla="*/ 2366 h 23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62" h="2366">
                <a:moveTo>
                  <a:pt x="886" y="413"/>
                </a:moveTo>
                <a:lnTo>
                  <a:pt x="331" y="0"/>
                </a:lnTo>
                <a:lnTo>
                  <a:pt x="239" y="55"/>
                </a:lnTo>
                <a:lnTo>
                  <a:pt x="0" y="286"/>
                </a:lnTo>
                <a:lnTo>
                  <a:pt x="353" y="725"/>
                </a:lnTo>
                <a:lnTo>
                  <a:pt x="778" y="931"/>
                </a:lnTo>
                <a:lnTo>
                  <a:pt x="1314" y="1824"/>
                </a:lnTo>
                <a:lnTo>
                  <a:pt x="1328" y="1832"/>
                </a:lnTo>
                <a:lnTo>
                  <a:pt x="1711" y="2040"/>
                </a:lnTo>
                <a:lnTo>
                  <a:pt x="1978" y="2366"/>
                </a:lnTo>
                <a:lnTo>
                  <a:pt x="2015" y="1815"/>
                </a:lnTo>
                <a:lnTo>
                  <a:pt x="1973" y="1832"/>
                </a:lnTo>
                <a:lnTo>
                  <a:pt x="1698" y="1199"/>
                </a:lnTo>
                <a:lnTo>
                  <a:pt x="1575" y="1231"/>
                </a:lnTo>
                <a:lnTo>
                  <a:pt x="1377" y="983"/>
                </a:lnTo>
                <a:lnTo>
                  <a:pt x="1605" y="794"/>
                </a:lnTo>
                <a:lnTo>
                  <a:pt x="1822" y="919"/>
                </a:lnTo>
                <a:lnTo>
                  <a:pt x="2110" y="918"/>
                </a:lnTo>
                <a:lnTo>
                  <a:pt x="2262" y="766"/>
                </a:lnTo>
                <a:lnTo>
                  <a:pt x="2243" y="750"/>
                </a:lnTo>
                <a:lnTo>
                  <a:pt x="1623" y="265"/>
                </a:lnTo>
                <a:lnTo>
                  <a:pt x="1462" y="373"/>
                </a:lnTo>
                <a:lnTo>
                  <a:pt x="1314" y="253"/>
                </a:lnTo>
                <a:lnTo>
                  <a:pt x="886" y="413"/>
                </a:lnTo>
                <a:close/>
              </a:path>
            </a:pathLst>
          </a:custGeom>
          <a:solidFill>
            <a:schemeClr val="bg1">
              <a:lumMod val="85000"/>
            </a:schemeClr>
          </a:solidFill>
          <a:ln w="0">
            <a:solidFill>
              <a:srgbClr val="000000"/>
            </a:solidFill>
            <a:prstDash val="solid"/>
            <a:round/>
            <a:headEnd/>
            <a:tailEnd/>
          </a:ln>
        </p:spPr>
        <p:txBody>
          <a:bodyPr/>
          <a:lstStyle/>
          <a:p>
            <a:endParaRPr lang="fi-FI"/>
          </a:p>
        </p:txBody>
      </p:sp>
      <p:sp>
        <p:nvSpPr>
          <p:cNvPr id="28682" name="Freeform 10"/>
          <p:cNvSpPr>
            <a:spLocks noChangeAspect="1"/>
          </p:cNvSpPr>
          <p:nvPr/>
        </p:nvSpPr>
        <p:spPr bwMode="auto">
          <a:xfrm>
            <a:off x="3779838" y="3017838"/>
            <a:ext cx="800100" cy="1054100"/>
          </a:xfrm>
          <a:custGeom>
            <a:avLst/>
            <a:gdLst>
              <a:gd name="T0" fmla="*/ 2147483647 w 1320"/>
              <a:gd name="T1" fmla="*/ 2147483647 h 1735"/>
              <a:gd name="T2" fmla="*/ 0 w 1320"/>
              <a:gd name="T3" fmla="*/ 2147483647 h 1735"/>
              <a:gd name="T4" fmla="*/ 2147483647 w 1320"/>
              <a:gd name="T5" fmla="*/ 2147483647 h 1735"/>
              <a:gd name="T6" fmla="*/ 2147483647 w 1320"/>
              <a:gd name="T7" fmla="*/ 0 h 1735"/>
              <a:gd name="T8" fmla="*/ 2147483647 w 1320"/>
              <a:gd name="T9" fmla="*/ 2147483647 h 1735"/>
              <a:gd name="T10" fmla="*/ 2147483647 w 1320"/>
              <a:gd name="T11" fmla="*/ 2147483647 h 1735"/>
              <a:gd name="T12" fmla="*/ 2147483647 w 1320"/>
              <a:gd name="T13" fmla="*/ 2147483647 h 1735"/>
              <a:gd name="T14" fmla="*/ 2147483647 w 1320"/>
              <a:gd name="T15" fmla="*/ 2147483647 h 1735"/>
              <a:gd name="T16" fmla="*/ 2147483647 w 1320"/>
              <a:gd name="T17" fmla="*/ 2147483647 h 1735"/>
              <a:gd name="T18" fmla="*/ 2147483647 w 1320"/>
              <a:gd name="T19" fmla="*/ 2147483647 h 1735"/>
              <a:gd name="T20" fmla="*/ 2147483647 w 1320"/>
              <a:gd name="T21" fmla="*/ 2147483647 h 17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0"/>
              <a:gd name="T34" fmla="*/ 0 h 1735"/>
              <a:gd name="T35" fmla="*/ 1320 w 1320"/>
              <a:gd name="T36" fmla="*/ 1735 h 17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20" h="1735">
                <a:moveTo>
                  <a:pt x="442" y="1478"/>
                </a:moveTo>
                <a:lnTo>
                  <a:pt x="0" y="1047"/>
                </a:lnTo>
                <a:lnTo>
                  <a:pt x="96" y="830"/>
                </a:lnTo>
                <a:lnTo>
                  <a:pt x="467" y="0"/>
                </a:lnTo>
                <a:lnTo>
                  <a:pt x="1005" y="510"/>
                </a:lnTo>
                <a:lnTo>
                  <a:pt x="997" y="522"/>
                </a:lnTo>
                <a:lnTo>
                  <a:pt x="1198" y="953"/>
                </a:lnTo>
                <a:lnTo>
                  <a:pt x="1320" y="1483"/>
                </a:lnTo>
                <a:lnTo>
                  <a:pt x="1304" y="1488"/>
                </a:lnTo>
                <a:lnTo>
                  <a:pt x="1082" y="1735"/>
                </a:lnTo>
                <a:lnTo>
                  <a:pt x="442" y="1478"/>
                </a:lnTo>
                <a:close/>
              </a:path>
            </a:pathLst>
          </a:custGeom>
          <a:solidFill>
            <a:srgbClr val="FFFF00"/>
          </a:solidFill>
          <a:ln w="12700">
            <a:solidFill>
              <a:srgbClr val="000000"/>
            </a:solidFill>
            <a:prstDash val="solid"/>
            <a:round/>
            <a:headEnd/>
            <a:tailEnd/>
          </a:ln>
        </p:spPr>
        <p:txBody>
          <a:bodyPr/>
          <a:lstStyle/>
          <a:p>
            <a:endParaRPr lang="fi-FI"/>
          </a:p>
        </p:txBody>
      </p:sp>
      <p:sp>
        <p:nvSpPr>
          <p:cNvPr id="28683" name="Freeform 11"/>
          <p:cNvSpPr>
            <a:spLocks noChangeAspect="1"/>
          </p:cNvSpPr>
          <p:nvPr/>
        </p:nvSpPr>
        <p:spPr bwMode="auto">
          <a:xfrm>
            <a:off x="5443538" y="260350"/>
            <a:ext cx="401637" cy="577850"/>
          </a:xfrm>
          <a:custGeom>
            <a:avLst/>
            <a:gdLst>
              <a:gd name="T0" fmla="*/ 2147483647 w 661"/>
              <a:gd name="T1" fmla="*/ 2147483647 h 954"/>
              <a:gd name="T2" fmla="*/ 2147483647 w 661"/>
              <a:gd name="T3" fmla="*/ 2147483647 h 954"/>
              <a:gd name="T4" fmla="*/ 0 w 661"/>
              <a:gd name="T5" fmla="*/ 2147483647 h 954"/>
              <a:gd name="T6" fmla="*/ 2147483647 w 661"/>
              <a:gd name="T7" fmla="*/ 2147483647 h 954"/>
              <a:gd name="T8" fmla="*/ 2147483647 w 661"/>
              <a:gd name="T9" fmla="*/ 2147483647 h 954"/>
              <a:gd name="T10" fmla="*/ 2147483647 w 661"/>
              <a:gd name="T11" fmla="*/ 2147483647 h 954"/>
              <a:gd name="T12" fmla="*/ 2147483647 w 661"/>
              <a:gd name="T13" fmla="*/ 2147483647 h 954"/>
              <a:gd name="T14" fmla="*/ 2147483647 w 661"/>
              <a:gd name="T15" fmla="*/ 2147483647 h 954"/>
              <a:gd name="T16" fmla="*/ 2147483647 w 661"/>
              <a:gd name="T17" fmla="*/ 2147483647 h 954"/>
              <a:gd name="T18" fmla="*/ 2147483647 w 661"/>
              <a:gd name="T19" fmla="*/ 2147483647 h 954"/>
              <a:gd name="T20" fmla="*/ 2147483647 w 661"/>
              <a:gd name="T21" fmla="*/ 2147483647 h 954"/>
              <a:gd name="T22" fmla="*/ 2147483647 w 661"/>
              <a:gd name="T23" fmla="*/ 2147483647 h 954"/>
              <a:gd name="T24" fmla="*/ 2147483647 w 661"/>
              <a:gd name="T25" fmla="*/ 0 h 954"/>
              <a:gd name="T26" fmla="*/ 2147483647 w 661"/>
              <a:gd name="T27" fmla="*/ 2147483647 h 954"/>
              <a:gd name="T28" fmla="*/ 2147483647 w 661"/>
              <a:gd name="T29" fmla="*/ 2147483647 h 9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1"/>
              <a:gd name="T46" fmla="*/ 0 h 954"/>
              <a:gd name="T47" fmla="*/ 661 w 661"/>
              <a:gd name="T48" fmla="*/ 954 h 9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1" h="954">
                <a:moveTo>
                  <a:pt x="167" y="232"/>
                </a:moveTo>
                <a:lnTo>
                  <a:pt x="60" y="286"/>
                </a:lnTo>
                <a:lnTo>
                  <a:pt x="0" y="354"/>
                </a:lnTo>
                <a:lnTo>
                  <a:pt x="7" y="431"/>
                </a:lnTo>
                <a:lnTo>
                  <a:pt x="76" y="618"/>
                </a:lnTo>
                <a:lnTo>
                  <a:pt x="55" y="781"/>
                </a:lnTo>
                <a:lnTo>
                  <a:pt x="40" y="835"/>
                </a:lnTo>
                <a:lnTo>
                  <a:pt x="296" y="954"/>
                </a:lnTo>
                <a:lnTo>
                  <a:pt x="335" y="919"/>
                </a:lnTo>
                <a:lnTo>
                  <a:pt x="422" y="836"/>
                </a:lnTo>
                <a:lnTo>
                  <a:pt x="661" y="605"/>
                </a:lnTo>
                <a:lnTo>
                  <a:pt x="616" y="633"/>
                </a:lnTo>
                <a:lnTo>
                  <a:pt x="323" y="0"/>
                </a:lnTo>
                <a:lnTo>
                  <a:pt x="242" y="95"/>
                </a:lnTo>
                <a:lnTo>
                  <a:pt x="167" y="232"/>
                </a:lnTo>
                <a:close/>
              </a:path>
            </a:pathLst>
          </a:custGeom>
          <a:solidFill>
            <a:schemeClr val="bg1">
              <a:lumMod val="85000"/>
            </a:schemeClr>
          </a:solidFill>
          <a:ln w="12700">
            <a:solidFill>
              <a:srgbClr val="000000"/>
            </a:solidFill>
            <a:prstDash val="solid"/>
            <a:round/>
            <a:headEnd/>
            <a:tailEnd/>
          </a:ln>
        </p:spPr>
        <p:txBody>
          <a:bodyPr/>
          <a:lstStyle/>
          <a:p>
            <a:endParaRPr lang="fi-FI"/>
          </a:p>
        </p:txBody>
      </p:sp>
      <p:sp>
        <p:nvSpPr>
          <p:cNvPr id="28684" name="Freeform 12"/>
          <p:cNvSpPr>
            <a:spLocks noChangeAspect="1"/>
          </p:cNvSpPr>
          <p:nvPr/>
        </p:nvSpPr>
        <p:spPr bwMode="auto">
          <a:xfrm>
            <a:off x="5249863" y="428625"/>
            <a:ext cx="130175" cy="255588"/>
          </a:xfrm>
          <a:custGeom>
            <a:avLst/>
            <a:gdLst>
              <a:gd name="T0" fmla="*/ 2147483647 w 213"/>
              <a:gd name="T1" fmla="*/ 2147483647 h 419"/>
              <a:gd name="T2" fmla="*/ 2147483647 w 213"/>
              <a:gd name="T3" fmla="*/ 2147483647 h 419"/>
              <a:gd name="T4" fmla="*/ 2147483647 w 213"/>
              <a:gd name="T5" fmla="*/ 2147483647 h 419"/>
              <a:gd name="T6" fmla="*/ 0 w 213"/>
              <a:gd name="T7" fmla="*/ 2147483647 h 419"/>
              <a:gd name="T8" fmla="*/ 2147483647 w 213"/>
              <a:gd name="T9" fmla="*/ 2147483647 h 419"/>
              <a:gd name="T10" fmla="*/ 2147483647 w 213"/>
              <a:gd name="T11" fmla="*/ 2147483647 h 419"/>
              <a:gd name="T12" fmla="*/ 2147483647 w 213"/>
              <a:gd name="T13" fmla="*/ 0 h 419"/>
              <a:gd name="T14" fmla="*/ 2147483647 w 213"/>
              <a:gd name="T15" fmla="*/ 2147483647 h 419"/>
              <a:gd name="T16" fmla="*/ 2147483647 w 213"/>
              <a:gd name="T17" fmla="*/ 2147483647 h 419"/>
              <a:gd name="T18" fmla="*/ 2147483647 w 213"/>
              <a:gd name="T19" fmla="*/ 2147483647 h 419"/>
              <a:gd name="T20" fmla="*/ 2147483647 w 213"/>
              <a:gd name="T21" fmla="*/ 2147483647 h 4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
              <a:gd name="T34" fmla="*/ 0 h 419"/>
              <a:gd name="T35" fmla="*/ 213 w 213"/>
              <a:gd name="T36" fmla="*/ 419 h 4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 h="419">
                <a:moveTo>
                  <a:pt x="122" y="419"/>
                </a:moveTo>
                <a:lnTo>
                  <a:pt x="77" y="419"/>
                </a:lnTo>
                <a:lnTo>
                  <a:pt x="39" y="388"/>
                </a:lnTo>
                <a:lnTo>
                  <a:pt x="0" y="266"/>
                </a:lnTo>
                <a:lnTo>
                  <a:pt x="30" y="106"/>
                </a:lnTo>
                <a:lnTo>
                  <a:pt x="52" y="37"/>
                </a:lnTo>
                <a:lnTo>
                  <a:pt x="105" y="0"/>
                </a:lnTo>
                <a:lnTo>
                  <a:pt x="190" y="75"/>
                </a:lnTo>
                <a:lnTo>
                  <a:pt x="213" y="189"/>
                </a:lnTo>
                <a:lnTo>
                  <a:pt x="190" y="335"/>
                </a:lnTo>
                <a:lnTo>
                  <a:pt x="122" y="419"/>
                </a:lnTo>
                <a:close/>
              </a:path>
            </a:pathLst>
          </a:custGeom>
          <a:solidFill>
            <a:schemeClr val="bg1">
              <a:lumMod val="85000"/>
            </a:schemeClr>
          </a:solidFill>
          <a:ln w="0">
            <a:solidFill>
              <a:srgbClr val="000000"/>
            </a:solidFill>
            <a:prstDash val="solid"/>
            <a:round/>
            <a:headEnd/>
            <a:tailEnd/>
          </a:ln>
        </p:spPr>
        <p:txBody>
          <a:bodyPr/>
          <a:lstStyle/>
          <a:p>
            <a:endParaRPr lang="fi-FI"/>
          </a:p>
        </p:txBody>
      </p:sp>
      <p:sp>
        <p:nvSpPr>
          <p:cNvPr id="28685" name="Freeform 13"/>
          <p:cNvSpPr>
            <a:spLocks noChangeAspect="1"/>
          </p:cNvSpPr>
          <p:nvPr/>
        </p:nvSpPr>
        <p:spPr bwMode="auto">
          <a:xfrm>
            <a:off x="3074988" y="3113088"/>
            <a:ext cx="762000" cy="866775"/>
          </a:xfrm>
          <a:custGeom>
            <a:avLst/>
            <a:gdLst>
              <a:gd name="T0" fmla="*/ 2147483647 w 1258"/>
              <a:gd name="T1" fmla="*/ 2147483647 h 1428"/>
              <a:gd name="T2" fmla="*/ 2147483647 w 1258"/>
              <a:gd name="T3" fmla="*/ 2147483647 h 1428"/>
              <a:gd name="T4" fmla="*/ 2147483647 w 1258"/>
              <a:gd name="T5" fmla="*/ 2147483647 h 1428"/>
              <a:gd name="T6" fmla="*/ 2147483647 w 1258"/>
              <a:gd name="T7" fmla="*/ 2147483647 h 1428"/>
              <a:gd name="T8" fmla="*/ 2147483647 w 1258"/>
              <a:gd name="T9" fmla="*/ 2147483647 h 1428"/>
              <a:gd name="T10" fmla="*/ 0 w 1258"/>
              <a:gd name="T11" fmla="*/ 2147483647 h 1428"/>
              <a:gd name="T12" fmla="*/ 2147483647 w 1258"/>
              <a:gd name="T13" fmla="*/ 2147483647 h 1428"/>
              <a:gd name="T14" fmla="*/ 2147483647 w 1258"/>
              <a:gd name="T15" fmla="*/ 2147483647 h 1428"/>
              <a:gd name="T16" fmla="*/ 2147483647 w 1258"/>
              <a:gd name="T17" fmla="*/ 2147483647 h 1428"/>
              <a:gd name="T18" fmla="*/ 2147483647 w 1258"/>
              <a:gd name="T19" fmla="*/ 2147483647 h 1428"/>
              <a:gd name="T20" fmla="*/ 2147483647 w 1258"/>
              <a:gd name="T21" fmla="*/ 2147483647 h 1428"/>
              <a:gd name="T22" fmla="*/ 2147483647 w 1258"/>
              <a:gd name="T23" fmla="*/ 2147483647 h 1428"/>
              <a:gd name="T24" fmla="*/ 2147483647 w 1258"/>
              <a:gd name="T25" fmla="*/ 2147483647 h 1428"/>
              <a:gd name="T26" fmla="*/ 2147483647 w 1258"/>
              <a:gd name="T27" fmla="*/ 2147483647 h 1428"/>
              <a:gd name="T28" fmla="*/ 2147483647 w 1258"/>
              <a:gd name="T29" fmla="*/ 0 h 1428"/>
              <a:gd name="T30" fmla="*/ 2147483647 w 1258"/>
              <a:gd name="T31" fmla="*/ 2147483647 h 1428"/>
              <a:gd name="T32" fmla="*/ 2147483647 w 1258"/>
              <a:gd name="T33" fmla="*/ 2147483647 h 1428"/>
              <a:gd name="T34" fmla="*/ 2147483647 w 1258"/>
              <a:gd name="T35" fmla="*/ 2147483647 h 1428"/>
              <a:gd name="T36" fmla="*/ 2147483647 w 1258"/>
              <a:gd name="T37" fmla="*/ 2147483647 h 1428"/>
              <a:gd name="T38" fmla="*/ 2147483647 w 1258"/>
              <a:gd name="T39" fmla="*/ 2147483647 h 1428"/>
              <a:gd name="T40" fmla="*/ 2147483647 w 1258"/>
              <a:gd name="T41" fmla="*/ 2147483647 h 1428"/>
              <a:gd name="T42" fmla="*/ 2147483647 w 1258"/>
              <a:gd name="T43" fmla="*/ 2147483647 h 1428"/>
              <a:gd name="T44" fmla="*/ 2147483647 w 1258"/>
              <a:gd name="T45" fmla="*/ 2147483647 h 1428"/>
              <a:gd name="T46" fmla="*/ 2147483647 w 1258"/>
              <a:gd name="T47" fmla="*/ 2147483647 h 14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58"/>
              <a:gd name="T73" fmla="*/ 0 h 1428"/>
              <a:gd name="T74" fmla="*/ 1258 w 1258"/>
              <a:gd name="T75" fmla="*/ 1428 h 14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58" h="1428">
                <a:moveTo>
                  <a:pt x="268" y="692"/>
                </a:moveTo>
                <a:lnTo>
                  <a:pt x="184" y="715"/>
                </a:lnTo>
                <a:lnTo>
                  <a:pt x="92" y="700"/>
                </a:lnTo>
                <a:lnTo>
                  <a:pt x="77" y="687"/>
                </a:lnTo>
                <a:lnTo>
                  <a:pt x="96" y="895"/>
                </a:lnTo>
                <a:lnTo>
                  <a:pt x="0" y="1050"/>
                </a:lnTo>
                <a:lnTo>
                  <a:pt x="22" y="1395"/>
                </a:lnTo>
                <a:lnTo>
                  <a:pt x="25" y="1428"/>
                </a:lnTo>
                <a:lnTo>
                  <a:pt x="1033" y="1370"/>
                </a:lnTo>
                <a:lnTo>
                  <a:pt x="1074" y="1088"/>
                </a:lnTo>
                <a:lnTo>
                  <a:pt x="1162" y="890"/>
                </a:lnTo>
                <a:lnTo>
                  <a:pt x="1258" y="673"/>
                </a:lnTo>
                <a:lnTo>
                  <a:pt x="658" y="144"/>
                </a:lnTo>
                <a:lnTo>
                  <a:pt x="647" y="137"/>
                </a:lnTo>
                <a:lnTo>
                  <a:pt x="455" y="0"/>
                </a:lnTo>
                <a:lnTo>
                  <a:pt x="487" y="44"/>
                </a:lnTo>
                <a:lnTo>
                  <a:pt x="510" y="96"/>
                </a:lnTo>
                <a:lnTo>
                  <a:pt x="510" y="226"/>
                </a:lnTo>
                <a:lnTo>
                  <a:pt x="480" y="256"/>
                </a:lnTo>
                <a:lnTo>
                  <a:pt x="389" y="310"/>
                </a:lnTo>
                <a:lnTo>
                  <a:pt x="298" y="448"/>
                </a:lnTo>
                <a:lnTo>
                  <a:pt x="329" y="623"/>
                </a:lnTo>
                <a:lnTo>
                  <a:pt x="313" y="645"/>
                </a:lnTo>
                <a:lnTo>
                  <a:pt x="268" y="692"/>
                </a:lnTo>
                <a:close/>
              </a:path>
            </a:pathLst>
          </a:custGeom>
          <a:solidFill>
            <a:srgbClr val="FFFF00"/>
          </a:solidFill>
          <a:ln w="0">
            <a:solidFill>
              <a:srgbClr val="000000"/>
            </a:solidFill>
            <a:prstDash val="solid"/>
            <a:round/>
            <a:headEnd/>
            <a:tailEnd/>
          </a:ln>
        </p:spPr>
        <p:txBody>
          <a:bodyPr/>
          <a:lstStyle/>
          <a:p>
            <a:endParaRPr lang="fi-FI"/>
          </a:p>
        </p:txBody>
      </p:sp>
      <p:sp>
        <p:nvSpPr>
          <p:cNvPr id="28686" name="Freeform 14"/>
          <p:cNvSpPr>
            <a:spLocks noChangeAspect="1"/>
          </p:cNvSpPr>
          <p:nvPr/>
        </p:nvSpPr>
        <p:spPr bwMode="auto">
          <a:xfrm>
            <a:off x="2846388" y="3032125"/>
            <a:ext cx="131762" cy="228600"/>
          </a:xfrm>
          <a:custGeom>
            <a:avLst/>
            <a:gdLst>
              <a:gd name="T0" fmla="*/ 2147483647 w 221"/>
              <a:gd name="T1" fmla="*/ 2147483647 h 380"/>
              <a:gd name="T2" fmla="*/ 0 w 221"/>
              <a:gd name="T3" fmla="*/ 2147483647 h 380"/>
              <a:gd name="T4" fmla="*/ 2147483647 w 221"/>
              <a:gd name="T5" fmla="*/ 2147483647 h 380"/>
              <a:gd name="T6" fmla="*/ 2147483647 w 221"/>
              <a:gd name="T7" fmla="*/ 2147483647 h 380"/>
              <a:gd name="T8" fmla="*/ 2147483647 w 221"/>
              <a:gd name="T9" fmla="*/ 0 h 380"/>
              <a:gd name="T10" fmla="*/ 2147483647 w 221"/>
              <a:gd name="T11" fmla="*/ 2147483647 h 380"/>
              <a:gd name="T12" fmla="*/ 2147483647 w 221"/>
              <a:gd name="T13" fmla="*/ 2147483647 h 380"/>
              <a:gd name="T14" fmla="*/ 2147483647 w 221"/>
              <a:gd name="T15" fmla="*/ 2147483647 h 380"/>
              <a:gd name="T16" fmla="*/ 2147483647 w 221"/>
              <a:gd name="T17" fmla="*/ 2147483647 h 380"/>
              <a:gd name="T18" fmla="*/ 2147483647 w 221"/>
              <a:gd name="T19" fmla="*/ 2147483647 h 380"/>
              <a:gd name="T20" fmla="*/ 2147483647 w 221"/>
              <a:gd name="T21" fmla="*/ 2147483647 h 380"/>
              <a:gd name="T22" fmla="*/ 2147483647 w 221"/>
              <a:gd name="T23" fmla="*/ 2147483647 h 380"/>
              <a:gd name="T24" fmla="*/ 2147483647 w 221"/>
              <a:gd name="T25" fmla="*/ 2147483647 h 3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1"/>
              <a:gd name="T40" fmla="*/ 0 h 380"/>
              <a:gd name="T41" fmla="*/ 221 w 221"/>
              <a:gd name="T42" fmla="*/ 380 h 3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1" h="380">
                <a:moveTo>
                  <a:pt x="7" y="267"/>
                </a:moveTo>
                <a:lnTo>
                  <a:pt x="0" y="243"/>
                </a:lnTo>
                <a:lnTo>
                  <a:pt x="7" y="99"/>
                </a:lnTo>
                <a:lnTo>
                  <a:pt x="38" y="31"/>
                </a:lnTo>
                <a:lnTo>
                  <a:pt x="76" y="0"/>
                </a:lnTo>
                <a:lnTo>
                  <a:pt x="144" y="7"/>
                </a:lnTo>
                <a:lnTo>
                  <a:pt x="198" y="53"/>
                </a:lnTo>
                <a:lnTo>
                  <a:pt x="221" y="98"/>
                </a:lnTo>
                <a:lnTo>
                  <a:pt x="221" y="281"/>
                </a:lnTo>
                <a:lnTo>
                  <a:pt x="185" y="380"/>
                </a:lnTo>
                <a:lnTo>
                  <a:pt x="100" y="373"/>
                </a:lnTo>
                <a:lnTo>
                  <a:pt x="39" y="319"/>
                </a:lnTo>
                <a:lnTo>
                  <a:pt x="7" y="267"/>
                </a:lnTo>
                <a:close/>
              </a:path>
            </a:pathLst>
          </a:custGeom>
          <a:solidFill>
            <a:srgbClr val="FFFF00"/>
          </a:solidFill>
          <a:ln w="0">
            <a:solidFill>
              <a:srgbClr val="000000"/>
            </a:solidFill>
            <a:prstDash val="solid"/>
            <a:round/>
            <a:headEnd/>
            <a:tailEnd/>
          </a:ln>
        </p:spPr>
        <p:txBody>
          <a:bodyPr/>
          <a:lstStyle/>
          <a:p>
            <a:endParaRPr lang="fi-FI"/>
          </a:p>
        </p:txBody>
      </p:sp>
      <p:sp>
        <p:nvSpPr>
          <p:cNvPr id="28687" name="Freeform 15"/>
          <p:cNvSpPr>
            <a:spLocks noChangeAspect="1"/>
          </p:cNvSpPr>
          <p:nvPr/>
        </p:nvSpPr>
        <p:spPr bwMode="auto">
          <a:xfrm>
            <a:off x="2336800" y="3022600"/>
            <a:ext cx="136525" cy="158750"/>
          </a:xfrm>
          <a:custGeom>
            <a:avLst/>
            <a:gdLst>
              <a:gd name="T0" fmla="*/ 2147483647 w 229"/>
              <a:gd name="T1" fmla="*/ 0 h 266"/>
              <a:gd name="T2" fmla="*/ 2147483647 w 229"/>
              <a:gd name="T3" fmla="*/ 2147483647 h 266"/>
              <a:gd name="T4" fmla="*/ 0 w 229"/>
              <a:gd name="T5" fmla="*/ 2147483647 h 266"/>
              <a:gd name="T6" fmla="*/ 2147483647 w 229"/>
              <a:gd name="T7" fmla="*/ 2147483647 h 266"/>
              <a:gd name="T8" fmla="*/ 2147483647 w 229"/>
              <a:gd name="T9" fmla="*/ 2147483647 h 266"/>
              <a:gd name="T10" fmla="*/ 2147483647 w 229"/>
              <a:gd name="T11" fmla="*/ 2147483647 h 266"/>
              <a:gd name="T12" fmla="*/ 2147483647 w 229"/>
              <a:gd name="T13" fmla="*/ 2147483647 h 266"/>
              <a:gd name="T14" fmla="*/ 2147483647 w 229"/>
              <a:gd name="T15" fmla="*/ 2147483647 h 266"/>
              <a:gd name="T16" fmla="*/ 2147483647 w 229"/>
              <a:gd name="T17" fmla="*/ 2147483647 h 266"/>
              <a:gd name="T18" fmla="*/ 2147483647 w 229"/>
              <a:gd name="T19" fmla="*/ 2147483647 h 266"/>
              <a:gd name="T20" fmla="*/ 2147483647 w 229"/>
              <a:gd name="T21" fmla="*/ 0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9"/>
              <a:gd name="T34" fmla="*/ 0 h 266"/>
              <a:gd name="T35" fmla="*/ 229 w 229"/>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9" h="266">
                <a:moveTo>
                  <a:pt x="106" y="0"/>
                </a:moveTo>
                <a:lnTo>
                  <a:pt x="45" y="45"/>
                </a:lnTo>
                <a:lnTo>
                  <a:pt x="0" y="153"/>
                </a:lnTo>
                <a:lnTo>
                  <a:pt x="7" y="198"/>
                </a:lnTo>
                <a:lnTo>
                  <a:pt x="47" y="266"/>
                </a:lnTo>
                <a:lnTo>
                  <a:pt x="138" y="266"/>
                </a:lnTo>
                <a:lnTo>
                  <a:pt x="176" y="243"/>
                </a:lnTo>
                <a:lnTo>
                  <a:pt x="229" y="151"/>
                </a:lnTo>
                <a:lnTo>
                  <a:pt x="213" y="60"/>
                </a:lnTo>
                <a:lnTo>
                  <a:pt x="168" y="14"/>
                </a:lnTo>
                <a:lnTo>
                  <a:pt x="106" y="0"/>
                </a:lnTo>
                <a:close/>
              </a:path>
            </a:pathLst>
          </a:custGeom>
          <a:solidFill>
            <a:srgbClr val="FFFF00"/>
          </a:solidFill>
          <a:ln w="0">
            <a:solidFill>
              <a:srgbClr val="000000"/>
            </a:solidFill>
            <a:prstDash val="solid"/>
            <a:round/>
            <a:headEnd/>
            <a:tailEnd/>
          </a:ln>
        </p:spPr>
        <p:txBody>
          <a:bodyPr/>
          <a:lstStyle/>
          <a:p>
            <a:endParaRPr lang="fi-FI"/>
          </a:p>
        </p:txBody>
      </p:sp>
      <p:sp>
        <p:nvSpPr>
          <p:cNvPr id="28688" name="Freeform 16"/>
          <p:cNvSpPr>
            <a:spLocks noChangeAspect="1"/>
          </p:cNvSpPr>
          <p:nvPr/>
        </p:nvSpPr>
        <p:spPr bwMode="auto">
          <a:xfrm>
            <a:off x="3467100" y="2203450"/>
            <a:ext cx="835025" cy="1317625"/>
          </a:xfrm>
          <a:custGeom>
            <a:avLst/>
            <a:gdLst>
              <a:gd name="T0" fmla="*/ 2147483647 w 1377"/>
              <a:gd name="T1" fmla="*/ 2147483647 h 2171"/>
              <a:gd name="T2" fmla="*/ 2147483647 w 1377"/>
              <a:gd name="T3" fmla="*/ 2147483647 h 2171"/>
              <a:gd name="T4" fmla="*/ 2147483647 w 1377"/>
              <a:gd name="T5" fmla="*/ 0 h 2171"/>
              <a:gd name="T6" fmla="*/ 2147483647 w 1377"/>
              <a:gd name="T7" fmla="*/ 0 h 2171"/>
              <a:gd name="T8" fmla="*/ 2147483647 w 1377"/>
              <a:gd name="T9" fmla="*/ 2147483647 h 2171"/>
              <a:gd name="T10" fmla="*/ 2147483647 w 1377"/>
              <a:gd name="T11" fmla="*/ 2147483647 h 2171"/>
              <a:gd name="T12" fmla="*/ 2147483647 w 1377"/>
              <a:gd name="T13" fmla="*/ 2147483647 h 2171"/>
              <a:gd name="T14" fmla="*/ 2147483647 w 1377"/>
              <a:gd name="T15" fmla="*/ 2147483647 h 2171"/>
              <a:gd name="T16" fmla="*/ 2147483647 w 1377"/>
              <a:gd name="T17" fmla="*/ 2147483647 h 2171"/>
              <a:gd name="T18" fmla="*/ 2147483647 w 1377"/>
              <a:gd name="T19" fmla="*/ 2147483647 h 2171"/>
              <a:gd name="T20" fmla="*/ 2147483647 w 1377"/>
              <a:gd name="T21" fmla="*/ 2147483647 h 2171"/>
              <a:gd name="T22" fmla="*/ 2147483647 w 1377"/>
              <a:gd name="T23" fmla="*/ 2147483647 h 2171"/>
              <a:gd name="T24" fmla="*/ 2147483647 w 1377"/>
              <a:gd name="T25" fmla="*/ 2147483647 h 2171"/>
              <a:gd name="T26" fmla="*/ 2147483647 w 1377"/>
              <a:gd name="T27" fmla="*/ 2147483647 h 2171"/>
              <a:gd name="T28" fmla="*/ 2147483647 w 1377"/>
              <a:gd name="T29" fmla="*/ 2147483647 h 2171"/>
              <a:gd name="T30" fmla="*/ 0 w 1377"/>
              <a:gd name="T31" fmla="*/ 2147483647 h 2171"/>
              <a:gd name="T32" fmla="*/ 2147483647 w 1377"/>
              <a:gd name="T33" fmla="*/ 2147483647 h 2171"/>
              <a:gd name="T34" fmla="*/ 2147483647 w 1377"/>
              <a:gd name="T35" fmla="*/ 2147483647 h 2171"/>
              <a:gd name="T36" fmla="*/ 2147483647 w 1377"/>
              <a:gd name="T37" fmla="*/ 2147483647 h 2171"/>
              <a:gd name="T38" fmla="*/ 2147483647 w 1377"/>
              <a:gd name="T39" fmla="*/ 2147483647 h 2171"/>
              <a:gd name="T40" fmla="*/ 2147483647 w 1377"/>
              <a:gd name="T41" fmla="*/ 2147483647 h 2171"/>
              <a:gd name="T42" fmla="*/ 2147483647 w 1377"/>
              <a:gd name="T43" fmla="*/ 2147483647 h 2171"/>
              <a:gd name="T44" fmla="*/ 2147483647 w 1377"/>
              <a:gd name="T45" fmla="*/ 2147483647 h 2171"/>
              <a:gd name="T46" fmla="*/ 2147483647 w 1377"/>
              <a:gd name="T47" fmla="*/ 2147483647 h 2171"/>
              <a:gd name="T48" fmla="*/ 2147483647 w 1377"/>
              <a:gd name="T49" fmla="*/ 2147483647 h 2171"/>
              <a:gd name="T50" fmla="*/ 2147483647 w 1377"/>
              <a:gd name="T51" fmla="*/ 2147483647 h 2171"/>
              <a:gd name="T52" fmla="*/ 2147483647 w 1377"/>
              <a:gd name="T53" fmla="*/ 2147483647 h 2171"/>
              <a:gd name="T54" fmla="*/ 2147483647 w 1377"/>
              <a:gd name="T55" fmla="*/ 2147483647 h 2171"/>
              <a:gd name="T56" fmla="*/ 2147483647 w 1377"/>
              <a:gd name="T57" fmla="*/ 2147483647 h 2171"/>
              <a:gd name="T58" fmla="*/ 2147483647 w 1377"/>
              <a:gd name="T59" fmla="*/ 2147483647 h 2171"/>
              <a:gd name="T60" fmla="*/ 2147483647 w 1377"/>
              <a:gd name="T61" fmla="*/ 2147483647 h 2171"/>
              <a:gd name="T62" fmla="*/ 2147483647 w 1377"/>
              <a:gd name="T63" fmla="*/ 2147483647 h 2171"/>
              <a:gd name="T64" fmla="*/ 2147483647 w 1377"/>
              <a:gd name="T65" fmla="*/ 2147483647 h 21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7"/>
              <a:gd name="T100" fmla="*/ 0 h 2171"/>
              <a:gd name="T101" fmla="*/ 1377 w 1377"/>
              <a:gd name="T102" fmla="*/ 2171 h 21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7" h="2171">
                <a:moveTo>
                  <a:pt x="322" y="160"/>
                </a:moveTo>
                <a:lnTo>
                  <a:pt x="317" y="76"/>
                </a:lnTo>
                <a:lnTo>
                  <a:pt x="284" y="0"/>
                </a:lnTo>
                <a:lnTo>
                  <a:pt x="253" y="0"/>
                </a:lnTo>
                <a:lnTo>
                  <a:pt x="199" y="54"/>
                </a:lnTo>
                <a:lnTo>
                  <a:pt x="154" y="176"/>
                </a:lnTo>
                <a:lnTo>
                  <a:pt x="155" y="381"/>
                </a:lnTo>
                <a:lnTo>
                  <a:pt x="103" y="572"/>
                </a:lnTo>
                <a:lnTo>
                  <a:pt x="86" y="592"/>
                </a:lnTo>
                <a:lnTo>
                  <a:pt x="412" y="781"/>
                </a:lnTo>
                <a:lnTo>
                  <a:pt x="595" y="639"/>
                </a:lnTo>
                <a:lnTo>
                  <a:pt x="751" y="722"/>
                </a:lnTo>
                <a:lnTo>
                  <a:pt x="728" y="1044"/>
                </a:lnTo>
                <a:lnTo>
                  <a:pt x="589" y="1304"/>
                </a:lnTo>
                <a:lnTo>
                  <a:pt x="339" y="1255"/>
                </a:lnTo>
                <a:lnTo>
                  <a:pt x="0" y="1635"/>
                </a:lnTo>
                <a:lnTo>
                  <a:pt x="11" y="1642"/>
                </a:lnTo>
                <a:lnTo>
                  <a:pt x="611" y="2171"/>
                </a:lnTo>
                <a:lnTo>
                  <a:pt x="982" y="1341"/>
                </a:lnTo>
                <a:lnTo>
                  <a:pt x="963" y="1324"/>
                </a:lnTo>
                <a:lnTo>
                  <a:pt x="1367" y="841"/>
                </a:lnTo>
                <a:lnTo>
                  <a:pt x="1377" y="852"/>
                </a:lnTo>
                <a:lnTo>
                  <a:pt x="1366" y="722"/>
                </a:lnTo>
                <a:lnTo>
                  <a:pt x="1377" y="721"/>
                </a:lnTo>
                <a:lnTo>
                  <a:pt x="1198" y="122"/>
                </a:lnTo>
                <a:lnTo>
                  <a:pt x="1187" y="118"/>
                </a:lnTo>
                <a:lnTo>
                  <a:pt x="1062" y="88"/>
                </a:lnTo>
                <a:lnTo>
                  <a:pt x="978" y="111"/>
                </a:lnTo>
                <a:lnTo>
                  <a:pt x="857" y="120"/>
                </a:lnTo>
                <a:lnTo>
                  <a:pt x="726" y="173"/>
                </a:lnTo>
                <a:lnTo>
                  <a:pt x="537" y="288"/>
                </a:lnTo>
                <a:lnTo>
                  <a:pt x="375" y="266"/>
                </a:lnTo>
                <a:lnTo>
                  <a:pt x="322" y="160"/>
                </a:lnTo>
                <a:close/>
              </a:path>
            </a:pathLst>
          </a:custGeom>
          <a:solidFill>
            <a:srgbClr val="FFFF00"/>
          </a:solidFill>
          <a:ln w="12700">
            <a:solidFill>
              <a:srgbClr val="000000"/>
            </a:solidFill>
            <a:prstDash val="solid"/>
            <a:round/>
            <a:headEnd/>
            <a:tailEnd/>
          </a:ln>
        </p:spPr>
        <p:txBody>
          <a:bodyPr/>
          <a:lstStyle/>
          <a:p>
            <a:endParaRPr lang="fi-FI"/>
          </a:p>
        </p:txBody>
      </p:sp>
      <p:sp>
        <p:nvSpPr>
          <p:cNvPr id="28689" name="Freeform 17"/>
          <p:cNvSpPr>
            <a:spLocks noChangeAspect="1"/>
          </p:cNvSpPr>
          <p:nvPr/>
        </p:nvSpPr>
        <p:spPr bwMode="auto">
          <a:xfrm>
            <a:off x="2865438" y="2032000"/>
            <a:ext cx="546100" cy="539750"/>
          </a:xfrm>
          <a:custGeom>
            <a:avLst/>
            <a:gdLst>
              <a:gd name="T0" fmla="*/ 2147483647 w 902"/>
              <a:gd name="T1" fmla="*/ 2147483647 h 890"/>
              <a:gd name="T2" fmla="*/ 2147483647 w 902"/>
              <a:gd name="T3" fmla="*/ 2147483647 h 890"/>
              <a:gd name="T4" fmla="*/ 2147483647 w 902"/>
              <a:gd name="T5" fmla="*/ 2147483647 h 890"/>
              <a:gd name="T6" fmla="*/ 2147483647 w 902"/>
              <a:gd name="T7" fmla="*/ 2147483647 h 890"/>
              <a:gd name="T8" fmla="*/ 2147483647 w 902"/>
              <a:gd name="T9" fmla="*/ 2147483647 h 890"/>
              <a:gd name="T10" fmla="*/ 2147483647 w 902"/>
              <a:gd name="T11" fmla="*/ 2147483647 h 890"/>
              <a:gd name="T12" fmla="*/ 2147483647 w 902"/>
              <a:gd name="T13" fmla="*/ 2147483647 h 890"/>
              <a:gd name="T14" fmla="*/ 2147483647 w 902"/>
              <a:gd name="T15" fmla="*/ 2147483647 h 890"/>
              <a:gd name="T16" fmla="*/ 2147483647 w 902"/>
              <a:gd name="T17" fmla="*/ 2147483647 h 890"/>
              <a:gd name="T18" fmla="*/ 0 w 902"/>
              <a:gd name="T19" fmla="*/ 2147483647 h 890"/>
              <a:gd name="T20" fmla="*/ 2147483647 w 902"/>
              <a:gd name="T21" fmla="*/ 2147483647 h 890"/>
              <a:gd name="T22" fmla="*/ 2147483647 w 902"/>
              <a:gd name="T23" fmla="*/ 2147483647 h 890"/>
              <a:gd name="T24" fmla="*/ 2147483647 w 902"/>
              <a:gd name="T25" fmla="*/ 2147483647 h 890"/>
              <a:gd name="T26" fmla="*/ 2147483647 w 902"/>
              <a:gd name="T27" fmla="*/ 2147483647 h 890"/>
              <a:gd name="T28" fmla="*/ 2147483647 w 902"/>
              <a:gd name="T29" fmla="*/ 2147483647 h 890"/>
              <a:gd name="T30" fmla="*/ 2147483647 w 902"/>
              <a:gd name="T31" fmla="*/ 0 h 890"/>
              <a:gd name="T32" fmla="*/ 2147483647 w 902"/>
              <a:gd name="T33" fmla="*/ 2147483647 h 890"/>
              <a:gd name="T34" fmla="*/ 2147483647 w 902"/>
              <a:gd name="T35" fmla="*/ 2147483647 h 890"/>
              <a:gd name="T36" fmla="*/ 2147483647 w 902"/>
              <a:gd name="T37" fmla="*/ 2147483647 h 890"/>
              <a:gd name="T38" fmla="*/ 2147483647 w 902"/>
              <a:gd name="T39" fmla="*/ 2147483647 h 890"/>
              <a:gd name="T40" fmla="*/ 2147483647 w 902"/>
              <a:gd name="T41" fmla="*/ 2147483647 h 890"/>
              <a:gd name="T42" fmla="*/ 2147483647 w 902"/>
              <a:gd name="T43" fmla="*/ 2147483647 h 890"/>
              <a:gd name="T44" fmla="*/ 2147483647 w 902"/>
              <a:gd name="T45" fmla="*/ 2147483647 h 890"/>
              <a:gd name="T46" fmla="*/ 2147483647 w 902"/>
              <a:gd name="T47" fmla="*/ 2147483647 h 890"/>
              <a:gd name="T48" fmla="*/ 2147483647 w 902"/>
              <a:gd name="T49" fmla="*/ 2147483647 h 890"/>
              <a:gd name="T50" fmla="*/ 2147483647 w 902"/>
              <a:gd name="T51" fmla="*/ 2147483647 h 890"/>
              <a:gd name="T52" fmla="*/ 2147483647 w 902"/>
              <a:gd name="T53" fmla="*/ 2147483647 h 890"/>
              <a:gd name="T54" fmla="*/ 2147483647 w 902"/>
              <a:gd name="T55" fmla="*/ 2147483647 h 890"/>
              <a:gd name="T56" fmla="*/ 2147483647 w 902"/>
              <a:gd name="T57" fmla="*/ 2147483647 h 890"/>
              <a:gd name="T58" fmla="*/ 2147483647 w 902"/>
              <a:gd name="T59" fmla="*/ 2147483647 h 890"/>
              <a:gd name="T60" fmla="*/ 2147483647 w 902"/>
              <a:gd name="T61" fmla="*/ 2147483647 h 890"/>
              <a:gd name="T62" fmla="*/ 2147483647 w 902"/>
              <a:gd name="T63" fmla="*/ 2147483647 h 890"/>
              <a:gd name="T64" fmla="*/ 2147483647 w 902"/>
              <a:gd name="T65" fmla="*/ 2147483647 h 890"/>
              <a:gd name="T66" fmla="*/ 2147483647 w 902"/>
              <a:gd name="T67" fmla="*/ 2147483647 h 890"/>
              <a:gd name="T68" fmla="*/ 2147483647 w 902"/>
              <a:gd name="T69" fmla="*/ 2147483647 h 8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2"/>
              <a:gd name="T106" fmla="*/ 0 h 890"/>
              <a:gd name="T107" fmla="*/ 902 w 902"/>
              <a:gd name="T108" fmla="*/ 890 h 8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2" h="890">
                <a:moveTo>
                  <a:pt x="650" y="707"/>
                </a:moveTo>
                <a:lnTo>
                  <a:pt x="596" y="753"/>
                </a:lnTo>
                <a:lnTo>
                  <a:pt x="529" y="890"/>
                </a:lnTo>
                <a:lnTo>
                  <a:pt x="398" y="852"/>
                </a:lnTo>
                <a:lnTo>
                  <a:pt x="299" y="755"/>
                </a:lnTo>
                <a:lnTo>
                  <a:pt x="238" y="731"/>
                </a:lnTo>
                <a:lnTo>
                  <a:pt x="200" y="733"/>
                </a:lnTo>
                <a:lnTo>
                  <a:pt x="146" y="695"/>
                </a:lnTo>
                <a:lnTo>
                  <a:pt x="62" y="482"/>
                </a:lnTo>
                <a:lnTo>
                  <a:pt x="0" y="170"/>
                </a:lnTo>
                <a:lnTo>
                  <a:pt x="6" y="116"/>
                </a:lnTo>
                <a:lnTo>
                  <a:pt x="44" y="55"/>
                </a:lnTo>
                <a:lnTo>
                  <a:pt x="83" y="55"/>
                </a:lnTo>
                <a:lnTo>
                  <a:pt x="189" y="154"/>
                </a:lnTo>
                <a:lnTo>
                  <a:pt x="288" y="54"/>
                </a:lnTo>
                <a:lnTo>
                  <a:pt x="342" y="0"/>
                </a:lnTo>
                <a:lnTo>
                  <a:pt x="395" y="15"/>
                </a:lnTo>
                <a:lnTo>
                  <a:pt x="464" y="107"/>
                </a:lnTo>
                <a:lnTo>
                  <a:pt x="457" y="206"/>
                </a:lnTo>
                <a:lnTo>
                  <a:pt x="412" y="267"/>
                </a:lnTo>
                <a:lnTo>
                  <a:pt x="359" y="328"/>
                </a:lnTo>
                <a:lnTo>
                  <a:pt x="366" y="366"/>
                </a:lnTo>
                <a:lnTo>
                  <a:pt x="413" y="411"/>
                </a:lnTo>
                <a:lnTo>
                  <a:pt x="542" y="426"/>
                </a:lnTo>
                <a:lnTo>
                  <a:pt x="595" y="418"/>
                </a:lnTo>
                <a:lnTo>
                  <a:pt x="679" y="296"/>
                </a:lnTo>
                <a:lnTo>
                  <a:pt x="725" y="280"/>
                </a:lnTo>
                <a:lnTo>
                  <a:pt x="802" y="317"/>
                </a:lnTo>
                <a:lnTo>
                  <a:pt x="847" y="371"/>
                </a:lnTo>
                <a:lnTo>
                  <a:pt x="902" y="515"/>
                </a:lnTo>
                <a:lnTo>
                  <a:pt x="902" y="659"/>
                </a:lnTo>
                <a:lnTo>
                  <a:pt x="879" y="728"/>
                </a:lnTo>
                <a:lnTo>
                  <a:pt x="857" y="744"/>
                </a:lnTo>
                <a:lnTo>
                  <a:pt x="758" y="736"/>
                </a:lnTo>
                <a:lnTo>
                  <a:pt x="650" y="707"/>
                </a:lnTo>
                <a:close/>
              </a:path>
            </a:pathLst>
          </a:custGeom>
          <a:solidFill>
            <a:srgbClr val="FFFF00"/>
          </a:solidFill>
          <a:ln w="0">
            <a:solidFill>
              <a:srgbClr val="000000"/>
            </a:solidFill>
            <a:prstDash val="solid"/>
            <a:round/>
            <a:headEnd/>
            <a:tailEnd/>
          </a:ln>
        </p:spPr>
        <p:txBody>
          <a:bodyPr/>
          <a:lstStyle/>
          <a:p>
            <a:endParaRPr lang="fi-FI"/>
          </a:p>
        </p:txBody>
      </p:sp>
      <p:sp>
        <p:nvSpPr>
          <p:cNvPr id="28690" name="Freeform 18"/>
          <p:cNvSpPr>
            <a:spLocks noChangeAspect="1"/>
          </p:cNvSpPr>
          <p:nvPr/>
        </p:nvSpPr>
        <p:spPr bwMode="auto">
          <a:xfrm>
            <a:off x="3162300" y="1851025"/>
            <a:ext cx="220663" cy="182563"/>
          </a:xfrm>
          <a:custGeom>
            <a:avLst/>
            <a:gdLst>
              <a:gd name="T0" fmla="*/ 2147483647 w 361"/>
              <a:gd name="T1" fmla="*/ 2147483647 h 304"/>
              <a:gd name="T2" fmla="*/ 0 w 361"/>
              <a:gd name="T3" fmla="*/ 2147483647 h 304"/>
              <a:gd name="T4" fmla="*/ 2147483647 w 361"/>
              <a:gd name="T5" fmla="*/ 2147483647 h 304"/>
              <a:gd name="T6" fmla="*/ 2147483647 w 361"/>
              <a:gd name="T7" fmla="*/ 2147483647 h 304"/>
              <a:gd name="T8" fmla="*/ 2147483647 w 361"/>
              <a:gd name="T9" fmla="*/ 2147483647 h 304"/>
              <a:gd name="T10" fmla="*/ 2147483647 w 361"/>
              <a:gd name="T11" fmla="*/ 2147483647 h 304"/>
              <a:gd name="T12" fmla="*/ 2147483647 w 361"/>
              <a:gd name="T13" fmla="*/ 2147483647 h 304"/>
              <a:gd name="T14" fmla="*/ 2147483647 w 361"/>
              <a:gd name="T15" fmla="*/ 0 h 304"/>
              <a:gd name="T16" fmla="*/ 2147483647 w 361"/>
              <a:gd name="T17" fmla="*/ 2147483647 h 304"/>
              <a:gd name="T18" fmla="*/ 2147483647 w 361"/>
              <a:gd name="T19" fmla="*/ 2147483647 h 3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1"/>
              <a:gd name="T31" fmla="*/ 0 h 304"/>
              <a:gd name="T32" fmla="*/ 361 w 361"/>
              <a:gd name="T33" fmla="*/ 304 h 3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1" h="304">
                <a:moveTo>
                  <a:pt x="54" y="78"/>
                </a:moveTo>
                <a:lnTo>
                  <a:pt x="0" y="139"/>
                </a:lnTo>
                <a:lnTo>
                  <a:pt x="87" y="298"/>
                </a:lnTo>
                <a:lnTo>
                  <a:pt x="247" y="304"/>
                </a:lnTo>
                <a:lnTo>
                  <a:pt x="300" y="259"/>
                </a:lnTo>
                <a:lnTo>
                  <a:pt x="361" y="137"/>
                </a:lnTo>
                <a:lnTo>
                  <a:pt x="337" y="46"/>
                </a:lnTo>
                <a:lnTo>
                  <a:pt x="307" y="0"/>
                </a:lnTo>
                <a:lnTo>
                  <a:pt x="200" y="8"/>
                </a:lnTo>
                <a:lnTo>
                  <a:pt x="54" y="78"/>
                </a:lnTo>
                <a:close/>
              </a:path>
            </a:pathLst>
          </a:custGeom>
          <a:solidFill>
            <a:srgbClr val="FFFF00"/>
          </a:solidFill>
          <a:ln w="0">
            <a:solidFill>
              <a:srgbClr val="000000"/>
            </a:solidFill>
            <a:prstDash val="solid"/>
            <a:round/>
            <a:headEnd/>
            <a:tailEnd/>
          </a:ln>
        </p:spPr>
        <p:txBody>
          <a:bodyPr/>
          <a:lstStyle/>
          <a:p>
            <a:endParaRPr lang="fi-FI"/>
          </a:p>
        </p:txBody>
      </p:sp>
      <p:sp>
        <p:nvSpPr>
          <p:cNvPr id="28691" name="Freeform 19"/>
          <p:cNvSpPr>
            <a:spLocks noChangeAspect="1"/>
          </p:cNvSpPr>
          <p:nvPr/>
        </p:nvSpPr>
        <p:spPr bwMode="auto">
          <a:xfrm>
            <a:off x="3727450" y="2065338"/>
            <a:ext cx="217488" cy="215900"/>
          </a:xfrm>
          <a:custGeom>
            <a:avLst/>
            <a:gdLst>
              <a:gd name="T0" fmla="*/ 2147483647 w 358"/>
              <a:gd name="T1" fmla="*/ 2147483647 h 357"/>
              <a:gd name="T2" fmla="*/ 2147483647 w 358"/>
              <a:gd name="T3" fmla="*/ 2147483647 h 357"/>
              <a:gd name="T4" fmla="*/ 2147483647 w 358"/>
              <a:gd name="T5" fmla="*/ 2147483647 h 357"/>
              <a:gd name="T6" fmla="*/ 2147483647 w 358"/>
              <a:gd name="T7" fmla="*/ 2147483647 h 357"/>
              <a:gd name="T8" fmla="*/ 2147483647 w 358"/>
              <a:gd name="T9" fmla="*/ 2147483647 h 357"/>
              <a:gd name="T10" fmla="*/ 2147483647 w 358"/>
              <a:gd name="T11" fmla="*/ 2147483647 h 357"/>
              <a:gd name="T12" fmla="*/ 0 w 358"/>
              <a:gd name="T13" fmla="*/ 2147483647 h 357"/>
              <a:gd name="T14" fmla="*/ 2147483647 w 358"/>
              <a:gd name="T15" fmla="*/ 2147483647 h 357"/>
              <a:gd name="T16" fmla="*/ 2147483647 w 358"/>
              <a:gd name="T17" fmla="*/ 2147483647 h 357"/>
              <a:gd name="T18" fmla="*/ 2147483647 w 358"/>
              <a:gd name="T19" fmla="*/ 0 h 357"/>
              <a:gd name="T20" fmla="*/ 2147483647 w 358"/>
              <a:gd name="T21" fmla="*/ 2147483647 h 357"/>
              <a:gd name="T22" fmla="*/ 2147483647 w 358"/>
              <a:gd name="T23" fmla="*/ 2147483647 h 357"/>
              <a:gd name="T24" fmla="*/ 2147483647 w 358"/>
              <a:gd name="T25" fmla="*/ 2147483647 h 357"/>
              <a:gd name="T26" fmla="*/ 2147483647 w 358"/>
              <a:gd name="T27" fmla="*/ 2147483647 h 357"/>
              <a:gd name="T28" fmla="*/ 2147483647 w 358"/>
              <a:gd name="T29" fmla="*/ 2147483647 h 3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8"/>
              <a:gd name="T46" fmla="*/ 0 h 357"/>
              <a:gd name="T47" fmla="*/ 358 w 358"/>
              <a:gd name="T48" fmla="*/ 357 h 3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8" h="357">
                <a:moveTo>
                  <a:pt x="283" y="280"/>
                </a:moveTo>
                <a:lnTo>
                  <a:pt x="244" y="250"/>
                </a:lnTo>
                <a:lnTo>
                  <a:pt x="168" y="182"/>
                </a:lnTo>
                <a:lnTo>
                  <a:pt x="121" y="244"/>
                </a:lnTo>
                <a:lnTo>
                  <a:pt x="92" y="350"/>
                </a:lnTo>
                <a:lnTo>
                  <a:pt x="38" y="357"/>
                </a:lnTo>
                <a:lnTo>
                  <a:pt x="0" y="321"/>
                </a:lnTo>
                <a:lnTo>
                  <a:pt x="15" y="153"/>
                </a:lnTo>
                <a:lnTo>
                  <a:pt x="98" y="15"/>
                </a:lnTo>
                <a:lnTo>
                  <a:pt x="129" y="0"/>
                </a:lnTo>
                <a:lnTo>
                  <a:pt x="197" y="6"/>
                </a:lnTo>
                <a:lnTo>
                  <a:pt x="305" y="98"/>
                </a:lnTo>
                <a:lnTo>
                  <a:pt x="358" y="181"/>
                </a:lnTo>
                <a:lnTo>
                  <a:pt x="321" y="280"/>
                </a:lnTo>
                <a:lnTo>
                  <a:pt x="283" y="280"/>
                </a:lnTo>
                <a:close/>
              </a:path>
            </a:pathLst>
          </a:custGeom>
          <a:solidFill>
            <a:srgbClr val="FFFF00"/>
          </a:solidFill>
          <a:ln w="0">
            <a:solidFill>
              <a:srgbClr val="000000"/>
            </a:solidFill>
            <a:prstDash val="solid"/>
            <a:round/>
            <a:headEnd/>
            <a:tailEnd/>
          </a:ln>
        </p:spPr>
        <p:txBody>
          <a:bodyPr/>
          <a:lstStyle/>
          <a:p>
            <a:endParaRPr lang="fi-FI"/>
          </a:p>
        </p:txBody>
      </p:sp>
      <p:sp>
        <p:nvSpPr>
          <p:cNvPr id="28692" name="Freeform 20"/>
          <p:cNvSpPr>
            <a:spLocks noChangeAspect="1"/>
          </p:cNvSpPr>
          <p:nvPr/>
        </p:nvSpPr>
        <p:spPr bwMode="auto">
          <a:xfrm>
            <a:off x="2994025" y="1758950"/>
            <a:ext cx="168275" cy="207963"/>
          </a:xfrm>
          <a:custGeom>
            <a:avLst/>
            <a:gdLst>
              <a:gd name="T0" fmla="*/ 2147483647 w 281"/>
              <a:gd name="T1" fmla="*/ 2147483647 h 344"/>
              <a:gd name="T2" fmla="*/ 2147483647 w 281"/>
              <a:gd name="T3" fmla="*/ 2147483647 h 344"/>
              <a:gd name="T4" fmla="*/ 2147483647 w 281"/>
              <a:gd name="T5" fmla="*/ 2147483647 h 344"/>
              <a:gd name="T6" fmla="*/ 2147483647 w 281"/>
              <a:gd name="T7" fmla="*/ 2147483647 h 344"/>
              <a:gd name="T8" fmla="*/ 0 w 281"/>
              <a:gd name="T9" fmla="*/ 2147483647 h 344"/>
              <a:gd name="T10" fmla="*/ 2147483647 w 281"/>
              <a:gd name="T11" fmla="*/ 2147483647 h 344"/>
              <a:gd name="T12" fmla="*/ 2147483647 w 281"/>
              <a:gd name="T13" fmla="*/ 0 h 344"/>
              <a:gd name="T14" fmla="*/ 2147483647 w 281"/>
              <a:gd name="T15" fmla="*/ 2147483647 h 344"/>
              <a:gd name="T16" fmla="*/ 2147483647 w 281"/>
              <a:gd name="T17" fmla="*/ 2147483647 h 344"/>
              <a:gd name="T18" fmla="*/ 2147483647 w 281"/>
              <a:gd name="T19" fmla="*/ 2147483647 h 3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1"/>
              <a:gd name="T31" fmla="*/ 0 h 344"/>
              <a:gd name="T32" fmla="*/ 281 w 281"/>
              <a:gd name="T33" fmla="*/ 344 h 3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1" h="344">
                <a:moveTo>
                  <a:pt x="207" y="259"/>
                </a:moveTo>
                <a:lnTo>
                  <a:pt x="138" y="328"/>
                </a:lnTo>
                <a:lnTo>
                  <a:pt x="54" y="344"/>
                </a:lnTo>
                <a:lnTo>
                  <a:pt x="9" y="314"/>
                </a:lnTo>
                <a:lnTo>
                  <a:pt x="0" y="268"/>
                </a:lnTo>
                <a:lnTo>
                  <a:pt x="15" y="230"/>
                </a:lnTo>
                <a:lnTo>
                  <a:pt x="197" y="0"/>
                </a:lnTo>
                <a:lnTo>
                  <a:pt x="267" y="8"/>
                </a:lnTo>
                <a:lnTo>
                  <a:pt x="281" y="114"/>
                </a:lnTo>
                <a:lnTo>
                  <a:pt x="207" y="259"/>
                </a:lnTo>
                <a:close/>
              </a:path>
            </a:pathLst>
          </a:custGeom>
          <a:solidFill>
            <a:srgbClr val="FFFF00"/>
          </a:solidFill>
          <a:ln w="0">
            <a:solidFill>
              <a:srgbClr val="000000"/>
            </a:solidFill>
            <a:prstDash val="solid"/>
            <a:round/>
            <a:headEnd/>
            <a:tailEnd/>
          </a:ln>
        </p:spPr>
        <p:txBody>
          <a:bodyPr/>
          <a:lstStyle/>
          <a:p>
            <a:endParaRPr lang="fi-FI"/>
          </a:p>
        </p:txBody>
      </p:sp>
      <p:sp>
        <p:nvSpPr>
          <p:cNvPr id="28693" name="Freeform 21"/>
          <p:cNvSpPr>
            <a:spLocks noChangeAspect="1"/>
          </p:cNvSpPr>
          <p:nvPr/>
        </p:nvSpPr>
        <p:spPr bwMode="auto">
          <a:xfrm>
            <a:off x="2627784" y="3943350"/>
            <a:ext cx="1087438" cy="1582738"/>
          </a:xfrm>
          <a:custGeom>
            <a:avLst/>
            <a:gdLst>
              <a:gd name="T0" fmla="*/ 2147483647 w 1786"/>
              <a:gd name="T1" fmla="*/ 2147483647 h 2606"/>
              <a:gd name="T2" fmla="*/ 2147483647 w 1786"/>
              <a:gd name="T3" fmla="*/ 2147483647 h 2606"/>
              <a:gd name="T4" fmla="*/ 2147483647 w 1786"/>
              <a:gd name="T5" fmla="*/ 2147483647 h 2606"/>
              <a:gd name="T6" fmla="*/ 2147483647 w 1786"/>
              <a:gd name="T7" fmla="*/ 2147483647 h 2606"/>
              <a:gd name="T8" fmla="*/ 2147483647 w 1786"/>
              <a:gd name="T9" fmla="*/ 2147483647 h 2606"/>
              <a:gd name="T10" fmla="*/ 0 w 1786"/>
              <a:gd name="T11" fmla="*/ 2147483647 h 2606"/>
              <a:gd name="T12" fmla="*/ 2147483647 w 1786"/>
              <a:gd name="T13" fmla="*/ 2147483647 h 2606"/>
              <a:gd name="T14" fmla="*/ 2147483647 w 1786"/>
              <a:gd name="T15" fmla="*/ 2147483647 h 2606"/>
              <a:gd name="T16" fmla="*/ 2147483647 w 1786"/>
              <a:gd name="T17" fmla="*/ 2147483647 h 2606"/>
              <a:gd name="T18" fmla="*/ 2147483647 w 1786"/>
              <a:gd name="T19" fmla="*/ 2147483647 h 2606"/>
              <a:gd name="T20" fmla="*/ 2147483647 w 1786"/>
              <a:gd name="T21" fmla="*/ 0 h 2606"/>
              <a:gd name="T22" fmla="*/ 2147483647 w 1786"/>
              <a:gd name="T23" fmla="*/ 2147483647 h 2606"/>
              <a:gd name="T24" fmla="*/ 2147483647 w 1786"/>
              <a:gd name="T25" fmla="*/ 2147483647 h 2606"/>
              <a:gd name="T26" fmla="*/ 2147483647 w 1786"/>
              <a:gd name="T27" fmla="*/ 2147483647 h 2606"/>
              <a:gd name="T28" fmla="*/ 2147483647 w 1786"/>
              <a:gd name="T29" fmla="*/ 2147483647 h 2606"/>
              <a:gd name="T30" fmla="*/ 2147483647 w 1786"/>
              <a:gd name="T31" fmla="*/ 2147483647 h 2606"/>
              <a:gd name="T32" fmla="*/ 2147483647 w 1786"/>
              <a:gd name="T33" fmla="*/ 2147483647 h 2606"/>
              <a:gd name="T34" fmla="*/ 2147483647 w 1786"/>
              <a:gd name="T35" fmla="*/ 2147483647 h 2606"/>
              <a:gd name="T36" fmla="*/ 2147483647 w 1786"/>
              <a:gd name="T37" fmla="*/ 2147483647 h 2606"/>
              <a:gd name="T38" fmla="*/ 2147483647 w 1786"/>
              <a:gd name="T39" fmla="*/ 2147483647 h 2606"/>
              <a:gd name="T40" fmla="*/ 2147483647 w 1786"/>
              <a:gd name="T41" fmla="*/ 2147483647 h 2606"/>
              <a:gd name="T42" fmla="*/ 2147483647 w 1786"/>
              <a:gd name="T43" fmla="*/ 2147483647 h 2606"/>
              <a:gd name="T44" fmla="*/ 2147483647 w 1786"/>
              <a:gd name="T45" fmla="*/ 2147483647 h 2606"/>
              <a:gd name="T46" fmla="*/ 2147483647 w 1786"/>
              <a:gd name="T47" fmla="*/ 2147483647 h 2606"/>
              <a:gd name="T48" fmla="*/ 2147483647 w 1786"/>
              <a:gd name="T49" fmla="*/ 2147483647 h 2606"/>
              <a:gd name="T50" fmla="*/ 2147483647 w 1786"/>
              <a:gd name="T51" fmla="*/ 2147483647 h 2606"/>
              <a:gd name="T52" fmla="*/ 2147483647 w 1786"/>
              <a:gd name="T53" fmla="*/ 2147483647 h 2606"/>
              <a:gd name="T54" fmla="*/ 2147483647 w 1786"/>
              <a:gd name="T55" fmla="*/ 2147483647 h 2606"/>
              <a:gd name="T56" fmla="*/ 2147483647 w 1786"/>
              <a:gd name="T57" fmla="*/ 2147483647 h 2606"/>
              <a:gd name="T58" fmla="*/ 2147483647 w 1786"/>
              <a:gd name="T59" fmla="*/ 2147483647 h 2606"/>
              <a:gd name="T60" fmla="*/ 2147483647 w 1786"/>
              <a:gd name="T61" fmla="*/ 2147483647 h 2606"/>
              <a:gd name="T62" fmla="*/ 2147483647 w 1786"/>
              <a:gd name="T63" fmla="*/ 2147483647 h 2606"/>
              <a:gd name="T64" fmla="*/ 2147483647 w 1786"/>
              <a:gd name="T65" fmla="*/ 2147483647 h 2606"/>
              <a:gd name="T66" fmla="*/ 2147483647 w 1786"/>
              <a:gd name="T67" fmla="*/ 2147483647 h 2606"/>
              <a:gd name="T68" fmla="*/ 2147483647 w 1786"/>
              <a:gd name="T69" fmla="*/ 2147483647 h 2606"/>
              <a:gd name="T70" fmla="*/ 2147483647 w 1786"/>
              <a:gd name="T71" fmla="*/ 2147483647 h 2606"/>
              <a:gd name="T72" fmla="*/ 2147483647 w 1786"/>
              <a:gd name="T73" fmla="*/ 2147483647 h 2606"/>
              <a:gd name="T74" fmla="*/ 2147483647 w 1786"/>
              <a:gd name="T75" fmla="*/ 2147483647 h 2606"/>
              <a:gd name="T76" fmla="*/ 2147483647 w 1786"/>
              <a:gd name="T77" fmla="*/ 2147483647 h 2606"/>
              <a:gd name="T78" fmla="*/ 2147483647 w 1786"/>
              <a:gd name="T79" fmla="*/ 2147483647 h 26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86"/>
              <a:gd name="T121" fmla="*/ 0 h 2606"/>
              <a:gd name="T122" fmla="*/ 1786 w 1786"/>
              <a:gd name="T123" fmla="*/ 2606 h 260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86" h="2606">
                <a:moveTo>
                  <a:pt x="245" y="712"/>
                </a:moveTo>
                <a:lnTo>
                  <a:pt x="176" y="712"/>
                </a:lnTo>
                <a:lnTo>
                  <a:pt x="101" y="781"/>
                </a:lnTo>
                <a:lnTo>
                  <a:pt x="54" y="781"/>
                </a:lnTo>
                <a:lnTo>
                  <a:pt x="16" y="751"/>
                </a:lnTo>
                <a:lnTo>
                  <a:pt x="0" y="713"/>
                </a:lnTo>
                <a:lnTo>
                  <a:pt x="52" y="453"/>
                </a:lnTo>
                <a:lnTo>
                  <a:pt x="624" y="446"/>
                </a:lnTo>
                <a:lnTo>
                  <a:pt x="726" y="25"/>
                </a:lnTo>
                <a:lnTo>
                  <a:pt x="729" y="58"/>
                </a:lnTo>
                <a:lnTo>
                  <a:pt x="1737" y="0"/>
                </a:lnTo>
                <a:lnTo>
                  <a:pt x="1698" y="280"/>
                </a:lnTo>
                <a:lnTo>
                  <a:pt x="1786" y="467"/>
                </a:lnTo>
                <a:lnTo>
                  <a:pt x="1508" y="811"/>
                </a:lnTo>
                <a:lnTo>
                  <a:pt x="1380" y="968"/>
                </a:lnTo>
                <a:lnTo>
                  <a:pt x="1129" y="1953"/>
                </a:lnTo>
                <a:lnTo>
                  <a:pt x="806" y="2359"/>
                </a:lnTo>
                <a:lnTo>
                  <a:pt x="426" y="2606"/>
                </a:lnTo>
                <a:lnTo>
                  <a:pt x="466" y="2553"/>
                </a:lnTo>
                <a:lnTo>
                  <a:pt x="466" y="2538"/>
                </a:lnTo>
                <a:lnTo>
                  <a:pt x="553" y="2378"/>
                </a:lnTo>
                <a:lnTo>
                  <a:pt x="552" y="2366"/>
                </a:lnTo>
                <a:lnTo>
                  <a:pt x="588" y="2268"/>
                </a:lnTo>
                <a:lnTo>
                  <a:pt x="560" y="2217"/>
                </a:lnTo>
                <a:lnTo>
                  <a:pt x="483" y="2211"/>
                </a:lnTo>
                <a:lnTo>
                  <a:pt x="416" y="2212"/>
                </a:lnTo>
                <a:lnTo>
                  <a:pt x="565" y="1970"/>
                </a:lnTo>
                <a:lnTo>
                  <a:pt x="374" y="1764"/>
                </a:lnTo>
                <a:lnTo>
                  <a:pt x="102" y="1970"/>
                </a:lnTo>
                <a:lnTo>
                  <a:pt x="116" y="1876"/>
                </a:lnTo>
                <a:lnTo>
                  <a:pt x="165" y="1702"/>
                </a:lnTo>
                <a:lnTo>
                  <a:pt x="173" y="1596"/>
                </a:lnTo>
                <a:lnTo>
                  <a:pt x="126" y="1542"/>
                </a:lnTo>
                <a:lnTo>
                  <a:pt x="88" y="1473"/>
                </a:lnTo>
                <a:lnTo>
                  <a:pt x="103" y="1390"/>
                </a:lnTo>
                <a:lnTo>
                  <a:pt x="102" y="1178"/>
                </a:lnTo>
                <a:lnTo>
                  <a:pt x="262" y="924"/>
                </a:lnTo>
                <a:lnTo>
                  <a:pt x="300" y="841"/>
                </a:lnTo>
                <a:lnTo>
                  <a:pt x="306" y="772"/>
                </a:lnTo>
                <a:lnTo>
                  <a:pt x="245" y="712"/>
                </a:lnTo>
                <a:close/>
              </a:path>
            </a:pathLst>
          </a:custGeom>
          <a:solidFill>
            <a:srgbClr val="FFFF00"/>
          </a:solidFill>
          <a:ln w="12700">
            <a:solidFill>
              <a:srgbClr val="000000"/>
            </a:solidFill>
            <a:prstDash val="solid"/>
            <a:round/>
            <a:headEnd/>
            <a:tailEnd/>
          </a:ln>
        </p:spPr>
        <p:txBody>
          <a:bodyPr/>
          <a:lstStyle/>
          <a:p>
            <a:endParaRPr lang="fi-FI"/>
          </a:p>
        </p:txBody>
      </p:sp>
      <p:sp>
        <p:nvSpPr>
          <p:cNvPr id="28694" name="Freeform 22"/>
          <p:cNvSpPr>
            <a:spLocks noChangeAspect="1"/>
          </p:cNvSpPr>
          <p:nvPr/>
        </p:nvSpPr>
        <p:spPr bwMode="auto">
          <a:xfrm>
            <a:off x="2573338" y="4522788"/>
            <a:ext cx="111125" cy="168275"/>
          </a:xfrm>
          <a:custGeom>
            <a:avLst/>
            <a:gdLst>
              <a:gd name="T0" fmla="*/ 2147483647 w 184"/>
              <a:gd name="T1" fmla="*/ 2147483647 h 281"/>
              <a:gd name="T2" fmla="*/ 0 w 184"/>
              <a:gd name="T3" fmla="*/ 2147483647 h 281"/>
              <a:gd name="T4" fmla="*/ 2147483647 w 184"/>
              <a:gd name="T5" fmla="*/ 2147483647 h 281"/>
              <a:gd name="T6" fmla="*/ 2147483647 w 184"/>
              <a:gd name="T7" fmla="*/ 2147483647 h 281"/>
              <a:gd name="T8" fmla="*/ 2147483647 w 184"/>
              <a:gd name="T9" fmla="*/ 2147483647 h 281"/>
              <a:gd name="T10" fmla="*/ 2147483647 w 184"/>
              <a:gd name="T11" fmla="*/ 2147483647 h 281"/>
              <a:gd name="T12" fmla="*/ 2147483647 w 184"/>
              <a:gd name="T13" fmla="*/ 2147483647 h 281"/>
              <a:gd name="T14" fmla="*/ 2147483647 w 184"/>
              <a:gd name="T15" fmla="*/ 2147483647 h 281"/>
              <a:gd name="T16" fmla="*/ 2147483647 w 184"/>
              <a:gd name="T17" fmla="*/ 0 h 281"/>
              <a:gd name="T18" fmla="*/ 2147483647 w 184"/>
              <a:gd name="T19" fmla="*/ 2147483647 h 2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281"/>
              <a:gd name="T32" fmla="*/ 184 w 184"/>
              <a:gd name="T33" fmla="*/ 281 h 2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281">
                <a:moveTo>
                  <a:pt x="15" y="54"/>
                </a:moveTo>
                <a:lnTo>
                  <a:pt x="0" y="183"/>
                </a:lnTo>
                <a:lnTo>
                  <a:pt x="16" y="237"/>
                </a:lnTo>
                <a:lnTo>
                  <a:pt x="54" y="281"/>
                </a:lnTo>
                <a:lnTo>
                  <a:pt x="153" y="281"/>
                </a:lnTo>
                <a:lnTo>
                  <a:pt x="184" y="175"/>
                </a:lnTo>
                <a:lnTo>
                  <a:pt x="153" y="61"/>
                </a:lnTo>
                <a:lnTo>
                  <a:pt x="107" y="15"/>
                </a:lnTo>
                <a:lnTo>
                  <a:pt x="60" y="0"/>
                </a:lnTo>
                <a:lnTo>
                  <a:pt x="15" y="54"/>
                </a:lnTo>
                <a:close/>
              </a:path>
            </a:pathLst>
          </a:custGeom>
          <a:solidFill>
            <a:srgbClr val="FFFF00"/>
          </a:solidFill>
          <a:ln w="0">
            <a:solidFill>
              <a:srgbClr val="000000"/>
            </a:solidFill>
            <a:prstDash val="solid"/>
            <a:round/>
            <a:headEnd/>
            <a:tailEnd/>
          </a:ln>
        </p:spPr>
        <p:txBody>
          <a:bodyPr/>
          <a:lstStyle/>
          <a:p>
            <a:endParaRPr lang="fi-FI"/>
          </a:p>
        </p:txBody>
      </p:sp>
      <p:sp>
        <p:nvSpPr>
          <p:cNvPr id="28695" name="Freeform 23"/>
          <p:cNvSpPr>
            <a:spLocks noChangeAspect="1"/>
          </p:cNvSpPr>
          <p:nvPr/>
        </p:nvSpPr>
        <p:spPr bwMode="auto">
          <a:xfrm>
            <a:off x="5145088" y="766763"/>
            <a:ext cx="477837" cy="376237"/>
          </a:xfrm>
          <a:custGeom>
            <a:avLst/>
            <a:gdLst>
              <a:gd name="T0" fmla="*/ 2147483647 w 789"/>
              <a:gd name="T1" fmla="*/ 2147483647 h 620"/>
              <a:gd name="T2" fmla="*/ 2147483647 w 789"/>
              <a:gd name="T3" fmla="*/ 2147483647 h 620"/>
              <a:gd name="T4" fmla="*/ 2147483647 w 789"/>
              <a:gd name="T5" fmla="*/ 2147483647 h 620"/>
              <a:gd name="T6" fmla="*/ 2147483647 w 789"/>
              <a:gd name="T7" fmla="*/ 2147483647 h 620"/>
              <a:gd name="T8" fmla="*/ 2147483647 w 789"/>
              <a:gd name="T9" fmla="*/ 2147483647 h 620"/>
              <a:gd name="T10" fmla="*/ 2147483647 w 789"/>
              <a:gd name="T11" fmla="*/ 2147483647 h 620"/>
              <a:gd name="T12" fmla="*/ 2147483647 w 789"/>
              <a:gd name="T13" fmla="*/ 2147483647 h 620"/>
              <a:gd name="T14" fmla="*/ 2147483647 w 789"/>
              <a:gd name="T15" fmla="*/ 2147483647 h 620"/>
              <a:gd name="T16" fmla="*/ 2147483647 w 789"/>
              <a:gd name="T17" fmla="*/ 2147483647 h 620"/>
              <a:gd name="T18" fmla="*/ 2147483647 w 789"/>
              <a:gd name="T19" fmla="*/ 2147483647 h 620"/>
              <a:gd name="T20" fmla="*/ 0 w 789"/>
              <a:gd name="T21" fmla="*/ 2147483647 h 620"/>
              <a:gd name="T22" fmla="*/ 0 w 789"/>
              <a:gd name="T23" fmla="*/ 2147483647 h 620"/>
              <a:gd name="T24" fmla="*/ 2147483647 w 789"/>
              <a:gd name="T25" fmla="*/ 2147483647 h 620"/>
              <a:gd name="T26" fmla="*/ 2147483647 w 789"/>
              <a:gd name="T27" fmla="*/ 2147483647 h 620"/>
              <a:gd name="T28" fmla="*/ 2147483647 w 789"/>
              <a:gd name="T29" fmla="*/ 2147483647 h 620"/>
              <a:gd name="T30" fmla="*/ 2147483647 w 789"/>
              <a:gd name="T31" fmla="*/ 2147483647 h 620"/>
              <a:gd name="T32" fmla="*/ 2147483647 w 789"/>
              <a:gd name="T33" fmla="*/ 0 h 620"/>
              <a:gd name="T34" fmla="*/ 2147483647 w 789"/>
              <a:gd name="T35" fmla="*/ 2147483647 h 6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89"/>
              <a:gd name="T55" fmla="*/ 0 h 620"/>
              <a:gd name="T56" fmla="*/ 789 w 789"/>
              <a:gd name="T57" fmla="*/ 620 h 6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89" h="620">
                <a:moveTo>
                  <a:pt x="517" y="14"/>
                </a:moveTo>
                <a:lnTo>
                  <a:pt x="494" y="14"/>
                </a:lnTo>
                <a:lnTo>
                  <a:pt x="418" y="91"/>
                </a:lnTo>
                <a:lnTo>
                  <a:pt x="328" y="152"/>
                </a:lnTo>
                <a:lnTo>
                  <a:pt x="305" y="221"/>
                </a:lnTo>
                <a:lnTo>
                  <a:pt x="300" y="278"/>
                </a:lnTo>
                <a:lnTo>
                  <a:pt x="297" y="305"/>
                </a:lnTo>
                <a:lnTo>
                  <a:pt x="274" y="327"/>
                </a:lnTo>
                <a:lnTo>
                  <a:pt x="137" y="359"/>
                </a:lnTo>
                <a:lnTo>
                  <a:pt x="38" y="458"/>
                </a:lnTo>
                <a:lnTo>
                  <a:pt x="0" y="505"/>
                </a:lnTo>
                <a:lnTo>
                  <a:pt x="0" y="525"/>
                </a:lnTo>
                <a:lnTo>
                  <a:pt x="88" y="620"/>
                </a:lnTo>
                <a:lnTo>
                  <a:pt x="630" y="612"/>
                </a:lnTo>
                <a:lnTo>
                  <a:pt x="635" y="599"/>
                </a:lnTo>
                <a:lnTo>
                  <a:pt x="789" y="119"/>
                </a:lnTo>
                <a:lnTo>
                  <a:pt x="533" y="0"/>
                </a:lnTo>
                <a:lnTo>
                  <a:pt x="517" y="14"/>
                </a:lnTo>
                <a:close/>
              </a:path>
            </a:pathLst>
          </a:custGeom>
          <a:solidFill>
            <a:schemeClr val="bg1">
              <a:lumMod val="85000"/>
            </a:schemeClr>
          </a:solidFill>
          <a:ln w="12700">
            <a:solidFill>
              <a:srgbClr val="000000"/>
            </a:solidFill>
            <a:prstDash val="solid"/>
            <a:round/>
            <a:headEnd/>
            <a:tailEnd/>
          </a:ln>
        </p:spPr>
        <p:txBody>
          <a:bodyPr/>
          <a:lstStyle/>
          <a:p>
            <a:endParaRPr lang="fi-FI"/>
          </a:p>
        </p:txBody>
      </p:sp>
      <p:sp>
        <p:nvSpPr>
          <p:cNvPr id="28696" name="Freeform 24"/>
          <p:cNvSpPr>
            <a:spLocks noChangeAspect="1"/>
          </p:cNvSpPr>
          <p:nvPr/>
        </p:nvSpPr>
        <p:spPr bwMode="auto">
          <a:xfrm>
            <a:off x="5197475" y="766763"/>
            <a:ext cx="1309688" cy="1357312"/>
          </a:xfrm>
          <a:custGeom>
            <a:avLst/>
            <a:gdLst>
              <a:gd name="T0" fmla="*/ 2147483647 w 2155"/>
              <a:gd name="T1" fmla="*/ 2147483647 h 2234"/>
              <a:gd name="T2" fmla="*/ 2147483647 w 2155"/>
              <a:gd name="T3" fmla="*/ 2147483647 h 2234"/>
              <a:gd name="T4" fmla="*/ 2147483647 w 2155"/>
              <a:gd name="T5" fmla="*/ 2147483647 h 2234"/>
              <a:gd name="T6" fmla="*/ 2147483647 w 2155"/>
              <a:gd name="T7" fmla="*/ 2147483647 h 2234"/>
              <a:gd name="T8" fmla="*/ 2147483647 w 2155"/>
              <a:gd name="T9" fmla="*/ 2147483647 h 2234"/>
              <a:gd name="T10" fmla="*/ 0 w 2155"/>
              <a:gd name="T11" fmla="*/ 2147483647 h 2234"/>
              <a:gd name="T12" fmla="*/ 2147483647 w 2155"/>
              <a:gd name="T13" fmla="*/ 2147483647 h 2234"/>
              <a:gd name="T14" fmla="*/ 2147483647 w 2155"/>
              <a:gd name="T15" fmla="*/ 2147483647 h 2234"/>
              <a:gd name="T16" fmla="*/ 2147483647 w 2155"/>
              <a:gd name="T17" fmla="*/ 2147483647 h 2234"/>
              <a:gd name="T18" fmla="*/ 2147483647 w 2155"/>
              <a:gd name="T19" fmla="*/ 2147483647 h 2234"/>
              <a:gd name="T20" fmla="*/ 2147483647 w 2155"/>
              <a:gd name="T21" fmla="*/ 0 h 2234"/>
              <a:gd name="T22" fmla="*/ 2147483647 w 2155"/>
              <a:gd name="T23" fmla="*/ 2147483647 h 2234"/>
              <a:gd name="T24" fmla="*/ 2147483647 w 2155"/>
              <a:gd name="T25" fmla="*/ 2147483647 h 2234"/>
              <a:gd name="T26" fmla="*/ 2147483647 w 2155"/>
              <a:gd name="T27" fmla="*/ 2147483647 h 2234"/>
              <a:gd name="T28" fmla="*/ 2147483647 w 2155"/>
              <a:gd name="T29" fmla="*/ 2147483647 h 2234"/>
              <a:gd name="T30" fmla="*/ 2147483647 w 2155"/>
              <a:gd name="T31" fmla="*/ 2147483647 h 2234"/>
              <a:gd name="T32" fmla="*/ 2147483647 w 2155"/>
              <a:gd name="T33" fmla="*/ 2147483647 h 2234"/>
              <a:gd name="T34" fmla="*/ 2147483647 w 2155"/>
              <a:gd name="T35" fmla="*/ 2147483647 h 2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55"/>
              <a:gd name="T55" fmla="*/ 0 h 2234"/>
              <a:gd name="T56" fmla="*/ 2155 w 2155"/>
              <a:gd name="T57" fmla="*/ 2234 h 22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55" h="2234">
                <a:moveTo>
                  <a:pt x="1558" y="2103"/>
                </a:moveTo>
                <a:lnTo>
                  <a:pt x="1377" y="2234"/>
                </a:lnTo>
                <a:lnTo>
                  <a:pt x="1021" y="2186"/>
                </a:lnTo>
                <a:lnTo>
                  <a:pt x="731" y="1873"/>
                </a:lnTo>
                <a:lnTo>
                  <a:pt x="785" y="1280"/>
                </a:lnTo>
                <a:lnTo>
                  <a:pt x="0" y="619"/>
                </a:lnTo>
                <a:lnTo>
                  <a:pt x="542" y="611"/>
                </a:lnTo>
                <a:lnTo>
                  <a:pt x="547" y="598"/>
                </a:lnTo>
                <a:lnTo>
                  <a:pt x="701" y="118"/>
                </a:lnTo>
                <a:lnTo>
                  <a:pt x="740" y="83"/>
                </a:lnTo>
                <a:lnTo>
                  <a:pt x="827" y="0"/>
                </a:lnTo>
                <a:lnTo>
                  <a:pt x="1180" y="439"/>
                </a:lnTo>
                <a:lnTo>
                  <a:pt x="1605" y="645"/>
                </a:lnTo>
                <a:lnTo>
                  <a:pt x="2141" y="1538"/>
                </a:lnTo>
                <a:lnTo>
                  <a:pt x="2155" y="1546"/>
                </a:lnTo>
                <a:lnTo>
                  <a:pt x="1741" y="1595"/>
                </a:lnTo>
                <a:lnTo>
                  <a:pt x="1576" y="2053"/>
                </a:lnTo>
                <a:lnTo>
                  <a:pt x="1558" y="2103"/>
                </a:lnTo>
                <a:close/>
              </a:path>
            </a:pathLst>
          </a:custGeom>
          <a:solidFill>
            <a:schemeClr val="bg1">
              <a:lumMod val="85000"/>
            </a:schemeClr>
          </a:solidFill>
          <a:ln w="12700">
            <a:solidFill>
              <a:srgbClr val="000000"/>
            </a:solidFill>
            <a:prstDash val="solid"/>
            <a:round/>
            <a:headEnd/>
            <a:tailEnd/>
          </a:ln>
        </p:spPr>
        <p:txBody>
          <a:bodyPr/>
          <a:lstStyle/>
          <a:p>
            <a:endParaRPr lang="fi-FI"/>
          </a:p>
        </p:txBody>
      </p:sp>
      <p:sp>
        <p:nvSpPr>
          <p:cNvPr id="28697" name="Freeform 25"/>
          <p:cNvSpPr>
            <a:spLocks noChangeAspect="1"/>
          </p:cNvSpPr>
          <p:nvPr/>
        </p:nvSpPr>
        <p:spPr bwMode="auto">
          <a:xfrm>
            <a:off x="4656138" y="1084263"/>
            <a:ext cx="1163637" cy="1236662"/>
          </a:xfrm>
          <a:custGeom>
            <a:avLst/>
            <a:gdLst>
              <a:gd name="T0" fmla="*/ 2147483647 w 1914"/>
              <a:gd name="T1" fmla="*/ 2147483647 h 2034"/>
              <a:gd name="T2" fmla="*/ 2147483647 w 1914"/>
              <a:gd name="T3" fmla="*/ 0 h 2034"/>
              <a:gd name="T4" fmla="*/ 2147483647 w 1914"/>
              <a:gd name="T5" fmla="*/ 2147483647 h 2034"/>
              <a:gd name="T6" fmla="*/ 2147483647 w 1914"/>
              <a:gd name="T7" fmla="*/ 2147483647 h 2034"/>
              <a:gd name="T8" fmla="*/ 2147483647 w 1914"/>
              <a:gd name="T9" fmla="*/ 2147483647 h 2034"/>
              <a:gd name="T10" fmla="*/ 2147483647 w 1914"/>
              <a:gd name="T11" fmla="*/ 2147483647 h 2034"/>
              <a:gd name="T12" fmla="*/ 2147483647 w 1914"/>
              <a:gd name="T13" fmla="*/ 2147483647 h 2034"/>
              <a:gd name="T14" fmla="*/ 2147483647 w 1914"/>
              <a:gd name="T15" fmla="*/ 2147483647 h 2034"/>
              <a:gd name="T16" fmla="*/ 2147483647 w 1914"/>
              <a:gd name="T17" fmla="*/ 2147483647 h 2034"/>
              <a:gd name="T18" fmla="*/ 2147483647 w 1914"/>
              <a:gd name="T19" fmla="*/ 2147483647 h 2034"/>
              <a:gd name="T20" fmla="*/ 2147483647 w 1914"/>
              <a:gd name="T21" fmla="*/ 2147483647 h 2034"/>
              <a:gd name="T22" fmla="*/ 2147483647 w 1914"/>
              <a:gd name="T23" fmla="*/ 2147483647 h 2034"/>
              <a:gd name="T24" fmla="*/ 2147483647 w 1914"/>
              <a:gd name="T25" fmla="*/ 2147483647 h 2034"/>
              <a:gd name="T26" fmla="*/ 2147483647 w 1914"/>
              <a:gd name="T27" fmla="*/ 2147483647 h 2034"/>
              <a:gd name="T28" fmla="*/ 2147483647 w 1914"/>
              <a:gd name="T29" fmla="*/ 2147483647 h 2034"/>
              <a:gd name="T30" fmla="*/ 2147483647 w 1914"/>
              <a:gd name="T31" fmla="*/ 2147483647 h 2034"/>
              <a:gd name="T32" fmla="*/ 2147483647 w 1914"/>
              <a:gd name="T33" fmla="*/ 2147483647 h 2034"/>
              <a:gd name="T34" fmla="*/ 2147483647 w 1914"/>
              <a:gd name="T35" fmla="*/ 2147483647 h 2034"/>
              <a:gd name="T36" fmla="*/ 2147483647 w 1914"/>
              <a:gd name="T37" fmla="*/ 2147483647 h 2034"/>
              <a:gd name="T38" fmla="*/ 0 w 1914"/>
              <a:gd name="T39" fmla="*/ 2147483647 h 2034"/>
              <a:gd name="T40" fmla="*/ 2147483647 w 1914"/>
              <a:gd name="T41" fmla="*/ 2147483647 h 2034"/>
              <a:gd name="T42" fmla="*/ 2147483647 w 1914"/>
              <a:gd name="T43" fmla="*/ 2147483647 h 2034"/>
              <a:gd name="T44" fmla="*/ 2147483647 w 1914"/>
              <a:gd name="T45" fmla="*/ 2147483647 h 2034"/>
              <a:gd name="T46" fmla="*/ 2147483647 w 1914"/>
              <a:gd name="T47" fmla="*/ 2147483647 h 2034"/>
              <a:gd name="T48" fmla="*/ 2147483647 w 1914"/>
              <a:gd name="T49" fmla="*/ 2147483647 h 2034"/>
              <a:gd name="T50" fmla="*/ 2147483647 w 1914"/>
              <a:gd name="T51" fmla="*/ 2147483647 h 2034"/>
              <a:gd name="T52" fmla="*/ 2147483647 w 1914"/>
              <a:gd name="T53" fmla="*/ 2147483647 h 2034"/>
              <a:gd name="T54" fmla="*/ 2147483647 w 1914"/>
              <a:gd name="T55" fmla="*/ 2147483647 h 2034"/>
              <a:gd name="T56" fmla="*/ 2147483647 w 1914"/>
              <a:gd name="T57" fmla="*/ 2147483647 h 2034"/>
              <a:gd name="T58" fmla="*/ 2147483647 w 1914"/>
              <a:gd name="T59" fmla="*/ 2147483647 h 2034"/>
              <a:gd name="T60" fmla="*/ 2147483647 w 1914"/>
              <a:gd name="T61" fmla="*/ 2147483647 h 2034"/>
              <a:gd name="T62" fmla="*/ 2147483647 w 1914"/>
              <a:gd name="T63" fmla="*/ 2147483647 h 2034"/>
              <a:gd name="T64" fmla="*/ 2147483647 w 1914"/>
              <a:gd name="T65" fmla="*/ 2147483647 h 2034"/>
              <a:gd name="T66" fmla="*/ 2147483647 w 1914"/>
              <a:gd name="T67" fmla="*/ 2147483647 h 2034"/>
              <a:gd name="T68" fmla="*/ 2147483647 w 1914"/>
              <a:gd name="T69" fmla="*/ 2147483647 h 20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14"/>
              <a:gd name="T106" fmla="*/ 0 h 2034"/>
              <a:gd name="T107" fmla="*/ 1914 w 1914"/>
              <a:gd name="T108" fmla="*/ 2034 h 20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14" h="2034">
                <a:moveTo>
                  <a:pt x="893" y="95"/>
                </a:moveTo>
                <a:lnTo>
                  <a:pt x="805" y="0"/>
                </a:lnTo>
                <a:lnTo>
                  <a:pt x="805" y="25"/>
                </a:lnTo>
                <a:lnTo>
                  <a:pt x="745" y="109"/>
                </a:lnTo>
                <a:lnTo>
                  <a:pt x="676" y="132"/>
                </a:lnTo>
                <a:lnTo>
                  <a:pt x="623" y="179"/>
                </a:lnTo>
                <a:lnTo>
                  <a:pt x="592" y="255"/>
                </a:lnTo>
                <a:lnTo>
                  <a:pt x="594" y="445"/>
                </a:lnTo>
                <a:lnTo>
                  <a:pt x="547" y="492"/>
                </a:lnTo>
                <a:lnTo>
                  <a:pt x="479" y="485"/>
                </a:lnTo>
                <a:lnTo>
                  <a:pt x="432" y="348"/>
                </a:lnTo>
                <a:lnTo>
                  <a:pt x="394" y="317"/>
                </a:lnTo>
                <a:lnTo>
                  <a:pt x="357" y="332"/>
                </a:lnTo>
                <a:lnTo>
                  <a:pt x="295" y="401"/>
                </a:lnTo>
                <a:lnTo>
                  <a:pt x="250" y="508"/>
                </a:lnTo>
                <a:lnTo>
                  <a:pt x="235" y="646"/>
                </a:lnTo>
                <a:lnTo>
                  <a:pt x="235" y="729"/>
                </a:lnTo>
                <a:lnTo>
                  <a:pt x="190" y="798"/>
                </a:lnTo>
                <a:lnTo>
                  <a:pt x="61" y="806"/>
                </a:lnTo>
                <a:lnTo>
                  <a:pt x="0" y="867"/>
                </a:lnTo>
                <a:lnTo>
                  <a:pt x="8" y="905"/>
                </a:lnTo>
                <a:lnTo>
                  <a:pt x="53" y="1011"/>
                </a:lnTo>
                <a:lnTo>
                  <a:pt x="161" y="1156"/>
                </a:lnTo>
                <a:lnTo>
                  <a:pt x="246" y="1368"/>
                </a:lnTo>
                <a:lnTo>
                  <a:pt x="315" y="1536"/>
                </a:lnTo>
                <a:lnTo>
                  <a:pt x="370" y="1642"/>
                </a:lnTo>
                <a:lnTo>
                  <a:pt x="360" y="1670"/>
                </a:lnTo>
                <a:lnTo>
                  <a:pt x="654" y="1703"/>
                </a:lnTo>
                <a:lnTo>
                  <a:pt x="820" y="2034"/>
                </a:lnTo>
                <a:lnTo>
                  <a:pt x="846" y="2019"/>
                </a:lnTo>
                <a:lnTo>
                  <a:pt x="1346" y="1738"/>
                </a:lnTo>
                <a:lnTo>
                  <a:pt x="1914" y="1662"/>
                </a:lnTo>
                <a:lnTo>
                  <a:pt x="1624" y="1349"/>
                </a:lnTo>
                <a:lnTo>
                  <a:pt x="1678" y="756"/>
                </a:lnTo>
                <a:lnTo>
                  <a:pt x="893" y="95"/>
                </a:lnTo>
                <a:close/>
              </a:path>
            </a:pathLst>
          </a:custGeom>
          <a:solidFill>
            <a:schemeClr val="bg1">
              <a:lumMod val="85000"/>
            </a:schemeClr>
          </a:solidFill>
          <a:ln w="0">
            <a:solidFill>
              <a:srgbClr val="000000"/>
            </a:solidFill>
            <a:prstDash val="solid"/>
            <a:round/>
            <a:headEnd/>
            <a:tailEnd/>
          </a:ln>
        </p:spPr>
        <p:txBody>
          <a:bodyPr/>
          <a:lstStyle/>
          <a:p>
            <a:endParaRPr lang="fi-FI"/>
          </a:p>
        </p:txBody>
      </p:sp>
      <p:sp>
        <p:nvSpPr>
          <p:cNvPr id="28698" name="Freeform 26"/>
          <p:cNvSpPr>
            <a:spLocks noChangeAspect="1"/>
          </p:cNvSpPr>
          <p:nvPr/>
        </p:nvSpPr>
        <p:spPr bwMode="auto">
          <a:xfrm>
            <a:off x="3236913" y="2565400"/>
            <a:ext cx="685800" cy="630238"/>
          </a:xfrm>
          <a:custGeom>
            <a:avLst/>
            <a:gdLst>
              <a:gd name="T0" fmla="*/ 2147483647 w 1127"/>
              <a:gd name="T1" fmla="*/ 2147483647 h 1043"/>
              <a:gd name="T2" fmla="*/ 2147483647 w 1127"/>
              <a:gd name="T3" fmla="*/ 2147483647 h 1043"/>
              <a:gd name="T4" fmla="*/ 2147483647 w 1127"/>
              <a:gd name="T5" fmla="*/ 2147483647 h 1043"/>
              <a:gd name="T6" fmla="*/ 2147483647 w 1127"/>
              <a:gd name="T7" fmla="*/ 2147483647 h 1043"/>
              <a:gd name="T8" fmla="*/ 2147483647 w 1127"/>
              <a:gd name="T9" fmla="*/ 2147483647 h 1043"/>
              <a:gd name="T10" fmla="*/ 2147483647 w 1127"/>
              <a:gd name="T11" fmla="*/ 2147483647 h 1043"/>
              <a:gd name="T12" fmla="*/ 2147483647 w 1127"/>
              <a:gd name="T13" fmla="*/ 2147483647 h 1043"/>
              <a:gd name="T14" fmla="*/ 2147483647 w 1127"/>
              <a:gd name="T15" fmla="*/ 2147483647 h 1043"/>
              <a:gd name="T16" fmla="*/ 2147483647 w 1127"/>
              <a:gd name="T17" fmla="*/ 2147483647 h 1043"/>
              <a:gd name="T18" fmla="*/ 2147483647 w 1127"/>
              <a:gd name="T19" fmla="*/ 2147483647 h 1043"/>
              <a:gd name="T20" fmla="*/ 2147483647 w 1127"/>
              <a:gd name="T21" fmla="*/ 2147483647 h 1043"/>
              <a:gd name="T22" fmla="*/ 2147483647 w 1127"/>
              <a:gd name="T23" fmla="*/ 2147483647 h 1043"/>
              <a:gd name="T24" fmla="*/ 2147483647 w 1127"/>
              <a:gd name="T25" fmla="*/ 2147483647 h 1043"/>
              <a:gd name="T26" fmla="*/ 2147483647 w 1127"/>
              <a:gd name="T27" fmla="*/ 2147483647 h 1043"/>
              <a:gd name="T28" fmla="*/ 2147483647 w 1127"/>
              <a:gd name="T29" fmla="*/ 2147483647 h 1043"/>
              <a:gd name="T30" fmla="*/ 2147483647 w 1127"/>
              <a:gd name="T31" fmla="*/ 2147483647 h 1043"/>
              <a:gd name="T32" fmla="*/ 0 w 1127"/>
              <a:gd name="T33" fmla="*/ 2147483647 h 1043"/>
              <a:gd name="T34" fmla="*/ 2147483647 w 1127"/>
              <a:gd name="T35" fmla="*/ 2147483647 h 1043"/>
              <a:gd name="T36" fmla="*/ 2147483647 w 1127"/>
              <a:gd name="T37" fmla="*/ 2147483647 h 1043"/>
              <a:gd name="T38" fmla="*/ 2147483647 w 1127"/>
              <a:gd name="T39" fmla="*/ 2147483647 h 1043"/>
              <a:gd name="T40" fmla="*/ 2147483647 w 1127"/>
              <a:gd name="T41" fmla="*/ 2147483647 h 1043"/>
              <a:gd name="T42" fmla="*/ 2147483647 w 1127"/>
              <a:gd name="T43" fmla="*/ 2147483647 h 1043"/>
              <a:gd name="T44" fmla="*/ 2147483647 w 1127"/>
              <a:gd name="T45" fmla="*/ 2147483647 h 1043"/>
              <a:gd name="T46" fmla="*/ 2147483647 w 1127"/>
              <a:gd name="T47" fmla="*/ 2147483647 h 1043"/>
              <a:gd name="T48" fmla="*/ 2147483647 w 1127"/>
              <a:gd name="T49" fmla="*/ 2147483647 h 1043"/>
              <a:gd name="T50" fmla="*/ 2147483647 w 1127"/>
              <a:gd name="T51" fmla="*/ 2147483647 h 1043"/>
              <a:gd name="T52" fmla="*/ 2147483647 w 1127"/>
              <a:gd name="T53" fmla="*/ 2147483647 h 1043"/>
              <a:gd name="T54" fmla="*/ 2147483647 w 1127"/>
              <a:gd name="T55" fmla="*/ 2147483647 h 1043"/>
              <a:gd name="T56" fmla="*/ 2147483647 w 1127"/>
              <a:gd name="T57" fmla="*/ 2147483647 h 1043"/>
              <a:gd name="T58" fmla="*/ 2147483647 w 1127"/>
              <a:gd name="T59" fmla="*/ 2147483647 h 1043"/>
              <a:gd name="T60" fmla="*/ 2147483647 w 1127"/>
              <a:gd name="T61" fmla="*/ 2147483647 h 1043"/>
              <a:gd name="T62" fmla="*/ 2147483647 w 1127"/>
              <a:gd name="T63" fmla="*/ 0 h 1043"/>
              <a:gd name="T64" fmla="*/ 2147483647 w 1127"/>
              <a:gd name="T65" fmla="*/ 2147483647 h 10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7"/>
              <a:gd name="T100" fmla="*/ 0 h 1043"/>
              <a:gd name="T101" fmla="*/ 1127 w 1127"/>
              <a:gd name="T102" fmla="*/ 1043 h 10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7" h="1043">
                <a:moveTo>
                  <a:pt x="425" y="41"/>
                </a:moveTo>
                <a:lnTo>
                  <a:pt x="365" y="141"/>
                </a:lnTo>
                <a:lnTo>
                  <a:pt x="358" y="201"/>
                </a:lnTo>
                <a:lnTo>
                  <a:pt x="388" y="262"/>
                </a:lnTo>
                <a:lnTo>
                  <a:pt x="541" y="399"/>
                </a:lnTo>
                <a:lnTo>
                  <a:pt x="588" y="467"/>
                </a:lnTo>
                <a:lnTo>
                  <a:pt x="596" y="574"/>
                </a:lnTo>
                <a:lnTo>
                  <a:pt x="566" y="627"/>
                </a:lnTo>
                <a:lnTo>
                  <a:pt x="490" y="635"/>
                </a:lnTo>
                <a:lnTo>
                  <a:pt x="390" y="597"/>
                </a:lnTo>
                <a:lnTo>
                  <a:pt x="298" y="606"/>
                </a:lnTo>
                <a:lnTo>
                  <a:pt x="214" y="606"/>
                </a:lnTo>
                <a:lnTo>
                  <a:pt x="176" y="553"/>
                </a:lnTo>
                <a:lnTo>
                  <a:pt x="130" y="492"/>
                </a:lnTo>
                <a:lnTo>
                  <a:pt x="68" y="470"/>
                </a:lnTo>
                <a:lnTo>
                  <a:pt x="23" y="508"/>
                </a:lnTo>
                <a:lnTo>
                  <a:pt x="0" y="562"/>
                </a:lnTo>
                <a:lnTo>
                  <a:pt x="1" y="638"/>
                </a:lnTo>
                <a:lnTo>
                  <a:pt x="77" y="706"/>
                </a:lnTo>
                <a:lnTo>
                  <a:pt x="100" y="706"/>
                </a:lnTo>
                <a:lnTo>
                  <a:pt x="116" y="721"/>
                </a:lnTo>
                <a:lnTo>
                  <a:pt x="170" y="797"/>
                </a:lnTo>
                <a:lnTo>
                  <a:pt x="177" y="874"/>
                </a:lnTo>
                <a:lnTo>
                  <a:pt x="184" y="906"/>
                </a:lnTo>
                <a:lnTo>
                  <a:pt x="376" y="1043"/>
                </a:lnTo>
                <a:lnTo>
                  <a:pt x="715" y="663"/>
                </a:lnTo>
                <a:lnTo>
                  <a:pt x="965" y="712"/>
                </a:lnTo>
                <a:lnTo>
                  <a:pt x="1104" y="452"/>
                </a:lnTo>
                <a:lnTo>
                  <a:pt x="1127" y="130"/>
                </a:lnTo>
                <a:lnTo>
                  <a:pt x="971" y="47"/>
                </a:lnTo>
                <a:lnTo>
                  <a:pt x="788" y="189"/>
                </a:lnTo>
                <a:lnTo>
                  <a:pt x="462" y="0"/>
                </a:lnTo>
                <a:lnTo>
                  <a:pt x="425" y="41"/>
                </a:lnTo>
                <a:close/>
              </a:path>
            </a:pathLst>
          </a:custGeom>
          <a:solidFill>
            <a:srgbClr val="FFFF00"/>
          </a:solidFill>
          <a:ln w="12700">
            <a:solidFill>
              <a:srgbClr val="000000"/>
            </a:solidFill>
            <a:prstDash val="solid"/>
            <a:round/>
            <a:headEnd/>
            <a:tailEnd/>
          </a:ln>
        </p:spPr>
        <p:txBody>
          <a:bodyPr/>
          <a:lstStyle/>
          <a:p>
            <a:endParaRPr lang="fi-FI"/>
          </a:p>
        </p:txBody>
      </p:sp>
      <p:sp>
        <p:nvSpPr>
          <p:cNvPr id="28699" name="Freeform 27"/>
          <p:cNvSpPr>
            <a:spLocks noChangeAspect="1"/>
          </p:cNvSpPr>
          <p:nvPr/>
        </p:nvSpPr>
        <p:spPr bwMode="auto">
          <a:xfrm>
            <a:off x="4051300" y="2714625"/>
            <a:ext cx="519113" cy="612775"/>
          </a:xfrm>
          <a:custGeom>
            <a:avLst/>
            <a:gdLst>
              <a:gd name="T0" fmla="*/ 2147483647 w 856"/>
              <a:gd name="T1" fmla="*/ 2147483647 h 1010"/>
              <a:gd name="T2" fmla="*/ 0 w 856"/>
              <a:gd name="T3" fmla="*/ 2147483647 h 1010"/>
              <a:gd name="T4" fmla="*/ 2147483647 w 856"/>
              <a:gd name="T5" fmla="*/ 0 h 1010"/>
              <a:gd name="T6" fmla="*/ 2147483647 w 856"/>
              <a:gd name="T7" fmla="*/ 2147483647 h 1010"/>
              <a:gd name="T8" fmla="*/ 2147483647 w 856"/>
              <a:gd name="T9" fmla="*/ 2147483647 h 1010"/>
              <a:gd name="T10" fmla="*/ 2147483647 w 856"/>
              <a:gd name="T11" fmla="*/ 2147483647 h 1010"/>
              <a:gd name="T12" fmla="*/ 2147483647 w 856"/>
              <a:gd name="T13" fmla="*/ 2147483647 h 1010"/>
              <a:gd name="T14" fmla="*/ 0 60000 65536"/>
              <a:gd name="T15" fmla="*/ 0 60000 65536"/>
              <a:gd name="T16" fmla="*/ 0 60000 65536"/>
              <a:gd name="T17" fmla="*/ 0 60000 65536"/>
              <a:gd name="T18" fmla="*/ 0 60000 65536"/>
              <a:gd name="T19" fmla="*/ 0 60000 65536"/>
              <a:gd name="T20" fmla="*/ 0 60000 65536"/>
              <a:gd name="T21" fmla="*/ 0 w 856"/>
              <a:gd name="T22" fmla="*/ 0 h 1010"/>
              <a:gd name="T23" fmla="*/ 856 w 856"/>
              <a:gd name="T24" fmla="*/ 1010 h 10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6" h="1010">
                <a:moveTo>
                  <a:pt x="19" y="500"/>
                </a:moveTo>
                <a:lnTo>
                  <a:pt x="0" y="483"/>
                </a:lnTo>
                <a:lnTo>
                  <a:pt x="404" y="0"/>
                </a:lnTo>
                <a:lnTo>
                  <a:pt x="414" y="11"/>
                </a:lnTo>
                <a:lnTo>
                  <a:pt x="856" y="471"/>
                </a:lnTo>
                <a:lnTo>
                  <a:pt x="557" y="1010"/>
                </a:lnTo>
                <a:lnTo>
                  <a:pt x="19" y="500"/>
                </a:lnTo>
                <a:close/>
              </a:path>
            </a:pathLst>
          </a:custGeom>
          <a:solidFill>
            <a:srgbClr val="FFFF00"/>
          </a:solidFill>
          <a:ln w="12700">
            <a:solidFill>
              <a:srgbClr val="000000"/>
            </a:solidFill>
            <a:prstDash val="solid"/>
            <a:round/>
            <a:headEnd/>
            <a:tailEnd/>
          </a:ln>
        </p:spPr>
        <p:txBody>
          <a:bodyPr/>
          <a:lstStyle/>
          <a:p>
            <a:endParaRPr lang="fi-FI"/>
          </a:p>
        </p:txBody>
      </p:sp>
      <p:sp>
        <p:nvSpPr>
          <p:cNvPr id="28700" name="Freeform 28"/>
          <p:cNvSpPr>
            <a:spLocks noChangeAspect="1"/>
          </p:cNvSpPr>
          <p:nvPr/>
        </p:nvSpPr>
        <p:spPr bwMode="auto">
          <a:xfrm>
            <a:off x="4194175" y="2095500"/>
            <a:ext cx="1095375" cy="981075"/>
          </a:xfrm>
          <a:custGeom>
            <a:avLst/>
            <a:gdLst>
              <a:gd name="T0" fmla="*/ 2147483647 w 695"/>
              <a:gd name="T1" fmla="*/ 2147483647 h 623"/>
              <a:gd name="T2" fmla="*/ 2147483647 w 695"/>
              <a:gd name="T3" fmla="*/ 2147483647 h 623"/>
              <a:gd name="T4" fmla="*/ 2147483647 w 695"/>
              <a:gd name="T5" fmla="*/ 2147483647 h 623"/>
              <a:gd name="T6" fmla="*/ 2147483647 w 695"/>
              <a:gd name="T7" fmla="*/ 2147483647 h 623"/>
              <a:gd name="T8" fmla="*/ 2147483647 w 695"/>
              <a:gd name="T9" fmla="*/ 2147483647 h 623"/>
              <a:gd name="T10" fmla="*/ 0 w 695"/>
              <a:gd name="T11" fmla="*/ 2147483647 h 623"/>
              <a:gd name="T12" fmla="*/ 2147483647 w 695"/>
              <a:gd name="T13" fmla="*/ 2147483647 h 623"/>
              <a:gd name="T14" fmla="*/ 2147483647 w 695"/>
              <a:gd name="T15" fmla="*/ 2147483647 h 623"/>
              <a:gd name="T16" fmla="*/ 2147483647 w 695"/>
              <a:gd name="T17" fmla="*/ 2147483647 h 623"/>
              <a:gd name="T18" fmla="*/ 2147483647 w 695"/>
              <a:gd name="T19" fmla="*/ 2147483647 h 623"/>
              <a:gd name="T20" fmla="*/ 2147483647 w 695"/>
              <a:gd name="T21" fmla="*/ 2147483647 h 623"/>
              <a:gd name="T22" fmla="*/ 2147483647 w 695"/>
              <a:gd name="T23" fmla="*/ 2147483647 h 623"/>
              <a:gd name="T24" fmla="*/ 2147483647 w 695"/>
              <a:gd name="T25" fmla="*/ 2147483647 h 623"/>
              <a:gd name="T26" fmla="*/ 2147483647 w 695"/>
              <a:gd name="T27" fmla="*/ 2147483647 h 623"/>
              <a:gd name="T28" fmla="*/ 2147483647 w 695"/>
              <a:gd name="T29" fmla="*/ 2147483647 h 623"/>
              <a:gd name="T30" fmla="*/ 2147483647 w 695"/>
              <a:gd name="T31" fmla="*/ 0 h 623"/>
              <a:gd name="T32" fmla="*/ 2147483647 w 695"/>
              <a:gd name="T33" fmla="*/ 2147483647 h 623"/>
              <a:gd name="T34" fmla="*/ 2147483647 w 695"/>
              <a:gd name="T35" fmla="*/ 2147483647 h 623"/>
              <a:gd name="T36" fmla="*/ 2147483647 w 695"/>
              <a:gd name="T37" fmla="*/ 2147483647 h 623"/>
              <a:gd name="T38" fmla="*/ 2147483647 w 695"/>
              <a:gd name="T39" fmla="*/ 2147483647 h 623"/>
              <a:gd name="T40" fmla="*/ 2147483647 w 695"/>
              <a:gd name="T41" fmla="*/ 2147483647 h 623"/>
              <a:gd name="T42" fmla="*/ 2147483647 w 695"/>
              <a:gd name="T43" fmla="*/ 2147483647 h 623"/>
              <a:gd name="T44" fmla="*/ 2147483647 w 695"/>
              <a:gd name="T45" fmla="*/ 2147483647 h 623"/>
              <a:gd name="T46" fmla="*/ 2147483647 w 695"/>
              <a:gd name="T47" fmla="*/ 2147483647 h 623"/>
              <a:gd name="T48" fmla="*/ 2147483647 w 695"/>
              <a:gd name="T49" fmla="*/ 2147483647 h 6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5"/>
              <a:gd name="T76" fmla="*/ 0 h 623"/>
              <a:gd name="T77" fmla="*/ 695 w 695"/>
              <a:gd name="T78" fmla="*/ 623 h 6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5" h="623">
                <a:moveTo>
                  <a:pt x="342" y="623"/>
                </a:moveTo>
                <a:lnTo>
                  <a:pt x="239" y="574"/>
                </a:lnTo>
                <a:lnTo>
                  <a:pt x="69" y="397"/>
                </a:lnTo>
                <a:lnTo>
                  <a:pt x="65" y="347"/>
                </a:lnTo>
                <a:lnTo>
                  <a:pt x="69" y="346"/>
                </a:lnTo>
                <a:lnTo>
                  <a:pt x="0" y="116"/>
                </a:lnTo>
                <a:lnTo>
                  <a:pt x="168" y="177"/>
                </a:lnTo>
                <a:lnTo>
                  <a:pt x="177" y="180"/>
                </a:lnTo>
                <a:lnTo>
                  <a:pt x="239" y="183"/>
                </a:lnTo>
                <a:lnTo>
                  <a:pt x="265" y="177"/>
                </a:lnTo>
                <a:lnTo>
                  <a:pt x="280" y="168"/>
                </a:lnTo>
                <a:lnTo>
                  <a:pt x="289" y="154"/>
                </a:lnTo>
                <a:lnTo>
                  <a:pt x="329" y="54"/>
                </a:lnTo>
                <a:lnTo>
                  <a:pt x="395" y="52"/>
                </a:lnTo>
                <a:lnTo>
                  <a:pt x="419" y="28"/>
                </a:lnTo>
                <a:lnTo>
                  <a:pt x="433" y="0"/>
                </a:lnTo>
                <a:lnTo>
                  <a:pt x="547" y="14"/>
                </a:lnTo>
                <a:lnTo>
                  <a:pt x="609" y="144"/>
                </a:lnTo>
                <a:lnTo>
                  <a:pt x="619" y="146"/>
                </a:lnTo>
                <a:lnTo>
                  <a:pt x="609" y="321"/>
                </a:lnTo>
                <a:lnTo>
                  <a:pt x="666" y="324"/>
                </a:lnTo>
                <a:lnTo>
                  <a:pt x="695" y="490"/>
                </a:lnTo>
                <a:lnTo>
                  <a:pt x="594" y="508"/>
                </a:lnTo>
                <a:lnTo>
                  <a:pt x="469" y="531"/>
                </a:lnTo>
                <a:lnTo>
                  <a:pt x="342" y="623"/>
                </a:lnTo>
                <a:close/>
              </a:path>
            </a:pathLst>
          </a:custGeom>
          <a:solidFill>
            <a:srgbClr val="FFFF00"/>
          </a:solidFill>
          <a:ln w="0">
            <a:solidFill>
              <a:srgbClr val="000000"/>
            </a:solidFill>
            <a:prstDash val="solid"/>
            <a:round/>
            <a:headEnd/>
            <a:tailEnd/>
          </a:ln>
        </p:spPr>
        <p:txBody>
          <a:bodyPr/>
          <a:lstStyle/>
          <a:p>
            <a:endParaRPr lang="fi-FI"/>
          </a:p>
        </p:txBody>
      </p:sp>
      <p:sp>
        <p:nvSpPr>
          <p:cNvPr id="28701" name="Freeform 29"/>
          <p:cNvSpPr>
            <a:spLocks noChangeAspect="1"/>
          </p:cNvSpPr>
          <p:nvPr/>
        </p:nvSpPr>
        <p:spPr bwMode="auto">
          <a:xfrm>
            <a:off x="3967163" y="1587500"/>
            <a:ext cx="146050" cy="147638"/>
          </a:xfrm>
          <a:custGeom>
            <a:avLst/>
            <a:gdLst>
              <a:gd name="T0" fmla="*/ 2147483647 w 244"/>
              <a:gd name="T1" fmla="*/ 2147483647 h 244"/>
              <a:gd name="T2" fmla="*/ 2147483647 w 244"/>
              <a:gd name="T3" fmla="*/ 2147483647 h 244"/>
              <a:gd name="T4" fmla="*/ 2147483647 w 244"/>
              <a:gd name="T5" fmla="*/ 2147483647 h 244"/>
              <a:gd name="T6" fmla="*/ 0 w 244"/>
              <a:gd name="T7" fmla="*/ 2147483647 h 244"/>
              <a:gd name="T8" fmla="*/ 2147483647 w 244"/>
              <a:gd name="T9" fmla="*/ 2147483647 h 244"/>
              <a:gd name="T10" fmla="*/ 2147483647 w 244"/>
              <a:gd name="T11" fmla="*/ 0 h 244"/>
              <a:gd name="T12" fmla="*/ 2147483647 w 244"/>
              <a:gd name="T13" fmla="*/ 0 h 244"/>
              <a:gd name="T14" fmla="*/ 2147483647 w 244"/>
              <a:gd name="T15" fmla="*/ 2147483647 h 244"/>
              <a:gd name="T16" fmla="*/ 2147483647 w 244"/>
              <a:gd name="T17" fmla="*/ 2147483647 h 244"/>
              <a:gd name="T18" fmla="*/ 2147483647 w 244"/>
              <a:gd name="T19" fmla="*/ 2147483647 h 244"/>
              <a:gd name="T20" fmla="*/ 2147483647 w 244"/>
              <a:gd name="T21" fmla="*/ 2147483647 h 244"/>
              <a:gd name="T22" fmla="*/ 2147483647 w 244"/>
              <a:gd name="T23" fmla="*/ 2147483647 h 2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4"/>
              <a:gd name="T37" fmla="*/ 0 h 244"/>
              <a:gd name="T38" fmla="*/ 244 w 244"/>
              <a:gd name="T39" fmla="*/ 244 h 2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4" h="244">
                <a:moveTo>
                  <a:pt x="84" y="244"/>
                </a:moveTo>
                <a:lnTo>
                  <a:pt x="38" y="214"/>
                </a:lnTo>
                <a:lnTo>
                  <a:pt x="7" y="145"/>
                </a:lnTo>
                <a:lnTo>
                  <a:pt x="0" y="100"/>
                </a:lnTo>
                <a:lnTo>
                  <a:pt x="52" y="23"/>
                </a:lnTo>
                <a:lnTo>
                  <a:pt x="106" y="0"/>
                </a:lnTo>
                <a:lnTo>
                  <a:pt x="151" y="0"/>
                </a:lnTo>
                <a:lnTo>
                  <a:pt x="214" y="45"/>
                </a:lnTo>
                <a:lnTo>
                  <a:pt x="244" y="90"/>
                </a:lnTo>
                <a:lnTo>
                  <a:pt x="244" y="182"/>
                </a:lnTo>
                <a:lnTo>
                  <a:pt x="168" y="236"/>
                </a:lnTo>
                <a:lnTo>
                  <a:pt x="84" y="244"/>
                </a:lnTo>
                <a:close/>
              </a:path>
            </a:pathLst>
          </a:custGeom>
          <a:solidFill>
            <a:srgbClr val="FFFF00"/>
          </a:solidFill>
          <a:ln w="0">
            <a:solidFill>
              <a:srgbClr val="000000"/>
            </a:solidFill>
            <a:prstDash val="solid"/>
            <a:round/>
            <a:headEnd/>
            <a:tailEnd/>
          </a:ln>
        </p:spPr>
        <p:txBody>
          <a:bodyPr/>
          <a:lstStyle/>
          <a:p>
            <a:endParaRPr lang="fi-FI"/>
          </a:p>
        </p:txBody>
      </p:sp>
      <p:sp>
        <p:nvSpPr>
          <p:cNvPr id="28702" name="Freeform 30"/>
          <p:cNvSpPr>
            <a:spLocks noChangeAspect="1"/>
          </p:cNvSpPr>
          <p:nvPr/>
        </p:nvSpPr>
        <p:spPr bwMode="auto">
          <a:xfrm>
            <a:off x="4191000" y="1871663"/>
            <a:ext cx="268288" cy="201612"/>
          </a:xfrm>
          <a:custGeom>
            <a:avLst/>
            <a:gdLst>
              <a:gd name="T0" fmla="*/ 2147483647 w 441"/>
              <a:gd name="T1" fmla="*/ 2147483647 h 329"/>
              <a:gd name="T2" fmla="*/ 2147483647 w 441"/>
              <a:gd name="T3" fmla="*/ 2147483647 h 329"/>
              <a:gd name="T4" fmla="*/ 2147483647 w 441"/>
              <a:gd name="T5" fmla="*/ 2147483647 h 329"/>
              <a:gd name="T6" fmla="*/ 2147483647 w 441"/>
              <a:gd name="T7" fmla="*/ 2147483647 h 329"/>
              <a:gd name="T8" fmla="*/ 0 w 441"/>
              <a:gd name="T9" fmla="*/ 2147483647 h 329"/>
              <a:gd name="T10" fmla="*/ 2147483647 w 441"/>
              <a:gd name="T11" fmla="*/ 2147483647 h 329"/>
              <a:gd name="T12" fmla="*/ 2147483647 w 441"/>
              <a:gd name="T13" fmla="*/ 2147483647 h 329"/>
              <a:gd name="T14" fmla="*/ 2147483647 w 441"/>
              <a:gd name="T15" fmla="*/ 2147483647 h 329"/>
              <a:gd name="T16" fmla="*/ 2147483647 w 441"/>
              <a:gd name="T17" fmla="*/ 0 h 329"/>
              <a:gd name="T18" fmla="*/ 2147483647 w 441"/>
              <a:gd name="T19" fmla="*/ 2147483647 h 329"/>
              <a:gd name="T20" fmla="*/ 2147483647 w 441"/>
              <a:gd name="T21" fmla="*/ 2147483647 h 329"/>
              <a:gd name="T22" fmla="*/ 2147483647 w 441"/>
              <a:gd name="T23" fmla="*/ 2147483647 h 329"/>
              <a:gd name="T24" fmla="*/ 2147483647 w 441"/>
              <a:gd name="T25" fmla="*/ 2147483647 h 329"/>
              <a:gd name="T26" fmla="*/ 2147483647 w 441"/>
              <a:gd name="T27" fmla="*/ 2147483647 h 3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1"/>
              <a:gd name="T43" fmla="*/ 0 h 329"/>
              <a:gd name="T44" fmla="*/ 441 w 441"/>
              <a:gd name="T45" fmla="*/ 329 h 3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1" h="329">
                <a:moveTo>
                  <a:pt x="221" y="222"/>
                </a:moveTo>
                <a:lnTo>
                  <a:pt x="129" y="283"/>
                </a:lnTo>
                <a:lnTo>
                  <a:pt x="84" y="329"/>
                </a:lnTo>
                <a:lnTo>
                  <a:pt x="16" y="322"/>
                </a:lnTo>
                <a:lnTo>
                  <a:pt x="0" y="291"/>
                </a:lnTo>
                <a:lnTo>
                  <a:pt x="7" y="261"/>
                </a:lnTo>
                <a:lnTo>
                  <a:pt x="76" y="146"/>
                </a:lnTo>
                <a:lnTo>
                  <a:pt x="175" y="39"/>
                </a:lnTo>
                <a:lnTo>
                  <a:pt x="342" y="0"/>
                </a:lnTo>
                <a:lnTo>
                  <a:pt x="396" y="31"/>
                </a:lnTo>
                <a:lnTo>
                  <a:pt x="441" y="83"/>
                </a:lnTo>
                <a:lnTo>
                  <a:pt x="426" y="152"/>
                </a:lnTo>
                <a:lnTo>
                  <a:pt x="389" y="190"/>
                </a:lnTo>
                <a:lnTo>
                  <a:pt x="221" y="222"/>
                </a:lnTo>
                <a:close/>
              </a:path>
            </a:pathLst>
          </a:custGeom>
          <a:solidFill>
            <a:srgbClr val="FFFF00"/>
          </a:solidFill>
          <a:ln w="0">
            <a:solidFill>
              <a:srgbClr val="000000"/>
            </a:solidFill>
            <a:prstDash val="solid"/>
            <a:round/>
            <a:headEnd/>
            <a:tailEnd/>
          </a:ln>
        </p:spPr>
        <p:txBody>
          <a:bodyPr/>
          <a:lstStyle/>
          <a:p>
            <a:endParaRPr lang="fi-FI"/>
          </a:p>
        </p:txBody>
      </p:sp>
      <p:sp>
        <p:nvSpPr>
          <p:cNvPr id="28703" name="Freeform 31"/>
          <p:cNvSpPr>
            <a:spLocks noChangeAspect="1"/>
          </p:cNvSpPr>
          <p:nvPr/>
        </p:nvSpPr>
        <p:spPr bwMode="auto">
          <a:xfrm>
            <a:off x="4257675" y="2079625"/>
            <a:ext cx="390525" cy="211138"/>
          </a:xfrm>
          <a:custGeom>
            <a:avLst/>
            <a:gdLst>
              <a:gd name="T0" fmla="*/ 2147483647 w 247"/>
              <a:gd name="T1" fmla="*/ 2147483647 h 134"/>
              <a:gd name="T2" fmla="*/ 2147483647 w 247"/>
              <a:gd name="T3" fmla="*/ 2147483647 h 134"/>
              <a:gd name="T4" fmla="*/ 2147483647 w 247"/>
              <a:gd name="T5" fmla="*/ 2147483647 h 134"/>
              <a:gd name="T6" fmla="*/ 2147483647 w 247"/>
              <a:gd name="T7" fmla="*/ 2147483647 h 134"/>
              <a:gd name="T8" fmla="*/ 2147483647 w 247"/>
              <a:gd name="T9" fmla="*/ 2147483647 h 134"/>
              <a:gd name="T10" fmla="*/ 0 w 247"/>
              <a:gd name="T11" fmla="*/ 2147483647 h 134"/>
              <a:gd name="T12" fmla="*/ 2147483647 w 247"/>
              <a:gd name="T13" fmla="*/ 2147483647 h 134"/>
              <a:gd name="T14" fmla="*/ 2147483647 w 247"/>
              <a:gd name="T15" fmla="*/ 0 h 134"/>
              <a:gd name="T16" fmla="*/ 2147483647 w 247"/>
              <a:gd name="T17" fmla="*/ 0 h 134"/>
              <a:gd name="T18" fmla="*/ 2147483647 w 247"/>
              <a:gd name="T19" fmla="*/ 2147483647 h 134"/>
              <a:gd name="T20" fmla="*/ 2147483647 w 247"/>
              <a:gd name="T21" fmla="*/ 2147483647 h 134"/>
              <a:gd name="T22" fmla="*/ 2147483647 w 247"/>
              <a:gd name="T23" fmla="*/ 2147483647 h 134"/>
              <a:gd name="T24" fmla="*/ 2147483647 w 247"/>
              <a:gd name="T25" fmla="*/ 2147483647 h 134"/>
              <a:gd name="T26" fmla="*/ 2147483647 w 247"/>
              <a:gd name="T27" fmla="*/ 2147483647 h 134"/>
              <a:gd name="T28" fmla="*/ 2147483647 w 247"/>
              <a:gd name="T29" fmla="*/ 2147483647 h 134"/>
              <a:gd name="T30" fmla="*/ 2147483647 w 247"/>
              <a:gd name="T31" fmla="*/ 2147483647 h 134"/>
              <a:gd name="T32" fmla="*/ 2147483647 w 247"/>
              <a:gd name="T33" fmla="*/ 2147483647 h 134"/>
              <a:gd name="T34" fmla="*/ 2147483647 w 247"/>
              <a:gd name="T35" fmla="*/ 2147483647 h 1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7"/>
              <a:gd name="T55" fmla="*/ 0 h 134"/>
              <a:gd name="T56" fmla="*/ 247 w 247"/>
              <a:gd name="T57" fmla="*/ 134 h 1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7" h="134">
                <a:moveTo>
                  <a:pt x="131" y="126"/>
                </a:moveTo>
                <a:lnTo>
                  <a:pt x="112" y="120"/>
                </a:lnTo>
                <a:lnTo>
                  <a:pt x="86" y="106"/>
                </a:lnTo>
                <a:lnTo>
                  <a:pt x="41" y="100"/>
                </a:lnTo>
                <a:lnTo>
                  <a:pt x="12" y="86"/>
                </a:lnTo>
                <a:lnTo>
                  <a:pt x="0" y="53"/>
                </a:lnTo>
                <a:lnTo>
                  <a:pt x="23" y="30"/>
                </a:lnTo>
                <a:lnTo>
                  <a:pt x="82" y="0"/>
                </a:lnTo>
                <a:lnTo>
                  <a:pt x="120" y="0"/>
                </a:lnTo>
                <a:lnTo>
                  <a:pt x="158" y="20"/>
                </a:lnTo>
                <a:lnTo>
                  <a:pt x="189" y="28"/>
                </a:lnTo>
                <a:lnTo>
                  <a:pt x="233" y="4"/>
                </a:lnTo>
                <a:lnTo>
                  <a:pt x="247" y="10"/>
                </a:lnTo>
                <a:lnTo>
                  <a:pt x="247" y="66"/>
                </a:lnTo>
                <a:lnTo>
                  <a:pt x="235" y="104"/>
                </a:lnTo>
                <a:lnTo>
                  <a:pt x="207" y="130"/>
                </a:lnTo>
                <a:lnTo>
                  <a:pt x="175" y="134"/>
                </a:lnTo>
                <a:lnTo>
                  <a:pt x="131" y="126"/>
                </a:lnTo>
                <a:close/>
              </a:path>
            </a:pathLst>
          </a:custGeom>
          <a:solidFill>
            <a:srgbClr val="FFFF00"/>
          </a:solidFill>
          <a:ln w="0">
            <a:solidFill>
              <a:srgbClr val="000000"/>
            </a:solidFill>
            <a:prstDash val="solid"/>
            <a:round/>
            <a:headEnd/>
            <a:tailEnd/>
          </a:ln>
        </p:spPr>
        <p:txBody>
          <a:bodyPr/>
          <a:lstStyle/>
          <a:p>
            <a:endParaRPr lang="fi-FI"/>
          </a:p>
        </p:txBody>
      </p:sp>
      <p:sp>
        <p:nvSpPr>
          <p:cNvPr id="28704" name="Rectangle 32"/>
          <p:cNvSpPr>
            <a:spLocks noChangeAspect="1" noChangeArrowheads="1"/>
          </p:cNvSpPr>
          <p:nvPr/>
        </p:nvSpPr>
        <p:spPr bwMode="auto">
          <a:xfrm>
            <a:off x="4511675" y="3236913"/>
            <a:ext cx="658813"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Isokyrö</a:t>
            </a:r>
            <a:endParaRPr lang="fi-FI" sz="1200" b="1">
              <a:cs typeface="Arial" charset="0"/>
            </a:endParaRPr>
          </a:p>
        </p:txBody>
      </p:sp>
      <p:sp>
        <p:nvSpPr>
          <p:cNvPr id="28705" name="Rectangle 33"/>
          <p:cNvSpPr>
            <a:spLocks noChangeAspect="1" noChangeArrowheads="1"/>
          </p:cNvSpPr>
          <p:nvPr/>
        </p:nvSpPr>
        <p:spPr bwMode="auto">
          <a:xfrm>
            <a:off x="1979613" y="5229225"/>
            <a:ext cx="781050"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Kaskinen</a:t>
            </a:r>
            <a:endParaRPr lang="fi-FI" sz="1200" b="1">
              <a:cs typeface="Arial" charset="0"/>
            </a:endParaRPr>
          </a:p>
        </p:txBody>
      </p:sp>
      <p:sp>
        <p:nvSpPr>
          <p:cNvPr id="28706" name="Rectangle 34"/>
          <p:cNvSpPr>
            <a:spLocks noChangeAspect="1" noChangeArrowheads="1"/>
          </p:cNvSpPr>
          <p:nvPr/>
        </p:nvSpPr>
        <p:spPr bwMode="auto">
          <a:xfrm>
            <a:off x="2424113" y="3797300"/>
            <a:ext cx="688975"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Korsnäs</a:t>
            </a:r>
            <a:endParaRPr lang="fi-FI" sz="1200" b="1">
              <a:cs typeface="Arial" charset="0"/>
            </a:endParaRPr>
          </a:p>
        </p:txBody>
      </p:sp>
      <p:sp>
        <p:nvSpPr>
          <p:cNvPr id="28707" name="Rectangle 35"/>
          <p:cNvSpPr>
            <a:spLocks noChangeAspect="1" noChangeArrowheads="1"/>
          </p:cNvSpPr>
          <p:nvPr/>
        </p:nvSpPr>
        <p:spPr bwMode="auto">
          <a:xfrm>
            <a:off x="2754313" y="5854700"/>
            <a:ext cx="1616075"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Kristiinankaupunki</a:t>
            </a:r>
            <a:endParaRPr lang="fi-FI" sz="1200" b="1">
              <a:cs typeface="Arial" charset="0"/>
            </a:endParaRPr>
          </a:p>
        </p:txBody>
      </p:sp>
      <p:sp>
        <p:nvSpPr>
          <p:cNvPr id="28708" name="Rectangle 36"/>
          <p:cNvSpPr>
            <a:spLocks noChangeAspect="1" noChangeArrowheads="1"/>
          </p:cNvSpPr>
          <p:nvPr/>
        </p:nvSpPr>
        <p:spPr bwMode="auto">
          <a:xfrm>
            <a:off x="6011863" y="836613"/>
            <a:ext cx="928687"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Kruunupyy</a:t>
            </a:r>
            <a:endParaRPr lang="fi-FI" sz="1200" b="1">
              <a:cs typeface="Arial" charset="0"/>
            </a:endParaRPr>
          </a:p>
        </p:txBody>
      </p:sp>
      <p:sp>
        <p:nvSpPr>
          <p:cNvPr id="28709" name="Rectangle 37"/>
          <p:cNvSpPr>
            <a:spLocks noChangeAspect="1" noChangeArrowheads="1"/>
          </p:cNvSpPr>
          <p:nvPr/>
        </p:nvSpPr>
        <p:spPr bwMode="auto">
          <a:xfrm>
            <a:off x="3924300" y="3429000"/>
            <a:ext cx="512763"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Laihia</a:t>
            </a:r>
            <a:endParaRPr lang="fi-FI" sz="1200" b="1">
              <a:cs typeface="Arial" charset="0"/>
            </a:endParaRPr>
          </a:p>
        </p:txBody>
      </p:sp>
      <p:sp>
        <p:nvSpPr>
          <p:cNvPr id="28710" name="Rectangle 38"/>
          <p:cNvSpPr>
            <a:spLocks noChangeAspect="1" noChangeArrowheads="1"/>
          </p:cNvSpPr>
          <p:nvPr/>
        </p:nvSpPr>
        <p:spPr bwMode="auto">
          <a:xfrm>
            <a:off x="5508625" y="404813"/>
            <a:ext cx="484188"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Luoto</a:t>
            </a:r>
            <a:endParaRPr lang="fi-FI" sz="1200" b="1">
              <a:cs typeface="Arial" charset="0"/>
            </a:endParaRPr>
          </a:p>
        </p:txBody>
      </p:sp>
      <p:sp>
        <p:nvSpPr>
          <p:cNvPr id="28711" name="Rectangle 39"/>
          <p:cNvSpPr>
            <a:spLocks noChangeAspect="1" noChangeArrowheads="1"/>
          </p:cNvSpPr>
          <p:nvPr/>
        </p:nvSpPr>
        <p:spPr bwMode="auto">
          <a:xfrm>
            <a:off x="3276600" y="3357563"/>
            <a:ext cx="420688" cy="36512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Maa-</a:t>
            </a:r>
          </a:p>
          <a:p>
            <a:r>
              <a:rPr lang="fi-FI" sz="1200" b="1">
                <a:solidFill>
                  <a:srgbClr val="000000"/>
                </a:solidFill>
                <a:latin typeface="Verdana" pitchFamily="34" charset="0"/>
                <a:cs typeface="Arial" charset="0"/>
              </a:rPr>
              <a:t>lahti</a:t>
            </a:r>
            <a:endParaRPr lang="fi-FI" sz="1200" b="1">
              <a:cs typeface="Arial" charset="0"/>
            </a:endParaRPr>
          </a:p>
        </p:txBody>
      </p:sp>
      <p:sp>
        <p:nvSpPr>
          <p:cNvPr id="28712" name="Rectangle 40"/>
          <p:cNvSpPr>
            <a:spLocks noChangeAspect="1" noChangeArrowheads="1"/>
          </p:cNvSpPr>
          <p:nvPr/>
        </p:nvSpPr>
        <p:spPr bwMode="auto">
          <a:xfrm>
            <a:off x="3581400" y="2243138"/>
            <a:ext cx="587375" cy="36512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Musta-</a:t>
            </a:r>
          </a:p>
          <a:p>
            <a:r>
              <a:rPr lang="fi-FI" sz="1200" b="1">
                <a:solidFill>
                  <a:srgbClr val="000000"/>
                </a:solidFill>
                <a:latin typeface="Verdana" pitchFamily="34" charset="0"/>
                <a:cs typeface="Arial" charset="0"/>
              </a:rPr>
              <a:t>saari</a:t>
            </a:r>
            <a:endParaRPr lang="fi-FI" sz="1200" b="1">
              <a:cs typeface="Arial" charset="0"/>
            </a:endParaRPr>
          </a:p>
        </p:txBody>
      </p:sp>
      <p:sp>
        <p:nvSpPr>
          <p:cNvPr id="28713" name="Rectangle 41"/>
          <p:cNvSpPr>
            <a:spLocks noChangeAspect="1" noChangeArrowheads="1"/>
          </p:cNvSpPr>
          <p:nvPr/>
        </p:nvSpPr>
        <p:spPr bwMode="auto">
          <a:xfrm>
            <a:off x="2843213" y="4508500"/>
            <a:ext cx="569912" cy="182563"/>
          </a:xfrm>
          <a:prstGeom prst="rect">
            <a:avLst/>
          </a:prstGeom>
          <a:noFill/>
          <a:ln w="9525">
            <a:noFill/>
            <a:miter lim="800000"/>
            <a:headEnd/>
            <a:tailEnd/>
          </a:ln>
        </p:spPr>
        <p:txBody>
          <a:bodyPr wrap="none" lIns="0" tIns="0" rIns="0" bIns="0">
            <a:spAutoFit/>
          </a:bodyPr>
          <a:lstStyle/>
          <a:p>
            <a:r>
              <a:rPr lang="fi-FI" sz="1200" b="1" dirty="0">
                <a:solidFill>
                  <a:srgbClr val="000000"/>
                </a:solidFill>
                <a:latin typeface="Verdana" pitchFamily="34" charset="0"/>
                <a:cs typeface="Arial" charset="0"/>
              </a:rPr>
              <a:t>Närpiö</a:t>
            </a:r>
            <a:endParaRPr lang="fi-FI" sz="1200" b="1" dirty="0">
              <a:cs typeface="Arial" charset="0"/>
            </a:endParaRPr>
          </a:p>
        </p:txBody>
      </p:sp>
      <p:sp>
        <p:nvSpPr>
          <p:cNvPr id="28714" name="Rectangle 42"/>
          <p:cNvSpPr>
            <a:spLocks noChangeAspect="1" noChangeArrowheads="1"/>
          </p:cNvSpPr>
          <p:nvPr/>
        </p:nvSpPr>
        <p:spPr bwMode="auto">
          <a:xfrm>
            <a:off x="4284663" y="765175"/>
            <a:ext cx="935037"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Pietarsaari</a:t>
            </a:r>
            <a:endParaRPr lang="fi-FI" sz="1200" b="1">
              <a:cs typeface="Arial" charset="0"/>
            </a:endParaRPr>
          </a:p>
        </p:txBody>
      </p:sp>
      <p:sp>
        <p:nvSpPr>
          <p:cNvPr id="28715" name="Rectangle 43"/>
          <p:cNvSpPr>
            <a:spLocks noChangeAspect="1" noChangeArrowheads="1"/>
          </p:cNvSpPr>
          <p:nvPr/>
        </p:nvSpPr>
        <p:spPr bwMode="auto">
          <a:xfrm>
            <a:off x="5580063" y="1268413"/>
            <a:ext cx="869950"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Pedersöre</a:t>
            </a:r>
          </a:p>
        </p:txBody>
      </p:sp>
      <p:sp>
        <p:nvSpPr>
          <p:cNvPr id="28716" name="Rectangle 44"/>
          <p:cNvSpPr>
            <a:spLocks noChangeAspect="1" noChangeArrowheads="1"/>
          </p:cNvSpPr>
          <p:nvPr/>
        </p:nvSpPr>
        <p:spPr bwMode="auto">
          <a:xfrm>
            <a:off x="4638675" y="1582738"/>
            <a:ext cx="982663" cy="365125"/>
          </a:xfrm>
          <a:prstGeom prst="rect">
            <a:avLst/>
          </a:prstGeom>
          <a:noFill/>
          <a:ln w="9525">
            <a:noFill/>
            <a:miter lim="800000"/>
            <a:headEnd/>
            <a:tailEnd/>
          </a:ln>
        </p:spPr>
        <p:txBody>
          <a:bodyPr wrap="none" lIns="0" tIns="0" rIns="0" bIns="0">
            <a:spAutoFit/>
          </a:bodyPr>
          <a:lstStyle/>
          <a:p>
            <a:pPr algn="ctr"/>
            <a:r>
              <a:rPr lang="fi-FI" sz="1200" b="1">
                <a:solidFill>
                  <a:srgbClr val="000000"/>
                </a:solidFill>
                <a:latin typeface="Verdana" pitchFamily="34" charset="0"/>
                <a:cs typeface="Arial" charset="0"/>
              </a:rPr>
              <a:t>Uusikaarle-</a:t>
            </a:r>
          </a:p>
          <a:p>
            <a:pPr algn="ctr"/>
            <a:r>
              <a:rPr lang="fi-FI" sz="1200" b="1">
                <a:solidFill>
                  <a:srgbClr val="000000"/>
                </a:solidFill>
                <a:latin typeface="Verdana" pitchFamily="34" charset="0"/>
                <a:cs typeface="Arial" charset="0"/>
              </a:rPr>
              <a:t>pyy</a:t>
            </a:r>
            <a:endParaRPr lang="fi-FI" sz="1200" b="1">
              <a:cs typeface="Arial" charset="0"/>
            </a:endParaRPr>
          </a:p>
        </p:txBody>
      </p:sp>
      <p:sp>
        <p:nvSpPr>
          <p:cNvPr id="28717" name="Rectangle 45"/>
          <p:cNvSpPr>
            <a:spLocks noChangeAspect="1" noChangeArrowheads="1"/>
          </p:cNvSpPr>
          <p:nvPr/>
        </p:nvSpPr>
        <p:spPr bwMode="auto">
          <a:xfrm>
            <a:off x="2916238" y="2636838"/>
            <a:ext cx="525462" cy="307975"/>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Vaasa</a:t>
            </a:r>
          </a:p>
          <a:p>
            <a:endParaRPr lang="fi-FI" sz="800" b="1">
              <a:cs typeface="Arial" charset="0"/>
            </a:endParaRPr>
          </a:p>
        </p:txBody>
      </p:sp>
      <p:sp>
        <p:nvSpPr>
          <p:cNvPr id="28718" name="Rectangle 46"/>
          <p:cNvSpPr>
            <a:spLocks noChangeAspect="1" noChangeArrowheads="1"/>
          </p:cNvSpPr>
          <p:nvPr/>
        </p:nvSpPr>
        <p:spPr bwMode="auto">
          <a:xfrm>
            <a:off x="4075113" y="2763838"/>
            <a:ext cx="0" cy="369887"/>
          </a:xfrm>
          <a:prstGeom prst="rect">
            <a:avLst/>
          </a:prstGeom>
          <a:noFill/>
          <a:ln w="9525">
            <a:noFill/>
            <a:miter lim="800000"/>
            <a:headEnd/>
            <a:tailEnd/>
          </a:ln>
        </p:spPr>
        <p:txBody>
          <a:bodyPr wrap="none" lIns="0" tIns="0" rIns="0" bIns="0">
            <a:spAutoFit/>
          </a:bodyPr>
          <a:lstStyle/>
          <a:p>
            <a:endParaRPr lang="fi-FI" sz="1200" b="1">
              <a:solidFill>
                <a:srgbClr val="000000"/>
              </a:solidFill>
              <a:latin typeface="Verdana" pitchFamily="34" charset="0"/>
              <a:cs typeface="Arial" charset="0"/>
            </a:endParaRPr>
          </a:p>
          <a:p>
            <a:endParaRPr lang="fi-FI" sz="1200" b="1">
              <a:cs typeface="Arial" charset="0"/>
            </a:endParaRPr>
          </a:p>
        </p:txBody>
      </p:sp>
      <p:sp>
        <p:nvSpPr>
          <p:cNvPr id="28719" name="Rectangle 47"/>
          <p:cNvSpPr>
            <a:spLocks noChangeAspect="1" noChangeArrowheads="1"/>
          </p:cNvSpPr>
          <p:nvPr/>
        </p:nvSpPr>
        <p:spPr bwMode="auto">
          <a:xfrm>
            <a:off x="4503738" y="2476500"/>
            <a:ext cx="447675"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Vöyri</a:t>
            </a:r>
            <a:endParaRPr lang="fi-FI" sz="1200" b="1">
              <a:cs typeface="Arial" charset="0"/>
            </a:endParaRPr>
          </a:p>
        </p:txBody>
      </p:sp>
      <p:sp>
        <p:nvSpPr>
          <p:cNvPr id="72" name="Suorakulmio 71"/>
          <p:cNvSpPr/>
          <p:nvPr/>
        </p:nvSpPr>
        <p:spPr>
          <a:xfrm>
            <a:off x="251768" y="1627639"/>
            <a:ext cx="288925" cy="287338"/>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28755" name="Tekstikehys 44"/>
          <p:cNvSpPr txBox="1">
            <a:spLocks noChangeArrowheads="1"/>
          </p:cNvSpPr>
          <p:nvPr/>
        </p:nvSpPr>
        <p:spPr bwMode="auto">
          <a:xfrm>
            <a:off x="683568" y="1627639"/>
            <a:ext cx="1584176" cy="430887"/>
          </a:xfrm>
          <a:prstGeom prst="rect">
            <a:avLst/>
          </a:prstGeom>
          <a:noFill/>
          <a:ln w="9525">
            <a:noFill/>
            <a:miter lim="800000"/>
            <a:headEnd/>
            <a:tailEnd/>
          </a:ln>
        </p:spPr>
        <p:txBody>
          <a:bodyPr wrap="square">
            <a:spAutoFit/>
          </a:bodyPr>
          <a:lstStyle/>
          <a:p>
            <a:pPr lvl="0"/>
            <a:r>
              <a:rPr lang="fi-FI" sz="1100" dirty="0" smtClean="0"/>
              <a:t>Selvitys toteutettu, ei yhdistymistä</a:t>
            </a:r>
            <a:endParaRPr lang="fi-FI" sz="1100" dirty="0"/>
          </a:p>
        </p:txBody>
      </p:sp>
      <p:sp>
        <p:nvSpPr>
          <p:cNvPr id="86" name="Suorakulmio 85"/>
          <p:cNvSpPr/>
          <p:nvPr/>
        </p:nvSpPr>
        <p:spPr>
          <a:xfrm>
            <a:off x="251396" y="835551"/>
            <a:ext cx="288925" cy="287338"/>
          </a:xfrm>
          <a:prstGeom prst="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28758" name="Tekstikehys 44"/>
          <p:cNvSpPr txBox="1">
            <a:spLocks noChangeArrowheads="1"/>
          </p:cNvSpPr>
          <p:nvPr/>
        </p:nvSpPr>
        <p:spPr bwMode="auto">
          <a:xfrm>
            <a:off x="611560" y="836712"/>
            <a:ext cx="2232248" cy="600164"/>
          </a:xfrm>
          <a:prstGeom prst="rect">
            <a:avLst/>
          </a:prstGeom>
          <a:noFill/>
          <a:ln w="9525">
            <a:noFill/>
            <a:miter lim="800000"/>
            <a:headEnd/>
            <a:tailEnd/>
          </a:ln>
        </p:spPr>
        <p:txBody>
          <a:bodyPr wrap="square">
            <a:spAutoFit/>
          </a:bodyPr>
          <a:lstStyle/>
          <a:p>
            <a:r>
              <a:rPr lang="fi-FI" sz="1100" dirty="0" smtClean="0"/>
              <a:t>Vaasan kaupunkiseudun erityinen kuntajakoselvitys, valmistunut 12/2014</a:t>
            </a:r>
            <a:endParaRPr lang="fi-FI" sz="1100" dirty="0">
              <a:latin typeface="Verdana" pitchFamily="34" charset="0"/>
              <a:ea typeface="Verdana" pitchFamily="34" charset="0"/>
              <a:cs typeface="Verdana" pitchFamily="34" charset="0"/>
            </a:endParaRPr>
          </a:p>
        </p:txBody>
      </p:sp>
      <p:sp>
        <p:nvSpPr>
          <p:cNvPr id="52" name="Tekstikehys 51"/>
          <p:cNvSpPr txBox="1"/>
          <p:nvPr/>
        </p:nvSpPr>
        <p:spPr>
          <a:xfrm>
            <a:off x="6228184" y="2060848"/>
            <a:ext cx="1584176" cy="276999"/>
          </a:xfrm>
          <a:prstGeom prst="rect">
            <a:avLst/>
          </a:prstGeom>
          <a:noFill/>
        </p:spPr>
        <p:txBody>
          <a:bodyPr wrap="square" rtlCol="0">
            <a:spAutoFit/>
          </a:bodyPr>
          <a:lstStyle/>
          <a:p>
            <a:r>
              <a:rPr lang="fi-FI" sz="1200" b="1" dirty="0" smtClean="0"/>
              <a:t>+ Evijärvi</a:t>
            </a:r>
            <a:endParaRPr lang="fi-FI" sz="12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reeform 2"/>
          <p:cNvSpPr>
            <a:spLocks/>
          </p:cNvSpPr>
          <p:nvPr/>
        </p:nvSpPr>
        <p:spPr bwMode="auto">
          <a:xfrm>
            <a:off x="2813050" y="2346325"/>
            <a:ext cx="1177925" cy="1120775"/>
          </a:xfrm>
          <a:custGeom>
            <a:avLst/>
            <a:gdLst>
              <a:gd name="T0" fmla="*/ 2147483647 w 78"/>
              <a:gd name="T1" fmla="*/ 2147483647 h 84"/>
              <a:gd name="T2" fmla="*/ 2147483647 w 78"/>
              <a:gd name="T3" fmla="*/ 2147483647 h 84"/>
              <a:gd name="T4" fmla="*/ 2147483647 w 78"/>
              <a:gd name="T5" fmla="*/ 2147483647 h 84"/>
              <a:gd name="T6" fmla="*/ 2147483647 w 78"/>
              <a:gd name="T7" fmla="*/ 2147483647 h 84"/>
              <a:gd name="T8" fmla="*/ 2147483647 w 78"/>
              <a:gd name="T9" fmla="*/ 0 h 84"/>
              <a:gd name="T10" fmla="*/ 2147483647 w 78"/>
              <a:gd name="T11" fmla="*/ 2147483647 h 84"/>
              <a:gd name="T12" fmla="*/ 2147483647 w 78"/>
              <a:gd name="T13" fmla="*/ 0 h 84"/>
              <a:gd name="T14" fmla="*/ 0 w 78"/>
              <a:gd name="T15" fmla="*/ 2147483647 h 84"/>
              <a:gd name="T16" fmla="*/ 2147483647 w 78"/>
              <a:gd name="T17" fmla="*/ 2147483647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84"/>
              <a:gd name="T29" fmla="*/ 78 w 78"/>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84">
                <a:moveTo>
                  <a:pt x="54" y="84"/>
                </a:moveTo>
                <a:lnTo>
                  <a:pt x="78" y="60"/>
                </a:lnTo>
                <a:lnTo>
                  <a:pt x="66" y="48"/>
                </a:lnTo>
                <a:lnTo>
                  <a:pt x="54" y="6"/>
                </a:lnTo>
                <a:lnTo>
                  <a:pt x="54" y="0"/>
                </a:lnTo>
                <a:lnTo>
                  <a:pt x="36" y="18"/>
                </a:lnTo>
                <a:lnTo>
                  <a:pt x="18" y="0"/>
                </a:lnTo>
                <a:lnTo>
                  <a:pt x="0" y="18"/>
                </a:lnTo>
                <a:lnTo>
                  <a:pt x="54" y="84"/>
                </a:lnTo>
                <a:close/>
              </a:path>
            </a:pathLst>
          </a:custGeom>
          <a:solidFill>
            <a:srgbClr val="00CC99"/>
          </a:solidFill>
          <a:ln w="0">
            <a:solidFill>
              <a:srgbClr val="000000"/>
            </a:solidFill>
            <a:prstDash val="solid"/>
            <a:round/>
            <a:headEnd/>
            <a:tailEnd/>
          </a:ln>
        </p:spPr>
        <p:txBody>
          <a:bodyPr/>
          <a:lstStyle/>
          <a:p>
            <a:endParaRPr lang="fi-FI"/>
          </a:p>
        </p:txBody>
      </p:sp>
      <p:sp>
        <p:nvSpPr>
          <p:cNvPr id="31747" name="Freeform 3"/>
          <p:cNvSpPr>
            <a:spLocks/>
          </p:cNvSpPr>
          <p:nvPr/>
        </p:nvSpPr>
        <p:spPr bwMode="auto">
          <a:xfrm>
            <a:off x="539750" y="1387475"/>
            <a:ext cx="3084513" cy="2325688"/>
          </a:xfrm>
          <a:custGeom>
            <a:avLst/>
            <a:gdLst>
              <a:gd name="T0" fmla="*/ 2147483647 w 204"/>
              <a:gd name="T1" fmla="*/ 2147483647 h 174"/>
              <a:gd name="T2" fmla="*/ 2147483647 w 204"/>
              <a:gd name="T3" fmla="*/ 2147483647 h 174"/>
              <a:gd name="T4" fmla="*/ 2147483647 w 204"/>
              <a:gd name="T5" fmla="*/ 2147483647 h 174"/>
              <a:gd name="T6" fmla="*/ 2147483647 w 204"/>
              <a:gd name="T7" fmla="*/ 2147483647 h 174"/>
              <a:gd name="T8" fmla="*/ 2147483647 w 204"/>
              <a:gd name="T9" fmla="*/ 2147483647 h 174"/>
              <a:gd name="T10" fmla="*/ 2147483647 w 204"/>
              <a:gd name="T11" fmla="*/ 2147483647 h 174"/>
              <a:gd name="T12" fmla="*/ 2147483647 w 204"/>
              <a:gd name="T13" fmla="*/ 2147483647 h 174"/>
              <a:gd name="T14" fmla="*/ 2147483647 w 204"/>
              <a:gd name="T15" fmla="*/ 2147483647 h 174"/>
              <a:gd name="T16" fmla="*/ 0 w 204"/>
              <a:gd name="T17" fmla="*/ 2147483647 h 174"/>
              <a:gd name="T18" fmla="*/ 2147483647 w 204"/>
              <a:gd name="T19" fmla="*/ 2147483647 h 174"/>
              <a:gd name="T20" fmla="*/ 2147483647 w 204"/>
              <a:gd name="T21" fmla="*/ 2147483647 h 174"/>
              <a:gd name="T22" fmla="*/ 2147483647 w 204"/>
              <a:gd name="T23" fmla="*/ 2147483647 h 174"/>
              <a:gd name="T24" fmla="*/ 2147483647 w 204"/>
              <a:gd name="T25" fmla="*/ 2147483647 h 174"/>
              <a:gd name="T26" fmla="*/ 2147483647 w 204"/>
              <a:gd name="T27" fmla="*/ 2147483647 h 174"/>
              <a:gd name="T28" fmla="*/ 2147483647 w 204"/>
              <a:gd name="T29" fmla="*/ 2147483647 h 174"/>
              <a:gd name="T30" fmla="*/ 2147483647 w 204"/>
              <a:gd name="T31" fmla="*/ 2147483647 h 174"/>
              <a:gd name="T32" fmla="*/ 2147483647 w 204"/>
              <a:gd name="T33" fmla="*/ 2147483647 h 174"/>
              <a:gd name="T34" fmla="*/ 2147483647 w 204"/>
              <a:gd name="T35" fmla="*/ 2147483647 h 174"/>
              <a:gd name="T36" fmla="*/ 2147483647 w 204"/>
              <a:gd name="T37" fmla="*/ 2147483647 h 174"/>
              <a:gd name="T38" fmla="*/ 2147483647 w 204"/>
              <a:gd name="T39" fmla="*/ 2147483647 h 174"/>
              <a:gd name="T40" fmla="*/ 2147483647 w 204"/>
              <a:gd name="T41" fmla="*/ 2147483647 h 174"/>
              <a:gd name="T42" fmla="*/ 2147483647 w 204"/>
              <a:gd name="T43" fmla="*/ 2147483647 h 174"/>
              <a:gd name="T44" fmla="*/ 2147483647 w 204"/>
              <a:gd name="T45" fmla="*/ 2147483647 h 174"/>
              <a:gd name="T46" fmla="*/ 2147483647 w 204"/>
              <a:gd name="T47" fmla="*/ 2147483647 h 174"/>
              <a:gd name="T48" fmla="*/ 2147483647 w 204"/>
              <a:gd name="T49" fmla="*/ 2147483647 h 174"/>
              <a:gd name="T50" fmla="*/ 2147483647 w 204"/>
              <a:gd name="T51" fmla="*/ 2147483647 h 174"/>
              <a:gd name="T52" fmla="*/ 2147483647 w 204"/>
              <a:gd name="T53" fmla="*/ 2147483647 h 174"/>
              <a:gd name="T54" fmla="*/ 2147483647 w 204"/>
              <a:gd name="T55" fmla="*/ 0 h 174"/>
              <a:gd name="T56" fmla="*/ 2147483647 w 204"/>
              <a:gd name="T57" fmla="*/ 2147483647 h 174"/>
              <a:gd name="T58" fmla="*/ 2147483647 w 204"/>
              <a:gd name="T59" fmla="*/ 2147483647 h 174"/>
              <a:gd name="T60" fmla="*/ 2147483647 w 204"/>
              <a:gd name="T61" fmla="*/ 2147483647 h 174"/>
              <a:gd name="T62" fmla="*/ 2147483647 w 204"/>
              <a:gd name="T63" fmla="*/ 2147483647 h 174"/>
              <a:gd name="T64" fmla="*/ 2147483647 w 204"/>
              <a:gd name="T65" fmla="*/ 2147483647 h 174"/>
              <a:gd name="T66" fmla="*/ 2147483647 w 204"/>
              <a:gd name="T67" fmla="*/ 2147483647 h 174"/>
              <a:gd name="T68" fmla="*/ 2147483647 w 204"/>
              <a:gd name="T69" fmla="*/ 2147483647 h 174"/>
              <a:gd name="T70" fmla="*/ 2147483647 w 204"/>
              <a:gd name="T71" fmla="*/ 2147483647 h 174"/>
              <a:gd name="T72" fmla="*/ 2147483647 w 204"/>
              <a:gd name="T73" fmla="*/ 2147483647 h 174"/>
              <a:gd name="T74" fmla="*/ 2147483647 w 204"/>
              <a:gd name="T75" fmla="*/ 2147483647 h 174"/>
              <a:gd name="T76" fmla="*/ 2147483647 w 204"/>
              <a:gd name="T77" fmla="*/ 2147483647 h 174"/>
              <a:gd name="T78" fmla="*/ 2147483647 w 204"/>
              <a:gd name="T79" fmla="*/ 2147483647 h 174"/>
              <a:gd name="T80" fmla="*/ 2147483647 w 204"/>
              <a:gd name="T81" fmla="*/ 2147483647 h 1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4"/>
              <a:gd name="T124" fmla="*/ 0 h 174"/>
              <a:gd name="T125" fmla="*/ 204 w 204"/>
              <a:gd name="T126" fmla="*/ 174 h 17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4" h="174">
                <a:moveTo>
                  <a:pt x="132" y="132"/>
                </a:moveTo>
                <a:lnTo>
                  <a:pt x="120" y="120"/>
                </a:lnTo>
                <a:lnTo>
                  <a:pt x="90" y="96"/>
                </a:lnTo>
                <a:lnTo>
                  <a:pt x="78" y="102"/>
                </a:lnTo>
                <a:lnTo>
                  <a:pt x="72" y="96"/>
                </a:lnTo>
                <a:lnTo>
                  <a:pt x="48" y="102"/>
                </a:lnTo>
                <a:lnTo>
                  <a:pt x="24" y="84"/>
                </a:lnTo>
                <a:lnTo>
                  <a:pt x="18" y="84"/>
                </a:lnTo>
                <a:lnTo>
                  <a:pt x="0" y="54"/>
                </a:lnTo>
                <a:lnTo>
                  <a:pt x="6" y="48"/>
                </a:lnTo>
                <a:lnTo>
                  <a:pt x="12" y="54"/>
                </a:lnTo>
                <a:lnTo>
                  <a:pt x="18" y="54"/>
                </a:lnTo>
                <a:lnTo>
                  <a:pt x="24" y="60"/>
                </a:lnTo>
                <a:lnTo>
                  <a:pt x="30" y="60"/>
                </a:lnTo>
                <a:lnTo>
                  <a:pt x="30" y="54"/>
                </a:lnTo>
                <a:lnTo>
                  <a:pt x="36" y="54"/>
                </a:lnTo>
                <a:lnTo>
                  <a:pt x="42" y="48"/>
                </a:lnTo>
                <a:lnTo>
                  <a:pt x="48" y="48"/>
                </a:lnTo>
                <a:lnTo>
                  <a:pt x="54" y="48"/>
                </a:lnTo>
                <a:lnTo>
                  <a:pt x="60" y="48"/>
                </a:lnTo>
                <a:lnTo>
                  <a:pt x="66" y="48"/>
                </a:lnTo>
                <a:lnTo>
                  <a:pt x="72" y="48"/>
                </a:lnTo>
                <a:lnTo>
                  <a:pt x="78" y="48"/>
                </a:lnTo>
                <a:lnTo>
                  <a:pt x="78" y="42"/>
                </a:lnTo>
                <a:lnTo>
                  <a:pt x="78" y="36"/>
                </a:lnTo>
                <a:lnTo>
                  <a:pt x="72" y="12"/>
                </a:lnTo>
                <a:lnTo>
                  <a:pt x="78" y="6"/>
                </a:lnTo>
                <a:lnTo>
                  <a:pt x="84" y="0"/>
                </a:lnTo>
                <a:lnTo>
                  <a:pt x="84" y="6"/>
                </a:lnTo>
                <a:lnTo>
                  <a:pt x="90" y="12"/>
                </a:lnTo>
                <a:lnTo>
                  <a:pt x="96" y="12"/>
                </a:lnTo>
                <a:lnTo>
                  <a:pt x="102" y="12"/>
                </a:lnTo>
                <a:lnTo>
                  <a:pt x="120" y="36"/>
                </a:lnTo>
                <a:lnTo>
                  <a:pt x="126" y="42"/>
                </a:lnTo>
                <a:lnTo>
                  <a:pt x="114" y="54"/>
                </a:lnTo>
                <a:lnTo>
                  <a:pt x="132" y="72"/>
                </a:lnTo>
                <a:lnTo>
                  <a:pt x="150" y="90"/>
                </a:lnTo>
                <a:lnTo>
                  <a:pt x="204" y="156"/>
                </a:lnTo>
                <a:lnTo>
                  <a:pt x="192" y="174"/>
                </a:lnTo>
                <a:lnTo>
                  <a:pt x="168" y="156"/>
                </a:lnTo>
                <a:lnTo>
                  <a:pt x="132" y="132"/>
                </a:lnTo>
                <a:close/>
              </a:path>
            </a:pathLst>
          </a:custGeom>
          <a:noFill/>
          <a:ln w="12700">
            <a:solidFill>
              <a:srgbClr val="000000"/>
            </a:solidFill>
            <a:prstDash val="solid"/>
            <a:round/>
            <a:headEnd/>
            <a:tailEnd/>
          </a:ln>
        </p:spPr>
        <p:txBody>
          <a:bodyPr/>
          <a:lstStyle/>
          <a:p>
            <a:endParaRPr lang="fi-FI"/>
          </a:p>
        </p:txBody>
      </p:sp>
      <p:sp>
        <p:nvSpPr>
          <p:cNvPr id="31748" name="Freeform 4"/>
          <p:cNvSpPr>
            <a:spLocks/>
          </p:cNvSpPr>
          <p:nvPr/>
        </p:nvSpPr>
        <p:spPr bwMode="auto">
          <a:xfrm>
            <a:off x="2268538" y="1549400"/>
            <a:ext cx="1355725" cy="1030288"/>
          </a:xfrm>
          <a:custGeom>
            <a:avLst/>
            <a:gdLst>
              <a:gd name="T0" fmla="*/ 2147483647 w 90"/>
              <a:gd name="T1" fmla="*/ 2147483647 h 78"/>
              <a:gd name="T2" fmla="*/ 2147483647 w 90"/>
              <a:gd name="T3" fmla="*/ 0 h 78"/>
              <a:gd name="T4" fmla="*/ 2147483647 w 90"/>
              <a:gd name="T5" fmla="*/ 0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0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78"/>
              <a:gd name="T59" fmla="*/ 90 w 90"/>
              <a:gd name="T60" fmla="*/ 78 h 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78">
                <a:moveTo>
                  <a:pt x="60" y="24"/>
                </a:moveTo>
                <a:lnTo>
                  <a:pt x="48" y="0"/>
                </a:lnTo>
                <a:lnTo>
                  <a:pt x="30" y="0"/>
                </a:lnTo>
                <a:lnTo>
                  <a:pt x="24" y="18"/>
                </a:lnTo>
                <a:lnTo>
                  <a:pt x="36" y="24"/>
                </a:lnTo>
                <a:lnTo>
                  <a:pt x="24" y="30"/>
                </a:lnTo>
                <a:lnTo>
                  <a:pt x="18" y="24"/>
                </a:lnTo>
                <a:lnTo>
                  <a:pt x="6" y="24"/>
                </a:lnTo>
                <a:lnTo>
                  <a:pt x="12" y="30"/>
                </a:lnTo>
                <a:lnTo>
                  <a:pt x="0" y="42"/>
                </a:lnTo>
                <a:lnTo>
                  <a:pt x="18" y="60"/>
                </a:lnTo>
                <a:lnTo>
                  <a:pt x="36" y="78"/>
                </a:lnTo>
                <a:lnTo>
                  <a:pt x="54" y="60"/>
                </a:lnTo>
                <a:lnTo>
                  <a:pt x="72" y="78"/>
                </a:lnTo>
                <a:lnTo>
                  <a:pt x="90" y="60"/>
                </a:lnTo>
                <a:lnTo>
                  <a:pt x="78" y="60"/>
                </a:lnTo>
                <a:lnTo>
                  <a:pt x="72" y="36"/>
                </a:lnTo>
                <a:lnTo>
                  <a:pt x="60" y="30"/>
                </a:lnTo>
                <a:lnTo>
                  <a:pt x="60" y="24"/>
                </a:lnTo>
                <a:close/>
              </a:path>
            </a:pathLst>
          </a:custGeom>
          <a:solidFill>
            <a:srgbClr val="00CC99"/>
          </a:solidFill>
          <a:ln w="0">
            <a:solidFill>
              <a:srgbClr val="000000"/>
            </a:solidFill>
            <a:prstDash val="solid"/>
            <a:round/>
            <a:headEnd/>
            <a:tailEnd/>
          </a:ln>
        </p:spPr>
        <p:txBody>
          <a:bodyPr/>
          <a:lstStyle/>
          <a:p>
            <a:endParaRPr lang="fi-FI"/>
          </a:p>
        </p:txBody>
      </p:sp>
      <p:sp>
        <p:nvSpPr>
          <p:cNvPr id="31749" name="Freeform 5"/>
          <p:cNvSpPr>
            <a:spLocks/>
          </p:cNvSpPr>
          <p:nvPr/>
        </p:nvSpPr>
        <p:spPr bwMode="auto">
          <a:xfrm>
            <a:off x="2168525" y="3544888"/>
            <a:ext cx="911225" cy="958850"/>
          </a:xfrm>
          <a:custGeom>
            <a:avLst/>
            <a:gdLst>
              <a:gd name="T0" fmla="*/ 0 w 60"/>
              <a:gd name="T1" fmla="*/ 2147483647 h 72"/>
              <a:gd name="T2" fmla="*/ 0 w 60"/>
              <a:gd name="T3" fmla="*/ 2147483647 h 72"/>
              <a:gd name="T4" fmla="*/ 2147483647 w 60"/>
              <a:gd name="T5" fmla="*/ 2147483647 h 72"/>
              <a:gd name="T6" fmla="*/ 2147483647 w 60"/>
              <a:gd name="T7" fmla="*/ 2147483647 h 72"/>
              <a:gd name="T8" fmla="*/ 2147483647 w 60"/>
              <a:gd name="T9" fmla="*/ 2147483647 h 72"/>
              <a:gd name="T10" fmla="*/ 2147483647 w 60"/>
              <a:gd name="T11" fmla="*/ 2147483647 h 72"/>
              <a:gd name="T12" fmla="*/ 2147483647 w 60"/>
              <a:gd name="T13" fmla="*/ 2147483647 h 72"/>
              <a:gd name="T14" fmla="*/ 2147483647 w 60"/>
              <a:gd name="T15" fmla="*/ 2147483647 h 72"/>
              <a:gd name="T16" fmla="*/ 2147483647 w 60"/>
              <a:gd name="T17" fmla="*/ 2147483647 h 72"/>
              <a:gd name="T18" fmla="*/ 2147483647 w 60"/>
              <a:gd name="T19" fmla="*/ 0 h 72"/>
              <a:gd name="T20" fmla="*/ 0 w 60"/>
              <a:gd name="T21" fmla="*/ 2147483647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72"/>
              <a:gd name="T35" fmla="*/ 60 w 60"/>
              <a:gd name="T36" fmla="*/ 72 h 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72">
                <a:moveTo>
                  <a:pt x="0" y="12"/>
                </a:moveTo>
                <a:lnTo>
                  <a:pt x="0" y="42"/>
                </a:lnTo>
                <a:lnTo>
                  <a:pt x="24" y="72"/>
                </a:lnTo>
                <a:lnTo>
                  <a:pt x="42" y="72"/>
                </a:lnTo>
                <a:lnTo>
                  <a:pt x="60" y="60"/>
                </a:lnTo>
                <a:lnTo>
                  <a:pt x="48" y="42"/>
                </a:lnTo>
                <a:lnTo>
                  <a:pt x="54" y="18"/>
                </a:lnTo>
                <a:lnTo>
                  <a:pt x="42" y="6"/>
                </a:lnTo>
                <a:lnTo>
                  <a:pt x="36" y="12"/>
                </a:lnTo>
                <a:lnTo>
                  <a:pt x="24" y="0"/>
                </a:lnTo>
                <a:lnTo>
                  <a:pt x="0" y="12"/>
                </a:lnTo>
                <a:close/>
              </a:path>
            </a:pathLst>
          </a:custGeom>
          <a:solidFill>
            <a:srgbClr val="00CC99"/>
          </a:solidFill>
          <a:ln w="0">
            <a:solidFill>
              <a:srgbClr val="000000"/>
            </a:solidFill>
            <a:prstDash val="solid"/>
            <a:round/>
            <a:headEnd/>
            <a:tailEnd/>
          </a:ln>
        </p:spPr>
        <p:txBody>
          <a:bodyPr/>
          <a:lstStyle/>
          <a:p>
            <a:endParaRPr lang="fi-FI"/>
          </a:p>
        </p:txBody>
      </p:sp>
      <p:sp>
        <p:nvSpPr>
          <p:cNvPr id="31750" name="Freeform 6"/>
          <p:cNvSpPr>
            <a:spLocks/>
          </p:cNvSpPr>
          <p:nvPr/>
        </p:nvSpPr>
        <p:spPr bwMode="auto">
          <a:xfrm>
            <a:off x="3624263" y="3149600"/>
            <a:ext cx="1090612" cy="1192213"/>
          </a:xfrm>
          <a:custGeom>
            <a:avLst/>
            <a:gdLst>
              <a:gd name="T0" fmla="*/ 0 w 72"/>
              <a:gd name="T1" fmla="*/ 2147483647 h 90"/>
              <a:gd name="T2" fmla="*/ 2147483647 w 72"/>
              <a:gd name="T3" fmla="*/ 0 h 90"/>
              <a:gd name="T4" fmla="*/ 2147483647 w 72"/>
              <a:gd name="T5" fmla="*/ 2147483647 h 90"/>
              <a:gd name="T6" fmla="*/ 2147483647 w 72"/>
              <a:gd name="T7" fmla="*/ 2147483647 h 90"/>
              <a:gd name="T8" fmla="*/ 2147483647 w 72"/>
              <a:gd name="T9" fmla="*/ 2147483647 h 90"/>
              <a:gd name="T10" fmla="*/ 2147483647 w 72"/>
              <a:gd name="T11" fmla="*/ 2147483647 h 90"/>
              <a:gd name="T12" fmla="*/ 2147483647 w 72"/>
              <a:gd name="T13" fmla="*/ 2147483647 h 90"/>
              <a:gd name="T14" fmla="*/ 2147483647 w 72"/>
              <a:gd name="T15" fmla="*/ 2147483647 h 90"/>
              <a:gd name="T16" fmla="*/ 0 w 72"/>
              <a:gd name="T17" fmla="*/ 2147483647 h 90"/>
              <a:gd name="T18" fmla="*/ 0 w 72"/>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90"/>
              <a:gd name="T32" fmla="*/ 72 w 72"/>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90">
                <a:moveTo>
                  <a:pt x="0" y="24"/>
                </a:moveTo>
                <a:lnTo>
                  <a:pt x="24" y="0"/>
                </a:lnTo>
                <a:lnTo>
                  <a:pt x="42" y="18"/>
                </a:lnTo>
                <a:lnTo>
                  <a:pt x="72" y="60"/>
                </a:lnTo>
                <a:lnTo>
                  <a:pt x="60" y="66"/>
                </a:lnTo>
                <a:lnTo>
                  <a:pt x="42" y="84"/>
                </a:lnTo>
                <a:lnTo>
                  <a:pt x="42" y="90"/>
                </a:lnTo>
                <a:lnTo>
                  <a:pt x="12" y="72"/>
                </a:lnTo>
                <a:lnTo>
                  <a:pt x="0" y="72"/>
                </a:lnTo>
                <a:lnTo>
                  <a:pt x="0" y="24"/>
                </a:lnTo>
                <a:close/>
              </a:path>
            </a:pathLst>
          </a:custGeom>
          <a:solidFill>
            <a:srgbClr val="00CC99"/>
          </a:solidFill>
          <a:ln w="0">
            <a:solidFill>
              <a:srgbClr val="000000"/>
            </a:solidFill>
            <a:prstDash val="solid"/>
            <a:round/>
            <a:headEnd/>
            <a:tailEnd/>
          </a:ln>
        </p:spPr>
        <p:txBody>
          <a:bodyPr/>
          <a:lstStyle/>
          <a:p>
            <a:endParaRPr lang="fi-FI"/>
          </a:p>
        </p:txBody>
      </p:sp>
      <p:sp>
        <p:nvSpPr>
          <p:cNvPr id="31751" name="Freeform 7"/>
          <p:cNvSpPr>
            <a:spLocks/>
          </p:cNvSpPr>
          <p:nvPr/>
        </p:nvSpPr>
        <p:spPr bwMode="auto">
          <a:xfrm>
            <a:off x="2813050" y="3467100"/>
            <a:ext cx="811213" cy="874713"/>
          </a:xfrm>
          <a:custGeom>
            <a:avLst/>
            <a:gdLst>
              <a:gd name="T0" fmla="*/ 2147483647 w 54"/>
              <a:gd name="T1" fmla="*/ 0 h 66"/>
              <a:gd name="T2" fmla="*/ 2147483647 w 54"/>
              <a:gd name="T3" fmla="*/ 2147483647 h 66"/>
              <a:gd name="T4" fmla="*/ 2147483647 w 54"/>
              <a:gd name="T5" fmla="*/ 0 h 66"/>
              <a:gd name="T6" fmla="*/ 0 w 54"/>
              <a:gd name="T7" fmla="*/ 2147483647 h 66"/>
              <a:gd name="T8" fmla="*/ 2147483647 w 54"/>
              <a:gd name="T9" fmla="*/ 2147483647 h 66"/>
              <a:gd name="T10" fmla="*/ 2147483647 w 54"/>
              <a:gd name="T11" fmla="*/ 2147483647 h 66"/>
              <a:gd name="T12" fmla="*/ 2147483647 w 54"/>
              <a:gd name="T13" fmla="*/ 2147483647 h 66"/>
              <a:gd name="T14" fmla="*/ 2147483647 w 54"/>
              <a:gd name="T15" fmla="*/ 2147483647 h 66"/>
              <a:gd name="T16" fmla="*/ 2147483647 w 54"/>
              <a:gd name="T17" fmla="*/ 2147483647 h 66"/>
              <a:gd name="T18" fmla="*/ 2147483647 w 54"/>
              <a:gd name="T19" fmla="*/ 2147483647 h 66"/>
              <a:gd name="T20" fmla="*/ 2147483647 w 54"/>
              <a:gd name="T21" fmla="*/ 0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66"/>
              <a:gd name="T35" fmla="*/ 54 w 54"/>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66">
                <a:moveTo>
                  <a:pt x="54" y="0"/>
                </a:moveTo>
                <a:lnTo>
                  <a:pt x="42" y="18"/>
                </a:lnTo>
                <a:lnTo>
                  <a:pt x="18" y="0"/>
                </a:lnTo>
                <a:lnTo>
                  <a:pt x="0" y="12"/>
                </a:lnTo>
                <a:lnTo>
                  <a:pt x="12" y="24"/>
                </a:lnTo>
                <a:lnTo>
                  <a:pt x="6" y="48"/>
                </a:lnTo>
                <a:lnTo>
                  <a:pt x="18" y="66"/>
                </a:lnTo>
                <a:lnTo>
                  <a:pt x="42" y="66"/>
                </a:lnTo>
                <a:lnTo>
                  <a:pt x="48" y="54"/>
                </a:lnTo>
                <a:lnTo>
                  <a:pt x="54" y="48"/>
                </a:lnTo>
                <a:lnTo>
                  <a:pt x="54" y="0"/>
                </a:lnTo>
                <a:close/>
              </a:path>
            </a:pathLst>
          </a:custGeom>
          <a:solidFill>
            <a:srgbClr val="00CC99"/>
          </a:solidFill>
          <a:ln w="0">
            <a:solidFill>
              <a:srgbClr val="000000"/>
            </a:solidFill>
            <a:prstDash val="solid"/>
            <a:round/>
            <a:headEnd/>
            <a:tailEnd/>
          </a:ln>
        </p:spPr>
        <p:txBody>
          <a:bodyPr/>
          <a:lstStyle/>
          <a:p>
            <a:endParaRPr lang="fi-FI"/>
          </a:p>
        </p:txBody>
      </p:sp>
      <p:sp>
        <p:nvSpPr>
          <p:cNvPr id="31752" name="Freeform 8"/>
          <p:cNvSpPr>
            <a:spLocks/>
          </p:cNvSpPr>
          <p:nvPr/>
        </p:nvSpPr>
        <p:spPr bwMode="auto">
          <a:xfrm>
            <a:off x="1722438" y="2987675"/>
            <a:ext cx="1357312" cy="712788"/>
          </a:xfrm>
          <a:custGeom>
            <a:avLst/>
            <a:gdLst>
              <a:gd name="T0" fmla="*/ 2147483647 w 90"/>
              <a:gd name="T1" fmla="*/ 0 h 54"/>
              <a:gd name="T2" fmla="*/ 2147483647 w 90"/>
              <a:gd name="T3" fmla="*/ 2147483647 h 54"/>
              <a:gd name="T4" fmla="*/ 2147483647 w 90"/>
              <a:gd name="T5" fmla="*/ 2147483647 h 54"/>
              <a:gd name="T6" fmla="*/ 2147483647 w 90"/>
              <a:gd name="T7" fmla="*/ 0 h 54"/>
              <a:gd name="T8" fmla="*/ 0 w 90"/>
              <a:gd name="T9" fmla="*/ 2147483647 h 54"/>
              <a:gd name="T10" fmla="*/ 2147483647 w 90"/>
              <a:gd name="T11" fmla="*/ 2147483647 h 54"/>
              <a:gd name="T12" fmla="*/ 2147483647 w 90"/>
              <a:gd name="T13" fmla="*/ 2147483647 h 54"/>
              <a:gd name="T14" fmla="*/ 2147483647 w 90"/>
              <a:gd name="T15" fmla="*/ 2147483647 h 54"/>
              <a:gd name="T16" fmla="*/ 2147483647 w 90"/>
              <a:gd name="T17" fmla="*/ 2147483647 h 54"/>
              <a:gd name="T18" fmla="*/ 2147483647 w 90"/>
              <a:gd name="T19" fmla="*/ 2147483647 h 54"/>
              <a:gd name="T20" fmla="*/ 2147483647 w 90"/>
              <a:gd name="T21" fmla="*/ 2147483647 h 54"/>
              <a:gd name="T22" fmla="*/ 2147483647 w 90"/>
              <a:gd name="T23" fmla="*/ 2147483647 h 54"/>
              <a:gd name="T24" fmla="*/ 2147483647 w 90"/>
              <a:gd name="T25" fmla="*/ 2147483647 h 54"/>
              <a:gd name="T26" fmla="*/ 2147483647 w 90"/>
              <a:gd name="T27" fmla="*/ 0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
              <a:gd name="T43" fmla="*/ 0 h 54"/>
              <a:gd name="T44" fmla="*/ 90 w 90"/>
              <a:gd name="T45" fmla="*/ 54 h 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 h="54">
                <a:moveTo>
                  <a:pt x="42" y="0"/>
                </a:moveTo>
                <a:lnTo>
                  <a:pt x="36" y="6"/>
                </a:lnTo>
                <a:lnTo>
                  <a:pt x="18" y="6"/>
                </a:lnTo>
                <a:lnTo>
                  <a:pt x="6" y="0"/>
                </a:lnTo>
                <a:lnTo>
                  <a:pt x="0" y="12"/>
                </a:lnTo>
                <a:lnTo>
                  <a:pt x="6" y="24"/>
                </a:lnTo>
                <a:lnTo>
                  <a:pt x="12" y="24"/>
                </a:lnTo>
                <a:lnTo>
                  <a:pt x="30" y="54"/>
                </a:lnTo>
                <a:lnTo>
                  <a:pt x="54" y="42"/>
                </a:lnTo>
                <a:lnTo>
                  <a:pt x="66" y="54"/>
                </a:lnTo>
                <a:lnTo>
                  <a:pt x="72" y="48"/>
                </a:lnTo>
                <a:lnTo>
                  <a:pt x="90" y="36"/>
                </a:lnTo>
                <a:lnTo>
                  <a:pt x="54" y="12"/>
                </a:lnTo>
                <a:lnTo>
                  <a:pt x="42" y="0"/>
                </a:lnTo>
                <a:close/>
              </a:path>
            </a:pathLst>
          </a:custGeom>
          <a:solidFill>
            <a:srgbClr val="00CC99"/>
          </a:solidFill>
          <a:ln w="12700">
            <a:solidFill>
              <a:srgbClr val="000000"/>
            </a:solidFill>
            <a:prstDash val="solid"/>
            <a:round/>
            <a:headEnd/>
            <a:tailEnd/>
          </a:ln>
        </p:spPr>
        <p:txBody>
          <a:bodyPr/>
          <a:lstStyle/>
          <a:p>
            <a:endParaRPr lang="fi-FI"/>
          </a:p>
        </p:txBody>
      </p:sp>
      <p:sp>
        <p:nvSpPr>
          <p:cNvPr id="31753" name="Freeform 9"/>
          <p:cNvSpPr>
            <a:spLocks/>
          </p:cNvSpPr>
          <p:nvPr/>
        </p:nvSpPr>
        <p:spPr bwMode="auto">
          <a:xfrm>
            <a:off x="2813050" y="4108450"/>
            <a:ext cx="1449388" cy="1120775"/>
          </a:xfrm>
          <a:custGeom>
            <a:avLst/>
            <a:gdLst>
              <a:gd name="T0" fmla="*/ 2147483647 w 96"/>
              <a:gd name="T1" fmla="*/ 2147483647 h 84"/>
              <a:gd name="T2" fmla="*/ 2147483647 w 96"/>
              <a:gd name="T3" fmla="*/ 2147483647 h 84"/>
              <a:gd name="T4" fmla="*/ 2147483647 w 96"/>
              <a:gd name="T5" fmla="*/ 2147483647 h 84"/>
              <a:gd name="T6" fmla="*/ 0 w 96"/>
              <a:gd name="T7" fmla="*/ 2147483647 h 84"/>
              <a:gd name="T8" fmla="*/ 2147483647 w 96"/>
              <a:gd name="T9" fmla="*/ 2147483647 h 84"/>
              <a:gd name="T10" fmla="*/ 2147483647 w 96"/>
              <a:gd name="T11" fmla="*/ 2147483647 h 84"/>
              <a:gd name="T12" fmla="*/ 2147483647 w 96"/>
              <a:gd name="T13" fmla="*/ 2147483647 h 84"/>
              <a:gd name="T14" fmla="*/ 2147483647 w 96"/>
              <a:gd name="T15" fmla="*/ 2147483647 h 84"/>
              <a:gd name="T16" fmla="*/ 2147483647 w 96"/>
              <a:gd name="T17" fmla="*/ 2147483647 h 84"/>
              <a:gd name="T18" fmla="*/ 2147483647 w 96"/>
              <a:gd name="T19" fmla="*/ 2147483647 h 84"/>
              <a:gd name="T20" fmla="*/ 2147483647 w 96"/>
              <a:gd name="T21" fmla="*/ 2147483647 h 84"/>
              <a:gd name="T22" fmla="*/ 2147483647 w 96"/>
              <a:gd name="T23" fmla="*/ 2147483647 h 84"/>
              <a:gd name="T24" fmla="*/ 2147483647 w 96"/>
              <a:gd name="T25" fmla="*/ 2147483647 h 84"/>
              <a:gd name="T26" fmla="*/ 2147483647 w 96"/>
              <a:gd name="T27" fmla="*/ 0 h 84"/>
              <a:gd name="T28" fmla="*/ 2147483647 w 96"/>
              <a:gd name="T29" fmla="*/ 0 h 84"/>
              <a:gd name="T30" fmla="*/ 2147483647 w 96"/>
              <a:gd name="T31" fmla="*/ 2147483647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6"/>
              <a:gd name="T49" fmla="*/ 0 h 84"/>
              <a:gd name="T50" fmla="*/ 96 w 96"/>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6" h="84">
                <a:moveTo>
                  <a:pt x="48" y="6"/>
                </a:moveTo>
                <a:lnTo>
                  <a:pt x="42" y="18"/>
                </a:lnTo>
                <a:lnTo>
                  <a:pt x="18" y="18"/>
                </a:lnTo>
                <a:lnTo>
                  <a:pt x="0" y="30"/>
                </a:lnTo>
                <a:lnTo>
                  <a:pt x="24" y="66"/>
                </a:lnTo>
                <a:lnTo>
                  <a:pt x="18" y="66"/>
                </a:lnTo>
                <a:lnTo>
                  <a:pt x="18" y="72"/>
                </a:lnTo>
                <a:lnTo>
                  <a:pt x="42" y="84"/>
                </a:lnTo>
                <a:lnTo>
                  <a:pt x="42" y="78"/>
                </a:lnTo>
                <a:lnTo>
                  <a:pt x="66" y="72"/>
                </a:lnTo>
                <a:lnTo>
                  <a:pt x="90" y="72"/>
                </a:lnTo>
                <a:lnTo>
                  <a:pt x="90" y="36"/>
                </a:lnTo>
                <a:lnTo>
                  <a:pt x="96" y="18"/>
                </a:lnTo>
                <a:lnTo>
                  <a:pt x="66" y="0"/>
                </a:lnTo>
                <a:lnTo>
                  <a:pt x="54" y="0"/>
                </a:lnTo>
                <a:lnTo>
                  <a:pt x="48" y="6"/>
                </a:lnTo>
                <a:close/>
              </a:path>
            </a:pathLst>
          </a:custGeom>
          <a:solidFill>
            <a:srgbClr val="00CC99"/>
          </a:solidFill>
          <a:ln w="0">
            <a:solidFill>
              <a:srgbClr val="000000"/>
            </a:solidFill>
            <a:prstDash val="solid"/>
            <a:round/>
            <a:headEnd/>
            <a:tailEnd/>
          </a:ln>
        </p:spPr>
        <p:txBody>
          <a:bodyPr/>
          <a:lstStyle/>
          <a:p>
            <a:endParaRPr lang="fi-FI"/>
          </a:p>
        </p:txBody>
      </p:sp>
      <p:sp>
        <p:nvSpPr>
          <p:cNvPr id="31754" name="Text Box 10"/>
          <p:cNvSpPr txBox="1">
            <a:spLocks noChangeArrowheads="1"/>
          </p:cNvSpPr>
          <p:nvPr/>
        </p:nvSpPr>
        <p:spPr bwMode="auto">
          <a:xfrm>
            <a:off x="3419475" y="765175"/>
            <a:ext cx="5472113" cy="457200"/>
          </a:xfrm>
          <a:prstGeom prst="rect">
            <a:avLst/>
          </a:prstGeom>
          <a:solidFill>
            <a:schemeClr val="bg1"/>
          </a:solidFill>
          <a:ln w="9525">
            <a:noFill/>
            <a:miter lim="800000"/>
            <a:headEnd/>
            <a:tailEnd/>
          </a:ln>
        </p:spPr>
        <p:txBody>
          <a:bodyPr>
            <a:spAutoFit/>
          </a:bodyPr>
          <a:lstStyle/>
          <a:p>
            <a:r>
              <a:rPr lang="fi-FI" sz="2400" b="1">
                <a:cs typeface="Arial" charset="0"/>
              </a:rPr>
              <a:t>Keski-Pohjanmaa: selvitysperusteet </a:t>
            </a:r>
            <a:endParaRPr lang="fi-FI">
              <a:cs typeface="Arial" charset="0"/>
            </a:endParaRPr>
          </a:p>
        </p:txBody>
      </p:sp>
      <p:sp>
        <p:nvSpPr>
          <p:cNvPr id="31755" name="Rectangle 11"/>
          <p:cNvSpPr>
            <a:spLocks noChangeArrowheads="1"/>
          </p:cNvSpPr>
          <p:nvPr/>
        </p:nvSpPr>
        <p:spPr bwMode="auto">
          <a:xfrm>
            <a:off x="1403350" y="2276475"/>
            <a:ext cx="684213"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Kokkola</a:t>
            </a:r>
          </a:p>
        </p:txBody>
      </p:sp>
      <p:sp>
        <p:nvSpPr>
          <p:cNvPr id="31756" name="Rectangle 12"/>
          <p:cNvSpPr>
            <a:spLocks noChangeArrowheads="1"/>
          </p:cNvSpPr>
          <p:nvPr/>
        </p:nvSpPr>
        <p:spPr bwMode="auto">
          <a:xfrm>
            <a:off x="2987675" y="3860800"/>
            <a:ext cx="581025"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Halsua</a:t>
            </a:r>
            <a:endParaRPr lang="fi-FI" sz="1200" b="1">
              <a:cs typeface="Arial" charset="0"/>
            </a:endParaRPr>
          </a:p>
        </p:txBody>
      </p:sp>
      <p:sp>
        <p:nvSpPr>
          <p:cNvPr id="31757" name="Rectangle 13"/>
          <p:cNvSpPr>
            <a:spLocks noChangeArrowheads="1"/>
          </p:cNvSpPr>
          <p:nvPr/>
        </p:nvSpPr>
        <p:spPr bwMode="auto">
          <a:xfrm>
            <a:off x="2627313" y="2060575"/>
            <a:ext cx="633412"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Kannus</a:t>
            </a:r>
            <a:endParaRPr lang="fi-FI" sz="1200" b="1">
              <a:cs typeface="Arial" charset="0"/>
            </a:endParaRPr>
          </a:p>
        </p:txBody>
      </p:sp>
      <p:sp>
        <p:nvSpPr>
          <p:cNvPr id="31758" name="Rectangle 14"/>
          <p:cNvSpPr>
            <a:spLocks noChangeArrowheads="1"/>
          </p:cNvSpPr>
          <p:nvPr/>
        </p:nvSpPr>
        <p:spPr bwMode="auto">
          <a:xfrm>
            <a:off x="1979613" y="3284538"/>
            <a:ext cx="857250"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Kaustinen</a:t>
            </a:r>
            <a:endParaRPr lang="fi-FI" sz="1200" b="1">
              <a:cs typeface="Arial" charset="0"/>
            </a:endParaRPr>
          </a:p>
        </p:txBody>
      </p:sp>
      <p:sp>
        <p:nvSpPr>
          <p:cNvPr id="31759" name="Rectangle 15"/>
          <p:cNvSpPr>
            <a:spLocks noChangeArrowheads="1"/>
          </p:cNvSpPr>
          <p:nvPr/>
        </p:nvSpPr>
        <p:spPr bwMode="auto">
          <a:xfrm>
            <a:off x="3708400" y="3716338"/>
            <a:ext cx="801688"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Lestijärvi</a:t>
            </a:r>
            <a:endParaRPr lang="fi-FI" sz="1200" b="1">
              <a:cs typeface="Arial" charset="0"/>
            </a:endParaRPr>
          </a:p>
        </p:txBody>
      </p:sp>
      <p:sp>
        <p:nvSpPr>
          <p:cNvPr id="31760" name="Rectangle 16"/>
          <p:cNvSpPr>
            <a:spLocks noChangeArrowheads="1"/>
          </p:cNvSpPr>
          <p:nvPr/>
        </p:nvSpPr>
        <p:spPr bwMode="auto">
          <a:xfrm>
            <a:off x="3348038" y="4581525"/>
            <a:ext cx="501650"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Perho</a:t>
            </a:r>
            <a:endParaRPr lang="fi-FI" sz="1200" b="1">
              <a:cs typeface="Arial" charset="0"/>
            </a:endParaRPr>
          </a:p>
        </p:txBody>
      </p:sp>
      <p:sp>
        <p:nvSpPr>
          <p:cNvPr id="31761" name="Rectangle 17"/>
          <p:cNvSpPr>
            <a:spLocks noChangeArrowheads="1"/>
          </p:cNvSpPr>
          <p:nvPr/>
        </p:nvSpPr>
        <p:spPr bwMode="auto">
          <a:xfrm>
            <a:off x="3203575" y="2781300"/>
            <a:ext cx="895350"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Toholampi</a:t>
            </a:r>
            <a:endParaRPr lang="fi-FI" sz="1200" b="1">
              <a:cs typeface="Arial" charset="0"/>
            </a:endParaRPr>
          </a:p>
        </p:txBody>
      </p:sp>
      <p:sp>
        <p:nvSpPr>
          <p:cNvPr id="31762" name="Rectangle 18"/>
          <p:cNvSpPr>
            <a:spLocks noChangeArrowheads="1"/>
          </p:cNvSpPr>
          <p:nvPr/>
        </p:nvSpPr>
        <p:spPr bwMode="auto">
          <a:xfrm>
            <a:off x="2339975" y="3933825"/>
            <a:ext cx="493713"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Veteli</a:t>
            </a:r>
            <a:endParaRPr lang="fi-FI" sz="1200" b="1">
              <a:cs typeface="Arial" charset="0"/>
            </a:endParaRPr>
          </a:p>
        </p:txBody>
      </p:sp>
      <p:sp>
        <p:nvSpPr>
          <p:cNvPr id="46" name="Tasakylkinen kolmio 45"/>
          <p:cNvSpPr/>
          <p:nvPr/>
        </p:nvSpPr>
        <p:spPr>
          <a:xfrm>
            <a:off x="3059113" y="2565400"/>
            <a:ext cx="144462" cy="142875"/>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6" name="Suorakulmio 35"/>
          <p:cNvSpPr/>
          <p:nvPr/>
        </p:nvSpPr>
        <p:spPr>
          <a:xfrm>
            <a:off x="4572000" y="1412875"/>
            <a:ext cx="144463" cy="142875"/>
          </a:xfrm>
          <a:prstGeom prst="rect">
            <a:avLst/>
          </a:prstGeom>
          <a:solidFill>
            <a:srgbClr val="00CC9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1786" name="Tekstikehys 97"/>
          <p:cNvSpPr txBox="1">
            <a:spLocks noChangeArrowheads="1"/>
          </p:cNvSpPr>
          <p:nvPr/>
        </p:nvSpPr>
        <p:spPr bwMode="auto">
          <a:xfrm>
            <a:off x="4787900" y="1341438"/>
            <a:ext cx="2352675"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Kunnan väestöpohja &lt; 20 000</a:t>
            </a:r>
          </a:p>
        </p:txBody>
      </p:sp>
      <p:sp>
        <p:nvSpPr>
          <p:cNvPr id="39" name="Tasakylkinen kolmio 38"/>
          <p:cNvSpPr/>
          <p:nvPr/>
        </p:nvSpPr>
        <p:spPr>
          <a:xfrm>
            <a:off x="4572000" y="2565400"/>
            <a:ext cx="144463" cy="144463"/>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1788" name="Tekstikehys 104"/>
          <p:cNvSpPr txBox="1">
            <a:spLocks noChangeArrowheads="1"/>
          </p:cNvSpPr>
          <p:nvPr/>
        </p:nvSpPr>
        <p:spPr bwMode="auto">
          <a:xfrm>
            <a:off x="4787900" y="2492375"/>
            <a:ext cx="935038"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Kriisikunta</a:t>
            </a:r>
          </a:p>
        </p:txBody>
      </p:sp>
      <p:sp>
        <p:nvSpPr>
          <p:cNvPr id="42" name="Tasakylkinen kolmio 41"/>
          <p:cNvSpPr/>
          <p:nvPr/>
        </p:nvSpPr>
        <p:spPr>
          <a:xfrm>
            <a:off x="4572000" y="2852738"/>
            <a:ext cx="144463" cy="142875"/>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1790" name="Tekstikehys 106"/>
          <p:cNvSpPr txBox="1">
            <a:spLocks noChangeArrowheads="1"/>
          </p:cNvSpPr>
          <p:nvPr/>
        </p:nvSpPr>
        <p:spPr bwMode="auto">
          <a:xfrm>
            <a:off x="4787900" y="2781300"/>
            <a:ext cx="1376363" cy="261938"/>
          </a:xfrm>
          <a:prstGeom prst="rect">
            <a:avLst/>
          </a:prstGeom>
          <a:noFill/>
          <a:ln w="9525">
            <a:noFill/>
            <a:miter lim="800000"/>
            <a:headEnd/>
            <a:tailEnd/>
          </a:ln>
        </p:spPr>
        <p:txBody>
          <a:bodyPr wrap="none">
            <a:spAutoFit/>
          </a:bodyPr>
          <a:lstStyle/>
          <a:p>
            <a:r>
              <a:rPr lang="fi-FI" sz="1100" dirty="0" err="1">
                <a:latin typeface="Verdana" pitchFamily="34" charset="0"/>
                <a:ea typeface="Verdana" pitchFamily="34" charset="0"/>
                <a:cs typeface="Verdana" pitchFamily="34" charset="0"/>
              </a:rPr>
              <a:t>Kriisiytyvä</a:t>
            </a:r>
            <a:r>
              <a:rPr lang="fi-FI" sz="1100" dirty="0">
                <a:latin typeface="Verdana" pitchFamily="34" charset="0"/>
                <a:ea typeface="Verdana" pitchFamily="34" charset="0"/>
                <a:cs typeface="Verdana" pitchFamily="34" charset="0"/>
              </a:rPr>
              <a:t> kunta</a:t>
            </a:r>
          </a:p>
        </p:txBody>
      </p:sp>
      <p:sp>
        <p:nvSpPr>
          <p:cNvPr id="47" name="5-sakarainen tähti 46"/>
          <p:cNvSpPr/>
          <p:nvPr/>
        </p:nvSpPr>
        <p:spPr>
          <a:xfrm>
            <a:off x="4572000" y="1989138"/>
            <a:ext cx="144463" cy="144462"/>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1792" name="Tekstikehys 108"/>
          <p:cNvSpPr txBox="1">
            <a:spLocks noChangeArrowheads="1"/>
          </p:cNvSpPr>
          <p:nvPr/>
        </p:nvSpPr>
        <p:spPr bwMode="auto">
          <a:xfrm>
            <a:off x="4787900" y="1916113"/>
            <a:ext cx="2120900"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Yhdyskuntarakenneperuste</a:t>
            </a:r>
          </a:p>
        </p:txBody>
      </p:sp>
      <p:sp>
        <p:nvSpPr>
          <p:cNvPr id="51" name="Suorakulmio 50"/>
          <p:cNvSpPr/>
          <p:nvPr/>
        </p:nvSpPr>
        <p:spPr>
          <a:xfrm>
            <a:off x="4572000" y="1700213"/>
            <a:ext cx="144463" cy="142875"/>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1794" name="Tekstikehys 97"/>
          <p:cNvSpPr txBox="1">
            <a:spLocks noChangeArrowheads="1"/>
          </p:cNvSpPr>
          <p:nvPr/>
        </p:nvSpPr>
        <p:spPr bwMode="auto">
          <a:xfrm>
            <a:off x="4787900" y="1628775"/>
            <a:ext cx="1643063"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Työssäkäyntiperuste</a:t>
            </a:r>
          </a:p>
        </p:txBody>
      </p:sp>
      <p:sp>
        <p:nvSpPr>
          <p:cNvPr id="53" name="5-sakarainen tähti 52"/>
          <p:cNvSpPr/>
          <p:nvPr/>
        </p:nvSpPr>
        <p:spPr>
          <a:xfrm>
            <a:off x="4572000" y="2276475"/>
            <a:ext cx="144463"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1796" name="Tekstikehys 108"/>
          <p:cNvSpPr txBox="1">
            <a:spLocks noChangeArrowheads="1"/>
          </p:cNvSpPr>
          <p:nvPr/>
        </p:nvSpPr>
        <p:spPr bwMode="auto">
          <a:xfrm>
            <a:off x="4787900" y="2205038"/>
            <a:ext cx="2425700"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Työpaikkaomavaraisuusperuste</a:t>
            </a:r>
          </a:p>
        </p:txBody>
      </p:sp>
      <p:sp>
        <p:nvSpPr>
          <p:cNvPr id="35" name="Tasakylkinen kolmio 34"/>
          <p:cNvSpPr/>
          <p:nvPr/>
        </p:nvSpPr>
        <p:spPr>
          <a:xfrm>
            <a:off x="2627784" y="4149080"/>
            <a:ext cx="144462" cy="144462"/>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7" name="Tekstikehys 78"/>
          <p:cNvSpPr txBox="1">
            <a:spLocks noChangeArrowheads="1"/>
          </p:cNvSpPr>
          <p:nvPr/>
        </p:nvSpPr>
        <p:spPr bwMode="auto">
          <a:xfrm>
            <a:off x="6588224" y="3356992"/>
            <a:ext cx="1858201" cy="261610"/>
          </a:xfrm>
          <a:prstGeom prst="rect">
            <a:avLst/>
          </a:prstGeom>
          <a:noFill/>
          <a:ln w="9525">
            <a:noFill/>
            <a:miter lim="800000"/>
            <a:headEnd/>
            <a:tailEnd/>
          </a:ln>
        </p:spPr>
        <p:txBody>
          <a:bodyPr wrap="none">
            <a:spAutoFit/>
          </a:bodyPr>
          <a:lstStyle/>
          <a:p>
            <a:r>
              <a:rPr lang="fi-FI" sz="1100" dirty="0" smtClean="0">
                <a:latin typeface="Verdana" pitchFamily="34" charset="0"/>
                <a:ea typeface="Verdana" pitchFamily="34" charset="0"/>
                <a:cs typeface="Verdana" pitchFamily="34" charset="0"/>
              </a:rPr>
              <a:t>Asukasluku 31.12.2013</a:t>
            </a:r>
            <a:endParaRPr lang="fi-FI" sz="1100" dirty="0">
              <a:latin typeface="Verdana" pitchFamily="34" charset="0"/>
              <a:ea typeface="Verdana" pitchFamily="34" charset="0"/>
              <a:cs typeface="Verdana" pitchFamily="34" charset="0"/>
            </a:endParaRPr>
          </a:p>
        </p:txBody>
      </p:sp>
      <p:graphicFrame>
        <p:nvGraphicFramePr>
          <p:cNvPr id="38" name="Taulukko 37"/>
          <p:cNvGraphicFramePr>
            <a:graphicFrameLocks noGrp="1"/>
          </p:cNvGraphicFramePr>
          <p:nvPr/>
        </p:nvGraphicFramePr>
        <p:xfrm>
          <a:off x="6660232" y="3717032"/>
          <a:ext cx="2098030" cy="1463040"/>
        </p:xfrm>
        <a:graphic>
          <a:graphicData uri="http://schemas.openxmlformats.org/drawingml/2006/table">
            <a:tbl>
              <a:tblPr/>
              <a:tblGrid>
                <a:gridCol w="1411578"/>
                <a:gridCol w="686452"/>
              </a:tblGrid>
              <a:tr h="182880">
                <a:tc>
                  <a:txBody>
                    <a:bodyPr/>
                    <a:lstStyle/>
                    <a:p>
                      <a:pPr algn="l" fontAlgn="b"/>
                      <a:r>
                        <a:rPr lang="fi-FI" sz="1100" b="0" i="0" u="none" strike="noStrike">
                          <a:solidFill>
                            <a:srgbClr val="000000"/>
                          </a:solidFill>
                          <a:latin typeface="Calibri"/>
                        </a:rPr>
                        <a:t>Halsua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1 229</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Kannus</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5 675</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Kaustinen</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4 288</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Kokkola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47 031</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Lestijärvi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818</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Perho</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2 923</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Toholampi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3 381</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Veteli</a:t>
                      </a:r>
                    </a:p>
                  </a:txBody>
                  <a:tcPr marL="7620" marR="7620" marT="7620" marB="0" anchor="b">
                    <a:lnL>
                      <a:noFill/>
                    </a:lnL>
                    <a:lnR>
                      <a:noFill/>
                    </a:lnR>
                    <a:lnT>
                      <a:noFill/>
                    </a:lnT>
                    <a:lnB>
                      <a:noFill/>
                    </a:lnB>
                  </a:tcPr>
                </a:tc>
                <a:tc>
                  <a:txBody>
                    <a:bodyPr/>
                    <a:lstStyle/>
                    <a:p>
                      <a:pPr algn="r" fontAlgn="b"/>
                      <a:r>
                        <a:rPr lang="fi-FI" sz="1100" b="0" i="0" u="none" strike="noStrike" dirty="0">
                          <a:solidFill>
                            <a:srgbClr val="000000"/>
                          </a:solidFill>
                          <a:latin typeface="Calibri"/>
                        </a:rPr>
                        <a:t>3 332</a:t>
                      </a:r>
                    </a:p>
                  </a:txBody>
                  <a:tcPr marL="7620" marR="7620" marT="762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reeform 2"/>
          <p:cNvSpPr>
            <a:spLocks/>
          </p:cNvSpPr>
          <p:nvPr/>
        </p:nvSpPr>
        <p:spPr bwMode="auto">
          <a:xfrm>
            <a:off x="2813050" y="2346325"/>
            <a:ext cx="1177925" cy="1120775"/>
          </a:xfrm>
          <a:custGeom>
            <a:avLst/>
            <a:gdLst>
              <a:gd name="T0" fmla="*/ 2147483647 w 78"/>
              <a:gd name="T1" fmla="*/ 2147483647 h 84"/>
              <a:gd name="T2" fmla="*/ 2147483647 w 78"/>
              <a:gd name="T3" fmla="*/ 2147483647 h 84"/>
              <a:gd name="T4" fmla="*/ 2147483647 w 78"/>
              <a:gd name="T5" fmla="*/ 2147483647 h 84"/>
              <a:gd name="T6" fmla="*/ 2147483647 w 78"/>
              <a:gd name="T7" fmla="*/ 2147483647 h 84"/>
              <a:gd name="T8" fmla="*/ 2147483647 w 78"/>
              <a:gd name="T9" fmla="*/ 0 h 84"/>
              <a:gd name="T10" fmla="*/ 2147483647 w 78"/>
              <a:gd name="T11" fmla="*/ 2147483647 h 84"/>
              <a:gd name="T12" fmla="*/ 2147483647 w 78"/>
              <a:gd name="T13" fmla="*/ 0 h 84"/>
              <a:gd name="T14" fmla="*/ 0 w 78"/>
              <a:gd name="T15" fmla="*/ 2147483647 h 84"/>
              <a:gd name="T16" fmla="*/ 2147483647 w 78"/>
              <a:gd name="T17" fmla="*/ 2147483647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84"/>
              <a:gd name="T29" fmla="*/ 78 w 78"/>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84">
                <a:moveTo>
                  <a:pt x="54" y="84"/>
                </a:moveTo>
                <a:lnTo>
                  <a:pt x="78" y="60"/>
                </a:lnTo>
                <a:lnTo>
                  <a:pt x="66" y="48"/>
                </a:lnTo>
                <a:lnTo>
                  <a:pt x="54" y="6"/>
                </a:lnTo>
                <a:lnTo>
                  <a:pt x="54" y="0"/>
                </a:lnTo>
                <a:lnTo>
                  <a:pt x="36" y="18"/>
                </a:lnTo>
                <a:lnTo>
                  <a:pt x="18" y="0"/>
                </a:lnTo>
                <a:lnTo>
                  <a:pt x="0" y="18"/>
                </a:lnTo>
                <a:lnTo>
                  <a:pt x="54" y="84"/>
                </a:lnTo>
                <a:close/>
              </a:path>
            </a:pathLst>
          </a:custGeom>
          <a:solidFill>
            <a:srgbClr val="66CCFF"/>
          </a:solidFill>
          <a:ln w="0">
            <a:solidFill>
              <a:srgbClr val="000000"/>
            </a:solidFill>
            <a:prstDash val="solid"/>
            <a:round/>
            <a:headEnd/>
            <a:tailEnd/>
          </a:ln>
        </p:spPr>
        <p:txBody>
          <a:bodyPr/>
          <a:lstStyle/>
          <a:p>
            <a:endParaRPr lang="fi-FI"/>
          </a:p>
        </p:txBody>
      </p:sp>
      <p:sp>
        <p:nvSpPr>
          <p:cNvPr id="32771" name="Freeform 3"/>
          <p:cNvSpPr>
            <a:spLocks/>
          </p:cNvSpPr>
          <p:nvPr/>
        </p:nvSpPr>
        <p:spPr bwMode="auto">
          <a:xfrm>
            <a:off x="539750" y="1387475"/>
            <a:ext cx="3084513" cy="2325688"/>
          </a:xfrm>
          <a:custGeom>
            <a:avLst/>
            <a:gdLst>
              <a:gd name="T0" fmla="*/ 2147483647 w 204"/>
              <a:gd name="T1" fmla="*/ 2147483647 h 174"/>
              <a:gd name="T2" fmla="*/ 2147483647 w 204"/>
              <a:gd name="T3" fmla="*/ 2147483647 h 174"/>
              <a:gd name="T4" fmla="*/ 2147483647 w 204"/>
              <a:gd name="T5" fmla="*/ 2147483647 h 174"/>
              <a:gd name="T6" fmla="*/ 2147483647 w 204"/>
              <a:gd name="T7" fmla="*/ 2147483647 h 174"/>
              <a:gd name="T8" fmla="*/ 2147483647 w 204"/>
              <a:gd name="T9" fmla="*/ 2147483647 h 174"/>
              <a:gd name="T10" fmla="*/ 2147483647 w 204"/>
              <a:gd name="T11" fmla="*/ 2147483647 h 174"/>
              <a:gd name="T12" fmla="*/ 2147483647 w 204"/>
              <a:gd name="T13" fmla="*/ 2147483647 h 174"/>
              <a:gd name="T14" fmla="*/ 2147483647 w 204"/>
              <a:gd name="T15" fmla="*/ 2147483647 h 174"/>
              <a:gd name="T16" fmla="*/ 0 w 204"/>
              <a:gd name="T17" fmla="*/ 2147483647 h 174"/>
              <a:gd name="T18" fmla="*/ 2147483647 w 204"/>
              <a:gd name="T19" fmla="*/ 2147483647 h 174"/>
              <a:gd name="T20" fmla="*/ 2147483647 w 204"/>
              <a:gd name="T21" fmla="*/ 2147483647 h 174"/>
              <a:gd name="T22" fmla="*/ 2147483647 w 204"/>
              <a:gd name="T23" fmla="*/ 2147483647 h 174"/>
              <a:gd name="T24" fmla="*/ 2147483647 w 204"/>
              <a:gd name="T25" fmla="*/ 2147483647 h 174"/>
              <a:gd name="T26" fmla="*/ 2147483647 w 204"/>
              <a:gd name="T27" fmla="*/ 2147483647 h 174"/>
              <a:gd name="T28" fmla="*/ 2147483647 w 204"/>
              <a:gd name="T29" fmla="*/ 2147483647 h 174"/>
              <a:gd name="T30" fmla="*/ 2147483647 w 204"/>
              <a:gd name="T31" fmla="*/ 2147483647 h 174"/>
              <a:gd name="T32" fmla="*/ 2147483647 w 204"/>
              <a:gd name="T33" fmla="*/ 2147483647 h 174"/>
              <a:gd name="T34" fmla="*/ 2147483647 w 204"/>
              <a:gd name="T35" fmla="*/ 2147483647 h 174"/>
              <a:gd name="T36" fmla="*/ 2147483647 w 204"/>
              <a:gd name="T37" fmla="*/ 2147483647 h 174"/>
              <a:gd name="T38" fmla="*/ 2147483647 w 204"/>
              <a:gd name="T39" fmla="*/ 2147483647 h 174"/>
              <a:gd name="T40" fmla="*/ 2147483647 w 204"/>
              <a:gd name="T41" fmla="*/ 2147483647 h 174"/>
              <a:gd name="T42" fmla="*/ 2147483647 w 204"/>
              <a:gd name="T43" fmla="*/ 2147483647 h 174"/>
              <a:gd name="T44" fmla="*/ 2147483647 w 204"/>
              <a:gd name="T45" fmla="*/ 2147483647 h 174"/>
              <a:gd name="T46" fmla="*/ 2147483647 w 204"/>
              <a:gd name="T47" fmla="*/ 2147483647 h 174"/>
              <a:gd name="T48" fmla="*/ 2147483647 w 204"/>
              <a:gd name="T49" fmla="*/ 2147483647 h 174"/>
              <a:gd name="T50" fmla="*/ 2147483647 w 204"/>
              <a:gd name="T51" fmla="*/ 2147483647 h 174"/>
              <a:gd name="T52" fmla="*/ 2147483647 w 204"/>
              <a:gd name="T53" fmla="*/ 2147483647 h 174"/>
              <a:gd name="T54" fmla="*/ 2147483647 w 204"/>
              <a:gd name="T55" fmla="*/ 0 h 174"/>
              <a:gd name="T56" fmla="*/ 2147483647 w 204"/>
              <a:gd name="T57" fmla="*/ 2147483647 h 174"/>
              <a:gd name="T58" fmla="*/ 2147483647 w 204"/>
              <a:gd name="T59" fmla="*/ 2147483647 h 174"/>
              <a:gd name="T60" fmla="*/ 2147483647 w 204"/>
              <a:gd name="T61" fmla="*/ 2147483647 h 174"/>
              <a:gd name="T62" fmla="*/ 2147483647 w 204"/>
              <a:gd name="T63" fmla="*/ 2147483647 h 174"/>
              <a:gd name="T64" fmla="*/ 2147483647 w 204"/>
              <a:gd name="T65" fmla="*/ 2147483647 h 174"/>
              <a:gd name="T66" fmla="*/ 2147483647 w 204"/>
              <a:gd name="T67" fmla="*/ 2147483647 h 174"/>
              <a:gd name="T68" fmla="*/ 2147483647 w 204"/>
              <a:gd name="T69" fmla="*/ 2147483647 h 174"/>
              <a:gd name="T70" fmla="*/ 2147483647 w 204"/>
              <a:gd name="T71" fmla="*/ 2147483647 h 174"/>
              <a:gd name="T72" fmla="*/ 2147483647 w 204"/>
              <a:gd name="T73" fmla="*/ 2147483647 h 174"/>
              <a:gd name="T74" fmla="*/ 2147483647 w 204"/>
              <a:gd name="T75" fmla="*/ 2147483647 h 174"/>
              <a:gd name="T76" fmla="*/ 2147483647 w 204"/>
              <a:gd name="T77" fmla="*/ 2147483647 h 174"/>
              <a:gd name="T78" fmla="*/ 2147483647 w 204"/>
              <a:gd name="T79" fmla="*/ 2147483647 h 174"/>
              <a:gd name="T80" fmla="*/ 2147483647 w 204"/>
              <a:gd name="T81" fmla="*/ 2147483647 h 1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4"/>
              <a:gd name="T124" fmla="*/ 0 h 174"/>
              <a:gd name="T125" fmla="*/ 204 w 204"/>
              <a:gd name="T126" fmla="*/ 174 h 17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4" h="174">
                <a:moveTo>
                  <a:pt x="132" y="132"/>
                </a:moveTo>
                <a:lnTo>
                  <a:pt x="120" y="120"/>
                </a:lnTo>
                <a:lnTo>
                  <a:pt x="90" y="96"/>
                </a:lnTo>
                <a:lnTo>
                  <a:pt x="78" y="102"/>
                </a:lnTo>
                <a:lnTo>
                  <a:pt x="72" y="96"/>
                </a:lnTo>
                <a:lnTo>
                  <a:pt x="48" y="102"/>
                </a:lnTo>
                <a:lnTo>
                  <a:pt x="24" y="84"/>
                </a:lnTo>
                <a:lnTo>
                  <a:pt x="18" y="84"/>
                </a:lnTo>
                <a:lnTo>
                  <a:pt x="0" y="54"/>
                </a:lnTo>
                <a:lnTo>
                  <a:pt x="6" y="48"/>
                </a:lnTo>
                <a:lnTo>
                  <a:pt x="12" y="54"/>
                </a:lnTo>
                <a:lnTo>
                  <a:pt x="18" y="54"/>
                </a:lnTo>
                <a:lnTo>
                  <a:pt x="24" y="60"/>
                </a:lnTo>
                <a:lnTo>
                  <a:pt x="30" y="60"/>
                </a:lnTo>
                <a:lnTo>
                  <a:pt x="30" y="54"/>
                </a:lnTo>
                <a:lnTo>
                  <a:pt x="36" y="54"/>
                </a:lnTo>
                <a:lnTo>
                  <a:pt x="42" y="48"/>
                </a:lnTo>
                <a:lnTo>
                  <a:pt x="48" y="48"/>
                </a:lnTo>
                <a:lnTo>
                  <a:pt x="54" y="48"/>
                </a:lnTo>
                <a:lnTo>
                  <a:pt x="60" y="48"/>
                </a:lnTo>
                <a:lnTo>
                  <a:pt x="66" y="48"/>
                </a:lnTo>
                <a:lnTo>
                  <a:pt x="72" y="48"/>
                </a:lnTo>
                <a:lnTo>
                  <a:pt x="78" y="48"/>
                </a:lnTo>
                <a:lnTo>
                  <a:pt x="78" y="42"/>
                </a:lnTo>
                <a:lnTo>
                  <a:pt x="78" y="36"/>
                </a:lnTo>
                <a:lnTo>
                  <a:pt x="72" y="12"/>
                </a:lnTo>
                <a:lnTo>
                  <a:pt x="78" y="6"/>
                </a:lnTo>
                <a:lnTo>
                  <a:pt x="84" y="0"/>
                </a:lnTo>
                <a:lnTo>
                  <a:pt x="84" y="6"/>
                </a:lnTo>
                <a:lnTo>
                  <a:pt x="90" y="12"/>
                </a:lnTo>
                <a:lnTo>
                  <a:pt x="96" y="12"/>
                </a:lnTo>
                <a:lnTo>
                  <a:pt x="102" y="12"/>
                </a:lnTo>
                <a:lnTo>
                  <a:pt x="120" y="36"/>
                </a:lnTo>
                <a:lnTo>
                  <a:pt x="126" y="42"/>
                </a:lnTo>
                <a:lnTo>
                  <a:pt x="114" y="54"/>
                </a:lnTo>
                <a:lnTo>
                  <a:pt x="132" y="72"/>
                </a:lnTo>
                <a:lnTo>
                  <a:pt x="150" y="90"/>
                </a:lnTo>
                <a:lnTo>
                  <a:pt x="204" y="156"/>
                </a:lnTo>
                <a:lnTo>
                  <a:pt x="192" y="174"/>
                </a:lnTo>
                <a:lnTo>
                  <a:pt x="168" y="156"/>
                </a:lnTo>
                <a:lnTo>
                  <a:pt x="132" y="132"/>
                </a:lnTo>
                <a:close/>
              </a:path>
            </a:pathLst>
          </a:custGeom>
          <a:solidFill>
            <a:srgbClr val="66CCFF"/>
          </a:solidFill>
          <a:ln w="12700">
            <a:solidFill>
              <a:srgbClr val="000000"/>
            </a:solidFill>
            <a:prstDash val="solid"/>
            <a:round/>
            <a:headEnd/>
            <a:tailEnd/>
          </a:ln>
        </p:spPr>
        <p:txBody>
          <a:bodyPr/>
          <a:lstStyle/>
          <a:p>
            <a:endParaRPr lang="fi-FI"/>
          </a:p>
        </p:txBody>
      </p:sp>
      <p:sp>
        <p:nvSpPr>
          <p:cNvPr id="32772" name="Freeform 4"/>
          <p:cNvSpPr>
            <a:spLocks/>
          </p:cNvSpPr>
          <p:nvPr/>
        </p:nvSpPr>
        <p:spPr bwMode="auto">
          <a:xfrm>
            <a:off x="2268538" y="1549400"/>
            <a:ext cx="1355725" cy="1030288"/>
          </a:xfrm>
          <a:custGeom>
            <a:avLst/>
            <a:gdLst>
              <a:gd name="T0" fmla="*/ 2147483647 w 90"/>
              <a:gd name="T1" fmla="*/ 2147483647 h 78"/>
              <a:gd name="T2" fmla="*/ 2147483647 w 90"/>
              <a:gd name="T3" fmla="*/ 0 h 78"/>
              <a:gd name="T4" fmla="*/ 2147483647 w 90"/>
              <a:gd name="T5" fmla="*/ 0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0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78"/>
              <a:gd name="T59" fmla="*/ 90 w 90"/>
              <a:gd name="T60" fmla="*/ 78 h 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78">
                <a:moveTo>
                  <a:pt x="60" y="24"/>
                </a:moveTo>
                <a:lnTo>
                  <a:pt x="48" y="0"/>
                </a:lnTo>
                <a:lnTo>
                  <a:pt x="30" y="0"/>
                </a:lnTo>
                <a:lnTo>
                  <a:pt x="24" y="18"/>
                </a:lnTo>
                <a:lnTo>
                  <a:pt x="36" y="24"/>
                </a:lnTo>
                <a:lnTo>
                  <a:pt x="24" y="30"/>
                </a:lnTo>
                <a:lnTo>
                  <a:pt x="18" y="24"/>
                </a:lnTo>
                <a:lnTo>
                  <a:pt x="6" y="24"/>
                </a:lnTo>
                <a:lnTo>
                  <a:pt x="12" y="30"/>
                </a:lnTo>
                <a:lnTo>
                  <a:pt x="0" y="42"/>
                </a:lnTo>
                <a:lnTo>
                  <a:pt x="18" y="60"/>
                </a:lnTo>
                <a:lnTo>
                  <a:pt x="36" y="78"/>
                </a:lnTo>
                <a:lnTo>
                  <a:pt x="54" y="60"/>
                </a:lnTo>
                <a:lnTo>
                  <a:pt x="72" y="78"/>
                </a:lnTo>
                <a:lnTo>
                  <a:pt x="90" y="60"/>
                </a:lnTo>
                <a:lnTo>
                  <a:pt x="78" y="60"/>
                </a:lnTo>
                <a:lnTo>
                  <a:pt x="72" y="36"/>
                </a:lnTo>
                <a:lnTo>
                  <a:pt x="60" y="30"/>
                </a:lnTo>
                <a:lnTo>
                  <a:pt x="60" y="24"/>
                </a:lnTo>
                <a:close/>
              </a:path>
            </a:pathLst>
          </a:custGeom>
          <a:solidFill>
            <a:srgbClr val="CC99FF"/>
          </a:solidFill>
          <a:ln w="0">
            <a:solidFill>
              <a:srgbClr val="000000"/>
            </a:solidFill>
            <a:prstDash val="solid"/>
            <a:round/>
            <a:headEnd/>
            <a:tailEnd/>
          </a:ln>
        </p:spPr>
        <p:txBody>
          <a:bodyPr/>
          <a:lstStyle/>
          <a:p>
            <a:endParaRPr lang="fi-FI"/>
          </a:p>
        </p:txBody>
      </p:sp>
      <p:sp>
        <p:nvSpPr>
          <p:cNvPr id="32773" name="Freeform 5"/>
          <p:cNvSpPr>
            <a:spLocks/>
          </p:cNvSpPr>
          <p:nvPr/>
        </p:nvSpPr>
        <p:spPr bwMode="auto">
          <a:xfrm>
            <a:off x="2168525" y="3544888"/>
            <a:ext cx="911225" cy="958850"/>
          </a:xfrm>
          <a:custGeom>
            <a:avLst/>
            <a:gdLst>
              <a:gd name="T0" fmla="*/ 0 w 60"/>
              <a:gd name="T1" fmla="*/ 2147483647 h 72"/>
              <a:gd name="T2" fmla="*/ 0 w 60"/>
              <a:gd name="T3" fmla="*/ 2147483647 h 72"/>
              <a:gd name="T4" fmla="*/ 2147483647 w 60"/>
              <a:gd name="T5" fmla="*/ 2147483647 h 72"/>
              <a:gd name="T6" fmla="*/ 2147483647 w 60"/>
              <a:gd name="T7" fmla="*/ 2147483647 h 72"/>
              <a:gd name="T8" fmla="*/ 2147483647 w 60"/>
              <a:gd name="T9" fmla="*/ 2147483647 h 72"/>
              <a:gd name="T10" fmla="*/ 2147483647 w 60"/>
              <a:gd name="T11" fmla="*/ 2147483647 h 72"/>
              <a:gd name="T12" fmla="*/ 2147483647 w 60"/>
              <a:gd name="T13" fmla="*/ 2147483647 h 72"/>
              <a:gd name="T14" fmla="*/ 2147483647 w 60"/>
              <a:gd name="T15" fmla="*/ 2147483647 h 72"/>
              <a:gd name="T16" fmla="*/ 2147483647 w 60"/>
              <a:gd name="T17" fmla="*/ 2147483647 h 72"/>
              <a:gd name="T18" fmla="*/ 2147483647 w 60"/>
              <a:gd name="T19" fmla="*/ 0 h 72"/>
              <a:gd name="T20" fmla="*/ 0 w 60"/>
              <a:gd name="T21" fmla="*/ 2147483647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72"/>
              <a:gd name="T35" fmla="*/ 60 w 60"/>
              <a:gd name="T36" fmla="*/ 72 h 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72">
                <a:moveTo>
                  <a:pt x="0" y="12"/>
                </a:moveTo>
                <a:lnTo>
                  <a:pt x="0" y="42"/>
                </a:lnTo>
                <a:lnTo>
                  <a:pt x="24" y="72"/>
                </a:lnTo>
                <a:lnTo>
                  <a:pt x="42" y="72"/>
                </a:lnTo>
                <a:lnTo>
                  <a:pt x="60" y="60"/>
                </a:lnTo>
                <a:lnTo>
                  <a:pt x="48" y="42"/>
                </a:lnTo>
                <a:lnTo>
                  <a:pt x="54" y="18"/>
                </a:lnTo>
                <a:lnTo>
                  <a:pt x="42" y="6"/>
                </a:lnTo>
                <a:lnTo>
                  <a:pt x="36" y="12"/>
                </a:lnTo>
                <a:lnTo>
                  <a:pt x="24" y="0"/>
                </a:lnTo>
                <a:lnTo>
                  <a:pt x="0" y="12"/>
                </a:lnTo>
                <a:close/>
              </a:path>
            </a:pathLst>
          </a:custGeom>
          <a:solidFill>
            <a:srgbClr val="66CCFF"/>
          </a:solidFill>
          <a:ln w="0">
            <a:solidFill>
              <a:srgbClr val="000000"/>
            </a:solidFill>
            <a:prstDash val="solid"/>
            <a:round/>
            <a:headEnd/>
            <a:tailEnd/>
          </a:ln>
        </p:spPr>
        <p:txBody>
          <a:bodyPr/>
          <a:lstStyle/>
          <a:p>
            <a:endParaRPr lang="fi-FI"/>
          </a:p>
        </p:txBody>
      </p:sp>
      <p:sp>
        <p:nvSpPr>
          <p:cNvPr id="32774" name="Freeform 6"/>
          <p:cNvSpPr>
            <a:spLocks/>
          </p:cNvSpPr>
          <p:nvPr/>
        </p:nvSpPr>
        <p:spPr bwMode="auto">
          <a:xfrm>
            <a:off x="3624263" y="3149600"/>
            <a:ext cx="1090612" cy="1192213"/>
          </a:xfrm>
          <a:custGeom>
            <a:avLst/>
            <a:gdLst>
              <a:gd name="T0" fmla="*/ 0 w 72"/>
              <a:gd name="T1" fmla="*/ 2147483647 h 90"/>
              <a:gd name="T2" fmla="*/ 2147483647 w 72"/>
              <a:gd name="T3" fmla="*/ 0 h 90"/>
              <a:gd name="T4" fmla="*/ 2147483647 w 72"/>
              <a:gd name="T5" fmla="*/ 2147483647 h 90"/>
              <a:gd name="T6" fmla="*/ 2147483647 w 72"/>
              <a:gd name="T7" fmla="*/ 2147483647 h 90"/>
              <a:gd name="T8" fmla="*/ 2147483647 w 72"/>
              <a:gd name="T9" fmla="*/ 2147483647 h 90"/>
              <a:gd name="T10" fmla="*/ 2147483647 w 72"/>
              <a:gd name="T11" fmla="*/ 2147483647 h 90"/>
              <a:gd name="T12" fmla="*/ 2147483647 w 72"/>
              <a:gd name="T13" fmla="*/ 2147483647 h 90"/>
              <a:gd name="T14" fmla="*/ 2147483647 w 72"/>
              <a:gd name="T15" fmla="*/ 2147483647 h 90"/>
              <a:gd name="T16" fmla="*/ 0 w 72"/>
              <a:gd name="T17" fmla="*/ 2147483647 h 90"/>
              <a:gd name="T18" fmla="*/ 0 w 72"/>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90"/>
              <a:gd name="T32" fmla="*/ 72 w 72"/>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90">
                <a:moveTo>
                  <a:pt x="0" y="24"/>
                </a:moveTo>
                <a:lnTo>
                  <a:pt x="24" y="0"/>
                </a:lnTo>
                <a:lnTo>
                  <a:pt x="42" y="18"/>
                </a:lnTo>
                <a:lnTo>
                  <a:pt x="72" y="60"/>
                </a:lnTo>
                <a:lnTo>
                  <a:pt x="60" y="66"/>
                </a:lnTo>
                <a:lnTo>
                  <a:pt x="42" y="84"/>
                </a:lnTo>
                <a:lnTo>
                  <a:pt x="42" y="90"/>
                </a:lnTo>
                <a:lnTo>
                  <a:pt x="12" y="72"/>
                </a:lnTo>
                <a:lnTo>
                  <a:pt x="0" y="72"/>
                </a:lnTo>
                <a:lnTo>
                  <a:pt x="0" y="24"/>
                </a:lnTo>
                <a:close/>
              </a:path>
            </a:pathLst>
          </a:custGeom>
          <a:solidFill>
            <a:srgbClr val="66CCFF"/>
          </a:solidFill>
          <a:ln w="0">
            <a:solidFill>
              <a:srgbClr val="000000"/>
            </a:solidFill>
            <a:prstDash val="solid"/>
            <a:round/>
            <a:headEnd/>
            <a:tailEnd/>
          </a:ln>
        </p:spPr>
        <p:txBody>
          <a:bodyPr/>
          <a:lstStyle/>
          <a:p>
            <a:endParaRPr lang="fi-FI"/>
          </a:p>
        </p:txBody>
      </p:sp>
      <p:sp>
        <p:nvSpPr>
          <p:cNvPr id="32775" name="Freeform 7"/>
          <p:cNvSpPr>
            <a:spLocks/>
          </p:cNvSpPr>
          <p:nvPr/>
        </p:nvSpPr>
        <p:spPr bwMode="auto">
          <a:xfrm>
            <a:off x="2813050" y="3467100"/>
            <a:ext cx="811213" cy="874713"/>
          </a:xfrm>
          <a:custGeom>
            <a:avLst/>
            <a:gdLst>
              <a:gd name="T0" fmla="*/ 2147483647 w 54"/>
              <a:gd name="T1" fmla="*/ 0 h 66"/>
              <a:gd name="T2" fmla="*/ 2147483647 w 54"/>
              <a:gd name="T3" fmla="*/ 2147483647 h 66"/>
              <a:gd name="T4" fmla="*/ 2147483647 w 54"/>
              <a:gd name="T5" fmla="*/ 0 h 66"/>
              <a:gd name="T6" fmla="*/ 0 w 54"/>
              <a:gd name="T7" fmla="*/ 2147483647 h 66"/>
              <a:gd name="T8" fmla="*/ 2147483647 w 54"/>
              <a:gd name="T9" fmla="*/ 2147483647 h 66"/>
              <a:gd name="T10" fmla="*/ 2147483647 w 54"/>
              <a:gd name="T11" fmla="*/ 2147483647 h 66"/>
              <a:gd name="T12" fmla="*/ 2147483647 w 54"/>
              <a:gd name="T13" fmla="*/ 2147483647 h 66"/>
              <a:gd name="T14" fmla="*/ 2147483647 w 54"/>
              <a:gd name="T15" fmla="*/ 2147483647 h 66"/>
              <a:gd name="T16" fmla="*/ 2147483647 w 54"/>
              <a:gd name="T17" fmla="*/ 2147483647 h 66"/>
              <a:gd name="T18" fmla="*/ 2147483647 w 54"/>
              <a:gd name="T19" fmla="*/ 2147483647 h 66"/>
              <a:gd name="T20" fmla="*/ 2147483647 w 54"/>
              <a:gd name="T21" fmla="*/ 0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66"/>
              <a:gd name="T35" fmla="*/ 54 w 54"/>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66">
                <a:moveTo>
                  <a:pt x="54" y="0"/>
                </a:moveTo>
                <a:lnTo>
                  <a:pt x="42" y="18"/>
                </a:lnTo>
                <a:lnTo>
                  <a:pt x="18" y="0"/>
                </a:lnTo>
                <a:lnTo>
                  <a:pt x="0" y="12"/>
                </a:lnTo>
                <a:lnTo>
                  <a:pt x="12" y="24"/>
                </a:lnTo>
                <a:lnTo>
                  <a:pt x="6" y="48"/>
                </a:lnTo>
                <a:lnTo>
                  <a:pt x="18" y="66"/>
                </a:lnTo>
                <a:lnTo>
                  <a:pt x="42" y="66"/>
                </a:lnTo>
                <a:lnTo>
                  <a:pt x="48" y="54"/>
                </a:lnTo>
                <a:lnTo>
                  <a:pt x="54" y="48"/>
                </a:lnTo>
                <a:lnTo>
                  <a:pt x="54" y="0"/>
                </a:lnTo>
                <a:close/>
              </a:path>
            </a:pathLst>
          </a:custGeom>
          <a:solidFill>
            <a:srgbClr val="66CCFF"/>
          </a:solidFill>
          <a:ln w="0">
            <a:solidFill>
              <a:srgbClr val="000000"/>
            </a:solidFill>
            <a:prstDash val="solid"/>
            <a:round/>
            <a:headEnd/>
            <a:tailEnd/>
          </a:ln>
        </p:spPr>
        <p:txBody>
          <a:bodyPr/>
          <a:lstStyle/>
          <a:p>
            <a:endParaRPr lang="fi-FI"/>
          </a:p>
        </p:txBody>
      </p:sp>
      <p:sp>
        <p:nvSpPr>
          <p:cNvPr id="32776" name="Freeform 8"/>
          <p:cNvSpPr>
            <a:spLocks/>
          </p:cNvSpPr>
          <p:nvPr/>
        </p:nvSpPr>
        <p:spPr bwMode="auto">
          <a:xfrm>
            <a:off x="1722438" y="2987675"/>
            <a:ext cx="1357312" cy="712788"/>
          </a:xfrm>
          <a:custGeom>
            <a:avLst/>
            <a:gdLst>
              <a:gd name="T0" fmla="*/ 2147483647 w 90"/>
              <a:gd name="T1" fmla="*/ 0 h 54"/>
              <a:gd name="T2" fmla="*/ 2147483647 w 90"/>
              <a:gd name="T3" fmla="*/ 2147483647 h 54"/>
              <a:gd name="T4" fmla="*/ 2147483647 w 90"/>
              <a:gd name="T5" fmla="*/ 2147483647 h 54"/>
              <a:gd name="T6" fmla="*/ 2147483647 w 90"/>
              <a:gd name="T7" fmla="*/ 0 h 54"/>
              <a:gd name="T8" fmla="*/ 0 w 90"/>
              <a:gd name="T9" fmla="*/ 2147483647 h 54"/>
              <a:gd name="T10" fmla="*/ 2147483647 w 90"/>
              <a:gd name="T11" fmla="*/ 2147483647 h 54"/>
              <a:gd name="T12" fmla="*/ 2147483647 w 90"/>
              <a:gd name="T13" fmla="*/ 2147483647 h 54"/>
              <a:gd name="T14" fmla="*/ 2147483647 w 90"/>
              <a:gd name="T15" fmla="*/ 2147483647 h 54"/>
              <a:gd name="T16" fmla="*/ 2147483647 w 90"/>
              <a:gd name="T17" fmla="*/ 2147483647 h 54"/>
              <a:gd name="T18" fmla="*/ 2147483647 w 90"/>
              <a:gd name="T19" fmla="*/ 2147483647 h 54"/>
              <a:gd name="T20" fmla="*/ 2147483647 w 90"/>
              <a:gd name="T21" fmla="*/ 2147483647 h 54"/>
              <a:gd name="T22" fmla="*/ 2147483647 w 90"/>
              <a:gd name="T23" fmla="*/ 2147483647 h 54"/>
              <a:gd name="T24" fmla="*/ 2147483647 w 90"/>
              <a:gd name="T25" fmla="*/ 2147483647 h 54"/>
              <a:gd name="T26" fmla="*/ 2147483647 w 90"/>
              <a:gd name="T27" fmla="*/ 0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
              <a:gd name="T43" fmla="*/ 0 h 54"/>
              <a:gd name="T44" fmla="*/ 90 w 90"/>
              <a:gd name="T45" fmla="*/ 54 h 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 h="54">
                <a:moveTo>
                  <a:pt x="42" y="0"/>
                </a:moveTo>
                <a:lnTo>
                  <a:pt x="36" y="6"/>
                </a:lnTo>
                <a:lnTo>
                  <a:pt x="18" y="6"/>
                </a:lnTo>
                <a:lnTo>
                  <a:pt x="6" y="0"/>
                </a:lnTo>
                <a:lnTo>
                  <a:pt x="0" y="12"/>
                </a:lnTo>
                <a:lnTo>
                  <a:pt x="6" y="24"/>
                </a:lnTo>
                <a:lnTo>
                  <a:pt x="12" y="24"/>
                </a:lnTo>
                <a:lnTo>
                  <a:pt x="30" y="54"/>
                </a:lnTo>
                <a:lnTo>
                  <a:pt x="54" y="42"/>
                </a:lnTo>
                <a:lnTo>
                  <a:pt x="66" y="54"/>
                </a:lnTo>
                <a:lnTo>
                  <a:pt x="72" y="48"/>
                </a:lnTo>
                <a:lnTo>
                  <a:pt x="90" y="36"/>
                </a:lnTo>
                <a:lnTo>
                  <a:pt x="54" y="12"/>
                </a:lnTo>
                <a:lnTo>
                  <a:pt x="42" y="0"/>
                </a:lnTo>
                <a:close/>
              </a:path>
            </a:pathLst>
          </a:custGeom>
          <a:solidFill>
            <a:srgbClr val="66CCFF"/>
          </a:solidFill>
          <a:ln w="12700">
            <a:solidFill>
              <a:srgbClr val="000000"/>
            </a:solidFill>
            <a:prstDash val="solid"/>
            <a:round/>
            <a:headEnd/>
            <a:tailEnd/>
          </a:ln>
        </p:spPr>
        <p:txBody>
          <a:bodyPr/>
          <a:lstStyle/>
          <a:p>
            <a:endParaRPr lang="fi-FI"/>
          </a:p>
        </p:txBody>
      </p:sp>
      <p:sp>
        <p:nvSpPr>
          <p:cNvPr id="32777" name="Freeform 9"/>
          <p:cNvSpPr>
            <a:spLocks/>
          </p:cNvSpPr>
          <p:nvPr/>
        </p:nvSpPr>
        <p:spPr bwMode="auto">
          <a:xfrm>
            <a:off x="2813050" y="4108450"/>
            <a:ext cx="1449388" cy="1120775"/>
          </a:xfrm>
          <a:custGeom>
            <a:avLst/>
            <a:gdLst>
              <a:gd name="T0" fmla="*/ 2147483647 w 96"/>
              <a:gd name="T1" fmla="*/ 2147483647 h 84"/>
              <a:gd name="T2" fmla="*/ 2147483647 w 96"/>
              <a:gd name="T3" fmla="*/ 2147483647 h 84"/>
              <a:gd name="T4" fmla="*/ 2147483647 w 96"/>
              <a:gd name="T5" fmla="*/ 2147483647 h 84"/>
              <a:gd name="T6" fmla="*/ 0 w 96"/>
              <a:gd name="T7" fmla="*/ 2147483647 h 84"/>
              <a:gd name="T8" fmla="*/ 2147483647 w 96"/>
              <a:gd name="T9" fmla="*/ 2147483647 h 84"/>
              <a:gd name="T10" fmla="*/ 2147483647 w 96"/>
              <a:gd name="T11" fmla="*/ 2147483647 h 84"/>
              <a:gd name="T12" fmla="*/ 2147483647 w 96"/>
              <a:gd name="T13" fmla="*/ 2147483647 h 84"/>
              <a:gd name="T14" fmla="*/ 2147483647 w 96"/>
              <a:gd name="T15" fmla="*/ 2147483647 h 84"/>
              <a:gd name="T16" fmla="*/ 2147483647 w 96"/>
              <a:gd name="T17" fmla="*/ 2147483647 h 84"/>
              <a:gd name="T18" fmla="*/ 2147483647 w 96"/>
              <a:gd name="T19" fmla="*/ 2147483647 h 84"/>
              <a:gd name="T20" fmla="*/ 2147483647 w 96"/>
              <a:gd name="T21" fmla="*/ 2147483647 h 84"/>
              <a:gd name="T22" fmla="*/ 2147483647 w 96"/>
              <a:gd name="T23" fmla="*/ 2147483647 h 84"/>
              <a:gd name="T24" fmla="*/ 2147483647 w 96"/>
              <a:gd name="T25" fmla="*/ 2147483647 h 84"/>
              <a:gd name="T26" fmla="*/ 2147483647 w 96"/>
              <a:gd name="T27" fmla="*/ 0 h 84"/>
              <a:gd name="T28" fmla="*/ 2147483647 w 96"/>
              <a:gd name="T29" fmla="*/ 0 h 84"/>
              <a:gd name="T30" fmla="*/ 2147483647 w 96"/>
              <a:gd name="T31" fmla="*/ 2147483647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6"/>
              <a:gd name="T49" fmla="*/ 0 h 84"/>
              <a:gd name="T50" fmla="*/ 96 w 96"/>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6" h="84">
                <a:moveTo>
                  <a:pt x="48" y="6"/>
                </a:moveTo>
                <a:lnTo>
                  <a:pt x="42" y="18"/>
                </a:lnTo>
                <a:lnTo>
                  <a:pt x="18" y="18"/>
                </a:lnTo>
                <a:lnTo>
                  <a:pt x="0" y="30"/>
                </a:lnTo>
                <a:lnTo>
                  <a:pt x="24" y="66"/>
                </a:lnTo>
                <a:lnTo>
                  <a:pt x="18" y="66"/>
                </a:lnTo>
                <a:lnTo>
                  <a:pt x="18" y="72"/>
                </a:lnTo>
                <a:lnTo>
                  <a:pt x="42" y="84"/>
                </a:lnTo>
                <a:lnTo>
                  <a:pt x="42" y="78"/>
                </a:lnTo>
                <a:lnTo>
                  <a:pt x="66" y="72"/>
                </a:lnTo>
                <a:lnTo>
                  <a:pt x="90" y="72"/>
                </a:lnTo>
                <a:lnTo>
                  <a:pt x="90" y="36"/>
                </a:lnTo>
                <a:lnTo>
                  <a:pt x="96" y="18"/>
                </a:lnTo>
                <a:lnTo>
                  <a:pt x="66" y="0"/>
                </a:lnTo>
                <a:lnTo>
                  <a:pt x="54" y="0"/>
                </a:lnTo>
                <a:lnTo>
                  <a:pt x="48" y="6"/>
                </a:lnTo>
                <a:close/>
              </a:path>
            </a:pathLst>
          </a:cu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chemeClr val="lt1"/>
              </a:solidFill>
              <a:latin typeface="+mn-lt"/>
            </a:endParaRPr>
          </a:p>
        </p:txBody>
      </p:sp>
      <p:sp>
        <p:nvSpPr>
          <p:cNvPr id="32778" name="Text Box 10"/>
          <p:cNvSpPr txBox="1">
            <a:spLocks noChangeArrowheads="1"/>
          </p:cNvSpPr>
          <p:nvPr/>
        </p:nvSpPr>
        <p:spPr bwMode="auto">
          <a:xfrm>
            <a:off x="2916238" y="765175"/>
            <a:ext cx="5975350" cy="646331"/>
          </a:xfrm>
          <a:prstGeom prst="rect">
            <a:avLst/>
          </a:prstGeom>
          <a:noFill/>
          <a:ln w="9525">
            <a:noFill/>
            <a:miter lim="800000"/>
            <a:headEnd/>
            <a:tailEnd/>
          </a:ln>
        </p:spPr>
        <p:txBody>
          <a:bodyPr>
            <a:spAutoFit/>
          </a:bodyPr>
          <a:lstStyle/>
          <a:p>
            <a:r>
              <a:rPr lang="fi-FI" b="1" dirty="0">
                <a:cs typeface="Arial" charset="0"/>
              </a:rPr>
              <a:t>Keski-Pohjanmaa: </a:t>
            </a:r>
            <a:r>
              <a:rPr lang="fi-FI" b="1" dirty="0" smtClean="0">
                <a:cs typeface="Arial" charset="0"/>
              </a:rPr>
              <a:t>kuntien ilmoittamat ensisijaiset selvitysalueet </a:t>
            </a:r>
            <a:endParaRPr lang="fi-FI" dirty="0">
              <a:cs typeface="Arial" charset="0"/>
            </a:endParaRPr>
          </a:p>
        </p:txBody>
      </p:sp>
      <p:sp>
        <p:nvSpPr>
          <p:cNvPr id="32779" name="Rectangle 11"/>
          <p:cNvSpPr>
            <a:spLocks noChangeArrowheads="1"/>
          </p:cNvSpPr>
          <p:nvPr/>
        </p:nvSpPr>
        <p:spPr bwMode="auto">
          <a:xfrm>
            <a:off x="1403350" y="2276475"/>
            <a:ext cx="690895" cy="184666"/>
          </a:xfrm>
          <a:prstGeom prst="rect">
            <a:avLst/>
          </a:prstGeom>
          <a:noFill/>
          <a:ln w="9525">
            <a:noFill/>
            <a:miter lim="800000"/>
            <a:headEnd/>
            <a:tailEnd/>
          </a:ln>
        </p:spPr>
        <p:txBody>
          <a:bodyPr wrap="none" lIns="0" tIns="0" rIns="0" bIns="0">
            <a:spAutoFit/>
          </a:bodyPr>
          <a:lstStyle/>
          <a:p>
            <a:r>
              <a:rPr lang="fi-FI" sz="1200" b="1" dirty="0" smtClean="0">
                <a:solidFill>
                  <a:srgbClr val="000000"/>
                </a:solidFill>
                <a:latin typeface="Verdana" pitchFamily="34" charset="0"/>
                <a:cs typeface="Arial" charset="0"/>
              </a:rPr>
              <a:t>Kokkola</a:t>
            </a:r>
            <a:endParaRPr lang="fi-FI" sz="1200" b="1" dirty="0">
              <a:solidFill>
                <a:srgbClr val="000000"/>
              </a:solidFill>
              <a:latin typeface="Verdana" pitchFamily="34" charset="0"/>
              <a:cs typeface="Arial" charset="0"/>
            </a:endParaRPr>
          </a:p>
        </p:txBody>
      </p:sp>
      <p:sp>
        <p:nvSpPr>
          <p:cNvPr id="32780" name="Rectangle 12"/>
          <p:cNvSpPr>
            <a:spLocks noChangeArrowheads="1"/>
          </p:cNvSpPr>
          <p:nvPr/>
        </p:nvSpPr>
        <p:spPr bwMode="auto">
          <a:xfrm>
            <a:off x="2987675" y="3860800"/>
            <a:ext cx="581025"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Halsua</a:t>
            </a:r>
            <a:endParaRPr lang="fi-FI" sz="1200" b="1">
              <a:cs typeface="Arial" charset="0"/>
            </a:endParaRPr>
          </a:p>
        </p:txBody>
      </p:sp>
      <p:sp>
        <p:nvSpPr>
          <p:cNvPr id="32781" name="Rectangle 13"/>
          <p:cNvSpPr>
            <a:spLocks noChangeArrowheads="1"/>
          </p:cNvSpPr>
          <p:nvPr/>
        </p:nvSpPr>
        <p:spPr bwMode="auto">
          <a:xfrm>
            <a:off x="2627313" y="2060575"/>
            <a:ext cx="633412"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Kannus</a:t>
            </a:r>
            <a:endParaRPr lang="fi-FI" sz="1200" b="1">
              <a:cs typeface="Arial" charset="0"/>
            </a:endParaRPr>
          </a:p>
        </p:txBody>
      </p:sp>
      <p:sp>
        <p:nvSpPr>
          <p:cNvPr id="32782" name="Rectangle 14"/>
          <p:cNvSpPr>
            <a:spLocks noChangeArrowheads="1"/>
          </p:cNvSpPr>
          <p:nvPr/>
        </p:nvSpPr>
        <p:spPr bwMode="auto">
          <a:xfrm>
            <a:off x="1979613" y="3284538"/>
            <a:ext cx="857250" cy="182562"/>
          </a:xfrm>
          <a:prstGeom prst="rect">
            <a:avLst/>
          </a:prstGeom>
          <a:noFill/>
          <a:ln w="9525">
            <a:noFill/>
            <a:miter lim="800000"/>
            <a:headEnd/>
            <a:tailEnd/>
          </a:ln>
        </p:spPr>
        <p:txBody>
          <a:bodyPr wrap="none" lIns="0" tIns="0" rIns="0" bIns="0">
            <a:spAutoFit/>
          </a:bodyPr>
          <a:lstStyle/>
          <a:p>
            <a:r>
              <a:rPr lang="fi-FI" sz="1200" b="1" dirty="0">
                <a:solidFill>
                  <a:srgbClr val="000000"/>
                </a:solidFill>
                <a:latin typeface="Verdana" pitchFamily="34" charset="0"/>
                <a:cs typeface="Arial" charset="0"/>
              </a:rPr>
              <a:t>Kaustinen</a:t>
            </a:r>
            <a:endParaRPr lang="fi-FI" sz="1200" b="1" dirty="0">
              <a:cs typeface="Arial" charset="0"/>
            </a:endParaRPr>
          </a:p>
        </p:txBody>
      </p:sp>
      <p:sp>
        <p:nvSpPr>
          <p:cNvPr id="32783" name="Rectangle 15"/>
          <p:cNvSpPr>
            <a:spLocks noChangeArrowheads="1"/>
          </p:cNvSpPr>
          <p:nvPr/>
        </p:nvSpPr>
        <p:spPr bwMode="auto">
          <a:xfrm>
            <a:off x="3708400" y="3716338"/>
            <a:ext cx="801688"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Lestijärvi</a:t>
            </a:r>
            <a:endParaRPr lang="fi-FI" sz="1200" b="1">
              <a:cs typeface="Arial" charset="0"/>
            </a:endParaRPr>
          </a:p>
        </p:txBody>
      </p:sp>
      <p:sp>
        <p:nvSpPr>
          <p:cNvPr id="32784" name="Rectangle 16"/>
          <p:cNvSpPr>
            <a:spLocks noChangeArrowheads="1"/>
          </p:cNvSpPr>
          <p:nvPr/>
        </p:nvSpPr>
        <p:spPr bwMode="auto">
          <a:xfrm>
            <a:off x="3348038" y="4581525"/>
            <a:ext cx="501650"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Perho</a:t>
            </a:r>
            <a:endParaRPr lang="fi-FI" sz="1200" b="1">
              <a:cs typeface="Arial" charset="0"/>
            </a:endParaRPr>
          </a:p>
        </p:txBody>
      </p:sp>
      <p:sp>
        <p:nvSpPr>
          <p:cNvPr id="32785" name="Rectangle 17"/>
          <p:cNvSpPr>
            <a:spLocks noChangeArrowheads="1"/>
          </p:cNvSpPr>
          <p:nvPr/>
        </p:nvSpPr>
        <p:spPr bwMode="auto">
          <a:xfrm>
            <a:off x="3203575" y="2781300"/>
            <a:ext cx="895350"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Toholampi</a:t>
            </a:r>
            <a:endParaRPr lang="fi-FI" sz="1200" b="1">
              <a:cs typeface="Arial" charset="0"/>
            </a:endParaRPr>
          </a:p>
        </p:txBody>
      </p:sp>
      <p:sp>
        <p:nvSpPr>
          <p:cNvPr id="32786" name="Rectangle 18"/>
          <p:cNvSpPr>
            <a:spLocks noChangeArrowheads="1"/>
          </p:cNvSpPr>
          <p:nvPr/>
        </p:nvSpPr>
        <p:spPr bwMode="auto">
          <a:xfrm>
            <a:off x="2339975" y="3933825"/>
            <a:ext cx="493713"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Veteli</a:t>
            </a:r>
            <a:endParaRPr lang="fi-FI" sz="1200" b="1">
              <a:cs typeface="Arial" charset="0"/>
            </a:endParaRPr>
          </a:p>
        </p:txBody>
      </p:sp>
      <p:sp>
        <p:nvSpPr>
          <p:cNvPr id="35" name="Suorakulmio 34"/>
          <p:cNvSpPr/>
          <p:nvPr/>
        </p:nvSpPr>
        <p:spPr>
          <a:xfrm>
            <a:off x="4499992" y="1916832"/>
            <a:ext cx="288925" cy="287338"/>
          </a:xfrm>
          <a:prstGeom prst="rect">
            <a:avLst/>
          </a:prstGeom>
          <a:solidFill>
            <a:srgbClr val="66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32808" name="Tekstikehys 44"/>
          <p:cNvSpPr txBox="1">
            <a:spLocks noChangeArrowheads="1"/>
          </p:cNvSpPr>
          <p:nvPr/>
        </p:nvSpPr>
        <p:spPr bwMode="auto">
          <a:xfrm>
            <a:off x="4932040" y="1916832"/>
            <a:ext cx="2952750" cy="261610"/>
          </a:xfrm>
          <a:prstGeom prst="rect">
            <a:avLst/>
          </a:prstGeom>
          <a:noFill/>
          <a:ln w="9525">
            <a:noFill/>
            <a:miter lim="800000"/>
            <a:headEnd/>
            <a:tailEnd/>
          </a:ln>
        </p:spPr>
        <p:txBody>
          <a:bodyPr>
            <a:spAutoFit/>
          </a:bodyPr>
          <a:lstStyle/>
          <a:p>
            <a:r>
              <a:rPr lang="fi-FI" sz="1100" dirty="0" smtClean="0">
                <a:latin typeface="Verdana" pitchFamily="34" charset="0"/>
                <a:ea typeface="Verdana" pitchFamily="34" charset="0"/>
                <a:cs typeface="Verdana" pitchFamily="34" charset="0"/>
              </a:rPr>
              <a:t>Maakunnan laajuinen selvitys</a:t>
            </a:r>
            <a:endParaRPr lang="fi-FI" sz="1100" dirty="0">
              <a:latin typeface="Verdana" pitchFamily="34" charset="0"/>
              <a:ea typeface="Verdana" pitchFamily="34" charset="0"/>
              <a:cs typeface="Verdana" pitchFamily="34" charset="0"/>
            </a:endParaRPr>
          </a:p>
        </p:txBody>
      </p:sp>
      <p:sp>
        <p:nvSpPr>
          <p:cNvPr id="26" name="Suorakulmio 25"/>
          <p:cNvSpPr/>
          <p:nvPr/>
        </p:nvSpPr>
        <p:spPr>
          <a:xfrm>
            <a:off x="4499992" y="2709615"/>
            <a:ext cx="288925" cy="287337"/>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27" name="Tekstikehys 44"/>
          <p:cNvSpPr txBox="1">
            <a:spLocks noChangeArrowheads="1"/>
          </p:cNvSpPr>
          <p:nvPr/>
        </p:nvSpPr>
        <p:spPr bwMode="auto">
          <a:xfrm>
            <a:off x="4932040" y="2658398"/>
            <a:ext cx="3456384" cy="430887"/>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Perho ei aio osallistua selvityksiin, poikkeuksena </a:t>
            </a:r>
            <a:r>
              <a:rPr lang="fi-FI" sz="1100" dirty="0" err="1" smtClean="0">
                <a:latin typeface="Verdana" pitchFamily="34" charset="0"/>
                <a:ea typeface="Verdana" pitchFamily="34" charset="0"/>
                <a:cs typeface="Verdana" pitchFamily="34" charset="0"/>
              </a:rPr>
              <a:t>sote-selvitys</a:t>
            </a:r>
            <a:endParaRPr lang="fi-FI" sz="1100" dirty="0">
              <a:latin typeface="Verdana" pitchFamily="34" charset="0"/>
              <a:ea typeface="Verdana" pitchFamily="34" charset="0"/>
              <a:cs typeface="Verdana" pitchFamily="34" charset="0"/>
            </a:endParaRPr>
          </a:p>
        </p:txBody>
      </p:sp>
      <p:sp>
        <p:nvSpPr>
          <p:cNvPr id="28" name="5-sakarainen tähti 27"/>
          <p:cNvSpPr/>
          <p:nvPr/>
        </p:nvSpPr>
        <p:spPr>
          <a:xfrm>
            <a:off x="4572000" y="3140521"/>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29" name="Tekstikehys 44"/>
          <p:cNvSpPr txBox="1">
            <a:spLocks noChangeArrowheads="1"/>
          </p:cNvSpPr>
          <p:nvPr/>
        </p:nvSpPr>
        <p:spPr bwMode="auto">
          <a:xfrm>
            <a:off x="4932040" y="3122384"/>
            <a:ext cx="1800225" cy="430887"/>
          </a:xfrm>
          <a:prstGeom prst="rect">
            <a:avLst/>
          </a:prstGeom>
          <a:noFill/>
          <a:ln w="9525">
            <a:noFill/>
            <a:miter lim="800000"/>
            <a:headEnd/>
            <a:tailEnd/>
          </a:ln>
        </p:spPr>
        <p:txBody>
          <a:bodyPr>
            <a:spAutoFit/>
          </a:bodyPr>
          <a:lstStyle/>
          <a:p>
            <a:r>
              <a:rPr lang="fi-FI" sz="1100" dirty="0" smtClean="0">
                <a:latin typeface="Verdana" pitchFamily="34" charset="0"/>
                <a:ea typeface="Verdana" pitchFamily="34" charset="0"/>
                <a:cs typeface="Verdana" pitchFamily="34" charset="0"/>
              </a:rPr>
              <a:t>Ei yhtenäisiä päätöksiä selvitysalueesta</a:t>
            </a:r>
            <a:endParaRPr lang="fi-FI" sz="1100" dirty="0">
              <a:latin typeface="Verdana" pitchFamily="34" charset="0"/>
              <a:ea typeface="Verdana" pitchFamily="34" charset="0"/>
              <a:cs typeface="Verdana" pitchFamily="34" charset="0"/>
            </a:endParaRPr>
          </a:p>
        </p:txBody>
      </p:sp>
      <p:sp>
        <p:nvSpPr>
          <p:cNvPr id="30" name="5-sakarainen tähti 29"/>
          <p:cNvSpPr/>
          <p:nvPr/>
        </p:nvSpPr>
        <p:spPr>
          <a:xfrm>
            <a:off x="2771800" y="2276872"/>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1" name="5-sakarainen tähti 30"/>
          <p:cNvSpPr/>
          <p:nvPr/>
        </p:nvSpPr>
        <p:spPr>
          <a:xfrm>
            <a:off x="3635896" y="3068960"/>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2" name="5-sakarainen tähti 31"/>
          <p:cNvSpPr/>
          <p:nvPr/>
        </p:nvSpPr>
        <p:spPr>
          <a:xfrm>
            <a:off x="2267744" y="3140968"/>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3" name="5-sakarainen tähti 32"/>
          <p:cNvSpPr/>
          <p:nvPr/>
        </p:nvSpPr>
        <p:spPr>
          <a:xfrm>
            <a:off x="2195736" y="2564904"/>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4" name="5-sakarainen tähti 33"/>
          <p:cNvSpPr/>
          <p:nvPr/>
        </p:nvSpPr>
        <p:spPr>
          <a:xfrm>
            <a:off x="4067944" y="3933056"/>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6" name="5-sakarainen tähti 35"/>
          <p:cNvSpPr/>
          <p:nvPr/>
        </p:nvSpPr>
        <p:spPr>
          <a:xfrm>
            <a:off x="3275856" y="4077072"/>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8" name="5-sakarainen tähti 37"/>
          <p:cNvSpPr/>
          <p:nvPr/>
        </p:nvSpPr>
        <p:spPr>
          <a:xfrm>
            <a:off x="2699792" y="4149080"/>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9" name="5-sakarainen tähti 38"/>
          <p:cNvSpPr/>
          <p:nvPr/>
        </p:nvSpPr>
        <p:spPr>
          <a:xfrm>
            <a:off x="3779912" y="4365104"/>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40" name="Nuoli oikealle 39"/>
          <p:cNvSpPr/>
          <p:nvPr/>
        </p:nvSpPr>
        <p:spPr>
          <a:xfrm rot="8708817">
            <a:off x="1044245" y="2824378"/>
            <a:ext cx="1008112" cy="318667"/>
          </a:xfrm>
          <a:prstGeom prst="rightArrow">
            <a:avLst/>
          </a:prstGeom>
          <a:solidFill>
            <a:srgbClr val="66CC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2" name="Suorakulmio 41"/>
          <p:cNvSpPr/>
          <p:nvPr/>
        </p:nvSpPr>
        <p:spPr>
          <a:xfrm>
            <a:off x="395536" y="3429000"/>
            <a:ext cx="1122423" cy="276999"/>
          </a:xfrm>
          <a:prstGeom prst="rect">
            <a:avLst/>
          </a:prstGeom>
        </p:spPr>
        <p:txBody>
          <a:bodyPr wrap="none">
            <a:spAutoFit/>
          </a:bodyPr>
          <a:lstStyle/>
          <a:p>
            <a:r>
              <a:rPr lang="fi-FI" sz="1200" b="1" dirty="0" smtClean="0">
                <a:solidFill>
                  <a:srgbClr val="000000"/>
                </a:solidFill>
                <a:latin typeface="Verdana" pitchFamily="34" charset="0"/>
                <a:cs typeface="Arial" charset="0"/>
              </a:rPr>
              <a:t>Kruunupyy</a:t>
            </a:r>
            <a:endParaRPr lang="fi-FI" sz="1200" b="1" dirty="0">
              <a:solidFill>
                <a:srgbClr val="000000"/>
              </a:solidFill>
              <a:latin typeface="Verdana" pitchFamily="34" charset="0"/>
              <a:cs typeface="Arial" charset="0"/>
            </a:endParaRPr>
          </a:p>
        </p:txBody>
      </p:sp>
      <p:sp>
        <p:nvSpPr>
          <p:cNvPr id="37" name="5-sakarainen tähti 36"/>
          <p:cNvSpPr/>
          <p:nvPr/>
        </p:nvSpPr>
        <p:spPr>
          <a:xfrm>
            <a:off x="4571553" y="1988840"/>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41" name="Suorakulmio 40"/>
          <p:cNvSpPr/>
          <p:nvPr/>
        </p:nvSpPr>
        <p:spPr>
          <a:xfrm>
            <a:off x="4499992" y="2276872"/>
            <a:ext cx="288925" cy="287338"/>
          </a:xfrm>
          <a:prstGeom prst="rect">
            <a:avLst/>
          </a:prstGeom>
          <a:solidFill>
            <a:srgbClr val="CC99FF"/>
          </a:solidFill>
          <a:ln w="0">
            <a:solidFill>
              <a:srgbClr val="000000"/>
            </a:solidFill>
            <a:prstDash val="solid"/>
            <a:round/>
            <a:headEnd/>
            <a:tailEnd/>
          </a:ln>
        </p:spPr>
        <p:txBody>
          <a:bodyPr/>
          <a:lstStyle/>
          <a:p>
            <a:pPr>
              <a:defRPr/>
            </a:pPr>
            <a:endParaRPr lang="fi-FI">
              <a:solidFill>
                <a:schemeClr val="tx1"/>
              </a:solidFill>
              <a:latin typeface="Arial" charset="0"/>
            </a:endParaRPr>
          </a:p>
        </p:txBody>
      </p:sp>
      <p:sp>
        <p:nvSpPr>
          <p:cNvPr id="43" name="Tekstikehys 44"/>
          <p:cNvSpPr txBox="1">
            <a:spLocks noChangeArrowheads="1"/>
          </p:cNvSpPr>
          <p:nvPr/>
        </p:nvSpPr>
        <p:spPr bwMode="auto">
          <a:xfrm>
            <a:off x="4932040" y="2303294"/>
            <a:ext cx="3960440"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Muut maakunnan kunnat paitsi Kokkola</a:t>
            </a:r>
            <a:endParaRPr lang="fi-FI" sz="1100" dirty="0">
              <a:latin typeface="Verdana" pitchFamily="34" charset="0"/>
              <a:ea typeface="Verdana" pitchFamily="34" charset="0"/>
              <a:cs typeface="Verdana" pitchFamily="34" charset="0"/>
            </a:endParaRPr>
          </a:p>
        </p:txBody>
      </p:sp>
      <p:sp>
        <p:nvSpPr>
          <p:cNvPr id="44" name="5-sakarainen tähti 43"/>
          <p:cNvSpPr/>
          <p:nvPr/>
        </p:nvSpPr>
        <p:spPr>
          <a:xfrm>
            <a:off x="4571553" y="2348880"/>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reeform 2"/>
          <p:cNvSpPr>
            <a:spLocks/>
          </p:cNvSpPr>
          <p:nvPr/>
        </p:nvSpPr>
        <p:spPr bwMode="auto">
          <a:xfrm>
            <a:off x="2813050" y="2346325"/>
            <a:ext cx="1177925" cy="1120775"/>
          </a:xfrm>
          <a:custGeom>
            <a:avLst/>
            <a:gdLst>
              <a:gd name="T0" fmla="*/ 2147483647 w 78"/>
              <a:gd name="T1" fmla="*/ 2147483647 h 84"/>
              <a:gd name="T2" fmla="*/ 2147483647 w 78"/>
              <a:gd name="T3" fmla="*/ 2147483647 h 84"/>
              <a:gd name="T4" fmla="*/ 2147483647 w 78"/>
              <a:gd name="T5" fmla="*/ 2147483647 h 84"/>
              <a:gd name="T6" fmla="*/ 2147483647 w 78"/>
              <a:gd name="T7" fmla="*/ 2147483647 h 84"/>
              <a:gd name="T8" fmla="*/ 2147483647 w 78"/>
              <a:gd name="T9" fmla="*/ 0 h 84"/>
              <a:gd name="T10" fmla="*/ 2147483647 w 78"/>
              <a:gd name="T11" fmla="*/ 2147483647 h 84"/>
              <a:gd name="T12" fmla="*/ 2147483647 w 78"/>
              <a:gd name="T13" fmla="*/ 0 h 84"/>
              <a:gd name="T14" fmla="*/ 0 w 78"/>
              <a:gd name="T15" fmla="*/ 2147483647 h 84"/>
              <a:gd name="T16" fmla="*/ 2147483647 w 78"/>
              <a:gd name="T17" fmla="*/ 2147483647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84"/>
              <a:gd name="T29" fmla="*/ 78 w 78"/>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84">
                <a:moveTo>
                  <a:pt x="54" y="84"/>
                </a:moveTo>
                <a:lnTo>
                  <a:pt x="78" y="60"/>
                </a:lnTo>
                <a:lnTo>
                  <a:pt x="66" y="48"/>
                </a:lnTo>
                <a:lnTo>
                  <a:pt x="54" y="6"/>
                </a:lnTo>
                <a:lnTo>
                  <a:pt x="54" y="0"/>
                </a:lnTo>
                <a:lnTo>
                  <a:pt x="36" y="18"/>
                </a:lnTo>
                <a:lnTo>
                  <a:pt x="18" y="0"/>
                </a:lnTo>
                <a:lnTo>
                  <a:pt x="0" y="18"/>
                </a:lnTo>
                <a:lnTo>
                  <a:pt x="54" y="84"/>
                </a:lnTo>
                <a:close/>
              </a:path>
            </a:pathLst>
          </a:custGeom>
          <a:solidFill>
            <a:schemeClr val="bg1">
              <a:lumMod val="85000"/>
            </a:schemeClr>
          </a:solidFill>
          <a:ln w="0">
            <a:solidFill>
              <a:srgbClr val="000000"/>
            </a:solidFill>
            <a:prstDash val="solid"/>
            <a:round/>
            <a:headEnd/>
            <a:tailEnd/>
          </a:ln>
        </p:spPr>
        <p:txBody>
          <a:bodyPr/>
          <a:lstStyle/>
          <a:p>
            <a:endParaRPr lang="fi-FI"/>
          </a:p>
        </p:txBody>
      </p:sp>
      <p:sp>
        <p:nvSpPr>
          <p:cNvPr id="32771" name="Freeform 3"/>
          <p:cNvSpPr>
            <a:spLocks/>
          </p:cNvSpPr>
          <p:nvPr/>
        </p:nvSpPr>
        <p:spPr bwMode="auto">
          <a:xfrm>
            <a:off x="539750" y="1387475"/>
            <a:ext cx="3084513" cy="2325688"/>
          </a:xfrm>
          <a:custGeom>
            <a:avLst/>
            <a:gdLst>
              <a:gd name="T0" fmla="*/ 2147483647 w 204"/>
              <a:gd name="T1" fmla="*/ 2147483647 h 174"/>
              <a:gd name="T2" fmla="*/ 2147483647 w 204"/>
              <a:gd name="T3" fmla="*/ 2147483647 h 174"/>
              <a:gd name="T4" fmla="*/ 2147483647 w 204"/>
              <a:gd name="T5" fmla="*/ 2147483647 h 174"/>
              <a:gd name="T6" fmla="*/ 2147483647 w 204"/>
              <a:gd name="T7" fmla="*/ 2147483647 h 174"/>
              <a:gd name="T8" fmla="*/ 2147483647 w 204"/>
              <a:gd name="T9" fmla="*/ 2147483647 h 174"/>
              <a:gd name="T10" fmla="*/ 2147483647 w 204"/>
              <a:gd name="T11" fmla="*/ 2147483647 h 174"/>
              <a:gd name="T12" fmla="*/ 2147483647 w 204"/>
              <a:gd name="T13" fmla="*/ 2147483647 h 174"/>
              <a:gd name="T14" fmla="*/ 2147483647 w 204"/>
              <a:gd name="T15" fmla="*/ 2147483647 h 174"/>
              <a:gd name="T16" fmla="*/ 0 w 204"/>
              <a:gd name="T17" fmla="*/ 2147483647 h 174"/>
              <a:gd name="T18" fmla="*/ 2147483647 w 204"/>
              <a:gd name="T19" fmla="*/ 2147483647 h 174"/>
              <a:gd name="T20" fmla="*/ 2147483647 w 204"/>
              <a:gd name="T21" fmla="*/ 2147483647 h 174"/>
              <a:gd name="T22" fmla="*/ 2147483647 w 204"/>
              <a:gd name="T23" fmla="*/ 2147483647 h 174"/>
              <a:gd name="T24" fmla="*/ 2147483647 w 204"/>
              <a:gd name="T25" fmla="*/ 2147483647 h 174"/>
              <a:gd name="T26" fmla="*/ 2147483647 w 204"/>
              <a:gd name="T27" fmla="*/ 2147483647 h 174"/>
              <a:gd name="T28" fmla="*/ 2147483647 w 204"/>
              <a:gd name="T29" fmla="*/ 2147483647 h 174"/>
              <a:gd name="T30" fmla="*/ 2147483647 w 204"/>
              <a:gd name="T31" fmla="*/ 2147483647 h 174"/>
              <a:gd name="T32" fmla="*/ 2147483647 w 204"/>
              <a:gd name="T33" fmla="*/ 2147483647 h 174"/>
              <a:gd name="T34" fmla="*/ 2147483647 w 204"/>
              <a:gd name="T35" fmla="*/ 2147483647 h 174"/>
              <a:gd name="T36" fmla="*/ 2147483647 w 204"/>
              <a:gd name="T37" fmla="*/ 2147483647 h 174"/>
              <a:gd name="T38" fmla="*/ 2147483647 w 204"/>
              <a:gd name="T39" fmla="*/ 2147483647 h 174"/>
              <a:gd name="T40" fmla="*/ 2147483647 w 204"/>
              <a:gd name="T41" fmla="*/ 2147483647 h 174"/>
              <a:gd name="T42" fmla="*/ 2147483647 w 204"/>
              <a:gd name="T43" fmla="*/ 2147483647 h 174"/>
              <a:gd name="T44" fmla="*/ 2147483647 w 204"/>
              <a:gd name="T45" fmla="*/ 2147483647 h 174"/>
              <a:gd name="T46" fmla="*/ 2147483647 w 204"/>
              <a:gd name="T47" fmla="*/ 2147483647 h 174"/>
              <a:gd name="T48" fmla="*/ 2147483647 w 204"/>
              <a:gd name="T49" fmla="*/ 2147483647 h 174"/>
              <a:gd name="T50" fmla="*/ 2147483647 w 204"/>
              <a:gd name="T51" fmla="*/ 2147483647 h 174"/>
              <a:gd name="T52" fmla="*/ 2147483647 w 204"/>
              <a:gd name="T53" fmla="*/ 2147483647 h 174"/>
              <a:gd name="T54" fmla="*/ 2147483647 w 204"/>
              <a:gd name="T55" fmla="*/ 0 h 174"/>
              <a:gd name="T56" fmla="*/ 2147483647 w 204"/>
              <a:gd name="T57" fmla="*/ 2147483647 h 174"/>
              <a:gd name="T58" fmla="*/ 2147483647 w 204"/>
              <a:gd name="T59" fmla="*/ 2147483647 h 174"/>
              <a:gd name="T60" fmla="*/ 2147483647 w 204"/>
              <a:gd name="T61" fmla="*/ 2147483647 h 174"/>
              <a:gd name="T62" fmla="*/ 2147483647 w 204"/>
              <a:gd name="T63" fmla="*/ 2147483647 h 174"/>
              <a:gd name="T64" fmla="*/ 2147483647 w 204"/>
              <a:gd name="T65" fmla="*/ 2147483647 h 174"/>
              <a:gd name="T66" fmla="*/ 2147483647 w 204"/>
              <a:gd name="T67" fmla="*/ 2147483647 h 174"/>
              <a:gd name="T68" fmla="*/ 2147483647 w 204"/>
              <a:gd name="T69" fmla="*/ 2147483647 h 174"/>
              <a:gd name="T70" fmla="*/ 2147483647 w 204"/>
              <a:gd name="T71" fmla="*/ 2147483647 h 174"/>
              <a:gd name="T72" fmla="*/ 2147483647 w 204"/>
              <a:gd name="T73" fmla="*/ 2147483647 h 174"/>
              <a:gd name="T74" fmla="*/ 2147483647 w 204"/>
              <a:gd name="T75" fmla="*/ 2147483647 h 174"/>
              <a:gd name="T76" fmla="*/ 2147483647 w 204"/>
              <a:gd name="T77" fmla="*/ 2147483647 h 174"/>
              <a:gd name="T78" fmla="*/ 2147483647 w 204"/>
              <a:gd name="T79" fmla="*/ 2147483647 h 174"/>
              <a:gd name="T80" fmla="*/ 2147483647 w 204"/>
              <a:gd name="T81" fmla="*/ 2147483647 h 1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4"/>
              <a:gd name="T124" fmla="*/ 0 h 174"/>
              <a:gd name="T125" fmla="*/ 204 w 204"/>
              <a:gd name="T126" fmla="*/ 174 h 17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4" h="174">
                <a:moveTo>
                  <a:pt x="132" y="132"/>
                </a:moveTo>
                <a:lnTo>
                  <a:pt x="120" y="120"/>
                </a:lnTo>
                <a:lnTo>
                  <a:pt x="90" y="96"/>
                </a:lnTo>
                <a:lnTo>
                  <a:pt x="78" y="102"/>
                </a:lnTo>
                <a:lnTo>
                  <a:pt x="72" y="96"/>
                </a:lnTo>
                <a:lnTo>
                  <a:pt x="48" y="102"/>
                </a:lnTo>
                <a:lnTo>
                  <a:pt x="24" y="84"/>
                </a:lnTo>
                <a:lnTo>
                  <a:pt x="18" y="84"/>
                </a:lnTo>
                <a:lnTo>
                  <a:pt x="0" y="54"/>
                </a:lnTo>
                <a:lnTo>
                  <a:pt x="6" y="48"/>
                </a:lnTo>
                <a:lnTo>
                  <a:pt x="12" y="54"/>
                </a:lnTo>
                <a:lnTo>
                  <a:pt x="18" y="54"/>
                </a:lnTo>
                <a:lnTo>
                  <a:pt x="24" y="60"/>
                </a:lnTo>
                <a:lnTo>
                  <a:pt x="30" y="60"/>
                </a:lnTo>
                <a:lnTo>
                  <a:pt x="30" y="54"/>
                </a:lnTo>
                <a:lnTo>
                  <a:pt x="36" y="54"/>
                </a:lnTo>
                <a:lnTo>
                  <a:pt x="42" y="48"/>
                </a:lnTo>
                <a:lnTo>
                  <a:pt x="48" y="48"/>
                </a:lnTo>
                <a:lnTo>
                  <a:pt x="54" y="48"/>
                </a:lnTo>
                <a:lnTo>
                  <a:pt x="60" y="48"/>
                </a:lnTo>
                <a:lnTo>
                  <a:pt x="66" y="48"/>
                </a:lnTo>
                <a:lnTo>
                  <a:pt x="72" y="48"/>
                </a:lnTo>
                <a:lnTo>
                  <a:pt x="78" y="48"/>
                </a:lnTo>
                <a:lnTo>
                  <a:pt x="78" y="42"/>
                </a:lnTo>
                <a:lnTo>
                  <a:pt x="78" y="36"/>
                </a:lnTo>
                <a:lnTo>
                  <a:pt x="72" y="12"/>
                </a:lnTo>
                <a:lnTo>
                  <a:pt x="78" y="6"/>
                </a:lnTo>
                <a:lnTo>
                  <a:pt x="84" y="0"/>
                </a:lnTo>
                <a:lnTo>
                  <a:pt x="84" y="6"/>
                </a:lnTo>
                <a:lnTo>
                  <a:pt x="90" y="12"/>
                </a:lnTo>
                <a:lnTo>
                  <a:pt x="96" y="12"/>
                </a:lnTo>
                <a:lnTo>
                  <a:pt x="102" y="12"/>
                </a:lnTo>
                <a:lnTo>
                  <a:pt x="120" y="36"/>
                </a:lnTo>
                <a:lnTo>
                  <a:pt x="126" y="42"/>
                </a:lnTo>
                <a:lnTo>
                  <a:pt x="114" y="54"/>
                </a:lnTo>
                <a:lnTo>
                  <a:pt x="132" y="72"/>
                </a:lnTo>
                <a:lnTo>
                  <a:pt x="150" y="90"/>
                </a:lnTo>
                <a:lnTo>
                  <a:pt x="204" y="156"/>
                </a:lnTo>
                <a:lnTo>
                  <a:pt x="192" y="174"/>
                </a:lnTo>
                <a:lnTo>
                  <a:pt x="168" y="156"/>
                </a:lnTo>
                <a:lnTo>
                  <a:pt x="132" y="132"/>
                </a:lnTo>
                <a:close/>
              </a:path>
            </a:pathLst>
          </a:custGeom>
          <a:solidFill>
            <a:schemeClr val="bg1">
              <a:lumMod val="85000"/>
            </a:schemeClr>
          </a:solidFill>
          <a:ln w="12700">
            <a:solidFill>
              <a:srgbClr val="000000"/>
            </a:solidFill>
            <a:prstDash val="solid"/>
            <a:round/>
            <a:headEnd/>
            <a:tailEnd/>
          </a:ln>
        </p:spPr>
        <p:txBody>
          <a:bodyPr/>
          <a:lstStyle/>
          <a:p>
            <a:endParaRPr lang="fi-FI"/>
          </a:p>
        </p:txBody>
      </p:sp>
      <p:sp>
        <p:nvSpPr>
          <p:cNvPr id="32772" name="Freeform 4"/>
          <p:cNvSpPr>
            <a:spLocks/>
          </p:cNvSpPr>
          <p:nvPr/>
        </p:nvSpPr>
        <p:spPr bwMode="auto">
          <a:xfrm>
            <a:off x="2268538" y="1549400"/>
            <a:ext cx="1355725" cy="1030288"/>
          </a:xfrm>
          <a:custGeom>
            <a:avLst/>
            <a:gdLst>
              <a:gd name="T0" fmla="*/ 2147483647 w 90"/>
              <a:gd name="T1" fmla="*/ 2147483647 h 78"/>
              <a:gd name="T2" fmla="*/ 2147483647 w 90"/>
              <a:gd name="T3" fmla="*/ 0 h 78"/>
              <a:gd name="T4" fmla="*/ 2147483647 w 90"/>
              <a:gd name="T5" fmla="*/ 0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0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78"/>
              <a:gd name="T59" fmla="*/ 90 w 90"/>
              <a:gd name="T60" fmla="*/ 78 h 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78">
                <a:moveTo>
                  <a:pt x="60" y="24"/>
                </a:moveTo>
                <a:lnTo>
                  <a:pt x="48" y="0"/>
                </a:lnTo>
                <a:lnTo>
                  <a:pt x="30" y="0"/>
                </a:lnTo>
                <a:lnTo>
                  <a:pt x="24" y="18"/>
                </a:lnTo>
                <a:lnTo>
                  <a:pt x="36" y="24"/>
                </a:lnTo>
                <a:lnTo>
                  <a:pt x="24" y="30"/>
                </a:lnTo>
                <a:lnTo>
                  <a:pt x="18" y="24"/>
                </a:lnTo>
                <a:lnTo>
                  <a:pt x="6" y="24"/>
                </a:lnTo>
                <a:lnTo>
                  <a:pt x="12" y="30"/>
                </a:lnTo>
                <a:lnTo>
                  <a:pt x="0" y="42"/>
                </a:lnTo>
                <a:lnTo>
                  <a:pt x="18" y="60"/>
                </a:lnTo>
                <a:lnTo>
                  <a:pt x="36" y="78"/>
                </a:lnTo>
                <a:lnTo>
                  <a:pt x="54" y="60"/>
                </a:lnTo>
                <a:lnTo>
                  <a:pt x="72" y="78"/>
                </a:lnTo>
                <a:lnTo>
                  <a:pt x="90" y="60"/>
                </a:lnTo>
                <a:lnTo>
                  <a:pt x="78" y="60"/>
                </a:lnTo>
                <a:lnTo>
                  <a:pt x="72" y="36"/>
                </a:lnTo>
                <a:lnTo>
                  <a:pt x="60" y="30"/>
                </a:lnTo>
                <a:lnTo>
                  <a:pt x="60" y="24"/>
                </a:lnTo>
                <a:close/>
              </a:path>
            </a:pathLst>
          </a:custGeom>
          <a:noFill/>
          <a:ln w="0">
            <a:solidFill>
              <a:srgbClr val="000000"/>
            </a:solidFill>
            <a:prstDash val="solid"/>
            <a:round/>
            <a:headEnd/>
            <a:tailEnd/>
          </a:ln>
        </p:spPr>
        <p:txBody>
          <a:bodyPr/>
          <a:lstStyle/>
          <a:p>
            <a:endParaRPr lang="fi-FI"/>
          </a:p>
        </p:txBody>
      </p:sp>
      <p:sp>
        <p:nvSpPr>
          <p:cNvPr id="32773" name="Freeform 5"/>
          <p:cNvSpPr>
            <a:spLocks/>
          </p:cNvSpPr>
          <p:nvPr/>
        </p:nvSpPr>
        <p:spPr bwMode="auto">
          <a:xfrm>
            <a:off x="2168525" y="3544888"/>
            <a:ext cx="911225" cy="958850"/>
          </a:xfrm>
          <a:custGeom>
            <a:avLst/>
            <a:gdLst>
              <a:gd name="T0" fmla="*/ 0 w 60"/>
              <a:gd name="T1" fmla="*/ 2147483647 h 72"/>
              <a:gd name="T2" fmla="*/ 0 w 60"/>
              <a:gd name="T3" fmla="*/ 2147483647 h 72"/>
              <a:gd name="T4" fmla="*/ 2147483647 w 60"/>
              <a:gd name="T5" fmla="*/ 2147483647 h 72"/>
              <a:gd name="T6" fmla="*/ 2147483647 w 60"/>
              <a:gd name="T7" fmla="*/ 2147483647 h 72"/>
              <a:gd name="T8" fmla="*/ 2147483647 w 60"/>
              <a:gd name="T9" fmla="*/ 2147483647 h 72"/>
              <a:gd name="T10" fmla="*/ 2147483647 w 60"/>
              <a:gd name="T11" fmla="*/ 2147483647 h 72"/>
              <a:gd name="T12" fmla="*/ 2147483647 w 60"/>
              <a:gd name="T13" fmla="*/ 2147483647 h 72"/>
              <a:gd name="T14" fmla="*/ 2147483647 w 60"/>
              <a:gd name="T15" fmla="*/ 2147483647 h 72"/>
              <a:gd name="T16" fmla="*/ 2147483647 w 60"/>
              <a:gd name="T17" fmla="*/ 2147483647 h 72"/>
              <a:gd name="T18" fmla="*/ 2147483647 w 60"/>
              <a:gd name="T19" fmla="*/ 0 h 72"/>
              <a:gd name="T20" fmla="*/ 0 w 60"/>
              <a:gd name="T21" fmla="*/ 2147483647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72"/>
              <a:gd name="T35" fmla="*/ 60 w 60"/>
              <a:gd name="T36" fmla="*/ 72 h 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72">
                <a:moveTo>
                  <a:pt x="0" y="12"/>
                </a:moveTo>
                <a:lnTo>
                  <a:pt x="0" y="42"/>
                </a:lnTo>
                <a:lnTo>
                  <a:pt x="24" y="72"/>
                </a:lnTo>
                <a:lnTo>
                  <a:pt x="42" y="72"/>
                </a:lnTo>
                <a:lnTo>
                  <a:pt x="60" y="60"/>
                </a:lnTo>
                <a:lnTo>
                  <a:pt x="48" y="42"/>
                </a:lnTo>
                <a:lnTo>
                  <a:pt x="54" y="18"/>
                </a:lnTo>
                <a:lnTo>
                  <a:pt x="42" y="6"/>
                </a:lnTo>
                <a:lnTo>
                  <a:pt x="36" y="12"/>
                </a:lnTo>
                <a:lnTo>
                  <a:pt x="24" y="0"/>
                </a:lnTo>
                <a:lnTo>
                  <a:pt x="0" y="12"/>
                </a:lnTo>
                <a:close/>
              </a:path>
            </a:pathLst>
          </a:custGeom>
          <a:solidFill>
            <a:schemeClr val="bg1">
              <a:lumMod val="85000"/>
            </a:schemeClr>
          </a:solidFill>
          <a:ln w="0">
            <a:solidFill>
              <a:srgbClr val="000000"/>
            </a:solidFill>
            <a:prstDash val="solid"/>
            <a:round/>
            <a:headEnd/>
            <a:tailEnd/>
          </a:ln>
        </p:spPr>
        <p:txBody>
          <a:bodyPr/>
          <a:lstStyle/>
          <a:p>
            <a:endParaRPr lang="fi-FI"/>
          </a:p>
        </p:txBody>
      </p:sp>
      <p:sp>
        <p:nvSpPr>
          <p:cNvPr id="32774" name="Freeform 6"/>
          <p:cNvSpPr>
            <a:spLocks/>
          </p:cNvSpPr>
          <p:nvPr/>
        </p:nvSpPr>
        <p:spPr bwMode="auto">
          <a:xfrm>
            <a:off x="3624263" y="3149600"/>
            <a:ext cx="1090612" cy="1192213"/>
          </a:xfrm>
          <a:custGeom>
            <a:avLst/>
            <a:gdLst>
              <a:gd name="T0" fmla="*/ 0 w 72"/>
              <a:gd name="T1" fmla="*/ 2147483647 h 90"/>
              <a:gd name="T2" fmla="*/ 2147483647 w 72"/>
              <a:gd name="T3" fmla="*/ 0 h 90"/>
              <a:gd name="T4" fmla="*/ 2147483647 w 72"/>
              <a:gd name="T5" fmla="*/ 2147483647 h 90"/>
              <a:gd name="T6" fmla="*/ 2147483647 w 72"/>
              <a:gd name="T7" fmla="*/ 2147483647 h 90"/>
              <a:gd name="T8" fmla="*/ 2147483647 w 72"/>
              <a:gd name="T9" fmla="*/ 2147483647 h 90"/>
              <a:gd name="T10" fmla="*/ 2147483647 w 72"/>
              <a:gd name="T11" fmla="*/ 2147483647 h 90"/>
              <a:gd name="T12" fmla="*/ 2147483647 w 72"/>
              <a:gd name="T13" fmla="*/ 2147483647 h 90"/>
              <a:gd name="T14" fmla="*/ 2147483647 w 72"/>
              <a:gd name="T15" fmla="*/ 2147483647 h 90"/>
              <a:gd name="T16" fmla="*/ 0 w 72"/>
              <a:gd name="T17" fmla="*/ 2147483647 h 90"/>
              <a:gd name="T18" fmla="*/ 0 w 72"/>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90"/>
              <a:gd name="T32" fmla="*/ 72 w 72"/>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90">
                <a:moveTo>
                  <a:pt x="0" y="24"/>
                </a:moveTo>
                <a:lnTo>
                  <a:pt x="24" y="0"/>
                </a:lnTo>
                <a:lnTo>
                  <a:pt x="42" y="18"/>
                </a:lnTo>
                <a:lnTo>
                  <a:pt x="72" y="60"/>
                </a:lnTo>
                <a:lnTo>
                  <a:pt x="60" y="66"/>
                </a:lnTo>
                <a:lnTo>
                  <a:pt x="42" y="84"/>
                </a:lnTo>
                <a:lnTo>
                  <a:pt x="42" y="90"/>
                </a:lnTo>
                <a:lnTo>
                  <a:pt x="12" y="72"/>
                </a:lnTo>
                <a:lnTo>
                  <a:pt x="0" y="72"/>
                </a:lnTo>
                <a:lnTo>
                  <a:pt x="0" y="24"/>
                </a:lnTo>
                <a:close/>
              </a:path>
            </a:pathLst>
          </a:custGeom>
          <a:solidFill>
            <a:schemeClr val="bg1">
              <a:lumMod val="85000"/>
            </a:schemeClr>
          </a:solidFill>
          <a:ln w="0">
            <a:solidFill>
              <a:srgbClr val="000000"/>
            </a:solidFill>
            <a:prstDash val="solid"/>
            <a:round/>
            <a:headEnd/>
            <a:tailEnd/>
          </a:ln>
        </p:spPr>
        <p:txBody>
          <a:bodyPr/>
          <a:lstStyle/>
          <a:p>
            <a:endParaRPr lang="fi-FI"/>
          </a:p>
        </p:txBody>
      </p:sp>
      <p:sp>
        <p:nvSpPr>
          <p:cNvPr id="32775" name="Freeform 7"/>
          <p:cNvSpPr>
            <a:spLocks/>
          </p:cNvSpPr>
          <p:nvPr/>
        </p:nvSpPr>
        <p:spPr bwMode="auto">
          <a:xfrm>
            <a:off x="2813050" y="3467100"/>
            <a:ext cx="811213" cy="874713"/>
          </a:xfrm>
          <a:custGeom>
            <a:avLst/>
            <a:gdLst>
              <a:gd name="T0" fmla="*/ 2147483647 w 54"/>
              <a:gd name="T1" fmla="*/ 0 h 66"/>
              <a:gd name="T2" fmla="*/ 2147483647 w 54"/>
              <a:gd name="T3" fmla="*/ 2147483647 h 66"/>
              <a:gd name="T4" fmla="*/ 2147483647 w 54"/>
              <a:gd name="T5" fmla="*/ 0 h 66"/>
              <a:gd name="T6" fmla="*/ 0 w 54"/>
              <a:gd name="T7" fmla="*/ 2147483647 h 66"/>
              <a:gd name="T8" fmla="*/ 2147483647 w 54"/>
              <a:gd name="T9" fmla="*/ 2147483647 h 66"/>
              <a:gd name="T10" fmla="*/ 2147483647 w 54"/>
              <a:gd name="T11" fmla="*/ 2147483647 h 66"/>
              <a:gd name="T12" fmla="*/ 2147483647 w 54"/>
              <a:gd name="T13" fmla="*/ 2147483647 h 66"/>
              <a:gd name="T14" fmla="*/ 2147483647 w 54"/>
              <a:gd name="T15" fmla="*/ 2147483647 h 66"/>
              <a:gd name="T16" fmla="*/ 2147483647 w 54"/>
              <a:gd name="T17" fmla="*/ 2147483647 h 66"/>
              <a:gd name="T18" fmla="*/ 2147483647 w 54"/>
              <a:gd name="T19" fmla="*/ 2147483647 h 66"/>
              <a:gd name="T20" fmla="*/ 2147483647 w 54"/>
              <a:gd name="T21" fmla="*/ 0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66"/>
              <a:gd name="T35" fmla="*/ 54 w 54"/>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66">
                <a:moveTo>
                  <a:pt x="54" y="0"/>
                </a:moveTo>
                <a:lnTo>
                  <a:pt x="42" y="18"/>
                </a:lnTo>
                <a:lnTo>
                  <a:pt x="18" y="0"/>
                </a:lnTo>
                <a:lnTo>
                  <a:pt x="0" y="12"/>
                </a:lnTo>
                <a:lnTo>
                  <a:pt x="12" y="24"/>
                </a:lnTo>
                <a:lnTo>
                  <a:pt x="6" y="48"/>
                </a:lnTo>
                <a:lnTo>
                  <a:pt x="18" y="66"/>
                </a:lnTo>
                <a:lnTo>
                  <a:pt x="42" y="66"/>
                </a:lnTo>
                <a:lnTo>
                  <a:pt x="48" y="54"/>
                </a:lnTo>
                <a:lnTo>
                  <a:pt x="54" y="48"/>
                </a:lnTo>
                <a:lnTo>
                  <a:pt x="54" y="0"/>
                </a:lnTo>
                <a:close/>
              </a:path>
            </a:pathLst>
          </a:custGeom>
          <a:solidFill>
            <a:schemeClr val="bg1">
              <a:lumMod val="85000"/>
            </a:schemeClr>
          </a:solidFill>
          <a:ln w="0">
            <a:solidFill>
              <a:srgbClr val="000000"/>
            </a:solidFill>
            <a:prstDash val="solid"/>
            <a:round/>
            <a:headEnd/>
            <a:tailEnd/>
          </a:ln>
        </p:spPr>
        <p:txBody>
          <a:bodyPr/>
          <a:lstStyle/>
          <a:p>
            <a:endParaRPr lang="fi-FI"/>
          </a:p>
        </p:txBody>
      </p:sp>
      <p:sp>
        <p:nvSpPr>
          <p:cNvPr id="32776" name="Freeform 8"/>
          <p:cNvSpPr>
            <a:spLocks/>
          </p:cNvSpPr>
          <p:nvPr/>
        </p:nvSpPr>
        <p:spPr bwMode="auto">
          <a:xfrm>
            <a:off x="1722438" y="2987675"/>
            <a:ext cx="1357312" cy="712788"/>
          </a:xfrm>
          <a:custGeom>
            <a:avLst/>
            <a:gdLst>
              <a:gd name="T0" fmla="*/ 2147483647 w 90"/>
              <a:gd name="T1" fmla="*/ 0 h 54"/>
              <a:gd name="T2" fmla="*/ 2147483647 w 90"/>
              <a:gd name="T3" fmla="*/ 2147483647 h 54"/>
              <a:gd name="T4" fmla="*/ 2147483647 w 90"/>
              <a:gd name="T5" fmla="*/ 2147483647 h 54"/>
              <a:gd name="T6" fmla="*/ 2147483647 w 90"/>
              <a:gd name="T7" fmla="*/ 0 h 54"/>
              <a:gd name="T8" fmla="*/ 0 w 90"/>
              <a:gd name="T9" fmla="*/ 2147483647 h 54"/>
              <a:gd name="T10" fmla="*/ 2147483647 w 90"/>
              <a:gd name="T11" fmla="*/ 2147483647 h 54"/>
              <a:gd name="T12" fmla="*/ 2147483647 w 90"/>
              <a:gd name="T13" fmla="*/ 2147483647 h 54"/>
              <a:gd name="T14" fmla="*/ 2147483647 w 90"/>
              <a:gd name="T15" fmla="*/ 2147483647 h 54"/>
              <a:gd name="T16" fmla="*/ 2147483647 w 90"/>
              <a:gd name="T17" fmla="*/ 2147483647 h 54"/>
              <a:gd name="T18" fmla="*/ 2147483647 w 90"/>
              <a:gd name="T19" fmla="*/ 2147483647 h 54"/>
              <a:gd name="T20" fmla="*/ 2147483647 w 90"/>
              <a:gd name="T21" fmla="*/ 2147483647 h 54"/>
              <a:gd name="T22" fmla="*/ 2147483647 w 90"/>
              <a:gd name="T23" fmla="*/ 2147483647 h 54"/>
              <a:gd name="T24" fmla="*/ 2147483647 w 90"/>
              <a:gd name="T25" fmla="*/ 2147483647 h 54"/>
              <a:gd name="T26" fmla="*/ 2147483647 w 90"/>
              <a:gd name="T27" fmla="*/ 0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
              <a:gd name="T43" fmla="*/ 0 h 54"/>
              <a:gd name="T44" fmla="*/ 90 w 90"/>
              <a:gd name="T45" fmla="*/ 54 h 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 h="54">
                <a:moveTo>
                  <a:pt x="42" y="0"/>
                </a:moveTo>
                <a:lnTo>
                  <a:pt x="36" y="6"/>
                </a:lnTo>
                <a:lnTo>
                  <a:pt x="18" y="6"/>
                </a:lnTo>
                <a:lnTo>
                  <a:pt x="6" y="0"/>
                </a:lnTo>
                <a:lnTo>
                  <a:pt x="0" y="12"/>
                </a:lnTo>
                <a:lnTo>
                  <a:pt x="6" y="24"/>
                </a:lnTo>
                <a:lnTo>
                  <a:pt x="12" y="24"/>
                </a:lnTo>
                <a:lnTo>
                  <a:pt x="30" y="54"/>
                </a:lnTo>
                <a:lnTo>
                  <a:pt x="54" y="42"/>
                </a:lnTo>
                <a:lnTo>
                  <a:pt x="66" y="54"/>
                </a:lnTo>
                <a:lnTo>
                  <a:pt x="72" y="48"/>
                </a:lnTo>
                <a:lnTo>
                  <a:pt x="90" y="36"/>
                </a:lnTo>
                <a:lnTo>
                  <a:pt x="54" y="12"/>
                </a:lnTo>
                <a:lnTo>
                  <a:pt x="42" y="0"/>
                </a:lnTo>
                <a:close/>
              </a:path>
            </a:pathLst>
          </a:custGeom>
          <a:solidFill>
            <a:schemeClr val="bg1">
              <a:lumMod val="85000"/>
            </a:schemeClr>
          </a:solidFill>
          <a:ln w="12700">
            <a:solidFill>
              <a:srgbClr val="000000"/>
            </a:solidFill>
            <a:prstDash val="solid"/>
            <a:round/>
            <a:headEnd/>
            <a:tailEnd/>
          </a:ln>
        </p:spPr>
        <p:txBody>
          <a:bodyPr/>
          <a:lstStyle/>
          <a:p>
            <a:endParaRPr lang="fi-FI"/>
          </a:p>
        </p:txBody>
      </p:sp>
      <p:sp>
        <p:nvSpPr>
          <p:cNvPr id="32777" name="Freeform 9"/>
          <p:cNvSpPr>
            <a:spLocks/>
          </p:cNvSpPr>
          <p:nvPr/>
        </p:nvSpPr>
        <p:spPr bwMode="auto">
          <a:xfrm>
            <a:off x="2813050" y="4108450"/>
            <a:ext cx="1449388" cy="1120775"/>
          </a:xfrm>
          <a:custGeom>
            <a:avLst/>
            <a:gdLst>
              <a:gd name="T0" fmla="*/ 2147483647 w 96"/>
              <a:gd name="T1" fmla="*/ 2147483647 h 84"/>
              <a:gd name="T2" fmla="*/ 2147483647 w 96"/>
              <a:gd name="T3" fmla="*/ 2147483647 h 84"/>
              <a:gd name="T4" fmla="*/ 2147483647 w 96"/>
              <a:gd name="T5" fmla="*/ 2147483647 h 84"/>
              <a:gd name="T6" fmla="*/ 0 w 96"/>
              <a:gd name="T7" fmla="*/ 2147483647 h 84"/>
              <a:gd name="T8" fmla="*/ 2147483647 w 96"/>
              <a:gd name="T9" fmla="*/ 2147483647 h 84"/>
              <a:gd name="T10" fmla="*/ 2147483647 w 96"/>
              <a:gd name="T11" fmla="*/ 2147483647 h 84"/>
              <a:gd name="T12" fmla="*/ 2147483647 w 96"/>
              <a:gd name="T13" fmla="*/ 2147483647 h 84"/>
              <a:gd name="T14" fmla="*/ 2147483647 w 96"/>
              <a:gd name="T15" fmla="*/ 2147483647 h 84"/>
              <a:gd name="T16" fmla="*/ 2147483647 w 96"/>
              <a:gd name="T17" fmla="*/ 2147483647 h 84"/>
              <a:gd name="T18" fmla="*/ 2147483647 w 96"/>
              <a:gd name="T19" fmla="*/ 2147483647 h 84"/>
              <a:gd name="T20" fmla="*/ 2147483647 w 96"/>
              <a:gd name="T21" fmla="*/ 2147483647 h 84"/>
              <a:gd name="T22" fmla="*/ 2147483647 w 96"/>
              <a:gd name="T23" fmla="*/ 2147483647 h 84"/>
              <a:gd name="T24" fmla="*/ 2147483647 w 96"/>
              <a:gd name="T25" fmla="*/ 2147483647 h 84"/>
              <a:gd name="T26" fmla="*/ 2147483647 w 96"/>
              <a:gd name="T27" fmla="*/ 0 h 84"/>
              <a:gd name="T28" fmla="*/ 2147483647 w 96"/>
              <a:gd name="T29" fmla="*/ 0 h 84"/>
              <a:gd name="T30" fmla="*/ 2147483647 w 96"/>
              <a:gd name="T31" fmla="*/ 2147483647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6"/>
              <a:gd name="T49" fmla="*/ 0 h 84"/>
              <a:gd name="T50" fmla="*/ 96 w 96"/>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6" h="84">
                <a:moveTo>
                  <a:pt x="48" y="6"/>
                </a:moveTo>
                <a:lnTo>
                  <a:pt x="42" y="18"/>
                </a:lnTo>
                <a:lnTo>
                  <a:pt x="18" y="18"/>
                </a:lnTo>
                <a:lnTo>
                  <a:pt x="0" y="30"/>
                </a:lnTo>
                <a:lnTo>
                  <a:pt x="24" y="66"/>
                </a:lnTo>
                <a:lnTo>
                  <a:pt x="18" y="66"/>
                </a:lnTo>
                <a:lnTo>
                  <a:pt x="18" y="72"/>
                </a:lnTo>
                <a:lnTo>
                  <a:pt x="42" y="84"/>
                </a:lnTo>
                <a:lnTo>
                  <a:pt x="42" y="78"/>
                </a:lnTo>
                <a:lnTo>
                  <a:pt x="66" y="72"/>
                </a:lnTo>
                <a:lnTo>
                  <a:pt x="90" y="72"/>
                </a:lnTo>
                <a:lnTo>
                  <a:pt x="90" y="36"/>
                </a:lnTo>
                <a:lnTo>
                  <a:pt x="96" y="18"/>
                </a:lnTo>
                <a:lnTo>
                  <a:pt x="66" y="0"/>
                </a:lnTo>
                <a:lnTo>
                  <a:pt x="54" y="0"/>
                </a:lnTo>
                <a:lnTo>
                  <a:pt x="48" y="6"/>
                </a:lnTo>
                <a:close/>
              </a:path>
            </a:pathLst>
          </a:custGeom>
          <a:solidFill>
            <a:schemeClr val="bg1">
              <a:lumMod val="85000"/>
            </a:schemeClr>
          </a:solidFill>
          <a:ln w="0">
            <a:solidFill>
              <a:srgbClr val="000000"/>
            </a:solidFill>
            <a:prstDash val="solid"/>
            <a:round/>
            <a:headEnd/>
            <a:tailEnd/>
          </a:ln>
        </p:spPr>
        <p:txBody>
          <a:bodyPr/>
          <a:lstStyle/>
          <a:p>
            <a:pPr>
              <a:defRPr/>
            </a:pPr>
            <a:endParaRPr lang="fi-FI">
              <a:solidFill>
                <a:schemeClr val="tx1"/>
              </a:solidFill>
              <a:latin typeface="Arial" charset="0"/>
            </a:endParaRPr>
          </a:p>
        </p:txBody>
      </p:sp>
      <p:sp>
        <p:nvSpPr>
          <p:cNvPr id="32778" name="Text Box 10"/>
          <p:cNvSpPr txBox="1">
            <a:spLocks noChangeArrowheads="1"/>
          </p:cNvSpPr>
          <p:nvPr/>
        </p:nvSpPr>
        <p:spPr bwMode="auto">
          <a:xfrm>
            <a:off x="4212382" y="1043444"/>
            <a:ext cx="4104034" cy="369332"/>
          </a:xfrm>
          <a:prstGeom prst="rect">
            <a:avLst/>
          </a:prstGeom>
          <a:noFill/>
          <a:ln w="9525">
            <a:noFill/>
            <a:miter lim="800000"/>
            <a:headEnd/>
            <a:tailEnd/>
          </a:ln>
        </p:spPr>
        <p:txBody>
          <a:bodyPr wrap="square">
            <a:spAutoFit/>
          </a:bodyPr>
          <a:lstStyle/>
          <a:p>
            <a:r>
              <a:rPr lang="fi-FI" b="1" dirty="0">
                <a:cs typeface="Arial" charset="0"/>
              </a:rPr>
              <a:t>Keski-Pohjanmaa: </a:t>
            </a:r>
            <a:r>
              <a:rPr lang="fi-FI" b="1" dirty="0" smtClean="0">
                <a:cs typeface="Arial" charset="0"/>
              </a:rPr>
              <a:t>selvitystilanne</a:t>
            </a:r>
            <a:endParaRPr lang="fi-FI" dirty="0">
              <a:cs typeface="Arial" charset="0"/>
            </a:endParaRPr>
          </a:p>
        </p:txBody>
      </p:sp>
      <p:sp>
        <p:nvSpPr>
          <p:cNvPr id="32779" name="Rectangle 11"/>
          <p:cNvSpPr>
            <a:spLocks noChangeArrowheads="1"/>
          </p:cNvSpPr>
          <p:nvPr/>
        </p:nvSpPr>
        <p:spPr bwMode="auto">
          <a:xfrm>
            <a:off x="1403350" y="2276475"/>
            <a:ext cx="690895" cy="184666"/>
          </a:xfrm>
          <a:prstGeom prst="rect">
            <a:avLst/>
          </a:prstGeom>
          <a:noFill/>
          <a:ln w="9525">
            <a:noFill/>
            <a:miter lim="800000"/>
            <a:headEnd/>
            <a:tailEnd/>
          </a:ln>
        </p:spPr>
        <p:txBody>
          <a:bodyPr wrap="none" lIns="0" tIns="0" rIns="0" bIns="0">
            <a:spAutoFit/>
          </a:bodyPr>
          <a:lstStyle/>
          <a:p>
            <a:r>
              <a:rPr lang="fi-FI" sz="1200" b="1" dirty="0" smtClean="0">
                <a:solidFill>
                  <a:srgbClr val="000000"/>
                </a:solidFill>
                <a:latin typeface="Verdana" pitchFamily="34" charset="0"/>
                <a:cs typeface="Arial" charset="0"/>
              </a:rPr>
              <a:t>Kokkola</a:t>
            </a:r>
            <a:endParaRPr lang="fi-FI" sz="1200" b="1" dirty="0">
              <a:solidFill>
                <a:srgbClr val="000000"/>
              </a:solidFill>
              <a:latin typeface="Verdana" pitchFamily="34" charset="0"/>
              <a:cs typeface="Arial" charset="0"/>
            </a:endParaRPr>
          </a:p>
        </p:txBody>
      </p:sp>
      <p:sp>
        <p:nvSpPr>
          <p:cNvPr id="32780" name="Rectangle 12"/>
          <p:cNvSpPr>
            <a:spLocks noChangeArrowheads="1"/>
          </p:cNvSpPr>
          <p:nvPr/>
        </p:nvSpPr>
        <p:spPr bwMode="auto">
          <a:xfrm>
            <a:off x="2987675" y="3860800"/>
            <a:ext cx="581025"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Halsua</a:t>
            </a:r>
            <a:endParaRPr lang="fi-FI" sz="1200" b="1">
              <a:cs typeface="Arial" charset="0"/>
            </a:endParaRPr>
          </a:p>
        </p:txBody>
      </p:sp>
      <p:sp>
        <p:nvSpPr>
          <p:cNvPr id="32781" name="Rectangle 13"/>
          <p:cNvSpPr>
            <a:spLocks noChangeArrowheads="1"/>
          </p:cNvSpPr>
          <p:nvPr/>
        </p:nvSpPr>
        <p:spPr bwMode="auto">
          <a:xfrm>
            <a:off x="2627313" y="2060575"/>
            <a:ext cx="633412"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Kannus</a:t>
            </a:r>
            <a:endParaRPr lang="fi-FI" sz="1200" b="1">
              <a:cs typeface="Arial" charset="0"/>
            </a:endParaRPr>
          </a:p>
        </p:txBody>
      </p:sp>
      <p:sp>
        <p:nvSpPr>
          <p:cNvPr id="32782" name="Rectangle 14"/>
          <p:cNvSpPr>
            <a:spLocks noChangeArrowheads="1"/>
          </p:cNvSpPr>
          <p:nvPr/>
        </p:nvSpPr>
        <p:spPr bwMode="auto">
          <a:xfrm>
            <a:off x="1979613" y="3284538"/>
            <a:ext cx="857250" cy="182562"/>
          </a:xfrm>
          <a:prstGeom prst="rect">
            <a:avLst/>
          </a:prstGeom>
          <a:noFill/>
          <a:ln w="9525">
            <a:noFill/>
            <a:miter lim="800000"/>
            <a:headEnd/>
            <a:tailEnd/>
          </a:ln>
        </p:spPr>
        <p:txBody>
          <a:bodyPr wrap="none" lIns="0" tIns="0" rIns="0" bIns="0">
            <a:spAutoFit/>
          </a:bodyPr>
          <a:lstStyle/>
          <a:p>
            <a:r>
              <a:rPr lang="fi-FI" sz="1200" b="1" dirty="0">
                <a:solidFill>
                  <a:srgbClr val="000000"/>
                </a:solidFill>
                <a:latin typeface="Verdana" pitchFamily="34" charset="0"/>
                <a:cs typeface="Arial" charset="0"/>
              </a:rPr>
              <a:t>Kaustinen</a:t>
            </a:r>
            <a:endParaRPr lang="fi-FI" sz="1200" b="1" dirty="0">
              <a:cs typeface="Arial" charset="0"/>
            </a:endParaRPr>
          </a:p>
        </p:txBody>
      </p:sp>
      <p:sp>
        <p:nvSpPr>
          <p:cNvPr id="32783" name="Rectangle 15"/>
          <p:cNvSpPr>
            <a:spLocks noChangeArrowheads="1"/>
          </p:cNvSpPr>
          <p:nvPr/>
        </p:nvSpPr>
        <p:spPr bwMode="auto">
          <a:xfrm>
            <a:off x="3708400" y="3716338"/>
            <a:ext cx="801688" cy="182562"/>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Lestijärvi</a:t>
            </a:r>
            <a:endParaRPr lang="fi-FI" sz="1200" b="1">
              <a:cs typeface="Arial" charset="0"/>
            </a:endParaRPr>
          </a:p>
        </p:txBody>
      </p:sp>
      <p:sp>
        <p:nvSpPr>
          <p:cNvPr id="32784" name="Rectangle 16"/>
          <p:cNvSpPr>
            <a:spLocks noChangeArrowheads="1"/>
          </p:cNvSpPr>
          <p:nvPr/>
        </p:nvSpPr>
        <p:spPr bwMode="auto">
          <a:xfrm>
            <a:off x="3348038" y="4581525"/>
            <a:ext cx="501650"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Perho</a:t>
            </a:r>
            <a:endParaRPr lang="fi-FI" sz="1200" b="1">
              <a:cs typeface="Arial" charset="0"/>
            </a:endParaRPr>
          </a:p>
        </p:txBody>
      </p:sp>
      <p:sp>
        <p:nvSpPr>
          <p:cNvPr id="32785" name="Rectangle 17"/>
          <p:cNvSpPr>
            <a:spLocks noChangeArrowheads="1"/>
          </p:cNvSpPr>
          <p:nvPr/>
        </p:nvSpPr>
        <p:spPr bwMode="auto">
          <a:xfrm>
            <a:off x="3203575" y="2781300"/>
            <a:ext cx="895350"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Toholampi</a:t>
            </a:r>
            <a:endParaRPr lang="fi-FI" sz="1200" b="1">
              <a:cs typeface="Arial" charset="0"/>
            </a:endParaRPr>
          </a:p>
        </p:txBody>
      </p:sp>
      <p:sp>
        <p:nvSpPr>
          <p:cNvPr id="32786" name="Rectangle 18"/>
          <p:cNvSpPr>
            <a:spLocks noChangeArrowheads="1"/>
          </p:cNvSpPr>
          <p:nvPr/>
        </p:nvSpPr>
        <p:spPr bwMode="auto">
          <a:xfrm>
            <a:off x="2339975" y="3933825"/>
            <a:ext cx="493713" cy="182563"/>
          </a:xfrm>
          <a:prstGeom prst="rect">
            <a:avLst/>
          </a:prstGeom>
          <a:noFill/>
          <a:ln w="9525">
            <a:noFill/>
            <a:miter lim="800000"/>
            <a:headEnd/>
            <a:tailEnd/>
          </a:ln>
        </p:spPr>
        <p:txBody>
          <a:bodyPr wrap="none" lIns="0" tIns="0" rIns="0" bIns="0">
            <a:spAutoFit/>
          </a:bodyPr>
          <a:lstStyle/>
          <a:p>
            <a:r>
              <a:rPr lang="fi-FI" sz="1200" b="1">
                <a:solidFill>
                  <a:srgbClr val="000000"/>
                </a:solidFill>
                <a:latin typeface="Verdana" pitchFamily="34" charset="0"/>
                <a:cs typeface="Arial" charset="0"/>
              </a:rPr>
              <a:t>Veteli</a:t>
            </a:r>
            <a:endParaRPr lang="fi-FI" sz="1200" b="1">
              <a:cs typeface="Arial" charset="0"/>
            </a:endParaRPr>
          </a:p>
        </p:txBody>
      </p:sp>
      <p:sp>
        <p:nvSpPr>
          <p:cNvPr id="35" name="Suorakulmio 34"/>
          <p:cNvSpPr/>
          <p:nvPr/>
        </p:nvSpPr>
        <p:spPr>
          <a:xfrm>
            <a:off x="4499992" y="2132856"/>
            <a:ext cx="288925" cy="287338"/>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32808" name="Tekstikehys 44"/>
          <p:cNvSpPr txBox="1">
            <a:spLocks noChangeArrowheads="1"/>
          </p:cNvSpPr>
          <p:nvPr/>
        </p:nvSpPr>
        <p:spPr bwMode="auto">
          <a:xfrm>
            <a:off x="4932040" y="2132856"/>
            <a:ext cx="3672408"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Selvitys toteutettu, ei yhdistymistä</a:t>
            </a:r>
            <a:endParaRPr lang="fi-FI" sz="1100" dirty="0">
              <a:latin typeface="Verdana" pitchFamily="34" charset="0"/>
              <a:ea typeface="Verdana" pitchFamily="34" charset="0"/>
              <a:cs typeface="Verdana" pitchFamily="34" charset="0"/>
            </a:endParaRPr>
          </a:p>
        </p:txBody>
      </p:sp>
      <p:sp>
        <p:nvSpPr>
          <p:cNvPr id="26" name="Suorakulmio 25"/>
          <p:cNvSpPr/>
          <p:nvPr/>
        </p:nvSpPr>
        <p:spPr>
          <a:xfrm>
            <a:off x="4499992" y="2709615"/>
            <a:ext cx="288925" cy="28733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27" name="Tekstikehys 44"/>
          <p:cNvSpPr txBox="1">
            <a:spLocks noChangeArrowheads="1"/>
          </p:cNvSpPr>
          <p:nvPr/>
        </p:nvSpPr>
        <p:spPr bwMode="auto">
          <a:xfrm>
            <a:off x="4932040" y="2735342"/>
            <a:ext cx="3456384"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Kunta ei ole mukana selvityksissä</a:t>
            </a:r>
            <a:endParaRPr lang="fi-FI" sz="1100" dirty="0">
              <a:latin typeface="Verdana" pitchFamily="34" charset="0"/>
              <a:ea typeface="Verdana" pitchFamily="34" charset="0"/>
              <a:cs typeface="Verdana" pitchFamily="34" charset="0"/>
            </a:endParaRPr>
          </a:p>
        </p:txBody>
      </p:sp>
      <p:sp>
        <p:nvSpPr>
          <p:cNvPr id="42" name="Suorakulmio 41"/>
          <p:cNvSpPr/>
          <p:nvPr/>
        </p:nvSpPr>
        <p:spPr>
          <a:xfrm>
            <a:off x="497249" y="2852936"/>
            <a:ext cx="1255472" cy="276999"/>
          </a:xfrm>
          <a:prstGeom prst="rect">
            <a:avLst/>
          </a:prstGeom>
        </p:spPr>
        <p:txBody>
          <a:bodyPr wrap="none">
            <a:spAutoFit/>
          </a:bodyPr>
          <a:lstStyle/>
          <a:p>
            <a:r>
              <a:rPr lang="fi-FI" sz="1200" b="1" dirty="0" smtClean="0">
                <a:solidFill>
                  <a:srgbClr val="000000"/>
                </a:solidFill>
                <a:latin typeface="Verdana" pitchFamily="34" charset="0"/>
                <a:cs typeface="Arial" charset="0"/>
              </a:rPr>
              <a:t>+Kruunupyy</a:t>
            </a:r>
            <a:endParaRPr lang="fi-FI" sz="1200" b="1" dirty="0">
              <a:solidFill>
                <a:srgbClr val="000000"/>
              </a:solidFill>
              <a:latin typeface="Verdana" pitchFamily="34" charset="0"/>
              <a:cs typeface="Aria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Puolivapaa piirto 104"/>
          <p:cNvSpPr/>
          <p:nvPr/>
        </p:nvSpPr>
        <p:spPr>
          <a:xfrm>
            <a:off x="2413000" y="1992313"/>
            <a:ext cx="1557338" cy="1597025"/>
          </a:xfrm>
          <a:custGeom>
            <a:avLst/>
            <a:gdLst>
              <a:gd name="connsiteX0" fmla="*/ 104114 w 1557196"/>
              <a:gd name="connsiteY0" fmla="*/ 679010 h 1597937"/>
              <a:gd name="connsiteX1" fmla="*/ 158435 w 1557196"/>
              <a:gd name="connsiteY1" fmla="*/ 638270 h 1597937"/>
              <a:gd name="connsiteX2" fmla="*/ 402879 w 1557196"/>
              <a:gd name="connsiteY2" fmla="*/ 683537 h 1597937"/>
              <a:gd name="connsiteX3" fmla="*/ 638269 w 1557196"/>
              <a:gd name="connsiteY3" fmla="*/ 45268 h 1597937"/>
              <a:gd name="connsiteX4" fmla="*/ 832918 w 1557196"/>
              <a:gd name="connsiteY4" fmla="*/ 4527 h 1597937"/>
              <a:gd name="connsiteX5" fmla="*/ 982301 w 1557196"/>
              <a:gd name="connsiteY5" fmla="*/ 0 h 1597937"/>
              <a:gd name="connsiteX6" fmla="*/ 977774 w 1557196"/>
              <a:gd name="connsiteY6" fmla="*/ 321398 h 1597937"/>
              <a:gd name="connsiteX7" fmla="*/ 1131683 w 1557196"/>
              <a:gd name="connsiteY7" fmla="*/ 416460 h 1597937"/>
              <a:gd name="connsiteX8" fmla="*/ 1176950 w 1557196"/>
              <a:gd name="connsiteY8" fmla="*/ 416460 h 1597937"/>
              <a:gd name="connsiteX9" fmla="*/ 1222217 w 1557196"/>
              <a:gd name="connsiteY9" fmla="*/ 457200 h 1597937"/>
              <a:gd name="connsiteX10" fmla="*/ 1172423 w 1557196"/>
              <a:gd name="connsiteY10" fmla="*/ 602056 h 1597937"/>
              <a:gd name="connsiteX11" fmla="*/ 1036621 w 1557196"/>
              <a:gd name="connsiteY11" fmla="*/ 647323 h 1597937"/>
              <a:gd name="connsiteX12" fmla="*/ 1149790 w 1557196"/>
              <a:gd name="connsiteY12" fmla="*/ 787652 h 1597937"/>
              <a:gd name="connsiteX13" fmla="*/ 1172423 w 1557196"/>
              <a:gd name="connsiteY13" fmla="*/ 837446 h 1597937"/>
              <a:gd name="connsiteX14" fmla="*/ 1425920 w 1557196"/>
              <a:gd name="connsiteY14" fmla="*/ 1000408 h 1597937"/>
              <a:gd name="connsiteX15" fmla="*/ 1471188 w 1557196"/>
              <a:gd name="connsiteY15" fmla="*/ 1186004 h 1597937"/>
              <a:gd name="connsiteX16" fmla="*/ 1557196 w 1557196"/>
              <a:gd name="connsiteY16" fmla="*/ 1317280 h 1597937"/>
              <a:gd name="connsiteX17" fmla="*/ 1462134 w 1557196"/>
              <a:gd name="connsiteY17" fmla="*/ 1502876 h 1597937"/>
              <a:gd name="connsiteX18" fmla="*/ 1367073 w 1557196"/>
              <a:gd name="connsiteY18" fmla="*/ 1471188 h 1597937"/>
              <a:gd name="connsiteX19" fmla="*/ 1367073 w 1557196"/>
              <a:gd name="connsiteY19" fmla="*/ 1548143 h 1597937"/>
              <a:gd name="connsiteX20" fmla="*/ 1213164 w 1557196"/>
              <a:gd name="connsiteY20" fmla="*/ 1597937 h 1597937"/>
              <a:gd name="connsiteX21" fmla="*/ 1122629 w 1557196"/>
              <a:gd name="connsiteY21" fmla="*/ 1498349 h 1597937"/>
              <a:gd name="connsiteX22" fmla="*/ 1122629 w 1557196"/>
              <a:gd name="connsiteY22" fmla="*/ 1421394 h 1597937"/>
              <a:gd name="connsiteX23" fmla="*/ 882712 w 1557196"/>
              <a:gd name="connsiteY23" fmla="*/ 1285592 h 1597937"/>
              <a:gd name="connsiteX24" fmla="*/ 593001 w 1557196"/>
              <a:gd name="connsiteY24" fmla="*/ 1502876 h 1597937"/>
              <a:gd name="connsiteX25" fmla="*/ 538681 w 1557196"/>
              <a:gd name="connsiteY25" fmla="*/ 1471188 h 1597937"/>
              <a:gd name="connsiteX26" fmla="*/ 534154 w 1557196"/>
              <a:gd name="connsiteY26" fmla="*/ 1412341 h 1597937"/>
              <a:gd name="connsiteX27" fmla="*/ 407405 w 1557196"/>
              <a:gd name="connsiteY27" fmla="*/ 1353493 h 1597937"/>
              <a:gd name="connsiteX28" fmla="*/ 253497 w 1557196"/>
              <a:gd name="connsiteY28" fmla="*/ 1326333 h 1597937"/>
              <a:gd name="connsiteX29" fmla="*/ 199176 w 1557196"/>
              <a:gd name="connsiteY29" fmla="*/ 1425921 h 1597937"/>
              <a:gd name="connsiteX30" fmla="*/ 158435 w 1557196"/>
              <a:gd name="connsiteY30" fmla="*/ 1453082 h 1597937"/>
              <a:gd name="connsiteX31" fmla="*/ 99588 w 1557196"/>
              <a:gd name="connsiteY31" fmla="*/ 1407814 h 1597937"/>
              <a:gd name="connsiteX32" fmla="*/ 49794 w 1557196"/>
              <a:gd name="connsiteY32" fmla="*/ 1317280 h 1597937"/>
              <a:gd name="connsiteX33" fmla="*/ 0 w 1557196"/>
              <a:gd name="connsiteY33" fmla="*/ 1272012 h 1597937"/>
              <a:gd name="connsiteX34" fmla="*/ 0 w 1557196"/>
              <a:gd name="connsiteY34" fmla="*/ 1231272 h 1597937"/>
              <a:gd name="connsiteX35" fmla="*/ 149382 w 1557196"/>
              <a:gd name="connsiteY35" fmla="*/ 1231272 h 1597937"/>
              <a:gd name="connsiteX36" fmla="*/ 244443 w 1557196"/>
              <a:gd name="connsiteY36" fmla="*/ 1308226 h 1597937"/>
              <a:gd name="connsiteX37" fmla="*/ 285184 w 1557196"/>
              <a:gd name="connsiteY37" fmla="*/ 1308226 h 1597937"/>
              <a:gd name="connsiteX38" fmla="*/ 285184 w 1557196"/>
              <a:gd name="connsiteY38" fmla="*/ 1262959 h 1597937"/>
              <a:gd name="connsiteX39" fmla="*/ 185596 w 1557196"/>
              <a:gd name="connsiteY39" fmla="*/ 1176951 h 1597937"/>
              <a:gd name="connsiteX40" fmla="*/ 185596 w 1557196"/>
              <a:gd name="connsiteY40" fmla="*/ 1023042 h 1597937"/>
              <a:gd name="connsiteX41" fmla="*/ 149382 w 1557196"/>
              <a:gd name="connsiteY41" fmla="*/ 1000408 h 1597937"/>
              <a:gd name="connsiteX42" fmla="*/ 153908 w 1557196"/>
              <a:gd name="connsiteY42" fmla="*/ 959668 h 1597937"/>
              <a:gd name="connsiteX43" fmla="*/ 99588 w 1557196"/>
              <a:gd name="connsiteY43" fmla="*/ 959668 h 1597937"/>
              <a:gd name="connsiteX44" fmla="*/ 58847 w 1557196"/>
              <a:gd name="connsiteY44" fmla="*/ 918927 h 1597937"/>
              <a:gd name="connsiteX45" fmla="*/ 63374 w 1557196"/>
              <a:gd name="connsiteY45" fmla="*/ 864606 h 1597937"/>
              <a:gd name="connsiteX46" fmla="*/ 104114 w 1557196"/>
              <a:gd name="connsiteY46" fmla="*/ 860080 h 1597937"/>
              <a:gd name="connsiteX47" fmla="*/ 104114 w 1557196"/>
              <a:gd name="connsiteY47" fmla="*/ 679010 h 159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557196" h="1597937">
                <a:moveTo>
                  <a:pt x="104114" y="679010"/>
                </a:moveTo>
                <a:lnTo>
                  <a:pt x="158435" y="638270"/>
                </a:lnTo>
                <a:lnTo>
                  <a:pt x="402879" y="683537"/>
                </a:lnTo>
                <a:lnTo>
                  <a:pt x="638269" y="45268"/>
                </a:lnTo>
                <a:lnTo>
                  <a:pt x="832918" y="4527"/>
                </a:lnTo>
                <a:lnTo>
                  <a:pt x="982301" y="0"/>
                </a:lnTo>
                <a:lnTo>
                  <a:pt x="977774" y="321398"/>
                </a:lnTo>
                <a:lnTo>
                  <a:pt x="1131683" y="416460"/>
                </a:lnTo>
                <a:lnTo>
                  <a:pt x="1176950" y="416460"/>
                </a:lnTo>
                <a:lnTo>
                  <a:pt x="1222217" y="457200"/>
                </a:lnTo>
                <a:lnTo>
                  <a:pt x="1172423" y="602056"/>
                </a:lnTo>
                <a:lnTo>
                  <a:pt x="1036621" y="647323"/>
                </a:lnTo>
                <a:lnTo>
                  <a:pt x="1149790" y="787652"/>
                </a:lnTo>
                <a:lnTo>
                  <a:pt x="1172423" y="837446"/>
                </a:lnTo>
                <a:lnTo>
                  <a:pt x="1425920" y="1000408"/>
                </a:lnTo>
                <a:lnTo>
                  <a:pt x="1471188" y="1186004"/>
                </a:lnTo>
                <a:lnTo>
                  <a:pt x="1557196" y="1317280"/>
                </a:lnTo>
                <a:lnTo>
                  <a:pt x="1462134" y="1502876"/>
                </a:lnTo>
                <a:lnTo>
                  <a:pt x="1367073" y="1471188"/>
                </a:lnTo>
                <a:lnTo>
                  <a:pt x="1367073" y="1548143"/>
                </a:lnTo>
                <a:lnTo>
                  <a:pt x="1213164" y="1597937"/>
                </a:lnTo>
                <a:lnTo>
                  <a:pt x="1122629" y="1498349"/>
                </a:lnTo>
                <a:lnTo>
                  <a:pt x="1122629" y="1421394"/>
                </a:lnTo>
                <a:lnTo>
                  <a:pt x="882712" y="1285592"/>
                </a:lnTo>
                <a:lnTo>
                  <a:pt x="593001" y="1502876"/>
                </a:lnTo>
                <a:lnTo>
                  <a:pt x="538681" y="1471188"/>
                </a:lnTo>
                <a:lnTo>
                  <a:pt x="534154" y="1412341"/>
                </a:lnTo>
                <a:lnTo>
                  <a:pt x="407405" y="1353493"/>
                </a:lnTo>
                <a:lnTo>
                  <a:pt x="253497" y="1326333"/>
                </a:lnTo>
                <a:lnTo>
                  <a:pt x="199176" y="1425921"/>
                </a:lnTo>
                <a:lnTo>
                  <a:pt x="158435" y="1453082"/>
                </a:lnTo>
                <a:lnTo>
                  <a:pt x="99588" y="1407814"/>
                </a:lnTo>
                <a:lnTo>
                  <a:pt x="49794" y="1317280"/>
                </a:lnTo>
                <a:lnTo>
                  <a:pt x="0" y="1272012"/>
                </a:lnTo>
                <a:lnTo>
                  <a:pt x="0" y="1231272"/>
                </a:lnTo>
                <a:lnTo>
                  <a:pt x="149382" y="1231272"/>
                </a:lnTo>
                <a:lnTo>
                  <a:pt x="244443" y="1308226"/>
                </a:lnTo>
                <a:lnTo>
                  <a:pt x="285184" y="1308226"/>
                </a:lnTo>
                <a:lnTo>
                  <a:pt x="285184" y="1262959"/>
                </a:lnTo>
                <a:lnTo>
                  <a:pt x="185596" y="1176951"/>
                </a:lnTo>
                <a:lnTo>
                  <a:pt x="185596" y="1023042"/>
                </a:lnTo>
                <a:lnTo>
                  <a:pt x="149382" y="1000408"/>
                </a:lnTo>
                <a:lnTo>
                  <a:pt x="153908" y="959668"/>
                </a:lnTo>
                <a:lnTo>
                  <a:pt x="99588" y="959668"/>
                </a:lnTo>
                <a:lnTo>
                  <a:pt x="58847" y="918927"/>
                </a:lnTo>
                <a:lnTo>
                  <a:pt x="63374" y="864606"/>
                </a:lnTo>
                <a:lnTo>
                  <a:pt x="104114" y="860080"/>
                </a:lnTo>
                <a:lnTo>
                  <a:pt x="104114" y="679010"/>
                </a:ln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99" name="Puolivapaa piirto 98"/>
          <p:cNvSpPr/>
          <p:nvPr/>
        </p:nvSpPr>
        <p:spPr>
          <a:xfrm>
            <a:off x="1454150" y="3663950"/>
            <a:ext cx="1206500" cy="1050925"/>
          </a:xfrm>
          <a:custGeom>
            <a:avLst/>
            <a:gdLst>
              <a:gd name="connsiteX0" fmla="*/ 327546 w 1207826"/>
              <a:gd name="connsiteY0" fmla="*/ 0 h 1050877"/>
              <a:gd name="connsiteX1" fmla="*/ 429904 w 1207826"/>
              <a:gd name="connsiteY1" fmla="*/ 0 h 1050877"/>
              <a:gd name="connsiteX2" fmla="*/ 532262 w 1207826"/>
              <a:gd name="connsiteY2" fmla="*/ 177421 h 1050877"/>
              <a:gd name="connsiteX3" fmla="*/ 525438 w 1207826"/>
              <a:gd name="connsiteY3" fmla="*/ 416257 h 1050877"/>
              <a:gd name="connsiteX4" fmla="*/ 736979 w 1207826"/>
              <a:gd name="connsiteY4" fmla="*/ 518615 h 1050877"/>
              <a:gd name="connsiteX5" fmla="*/ 928047 w 1207826"/>
              <a:gd name="connsiteY5" fmla="*/ 655092 h 1050877"/>
              <a:gd name="connsiteX6" fmla="*/ 1105468 w 1207826"/>
              <a:gd name="connsiteY6" fmla="*/ 723331 h 1050877"/>
              <a:gd name="connsiteX7" fmla="*/ 1207826 w 1207826"/>
              <a:gd name="connsiteY7" fmla="*/ 818866 h 1050877"/>
              <a:gd name="connsiteX8" fmla="*/ 1207826 w 1207826"/>
              <a:gd name="connsiteY8" fmla="*/ 928048 h 1050877"/>
              <a:gd name="connsiteX9" fmla="*/ 1064525 w 1207826"/>
              <a:gd name="connsiteY9" fmla="*/ 1050877 h 1050877"/>
              <a:gd name="connsiteX10" fmla="*/ 968991 w 1207826"/>
              <a:gd name="connsiteY10" fmla="*/ 1050877 h 1050877"/>
              <a:gd name="connsiteX11" fmla="*/ 771098 w 1207826"/>
              <a:gd name="connsiteY11" fmla="*/ 1009934 h 1050877"/>
              <a:gd name="connsiteX12" fmla="*/ 600501 w 1207826"/>
              <a:gd name="connsiteY12" fmla="*/ 859809 h 1050877"/>
              <a:gd name="connsiteX13" fmla="*/ 464023 w 1207826"/>
              <a:gd name="connsiteY13" fmla="*/ 689212 h 1050877"/>
              <a:gd name="connsiteX14" fmla="*/ 0 w 1207826"/>
              <a:gd name="connsiteY14" fmla="*/ 552734 h 1050877"/>
              <a:gd name="connsiteX15" fmla="*/ 81886 w 1207826"/>
              <a:gd name="connsiteY15" fmla="*/ 491319 h 1050877"/>
              <a:gd name="connsiteX16" fmla="*/ 136477 w 1207826"/>
              <a:gd name="connsiteY16" fmla="*/ 402609 h 1050877"/>
              <a:gd name="connsiteX17" fmla="*/ 136477 w 1207826"/>
              <a:gd name="connsiteY17" fmla="*/ 272955 h 1050877"/>
              <a:gd name="connsiteX18" fmla="*/ 170597 w 1207826"/>
              <a:gd name="connsiteY18" fmla="*/ 245660 h 1050877"/>
              <a:gd name="connsiteX19" fmla="*/ 177420 w 1207826"/>
              <a:gd name="connsiteY19" fmla="*/ 184245 h 1050877"/>
              <a:gd name="connsiteX20" fmla="*/ 238835 w 1207826"/>
              <a:gd name="connsiteY20" fmla="*/ 184245 h 1050877"/>
              <a:gd name="connsiteX21" fmla="*/ 327546 w 1207826"/>
              <a:gd name="connsiteY21" fmla="*/ 88710 h 1050877"/>
              <a:gd name="connsiteX22" fmla="*/ 327546 w 1207826"/>
              <a:gd name="connsiteY22" fmla="*/ 0 h 1050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07826" h="1050877">
                <a:moveTo>
                  <a:pt x="327546" y="0"/>
                </a:moveTo>
                <a:lnTo>
                  <a:pt x="429904" y="0"/>
                </a:lnTo>
                <a:lnTo>
                  <a:pt x="532262" y="177421"/>
                </a:lnTo>
                <a:lnTo>
                  <a:pt x="525438" y="416257"/>
                </a:lnTo>
                <a:lnTo>
                  <a:pt x="736979" y="518615"/>
                </a:lnTo>
                <a:lnTo>
                  <a:pt x="928047" y="655092"/>
                </a:lnTo>
                <a:lnTo>
                  <a:pt x="1105468" y="723331"/>
                </a:lnTo>
                <a:lnTo>
                  <a:pt x="1207826" y="818866"/>
                </a:lnTo>
                <a:lnTo>
                  <a:pt x="1207826" y="928048"/>
                </a:lnTo>
                <a:lnTo>
                  <a:pt x="1064525" y="1050877"/>
                </a:lnTo>
                <a:lnTo>
                  <a:pt x="968991" y="1050877"/>
                </a:lnTo>
                <a:lnTo>
                  <a:pt x="771098" y="1009934"/>
                </a:lnTo>
                <a:lnTo>
                  <a:pt x="600501" y="859809"/>
                </a:lnTo>
                <a:lnTo>
                  <a:pt x="464023" y="689212"/>
                </a:lnTo>
                <a:lnTo>
                  <a:pt x="0" y="552734"/>
                </a:lnTo>
                <a:lnTo>
                  <a:pt x="81886" y="491319"/>
                </a:lnTo>
                <a:lnTo>
                  <a:pt x="136477" y="402609"/>
                </a:lnTo>
                <a:lnTo>
                  <a:pt x="136477" y="272955"/>
                </a:lnTo>
                <a:lnTo>
                  <a:pt x="170597" y="245660"/>
                </a:lnTo>
                <a:lnTo>
                  <a:pt x="177420" y="184245"/>
                </a:lnTo>
                <a:lnTo>
                  <a:pt x="238835" y="184245"/>
                </a:lnTo>
                <a:lnTo>
                  <a:pt x="327546" y="88710"/>
                </a:lnTo>
                <a:lnTo>
                  <a:pt x="327546" y="0"/>
                </a:lnTo>
                <a:close/>
              </a:path>
            </a:pathLst>
          </a:custGeom>
          <a:solidFill>
            <a:srgbClr val="FFC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3794" name="Text Box 2"/>
          <p:cNvSpPr txBox="1">
            <a:spLocks noChangeAspect="1" noChangeArrowheads="1"/>
          </p:cNvSpPr>
          <p:nvPr/>
        </p:nvSpPr>
        <p:spPr bwMode="auto">
          <a:xfrm>
            <a:off x="179388" y="188913"/>
            <a:ext cx="6624637" cy="430212"/>
          </a:xfrm>
          <a:prstGeom prst="rect">
            <a:avLst/>
          </a:prstGeom>
          <a:solidFill>
            <a:schemeClr val="bg1"/>
          </a:solidFill>
          <a:ln w="9525">
            <a:noFill/>
            <a:miter lim="800000"/>
            <a:headEnd/>
            <a:tailEnd/>
          </a:ln>
        </p:spPr>
        <p:txBody>
          <a:bodyPr>
            <a:spAutoFit/>
          </a:bodyPr>
          <a:lstStyle/>
          <a:p>
            <a:r>
              <a:rPr lang="fi-FI" sz="2200" b="1">
                <a:cs typeface="Arial" charset="0"/>
              </a:rPr>
              <a:t>Pohjois-Pohjanmaa: selvitysperusteet</a:t>
            </a:r>
          </a:p>
        </p:txBody>
      </p:sp>
      <p:sp>
        <p:nvSpPr>
          <p:cNvPr id="33795" name="Freeform 3"/>
          <p:cNvSpPr>
            <a:spLocks noChangeAspect="1"/>
          </p:cNvSpPr>
          <p:nvPr/>
        </p:nvSpPr>
        <p:spPr bwMode="auto">
          <a:xfrm>
            <a:off x="3341688" y="4894263"/>
            <a:ext cx="682625" cy="814387"/>
          </a:xfrm>
          <a:custGeom>
            <a:avLst/>
            <a:gdLst>
              <a:gd name="T0" fmla="*/ 2147483647 w 84"/>
              <a:gd name="T1" fmla="*/ 2147483647 h 108"/>
              <a:gd name="T2" fmla="*/ 2147483647 w 84"/>
              <a:gd name="T3" fmla="*/ 2147483647 h 108"/>
              <a:gd name="T4" fmla="*/ 2147483647 w 84"/>
              <a:gd name="T5" fmla="*/ 2147483647 h 108"/>
              <a:gd name="T6" fmla="*/ 0 w 84"/>
              <a:gd name="T7" fmla="*/ 2147483647 h 108"/>
              <a:gd name="T8" fmla="*/ 2147483647 w 84"/>
              <a:gd name="T9" fmla="*/ 2147483647 h 108"/>
              <a:gd name="T10" fmla="*/ 2147483647 w 84"/>
              <a:gd name="T11" fmla="*/ 2147483647 h 108"/>
              <a:gd name="T12" fmla="*/ 2147483647 w 84"/>
              <a:gd name="T13" fmla="*/ 2147483647 h 108"/>
              <a:gd name="T14" fmla="*/ 2147483647 w 84"/>
              <a:gd name="T15" fmla="*/ 2147483647 h 108"/>
              <a:gd name="T16" fmla="*/ 2147483647 w 84"/>
              <a:gd name="T17" fmla="*/ 2147483647 h 108"/>
              <a:gd name="T18" fmla="*/ 2147483647 w 84"/>
              <a:gd name="T19" fmla="*/ 2147483647 h 108"/>
              <a:gd name="T20" fmla="*/ 2147483647 w 84"/>
              <a:gd name="T21" fmla="*/ 2147483647 h 108"/>
              <a:gd name="T22" fmla="*/ 2147483647 w 84"/>
              <a:gd name="T23" fmla="*/ 2147483647 h 108"/>
              <a:gd name="T24" fmla="*/ 2147483647 w 84"/>
              <a:gd name="T25" fmla="*/ 2147483647 h 108"/>
              <a:gd name="T26" fmla="*/ 2147483647 w 84"/>
              <a:gd name="T27" fmla="*/ 2147483647 h 108"/>
              <a:gd name="T28" fmla="*/ 2147483647 w 84"/>
              <a:gd name="T29" fmla="*/ 2147483647 h 108"/>
              <a:gd name="T30" fmla="*/ 2147483647 w 84"/>
              <a:gd name="T31" fmla="*/ 0 h 108"/>
              <a:gd name="T32" fmla="*/ 2147483647 w 84"/>
              <a:gd name="T33" fmla="*/ 2147483647 h 1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108"/>
              <a:gd name="T53" fmla="*/ 84 w 84"/>
              <a:gd name="T54" fmla="*/ 108 h 1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108">
                <a:moveTo>
                  <a:pt x="24" y="6"/>
                </a:moveTo>
                <a:lnTo>
                  <a:pt x="12" y="24"/>
                </a:lnTo>
                <a:lnTo>
                  <a:pt x="6" y="18"/>
                </a:lnTo>
                <a:lnTo>
                  <a:pt x="0" y="30"/>
                </a:lnTo>
                <a:lnTo>
                  <a:pt x="6" y="48"/>
                </a:lnTo>
                <a:lnTo>
                  <a:pt x="6" y="66"/>
                </a:lnTo>
                <a:lnTo>
                  <a:pt x="6" y="72"/>
                </a:lnTo>
                <a:lnTo>
                  <a:pt x="12" y="84"/>
                </a:lnTo>
                <a:lnTo>
                  <a:pt x="18" y="108"/>
                </a:lnTo>
                <a:lnTo>
                  <a:pt x="54" y="78"/>
                </a:lnTo>
                <a:lnTo>
                  <a:pt x="54" y="72"/>
                </a:lnTo>
                <a:lnTo>
                  <a:pt x="84" y="60"/>
                </a:lnTo>
                <a:lnTo>
                  <a:pt x="78" y="48"/>
                </a:lnTo>
                <a:lnTo>
                  <a:pt x="78" y="6"/>
                </a:lnTo>
                <a:lnTo>
                  <a:pt x="66" y="6"/>
                </a:lnTo>
                <a:lnTo>
                  <a:pt x="48" y="0"/>
                </a:lnTo>
                <a:lnTo>
                  <a:pt x="24" y="6"/>
                </a:lnTo>
                <a:close/>
              </a:path>
            </a:pathLst>
          </a:custGeom>
          <a:solidFill>
            <a:srgbClr val="00CC99"/>
          </a:solidFill>
          <a:ln w="0">
            <a:solidFill>
              <a:srgbClr val="000000"/>
            </a:solidFill>
            <a:prstDash val="solid"/>
            <a:round/>
            <a:headEnd/>
            <a:tailEnd/>
          </a:ln>
        </p:spPr>
        <p:txBody>
          <a:bodyPr/>
          <a:lstStyle/>
          <a:p>
            <a:endParaRPr lang="fi-FI"/>
          </a:p>
        </p:txBody>
      </p:sp>
      <p:sp>
        <p:nvSpPr>
          <p:cNvPr id="33796" name="Freeform 4"/>
          <p:cNvSpPr>
            <a:spLocks noChangeAspect="1"/>
          </p:cNvSpPr>
          <p:nvPr/>
        </p:nvSpPr>
        <p:spPr bwMode="auto">
          <a:xfrm>
            <a:off x="2024063" y="4579938"/>
            <a:ext cx="928687" cy="996950"/>
          </a:xfrm>
          <a:custGeom>
            <a:avLst/>
            <a:gdLst>
              <a:gd name="T0" fmla="*/ 2147483647 w 114"/>
              <a:gd name="T1" fmla="*/ 2147483647 h 132"/>
              <a:gd name="T2" fmla="*/ 0 w 114"/>
              <a:gd name="T3" fmla="*/ 2147483647 h 132"/>
              <a:gd name="T4" fmla="*/ 2147483647 w 114"/>
              <a:gd name="T5" fmla="*/ 2147483647 h 132"/>
              <a:gd name="T6" fmla="*/ 2147483647 w 114"/>
              <a:gd name="T7" fmla="*/ 2147483647 h 132"/>
              <a:gd name="T8" fmla="*/ 2147483647 w 114"/>
              <a:gd name="T9" fmla="*/ 2147483647 h 132"/>
              <a:gd name="T10" fmla="*/ 2147483647 w 114"/>
              <a:gd name="T11" fmla="*/ 2147483647 h 132"/>
              <a:gd name="T12" fmla="*/ 2147483647 w 114"/>
              <a:gd name="T13" fmla="*/ 2147483647 h 132"/>
              <a:gd name="T14" fmla="*/ 2147483647 w 114"/>
              <a:gd name="T15" fmla="*/ 2147483647 h 132"/>
              <a:gd name="T16" fmla="*/ 2147483647 w 114"/>
              <a:gd name="T17" fmla="*/ 0 h 132"/>
              <a:gd name="T18" fmla="*/ 2147483647 w 114"/>
              <a:gd name="T19" fmla="*/ 2147483647 h 132"/>
              <a:gd name="T20" fmla="*/ 2147483647 w 114"/>
              <a:gd name="T21" fmla="*/ 2147483647 h 132"/>
              <a:gd name="T22" fmla="*/ 2147483647 w 114"/>
              <a:gd name="T23" fmla="*/ 2147483647 h 132"/>
              <a:gd name="T24" fmla="*/ 2147483647 w 114"/>
              <a:gd name="T25" fmla="*/ 2147483647 h 132"/>
              <a:gd name="T26" fmla="*/ 2147483647 w 114"/>
              <a:gd name="T27" fmla="*/ 2147483647 h 132"/>
              <a:gd name="T28" fmla="*/ 2147483647 w 114"/>
              <a:gd name="T29" fmla="*/ 2147483647 h 132"/>
              <a:gd name="T30" fmla="*/ 2147483647 w 114"/>
              <a:gd name="T31" fmla="*/ 2147483647 h 132"/>
              <a:gd name="T32" fmla="*/ 2147483647 w 114"/>
              <a:gd name="T33" fmla="*/ 2147483647 h 132"/>
              <a:gd name="T34" fmla="*/ 2147483647 w 114"/>
              <a:gd name="T35" fmla="*/ 2147483647 h 132"/>
              <a:gd name="T36" fmla="*/ 2147483647 w 114"/>
              <a:gd name="T37" fmla="*/ 2147483647 h 1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4"/>
              <a:gd name="T58" fmla="*/ 0 h 132"/>
              <a:gd name="T59" fmla="*/ 114 w 114"/>
              <a:gd name="T60" fmla="*/ 132 h 1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4" h="132">
                <a:moveTo>
                  <a:pt x="24" y="84"/>
                </a:moveTo>
                <a:lnTo>
                  <a:pt x="0" y="72"/>
                </a:lnTo>
                <a:lnTo>
                  <a:pt x="6" y="60"/>
                </a:lnTo>
                <a:lnTo>
                  <a:pt x="24" y="54"/>
                </a:lnTo>
                <a:lnTo>
                  <a:pt x="36" y="36"/>
                </a:lnTo>
                <a:lnTo>
                  <a:pt x="48" y="30"/>
                </a:lnTo>
                <a:lnTo>
                  <a:pt x="48" y="18"/>
                </a:lnTo>
                <a:lnTo>
                  <a:pt x="60" y="18"/>
                </a:lnTo>
                <a:lnTo>
                  <a:pt x="78" y="0"/>
                </a:lnTo>
                <a:lnTo>
                  <a:pt x="84" y="12"/>
                </a:lnTo>
                <a:lnTo>
                  <a:pt x="102" y="54"/>
                </a:lnTo>
                <a:lnTo>
                  <a:pt x="114" y="78"/>
                </a:lnTo>
                <a:lnTo>
                  <a:pt x="102" y="84"/>
                </a:lnTo>
                <a:lnTo>
                  <a:pt x="96" y="108"/>
                </a:lnTo>
                <a:lnTo>
                  <a:pt x="90" y="108"/>
                </a:lnTo>
                <a:lnTo>
                  <a:pt x="84" y="120"/>
                </a:lnTo>
                <a:lnTo>
                  <a:pt x="84" y="132"/>
                </a:lnTo>
                <a:lnTo>
                  <a:pt x="66" y="126"/>
                </a:lnTo>
                <a:lnTo>
                  <a:pt x="24" y="84"/>
                </a:lnTo>
                <a:close/>
              </a:path>
            </a:pathLst>
          </a:custGeom>
          <a:solidFill>
            <a:srgbClr val="00CC99"/>
          </a:solidFill>
          <a:ln w="0">
            <a:solidFill>
              <a:srgbClr val="000000"/>
            </a:solidFill>
            <a:prstDash val="solid"/>
            <a:round/>
            <a:headEnd/>
            <a:tailEnd/>
          </a:ln>
        </p:spPr>
        <p:txBody>
          <a:bodyPr/>
          <a:lstStyle/>
          <a:p>
            <a:endParaRPr lang="fi-FI"/>
          </a:p>
        </p:txBody>
      </p:sp>
      <p:sp>
        <p:nvSpPr>
          <p:cNvPr id="33797" name="Freeform 5"/>
          <p:cNvSpPr>
            <a:spLocks noChangeAspect="1"/>
          </p:cNvSpPr>
          <p:nvPr/>
        </p:nvSpPr>
        <p:spPr bwMode="auto">
          <a:xfrm>
            <a:off x="2076450" y="5526088"/>
            <a:ext cx="776288" cy="735012"/>
          </a:xfrm>
          <a:custGeom>
            <a:avLst/>
            <a:gdLst>
              <a:gd name="T0" fmla="*/ 2147483647 w 96"/>
              <a:gd name="T1" fmla="*/ 2147483647 h 96"/>
              <a:gd name="T2" fmla="*/ 2147483647 w 96"/>
              <a:gd name="T3" fmla="*/ 2147483647 h 96"/>
              <a:gd name="T4" fmla="*/ 2147483647 w 96"/>
              <a:gd name="T5" fmla="*/ 2147483647 h 96"/>
              <a:gd name="T6" fmla="*/ 0 w 96"/>
              <a:gd name="T7" fmla="*/ 2147483647 h 96"/>
              <a:gd name="T8" fmla="*/ 2147483647 w 96"/>
              <a:gd name="T9" fmla="*/ 2147483647 h 96"/>
              <a:gd name="T10" fmla="*/ 2147483647 w 96"/>
              <a:gd name="T11" fmla="*/ 2147483647 h 96"/>
              <a:gd name="T12" fmla="*/ 2147483647 w 96"/>
              <a:gd name="T13" fmla="*/ 2147483647 h 96"/>
              <a:gd name="T14" fmla="*/ 2147483647 w 96"/>
              <a:gd name="T15" fmla="*/ 0 h 96"/>
              <a:gd name="T16" fmla="*/ 2147483647 w 96"/>
              <a:gd name="T17" fmla="*/ 0 h 96"/>
              <a:gd name="T18" fmla="*/ 2147483647 w 96"/>
              <a:gd name="T19" fmla="*/ 2147483647 h 96"/>
              <a:gd name="T20" fmla="*/ 2147483647 w 96"/>
              <a:gd name="T21" fmla="*/ 2147483647 h 96"/>
              <a:gd name="T22" fmla="*/ 2147483647 w 96"/>
              <a:gd name="T23" fmla="*/ 2147483647 h 96"/>
              <a:gd name="T24" fmla="*/ 2147483647 w 96"/>
              <a:gd name="T25" fmla="*/ 2147483647 h 96"/>
              <a:gd name="T26" fmla="*/ 2147483647 w 96"/>
              <a:gd name="T27" fmla="*/ 2147483647 h 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96"/>
              <a:gd name="T44" fmla="*/ 96 w 96"/>
              <a:gd name="T45" fmla="*/ 96 h 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96">
                <a:moveTo>
                  <a:pt x="54" y="96"/>
                </a:moveTo>
                <a:lnTo>
                  <a:pt x="42" y="90"/>
                </a:lnTo>
                <a:lnTo>
                  <a:pt x="18" y="54"/>
                </a:lnTo>
                <a:lnTo>
                  <a:pt x="0" y="54"/>
                </a:lnTo>
                <a:lnTo>
                  <a:pt x="6" y="36"/>
                </a:lnTo>
                <a:lnTo>
                  <a:pt x="24" y="36"/>
                </a:lnTo>
                <a:lnTo>
                  <a:pt x="36" y="18"/>
                </a:lnTo>
                <a:lnTo>
                  <a:pt x="42" y="0"/>
                </a:lnTo>
                <a:lnTo>
                  <a:pt x="60" y="0"/>
                </a:lnTo>
                <a:lnTo>
                  <a:pt x="78" y="6"/>
                </a:lnTo>
                <a:lnTo>
                  <a:pt x="90" y="6"/>
                </a:lnTo>
                <a:lnTo>
                  <a:pt x="96" y="36"/>
                </a:lnTo>
                <a:lnTo>
                  <a:pt x="78" y="84"/>
                </a:lnTo>
                <a:lnTo>
                  <a:pt x="54" y="96"/>
                </a:lnTo>
                <a:close/>
              </a:path>
            </a:pathLst>
          </a:custGeom>
          <a:solidFill>
            <a:srgbClr val="00CC99"/>
          </a:solidFill>
          <a:ln w="12700">
            <a:solidFill>
              <a:srgbClr val="000000"/>
            </a:solidFill>
            <a:prstDash val="solid"/>
            <a:round/>
            <a:headEnd/>
            <a:tailEnd/>
          </a:ln>
        </p:spPr>
        <p:txBody>
          <a:bodyPr/>
          <a:lstStyle/>
          <a:p>
            <a:endParaRPr lang="fi-FI"/>
          </a:p>
        </p:txBody>
      </p:sp>
      <p:sp>
        <p:nvSpPr>
          <p:cNvPr id="33798" name="Freeform 6"/>
          <p:cNvSpPr>
            <a:spLocks noChangeAspect="1"/>
          </p:cNvSpPr>
          <p:nvPr/>
        </p:nvSpPr>
        <p:spPr bwMode="auto">
          <a:xfrm>
            <a:off x="2708275" y="5165725"/>
            <a:ext cx="731838" cy="639763"/>
          </a:xfrm>
          <a:custGeom>
            <a:avLst/>
            <a:gdLst>
              <a:gd name="T0" fmla="*/ 2147483647 w 90"/>
              <a:gd name="T1" fmla="*/ 2147483647 h 84"/>
              <a:gd name="T2" fmla="*/ 2147483647 w 90"/>
              <a:gd name="T3" fmla="*/ 2147483647 h 84"/>
              <a:gd name="T4" fmla="*/ 0 w 90"/>
              <a:gd name="T5" fmla="*/ 2147483647 h 84"/>
              <a:gd name="T6" fmla="*/ 0 w 90"/>
              <a:gd name="T7" fmla="*/ 2147483647 h 84"/>
              <a:gd name="T8" fmla="*/ 2147483647 w 90"/>
              <a:gd name="T9" fmla="*/ 2147483647 h 84"/>
              <a:gd name="T10" fmla="*/ 2147483647 w 90"/>
              <a:gd name="T11" fmla="*/ 2147483647 h 84"/>
              <a:gd name="T12" fmla="*/ 2147483647 w 90"/>
              <a:gd name="T13" fmla="*/ 2147483647 h 84"/>
              <a:gd name="T14" fmla="*/ 2147483647 w 90"/>
              <a:gd name="T15" fmla="*/ 2147483647 h 84"/>
              <a:gd name="T16" fmla="*/ 2147483647 w 90"/>
              <a:gd name="T17" fmla="*/ 2147483647 h 84"/>
              <a:gd name="T18" fmla="*/ 2147483647 w 90"/>
              <a:gd name="T19" fmla="*/ 2147483647 h 84"/>
              <a:gd name="T20" fmla="*/ 2147483647 w 90"/>
              <a:gd name="T21" fmla="*/ 0 h 84"/>
              <a:gd name="T22" fmla="*/ 2147483647 w 90"/>
              <a:gd name="T23" fmla="*/ 2147483647 h 84"/>
              <a:gd name="T24" fmla="*/ 2147483647 w 90"/>
              <a:gd name="T25" fmla="*/ 2147483647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84"/>
              <a:gd name="T41" fmla="*/ 90 w 90"/>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84">
                <a:moveTo>
                  <a:pt x="12" y="30"/>
                </a:moveTo>
                <a:lnTo>
                  <a:pt x="6" y="30"/>
                </a:lnTo>
                <a:lnTo>
                  <a:pt x="0" y="42"/>
                </a:lnTo>
                <a:lnTo>
                  <a:pt x="0" y="54"/>
                </a:lnTo>
                <a:lnTo>
                  <a:pt x="12" y="54"/>
                </a:lnTo>
                <a:lnTo>
                  <a:pt x="18" y="84"/>
                </a:lnTo>
                <a:lnTo>
                  <a:pt x="90" y="48"/>
                </a:lnTo>
                <a:lnTo>
                  <a:pt x="84" y="36"/>
                </a:lnTo>
                <a:lnTo>
                  <a:pt x="84" y="30"/>
                </a:lnTo>
                <a:lnTo>
                  <a:pt x="54" y="12"/>
                </a:lnTo>
                <a:lnTo>
                  <a:pt x="30" y="0"/>
                </a:lnTo>
                <a:lnTo>
                  <a:pt x="18" y="6"/>
                </a:lnTo>
                <a:lnTo>
                  <a:pt x="12" y="30"/>
                </a:lnTo>
                <a:close/>
              </a:path>
            </a:pathLst>
          </a:custGeom>
          <a:solidFill>
            <a:srgbClr val="00CC99"/>
          </a:solidFill>
          <a:ln w="12700">
            <a:solidFill>
              <a:srgbClr val="000000"/>
            </a:solidFill>
            <a:prstDash val="solid"/>
            <a:round/>
            <a:headEnd/>
            <a:tailEnd/>
          </a:ln>
        </p:spPr>
        <p:txBody>
          <a:bodyPr/>
          <a:lstStyle/>
          <a:p>
            <a:endParaRPr lang="fi-FI"/>
          </a:p>
        </p:txBody>
      </p:sp>
      <p:sp>
        <p:nvSpPr>
          <p:cNvPr id="33799" name="Freeform 7"/>
          <p:cNvSpPr>
            <a:spLocks noChangeAspect="1"/>
          </p:cNvSpPr>
          <p:nvPr/>
        </p:nvSpPr>
        <p:spPr bwMode="auto">
          <a:xfrm>
            <a:off x="1782763" y="5213350"/>
            <a:ext cx="784225" cy="592138"/>
          </a:xfrm>
          <a:custGeom>
            <a:avLst/>
            <a:gdLst>
              <a:gd name="T0" fmla="*/ 2147483647 w 96"/>
              <a:gd name="T1" fmla="*/ 0 h 78"/>
              <a:gd name="T2" fmla="*/ 2147483647 w 96"/>
              <a:gd name="T3" fmla="*/ 2147483647 h 78"/>
              <a:gd name="T4" fmla="*/ 2147483647 w 96"/>
              <a:gd name="T5" fmla="*/ 2147483647 h 78"/>
              <a:gd name="T6" fmla="*/ 2147483647 w 96"/>
              <a:gd name="T7" fmla="*/ 2147483647 h 78"/>
              <a:gd name="T8" fmla="*/ 0 w 96"/>
              <a:gd name="T9" fmla="*/ 2147483647 h 78"/>
              <a:gd name="T10" fmla="*/ 2147483647 w 96"/>
              <a:gd name="T11" fmla="*/ 2147483647 h 78"/>
              <a:gd name="T12" fmla="*/ 2147483647 w 96"/>
              <a:gd name="T13" fmla="*/ 2147483647 h 78"/>
              <a:gd name="T14" fmla="*/ 2147483647 w 96"/>
              <a:gd name="T15" fmla="*/ 2147483647 h 78"/>
              <a:gd name="T16" fmla="*/ 2147483647 w 96"/>
              <a:gd name="T17" fmla="*/ 2147483647 h 78"/>
              <a:gd name="T18" fmla="*/ 2147483647 w 96"/>
              <a:gd name="T19" fmla="*/ 2147483647 h 78"/>
              <a:gd name="T20" fmla="*/ 2147483647 w 96"/>
              <a:gd name="T21" fmla="*/ 2147483647 h 78"/>
              <a:gd name="T22" fmla="*/ 2147483647 w 96"/>
              <a:gd name="T23" fmla="*/ 0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78"/>
              <a:gd name="T38" fmla="*/ 96 w 96"/>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78">
                <a:moveTo>
                  <a:pt x="54" y="0"/>
                </a:moveTo>
                <a:lnTo>
                  <a:pt x="36" y="30"/>
                </a:lnTo>
                <a:lnTo>
                  <a:pt x="24" y="24"/>
                </a:lnTo>
                <a:lnTo>
                  <a:pt x="12" y="30"/>
                </a:lnTo>
                <a:lnTo>
                  <a:pt x="0" y="36"/>
                </a:lnTo>
                <a:lnTo>
                  <a:pt x="24" y="54"/>
                </a:lnTo>
                <a:lnTo>
                  <a:pt x="42" y="78"/>
                </a:lnTo>
                <a:lnTo>
                  <a:pt x="60" y="78"/>
                </a:lnTo>
                <a:lnTo>
                  <a:pt x="72" y="60"/>
                </a:lnTo>
                <a:lnTo>
                  <a:pt x="78" y="42"/>
                </a:lnTo>
                <a:lnTo>
                  <a:pt x="96" y="42"/>
                </a:lnTo>
                <a:lnTo>
                  <a:pt x="54" y="0"/>
                </a:lnTo>
                <a:close/>
              </a:path>
            </a:pathLst>
          </a:custGeom>
          <a:solidFill>
            <a:srgbClr val="00CC99"/>
          </a:solidFill>
          <a:ln w="0">
            <a:solidFill>
              <a:srgbClr val="000000"/>
            </a:solidFill>
            <a:prstDash val="solid"/>
            <a:round/>
            <a:headEnd/>
            <a:tailEnd/>
          </a:ln>
        </p:spPr>
        <p:txBody>
          <a:bodyPr/>
          <a:lstStyle/>
          <a:p>
            <a:endParaRPr lang="fi-FI"/>
          </a:p>
        </p:txBody>
      </p:sp>
      <p:sp>
        <p:nvSpPr>
          <p:cNvPr id="33800" name="Freeform 8"/>
          <p:cNvSpPr>
            <a:spLocks noChangeAspect="1"/>
          </p:cNvSpPr>
          <p:nvPr/>
        </p:nvSpPr>
        <p:spPr bwMode="auto">
          <a:xfrm>
            <a:off x="2511425" y="5526088"/>
            <a:ext cx="973138" cy="1093787"/>
          </a:xfrm>
          <a:custGeom>
            <a:avLst/>
            <a:gdLst>
              <a:gd name="T0" fmla="*/ 0 w 120"/>
              <a:gd name="T1" fmla="*/ 2147483647 h 144"/>
              <a:gd name="T2" fmla="*/ 2147483647 w 120"/>
              <a:gd name="T3" fmla="*/ 2147483647 h 144"/>
              <a:gd name="T4" fmla="*/ 2147483647 w 120"/>
              <a:gd name="T5" fmla="*/ 2147483647 h 144"/>
              <a:gd name="T6" fmla="*/ 2147483647 w 120"/>
              <a:gd name="T7" fmla="*/ 2147483647 h 144"/>
              <a:gd name="T8" fmla="*/ 2147483647 w 120"/>
              <a:gd name="T9" fmla="*/ 2147483647 h 144"/>
              <a:gd name="T10" fmla="*/ 2147483647 w 120"/>
              <a:gd name="T11" fmla="*/ 2147483647 h 144"/>
              <a:gd name="T12" fmla="*/ 2147483647 w 120"/>
              <a:gd name="T13" fmla="*/ 2147483647 h 144"/>
              <a:gd name="T14" fmla="*/ 2147483647 w 120"/>
              <a:gd name="T15" fmla="*/ 2147483647 h 144"/>
              <a:gd name="T16" fmla="*/ 2147483647 w 120"/>
              <a:gd name="T17" fmla="*/ 2147483647 h 144"/>
              <a:gd name="T18" fmla="*/ 2147483647 w 120"/>
              <a:gd name="T19" fmla="*/ 2147483647 h 144"/>
              <a:gd name="T20" fmla="*/ 2147483647 w 120"/>
              <a:gd name="T21" fmla="*/ 2147483647 h 144"/>
              <a:gd name="T22" fmla="*/ 2147483647 w 120"/>
              <a:gd name="T23" fmla="*/ 0 h 144"/>
              <a:gd name="T24" fmla="*/ 2147483647 w 120"/>
              <a:gd name="T25" fmla="*/ 2147483647 h 144"/>
              <a:gd name="T26" fmla="*/ 2147483647 w 120"/>
              <a:gd name="T27" fmla="*/ 2147483647 h 144"/>
              <a:gd name="T28" fmla="*/ 0 w 120"/>
              <a:gd name="T29" fmla="*/ 2147483647 h 1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
              <a:gd name="T46" fmla="*/ 0 h 144"/>
              <a:gd name="T47" fmla="*/ 120 w 120"/>
              <a:gd name="T48" fmla="*/ 144 h 1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 h="144">
                <a:moveTo>
                  <a:pt x="0" y="96"/>
                </a:moveTo>
                <a:lnTo>
                  <a:pt x="30" y="120"/>
                </a:lnTo>
                <a:lnTo>
                  <a:pt x="48" y="120"/>
                </a:lnTo>
                <a:lnTo>
                  <a:pt x="54" y="126"/>
                </a:lnTo>
                <a:lnTo>
                  <a:pt x="72" y="144"/>
                </a:lnTo>
                <a:lnTo>
                  <a:pt x="96" y="144"/>
                </a:lnTo>
                <a:lnTo>
                  <a:pt x="102" y="132"/>
                </a:lnTo>
                <a:lnTo>
                  <a:pt x="108" y="102"/>
                </a:lnTo>
                <a:lnTo>
                  <a:pt x="120" y="96"/>
                </a:lnTo>
                <a:lnTo>
                  <a:pt x="114" y="30"/>
                </a:lnTo>
                <a:lnTo>
                  <a:pt x="120" y="24"/>
                </a:lnTo>
                <a:lnTo>
                  <a:pt x="114" y="0"/>
                </a:lnTo>
                <a:lnTo>
                  <a:pt x="42" y="36"/>
                </a:lnTo>
                <a:lnTo>
                  <a:pt x="24" y="84"/>
                </a:lnTo>
                <a:lnTo>
                  <a:pt x="0" y="96"/>
                </a:lnTo>
                <a:close/>
              </a:path>
            </a:pathLst>
          </a:custGeom>
          <a:solidFill>
            <a:srgbClr val="00CC99"/>
          </a:solidFill>
          <a:ln w="0">
            <a:solidFill>
              <a:srgbClr val="000000"/>
            </a:solidFill>
            <a:prstDash val="solid"/>
            <a:round/>
            <a:headEnd/>
            <a:tailEnd/>
          </a:ln>
        </p:spPr>
        <p:txBody>
          <a:bodyPr/>
          <a:lstStyle/>
          <a:p>
            <a:endParaRPr lang="fi-FI"/>
          </a:p>
        </p:txBody>
      </p:sp>
      <p:sp>
        <p:nvSpPr>
          <p:cNvPr id="33801" name="Freeform 9"/>
          <p:cNvSpPr>
            <a:spLocks noChangeAspect="1"/>
          </p:cNvSpPr>
          <p:nvPr/>
        </p:nvSpPr>
        <p:spPr bwMode="auto">
          <a:xfrm>
            <a:off x="1733550" y="5935663"/>
            <a:ext cx="681038" cy="635000"/>
          </a:xfrm>
          <a:custGeom>
            <a:avLst/>
            <a:gdLst>
              <a:gd name="T0" fmla="*/ 2147483647 w 84"/>
              <a:gd name="T1" fmla="*/ 2147483647 h 84"/>
              <a:gd name="T2" fmla="*/ 0 w 84"/>
              <a:gd name="T3" fmla="*/ 2147483647 h 84"/>
              <a:gd name="T4" fmla="*/ 2147483647 w 84"/>
              <a:gd name="T5" fmla="*/ 2147483647 h 84"/>
              <a:gd name="T6" fmla="*/ 2147483647 w 84"/>
              <a:gd name="T7" fmla="*/ 2147483647 h 84"/>
              <a:gd name="T8" fmla="*/ 2147483647 w 84"/>
              <a:gd name="T9" fmla="*/ 2147483647 h 84"/>
              <a:gd name="T10" fmla="*/ 2147483647 w 84"/>
              <a:gd name="T11" fmla="*/ 2147483647 h 84"/>
              <a:gd name="T12" fmla="*/ 2147483647 w 84"/>
              <a:gd name="T13" fmla="*/ 2147483647 h 84"/>
              <a:gd name="T14" fmla="*/ 2147483647 w 84"/>
              <a:gd name="T15" fmla="*/ 0 h 84"/>
              <a:gd name="T16" fmla="*/ 2147483647 w 84"/>
              <a:gd name="T17" fmla="*/ 0 h 84"/>
              <a:gd name="T18" fmla="*/ 2147483647 w 84"/>
              <a:gd name="T19" fmla="*/ 2147483647 h 84"/>
              <a:gd name="T20" fmla="*/ 2147483647 w 84"/>
              <a:gd name="T21" fmla="*/ 2147483647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4"/>
              <a:gd name="T34" fmla="*/ 0 h 84"/>
              <a:gd name="T35" fmla="*/ 84 w 84"/>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4" h="84">
                <a:moveTo>
                  <a:pt x="18" y="6"/>
                </a:moveTo>
                <a:lnTo>
                  <a:pt x="0" y="24"/>
                </a:lnTo>
                <a:lnTo>
                  <a:pt x="18" y="42"/>
                </a:lnTo>
                <a:lnTo>
                  <a:pt x="48" y="84"/>
                </a:lnTo>
                <a:lnTo>
                  <a:pt x="66" y="78"/>
                </a:lnTo>
                <a:lnTo>
                  <a:pt x="72" y="42"/>
                </a:lnTo>
                <a:lnTo>
                  <a:pt x="84" y="36"/>
                </a:lnTo>
                <a:lnTo>
                  <a:pt x="60" y="0"/>
                </a:lnTo>
                <a:lnTo>
                  <a:pt x="42" y="0"/>
                </a:lnTo>
                <a:lnTo>
                  <a:pt x="42" y="18"/>
                </a:lnTo>
                <a:lnTo>
                  <a:pt x="18" y="6"/>
                </a:lnTo>
                <a:close/>
              </a:path>
            </a:pathLst>
          </a:custGeom>
          <a:solidFill>
            <a:srgbClr val="00CC99"/>
          </a:solidFill>
          <a:ln w="0">
            <a:solidFill>
              <a:srgbClr val="000000"/>
            </a:solidFill>
            <a:prstDash val="solid"/>
            <a:round/>
            <a:headEnd/>
            <a:tailEnd/>
          </a:ln>
        </p:spPr>
        <p:txBody>
          <a:bodyPr/>
          <a:lstStyle/>
          <a:p>
            <a:endParaRPr lang="fi-FI"/>
          </a:p>
        </p:txBody>
      </p:sp>
      <p:sp>
        <p:nvSpPr>
          <p:cNvPr id="33802" name="Freeform 10"/>
          <p:cNvSpPr>
            <a:spLocks noChangeAspect="1"/>
          </p:cNvSpPr>
          <p:nvPr/>
        </p:nvSpPr>
        <p:spPr bwMode="auto">
          <a:xfrm>
            <a:off x="2370138" y="3490913"/>
            <a:ext cx="1166812" cy="949325"/>
          </a:xfrm>
          <a:custGeom>
            <a:avLst/>
            <a:gdLst>
              <a:gd name="T0" fmla="*/ 2147483647 w 144"/>
              <a:gd name="T1" fmla="*/ 2147483647 h 126"/>
              <a:gd name="T2" fmla="*/ 2147483647 w 144"/>
              <a:gd name="T3" fmla="*/ 2147483647 h 126"/>
              <a:gd name="T4" fmla="*/ 2147483647 w 144"/>
              <a:gd name="T5" fmla="*/ 0 h 126"/>
              <a:gd name="T6" fmla="*/ 2147483647 w 144"/>
              <a:gd name="T7" fmla="*/ 2147483647 h 126"/>
              <a:gd name="T8" fmla="*/ 2147483647 w 144"/>
              <a:gd name="T9" fmla="*/ 2147483647 h 126"/>
              <a:gd name="T10" fmla="*/ 2147483647 w 144"/>
              <a:gd name="T11" fmla="*/ 2147483647 h 126"/>
              <a:gd name="T12" fmla="*/ 2147483647 w 144"/>
              <a:gd name="T13" fmla="*/ 2147483647 h 126"/>
              <a:gd name="T14" fmla="*/ 0 w 144"/>
              <a:gd name="T15" fmla="*/ 2147483647 h 126"/>
              <a:gd name="T16" fmla="*/ 2147483647 w 144"/>
              <a:gd name="T17" fmla="*/ 2147483647 h 126"/>
              <a:gd name="T18" fmla="*/ 2147483647 w 144"/>
              <a:gd name="T19" fmla="*/ 2147483647 h 126"/>
              <a:gd name="T20" fmla="*/ 2147483647 w 144"/>
              <a:gd name="T21" fmla="*/ 2147483647 h 126"/>
              <a:gd name="T22" fmla="*/ 2147483647 w 144"/>
              <a:gd name="T23" fmla="*/ 2147483647 h 126"/>
              <a:gd name="T24" fmla="*/ 2147483647 w 144"/>
              <a:gd name="T25" fmla="*/ 2147483647 h 126"/>
              <a:gd name="T26" fmla="*/ 2147483647 w 144"/>
              <a:gd name="T27" fmla="*/ 2147483647 h 126"/>
              <a:gd name="T28" fmla="*/ 2147483647 w 144"/>
              <a:gd name="T29" fmla="*/ 2147483647 h 126"/>
              <a:gd name="T30" fmla="*/ 2147483647 w 144"/>
              <a:gd name="T31" fmla="*/ 2147483647 h 126"/>
              <a:gd name="T32" fmla="*/ 2147483647 w 144"/>
              <a:gd name="T33" fmla="*/ 2147483647 h 126"/>
              <a:gd name="T34" fmla="*/ 2147483647 w 144"/>
              <a:gd name="T35" fmla="*/ 2147483647 h 126"/>
              <a:gd name="T36" fmla="*/ 2147483647 w 144"/>
              <a:gd name="T37" fmla="*/ 2147483647 h 126"/>
              <a:gd name="T38" fmla="*/ 2147483647 w 144"/>
              <a:gd name="T39" fmla="*/ 2147483647 h 126"/>
              <a:gd name="T40" fmla="*/ 2147483647 w 144"/>
              <a:gd name="T41" fmla="*/ 2147483647 h 126"/>
              <a:gd name="T42" fmla="*/ 2147483647 w 144"/>
              <a:gd name="T43" fmla="*/ 2147483647 h 126"/>
              <a:gd name="T44" fmla="*/ 2147483647 w 144"/>
              <a:gd name="T45" fmla="*/ 2147483647 h 126"/>
              <a:gd name="T46" fmla="*/ 2147483647 w 144"/>
              <a:gd name="T47" fmla="*/ 2147483647 h 126"/>
              <a:gd name="T48" fmla="*/ 2147483647 w 144"/>
              <a:gd name="T49" fmla="*/ 2147483647 h 126"/>
              <a:gd name="T50" fmla="*/ 2147483647 w 144"/>
              <a:gd name="T51" fmla="*/ 2147483647 h 126"/>
              <a:gd name="T52" fmla="*/ 2147483647 w 144"/>
              <a:gd name="T53" fmla="*/ 2147483647 h 126"/>
              <a:gd name="T54" fmla="*/ 2147483647 w 144"/>
              <a:gd name="T55" fmla="*/ 2147483647 h 126"/>
              <a:gd name="T56" fmla="*/ 2147483647 w 144"/>
              <a:gd name="T57" fmla="*/ 2147483647 h 126"/>
              <a:gd name="T58" fmla="*/ 2147483647 w 144"/>
              <a:gd name="T59" fmla="*/ 2147483647 h 126"/>
              <a:gd name="T60" fmla="*/ 2147483647 w 144"/>
              <a:gd name="T61" fmla="*/ 2147483647 h 126"/>
              <a:gd name="T62" fmla="*/ 2147483647 w 144"/>
              <a:gd name="T63" fmla="*/ 2147483647 h 126"/>
              <a:gd name="T64" fmla="*/ 2147483647 w 144"/>
              <a:gd name="T65" fmla="*/ 2147483647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4"/>
              <a:gd name="T100" fmla="*/ 0 h 126"/>
              <a:gd name="T101" fmla="*/ 144 w 144"/>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4" h="126">
                <a:moveTo>
                  <a:pt x="48" y="12"/>
                </a:moveTo>
                <a:lnTo>
                  <a:pt x="54" y="12"/>
                </a:lnTo>
                <a:lnTo>
                  <a:pt x="30" y="0"/>
                </a:lnTo>
                <a:lnTo>
                  <a:pt x="30" y="6"/>
                </a:lnTo>
                <a:lnTo>
                  <a:pt x="24" y="12"/>
                </a:lnTo>
                <a:lnTo>
                  <a:pt x="18" y="12"/>
                </a:lnTo>
                <a:lnTo>
                  <a:pt x="18" y="6"/>
                </a:lnTo>
                <a:lnTo>
                  <a:pt x="0" y="42"/>
                </a:lnTo>
                <a:lnTo>
                  <a:pt x="42" y="72"/>
                </a:lnTo>
                <a:lnTo>
                  <a:pt x="54" y="84"/>
                </a:lnTo>
                <a:lnTo>
                  <a:pt x="66" y="96"/>
                </a:lnTo>
                <a:lnTo>
                  <a:pt x="72" y="108"/>
                </a:lnTo>
                <a:lnTo>
                  <a:pt x="90" y="114"/>
                </a:lnTo>
                <a:lnTo>
                  <a:pt x="102" y="114"/>
                </a:lnTo>
                <a:lnTo>
                  <a:pt x="108" y="126"/>
                </a:lnTo>
                <a:lnTo>
                  <a:pt x="120" y="120"/>
                </a:lnTo>
                <a:lnTo>
                  <a:pt x="126" y="120"/>
                </a:lnTo>
                <a:lnTo>
                  <a:pt x="144" y="114"/>
                </a:lnTo>
                <a:lnTo>
                  <a:pt x="132" y="96"/>
                </a:lnTo>
                <a:lnTo>
                  <a:pt x="108" y="90"/>
                </a:lnTo>
                <a:lnTo>
                  <a:pt x="102" y="90"/>
                </a:lnTo>
                <a:lnTo>
                  <a:pt x="96" y="78"/>
                </a:lnTo>
                <a:lnTo>
                  <a:pt x="96" y="60"/>
                </a:lnTo>
                <a:lnTo>
                  <a:pt x="96" y="48"/>
                </a:lnTo>
                <a:lnTo>
                  <a:pt x="84" y="42"/>
                </a:lnTo>
                <a:lnTo>
                  <a:pt x="66" y="54"/>
                </a:lnTo>
                <a:lnTo>
                  <a:pt x="78" y="60"/>
                </a:lnTo>
                <a:lnTo>
                  <a:pt x="66" y="78"/>
                </a:lnTo>
                <a:lnTo>
                  <a:pt x="54" y="72"/>
                </a:lnTo>
                <a:lnTo>
                  <a:pt x="42" y="54"/>
                </a:lnTo>
                <a:lnTo>
                  <a:pt x="42" y="42"/>
                </a:lnTo>
                <a:lnTo>
                  <a:pt x="54" y="42"/>
                </a:lnTo>
                <a:lnTo>
                  <a:pt x="48" y="12"/>
                </a:lnTo>
                <a:close/>
              </a:path>
            </a:pathLst>
          </a:custGeom>
          <a:gradFill rotWithShape="0">
            <a:gsLst>
              <a:gs pos="0">
                <a:srgbClr val="00CC99"/>
              </a:gs>
              <a:gs pos="49001">
                <a:srgbClr val="00CC99"/>
              </a:gs>
              <a:gs pos="50000">
                <a:srgbClr val="00CC99"/>
              </a:gs>
              <a:gs pos="50999">
                <a:srgbClr val="FFC000"/>
              </a:gs>
              <a:gs pos="100000">
                <a:srgbClr val="FFC000"/>
              </a:gs>
            </a:gsLst>
            <a:lin ang="10800000"/>
          </a:gradFill>
          <a:ln w="12700">
            <a:solidFill>
              <a:srgbClr val="000000"/>
            </a:solidFill>
            <a:prstDash val="solid"/>
            <a:round/>
            <a:headEnd/>
            <a:tailEnd/>
          </a:ln>
        </p:spPr>
        <p:txBody>
          <a:bodyPr/>
          <a:lstStyle/>
          <a:p>
            <a:endParaRPr lang="fi-FI"/>
          </a:p>
        </p:txBody>
      </p:sp>
      <p:sp>
        <p:nvSpPr>
          <p:cNvPr id="33803" name="Freeform 11"/>
          <p:cNvSpPr>
            <a:spLocks noChangeAspect="1"/>
          </p:cNvSpPr>
          <p:nvPr/>
        </p:nvSpPr>
        <p:spPr bwMode="auto">
          <a:xfrm>
            <a:off x="2174875" y="3400425"/>
            <a:ext cx="336550" cy="407988"/>
          </a:xfrm>
          <a:custGeom>
            <a:avLst/>
            <a:gdLst>
              <a:gd name="T0" fmla="*/ 2147483647 w 42"/>
              <a:gd name="T1" fmla="*/ 2147483647 h 54"/>
              <a:gd name="T2" fmla="*/ 2147483647 w 42"/>
              <a:gd name="T3" fmla="*/ 2147483647 h 54"/>
              <a:gd name="T4" fmla="*/ 2147483647 w 42"/>
              <a:gd name="T5" fmla="*/ 2147483647 h 54"/>
              <a:gd name="T6" fmla="*/ 2147483647 w 42"/>
              <a:gd name="T7" fmla="*/ 0 h 54"/>
              <a:gd name="T8" fmla="*/ 2147483647 w 42"/>
              <a:gd name="T9" fmla="*/ 0 h 54"/>
              <a:gd name="T10" fmla="*/ 2147483647 w 42"/>
              <a:gd name="T11" fmla="*/ 2147483647 h 54"/>
              <a:gd name="T12" fmla="*/ 0 w 42"/>
              <a:gd name="T13" fmla="*/ 2147483647 h 54"/>
              <a:gd name="T14" fmla="*/ 2147483647 w 42"/>
              <a:gd name="T15" fmla="*/ 2147483647 h 54"/>
              <a:gd name="T16" fmla="*/ 2147483647 w 42"/>
              <a:gd name="T17" fmla="*/ 2147483647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54"/>
              <a:gd name="T29" fmla="*/ 42 w 42"/>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54">
                <a:moveTo>
                  <a:pt x="42" y="18"/>
                </a:moveTo>
                <a:lnTo>
                  <a:pt x="36" y="12"/>
                </a:lnTo>
                <a:lnTo>
                  <a:pt x="30" y="6"/>
                </a:lnTo>
                <a:lnTo>
                  <a:pt x="18" y="0"/>
                </a:lnTo>
                <a:lnTo>
                  <a:pt x="6" y="0"/>
                </a:lnTo>
                <a:lnTo>
                  <a:pt x="6" y="6"/>
                </a:lnTo>
                <a:lnTo>
                  <a:pt x="0" y="36"/>
                </a:lnTo>
                <a:lnTo>
                  <a:pt x="24" y="54"/>
                </a:lnTo>
                <a:lnTo>
                  <a:pt x="42" y="18"/>
                </a:lnTo>
                <a:close/>
              </a:path>
            </a:pathLst>
          </a:custGeom>
          <a:solidFill>
            <a:srgbClr val="00CC99"/>
          </a:solidFill>
          <a:ln w="0">
            <a:solidFill>
              <a:srgbClr val="000000"/>
            </a:solidFill>
            <a:prstDash val="solid"/>
            <a:round/>
            <a:headEnd/>
            <a:tailEnd/>
          </a:ln>
        </p:spPr>
        <p:txBody>
          <a:bodyPr/>
          <a:lstStyle/>
          <a:p>
            <a:endParaRPr lang="fi-FI"/>
          </a:p>
        </p:txBody>
      </p:sp>
      <p:sp>
        <p:nvSpPr>
          <p:cNvPr id="33804" name="Freeform 12"/>
          <p:cNvSpPr>
            <a:spLocks noChangeAspect="1"/>
          </p:cNvSpPr>
          <p:nvPr/>
        </p:nvSpPr>
        <p:spPr bwMode="auto">
          <a:xfrm>
            <a:off x="3000375" y="3260725"/>
            <a:ext cx="679450" cy="1089025"/>
          </a:xfrm>
          <a:custGeom>
            <a:avLst/>
            <a:gdLst>
              <a:gd name="T0" fmla="*/ 0 w 84"/>
              <a:gd name="T1" fmla="*/ 2147483647 h 144"/>
              <a:gd name="T2" fmla="*/ 2147483647 w 84"/>
              <a:gd name="T3" fmla="*/ 0 h 144"/>
              <a:gd name="T4" fmla="*/ 2147483647 w 84"/>
              <a:gd name="T5" fmla="*/ 2147483647 h 144"/>
              <a:gd name="T6" fmla="*/ 2147483647 w 84"/>
              <a:gd name="T7" fmla="*/ 2147483647 h 144"/>
              <a:gd name="T8" fmla="*/ 2147483647 w 84"/>
              <a:gd name="T9" fmla="*/ 2147483647 h 144"/>
              <a:gd name="T10" fmla="*/ 2147483647 w 84"/>
              <a:gd name="T11" fmla="*/ 2147483647 h 144"/>
              <a:gd name="T12" fmla="*/ 2147483647 w 84"/>
              <a:gd name="T13" fmla="*/ 2147483647 h 144"/>
              <a:gd name="T14" fmla="*/ 2147483647 w 84"/>
              <a:gd name="T15" fmla="*/ 2147483647 h 144"/>
              <a:gd name="T16" fmla="*/ 2147483647 w 84"/>
              <a:gd name="T17" fmla="*/ 2147483647 h 144"/>
              <a:gd name="T18" fmla="*/ 2147483647 w 84"/>
              <a:gd name="T19" fmla="*/ 2147483647 h 144"/>
              <a:gd name="T20" fmla="*/ 2147483647 w 84"/>
              <a:gd name="T21" fmla="*/ 2147483647 h 144"/>
              <a:gd name="T22" fmla="*/ 2147483647 w 84"/>
              <a:gd name="T23" fmla="*/ 2147483647 h 144"/>
              <a:gd name="T24" fmla="*/ 2147483647 w 84"/>
              <a:gd name="T25" fmla="*/ 2147483647 h 144"/>
              <a:gd name="T26" fmla="*/ 2147483647 w 84"/>
              <a:gd name="T27" fmla="*/ 2147483647 h 144"/>
              <a:gd name="T28" fmla="*/ 2147483647 w 84"/>
              <a:gd name="T29" fmla="*/ 2147483647 h 144"/>
              <a:gd name="T30" fmla="*/ 2147483647 w 84"/>
              <a:gd name="T31" fmla="*/ 2147483647 h 144"/>
              <a:gd name="T32" fmla="*/ 2147483647 w 84"/>
              <a:gd name="T33" fmla="*/ 2147483647 h 144"/>
              <a:gd name="T34" fmla="*/ 2147483647 w 84"/>
              <a:gd name="T35" fmla="*/ 2147483647 h 144"/>
              <a:gd name="T36" fmla="*/ 0 w 84"/>
              <a:gd name="T37" fmla="*/ 2147483647 h 1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4"/>
              <a:gd name="T58" fmla="*/ 0 h 144"/>
              <a:gd name="T59" fmla="*/ 84 w 84"/>
              <a:gd name="T60" fmla="*/ 144 h 1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4" h="144">
                <a:moveTo>
                  <a:pt x="0" y="30"/>
                </a:moveTo>
                <a:lnTo>
                  <a:pt x="36" y="0"/>
                </a:lnTo>
                <a:lnTo>
                  <a:pt x="66" y="18"/>
                </a:lnTo>
                <a:lnTo>
                  <a:pt x="66" y="30"/>
                </a:lnTo>
                <a:lnTo>
                  <a:pt x="78" y="42"/>
                </a:lnTo>
                <a:lnTo>
                  <a:pt x="84" y="48"/>
                </a:lnTo>
                <a:lnTo>
                  <a:pt x="78" y="54"/>
                </a:lnTo>
                <a:lnTo>
                  <a:pt x="60" y="42"/>
                </a:lnTo>
                <a:lnTo>
                  <a:pt x="48" y="48"/>
                </a:lnTo>
                <a:lnTo>
                  <a:pt x="72" y="90"/>
                </a:lnTo>
                <a:lnTo>
                  <a:pt x="54" y="96"/>
                </a:lnTo>
                <a:lnTo>
                  <a:pt x="60" y="114"/>
                </a:lnTo>
                <a:lnTo>
                  <a:pt x="78" y="108"/>
                </a:lnTo>
                <a:lnTo>
                  <a:pt x="84" y="114"/>
                </a:lnTo>
                <a:lnTo>
                  <a:pt x="84" y="120"/>
                </a:lnTo>
                <a:lnTo>
                  <a:pt x="84" y="126"/>
                </a:lnTo>
                <a:lnTo>
                  <a:pt x="66" y="144"/>
                </a:lnTo>
                <a:lnTo>
                  <a:pt x="54" y="126"/>
                </a:lnTo>
                <a:lnTo>
                  <a:pt x="0" y="30"/>
                </a:lnTo>
                <a:close/>
              </a:path>
            </a:pathLst>
          </a:custGeom>
          <a:gradFill rotWithShape="0">
            <a:gsLst>
              <a:gs pos="0">
                <a:srgbClr val="00CC99"/>
              </a:gs>
              <a:gs pos="49001">
                <a:srgbClr val="00CC99"/>
              </a:gs>
              <a:gs pos="50000">
                <a:srgbClr val="00CC99"/>
              </a:gs>
              <a:gs pos="50999">
                <a:srgbClr val="FFC000"/>
              </a:gs>
              <a:gs pos="100000">
                <a:srgbClr val="FFC000"/>
              </a:gs>
            </a:gsLst>
            <a:lin ang="10800000"/>
          </a:gradFill>
          <a:ln w="0">
            <a:solidFill>
              <a:srgbClr val="000000"/>
            </a:solidFill>
            <a:prstDash val="solid"/>
            <a:round/>
            <a:headEnd/>
            <a:tailEnd/>
          </a:ln>
        </p:spPr>
        <p:txBody>
          <a:bodyPr/>
          <a:lstStyle/>
          <a:p>
            <a:endParaRPr lang="fi-FI"/>
          </a:p>
        </p:txBody>
      </p:sp>
      <p:sp>
        <p:nvSpPr>
          <p:cNvPr id="33805" name="Freeform 13"/>
          <p:cNvSpPr>
            <a:spLocks noChangeAspect="1"/>
          </p:cNvSpPr>
          <p:nvPr/>
        </p:nvSpPr>
        <p:spPr bwMode="auto">
          <a:xfrm>
            <a:off x="1733550" y="4530725"/>
            <a:ext cx="681038" cy="590550"/>
          </a:xfrm>
          <a:custGeom>
            <a:avLst/>
            <a:gdLst>
              <a:gd name="T0" fmla="*/ 2147483647 w 84"/>
              <a:gd name="T1" fmla="*/ 2147483647 h 78"/>
              <a:gd name="T2" fmla="*/ 2147483647 w 84"/>
              <a:gd name="T3" fmla="*/ 2147483647 h 78"/>
              <a:gd name="T4" fmla="*/ 2147483647 w 84"/>
              <a:gd name="T5" fmla="*/ 2147483647 h 78"/>
              <a:gd name="T6" fmla="*/ 0 w 84"/>
              <a:gd name="T7" fmla="*/ 2147483647 h 78"/>
              <a:gd name="T8" fmla="*/ 2147483647 w 84"/>
              <a:gd name="T9" fmla="*/ 2147483647 h 78"/>
              <a:gd name="T10" fmla="*/ 2147483647 w 84"/>
              <a:gd name="T11" fmla="*/ 2147483647 h 78"/>
              <a:gd name="T12" fmla="*/ 2147483647 w 84"/>
              <a:gd name="T13" fmla="*/ 2147483647 h 78"/>
              <a:gd name="T14" fmla="*/ 2147483647 w 84"/>
              <a:gd name="T15" fmla="*/ 0 h 78"/>
              <a:gd name="T16" fmla="*/ 2147483647 w 84"/>
              <a:gd name="T17" fmla="*/ 0 h 78"/>
              <a:gd name="T18" fmla="*/ 2147483647 w 84"/>
              <a:gd name="T19" fmla="*/ 2147483647 h 78"/>
              <a:gd name="T20" fmla="*/ 2147483647 w 84"/>
              <a:gd name="T21" fmla="*/ 2147483647 h 78"/>
              <a:gd name="T22" fmla="*/ 2147483647 w 84"/>
              <a:gd name="T23" fmla="*/ 2147483647 h 78"/>
              <a:gd name="T24" fmla="*/ 2147483647 w 84"/>
              <a:gd name="T25" fmla="*/ 2147483647 h 78"/>
              <a:gd name="T26" fmla="*/ 2147483647 w 84"/>
              <a:gd name="T27" fmla="*/ 2147483647 h 78"/>
              <a:gd name="T28" fmla="*/ 2147483647 w 84"/>
              <a:gd name="T29" fmla="*/ 2147483647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4"/>
              <a:gd name="T46" fmla="*/ 0 h 78"/>
              <a:gd name="T47" fmla="*/ 84 w 84"/>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4" h="78">
                <a:moveTo>
                  <a:pt x="42" y="66"/>
                </a:moveTo>
                <a:lnTo>
                  <a:pt x="36" y="78"/>
                </a:lnTo>
                <a:lnTo>
                  <a:pt x="6" y="54"/>
                </a:lnTo>
                <a:lnTo>
                  <a:pt x="0" y="30"/>
                </a:lnTo>
                <a:lnTo>
                  <a:pt x="12" y="30"/>
                </a:lnTo>
                <a:lnTo>
                  <a:pt x="18" y="24"/>
                </a:lnTo>
                <a:lnTo>
                  <a:pt x="30" y="12"/>
                </a:lnTo>
                <a:lnTo>
                  <a:pt x="30" y="0"/>
                </a:lnTo>
                <a:lnTo>
                  <a:pt x="42" y="0"/>
                </a:lnTo>
                <a:lnTo>
                  <a:pt x="60" y="18"/>
                </a:lnTo>
                <a:lnTo>
                  <a:pt x="84" y="24"/>
                </a:lnTo>
                <a:lnTo>
                  <a:pt x="84" y="36"/>
                </a:lnTo>
                <a:lnTo>
                  <a:pt x="72" y="42"/>
                </a:lnTo>
                <a:lnTo>
                  <a:pt x="60" y="60"/>
                </a:lnTo>
                <a:lnTo>
                  <a:pt x="42" y="66"/>
                </a:lnTo>
                <a:close/>
              </a:path>
            </a:pathLst>
          </a:custGeom>
          <a:solidFill>
            <a:srgbClr val="00CC99"/>
          </a:solidFill>
          <a:ln w="0">
            <a:solidFill>
              <a:srgbClr val="000000"/>
            </a:solidFill>
            <a:prstDash val="solid"/>
            <a:round/>
            <a:headEnd/>
            <a:tailEnd/>
          </a:ln>
        </p:spPr>
        <p:txBody>
          <a:bodyPr/>
          <a:lstStyle/>
          <a:p>
            <a:endParaRPr lang="fi-FI"/>
          </a:p>
        </p:txBody>
      </p:sp>
      <p:sp>
        <p:nvSpPr>
          <p:cNvPr id="33806" name="Freeform 14"/>
          <p:cNvSpPr>
            <a:spLocks noChangeAspect="1"/>
          </p:cNvSpPr>
          <p:nvPr/>
        </p:nvSpPr>
        <p:spPr bwMode="auto">
          <a:xfrm>
            <a:off x="3389313" y="2987675"/>
            <a:ext cx="1219200" cy="1177925"/>
          </a:xfrm>
          <a:custGeom>
            <a:avLst/>
            <a:gdLst>
              <a:gd name="T0" fmla="*/ 2147483647 w 150"/>
              <a:gd name="T1" fmla="*/ 2147483647 h 156"/>
              <a:gd name="T2" fmla="*/ 2147483647 w 150"/>
              <a:gd name="T3" fmla="*/ 2147483647 h 156"/>
              <a:gd name="T4" fmla="*/ 2147483647 w 150"/>
              <a:gd name="T5" fmla="*/ 2147483647 h 156"/>
              <a:gd name="T6" fmla="*/ 2147483647 w 150"/>
              <a:gd name="T7" fmla="*/ 2147483647 h 156"/>
              <a:gd name="T8" fmla="*/ 2147483647 w 150"/>
              <a:gd name="T9" fmla="*/ 2147483647 h 156"/>
              <a:gd name="T10" fmla="*/ 2147483647 w 150"/>
              <a:gd name="T11" fmla="*/ 2147483647 h 156"/>
              <a:gd name="T12" fmla="*/ 2147483647 w 150"/>
              <a:gd name="T13" fmla="*/ 2147483647 h 156"/>
              <a:gd name="T14" fmla="*/ 2147483647 w 150"/>
              <a:gd name="T15" fmla="*/ 2147483647 h 156"/>
              <a:gd name="T16" fmla="*/ 2147483647 w 150"/>
              <a:gd name="T17" fmla="*/ 2147483647 h 156"/>
              <a:gd name="T18" fmla="*/ 2147483647 w 150"/>
              <a:gd name="T19" fmla="*/ 2147483647 h 156"/>
              <a:gd name="T20" fmla="*/ 2147483647 w 150"/>
              <a:gd name="T21" fmla="*/ 2147483647 h 156"/>
              <a:gd name="T22" fmla="*/ 2147483647 w 150"/>
              <a:gd name="T23" fmla="*/ 2147483647 h 156"/>
              <a:gd name="T24" fmla="*/ 0 w 150"/>
              <a:gd name="T25" fmla="*/ 2147483647 h 156"/>
              <a:gd name="T26" fmla="*/ 2147483647 w 150"/>
              <a:gd name="T27" fmla="*/ 2147483647 h 156"/>
              <a:gd name="T28" fmla="*/ 2147483647 w 150"/>
              <a:gd name="T29" fmla="*/ 2147483647 h 156"/>
              <a:gd name="T30" fmla="*/ 2147483647 w 150"/>
              <a:gd name="T31" fmla="*/ 2147483647 h 156"/>
              <a:gd name="T32" fmla="*/ 2147483647 w 150"/>
              <a:gd name="T33" fmla="*/ 2147483647 h 156"/>
              <a:gd name="T34" fmla="*/ 2147483647 w 150"/>
              <a:gd name="T35" fmla="*/ 2147483647 h 156"/>
              <a:gd name="T36" fmla="*/ 2147483647 w 150"/>
              <a:gd name="T37" fmla="*/ 2147483647 h 156"/>
              <a:gd name="T38" fmla="*/ 2147483647 w 150"/>
              <a:gd name="T39" fmla="*/ 2147483647 h 156"/>
              <a:gd name="T40" fmla="*/ 2147483647 w 150"/>
              <a:gd name="T41" fmla="*/ 2147483647 h 156"/>
              <a:gd name="T42" fmla="*/ 2147483647 w 150"/>
              <a:gd name="T43" fmla="*/ 2147483647 h 156"/>
              <a:gd name="T44" fmla="*/ 2147483647 w 150"/>
              <a:gd name="T45" fmla="*/ 0 h 156"/>
              <a:gd name="T46" fmla="*/ 2147483647 w 150"/>
              <a:gd name="T47" fmla="*/ 2147483647 h 156"/>
              <a:gd name="T48" fmla="*/ 2147483647 w 150"/>
              <a:gd name="T49" fmla="*/ 2147483647 h 156"/>
              <a:gd name="T50" fmla="*/ 2147483647 w 150"/>
              <a:gd name="T51" fmla="*/ 2147483647 h 156"/>
              <a:gd name="T52" fmla="*/ 2147483647 w 150"/>
              <a:gd name="T53" fmla="*/ 2147483647 h 156"/>
              <a:gd name="T54" fmla="*/ 2147483647 w 150"/>
              <a:gd name="T55" fmla="*/ 2147483647 h 156"/>
              <a:gd name="T56" fmla="*/ 2147483647 w 150"/>
              <a:gd name="T57" fmla="*/ 2147483647 h 156"/>
              <a:gd name="T58" fmla="*/ 2147483647 w 150"/>
              <a:gd name="T59" fmla="*/ 2147483647 h 156"/>
              <a:gd name="T60" fmla="*/ 2147483647 w 150"/>
              <a:gd name="T61" fmla="*/ 2147483647 h 1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0"/>
              <a:gd name="T94" fmla="*/ 0 h 156"/>
              <a:gd name="T95" fmla="*/ 150 w 150"/>
              <a:gd name="T96" fmla="*/ 156 h 1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0" h="156">
                <a:moveTo>
                  <a:pt x="114" y="84"/>
                </a:moveTo>
                <a:lnTo>
                  <a:pt x="114" y="90"/>
                </a:lnTo>
                <a:lnTo>
                  <a:pt x="90" y="102"/>
                </a:lnTo>
                <a:lnTo>
                  <a:pt x="84" y="126"/>
                </a:lnTo>
                <a:lnTo>
                  <a:pt x="54" y="138"/>
                </a:lnTo>
                <a:lnTo>
                  <a:pt x="48" y="156"/>
                </a:lnTo>
                <a:lnTo>
                  <a:pt x="36" y="156"/>
                </a:lnTo>
                <a:lnTo>
                  <a:pt x="36" y="150"/>
                </a:lnTo>
                <a:lnTo>
                  <a:pt x="30" y="144"/>
                </a:lnTo>
                <a:lnTo>
                  <a:pt x="12" y="150"/>
                </a:lnTo>
                <a:lnTo>
                  <a:pt x="6" y="132"/>
                </a:lnTo>
                <a:lnTo>
                  <a:pt x="24" y="126"/>
                </a:lnTo>
                <a:lnTo>
                  <a:pt x="0" y="84"/>
                </a:lnTo>
                <a:lnTo>
                  <a:pt x="12" y="78"/>
                </a:lnTo>
                <a:lnTo>
                  <a:pt x="30" y="90"/>
                </a:lnTo>
                <a:lnTo>
                  <a:pt x="36" y="84"/>
                </a:lnTo>
                <a:lnTo>
                  <a:pt x="30" y="78"/>
                </a:lnTo>
                <a:lnTo>
                  <a:pt x="48" y="72"/>
                </a:lnTo>
                <a:lnTo>
                  <a:pt x="48" y="60"/>
                </a:lnTo>
                <a:lnTo>
                  <a:pt x="60" y="66"/>
                </a:lnTo>
                <a:lnTo>
                  <a:pt x="72" y="42"/>
                </a:lnTo>
                <a:lnTo>
                  <a:pt x="60" y="24"/>
                </a:lnTo>
                <a:lnTo>
                  <a:pt x="54" y="0"/>
                </a:lnTo>
                <a:lnTo>
                  <a:pt x="138" y="6"/>
                </a:lnTo>
                <a:lnTo>
                  <a:pt x="138" y="12"/>
                </a:lnTo>
                <a:lnTo>
                  <a:pt x="132" y="24"/>
                </a:lnTo>
                <a:lnTo>
                  <a:pt x="150" y="36"/>
                </a:lnTo>
                <a:lnTo>
                  <a:pt x="150" y="66"/>
                </a:lnTo>
                <a:lnTo>
                  <a:pt x="144" y="84"/>
                </a:lnTo>
                <a:lnTo>
                  <a:pt x="120" y="84"/>
                </a:lnTo>
                <a:lnTo>
                  <a:pt x="114" y="84"/>
                </a:lnTo>
                <a:close/>
              </a:path>
            </a:pathLst>
          </a:custGeom>
          <a:solidFill>
            <a:srgbClr val="00CC99"/>
          </a:solidFill>
          <a:ln w="0">
            <a:solidFill>
              <a:srgbClr val="000000"/>
            </a:solidFill>
            <a:prstDash val="solid"/>
            <a:round/>
            <a:headEnd/>
            <a:tailEnd/>
          </a:ln>
        </p:spPr>
        <p:txBody>
          <a:bodyPr/>
          <a:lstStyle/>
          <a:p>
            <a:endParaRPr lang="fi-FI"/>
          </a:p>
        </p:txBody>
      </p:sp>
      <p:sp>
        <p:nvSpPr>
          <p:cNvPr id="33807" name="Freeform 16"/>
          <p:cNvSpPr>
            <a:spLocks noChangeAspect="1"/>
          </p:cNvSpPr>
          <p:nvPr/>
        </p:nvSpPr>
        <p:spPr bwMode="auto">
          <a:xfrm>
            <a:off x="2566988" y="3311525"/>
            <a:ext cx="385762" cy="271463"/>
          </a:xfrm>
          <a:custGeom>
            <a:avLst/>
            <a:gdLst>
              <a:gd name="T0" fmla="*/ 0 w 48"/>
              <a:gd name="T1" fmla="*/ 2147483647 h 36"/>
              <a:gd name="T2" fmla="*/ 2147483647 w 48"/>
              <a:gd name="T3" fmla="*/ 2147483647 h 36"/>
              <a:gd name="T4" fmla="*/ 2147483647 w 48"/>
              <a:gd name="T5" fmla="*/ 0 h 36"/>
              <a:gd name="T6" fmla="*/ 2147483647 w 48"/>
              <a:gd name="T7" fmla="*/ 2147483647 h 36"/>
              <a:gd name="T8" fmla="*/ 2147483647 w 48"/>
              <a:gd name="T9" fmla="*/ 2147483647 h 36"/>
              <a:gd name="T10" fmla="*/ 2147483647 w 48"/>
              <a:gd name="T11" fmla="*/ 2147483647 h 36"/>
              <a:gd name="T12" fmla="*/ 2147483647 w 48"/>
              <a:gd name="T13" fmla="*/ 2147483647 h 36"/>
              <a:gd name="T14" fmla="*/ 2147483647 w 48"/>
              <a:gd name="T15" fmla="*/ 2147483647 h 36"/>
              <a:gd name="T16" fmla="*/ 2147483647 w 48"/>
              <a:gd name="T17" fmla="*/ 2147483647 h 36"/>
              <a:gd name="T18" fmla="*/ 0 w 48"/>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36"/>
              <a:gd name="T32" fmla="*/ 48 w 48"/>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36">
                <a:moveTo>
                  <a:pt x="0" y="18"/>
                </a:moveTo>
                <a:lnTo>
                  <a:pt x="6" y="12"/>
                </a:lnTo>
                <a:lnTo>
                  <a:pt x="12" y="0"/>
                </a:lnTo>
                <a:lnTo>
                  <a:pt x="36" y="6"/>
                </a:lnTo>
                <a:lnTo>
                  <a:pt x="48" y="12"/>
                </a:lnTo>
                <a:lnTo>
                  <a:pt x="48" y="18"/>
                </a:lnTo>
                <a:lnTo>
                  <a:pt x="42" y="30"/>
                </a:lnTo>
                <a:lnTo>
                  <a:pt x="30" y="36"/>
                </a:lnTo>
                <a:lnTo>
                  <a:pt x="6" y="24"/>
                </a:lnTo>
                <a:lnTo>
                  <a:pt x="0" y="18"/>
                </a:lnTo>
                <a:close/>
              </a:path>
            </a:pathLst>
          </a:custGeom>
          <a:gradFill rotWithShape="0">
            <a:gsLst>
              <a:gs pos="0">
                <a:srgbClr val="00CC99"/>
              </a:gs>
              <a:gs pos="49001">
                <a:srgbClr val="00CC99"/>
              </a:gs>
              <a:gs pos="50000">
                <a:srgbClr val="00CC99"/>
              </a:gs>
              <a:gs pos="50999">
                <a:srgbClr val="FFC000"/>
              </a:gs>
              <a:gs pos="100000">
                <a:srgbClr val="FFC000"/>
              </a:gs>
            </a:gsLst>
            <a:lin ang="10800000"/>
          </a:gradFill>
          <a:ln w="12700">
            <a:solidFill>
              <a:srgbClr val="000000"/>
            </a:solidFill>
            <a:prstDash val="solid"/>
            <a:round/>
            <a:headEnd/>
            <a:tailEnd/>
          </a:ln>
        </p:spPr>
        <p:txBody>
          <a:bodyPr/>
          <a:lstStyle/>
          <a:p>
            <a:endParaRPr lang="fi-FI"/>
          </a:p>
        </p:txBody>
      </p:sp>
      <p:sp>
        <p:nvSpPr>
          <p:cNvPr id="33808" name="Freeform 17"/>
          <p:cNvSpPr>
            <a:spLocks noChangeAspect="1"/>
          </p:cNvSpPr>
          <p:nvPr/>
        </p:nvSpPr>
        <p:spPr bwMode="auto">
          <a:xfrm>
            <a:off x="1830388" y="2987675"/>
            <a:ext cx="485775" cy="323850"/>
          </a:xfrm>
          <a:custGeom>
            <a:avLst/>
            <a:gdLst>
              <a:gd name="T0" fmla="*/ 2147483647 w 60"/>
              <a:gd name="T1" fmla="*/ 2147483647 h 42"/>
              <a:gd name="T2" fmla="*/ 2147483647 w 60"/>
              <a:gd name="T3" fmla="*/ 2147483647 h 42"/>
              <a:gd name="T4" fmla="*/ 2147483647 w 60"/>
              <a:gd name="T5" fmla="*/ 2147483647 h 42"/>
              <a:gd name="T6" fmla="*/ 2147483647 w 60"/>
              <a:gd name="T7" fmla="*/ 2147483647 h 42"/>
              <a:gd name="T8" fmla="*/ 2147483647 w 60"/>
              <a:gd name="T9" fmla="*/ 2147483647 h 42"/>
              <a:gd name="T10" fmla="*/ 2147483647 w 60"/>
              <a:gd name="T11" fmla="*/ 2147483647 h 42"/>
              <a:gd name="T12" fmla="*/ 2147483647 w 60"/>
              <a:gd name="T13" fmla="*/ 2147483647 h 42"/>
              <a:gd name="T14" fmla="*/ 2147483647 w 60"/>
              <a:gd name="T15" fmla="*/ 2147483647 h 42"/>
              <a:gd name="T16" fmla="*/ 2147483647 w 60"/>
              <a:gd name="T17" fmla="*/ 2147483647 h 42"/>
              <a:gd name="T18" fmla="*/ 2147483647 w 60"/>
              <a:gd name="T19" fmla="*/ 2147483647 h 42"/>
              <a:gd name="T20" fmla="*/ 2147483647 w 60"/>
              <a:gd name="T21" fmla="*/ 2147483647 h 42"/>
              <a:gd name="T22" fmla="*/ 2147483647 w 60"/>
              <a:gd name="T23" fmla="*/ 2147483647 h 42"/>
              <a:gd name="T24" fmla="*/ 2147483647 w 60"/>
              <a:gd name="T25" fmla="*/ 2147483647 h 42"/>
              <a:gd name="T26" fmla="*/ 2147483647 w 60"/>
              <a:gd name="T27" fmla="*/ 2147483647 h 42"/>
              <a:gd name="T28" fmla="*/ 0 w 60"/>
              <a:gd name="T29" fmla="*/ 2147483647 h 42"/>
              <a:gd name="T30" fmla="*/ 0 w 60"/>
              <a:gd name="T31" fmla="*/ 2147483647 h 42"/>
              <a:gd name="T32" fmla="*/ 0 w 60"/>
              <a:gd name="T33" fmla="*/ 2147483647 h 42"/>
              <a:gd name="T34" fmla="*/ 0 w 60"/>
              <a:gd name="T35" fmla="*/ 2147483647 h 42"/>
              <a:gd name="T36" fmla="*/ 2147483647 w 60"/>
              <a:gd name="T37" fmla="*/ 2147483647 h 42"/>
              <a:gd name="T38" fmla="*/ 2147483647 w 60"/>
              <a:gd name="T39" fmla="*/ 2147483647 h 42"/>
              <a:gd name="T40" fmla="*/ 2147483647 w 60"/>
              <a:gd name="T41" fmla="*/ 0 h 42"/>
              <a:gd name="T42" fmla="*/ 2147483647 w 60"/>
              <a:gd name="T43" fmla="*/ 0 h 42"/>
              <a:gd name="T44" fmla="*/ 2147483647 w 60"/>
              <a:gd name="T45" fmla="*/ 2147483647 h 42"/>
              <a:gd name="T46" fmla="*/ 2147483647 w 60"/>
              <a:gd name="T47" fmla="*/ 2147483647 h 42"/>
              <a:gd name="T48" fmla="*/ 2147483647 w 60"/>
              <a:gd name="T49" fmla="*/ 2147483647 h 42"/>
              <a:gd name="T50" fmla="*/ 2147483647 w 60"/>
              <a:gd name="T51" fmla="*/ 2147483647 h 42"/>
              <a:gd name="T52" fmla="*/ 2147483647 w 60"/>
              <a:gd name="T53" fmla="*/ 2147483647 h 42"/>
              <a:gd name="T54" fmla="*/ 2147483647 w 60"/>
              <a:gd name="T55" fmla="*/ 2147483647 h 42"/>
              <a:gd name="T56" fmla="*/ 2147483647 w 60"/>
              <a:gd name="T57" fmla="*/ 2147483647 h 42"/>
              <a:gd name="T58" fmla="*/ 2147483647 w 60"/>
              <a:gd name="T59" fmla="*/ 2147483647 h 42"/>
              <a:gd name="T60" fmla="*/ 2147483647 w 60"/>
              <a:gd name="T61" fmla="*/ 2147483647 h 42"/>
              <a:gd name="T62" fmla="*/ 2147483647 w 60"/>
              <a:gd name="T63" fmla="*/ 2147483647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0"/>
              <a:gd name="T97" fmla="*/ 0 h 42"/>
              <a:gd name="T98" fmla="*/ 60 w 60"/>
              <a:gd name="T99" fmla="*/ 42 h 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0" h="42">
                <a:moveTo>
                  <a:pt x="42" y="18"/>
                </a:moveTo>
                <a:lnTo>
                  <a:pt x="36" y="12"/>
                </a:lnTo>
                <a:lnTo>
                  <a:pt x="30" y="12"/>
                </a:lnTo>
                <a:lnTo>
                  <a:pt x="30" y="18"/>
                </a:lnTo>
                <a:lnTo>
                  <a:pt x="30" y="24"/>
                </a:lnTo>
                <a:lnTo>
                  <a:pt x="30" y="30"/>
                </a:lnTo>
                <a:lnTo>
                  <a:pt x="36" y="36"/>
                </a:lnTo>
                <a:lnTo>
                  <a:pt x="30" y="42"/>
                </a:lnTo>
                <a:lnTo>
                  <a:pt x="24" y="42"/>
                </a:lnTo>
                <a:lnTo>
                  <a:pt x="18" y="42"/>
                </a:lnTo>
                <a:lnTo>
                  <a:pt x="18" y="36"/>
                </a:lnTo>
                <a:lnTo>
                  <a:pt x="12" y="36"/>
                </a:lnTo>
                <a:lnTo>
                  <a:pt x="12" y="42"/>
                </a:lnTo>
                <a:lnTo>
                  <a:pt x="6" y="42"/>
                </a:lnTo>
                <a:lnTo>
                  <a:pt x="0" y="36"/>
                </a:lnTo>
                <a:lnTo>
                  <a:pt x="0" y="24"/>
                </a:lnTo>
                <a:lnTo>
                  <a:pt x="0" y="18"/>
                </a:lnTo>
                <a:lnTo>
                  <a:pt x="0" y="12"/>
                </a:lnTo>
                <a:lnTo>
                  <a:pt x="6" y="6"/>
                </a:lnTo>
                <a:lnTo>
                  <a:pt x="18" y="6"/>
                </a:lnTo>
                <a:lnTo>
                  <a:pt x="24" y="0"/>
                </a:lnTo>
                <a:lnTo>
                  <a:pt x="30" y="0"/>
                </a:lnTo>
                <a:lnTo>
                  <a:pt x="36" y="6"/>
                </a:lnTo>
                <a:lnTo>
                  <a:pt x="42" y="12"/>
                </a:lnTo>
                <a:lnTo>
                  <a:pt x="48" y="12"/>
                </a:lnTo>
                <a:lnTo>
                  <a:pt x="54" y="6"/>
                </a:lnTo>
                <a:lnTo>
                  <a:pt x="60" y="12"/>
                </a:lnTo>
                <a:lnTo>
                  <a:pt x="60" y="18"/>
                </a:lnTo>
                <a:lnTo>
                  <a:pt x="54" y="18"/>
                </a:lnTo>
                <a:lnTo>
                  <a:pt x="54" y="24"/>
                </a:lnTo>
                <a:lnTo>
                  <a:pt x="48" y="24"/>
                </a:lnTo>
                <a:lnTo>
                  <a:pt x="42" y="18"/>
                </a:lnTo>
                <a:close/>
              </a:path>
            </a:pathLst>
          </a:custGeom>
          <a:solidFill>
            <a:srgbClr val="00CC99"/>
          </a:solidFill>
          <a:ln w="0">
            <a:solidFill>
              <a:srgbClr val="000000"/>
            </a:solidFill>
            <a:prstDash val="solid"/>
            <a:round/>
            <a:headEnd/>
            <a:tailEnd/>
          </a:ln>
        </p:spPr>
        <p:txBody>
          <a:bodyPr/>
          <a:lstStyle/>
          <a:p>
            <a:endParaRPr lang="fi-FI"/>
          </a:p>
        </p:txBody>
      </p:sp>
      <p:sp>
        <p:nvSpPr>
          <p:cNvPr id="33809" name="Freeform 19"/>
          <p:cNvSpPr>
            <a:spLocks noChangeAspect="1"/>
          </p:cNvSpPr>
          <p:nvPr/>
        </p:nvSpPr>
        <p:spPr bwMode="auto">
          <a:xfrm>
            <a:off x="2370138" y="2947988"/>
            <a:ext cx="95250" cy="92075"/>
          </a:xfrm>
          <a:custGeom>
            <a:avLst/>
            <a:gdLst>
              <a:gd name="T0" fmla="*/ 2147483647 w 12"/>
              <a:gd name="T1" fmla="*/ 0 h 12"/>
              <a:gd name="T2" fmla="*/ 0 w 12"/>
              <a:gd name="T3" fmla="*/ 2147483647 h 12"/>
              <a:gd name="T4" fmla="*/ 2147483647 w 12"/>
              <a:gd name="T5" fmla="*/ 2147483647 h 12"/>
              <a:gd name="T6" fmla="*/ 2147483647 w 12"/>
              <a:gd name="T7" fmla="*/ 2147483647 h 12"/>
              <a:gd name="T8" fmla="*/ 2147483647 w 12"/>
              <a:gd name="T9" fmla="*/ 2147483647 h 12"/>
              <a:gd name="T10" fmla="*/ 2147483647 w 12"/>
              <a:gd name="T11" fmla="*/ 0 h 12"/>
              <a:gd name="T12" fmla="*/ 0 60000 65536"/>
              <a:gd name="T13" fmla="*/ 0 60000 65536"/>
              <a:gd name="T14" fmla="*/ 0 60000 65536"/>
              <a:gd name="T15" fmla="*/ 0 60000 65536"/>
              <a:gd name="T16" fmla="*/ 0 60000 65536"/>
              <a:gd name="T17" fmla="*/ 0 60000 65536"/>
              <a:gd name="T18" fmla="*/ 0 w 12"/>
              <a:gd name="T19" fmla="*/ 0 h 12"/>
              <a:gd name="T20" fmla="*/ 12 w 12"/>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2" h="12">
                <a:moveTo>
                  <a:pt x="6" y="0"/>
                </a:moveTo>
                <a:lnTo>
                  <a:pt x="0" y="6"/>
                </a:lnTo>
                <a:lnTo>
                  <a:pt x="6" y="12"/>
                </a:lnTo>
                <a:lnTo>
                  <a:pt x="12" y="12"/>
                </a:lnTo>
                <a:lnTo>
                  <a:pt x="12" y="6"/>
                </a:lnTo>
                <a:lnTo>
                  <a:pt x="6" y="0"/>
                </a:lnTo>
                <a:close/>
              </a:path>
            </a:pathLst>
          </a:custGeom>
          <a:solidFill>
            <a:srgbClr val="FFC000"/>
          </a:solidFill>
          <a:ln w="0">
            <a:solidFill>
              <a:srgbClr val="000000"/>
            </a:solidFill>
            <a:prstDash val="solid"/>
            <a:round/>
            <a:headEnd/>
            <a:tailEnd/>
          </a:ln>
        </p:spPr>
        <p:txBody>
          <a:bodyPr/>
          <a:lstStyle/>
          <a:p>
            <a:endParaRPr lang="fi-FI"/>
          </a:p>
        </p:txBody>
      </p:sp>
      <p:sp>
        <p:nvSpPr>
          <p:cNvPr id="33810" name="Freeform 21"/>
          <p:cNvSpPr>
            <a:spLocks noChangeAspect="1"/>
          </p:cNvSpPr>
          <p:nvPr/>
        </p:nvSpPr>
        <p:spPr bwMode="auto">
          <a:xfrm>
            <a:off x="2370138" y="1443038"/>
            <a:ext cx="1069975" cy="1225550"/>
          </a:xfrm>
          <a:custGeom>
            <a:avLst/>
            <a:gdLst>
              <a:gd name="T0" fmla="*/ 2147483647 w 132"/>
              <a:gd name="T1" fmla="*/ 2147483647 h 162"/>
              <a:gd name="T2" fmla="*/ 2147483647 w 132"/>
              <a:gd name="T3" fmla="*/ 2147483647 h 162"/>
              <a:gd name="T4" fmla="*/ 2147483647 w 132"/>
              <a:gd name="T5" fmla="*/ 2147483647 h 162"/>
              <a:gd name="T6" fmla="*/ 2147483647 w 132"/>
              <a:gd name="T7" fmla="*/ 2147483647 h 162"/>
              <a:gd name="T8" fmla="*/ 2147483647 w 132"/>
              <a:gd name="T9" fmla="*/ 2147483647 h 162"/>
              <a:gd name="T10" fmla="*/ 2147483647 w 132"/>
              <a:gd name="T11" fmla="*/ 2147483647 h 162"/>
              <a:gd name="T12" fmla="*/ 2147483647 w 132"/>
              <a:gd name="T13" fmla="*/ 2147483647 h 162"/>
              <a:gd name="T14" fmla="*/ 2147483647 w 132"/>
              <a:gd name="T15" fmla="*/ 2147483647 h 162"/>
              <a:gd name="T16" fmla="*/ 2147483647 w 132"/>
              <a:gd name="T17" fmla="*/ 2147483647 h 162"/>
              <a:gd name="T18" fmla="*/ 2147483647 w 132"/>
              <a:gd name="T19" fmla="*/ 2147483647 h 162"/>
              <a:gd name="T20" fmla="*/ 2147483647 w 132"/>
              <a:gd name="T21" fmla="*/ 2147483647 h 162"/>
              <a:gd name="T22" fmla="*/ 2147483647 w 132"/>
              <a:gd name="T23" fmla="*/ 2147483647 h 162"/>
              <a:gd name="T24" fmla="*/ 2147483647 w 132"/>
              <a:gd name="T25" fmla="*/ 2147483647 h 162"/>
              <a:gd name="T26" fmla="*/ 2147483647 w 132"/>
              <a:gd name="T27" fmla="*/ 2147483647 h 162"/>
              <a:gd name="T28" fmla="*/ 2147483647 w 132"/>
              <a:gd name="T29" fmla="*/ 2147483647 h 162"/>
              <a:gd name="T30" fmla="*/ 2147483647 w 132"/>
              <a:gd name="T31" fmla="*/ 2147483647 h 162"/>
              <a:gd name="T32" fmla="*/ 2147483647 w 132"/>
              <a:gd name="T33" fmla="*/ 2147483647 h 162"/>
              <a:gd name="T34" fmla="*/ 2147483647 w 132"/>
              <a:gd name="T35" fmla="*/ 2147483647 h 162"/>
              <a:gd name="T36" fmla="*/ 0 w 132"/>
              <a:gd name="T37" fmla="*/ 2147483647 h 162"/>
              <a:gd name="T38" fmla="*/ 0 w 132"/>
              <a:gd name="T39" fmla="*/ 2147483647 h 162"/>
              <a:gd name="T40" fmla="*/ 2147483647 w 132"/>
              <a:gd name="T41" fmla="*/ 2147483647 h 162"/>
              <a:gd name="T42" fmla="*/ 2147483647 w 132"/>
              <a:gd name="T43" fmla="*/ 2147483647 h 162"/>
              <a:gd name="T44" fmla="*/ 2147483647 w 132"/>
              <a:gd name="T45" fmla="*/ 2147483647 h 162"/>
              <a:gd name="T46" fmla="*/ 2147483647 w 132"/>
              <a:gd name="T47" fmla="*/ 2147483647 h 162"/>
              <a:gd name="T48" fmla="*/ 2147483647 w 132"/>
              <a:gd name="T49" fmla="*/ 2147483647 h 162"/>
              <a:gd name="T50" fmla="*/ 2147483647 w 132"/>
              <a:gd name="T51" fmla="*/ 0 h 162"/>
              <a:gd name="T52" fmla="*/ 2147483647 w 132"/>
              <a:gd name="T53" fmla="*/ 2147483647 h 162"/>
              <a:gd name="T54" fmla="*/ 2147483647 w 132"/>
              <a:gd name="T55" fmla="*/ 2147483647 h 162"/>
              <a:gd name="T56" fmla="*/ 2147483647 w 132"/>
              <a:gd name="T57" fmla="*/ 2147483647 h 162"/>
              <a:gd name="T58" fmla="*/ 2147483647 w 132"/>
              <a:gd name="T59" fmla="*/ 2147483647 h 1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2"/>
              <a:gd name="T91" fmla="*/ 0 h 162"/>
              <a:gd name="T92" fmla="*/ 132 w 132"/>
              <a:gd name="T93" fmla="*/ 162 h 1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2" h="162">
                <a:moveTo>
                  <a:pt x="84" y="78"/>
                </a:moveTo>
                <a:lnTo>
                  <a:pt x="54" y="162"/>
                </a:lnTo>
                <a:lnTo>
                  <a:pt x="24" y="156"/>
                </a:lnTo>
                <a:lnTo>
                  <a:pt x="18" y="162"/>
                </a:lnTo>
                <a:lnTo>
                  <a:pt x="18" y="156"/>
                </a:lnTo>
                <a:lnTo>
                  <a:pt x="18" y="150"/>
                </a:lnTo>
                <a:lnTo>
                  <a:pt x="12" y="138"/>
                </a:lnTo>
                <a:lnTo>
                  <a:pt x="18" y="132"/>
                </a:lnTo>
                <a:lnTo>
                  <a:pt x="18" y="126"/>
                </a:lnTo>
                <a:lnTo>
                  <a:pt x="18" y="120"/>
                </a:lnTo>
                <a:lnTo>
                  <a:pt x="24" y="114"/>
                </a:lnTo>
                <a:lnTo>
                  <a:pt x="30" y="108"/>
                </a:lnTo>
                <a:lnTo>
                  <a:pt x="30" y="102"/>
                </a:lnTo>
                <a:lnTo>
                  <a:pt x="24" y="96"/>
                </a:lnTo>
                <a:lnTo>
                  <a:pt x="24" y="90"/>
                </a:lnTo>
                <a:lnTo>
                  <a:pt x="18" y="78"/>
                </a:lnTo>
                <a:lnTo>
                  <a:pt x="12" y="72"/>
                </a:lnTo>
                <a:lnTo>
                  <a:pt x="6" y="72"/>
                </a:lnTo>
                <a:lnTo>
                  <a:pt x="0" y="72"/>
                </a:lnTo>
                <a:lnTo>
                  <a:pt x="0" y="60"/>
                </a:lnTo>
                <a:lnTo>
                  <a:pt x="12" y="48"/>
                </a:lnTo>
                <a:lnTo>
                  <a:pt x="30" y="36"/>
                </a:lnTo>
                <a:lnTo>
                  <a:pt x="36" y="24"/>
                </a:lnTo>
                <a:lnTo>
                  <a:pt x="84" y="24"/>
                </a:lnTo>
                <a:lnTo>
                  <a:pt x="102" y="12"/>
                </a:lnTo>
                <a:lnTo>
                  <a:pt x="126" y="0"/>
                </a:lnTo>
                <a:lnTo>
                  <a:pt x="132" y="24"/>
                </a:lnTo>
                <a:lnTo>
                  <a:pt x="126" y="72"/>
                </a:lnTo>
                <a:lnTo>
                  <a:pt x="108" y="72"/>
                </a:lnTo>
                <a:lnTo>
                  <a:pt x="84" y="78"/>
                </a:lnTo>
                <a:close/>
              </a:path>
            </a:pathLst>
          </a:custGeom>
          <a:gradFill rotWithShape="0">
            <a:gsLst>
              <a:gs pos="0">
                <a:srgbClr val="00CC99"/>
              </a:gs>
              <a:gs pos="49001">
                <a:srgbClr val="00CC99"/>
              </a:gs>
              <a:gs pos="50000">
                <a:srgbClr val="00CC99"/>
              </a:gs>
              <a:gs pos="50999">
                <a:srgbClr val="FFC000"/>
              </a:gs>
              <a:gs pos="100000">
                <a:srgbClr val="FFC000"/>
              </a:gs>
            </a:gsLst>
            <a:lin ang="10800000"/>
          </a:gradFill>
          <a:ln w="0">
            <a:solidFill>
              <a:srgbClr val="000000"/>
            </a:solidFill>
            <a:prstDash val="solid"/>
            <a:round/>
            <a:headEnd/>
            <a:tailEnd/>
          </a:ln>
        </p:spPr>
        <p:txBody>
          <a:bodyPr/>
          <a:lstStyle/>
          <a:p>
            <a:endParaRPr lang="fi-FI"/>
          </a:p>
        </p:txBody>
      </p:sp>
      <p:sp>
        <p:nvSpPr>
          <p:cNvPr id="33811" name="Freeform 22"/>
          <p:cNvSpPr>
            <a:spLocks noChangeAspect="1"/>
          </p:cNvSpPr>
          <p:nvPr/>
        </p:nvSpPr>
        <p:spPr bwMode="auto">
          <a:xfrm>
            <a:off x="5529263" y="0"/>
            <a:ext cx="1706562" cy="2132013"/>
          </a:xfrm>
          <a:custGeom>
            <a:avLst/>
            <a:gdLst>
              <a:gd name="T0" fmla="*/ 2147483647 w 210"/>
              <a:gd name="T1" fmla="*/ 0 h 282"/>
              <a:gd name="T2" fmla="*/ 2147483647 w 210"/>
              <a:gd name="T3" fmla="*/ 2147483647 h 282"/>
              <a:gd name="T4" fmla="*/ 2147483647 w 210"/>
              <a:gd name="T5" fmla="*/ 2147483647 h 282"/>
              <a:gd name="T6" fmla="*/ 2147483647 w 210"/>
              <a:gd name="T7" fmla="*/ 2147483647 h 282"/>
              <a:gd name="T8" fmla="*/ 2147483647 w 210"/>
              <a:gd name="T9" fmla="*/ 2147483647 h 282"/>
              <a:gd name="T10" fmla="*/ 2147483647 w 210"/>
              <a:gd name="T11" fmla="*/ 2147483647 h 282"/>
              <a:gd name="T12" fmla="*/ 2147483647 w 210"/>
              <a:gd name="T13" fmla="*/ 2147483647 h 282"/>
              <a:gd name="T14" fmla="*/ 2147483647 w 210"/>
              <a:gd name="T15" fmla="*/ 2147483647 h 282"/>
              <a:gd name="T16" fmla="*/ 2147483647 w 210"/>
              <a:gd name="T17" fmla="*/ 2147483647 h 282"/>
              <a:gd name="T18" fmla="*/ 2147483647 w 210"/>
              <a:gd name="T19" fmla="*/ 2147483647 h 282"/>
              <a:gd name="T20" fmla="*/ 2147483647 w 210"/>
              <a:gd name="T21" fmla="*/ 2147483647 h 282"/>
              <a:gd name="T22" fmla="*/ 2147483647 w 210"/>
              <a:gd name="T23" fmla="*/ 2147483647 h 282"/>
              <a:gd name="T24" fmla="*/ 2147483647 w 210"/>
              <a:gd name="T25" fmla="*/ 2147483647 h 282"/>
              <a:gd name="T26" fmla="*/ 0 w 210"/>
              <a:gd name="T27" fmla="*/ 2147483647 h 282"/>
              <a:gd name="T28" fmla="*/ 2147483647 w 210"/>
              <a:gd name="T29" fmla="*/ 2147483647 h 282"/>
              <a:gd name="T30" fmla="*/ 2147483647 w 210"/>
              <a:gd name="T31" fmla="*/ 2147483647 h 282"/>
              <a:gd name="T32" fmla="*/ 2147483647 w 210"/>
              <a:gd name="T33" fmla="*/ 2147483647 h 282"/>
              <a:gd name="T34" fmla="*/ 2147483647 w 210"/>
              <a:gd name="T35" fmla="*/ 2147483647 h 282"/>
              <a:gd name="T36" fmla="*/ 2147483647 w 210"/>
              <a:gd name="T37" fmla="*/ 2147483647 h 282"/>
              <a:gd name="T38" fmla="*/ 2147483647 w 210"/>
              <a:gd name="T39" fmla="*/ 2147483647 h 282"/>
              <a:gd name="T40" fmla="*/ 2147483647 w 210"/>
              <a:gd name="T41" fmla="*/ 2147483647 h 282"/>
              <a:gd name="T42" fmla="*/ 2147483647 w 210"/>
              <a:gd name="T43" fmla="*/ 2147483647 h 282"/>
              <a:gd name="T44" fmla="*/ 2147483647 w 210"/>
              <a:gd name="T45" fmla="*/ 2147483647 h 282"/>
              <a:gd name="T46" fmla="*/ 2147483647 w 210"/>
              <a:gd name="T47" fmla="*/ 2147483647 h 282"/>
              <a:gd name="T48" fmla="*/ 2147483647 w 210"/>
              <a:gd name="T49" fmla="*/ 2147483647 h 282"/>
              <a:gd name="T50" fmla="*/ 2147483647 w 210"/>
              <a:gd name="T51" fmla="*/ 2147483647 h 282"/>
              <a:gd name="T52" fmla="*/ 2147483647 w 210"/>
              <a:gd name="T53" fmla="*/ 2147483647 h 282"/>
              <a:gd name="T54" fmla="*/ 2147483647 w 210"/>
              <a:gd name="T55" fmla="*/ 2147483647 h 282"/>
              <a:gd name="T56" fmla="*/ 2147483647 w 210"/>
              <a:gd name="T57" fmla="*/ 2147483647 h 282"/>
              <a:gd name="T58" fmla="*/ 2147483647 w 210"/>
              <a:gd name="T59" fmla="*/ 2147483647 h 282"/>
              <a:gd name="T60" fmla="*/ 2147483647 w 210"/>
              <a:gd name="T61" fmla="*/ 2147483647 h 282"/>
              <a:gd name="T62" fmla="*/ 2147483647 w 210"/>
              <a:gd name="T63" fmla="*/ 2147483647 h 282"/>
              <a:gd name="T64" fmla="*/ 2147483647 w 210"/>
              <a:gd name="T65" fmla="*/ 2147483647 h 282"/>
              <a:gd name="T66" fmla="*/ 2147483647 w 210"/>
              <a:gd name="T67" fmla="*/ 2147483647 h 282"/>
              <a:gd name="T68" fmla="*/ 2147483647 w 210"/>
              <a:gd name="T69" fmla="*/ 2147483647 h 282"/>
              <a:gd name="T70" fmla="*/ 2147483647 w 210"/>
              <a:gd name="T71" fmla="*/ 2147483647 h 282"/>
              <a:gd name="T72" fmla="*/ 2147483647 w 210"/>
              <a:gd name="T73" fmla="*/ 2147483647 h 282"/>
              <a:gd name="T74" fmla="*/ 2147483647 w 210"/>
              <a:gd name="T75" fmla="*/ 2147483647 h 282"/>
              <a:gd name="T76" fmla="*/ 2147483647 w 210"/>
              <a:gd name="T77" fmla="*/ 2147483647 h 282"/>
              <a:gd name="T78" fmla="*/ 2147483647 w 210"/>
              <a:gd name="T79" fmla="*/ 0 h 28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0"/>
              <a:gd name="T121" fmla="*/ 0 h 282"/>
              <a:gd name="T122" fmla="*/ 210 w 210"/>
              <a:gd name="T123" fmla="*/ 282 h 28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0" h="282">
                <a:moveTo>
                  <a:pt x="30" y="0"/>
                </a:moveTo>
                <a:lnTo>
                  <a:pt x="30" y="18"/>
                </a:lnTo>
                <a:lnTo>
                  <a:pt x="12" y="24"/>
                </a:lnTo>
                <a:lnTo>
                  <a:pt x="12" y="36"/>
                </a:lnTo>
                <a:lnTo>
                  <a:pt x="24" y="60"/>
                </a:lnTo>
                <a:lnTo>
                  <a:pt x="42" y="66"/>
                </a:lnTo>
                <a:lnTo>
                  <a:pt x="36" y="96"/>
                </a:lnTo>
                <a:lnTo>
                  <a:pt x="30" y="102"/>
                </a:lnTo>
                <a:lnTo>
                  <a:pt x="30" y="114"/>
                </a:lnTo>
                <a:lnTo>
                  <a:pt x="42" y="126"/>
                </a:lnTo>
                <a:lnTo>
                  <a:pt x="42" y="138"/>
                </a:lnTo>
                <a:lnTo>
                  <a:pt x="36" y="144"/>
                </a:lnTo>
                <a:lnTo>
                  <a:pt x="18" y="138"/>
                </a:lnTo>
                <a:lnTo>
                  <a:pt x="0" y="144"/>
                </a:lnTo>
                <a:lnTo>
                  <a:pt x="12" y="168"/>
                </a:lnTo>
                <a:lnTo>
                  <a:pt x="12" y="186"/>
                </a:lnTo>
                <a:lnTo>
                  <a:pt x="30" y="192"/>
                </a:lnTo>
                <a:lnTo>
                  <a:pt x="36" y="210"/>
                </a:lnTo>
                <a:lnTo>
                  <a:pt x="36" y="246"/>
                </a:lnTo>
                <a:lnTo>
                  <a:pt x="48" y="252"/>
                </a:lnTo>
                <a:lnTo>
                  <a:pt x="60" y="252"/>
                </a:lnTo>
                <a:lnTo>
                  <a:pt x="66" y="240"/>
                </a:lnTo>
                <a:lnTo>
                  <a:pt x="102" y="276"/>
                </a:lnTo>
                <a:lnTo>
                  <a:pt x="108" y="276"/>
                </a:lnTo>
                <a:lnTo>
                  <a:pt x="138" y="282"/>
                </a:lnTo>
                <a:lnTo>
                  <a:pt x="168" y="276"/>
                </a:lnTo>
                <a:lnTo>
                  <a:pt x="174" y="258"/>
                </a:lnTo>
                <a:lnTo>
                  <a:pt x="168" y="246"/>
                </a:lnTo>
                <a:lnTo>
                  <a:pt x="168" y="240"/>
                </a:lnTo>
                <a:lnTo>
                  <a:pt x="174" y="228"/>
                </a:lnTo>
                <a:lnTo>
                  <a:pt x="192" y="216"/>
                </a:lnTo>
                <a:lnTo>
                  <a:pt x="210" y="222"/>
                </a:lnTo>
                <a:lnTo>
                  <a:pt x="204" y="174"/>
                </a:lnTo>
                <a:lnTo>
                  <a:pt x="198" y="150"/>
                </a:lnTo>
                <a:lnTo>
                  <a:pt x="174" y="96"/>
                </a:lnTo>
                <a:lnTo>
                  <a:pt x="150" y="54"/>
                </a:lnTo>
                <a:lnTo>
                  <a:pt x="138" y="12"/>
                </a:lnTo>
                <a:lnTo>
                  <a:pt x="132" y="12"/>
                </a:lnTo>
                <a:lnTo>
                  <a:pt x="96" y="18"/>
                </a:lnTo>
                <a:lnTo>
                  <a:pt x="30" y="0"/>
                </a:lnTo>
                <a:close/>
              </a:path>
            </a:pathLst>
          </a:custGeom>
          <a:solidFill>
            <a:srgbClr val="00CC99"/>
          </a:solidFill>
          <a:ln w="0">
            <a:solidFill>
              <a:srgbClr val="000000"/>
            </a:solidFill>
            <a:prstDash val="solid"/>
            <a:round/>
            <a:headEnd/>
            <a:tailEnd/>
          </a:ln>
        </p:spPr>
        <p:txBody>
          <a:bodyPr/>
          <a:lstStyle/>
          <a:p>
            <a:endParaRPr lang="fi-FI"/>
          </a:p>
        </p:txBody>
      </p:sp>
      <p:sp>
        <p:nvSpPr>
          <p:cNvPr id="33812" name="Freeform 23"/>
          <p:cNvSpPr>
            <a:spLocks noChangeAspect="1"/>
          </p:cNvSpPr>
          <p:nvPr/>
        </p:nvSpPr>
        <p:spPr bwMode="auto">
          <a:xfrm>
            <a:off x="3389313" y="1177925"/>
            <a:ext cx="1993900" cy="1862138"/>
          </a:xfrm>
          <a:custGeom>
            <a:avLst/>
            <a:gdLst>
              <a:gd name="T0" fmla="*/ 2147483647 w 246"/>
              <a:gd name="T1" fmla="*/ 0 h 246"/>
              <a:gd name="T2" fmla="*/ 2147483647 w 246"/>
              <a:gd name="T3" fmla="*/ 0 h 246"/>
              <a:gd name="T4" fmla="*/ 2147483647 w 246"/>
              <a:gd name="T5" fmla="*/ 2147483647 h 246"/>
              <a:gd name="T6" fmla="*/ 2147483647 w 246"/>
              <a:gd name="T7" fmla="*/ 2147483647 h 246"/>
              <a:gd name="T8" fmla="*/ 2147483647 w 246"/>
              <a:gd name="T9" fmla="*/ 2147483647 h 246"/>
              <a:gd name="T10" fmla="*/ 0 w 246"/>
              <a:gd name="T11" fmla="*/ 2147483647 h 246"/>
              <a:gd name="T12" fmla="*/ 0 w 246"/>
              <a:gd name="T13" fmla="*/ 2147483647 h 246"/>
              <a:gd name="T14" fmla="*/ 2147483647 w 246"/>
              <a:gd name="T15" fmla="*/ 2147483647 h 246"/>
              <a:gd name="T16" fmla="*/ 2147483647 w 246"/>
              <a:gd name="T17" fmla="*/ 2147483647 h 246"/>
              <a:gd name="T18" fmla="*/ 2147483647 w 246"/>
              <a:gd name="T19" fmla="*/ 2147483647 h 246"/>
              <a:gd name="T20" fmla="*/ 2147483647 w 246"/>
              <a:gd name="T21" fmla="*/ 2147483647 h 246"/>
              <a:gd name="T22" fmla="*/ 2147483647 w 246"/>
              <a:gd name="T23" fmla="*/ 2147483647 h 246"/>
              <a:gd name="T24" fmla="*/ 2147483647 w 246"/>
              <a:gd name="T25" fmla="*/ 2147483647 h 246"/>
              <a:gd name="T26" fmla="*/ 2147483647 w 246"/>
              <a:gd name="T27" fmla="*/ 2147483647 h 246"/>
              <a:gd name="T28" fmla="*/ 2147483647 w 246"/>
              <a:gd name="T29" fmla="*/ 2147483647 h 246"/>
              <a:gd name="T30" fmla="*/ 2147483647 w 246"/>
              <a:gd name="T31" fmla="*/ 2147483647 h 246"/>
              <a:gd name="T32" fmla="*/ 2147483647 w 246"/>
              <a:gd name="T33" fmla="*/ 2147483647 h 246"/>
              <a:gd name="T34" fmla="*/ 2147483647 w 246"/>
              <a:gd name="T35" fmla="*/ 2147483647 h 246"/>
              <a:gd name="T36" fmla="*/ 2147483647 w 246"/>
              <a:gd name="T37" fmla="*/ 2147483647 h 246"/>
              <a:gd name="T38" fmla="*/ 2147483647 w 246"/>
              <a:gd name="T39" fmla="*/ 2147483647 h 246"/>
              <a:gd name="T40" fmla="*/ 2147483647 w 246"/>
              <a:gd name="T41" fmla="*/ 2147483647 h 246"/>
              <a:gd name="T42" fmla="*/ 2147483647 w 246"/>
              <a:gd name="T43" fmla="*/ 2147483647 h 246"/>
              <a:gd name="T44" fmla="*/ 2147483647 w 246"/>
              <a:gd name="T45" fmla="*/ 2147483647 h 246"/>
              <a:gd name="T46" fmla="*/ 2147483647 w 246"/>
              <a:gd name="T47" fmla="*/ 2147483647 h 246"/>
              <a:gd name="T48" fmla="*/ 2147483647 w 246"/>
              <a:gd name="T49" fmla="*/ 2147483647 h 246"/>
              <a:gd name="T50" fmla="*/ 2147483647 w 246"/>
              <a:gd name="T51" fmla="*/ 2147483647 h 246"/>
              <a:gd name="T52" fmla="*/ 2147483647 w 246"/>
              <a:gd name="T53" fmla="*/ 2147483647 h 246"/>
              <a:gd name="T54" fmla="*/ 2147483647 w 246"/>
              <a:gd name="T55" fmla="*/ 2147483647 h 246"/>
              <a:gd name="T56" fmla="*/ 2147483647 w 246"/>
              <a:gd name="T57" fmla="*/ 2147483647 h 246"/>
              <a:gd name="T58" fmla="*/ 2147483647 w 246"/>
              <a:gd name="T59" fmla="*/ 2147483647 h 246"/>
              <a:gd name="T60" fmla="*/ 2147483647 w 246"/>
              <a:gd name="T61" fmla="*/ 0 h 246"/>
              <a:gd name="T62" fmla="*/ 2147483647 w 246"/>
              <a:gd name="T63" fmla="*/ 0 h 2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6"/>
              <a:gd name="T97" fmla="*/ 0 h 246"/>
              <a:gd name="T98" fmla="*/ 246 w 246"/>
              <a:gd name="T99" fmla="*/ 246 h 2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6" h="246">
                <a:moveTo>
                  <a:pt x="162" y="0"/>
                </a:moveTo>
                <a:lnTo>
                  <a:pt x="156" y="0"/>
                </a:lnTo>
                <a:lnTo>
                  <a:pt x="114" y="60"/>
                </a:lnTo>
                <a:lnTo>
                  <a:pt x="84" y="72"/>
                </a:lnTo>
                <a:lnTo>
                  <a:pt x="6" y="60"/>
                </a:lnTo>
                <a:lnTo>
                  <a:pt x="0" y="108"/>
                </a:lnTo>
                <a:lnTo>
                  <a:pt x="0" y="150"/>
                </a:lnTo>
                <a:lnTo>
                  <a:pt x="18" y="162"/>
                </a:lnTo>
                <a:lnTo>
                  <a:pt x="24" y="162"/>
                </a:lnTo>
                <a:lnTo>
                  <a:pt x="30" y="168"/>
                </a:lnTo>
                <a:lnTo>
                  <a:pt x="24" y="186"/>
                </a:lnTo>
                <a:lnTo>
                  <a:pt x="6" y="192"/>
                </a:lnTo>
                <a:lnTo>
                  <a:pt x="24" y="216"/>
                </a:lnTo>
                <a:lnTo>
                  <a:pt x="54" y="240"/>
                </a:lnTo>
                <a:lnTo>
                  <a:pt x="138" y="246"/>
                </a:lnTo>
                <a:lnTo>
                  <a:pt x="168" y="246"/>
                </a:lnTo>
                <a:lnTo>
                  <a:pt x="174" y="240"/>
                </a:lnTo>
                <a:lnTo>
                  <a:pt x="180" y="234"/>
                </a:lnTo>
                <a:lnTo>
                  <a:pt x="192" y="234"/>
                </a:lnTo>
                <a:lnTo>
                  <a:pt x="210" y="240"/>
                </a:lnTo>
                <a:lnTo>
                  <a:pt x="216" y="210"/>
                </a:lnTo>
                <a:lnTo>
                  <a:pt x="228" y="198"/>
                </a:lnTo>
                <a:lnTo>
                  <a:pt x="246" y="198"/>
                </a:lnTo>
                <a:lnTo>
                  <a:pt x="240" y="174"/>
                </a:lnTo>
                <a:lnTo>
                  <a:pt x="222" y="156"/>
                </a:lnTo>
                <a:lnTo>
                  <a:pt x="210" y="156"/>
                </a:lnTo>
                <a:lnTo>
                  <a:pt x="198" y="138"/>
                </a:lnTo>
                <a:lnTo>
                  <a:pt x="198" y="96"/>
                </a:lnTo>
                <a:lnTo>
                  <a:pt x="186" y="42"/>
                </a:lnTo>
                <a:lnTo>
                  <a:pt x="186" y="30"/>
                </a:lnTo>
                <a:lnTo>
                  <a:pt x="174" y="0"/>
                </a:lnTo>
                <a:lnTo>
                  <a:pt x="162" y="0"/>
                </a:lnTo>
                <a:close/>
              </a:path>
            </a:pathLst>
          </a:custGeom>
          <a:solidFill>
            <a:srgbClr val="00CC99"/>
          </a:solidFill>
          <a:ln w="0">
            <a:solidFill>
              <a:srgbClr val="000000"/>
            </a:solidFill>
            <a:prstDash val="solid"/>
            <a:round/>
            <a:headEnd/>
            <a:tailEnd/>
          </a:ln>
        </p:spPr>
        <p:txBody>
          <a:bodyPr/>
          <a:lstStyle/>
          <a:p>
            <a:endParaRPr lang="fi-FI"/>
          </a:p>
        </p:txBody>
      </p:sp>
      <p:sp>
        <p:nvSpPr>
          <p:cNvPr id="33813" name="Freeform 24"/>
          <p:cNvSpPr>
            <a:spLocks noChangeAspect="1"/>
          </p:cNvSpPr>
          <p:nvPr/>
        </p:nvSpPr>
        <p:spPr bwMode="auto">
          <a:xfrm>
            <a:off x="4900613" y="1406525"/>
            <a:ext cx="1458912" cy="1268413"/>
          </a:xfrm>
          <a:custGeom>
            <a:avLst/>
            <a:gdLst>
              <a:gd name="T0" fmla="*/ 0 w 180"/>
              <a:gd name="T1" fmla="*/ 0 h 168"/>
              <a:gd name="T2" fmla="*/ 0 w 180"/>
              <a:gd name="T3" fmla="*/ 2147483647 h 168"/>
              <a:gd name="T4" fmla="*/ 2147483647 w 180"/>
              <a:gd name="T5" fmla="*/ 2147483647 h 168"/>
              <a:gd name="T6" fmla="*/ 2147483647 w 180"/>
              <a:gd name="T7" fmla="*/ 2147483647 h 168"/>
              <a:gd name="T8" fmla="*/ 2147483647 w 180"/>
              <a:gd name="T9" fmla="*/ 2147483647 h 168"/>
              <a:gd name="T10" fmla="*/ 2147483647 w 180"/>
              <a:gd name="T11" fmla="*/ 2147483647 h 168"/>
              <a:gd name="T12" fmla="*/ 2147483647 w 180"/>
              <a:gd name="T13" fmla="*/ 2147483647 h 168"/>
              <a:gd name="T14" fmla="*/ 2147483647 w 180"/>
              <a:gd name="T15" fmla="*/ 2147483647 h 168"/>
              <a:gd name="T16" fmla="*/ 2147483647 w 180"/>
              <a:gd name="T17" fmla="*/ 2147483647 h 168"/>
              <a:gd name="T18" fmla="*/ 2147483647 w 180"/>
              <a:gd name="T19" fmla="*/ 2147483647 h 168"/>
              <a:gd name="T20" fmla="*/ 2147483647 w 180"/>
              <a:gd name="T21" fmla="*/ 2147483647 h 168"/>
              <a:gd name="T22" fmla="*/ 2147483647 w 180"/>
              <a:gd name="T23" fmla="*/ 2147483647 h 168"/>
              <a:gd name="T24" fmla="*/ 2147483647 w 180"/>
              <a:gd name="T25" fmla="*/ 2147483647 h 168"/>
              <a:gd name="T26" fmla="*/ 2147483647 w 180"/>
              <a:gd name="T27" fmla="*/ 2147483647 h 168"/>
              <a:gd name="T28" fmla="*/ 2147483647 w 180"/>
              <a:gd name="T29" fmla="*/ 2147483647 h 168"/>
              <a:gd name="T30" fmla="*/ 2147483647 w 180"/>
              <a:gd name="T31" fmla="*/ 2147483647 h 168"/>
              <a:gd name="T32" fmla="*/ 2147483647 w 180"/>
              <a:gd name="T33" fmla="*/ 2147483647 h 168"/>
              <a:gd name="T34" fmla="*/ 2147483647 w 180"/>
              <a:gd name="T35" fmla="*/ 2147483647 h 168"/>
              <a:gd name="T36" fmla="*/ 2147483647 w 180"/>
              <a:gd name="T37" fmla="*/ 2147483647 h 168"/>
              <a:gd name="T38" fmla="*/ 2147483647 w 180"/>
              <a:gd name="T39" fmla="*/ 2147483647 h 168"/>
              <a:gd name="T40" fmla="*/ 2147483647 w 180"/>
              <a:gd name="T41" fmla="*/ 2147483647 h 168"/>
              <a:gd name="T42" fmla="*/ 2147483647 w 180"/>
              <a:gd name="T43" fmla="*/ 0 h 168"/>
              <a:gd name="T44" fmla="*/ 2147483647 w 180"/>
              <a:gd name="T45" fmla="*/ 2147483647 h 168"/>
              <a:gd name="T46" fmla="*/ 2147483647 w 180"/>
              <a:gd name="T47" fmla="*/ 0 h 168"/>
              <a:gd name="T48" fmla="*/ 0 w 180"/>
              <a:gd name="T49" fmla="*/ 0 h 1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68"/>
              <a:gd name="T77" fmla="*/ 180 w 180"/>
              <a:gd name="T78" fmla="*/ 168 h 1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68">
                <a:moveTo>
                  <a:pt x="0" y="0"/>
                </a:moveTo>
                <a:lnTo>
                  <a:pt x="0" y="12"/>
                </a:lnTo>
                <a:lnTo>
                  <a:pt x="12" y="66"/>
                </a:lnTo>
                <a:lnTo>
                  <a:pt x="12" y="108"/>
                </a:lnTo>
                <a:lnTo>
                  <a:pt x="24" y="126"/>
                </a:lnTo>
                <a:lnTo>
                  <a:pt x="36" y="126"/>
                </a:lnTo>
                <a:lnTo>
                  <a:pt x="54" y="144"/>
                </a:lnTo>
                <a:lnTo>
                  <a:pt x="60" y="168"/>
                </a:lnTo>
                <a:lnTo>
                  <a:pt x="108" y="156"/>
                </a:lnTo>
                <a:lnTo>
                  <a:pt x="114" y="126"/>
                </a:lnTo>
                <a:lnTo>
                  <a:pt x="150" y="114"/>
                </a:lnTo>
                <a:lnTo>
                  <a:pt x="156" y="114"/>
                </a:lnTo>
                <a:lnTo>
                  <a:pt x="168" y="114"/>
                </a:lnTo>
                <a:lnTo>
                  <a:pt x="174" y="102"/>
                </a:lnTo>
                <a:lnTo>
                  <a:pt x="180" y="90"/>
                </a:lnTo>
                <a:lnTo>
                  <a:pt x="144" y="54"/>
                </a:lnTo>
                <a:lnTo>
                  <a:pt x="138" y="66"/>
                </a:lnTo>
                <a:lnTo>
                  <a:pt x="126" y="66"/>
                </a:lnTo>
                <a:lnTo>
                  <a:pt x="114" y="60"/>
                </a:lnTo>
                <a:lnTo>
                  <a:pt x="114" y="24"/>
                </a:lnTo>
                <a:lnTo>
                  <a:pt x="108" y="6"/>
                </a:lnTo>
                <a:lnTo>
                  <a:pt x="90" y="0"/>
                </a:lnTo>
                <a:lnTo>
                  <a:pt x="66" y="6"/>
                </a:lnTo>
                <a:lnTo>
                  <a:pt x="6" y="0"/>
                </a:lnTo>
                <a:lnTo>
                  <a:pt x="0" y="0"/>
                </a:lnTo>
                <a:close/>
              </a:path>
            </a:pathLst>
          </a:custGeom>
          <a:solidFill>
            <a:srgbClr val="00CC99"/>
          </a:solidFill>
          <a:ln w="0">
            <a:solidFill>
              <a:srgbClr val="000000"/>
            </a:solidFill>
            <a:prstDash val="solid"/>
            <a:round/>
            <a:headEnd/>
            <a:tailEnd/>
          </a:ln>
        </p:spPr>
        <p:txBody>
          <a:bodyPr/>
          <a:lstStyle/>
          <a:p>
            <a:endParaRPr lang="fi-FI"/>
          </a:p>
        </p:txBody>
      </p:sp>
      <p:sp>
        <p:nvSpPr>
          <p:cNvPr id="33814" name="Freeform 27"/>
          <p:cNvSpPr>
            <a:spLocks noChangeAspect="1"/>
          </p:cNvSpPr>
          <p:nvPr/>
        </p:nvSpPr>
        <p:spPr bwMode="auto">
          <a:xfrm>
            <a:off x="2708275" y="3443288"/>
            <a:ext cx="731838" cy="771525"/>
          </a:xfrm>
          <a:custGeom>
            <a:avLst/>
            <a:gdLst>
              <a:gd name="T0" fmla="*/ 2147483647 w 90"/>
              <a:gd name="T1" fmla="*/ 2147483647 h 102"/>
              <a:gd name="T2" fmla="*/ 2147483647 w 90"/>
              <a:gd name="T3" fmla="*/ 2147483647 h 102"/>
              <a:gd name="T4" fmla="*/ 2147483647 w 90"/>
              <a:gd name="T5" fmla="*/ 2147483647 h 102"/>
              <a:gd name="T6" fmla="*/ 2147483647 w 90"/>
              <a:gd name="T7" fmla="*/ 2147483647 h 102"/>
              <a:gd name="T8" fmla="*/ 0 w 90"/>
              <a:gd name="T9" fmla="*/ 2147483647 h 102"/>
              <a:gd name="T10" fmla="*/ 0 w 90"/>
              <a:gd name="T11" fmla="*/ 2147483647 h 102"/>
              <a:gd name="T12" fmla="*/ 2147483647 w 90"/>
              <a:gd name="T13" fmla="*/ 2147483647 h 102"/>
              <a:gd name="T14" fmla="*/ 2147483647 w 90"/>
              <a:gd name="T15" fmla="*/ 2147483647 h 102"/>
              <a:gd name="T16" fmla="*/ 2147483647 w 90"/>
              <a:gd name="T17" fmla="*/ 2147483647 h 102"/>
              <a:gd name="T18" fmla="*/ 2147483647 w 90"/>
              <a:gd name="T19" fmla="*/ 2147483647 h 102"/>
              <a:gd name="T20" fmla="*/ 2147483647 w 90"/>
              <a:gd name="T21" fmla="*/ 0 h 102"/>
              <a:gd name="T22" fmla="*/ 2147483647 w 90"/>
              <a:gd name="T23" fmla="*/ 2147483647 h 102"/>
              <a:gd name="T24" fmla="*/ 2147483647 w 90"/>
              <a:gd name="T25" fmla="*/ 2147483647 h 102"/>
              <a:gd name="T26" fmla="*/ 2147483647 w 90"/>
              <a:gd name="T27" fmla="*/ 2147483647 h 102"/>
              <a:gd name="T28" fmla="*/ 2147483647 w 90"/>
              <a:gd name="T29" fmla="*/ 2147483647 h 102"/>
              <a:gd name="T30" fmla="*/ 2147483647 w 90"/>
              <a:gd name="T31" fmla="*/ 2147483647 h 102"/>
              <a:gd name="T32" fmla="*/ 2147483647 w 90"/>
              <a:gd name="T33" fmla="*/ 2147483647 h 102"/>
              <a:gd name="T34" fmla="*/ 2147483647 w 90"/>
              <a:gd name="T35" fmla="*/ 2147483647 h 102"/>
              <a:gd name="T36" fmla="*/ 2147483647 w 90"/>
              <a:gd name="T37" fmla="*/ 2147483647 h 102"/>
              <a:gd name="T38" fmla="*/ 2147483647 w 90"/>
              <a:gd name="T39" fmla="*/ 2147483647 h 1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102"/>
              <a:gd name="T62" fmla="*/ 90 w 90"/>
              <a:gd name="T63" fmla="*/ 102 h 10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102">
                <a:moveTo>
                  <a:pt x="24" y="60"/>
                </a:moveTo>
                <a:lnTo>
                  <a:pt x="36" y="66"/>
                </a:lnTo>
                <a:lnTo>
                  <a:pt x="24" y="84"/>
                </a:lnTo>
                <a:lnTo>
                  <a:pt x="12" y="78"/>
                </a:lnTo>
                <a:lnTo>
                  <a:pt x="0" y="60"/>
                </a:lnTo>
                <a:lnTo>
                  <a:pt x="0" y="48"/>
                </a:lnTo>
                <a:lnTo>
                  <a:pt x="12" y="48"/>
                </a:lnTo>
                <a:lnTo>
                  <a:pt x="6" y="18"/>
                </a:lnTo>
                <a:lnTo>
                  <a:pt x="12" y="18"/>
                </a:lnTo>
                <a:lnTo>
                  <a:pt x="24" y="12"/>
                </a:lnTo>
                <a:lnTo>
                  <a:pt x="30" y="0"/>
                </a:lnTo>
                <a:lnTo>
                  <a:pt x="36" y="6"/>
                </a:lnTo>
                <a:lnTo>
                  <a:pt x="90" y="102"/>
                </a:lnTo>
                <a:lnTo>
                  <a:pt x="66" y="96"/>
                </a:lnTo>
                <a:lnTo>
                  <a:pt x="60" y="96"/>
                </a:lnTo>
                <a:lnTo>
                  <a:pt x="54" y="84"/>
                </a:lnTo>
                <a:lnTo>
                  <a:pt x="54" y="66"/>
                </a:lnTo>
                <a:lnTo>
                  <a:pt x="54" y="54"/>
                </a:lnTo>
                <a:lnTo>
                  <a:pt x="42" y="48"/>
                </a:lnTo>
                <a:lnTo>
                  <a:pt x="24" y="60"/>
                </a:lnTo>
                <a:close/>
              </a:path>
            </a:pathLst>
          </a:custGeom>
          <a:gradFill rotWithShape="0">
            <a:gsLst>
              <a:gs pos="0">
                <a:srgbClr val="00CC99"/>
              </a:gs>
              <a:gs pos="49001">
                <a:srgbClr val="00CC99"/>
              </a:gs>
              <a:gs pos="50000">
                <a:srgbClr val="00CC99"/>
              </a:gs>
              <a:gs pos="50999">
                <a:srgbClr val="FFC000"/>
              </a:gs>
              <a:gs pos="100000">
                <a:srgbClr val="FFC000"/>
              </a:gs>
            </a:gsLst>
            <a:lin ang="10800000"/>
          </a:gradFill>
          <a:ln w="12700">
            <a:solidFill>
              <a:srgbClr val="000000"/>
            </a:solidFill>
            <a:prstDash val="solid"/>
            <a:round/>
            <a:headEnd/>
            <a:tailEnd/>
          </a:ln>
        </p:spPr>
        <p:txBody>
          <a:bodyPr/>
          <a:lstStyle/>
          <a:p>
            <a:endParaRPr lang="fi-FI"/>
          </a:p>
        </p:txBody>
      </p:sp>
      <p:sp>
        <p:nvSpPr>
          <p:cNvPr id="33815" name="Freeform 29"/>
          <p:cNvSpPr>
            <a:spLocks noChangeAspect="1"/>
          </p:cNvSpPr>
          <p:nvPr/>
        </p:nvSpPr>
        <p:spPr bwMode="auto">
          <a:xfrm>
            <a:off x="1492250" y="4940300"/>
            <a:ext cx="727075" cy="542925"/>
          </a:xfrm>
          <a:custGeom>
            <a:avLst/>
            <a:gdLst>
              <a:gd name="T0" fmla="*/ 0 w 90"/>
              <a:gd name="T1" fmla="*/ 2147483647 h 72"/>
              <a:gd name="T2" fmla="*/ 2147483647 w 90"/>
              <a:gd name="T3" fmla="*/ 2147483647 h 72"/>
              <a:gd name="T4" fmla="*/ 2147483647 w 90"/>
              <a:gd name="T5" fmla="*/ 2147483647 h 72"/>
              <a:gd name="T6" fmla="*/ 2147483647 w 90"/>
              <a:gd name="T7" fmla="*/ 2147483647 h 72"/>
              <a:gd name="T8" fmla="*/ 2147483647 w 90"/>
              <a:gd name="T9" fmla="*/ 0 h 72"/>
              <a:gd name="T10" fmla="*/ 2147483647 w 90"/>
              <a:gd name="T11" fmla="*/ 2147483647 h 72"/>
              <a:gd name="T12" fmla="*/ 2147483647 w 90"/>
              <a:gd name="T13" fmla="*/ 2147483647 h 72"/>
              <a:gd name="T14" fmla="*/ 2147483647 w 90"/>
              <a:gd name="T15" fmla="*/ 2147483647 h 72"/>
              <a:gd name="T16" fmla="*/ 2147483647 w 90"/>
              <a:gd name="T17" fmla="*/ 2147483647 h 72"/>
              <a:gd name="T18" fmla="*/ 2147483647 w 90"/>
              <a:gd name="T19" fmla="*/ 2147483647 h 72"/>
              <a:gd name="T20" fmla="*/ 2147483647 w 90"/>
              <a:gd name="T21" fmla="*/ 2147483647 h 72"/>
              <a:gd name="T22" fmla="*/ 2147483647 w 90"/>
              <a:gd name="T23" fmla="*/ 2147483647 h 72"/>
              <a:gd name="T24" fmla="*/ 0 w 90"/>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72"/>
              <a:gd name="T41" fmla="*/ 90 w 90"/>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72">
                <a:moveTo>
                  <a:pt x="0" y="42"/>
                </a:moveTo>
                <a:lnTo>
                  <a:pt x="6" y="36"/>
                </a:lnTo>
                <a:lnTo>
                  <a:pt x="6" y="18"/>
                </a:lnTo>
                <a:lnTo>
                  <a:pt x="12" y="6"/>
                </a:lnTo>
                <a:lnTo>
                  <a:pt x="36" y="0"/>
                </a:lnTo>
                <a:lnTo>
                  <a:pt x="66" y="24"/>
                </a:lnTo>
                <a:lnTo>
                  <a:pt x="90" y="36"/>
                </a:lnTo>
                <a:lnTo>
                  <a:pt x="72" y="66"/>
                </a:lnTo>
                <a:lnTo>
                  <a:pt x="60" y="60"/>
                </a:lnTo>
                <a:lnTo>
                  <a:pt x="48" y="66"/>
                </a:lnTo>
                <a:lnTo>
                  <a:pt x="36" y="72"/>
                </a:lnTo>
                <a:lnTo>
                  <a:pt x="12" y="66"/>
                </a:lnTo>
                <a:lnTo>
                  <a:pt x="0" y="42"/>
                </a:lnTo>
                <a:close/>
              </a:path>
            </a:pathLst>
          </a:custGeom>
          <a:solidFill>
            <a:srgbClr val="00CC99"/>
          </a:solidFill>
          <a:ln w="12700">
            <a:solidFill>
              <a:srgbClr val="000000"/>
            </a:solidFill>
            <a:prstDash val="solid"/>
            <a:round/>
            <a:headEnd/>
            <a:tailEnd/>
          </a:ln>
        </p:spPr>
        <p:txBody>
          <a:bodyPr/>
          <a:lstStyle/>
          <a:p>
            <a:endParaRPr lang="fi-FI"/>
          </a:p>
        </p:txBody>
      </p:sp>
      <p:sp>
        <p:nvSpPr>
          <p:cNvPr id="33816" name="Freeform 31"/>
          <p:cNvSpPr>
            <a:spLocks noChangeAspect="1"/>
          </p:cNvSpPr>
          <p:nvPr/>
        </p:nvSpPr>
        <p:spPr bwMode="auto">
          <a:xfrm>
            <a:off x="1782763" y="3400425"/>
            <a:ext cx="925512" cy="1179513"/>
          </a:xfrm>
          <a:custGeom>
            <a:avLst/>
            <a:gdLst>
              <a:gd name="T0" fmla="*/ 2147483647 w 114"/>
              <a:gd name="T1" fmla="*/ 2147483647 h 156"/>
              <a:gd name="T2" fmla="*/ 2147483647 w 114"/>
              <a:gd name="T3" fmla="*/ 2147483647 h 156"/>
              <a:gd name="T4" fmla="*/ 2147483647 w 114"/>
              <a:gd name="T5" fmla="*/ 2147483647 h 156"/>
              <a:gd name="T6" fmla="*/ 2147483647 w 114"/>
              <a:gd name="T7" fmla="*/ 2147483647 h 156"/>
              <a:gd name="T8" fmla="*/ 2147483647 w 114"/>
              <a:gd name="T9" fmla="*/ 2147483647 h 156"/>
              <a:gd name="T10" fmla="*/ 2147483647 w 114"/>
              <a:gd name="T11" fmla="*/ 2147483647 h 156"/>
              <a:gd name="T12" fmla="*/ 2147483647 w 114"/>
              <a:gd name="T13" fmla="*/ 2147483647 h 156"/>
              <a:gd name="T14" fmla="*/ 2147483647 w 114"/>
              <a:gd name="T15" fmla="*/ 2147483647 h 156"/>
              <a:gd name="T16" fmla="*/ 2147483647 w 114"/>
              <a:gd name="T17" fmla="*/ 2147483647 h 156"/>
              <a:gd name="T18" fmla="*/ 2147483647 w 114"/>
              <a:gd name="T19" fmla="*/ 2147483647 h 156"/>
              <a:gd name="T20" fmla="*/ 2147483647 w 114"/>
              <a:gd name="T21" fmla="*/ 2147483647 h 156"/>
              <a:gd name="T22" fmla="*/ 2147483647 w 114"/>
              <a:gd name="T23" fmla="*/ 2147483647 h 156"/>
              <a:gd name="T24" fmla="*/ 2147483647 w 114"/>
              <a:gd name="T25" fmla="*/ 2147483647 h 156"/>
              <a:gd name="T26" fmla="*/ 2147483647 w 114"/>
              <a:gd name="T27" fmla="*/ 2147483647 h 156"/>
              <a:gd name="T28" fmla="*/ 2147483647 w 114"/>
              <a:gd name="T29" fmla="*/ 2147483647 h 156"/>
              <a:gd name="T30" fmla="*/ 2147483647 w 114"/>
              <a:gd name="T31" fmla="*/ 2147483647 h 156"/>
              <a:gd name="T32" fmla="*/ 0 w 114"/>
              <a:gd name="T33" fmla="*/ 2147483647 h 156"/>
              <a:gd name="T34" fmla="*/ 0 w 114"/>
              <a:gd name="T35" fmla="*/ 2147483647 h 156"/>
              <a:gd name="T36" fmla="*/ 0 w 114"/>
              <a:gd name="T37" fmla="*/ 2147483647 h 156"/>
              <a:gd name="T38" fmla="*/ 2147483647 w 114"/>
              <a:gd name="T39" fmla="*/ 2147483647 h 156"/>
              <a:gd name="T40" fmla="*/ 2147483647 w 114"/>
              <a:gd name="T41" fmla="*/ 2147483647 h 156"/>
              <a:gd name="T42" fmla="*/ 2147483647 w 114"/>
              <a:gd name="T43" fmla="*/ 2147483647 h 156"/>
              <a:gd name="T44" fmla="*/ 2147483647 w 114"/>
              <a:gd name="T45" fmla="*/ 2147483647 h 156"/>
              <a:gd name="T46" fmla="*/ 2147483647 w 114"/>
              <a:gd name="T47" fmla="*/ 2147483647 h 156"/>
              <a:gd name="T48" fmla="*/ 2147483647 w 114"/>
              <a:gd name="T49" fmla="*/ 2147483647 h 156"/>
              <a:gd name="T50" fmla="*/ 2147483647 w 114"/>
              <a:gd name="T51" fmla="*/ 2147483647 h 156"/>
              <a:gd name="T52" fmla="*/ 2147483647 w 114"/>
              <a:gd name="T53" fmla="*/ 2147483647 h 156"/>
              <a:gd name="T54" fmla="*/ 2147483647 w 114"/>
              <a:gd name="T55" fmla="*/ 0 h 156"/>
              <a:gd name="T56" fmla="*/ 2147483647 w 114"/>
              <a:gd name="T57" fmla="*/ 2147483647 h 156"/>
              <a:gd name="T58" fmla="*/ 2147483647 w 114"/>
              <a:gd name="T59" fmla="*/ 2147483647 h 156"/>
              <a:gd name="T60" fmla="*/ 2147483647 w 114"/>
              <a:gd name="T61" fmla="*/ 2147483647 h 156"/>
              <a:gd name="T62" fmla="*/ 2147483647 w 114"/>
              <a:gd name="T63" fmla="*/ 2147483647 h 156"/>
              <a:gd name="T64" fmla="*/ 2147483647 w 114"/>
              <a:gd name="T65" fmla="*/ 2147483647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156"/>
              <a:gd name="T101" fmla="*/ 114 w 114"/>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156">
                <a:moveTo>
                  <a:pt x="108" y="90"/>
                </a:moveTo>
                <a:lnTo>
                  <a:pt x="102" y="108"/>
                </a:lnTo>
                <a:lnTo>
                  <a:pt x="114" y="114"/>
                </a:lnTo>
                <a:lnTo>
                  <a:pt x="108" y="126"/>
                </a:lnTo>
                <a:lnTo>
                  <a:pt x="114" y="144"/>
                </a:lnTo>
                <a:lnTo>
                  <a:pt x="114" y="156"/>
                </a:lnTo>
                <a:lnTo>
                  <a:pt x="108" y="156"/>
                </a:lnTo>
                <a:lnTo>
                  <a:pt x="108" y="144"/>
                </a:lnTo>
                <a:lnTo>
                  <a:pt x="96" y="132"/>
                </a:lnTo>
                <a:lnTo>
                  <a:pt x="72" y="120"/>
                </a:lnTo>
                <a:lnTo>
                  <a:pt x="48" y="102"/>
                </a:lnTo>
                <a:lnTo>
                  <a:pt x="36" y="96"/>
                </a:lnTo>
                <a:lnTo>
                  <a:pt x="24" y="90"/>
                </a:lnTo>
                <a:lnTo>
                  <a:pt x="24" y="72"/>
                </a:lnTo>
                <a:lnTo>
                  <a:pt x="24" y="60"/>
                </a:lnTo>
                <a:lnTo>
                  <a:pt x="12" y="36"/>
                </a:lnTo>
                <a:lnTo>
                  <a:pt x="0" y="36"/>
                </a:lnTo>
                <a:lnTo>
                  <a:pt x="0" y="30"/>
                </a:lnTo>
                <a:lnTo>
                  <a:pt x="0" y="24"/>
                </a:lnTo>
                <a:lnTo>
                  <a:pt x="6" y="24"/>
                </a:lnTo>
                <a:lnTo>
                  <a:pt x="12" y="24"/>
                </a:lnTo>
                <a:lnTo>
                  <a:pt x="18" y="18"/>
                </a:lnTo>
                <a:lnTo>
                  <a:pt x="18" y="12"/>
                </a:lnTo>
                <a:lnTo>
                  <a:pt x="24" y="12"/>
                </a:lnTo>
                <a:lnTo>
                  <a:pt x="42" y="6"/>
                </a:lnTo>
                <a:lnTo>
                  <a:pt x="48" y="6"/>
                </a:lnTo>
                <a:lnTo>
                  <a:pt x="54" y="6"/>
                </a:lnTo>
                <a:lnTo>
                  <a:pt x="54" y="0"/>
                </a:lnTo>
                <a:lnTo>
                  <a:pt x="54" y="6"/>
                </a:lnTo>
                <a:lnTo>
                  <a:pt x="48" y="36"/>
                </a:lnTo>
                <a:lnTo>
                  <a:pt x="72" y="54"/>
                </a:lnTo>
                <a:lnTo>
                  <a:pt x="114" y="84"/>
                </a:lnTo>
                <a:lnTo>
                  <a:pt x="108" y="90"/>
                </a:lnTo>
                <a:close/>
              </a:path>
            </a:pathLst>
          </a:custGeom>
          <a:gradFill rotWithShape="0">
            <a:gsLst>
              <a:gs pos="0">
                <a:srgbClr val="00CC99"/>
              </a:gs>
              <a:gs pos="49001">
                <a:srgbClr val="00CC99"/>
              </a:gs>
              <a:gs pos="50000">
                <a:srgbClr val="00CC99"/>
              </a:gs>
              <a:gs pos="50999">
                <a:srgbClr val="FFC000"/>
              </a:gs>
              <a:gs pos="100000">
                <a:srgbClr val="FFC000"/>
              </a:gs>
            </a:gsLst>
            <a:lin ang="10800000"/>
          </a:gradFill>
          <a:ln w="0">
            <a:solidFill>
              <a:srgbClr val="000000"/>
            </a:solidFill>
            <a:prstDash val="solid"/>
            <a:round/>
            <a:headEnd/>
            <a:tailEnd/>
          </a:ln>
        </p:spPr>
        <p:txBody>
          <a:bodyPr/>
          <a:lstStyle/>
          <a:p>
            <a:endParaRPr lang="fi-FI"/>
          </a:p>
        </p:txBody>
      </p:sp>
      <p:sp>
        <p:nvSpPr>
          <p:cNvPr id="33817" name="Freeform 32"/>
          <p:cNvSpPr>
            <a:spLocks noChangeAspect="1"/>
          </p:cNvSpPr>
          <p:nvPr/>
        </p:nvSpPr>
        <p:spPr bwMode="auto">
          <a:xfrm>
            <a:off x="2609850" y="4033838"/>
            <a:ext cx="1365250" cy="1358900"/>
          </a:xfrm>
          <a:custGeom>
            <a:avLst/>
            <a:gdLst>
              <a:gd name="T0" fmla="*/ 2147483647 w 168"/>
              <a:gd name="T1" fmla="*/ 2147483647 h 180"/>
              <a:gd name="T2" fmla="*/ 2147483647 w 168"/>
              <a:gd name="T3" fmla="*/ 2147483647 h 180"/>
              <a:gd name="T4" fmla="*/ 2147483647 w 168"/>
              <a:gd name="T5" fmla="*/ 2147483647 h 180"/>
              <a:gd name="T6" fmla="*/ 2147483647 w 168"/>
              <a:gd name="T7" fmla="*/ 2147483647 h 180"/>
              <a:gd name="T8" fmla="*/ 2147483647 w 168"/>
              <a:gd name="T9" fmla="*/ 2147483647 h 180"/>
              <a:gd name="T10" fmla="*/ 2147483647 w 168"/>
              <a:gd name="T11" fmla="*/ 2147483647 h 180"/>
              <a:gd name="T12" fmla="*/ 2147483647 w 168"/>
              <a:gd name="T13" fmla="*/ 2147483647 h 180"/>
              <a:gd name="T14" fmla="*/ 2147483647 w 168"/>
              <a:gd name="T15" fmla="*/ 2147483647 h 180"/>
              <a:gd name="T16" fmla="*/ 2147483647 w 168"/>
              <a:gd name="T17" fmla="*/ 2147483647 h 180"/>
              <a:gd name="T18" fmla="*/ 2147483647 w 168"/>
              <a:gd name="T19" fmla="*/ 2147483647 h 180"/>
              <a:gd name="T20" fmla="*/ 2147483647 w 168"/>
              <a:gd name="T21" fmla="*/ 2147483647 h 180"/>
              <a:gd name="T22" fmla="*/ 2147483647 w 168"/>
              <a:gd name="T23" fmla="*/ 2147483647 h 180"/>
              <a:gd name="T24" fmla="*/ 2147483647 w 168"/>
              <a:gd name="T25" fmla="*/ 2147483647 h 180"/>
              <a:gd name="T26" fmla="*/ 2147483647 w 168"/>
              <a:gd name="T27" fmla="*/ 2147483647 h 180"/>
              <a:gd name="T28" fmla="*/ 2147483647 w 168"/>
              <a:gd name="T29" fmla="*/ 2147483647 h 180"/>
              <a:gd name="T30" fmla="*/ 0 w 168"/>
              <a:gd name="T31" fmla="*/ 2147483647 h 180"/>
              <a:gd name="T32" fmla="*/ 2147483647 w 168"/>
              <a:gd name="T33" fmla="*/ 2147483647 h 180"/>
              <a:gd name="T34" fmla="*/ 2147483647 w 168"/>
              <a:gd name="T35" fmla="*/ 0 h 180"/>
              <a:gd name="T36" fmla="*/ 2147483647 w 168"/>
              <a:gd name="T37" fmla="*/ 2147483647 h 180"/>
              <a:gd name="T38" fmla="*/ 2147483647 w 168"/>
              <a:gd name="T39" fmla="*/ 2147483647 h 180"/>
              <a:gd name="T40" fmla="*/ 2147483647 w 168"/>
              <a:gd name="T41" fmla="*/ 2147483647 h 180"/>
              <a:gd name="T42" fmla="*/ 2147483647 w 168"/>
              <a:gd name="T43" fmla="*/ 2147483647 h 180"/>
              <a:gd name="T44" fmla="*/ 2147483647 w 168"/>
              <a:gd name="T45" fmla="*/ 2147483647 h 180"/>
              <a:gd name="T46" fmla="*/ 2147483647 w 168"/>
              <a:gd name="T47" fmla="*/ 2147483647 h 180"/>
              <a:gd name="T48" fmla="*/ 2147483647 w 168"/>
              <a:gd name="T49" fmla="*/ 2147483647 h 180"/>
              <a:gd name="T50" fmla="*/ 2147483647 w 168"/>
              <a:gd name="T51" fmla="*/ 2147483647 h 180"/>
              <a:gd name="T52" fmla="*/ 2147483647 w 168"/>
              <a:gd name="T53" fmla="*/ 2147483647 h 180"/>
              <a:gd name="T54" fmla="*/ 2147483647 w 168"/>
              <a:gd name="T55" fmla="*/ 2147483647 h 180"/>
              <a:gd name="T56" fmla="*/ 2147483647 w 168"/>
              <a:gd name="T57" fmla="*/ 2147483647 h 180"/>
              <a:gd name="T58" fmla="*/ 2147483647 w 168"/>
              <a:gd name="T59" fmla="*/ 2147483647 h 180"/>
              <a:gd name="T60" fmla="*/ 2147483647 w 168"/>
              <a:gd name="T61" fmla="*/ 2147483647 h 180"/>
              <a:gd name="T62" fmla="*/ 2147483647 w 168"/>
              <a:gd name="T63" fmla="*/ 2147483647 h 180"/>
              <a:gd name="T64" fmla="*/ 2147483647 w 168"/>
              <a:gd name="T65" fmla="*/ 2147483647 h 180"/>
              <a:gd name="T66" fmla="*/ 2147483647 w 168"/>
              <a:gd name="T67" fmla="*/ 2147483647 h 180"/>
              <a:gd name="T68" fmla="*/ 2147483647 w 168"/>
              <a:gd name="T69" fmla="*/ 2147483647 h 180"/>
              <a:gd name="T70" fmla="*/ 2147483647 w 168"/>
              <a:gd name="T71" fmla="*/ 2147483647 h 180"/>
              <a:gd name="T72" fmla="*/ 2147483647 w 168"/>
              <a:gd name="T73" fmla="*/ 2147483647 h 180"/>
              <a:gd name="T74" fmla="*/ 2147483647 w 168"/>
              <a:gd name="T75" fmla="*/ 2147483647 h 1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8"/>
              <a:gd name="T115" fmla="*/ 0 h 180"/>
              <a:gd name="T116" fmla="*/ 168 w 168"/>
              <a:gd name="T117" fmla="*/ 180 h 1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8" h="180">
                <a:moveTo>
                  <a:pt x="114" y="120"/>
                </a:moveTo>
                <a:lnTo>
                  <a:pt x="102" y="138"/>
                </a:lnTo>
                <a:lnTo>
                  <a:pt x="96" y="132"/>
                </a:lnTo>
                <a:lnTo>
                  <a:pt x="90" y="144"/>
                </a:lnTo>
                <a:lnTo>
                  <a:pt x="96" y="162"/>
                </a:lnTo>
                <a:lnTo>
                  <a:pt x="96" y="180"/>
                </a:lnTo>
                <a:lnTo>
                  <a:pt x="66" y="162"/>
                </a:lnTo>
                <a:lnTo>
                  <a:pt x="42" y="150"/>
                </a:lnTo>
                <a:lnTo>
                  <a:pt x="30" y="126"/>
                </a:lnTo>
                <a:lnTo>
                  <a:pt x="12" y="84"/>
                </a:lnTo>
                <a:lnTo>
                  <a:pt x="6" y="72"/>
                </a:lnTo>
                <a:lnTo>
                  <a:pt x="12" y="72"/>
                </a:lnTo>
                <a:lnTo>
                  <a:pt x="12" y="60"/>
                </a:lnTo>
                <a:lnTo>
                  <a:pt x="6" y="42"/>
                </a:lnTo>
                <a:lnTo>
                  <a:pt x="12" y="30"/>
                </a:lnTo>
                <a:lnTo>
                  <a:pt x="0" y="24"/>
                </a:lnTo>
                <a:lnTo>
                  <a:pt x="6" y="6"/>
                </a:lnTo>
                <a:lnTo>
                  <a:pt x="12" y="0"/>
                </a:lnTo>
                <a:lnTo>
                  <a:pt x="24" y="12"/>
                </a:lnTo>
                <a:lnTo>
                  <a:pt x="36" y="24"/>
                </a:lnTo>
                <a:lnTo>
                  <a:pt x="42" y="36"/>
                </a:lnTo>
                <a:lnTo>
                  <a:pt x="60" y="42"/>
                </a:lnTo>
                <a:lnTo>
                  <a:pt x="72" y="42"/>
                </a:lnTo>
                <a:lnTo>
                  <a:pt x="78" y="54"/>
                </a:lnTo>
                <a:lnTo>
                  <a:pt x="90" y="48"/>
                </a:lnTo>
                <a:lnTo>
                  <a:pt x="96" y="48"/>
                </a:lnTo>
                <a:lnTo>
                  <a:pt x="114" y="42"/>
                </a:lnTo>
                <a:lnTo>
                  <a:pt x="126" y="54"/>
                </a:lnTo>
                <a:lnTo>
                  <a:pt x="132" y="66"/>
                </a:lnTo>
                <a:lnTo>
                  <a:pt x="132" y="78"/>
                </a:lnTo>
                <a:lnTo>
                  <a:pt x="144" y="90"/>
                </a:lnTo>
                <a:lnTo>
                  <a:pt x="150" y="90"/>
                </a:lnTo>
                <a:lnTo>
                  <a:pt x="168" y="102"/>
                </a:lnTo>
                <a:lnTo>
                  <a:pt x="168" y="96"/>
                </a:lnTo>
                <a:lnTo>
                  <a:pt x="168" y="120"/>
                </a:lnTo>
                <a:lnTo>
                  <a:pt x="156" y="120"/>
                </a:lnTo>
                <a:lnTo>
                  <a:pt x="138" y="114"/>
                </a:lnTo>
                <a:lnTo>
                  <a:pt x="114" y="120"/>
                </a:lnTo>
                <a:close/>
              </a:path>
            </a:pathLst>
          </a:custGeom>
          <a:solidFill>
            <a:srgbClr val="00CC99"/>
          </a:solidFill>
          <a:ln w="0">
            <a:solidFill>
              <a:srgbClr val="000000"/>
            </a:solidFill>
            <a:prstDash val="solid"/>
            <a:round/>
            <a:headEnd/>
            <a:tailEnd/>
          </a:ln>
        </p:spPr>
        <p:txBody>
          <a:bodyPr/>
          <a:lstStyle/>
          <a:p>
            <a:endParaRPr lang="fi-FI"/>
          </a:p>
        </p:txBody>
      </p:sp>
      <p:sp>
        <p:nvSpPr>
          <p:cNvPr id="33818" name="Freeform 33"/>
          <p:cNvSpPr>
            <a:spLocks noChangeAspect="1"/>
          </p:cNvSpPr>
          <p:nvPr/>
        </p:nvSpPr>
        <p:spPr bwMode="auto">
          <a:xfrm>
            <a:off x="1149350" y="4214813"/>
            <a:ext cx="927100" cy="455612"/>
          </a:xfrm>
          <a:custGeom>
            <a:avLst/>
            <a:gdLst>
              <a:gd name="T0" fmla="*/ 2147483647 w 114"/>
              <a:gd name="T1" fmla="*/ 2147483647 h 60"/>
              <a:gd name="T2" fmla="*/ 2147483647 w 114"/>
              <a:gd name="T3" fmla="*/ 2147483647 h 60"/>
              <a:gd name="T4" fmla="*/ 2147483647 w 114"/>
              <a:gd name="T5" fmla="*/ 0 h 60"/>
              <a:gd name="T6" fmla="*/ 2147483647 w 114"/>
              <a:gd name="T7" fmla="*/ 2147483647 h 60"/>
              <a:gd name="T8" fmla="*/ 2147483647 w 114"/>
              <a:gd name="T9" fmla="*/ 2147483647 h 60"/>
              <a:gd name="T10" fmla="*/ 2147483647 w 114"/>
              <a:gd name="T11" fmla="*/ 2147483647 h 60"/>
              <a:gd name="T12" fmla="*/ 0 w 114"/>
              <a:gd name="T13" fmla="*/ 2147483647 h 60"/>
              <a:gd name="T14" fmla="*/ 2147483647 w 114"/>
              <a:gd name="T15" fmla="*/ 2147483647 h 60"/>
              <a:gd name="T16" fmla="*/ 2147483647 w 114"/>
              <a:gd name="T17" fmla="*/ 2147483647 h 60"/>
              <a:gd name="T18" fmla="*/ 2147483647 w 114"/>
              <a:gd name="T19" fmla="*/ 2147483647 h 60"/>
              <a:gd name="T20" fmla="*/ 2147483647 w 114"/>
              <a:gd name="T21" fmla="*/ 2147483647 h 60"/>
              <a:gd name="T22" fmla="*/ 2147483647 w 114"/>
              <a:gd name="T23" fmla="*/ 2147483647 h 60"/>
              <a:gd name="T24" fmla="*/ 2147483647 w 114"/>
              <a:gd name="T25" fmla="*/ 2147483647 h 60"/>
              <a:gd name="T26" fmla="*/ 2147483647 w 114"/>
              <a:gd name="T27" fmla="*/ 2147483647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4"/>
              <a:gd name="T43" fmla="*/ 0 h 60"/>
              <a:gd name="T44" fmla="*/ 114 w 114"/>
              <a:gd name="T45" fmla="*/ 60 h 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4" h="60">
                <a:moveTo>
                  <a:pt x="96" y="18"/>
                </a:moveTo>
                <a:lnTo>
                  <a:pt x="72" y="12"/>
                </a:lnTo>
                <a:lnTo>
                  <a:pt x="36" y="0"/>
                </a:lnTo>
                <a:lnTo>
                  <a:pt x="36" y="6"/>
                </a:lnTo>
                <a:lnTo>
                  <a:pt x="24" y="18"/>
                </a:lnTo>
                <a:lnTo>
                  <a:pt x="6" y="36"/>
                </a:lnTo>
                <a:lnTo>
                  <a:pt x="0" y="42"/>
                </a:lnTo>
                <a:lnTo>
                  <a:pt x="36" y="60"/>
                </a:lnTo>
                <a:lnTo>
                  <a:pt x="60" y="42"/>
                </a:lnTo>
                <a:lnTo>
                  <a:pt x="72" y="54"/>
                </a:lnTo>
                <a:lnTo>
                  <a:pt x="84" y="42"/>
                </a:lnTo>
                <a:lnTo>
                  <a:pt x="102" y="42"/>
                </a:lnTo>
                <a:lnTo>
                  <a:pt x="114" y="42"/>
                </a:lnTo>
                <a:lnTo>
                  <a:pt x="96" y="18"/>
                </a:lnTo>
                <a:close/>
              </a:path>
            </a:pathLst>
          </a:custGeom>
          <a:gradFill rotWithShape="0">
            <a:gsLst>
              <a:gs pos="0">
                <a:srgbClr val="00CC99"/>
              </a:gs>
              <a:gs pos="49001">
                <a:srgbClr val="00CC99"/>
              </a:gs>
              <a:gs pos="50000">
                <a:srgbClr val="00CC99"/>
              </a:gs>
              <a:gs pos="50999">
                <a:srgbClr val="FFC000"/>
              </a:gs>
              <a:gs pos="100000">
                <a:srgbClr val="FFC000"/>
              </a:gs>
            </a:gsLst>
            <a:lin ang="10800000"/>
          </a:gradFill>
          <a:ln w="0">
            <a:solidFill>
              <a:srgbClr val="000000"/>
            </a:solidFill>
            <a:prstDash val="solid"/>
            <a:round/>
            <a:headEnd/>
            <a:tailEnd/>
          </a:ln>
        </p:spPr>
        <p:txBody>
          <a:bodyPr/>
          <a:lstStyle/>
          <a:p>
            <a:endParaRPr lang="fi-FI"/>
          </a:p>
        </p:txBody>
      </p:sp>
      <p:sp>
        <p:nvSpPr>
          <p:cNvPr id="33819" name="Freeform 34"/>
          <p:cNvSpPr>
            <a:spLocks noChangeAspect="1"/>
          </p:cNvSpPr>
          <p:nvPr/>
        </p:nvSpPr>
        <p:spPr bwMode="auto">
          <a:xfrm>
            <a:off x="1300163" y="5278438"/>
            <a:ext cx="823912" cy="842962"/>
          </a:xfrm>
          <a:custGeom>
            <a:avLst/>
            <a:gdLst>
              <a:gd name="T0" fmla="*/ 2147483647 w 379"/>
              <a:gd name="T1" fmla="*/ 2147483647 h 387"/>
              <a:gd name="T2" fmla="*/ 2147483647 w 379"/>
              <a:gd name="T3" fmla="*/ 2147483647 h 387"/>
              <a:gd name="T4" fmla="*/ 2147483647 w 379"/>
              <a:gd name="T5" fmla="*/ 2147483647 h 387"/>
              <a:gd name="T6" fmla="*/ 2147483647 w 379"/>
              <a:gd name="T7" fmla="*/ 2147483647 h 387"/>
              <a:gd name="T8" fmla="*/ 2147483647 w 379"/>
              <a:gd name="T9" fmla="*/ 2147483647 h 387"/>
              <a:gd name="T10" fmla="*/ 2147483647 w 379"/>
              <a:gd name="T11" fmla="*/ 2147483647 h 387"/>
              <a:gd name="T12" fmla="*/ 2147483647 w 379"/>
              <a:gd name="T13" fmla="*/ 2147483647 h 387"/>
              <a:gd name="T14" fmla="*/ 0 w 379"/>
              <a:gd name="T15" fmla="*/ 2147483647 h 387"/>
              <a:gd name="T16" fmla="*/ 0 w 379"/>
              <a:gd name="T17" fmla="*/ 2147483647 h 387"/>
              <a:gd name="T18" fmla="*/ 2147483647 w 379"/>
              <a:gd name="T19" fmla="*/ 2147483647 h 387"/>
              <a:gd name="T20" fmla="*/ 2147483647 w 379"/>
              <a:gd name="T21" fmla="*/ 0 h 387"/>
              <a:gd name="T22" fmla="*/ 2147483647 w 379"/>
              <a:gd name="T23" fmla="*/ 2147483647 h 387"/>
              <a:gd name="T24" fmla="*/ 2147483647 w 379"/>
              <a:gd name="T25" fmla="*/ 2147483647 h 387"/>
              <a:gd name="T26" fmla="*/ 2147483647 w 379"/>
              <a:gd name="T27" fmla="*/ 2147483647 h 387"/>
              <a:gd name="T28" fmla="*/ 2147483647 w 379"/>
              <a:gd name="T29" fmla="*/ 2147483647 h 387"/>
              <a:gd name="T30" fmla="*/ 2147483647 w 379"/>
              <a:gd name="T31" fmla="*/ 2147483647 h 387"/>
              <a:gd name="T32" fmla="*/ 2147483647 w 379"/>
              <a:gd name="T33" fmla="*/ 2147483647 h 387"/>
              <a:gd name="T34" fmla="*/ 2147483647 w 379"/>
              <a:gd name="T35" fmla="*/ 2147483647 h 3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9"/>
              <a:gd name="T55" fmla="*/ 0 h 387"/>
              <a:gd name="T56" fmla="*/ 379 w 379"/>
              <a:gd name="T57" fmla="*/ 387 h 3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9" h="387">
                <a:moveTo>
                  <a:pt x="268" y="324"/>
                </a:moveTo>
                <a:lnTo>
                  <a:pt x="201" y="387"/>
                </a:lnTo>
                <a:lnTo>
                  <a:pt x="156" y="345"/>
                </a:lnTo>
                <a:lnTo>
                  <a:pt x="111" y="198"/>
                </a:lnTo>
                <a:lnTo>
                  <a:pt x="111" y="178"/>
                </a:lnTo>
                <a:lnTo>
                  <a:pt x="67" y="178"/>
                </a:lnTo>
                <a:lnTo>
                  <a:pt x="45" y="94"/>
                </a:lnTo>
                <a:lnTo>
                  <a:pt x="0" y="73"/>
                </a:lnTo>
                <a:lnTo>
                  <a:pt x="0" y="52"/>
                </a:lnTo>
                <a:lnTo>
                  <a:pt x="67" y="31"/>
                </a:lnTo>
                <a:lnTo>
                  <a:pt x="91" y="0"/>
                </a:lnTo>
                <a:lnTo>
                  <a:pt x="134" y="73"/>
                </a:lnTo>
                <a:lnTo>
                  <a:pt x="223" y="94"/>
                </a:lnTo>
                <a:lnTo>
                  <a:pt x="312" y="157"/>
                </a:lnTo>
                <a:lnTo>
                  <a:pt x="379" y="240"/>
                </a:lnTo>
                <a:lnTo>
                  <a:pt x="357" y="303"/>
                </a:lnTo>
                <a:lnTo>
                  <a:pt x="357" y="366"/>
                </a:lnTo>
                <a:lnTo>
                  <a:pt x="268" y="324"/>
                </a:lnTo>
                <a:close/>
              </a:path>
            </a:pathLst>
          </a:custGeom>
          <a:solidFill>
            <a:srgbClr val="00CC99"/>
          </a:solidFill>
          <a:ln w="12700">
            <a:solidFill>
              <a:srgbClr val="000000"/>
            </a:solidFill>
            <a:prstDash val="solid"/>
            <a:round/>
            <a:headEnd/>
            <a:tailEnd/>
          </a:ln>
        </p:spPr>
        <p:txBody>
          <a:bodyPr/>
          <a:lstStyle/>
          <a:p>
            <a:endParaRPr lang="fi-FI"/>
          </a:p>
        </p:txBody>
      </p:sp>
      <p:sp>
        <p:nvSpPr>
          <p:cNvPr id="33820" name="Freeform 35"/>
          <p:cNvSpPr>
            <a:spLocks noChangeAspect="1"/>
          </p:cNvSpPr>
          <p:nvPr/>
        </p:nvSpPr>
        <p:spPr bwMode="auto">
          <a:xfrm>
            <a:off x="1300163" y="4670425"/>
            <a:ext cx="482600" cy="584200"/>
          </a:xfrm>
          <a:custGeom>
            <a:avLst/>
            <a:gdLst>
              <a:gd name="T0" fmla="*/ 2147483647 w 60"/>
              <a:gd name="T1" fmla="*/ 0 h 78"/>
              <a:gd name="T2" fmla="*/ 2147483647 w 60"/>
              <a:gd name="T3" fmla="*/ 2147483647 h 78"/>
              <a:gd name="T4" fmla="*/ 2147483647 w 60"/>
              <a:gd name="T5" fmla="*/ 2147483647 h 78"/>
              <a:gd name="T6" fmla="*/ 0 w 60"/>
              <a:gd name="T7" fmla="*/ 2147483647 h 78"/>
              <a:gd name="T8" fmla="*/ 2147483647 w 60"/>
              <a:gd name="T9" fmla="*/ 2147483647 h 78"/>
              <a:gd name="T10" fmla="*/ 2147483647 w 60"/>
              <a:gd name="T11" fmla="*/ 2147483647 h 78"/>
              <a:gd name="T12" fmla="*/ 2147483647 w 60"/>
              <a:gd name="T13" fmla="*/ 2147483647 h 78"/>
              <a:gd name="T14" fmla="*/ 2147483647 w 60"/>
              <a:gd name="T15" fmla="*/ 2147483647 h 78"/>
              <a:gd name="T16" fmla="*/ 2147483647 w 60"/>
              <a:gd name="T17" fmla="*/ 2147483647 h 78"/>
              <a:gd name="T18" fmla="*/ 2147483647 w 60"/>
              <a:gd name="T19" fmla="*/ 2147483647 h 78"/>
              <a:gd name="T20" fmla="*/ 2147483647 w 60"/>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78"/>
              <a:gd name="T35" fmla="*/ 60 w 60"/>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78">
                <a:moveTo>
                  <a:pt x="18" y="0"/>
                </a:moveTo>
                <a:lnTo>
                  <a:pt x="12" y="18"/>
                </a:lnTo>
                <a:lnTo>
                  <a:pt x="18" y="30"/>
                </a:lnTo>
                <a:lnTo>
                  <a:pt x="0" y="36"/>
                </a:lnTo>
                <a:lnTo>
                  <a:pt x="12" y="60"/>
                </a:lnTo>
                <a:lnTo>
                  <a:pt x="24" y="78"/>
                </a:lnTo>
                <a:lnTo>
                  <a:pt x="30" y="72"/>
                </a:lnTo>
                <a:lnTo>
                  <a:pt x="30" y="54"/>
                </a:lnTo>
                <a:lnTo>
                  <a:pt x="36" y="42"/>
                </a:lnTo>
                <a:lnTo>
                  <a:pt x="60" y="36"/>
                </a:lnTo>
                <a:lnTo>
                  <a:pt x="18" y="0"/>
                </a:lnTo>
                <a:close/>
              </a:path>
            </a:pathLst>
          </a:custGeom>
          <a:solidFill>
            <a:srgbClr val="00CC99"/>
          </a:solidFill>
          <a:ln w="0">
            <a:solidFill>
              <a:srgbClr val="000000"/>
            </a:solidFill>
            <a:prstDash val="solid"/>
            <a:round/>
            <a:headEnd/>
            <a:tailEnd/>
          </a:ln>
        </p:spPr>
        <p:txBody>
          <a:bodyPr/>
          <a:lstStyle/>
          <a:p>
            <a:endParaRPr lang="fi-FI"/>
          </a:p>
        </p:txBody>
      </p:sp>
      <p:sp>
        <p:nvSpPr>
          <p:cNvPr id="33821" name="Freeform 36"/>
          <p:cNvSpPr>
            <a:spLocks noChangeAspect="1"/>
          </p:cNvSpPr>
          <p:nvPr/>
        </p:nvSpPr>
        <p:spPr bwMode="auto">
          <a:xfrm>
            <a:off x="1443038" y="4530725"/>
            <a:ext cx="538162" cy="409575"/>
          </a:xfrm>
          <a:custGeom>
            <a:avLst/>
            <a:gdLst>
              <a:gd name="T0" fmla="*/ 0 w 66"/>
              <a:gd name="T1" fmla="*/ 2147483647 h 54"/>
              <a:gd name="T2" fmla="*/ 2147483647 w 66"/>
              <a:gd name="T3" fmla="*/ 2147483647 h 54"/>
              <a:gd name="T4" fmla="*/ 2147483647 w 66"/>
              <a:gd name="T5" fmla="*/ 2147483647 h 54"/>
              <a:gd name="T6" fmla="*/ 2147483647 w 66"/>
              <a:gd name="T7" fmla="*/ 2147483647 h 54"/>
              <a:gd name="T8" fmla="*/ 2147483647 w 66"/>
              <a:gd name="T9" fmla="*/ 2147483647 h 54"/>
              <a:gd name="T10" fmla="*/ 2147483647 w 66"/>
              <a:gd name="T11" fmla="*/ 2147483647 h 54"/>
              <a:gd name="T12" fmla="*/ 2147483647 w 66"/>
              <a:gd name="T13" fmla="*/ 0 h 54"/>
              <a:gd name="T14" fmla="*/ 2147483647 w 66"/>
              <a:gd name="T15" fmla="*/ 0 h 54"/>
              <a:gd name="T16" fmla="*/ 2147483647 w 66"/>
              <a:gd name="T17" fmla="*/ 2147483647 h 54"/>
              <a:gd name="T18" fmla="*/ 2147483647 w 66"/>
              <a:gd name="T19" fmla="*/ 0 h 54"/>
              <a:gd name="T20" fmla="*/ 0 w 66"/>
              <a:gd name="T21" fmla="*/ 2147483647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
              <a:gd name="T34" fmla="*/ 0 h 54"/>
              <a:gd name="T35" fmla="*/ 66 w 66"/>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 h="54">
                <a:moveTo>
                  <a:pt x="0" y="18"/>
                </a:moveTo>
                <a:lnTo>
                  <a:pt x="42" y="54"/>
                </a:lnTo>
                <a:lnTo>
                  <a:pt x="36" y="30"/>
                </a:lnTo>
                <a:lnTo>
                  <a:pt x="48" y="30"/>
                </a:lnTo>
                <a:lnTo>
                  <a:pt x="54" y="24"/>
                </a:lnTo>
                <a:lnTo>
                  <a:pt x="66" y="12"/>
                </a:lnTo>
                <a:lnTo>
                  <a:pt x="66" y="0"/>
                </a:lnTo>
                <a:lnTo>
                  <a:pt x="48" y="0"/>
                </a:lnTo>
                <a:lnTo>
                  <a:pt x="36" y="12"/>
                </a:lnTo>
                <a:lnTo>
                  <a:pt x="24" y="0"/>
                </a:lnTo>
                <a:lnTo>
                  <a:pt x="0" y="18"/>
                </a:lnTo>
                <a:close/>
              </a:path>
            </a:pathLst>
          </a:custGeom>
          <a:solidFill>
            <a:srgbClr val="00CC99"/>
          </a:solidFill>
          <a:ln w="0">
            <a:solidFill>
              <a:srgbClr val="000000"/>
            </a:solidFill>
            <a:prstDash val="solid"/>
            <a:round/>
            <a:headEnd/>
            <a:tailEnd/>
          </a:ln>
        </p:spPr>
        <p:txBody>
          <a:bodyPr/>
          <a:lstStyle/>
          <a:p>
            <a:endParaRPr lang="fi-FI"/>
          </a:p>
        </p:txBody>
      </p:sp>
      <p:sp>
        <p:nvSpPr>
          <p:cNvPr id="33822" name="Rectangle 37"/>
          <p:cNvSpPr>
            <a:spLocks noChangeAspect="1" noChangeArrowheads="1"/>
          </p:cNvSpPr>
          <p:nvPr/>
        </p:nvSpPr>
        <p:spPr bwMode="auto">
          <a:xfrm>
            <a:off x="6156325" y="1125538"/>
            <a:ext cx="593725"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Kuusamo</a:t>
            </a:r>
          </a:p>
        </p:txBody>
      </p:sp>
      <p:sp>
        <p:nvSpPr>
          <p:cNvPr id="33823" name="Rectangle 38"/>
          <p:cNvSpPr>
            <a:spLocks noChangeAspect="1" noChangeArrowheads="1"/>
          </p:cNvSpPr>
          <p:nvPr/>
        </p:nvSpPr>
        <p:spPr bwMode="auto">
          <a:xfrm>
            <a:off x="5148263" y="1989138"/>
            <a:ext cx="722312"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Taivalkoski</a:t>
            </a:r>
          </a:p>
        </p:txBody>
      </p:sp>
      <p:sp>
        <p:nvSpPr>
          <p:cNvPr id="33824" name="Rectangle 39"/>
          <p:cNvSpPr>
            <a:spLocks noChangeAspect="1" noChangeArrowheads="1"/>
          </p:cNvSpPr>
          <p:nvPr/>
        </p:nvSpPr>
        <p:spPr bwMode="auto">
          <a:xfrm>
            <a:off x="1258888" y="2997200"/>
            <a:ext cx="539750" cy="136525"/>
          </a:xfrm>
          <a:prstGeom prst="rect">
            <a:avLst/>
          </a:prstGeom>
          <a:solidFill>
            <a:schemeClr val="bg1"/>
          </a:solid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Hailuoto</a:t>
            </a:r>
            <a:endParaRPr lang="fi-FI" sz="900" b="1">
              <a:cs typeface="Arial" charset="0"/>
            </a:endParaRPr>
          </a:p>
        </p:txBody>
      </p:sp>
      <p:sp>
        <p:nvSpPr>
          <p:cNvPr id="33825" name="Rectangle 40"/>
          <p:cNvSpPr>
            <a:spLocks noChangeAspect="1" noChangeArrowheads="1"/>
          </p:cNvSpPr>
          <p:nvPr/>
        </p:nvSpPr>
        <p:spPr bwMode="auto">
          <a:xfrm>
            <a:off x="2124075" y="5805488"/>
            <a:ext cx="696913"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Haapajärvi</a:t>
            </a:r>
            <a:endParaRPr lang="fi-FI" sz="900" b="1">
              <a:cs typeface="Arial" charset="0"/>
            </a:endParaRPr>
          </a:p>
        </p:txBody>
      </p:sp>
      <p:sp>
        <p:nvSpPr>
          <p:cNvPr id="33826" name="Rectangle 41"/>
          <p:cNvSpPr>
            <a:spLocks noChangeAspect="1" noChangeArrowheads="1"/>
          </p:cNvSpPr>
          <p:nvPr/>
        </p:nvSpPr>
        <p:spPr bwMode="auto">
          <a:xfrm>
            <a:off x="2700338" y="5445125"/>
            <a:ext cx="679450"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Kärsämäki</a:t>
            </a:r>
            <a:endParaRPr lang="fi-FI" sz="900" b="1">
              <a:cs typeface="Arial" charset="0"/>
            </a:endParaRPr>
          </a:p>
        </p:txBody>
      </p:sp>
      <p:sp>
        <p:nvSpPr>
          <p:cNvPr id="33827" name="Rectangle 42"/>
          <p:cNvSpPr>
            <a:spLocks noChangeAspect="1" noChangeArrowheads="1"/>
          </p:cNvSpPr>
          <p:nvPr/>
        </p:nvSpPr>
        <p:spPr bwMode="auto">
          <a:xfrm>
            <a:off x="2771775" y="6021388"/>
            <a:ext cx="609600"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Pyhäjärvi</a:t>
            </a:r>
            <a:endParaRPr lang="fi-FI" sz="900" b="1">
              <a:cs typeface="Arial" charset="0"/>
            </a:endParaRPr>
          </a:p>
        </p:txBody>
      </p:sp>
      <p:sp>
        <p:nvSpPr>
          <p:cNvPr id="33828" name="Rectangle 43"/>
          <p:cNvSpPr>
            <a:spLocks noChangeAspect="1" noChangeArrowheads="1"/>
          </p:cNvSpPr>
          <p:nvPr/>
        </p:nvSpPr>
        <p:spPr bwMode="auto">
          <a:xfrm>
            <a:off x="3419475" y="5157788"/>
            <a:ext cx="525463"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Pyhäntä</a:t>
            </a:r>
            <a:endParaRPr lang="fi-FI" sz="900" b="1">
              <a:cs typeface="Arial" charset="0"/>
            </a:endParaRPr>
          </a:p>
        </p:txBody>
      </p:sp>
      <p:sp>
        <p:nvSpPr>
          <p:cNvPr id="33829" name="Rectangle 44"/>
          <p:cNvSpPr>
            <a:spLocks noChangeAspect="1" noChangeArrowheads="1"/>
          </p:cNvSpPr>
          <p:nvPr/>
        </p:nvSpPr>
        <p:spPr bwMode="auto">
          <a:xfrm>
            <a:off x="1771650" y="6218238"/>
            <a:ext cx="566738"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Reisjärvi</a:t>
            </a:r>
            <a:endParaRPr lang="fi-FI" sz="900" b="1">
              <a:cs typeface="Arial" charset="0"/>
            </a:endParaRPr>
          </a:p>
        </p:txBody>
      </p:sp>
      <p:sp>
        <p:nvSpPr>
          <p:cNvPr id="33830" name="Rectangle 45"/>
          <p:cNvSpPr>
            <a:spLocks noChangeAspect="1" noChangeArrowheads="1"/>
          </p:cNvSpPr>
          <p:nvPr/>
        </p:nvSpPr>
        <p:spPr bwMode="auto">
          <a:xfrm>
            <a:off x="2916238" y="4652963"/>
            <a:ext cx="631825"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Siikalatva</a:t>
            </a:r>
            <a:endParaRPr lang="fi-FI" sz="900" b="1">
              <a:cs typeface="Arial" charset="0"/>
            </a:endParaRPr>
          </a:p>
        </p:txBody>
      </p:sp>
      <p:sp>
        <p:nvSpPr>
          <p:cNvPr id="33831" name="Rectangle 46"/>
          <p:cNvSpPr>
            <a:spLocks noChangeAspect="1" noChangeArrowheads="1"/>
          </p:cNvSpPr>
          <p:nvPr/>
        </p:nvSpPr>
        <p:spPr bwMode="auto">
          <a:xfrm>
            <a:off x="1404938" y="4545013"/>
            <a:ext cx="576262"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Merijärvi</a:t>
            </a:r>
            <a:endParaRPr lang="fi-FI" sz="900" b="1">
              <a:cs typeface="Arial" charset="0"/>
            </a:endParaRPr>
          </a:p>
        </p:txBody>
      </p:sp>
      <p:sp>
        <p:nvSpPr>
          <p:cNvPr id="33832" name="Rectangle 47"/>
          <p:cNvSpPr>
            <a:spLocks noChangeAspect="1" noChangeArrowheads="1"/>
          </p:cNvSpPr>
          <p:nvPr/>
        </p:nvSpPr>
        <p:spPr bwMode="auto">
          <a:xfrm>
            <a:off x="2001838" y="5530850"/>
            <a:ext cx="403225"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Nivala</a:t>
            </a:r>
            <a:endParaRPr lang="fi-FI" sz="900" b="1">
              <a:cs typeface="Arial" charset="0"/>
            </a:endParaRPr>
          </a:p>
        </p:txBody>
      </p:sp>
      <p:sp>
        <p:nvSpPr>
          <p:cNvPr id="33833" name="Rectangle 48"/>
          <p:cNvSpPr>
            <a:spLocks noChangeAspect="1" noChangeArrowheads="1"/>
          </p:cNvSpPr>
          <p:nvPr/>
        </p:nvSpPr>
        <p:spPr bwMode="auto">
          <a:xfrm>
            <a:off x="1625600" y="5740400"/>
            <a:ext cx="311150"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Sievi</a:t>
            </a:r>
            <a:endParaRPr lang="fi-FI" sz="900" b="1">
              <a:cs typeface="Arial" charset="0"/>
            </a:endParaRPr>
          </a:p>
        </p:txBody>
      </p:sp>
      <p:sp>
        <p:nvSpPr>
          <p:cNvPr id="33834" name="Rectangle 49"/>
          <p:cNvSpPr>
            <a:spLocks noChangeAspect="1" noChangeArrowheads="1"/>
          </p:cNvSpPr>
          <p:nvPr/>
        </p:nvSpPr>
        <p:spPr bwMode="auto">
          <a:xfrm>
            <a:off x="1547813" y="5229225"/>
            <a:ext cx="574675"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Ylivieska</a:t>
            </a:r>
            <a:endParaRPr lang="fi-FI" sz="900" b="1">
              <a:cs typeface="Arial" charset="0"/>
            </a:endParaRPr>
          </a:p>
        </p:txBody>
      </p:sp>
      <p:sp>
        <p:nvSpPr>
          <p:cNvPr id="33835" name="Rectangle 50"/>
          <p:cNvSpPr>
            <a:spLocks noChangeAspect="1" noChangeArrowheads="1"/>
          </p:cNvSpPr>
          <p:nvPr/>
        </p:nvSpPr>
        <p:spPr bwMode="auto">
          <a:xfrm>
            <a:off x="1835150" y="4724400"/>
            <a:ext cx="571500"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Oulainen</a:t>
            </a:r>
            <a:endParaRPr lang="fi-FI" sz="900" b="1">
              <a:cs typeface="Arial" charset="0"/>
            </a:endParaRPr>
          </a:p>
        </p:txBody>
      </p:sp>
      <p:sp>
        <p:nvSpPr>
          <p:cNvPr id="33836" name="Rectangle 51"/>
          <p:cNvSpPr>
            <a:spLocks noChangeAspect="1" noChangeArrowheads="1"/>
          </p:cNvSpPr>
          <p:nvPr/>
        </p:nvSpPr>
        <p:spPr bwMode="auto">
          <a:xfrm>
            <a:off x="1116013" y="4365625"/>
            <a:ext cx="555625" cy="134938"/>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Pyhäjoki</a:t>
            </a:r>
            <a:endParaRPr lang="fi-FI" sz="900" b="1">
              <a:cs typeface="Arial" charset="0"/>
            </a:endParaRPr>
          </a:p>
        </p:txBody>
      </p:sp>
      <p:sp>
        <p:nvSpPr>
          <p:cNvPr id="33837" name="Rectangle 53"/>
          <p:cNvSpPr>
            <a:spLocks noChangeAspect="1" noChangeArrowheads="1"/>
          </p:cNvSpPr>
          <p:nvPr/>
        </p:nvSpPr>
        <p:spPr bwMode="auto">
          <a:xfrm>
            <a:off x="1720850" y="4149725"/>
            <a:ext cx="403225" cy="138113"/>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Raahe</a:t>
            </a:r>
            <a:endParaRPr lang="fi-FI" sz="900" b="1" dirty="0">
              <a:cs typeface="Arial" charset="0"/>
            </a:endParaRPr>
          </a:p>
        </p:txBody>
      </p:sp>
      <p:sp>
        <p:nvSpPr>
          <p:cNvPr id="33838" name="Rectangle 54"/>
          <p:cNvSpPr>
            <a:spLocks noChangeAspect="1" noChangeArrowheads="1"/>
          </p:cNvSpPr>
          <p:nvPr/>
        </p:nvSpPr>
        <p:spPr bwMode="auto">
          <a:xfrm>
            <a:off x="2051050" y="3860800"/>
            <a:ext cx="368300" cy="273050"/>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Siika-</a:t>
            </a:r>
          </a:p>
          <a:p>
            <a:r>
              <a:rPr lang="fi-FI" sz="900" b="1">
                <a:solidFill>
                  <a:srgbClr val="000000"/>
                </a:solidFill>
                <a:latin typeface="Verdana" pitchFamily="34" charset="0"/>
                <a:cs typeface="Arial" charset="0"/>
              </a:rPr>
              <a:t>joki</a:t>
            </a:r>
            <a:endParaRPr lang="fi-FI" sz="900" b="1">
              <a:cs typeface="Arial" charset="0"/>
            </a:endParaRPr>
          </a:p>
        </p:txBody>
      </p:sp>
      <p:sp>
        <p:nvSpPr>
          <p:cNvPr id="33839" name="Rectangle 56"/>
          <p:cNvSpPr>
            <a:spLocks noChangeAspect="1" noChangeArrowheads="1"/>
          </p:cNvSpPr>
          <p:nvPr/>
        </p:nvSpPr>
        <p:spPr bwMode="auto">
          <a:xfrm>
            <a:off x="2700338" y="4076700"/>
            <a:ext cx="506412" cy="138113"/>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Liminka</a:t>
            </a:r>
            <a:endParaRPr lang="fi-FI" sz="900" b="1">
              <a:cs typeface="Arial" charset="0"/>
            </a:endParaRPr>
          </a:p>
        </p:txBody>
      </p:sp>
      <p:sp>
        <p:nvSpPr>
          <p:cNvPr id="33840" name="Rectangle 57"/>
          <p:cNvSpPr>
            <a:spLocks noChangeAspect="1" noChangeArrowheads="1"/>
          </p:cNvSpPr>
          <p:nvPr/>
        </p:nvSpPr>
        <p:spPr bwMode="auto">
          <a:xfrm>
            <a:off x="2124075" y="3357563"/>
            <a:ext cx="369888" cy="276225"/>
          </a:xfrm>
          <a:prstGeom prst="rect">
            <a:avLst/>
          </a:prstGeom>
          <a:noFill/>
          <a:ln w="9525">
            <a:noFill/>
            <a:miter lim="800000"/>
            <a:headEnd/>
            <a:tailEnd/>
          </a:ln>
        </p:spPr>
        <p:txBody>
          <a:bodyPr lIns="0" tIns="0" rIns="0" bIns="0">
            <a:spAutoFit/>
          </a:bodyPr>
          <a:lstStyle/>
          <a:p>
            <a:r>
              <a:rPr lang="fi-FI" sz="900" b="1">
                <a:solidFill>
                  <a:srgbClr val="000000"/>
                </a:solidFill>
                <a:latin typeface="Verdana" pitchFamily="34" charset="0"/>
                <a:cs typeface="Arial" charset="0"/>
              </a:rPr>
              <a:t>Lumi-</a:t>
            </a:r>
          </a:p>
          <a:p>
            <a:r>
              <a:rPr lang="fi-FI" sz="900" b="1">
                <a:solidFill>
                  <a:srgbClr val="000000"/>
                </a:solidFill>
                <a:latin typeface="Verdana" pitchFamily="34" charset="0"/>
                <a:cs typeface="Arial" charset="0"/>
              </a:rPr>
              <a:t>joki</a:t>
            </a:r>
            <a:endParaRPr lang="fi-FI" sz="900" b="1">
              <a:cs typeface="Arial" charset="0"/>
            </a:endParaRPr>
          </a:p>
        </p:txBody>
      </p:sp>
      <p:sp>
        <p:nvSpPr>
          <p:cNvPr id="33841" name="Rectangle 58"/>
          <p:cNvSpPr>
            <a:spLocks noChangeAspect="1" noChangeArrowheads="1"/>
          </p:cNvSpPr>
          <p:nvPr/>
        </p:nvSpPr>
        <p:spPr bwMode="auto">
          <a:xfrm>
            <a:off x="3059113" y="3429000"/>
            <a:ext cx="415925"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Muhos</a:t>
            </a:r>
            <a:endParaRPr lang="fi-FI" sz="900" b="1">
              <a:cs typeface="Arial" charset="0"/>
            </a:endParaRPr>
          </a:p>
        </p:txBody>
      </p:sp>
      <p:sp>
        <p:nvSpPr>
          <p:cNvPr id="33842" name="Rectangle 59"/>
          <p:cNvSpPr>
            <a:spLocks noChangeAspect="1" noChangeArrowheads="1"/>
          </p:cNvSpPr>
          <p:nvPr/>
        </p:nvSpPr>
        <p:spPr bwMode="auto">
          <a:xfrm>
            <a:off x="2771775" y="2852738"/>
            <a:ext cx="301625" cy="138112"/>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Oulu</a:t>
            </a:r>
            <a:endParaRPr lang="fi-FI" sz="900" b="1">
              <a:cs typeface="Arial" charset="0"/>
            </a:endParaRPr>
          </a:p>
        </p:txBody>
      </p:sp>
      <p:sp>
        <p:nvSpPr>
          <p:cNvPr id="33843" name="Rectangle 60"/>
          <p:cNvSpPr>
            <a:spLocks noChangeAspect="1" noChangeArrowheads="1"/>
          </p:cNvSpPr>
          <p:nvPr/>
        </p:nvSpPr>
        <p:spPr bwMode="auto">
          <a:xfrm>
            <a:off x="2771775" y="3644900"/>
            <a:ext cx="517525"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Tyrnävä</a:t>
            </a:r>
            <a:endParaRPr lang="fi-FI" sz="900" b="1">
              <a:cs typeface="Arial" charset="0"/>
            </a:endParaRPr>
          </a:p>
        </p:txBody>
      </p:sp>
      <p:sp>
        <p:nvSpPr>
          <p:cNvPr id="33844" name="Rectangle 61"/>
          <p:cNvSpPr>
            <a:spLocks noChangeAspect="1" noChangeArrowheads="1"/>
          </p:cNvSpPr>
          <p:nvPr/>
        </p:nvSpPr>
        <p:spPr bwMode="auto">
          <a:xfrm>
            <a:off x="2555875" y="3284538"/>
            <a:ext cx="557213"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Kempele</a:t>
            </a:r>
            <a:endParaRPr lang="fi-FI" sz="900" b="1">
              <a:cs typeface="Arial" charset="0"/>
            </a:endParaRPr>
          </a:p>
        </p:txBody>
      </p:sp>
      <p:sp>
        <p:nvSpPr>
          <p:cNvPr id="33845" name="Rectangle 65"/>
          <p:cNvSpPr>
            <a:spLocks noChangeAspect="1" noChangeArrowheads="1"/>
          </p:cNvSpPr>
          <p:nvPr/>
        </p:nvSpPr>
        <p:spPr bwMode="auto">
          <a:xfrm>
            <a:off x="3995738" y="2276475"/>
            <a:ext cx="682625"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Pudasjärvi</a:t>
            </a:r>
            <a:endParaRPr lang="fi-FI" sz="900" b="1">
              <a:cs typeface="Arial" charset="0"/>
            </a:endParaRPr>
          </a:p>
        </p:txBody>
      </p:sp>
      <p:sp>
        <p:nvSpPr>
          <p:cNvPr id="33846" name="Rectangle 66"/>
          <p:cNvSpPr>
            <a:spLocks noChangeAspect="1" noChangeArrowheads="1"/>
          </p:cNvSpPr>
          <p:nvPr/>
        </p:nvSpPr>
        <p:spPr bwMode="auto">
          <a:xfrm>
            <a:off x="3979863" y="3360738"/>
            <a:ext cx="514350"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Utajärvi</a:t>
            </a:r>
            <a:endParaRPr lang="fi-FI" sz="900" b="1">
              <a:cs typeface="Arial" charset="0"/>
            </a:endParaRPr>
          </a:p>
        </p:txBody>
      </p:sp>
      <p:sp>
        <p:nvSpPr>
          <p:cNvPr id="33847" name="Rectangle 68"/>
          <p:cNvSpPr>
            <a:spLocks noChangeAspect="1" noChangeArrowheads="1"/>
          </p:cNvSpPr>
          <p:nvPr/>
        </p:nvSpPr>
        <p:spPr bwMode="auto">
          <a:xfrm>
            <a:off x="2833688" y="1830388"/>
            <a:ext cx="101600"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Ii</a:t>
            </a:r>
            <a:endParaRPr lang="fi-FI" sz="900" b="1">
              <a:cs typeface="Arial" charset="0"/>
            </a:endParaRPr>
          </a:p>
        </p:txBody>
      </p:sp>
      <p:sp>
        <p:nvSpPr>
          <p:cNvPr id="33848" name="Rectangle 69"/>
          <p:cNvSpPr>
            <a:spLocks noChangeAspect="1" noChangeArrowheads="1"/>
          </p:cNvSpPr>
          <p:nvPr/>
        </p:nvSpPr>
        <p:spPr bwMode="auto">
          <a:xfrm>
            <a:off x="2195513" y="5013325"/>
            <a:ext cx="661987"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Haapavesi</a:t>
            </a:r>
            <a:endParaRPr lang="fi-FI" sz="900" b="1">
              <a:cs typeface="Arial" charset="0"/>
            </a:endParaRPr>
          </a:p>
        </p:txBody>
      </p:sp>
      <p:sp>
        <p:nvSpPr>
          <p:cNvPr id="33849" name="Freeform 70"/>
          <p:cNvSpPr>
            <a:spLocks noChangeAspect="1"/>
          </p:cNvSpPr>
          <p:nvPr/>
        </p:nvSpPr>
        <p:spPr bwMode="auto">
          <a:xfrm>
            <a:off x="723900" y="4518025"/>
            <a:ext cx="779463" cy="947738"/>
          </a:xfrm>
          <a:custGeom>
            <a:avLst/>
            <a:gdLst>
              <a:gd name="T0" fmla="*/ 2147483647 w 359"/>
              <a:gd name="T1" fmla="*/ 2147483647 h 434"/>
              <a:gd name="T2" fmla="*/ 2147483647 w 359"/>
              <a:gd name="T3" fmla="*/ 2147483647 h 434"/>
              <a:gd name="T4" fmla="*/ 2147483647 w 359"/>
              <a:gd name="T5" fmla="*/ 2147483647 h 434"/>
              <a:gd name="T6" fmla="*/ 2147483647 w 359"/>
              <a:gd name="T7" fmla="*/ 2147483647 h 434"/>
              <a:gd name="T8" fmla="*/ 2147483647 w 359"/>
              <a:gd name="T9" fmla="*/ 2147483647 h 434"/>
              <a:gd name="T10" fmla="*/ 2147483647 w 359"/>
              <a:gd name="T11" fmla="*/ 2147483647 h 434"/>
              <a:gd name="T12" fmla="*/ 2147483647 w 359"/>
              <a:gd name="T13" fmla="*/ 2147483647 h 434"/>
              <a:gd name="T14" fmla="*/ 0 w 359"/>
              <a:gd name="T15" fmla="*/ 2147483647 h 434"/>
              <a:gd name="T16" fmla="*/ 2147483647 w 359"/>
              <a:gd name="T17" fmla="*/ 2147483647 h 434"/>
              <a:gd name="T18" fmla="*/ 2147483647 w 359"/>
              <a:gd name="T19" fmla="*/ 2147483647 h 434"/>
              <a:gd name="T20" fmla="*/ 2147483647 w 359"/>
              <a:gd name="T21" fmla="*/ 2147483647 h 434"/>
              <a:gd name="T22" fmla="*/ 2147483647 w 359"/>
              <a:gd name="T23" fmla="*/ 2147483647 h 434"/>
              <a:gd name="T24" fmla="*/ 2147483647 w 359"/>
              <a:gd name="T25" fmla="*/ 2147483647 h 434"/>
              <a:gd name="T26" fmla="*/ 2147483647 w 359"/>
              <a:gd name="T27" fmla="*/ 2147483647 h 434"/>
              <a:gd name="T28" fmla="*/ 2147483647 w 359"/>
              <a:gd name="T29" fmla="*/ 2147483647 h 434"/>
              <a:gd name="T30" fmla="*/ 2147483647 w 359"/>
              <a:gd name="T31" fmla="*/ 2147483647 h 434"/>
              <a:gd name="T32" fmla="*/ 2147483647 w 359"/>
              <a:gd name="T33" fmla="*/ 2147483647 h 434"/>
              <a:gd name="T34" fmla="*/ 2147483647 w 359"/>
              <a:gd name="T35" fmla="*/ 2147483647 h 434"/>
              <a:gd name="T36" fmla="*/ 2147483647 w 359"/>
              <a:gd name="T37" fmla="*/ 2147483647 h 434"/>
              <a:gd name="T38" fmla="*/ 2147483647 w 359"/>
              <a:gd name="T39" fmla="*/ 2147483647 h 434"/>
              <a:gd name="T40" fmla="*/ 2147483647 w 359"/>
              <a:gd name="T41" fmla="*/ 2147483647 h 434"/>
              <a:gd name="T42" fmla="*/ 2147483647 w 359"/>
              <a:gd name="T43" fmla="*/ 2147483647 h 434"/>
              <a:gd name="T44" fmla="*/ 2147483647 w 359"/>
              <a:gd name="T45" fmla="*/ 2147483647 h 434"/>
              <a:gd name="T46" fmla="*/ 2147483647 w 359"/>
              <a:gd name="T47" fmla="*/ 2147483647 h 434"/>
              <a:gd name="T48" fmla="*/ 2147483647 w 359"/>
              <a:gd name="T49" fmla="*/ 2147483647 h 434"/>
              <a:gd name="T50" fmla="*/ 2147483647 w 359"/>
              <a:gd name="T51" fmla="*/ 2147483647 h 434"/>
              <a:gd name="T52" fmla="*/ 2147483647 w 359"/>
              <a:gd name="T53" fmla="*/ 0 h 434"/>
              <a:gd name="T54" fmla="*/ 2147483647 w 359"/>
              <a:gd name="T55" fmla="*/ 2147483647 h 434"/>
              <a:gd name="T56" fmla="*/ 2147483647 w 359"/>
              <a:gd name="T57" fmla="*/ 2147483647 h 434"/>
              <a:gd name="T58" fmla="*/ 2147483647 w 359"/>
              <a:gd name="T59" fmla="*/ 2147483647 h 434"/>
              <a:gd name="T60" fmla="*/ 2147483647 w 359"/>
              <a:gd name="T61" fmla="*/ 2147483647 h 434"/>
              <a:gd name="T62" fmla="*/ 2147483647 w 359"/>
              <a:gd name="T63" fmla="*/ 2147483647 h 434"/>
              <a:gd name="T64" fmla="*/ 2147483647 w 359"/>
              <a:gd name="T65" fmla="*/ 2147483647 h 434"/>
              <a:gd name="T66" fmla="*/ 2147483647 w 359"/>
              <a:gd name="T67" fmla="*/ 2147483647 h 434"/>
              <a:gd name="T68" fmla="*/ 2147483647 w 359"/>
              <a:gd name="T69" fmla="*/ 2147483647 h 434"/>
              <a:gd name="T70" fmla="*/ 2147483647 w 359"/>
              <a:gd name="T71" fmla="*/ 2147483647 h 434"/>
              <a:gd name="T72" fmla="*/ 2147483647 w 359"/>
              <a:gd name="T73" fmla="*/ 2147483647 h 434"/>
              <a:gd name="T74" fmla="*/ 2147483647 w 359"/>
              <a:gd name="T75" fmla="*/ 2147483647 h 4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9"/>
              <a:gd name="T115" fmla="*/ 0 h 434"/>
              <a:gd name="T116" fmla="*/ 359 w 359"/>
              <a:gd name="T117" fmla="*/ 434 h 4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9" h="434">
                <a:moveTo>
                  <a:pt x="226" y="324"/>
                </a:moveTo>
                <a:lnTo>
                  <a:pt x="156" y="341"/>
                </a:lnTo>
                <a:lnTo>
                  <a:pt x="130" y="392"/>
                </a:lnTo>
                <a:lnTo>
                  <a:pt x="165" y="425"/>
                </a:lnTo>
                <a:lnTo>
                  <a:pt x="139" y="434"/>
                </a:lnTo>
                <a:lnTo>
                  <a:pt x="95" y="409"/>
                </a:lnTo>
                <a:lnTo>
                  <a:pt x="69" y="409"/>
                </a:lnTo>
                <a:lnTo>
                  <a:pt x="0" y="316"/>
                </a:lnTo>
                <a:lnTo>
                  <a:pt x="8" y="308"/>
                </a:lnTo>
                <a:lnTo>
                  <a:pt x="8" y="274"/>
                </a:lnTo>
                <a:lnTo>
                  <a:pt x="8" y="249"/>
                </a:lnTo>
                <a:lnTo>
                  <a:pt x="17" y="240"/>
                </a:lnTo>
                <a:lnTo>
                  <a:pt x="26" y="231"/>
                </a:lnTo>
                <a:lnTo>
                  <a:pt x="52" y="197"/>
                </a:lnTo>
                <a:lnTo>
                  <a:pt x="69" y="164"/>
                </a:lnTo>
                <a:lnTo>
                  <a:pt x="95" y="138"/>
                </a:lnTo>
                <a:lnTo>
                  <a:pt x="104" y="105"/>
                </a:lnTo>
                <a:lnTo>
                  <a:pt x="113" y="96"/>
                </a:lnTo>
                <a:lnTo>
                  <a:pt x="130" y="96"/>
                </a:lnTo>
                <a:lnTo>
                  <a:pt x="139" y="96"/>
                </a:lnTo>
                <a:lnTo>
                  <a:pt x="139" y="113"/>
                </a:lnTo>
                <a:lnTo>
                  <a:pt x="156" y="113"/>
                </a:lnTo>
                <a:lnTo>
                  <a:pt x="165" y="105"/>
                </a:lnTo>
                <a:lnTo>
                  <a:pt x="165" y="80"/>
                </a:lnTo>
                <a:lnTo>
                  <a:pt x="165" y="71"/>
                </a:lnTo>
                <a:lnTo>
                  <a:pt x="174" y="46"/>
                </a:lnTo>
                <a:lnTo>
                  <a:pt x="199" y="0"/>
                </a:lnTo>
                <a:lnTo>
                  <a:pt x="199" y="6"/>
                </a:lnTo>
                <a:lnTo>
                  <a:pt x="328" y="69"/>
                </a:lnTo>
                <a:lnTo>
                  <a:pt x="310" y="126"/>
                </a:lnTo>
                <a:lnTo>
                  <a:pt x="328" y="174"/>
                </a:lnTo>
                <a:lnTo>
                  <a:pt x="269" y="197"/>
                </a:lnTo>
                <a:lnTo>
                  <a:pt x="313" y="276"/>
                </a:lnTo>
                <a:lnTo>
                  <a:pt x="359" y="342"/>
                </a:lnTo>
                <a:lnTo>
                  <a:pt x="335" y="380"/>
                </a:lnTo>
                <a:lnTo>
                  <a:pt x="262" y="402"/>
                </a:lnTo>
                <a:lnTo>
                  <a:pt x="283" y="380"/>
                </a:lnTo>
                <a:lnTo>
                  <a:pt x="226" y="324"/>
                </a:lnTo>
                <a:close/>
              </a:path>
            </a:pathLst>
          </a:custGeom>
          <a:solidFill>
            <a:srgbClr val="00CC99"/>
          </a:solidFill>
          <a:ln w="0">
            <a:solidFill>
              <a:srgbClr val="000000"/>
            </a:solidFill>
            <a:prstDash val="solid"/>
            <a:round/>
            <a:headEnd/>
            <a:tailEnd/>
          </a:ln>
        </p:spPr>
        <p:txBody>
          <a:bodyPr/>
          <a:lstStyle/>
          <a:p>
            <a:endParaRPr lang="fi-FI"/>
          </a:p>
        </p:txBody>
      </p:sp>
      <p:sp>
        <p:nvSpPr>
          <p:cNvPr id="33850" name="Freeform 71"/>
          <p:cNvSpPr>
            <a:spLocks noChangeAspect="1"/>
          </p:cNvSpPr>
          <p:nvPr/>
        </p:nvSpPr>
        <p:spPr bwMode="auto">
          <a:xfrm>
            <a:off x="708025" y="4833938"/>
            <a:ext cx="92075" cy="112712"/>
          </a:xfrm>
          <a:custGeom>
            <a:avLst/>
            <a:gdLst>
              <a:gd name="T0" fmla="*/ 2147483647 w 43"/>
              <a:gd name="T1" fmla="*/ 2147483647 h 52"/>
              <a:gd name="T2" fmla="*/ 2147483647 w 43"/>
              <a:gd name="T3" fmla="*/ 2147483647 h 52"/>
              <a:gd name="T4" fmla="*/ 2147483647 w 43"/>
              <a:gd name="T5" fmla="*/ 0 h 52"/>
              <a:gd name="T6" fmla="*/ 2147483647 w 43"/>
              <a:gd name="T7" fmla="*/ 2147483647 h 52"/>
              <a:gd name="T8" fmla="*/ 2147483647 w 43"/>
              <a:gd name="T9" fmla="*/ 2147483647 h 52"/>
              <a:gd name="T10" fmla="*/ 2147483647 w 43"/>
              <a:gd name="T11" fmla="*/ 2147483647 h 52"/>
              <a:gd name="T12" fmla="*/ 2147483647 w 43"/>
              <a:gd name="T13" fmla="*/ 2147483647 h 52"/>
              <a:gd name="T14" fmla="*/ 2147483647 w 43"/>
              <a:gd name="T15" fmla="*/ 2147483647 h 52"/>
              <a:gd name="T16" fmla="*/ 0 w 43"/>
              <a:gd name="T17" fmla="*/ 2147483647 h 52"/>
              <a:gd name="T18" fmla="*/ 0 w 43"/>
              <a:gd name="T19" fmla="*/ 2147483647 h 52"/>
              <a:gd name="T20" fmla="*/ 0 w 43"/>
              <a:gd name="T21" fmla="*/ 2147483647 h 52"/>
              <a:gd name="T22" fmla="*/ 0 w 43"/>
              <a:gd name="T23" fmla="*/ 2147483647 h 52"/>
              <a:gd name="T24" fmla="*/ 2147483647 w 43"/>
              <a:gd name="T25" fmla="*/ 2147483647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52"/>
              <a:gd name="T41" fmla="*/ 43 w 43"/>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52">
                <a:moveTo>
                  <a:pt x="8" y="17"/>
                </a:moveTo>
                <a:lnTo>
                  <a:pt x="8" y="9"/>
                </a:lnTo>
                <a:lnTo>
                  <a:pt x="26" y="0"/>
                </a:lnTo>
                <a:lnTo>
                  <a:pt x="43" y="9"/>
                </a:lnTo>
                <a:lnTo>
                  <a:pt x="43" y="26"/>
                </a:lnTo>
                <a:lnTo>
                  <a:pt x="34" y="35"/>
                </a:lnTo>
                <a:lnTo>
                  <a:pt x="26" y="43"/>
                </a:lnTo>
                <a:lnTo>
                  <a:pt x="26" y="52"/>
                </a:lnTo>
                <a:lnTo>
                  <a:pt x="0" y="52"/>
                </a:lnTo>
                <a:lnTo>
                  <a:pt x="0" y="43"/>
                </a:lnTo>
                <a:lnTo>
                  <a:pt x="0" y="35"/>
                </a:lnTo>
                <a:lnTo>
                  <a:pt x="0" y="26"/>
                </a:lnTo>
                <a:lnTo>
                  <a:pt x="8" y="17"/>
                </a:lnTo>
                <a:close/>
              </a:path>
            </a:pathLst>
          </a:custGeom>
          <a:solidFill>
            <a:srgbClr val="00CC99"/>
          </a:solidFill>
          <a:ln w="0">
            <a:solidFill>
              <a:srgbClr val="000000"/>
            </a:solidFill>
            <a:prstDash val="solid"/>
            <a:round/>
            <a:headEnd/>
            <a:tailEnd/>
          </a:ln>
        </p:spPr>
        <p:txBody>
          <a:bodyPr/>
          <a:lstStyle/>
          <a:p>
            <a:endParaRPr lang="fi-FI"/>
          </a:p>
        </p:txBody>
      </p:sp>
      <p:sp>
        <p:nvSpPr>
          <p:cNvPr id="33851" name="Rectangle 72"/>
          <p:cNvSpPr>
            <a:spLocks noChangeAspect="1" noChangeArrowheads="1"/>
          </p:cNvSpPr>
          <p:nvPr/>
        </p:nvSpPr>
        <p:spPr bwMode="auto">
          <a:xfrm>
            <a:off x="827088" y="5013325"/>
            <a:ext cx="520700"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Kalajoki</a:t>
            </a:r>
            <a:endParaRPr lang="fi-FI" sz="900" b="1">
              <a:cs typeface="Arial" charset="0"/>
            </a:endParaRPr>
          </a:p>
        </p:txBody>
      </p:sp>
      <p:sp>
        <p:nvSpPr>
          <p:cNvPr id="33852" name="Rectangle 73"/>
          <p:cNvSpPr>
            <a:spLocks noChangeAspect="1" noChangeArrowheads="1"/>
          </p:cNvSpPr>
          <p:nvPr/>
        </p:nvSpPr>
        <p:spPr bwMode="auto">
          <a:xfrm>
            <a:off x="1209675" y="4841875"/>
            <a:ext cx="615950" cy="134938"/>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Alavieska</a:t>
            </a:r>
            <a:endParaRPr lang="fi-FI" sz="900" b="1">
              <a:cs typeface="Arial" charset="0"/>
            </a:endParaRPr>
          </a:p>
        </p:txBody>
      </p:sp>
      <p:sp>
        <p:nvSpPr>
          <p:cNvPr id="107" name="Tasakylkinen kolmio 106"/>
          <p:cNvSpPr/>
          <p:nvPr/>
        </p:nvSpPr>
        <p:spPr>
          <a:xfrm>
            <a:off x="1403350" y="4941888"/>
            <a:ext cx="144463" cy="142875"/>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08" name="Tasakylkinen kolmio 107"/>
          <p:cNvSpPr/>
          <p:nvPr/>
        </p:nvSpPr>
        <p:spPr>
          <a:xfrm>
            <a:off x="1692275" y="5013325"/>
            <a:ext cx="142875" cy="144463"/>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09" name="Tasakylkinen kolmio 108"/>
          <p:cNvSpPr/>
          <p:nvPr/>
        </p:nvSpPr>
        <p:spPr>
          <a:xfrm>
            <a:off x="2916238" y="5229225"/>
            <a:ext cx="142875" cy="144463"/>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10" name="Tasakylkinen kolmio 109"/>
          <p:cNvSpPr/>
          <p:nvPr/>
        </p:nvSpPr>
        <p:spPr>
          <a:xfrm>
            <a:off x="1619250" y="5516563"/>
            <a:ext cx="144463" cy="144462"/>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11" name="Tasakylkinen kolmio 110"/>
          <p:cNvSpPr/>
          <p:nvPr/>
        </p:nvSpPr>
        <p:spPr>
          <a:xfrm>
            <a:off x="2484438" y="5589588"/>
            <a:ext cx="142875" cy="142875"/>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12" name="Tasakylkinen kolmio 111"/>
          <p:cNvSpPr/>
          <p:nvPr/>
        </p:nvSpPr>
        <p:spPr>
          <a:xfrm>
            <a:off x="2124075" y="5373688"/>
            <a:ext cx="144463" cy="142875"/>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7" name="Tasakylkinen kolmio 86"/>
          <p:cNvSpPr/>
          <p:nvPr/>
        </p:nvSpPr>
        <p:spPr>
          <a:xfrm>
            <a:off x="2124075" y="6021388"/>
            <a:ext cx="144463" cy="142875"/>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97" name="5-sakarainen tähti 96"/>
          <p:cNvSpPr/>
          <p:nvPr/>
        </p:nvSpPr>
        <p:spPr>
          <a:xfrm>
            <a:off x="2700338" y="1989138"/>
            <a:ext cx="144462"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98" name="5-sakarainen tähti 97"/>
          <p:cNvSpPr/>
          <p:nvPr/>
        </p:nvSpPr>
        <p:spPr>
          <a:xfrm>
            <a:off x="1835150" y="3068638"/>
            <a:ext cx="144463"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00" name="5-sakarainen tähti 99"/>
          <p:cNvSpPr/>
          <p:nvPr/>
        </p:nvSpPr>
        <p:spPr>
          <a:xfrm>
            <a:off x="2771775" y="3429000"/>
            <a:ext cx="144463"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01" name="5-sakarainen tähti 100"/>
          <p:cNvSpPr/>
          <p:nvPr/>
        </p:nvSpPr>
        <p:spPr>
          <a:xfrm>
            <a:off x="2268538" y="3644900"/>
            <a:ext cx="142875"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02" name="5-sakarainen tähti 101"/>
          <p:cNvSpPr/>
          <p:nvPr/>
        </p:nvSpPr>
        <p:spPr>
          <a:xfrm>
            <a:off x="3203575" y="3573463"/>
            <a:ext cx="144463"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03" name="5-sakarainen tähti 102"/>
          <p:cNvSpPr/>
          <p:nvPr/>
        </p:nvSpPr>
        <p:spPr>
          <a:xfrm>
            <a:off x="2771775" y="3789363"/>
            <a:ext cx="144463"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04" name="5-sakarainen tähti 103"/>
          <p:cNvSpPr/>
          <p:nvPr/>
        </p:nvSpPr>
        <p:spPr>
          <a:xfrm>
            <a:off x="2987675" y="4221163"/>
            <a:ext cx="144463"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06" name="5-sakarainen tähti 105"/>
          <p:cNvSpPr/>
          <p:nvPr/>
        </p:nvSpPr>
        <p:spPr>
          <a:xfrm>
            <a:off x="1692275" y="4365625"/>
            <a:ext cx="144463"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14" name="5-sakarainen tähti 113"/>
          <p:cNvSpPr/>
          <p:nvPr/>
        </p:nvSpPr>
        <p:spPr>
          <a:xfrm>
            <a:off x="1547813" y="4652963"/>
            <a:ext cx="144462"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15" name="5-sakarainen tähti 114"/>
          <p:cNvSpPr/>
          <p:nvPr/>
        </p:nvSpPr>
        <p:spPr>
          <a:xfrm>
            <a:off x="1403350" y="5084763"/>
            <a:ext cx="144463"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95" name="Suorakulmio 94"/>
          <p:cNvSpPr/>
          <p:nvPr/>
        </p:nvSpPr>
        <p:spPr>
          <a:xfrm>
            <a:off x="250825" y="836613"/>
            <a:ext cx="144463" cy="142875"/>
          </a:xfrm>
          <a:prstGeom prst="rect">
            <a:avLst/>
          </a:prstGeom>
          <a:solidFill>
            <a:srgbClr val="00CC9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3934" name="Tekstikehys 97"/>
          <p:cNvSpPr txBox="1">
            <a:spLocks noChangeArrowheads="1"/>
          </p:cNvSpPr>
          <p:nvPr/>
        </p:nvSpPr>
        <p:spPr bwMode="auto">
          <a:xfrm>
            <a:off x="468313" y="765175"/>
            <a:ext cx="2352675"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Kunnan väestöpohja &lt; 20 000</a:t>
            </a:r>
          </a:p>
        </p:txBody>
      </p:sp>
      <p:sp>
        <p:nvSpPr>
          <p:cNvPr id="117" name="Tasakylkinen kolmio 116"/>
          <p:cNvSpPr/>
          <p:nvPr/>
        </p:nvSpPr>
        <p:spPr>
          <a:xfrm>
            <a:off x="250825" y="1989138"/>
            <a:ext cx="144463" cy="14446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3936" name="Tekstikehys 104"/>
          <p:cNvSpPr txBox="1">
            <a:spLocks noChangeArrowheads="1"/>
          </p:cNvSpPr>
          <p:nvPr/>
        </p:nvSpPr>
        <p:spPr bwMode="auto">
          <a:xfrm>
            <a:off x="468313" y="1916113"/>
            <a:ext cx="935037"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Kriisikunta</a:t>
            </a:r>
          </a:p>
        </p:txBody>
      </p:sp>
      <p:sp>
        <p:nvSpPr>
          <p:cNvPr id="119" name="Tasakylkinen kolmio 118"/>
          <p:cNvSpPr/>
          <p:nvPr/>
        </p:nvSpPr>
        <p:spPr>
          <a:xfrm>
            <a:off x="250825" y="2276475"/>
            <a:ext cx="144463" cy="142875"/>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3938" name="Tekstikehys 106"/>
          <p:cNvSpPr txBox="1">
            <a:spLocks noChangeArrowheads="1"/>
          </p:cNvSpPr>
          <p:nvPr/>
        </p:nvSpPr>
        <p:spPr bwMode="auto">
          <a:xfrm>
            <a:off x="468313" y="2205038"/>
            <a:ext cx="1376362" cy="261937"/>
          </a:xfrm>
          <a:prstGeom prst="rect">
            <a:avLst/>
          </a:prstGeom>
          <a:noFill/>
          <a:ln w="9525">
            <a:noFill/>
            <a:miter lim="800000"/>
            <a:headEnd/>
            <a:tailEnd/>
          </a:ln>
        </p:spPr>
        <p:txBody>
          <a:bodyPr wrap="none">
            <a:spAutoFit/>
          </a:bodyPr>
          <a:lstStyle/>
          <a:p>
            <a:r>
              <a:rPr lang="fi-FI" sz="1100" dirty="0" err="1">
                <a:latin typeface="Verdana" pitchFamily="34" charset="0"/>
                <a:ea typeface="Verdana" pitchFamily="34" charset="0"/>
                <a:cs typeface="Verdana" pitchFamily="34" charset="0"/>
              </a:rPr>
              <a:t>Kriisiytyvä</a:t>
            </a:r>
            <a:r>
              <a:rPr lang="fi-FI" sz="1100" dirty="0">
                <a:latin typeface="Verdana" pitchFamily="34" charset="0"/>
                <a:ea typeface="Verdana" pitchFamily="34" charset="0"/>
                <a:cs typeface="Verdana" pitchFamily="34" charset="0"/>
              </a:rPr>
              <a:t> kunta</a:t>
            </a:r>
          </a:p>
        </p:txBody>
      </p:sp>
      <p:sp>
        <p:nvSpPr>
          <p:cNvPr id="121" name="5-sakarainen tähti 120"/>
          <p:cNvSpPr/>
          <p:nvPr/>
        </p:nvSpPr>
        <p:spPr>
          <a:xfrm>
            <a:off x="250825" y="1412875"/>
            <a:ext cx="144463" cy="144463"/>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3940" name="Tekstikehys 108"/>
          <p:cNvSpPr txBox="1">
            <a:spLocks noChangeArrowheads="1"/>
          </p:cNvSpPr>
          <p:nvPr/>
        </p:nvSpPr>
        <p:spPr bwMode="auto">
          <a:xfrm>
            <a:off x="468313" y="1341438"/>
            <a:ext cx="2120900"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Yhdyskuntarakenneperuste</a:t>
            </a:r>
          </a:p>
        </p:txBody>
      </p:sp>
      <p:sp>
        <p:nvSpPr>
          <p:cNvPr id="123" name="Suorakulmio 122"/>
          <p:cNvSpPr/>
          <p:nvPr/>
        </p:nvSpPr>
        <p:spPr>
          <a:xfrm>
            <a:off x="250825" y="1125538"/>
            <a:ext cx="144463" cy="142875"/>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3942" name="Tekstikehys 97"/>
          <p:cNvSpPr txBox="1">
            <a:spLocks noChangeArrowheads="1"/>
          </p:cNvSpPr>
          <p:nvPr/>
        </p:nvSpPr>
        <p:spPr bwMode="auto">
          <a:xfrm>
            <a:off x="468313" y="1052513"/>
            <a:ext cx="1643062"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Työssäkäyntiperuste</a:t>
            </a:r>
          </a:p>
        </p:txBody>
      </p:sp>
      <p:sp>
        <p:nvSpPr>
          <p:cNvPr id="125" name="5-sakarainen tähti 124"/>
          <p:cNvSpPr/>
          <p:nvPr/>
        </p:nvSpPr>
        <p:spPr>
          <a:xfrm>
            <a:off x="250825" y="1700213"/>
            <a:ext cx="144463"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3944" name="Tekstikehys 108"/>
          <p:cNvSpPr txBox="1">
            <a:spLocks noChangeArrowheads="1"/>
          </p:cNvSpPr>
          <p:nvPr/>
        </p:nvSpPr>
        <p:spPr bwMode="auto">
          <a:xfrm>
            <a:off x="468313" y="1628775"/>
            <a:ext cx="2425700"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Työpaikkaomavaraisuusperuste</a:t>
            </a:r>
          </a:p>
        </p:txBody>
      </p:sp>
      <p:sp>
        <p:nvSpPr>
          <p:cNvPr id="127" name="5-sakarainen tähti 126"/>
          <p:cNvSpPr/>
          <p:nvPr/>
        </p:nvSpPr>
        <p:spPr>
          <a:xfrm>
            <a:off x="2627313" y="3429000"/>
            <a:ext cx="144462" cy="144463"/>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94" name="5-sakarainen tähti 93"/>
          <p:cNvSpPr/>
          <p:nvPr/>
        </p:nvSpPr>
        <p:spPr>
          <a:xfrm>
            <a:off x="2771775" y="2997200"/>
            <a:ext cx="144463" cy="144463"/>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13" name="5-sakarainen tähti 112"/>
          <p:cNvSpPr/>
          <p:nvPr/>
        </p:nvSpPr>
        <p:spPr>
          <a:xfrm>
            <a:off x="3132138" y="4221163"/>
            <a:ext cx="144462" cy="144462"/>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16" name="Tekstikehys 78"/>
          <p:cNvSpPr txBox="1">
            <a:spLocks noChangeArrowheads="1"/>
          </p:cNvSpPr>
          <p:nvPr/>
        </p:nvSpPr>
        <p:spPr bwMode="auto">
          <a:xfrm>
            <a:off x="7020272" y="1916832"/>
            <a:ext cx="1858201" cy="261610"/>
          </a:xfrm>
          <a:prstGeom prst="rect">
            <a:avLst/>
          </a:prstGeom>
          <a:noFill/>
          <a:ln w="9525">
            <a:noFill/>
            <a:miter lim="800000"/>
            <a:headEnd/>
            <a:tailEnd/>
          </a:ln>
        </p:spPr>
        <p:txBody>
          <a:bodyPr wrap="none">
            <a:spAutoFit/>
          </a:bodyPr>
          <a:lstStyle/>
          <a:p>
            <a:r>
              <a:rPr lang="fi-FI" sz="1100" dirty="0" smtClean="0">
                <a:latin typeface="Verdana" pitchFamily="34" charset="0"/>
                <a:ea typeface="Verdana" pitchFamily="34" charset="0"/>
                <a:cs typeface="Verdana" pitchFamily="34" charset="0"/>
              </a:rPr>
              <a:t>Asukasluku 31.12.2013</a:t>
            </a:r>
            <a:endParaRPr lang="fi-FI" sz="1100" dirty="0">
              <a:latin typeface="Verdana" pitchFamily="34" charset="0"/>
              <a:ea typeface="Verdana" pitchFamily="34" charset="0"/>
              <a:cs typeface="Verdana" pitchFamily="34" charset="0"/>
            </a:endParaRPr>
          </a:p>
        </p:txBody>
      </p:sp>
      <p:graphicFrame>
        <p:nvGraphicFramePr>
          <p:cNvPr id="118" name="Taulukko 117"/>
          <p:cNvGraphicFramePr>
            <a:graphicFrameLocks noGrp="1"/>
          </p:cNvGraphicFramePr>
          <p:nvPr/>
        </p:nvGraphicFramePr>
        <p:xfrm>
          <a:off x="7380312" y="2269069"/>
          <a:ext cx="1273846" cy="4588931"/>
        </p:xfrm>
        <a:graphic>
          <a:graphicData uri="http://schemas.openxmlformats.org/drawingml/2006/table">
            <a:tbl>
              <a:tblPr/>
              <a:tblGrid>
                <a:gridCol w="595878"/>
                <a:gridCol w="677968"/>
              </a:tblGrid>
              <a:tr h="151465">
                <a:tc>
                  <a:txBody>
                    <a:bodyPr/>
                    <a:lstStyle/>
                    <a:p>
                      <a:pPr algn="l" fontAlgn="b"/>
                      <a:r>
                        <a:rPr lang="fi-FI" sz="1000" b="0" i="0" u="none" strike="noStrike" dirty="0">
                          <a:solidFill>
                            <a:srgbClr val="000000"/>
                          </a:solidFill>
                          <a:latin typeface="Calibri"/>
                        </a:rPr>
                        <a:t>Alavieska</a:t>
                      </a:r>
                    </a:p>
                  </a:txBody>
                  <a:tcPr marL="5839" marR="5839" marT="5839"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2 740</a:t>
                      </a:r>
                    </a:p>
                  </a:txBody>
                  <a:tcPr marL="5839" marR="5839" marT="5839" marB="0" anchor="b">
                    <a:lnL>
                      <a:noFill/>
                    </a:lnL>
                    <a:lnR>
                      <a:noFill/>
                    </a:lnR>
                    <a:lnT>
                      <a:noFill/>
                    </a:lnT>
                    <a:lnB>
                      <a:noFill/>
                    </a:lnB>
                  </a:tcPr>
                </a:tc>
              </a:tr>
              <a:tr h="151465">
                <a:tc>
                  <a:txBody>
                    <a:bodyPr/>
                    <a:lstStyle/>
                    <a:p>
                      <a:pPr algn="l" fontAlgn="b"/>
                      <a:r>
                        <a:rPr lang="fi-FI" sz="1000" b="0" i="0" u="none" strike="noStrike">
                          <a:solidFill>
                            <a:srgbClr val="000000"/>
                          </a:solidFill>
                          <a:latin typeface="Calibri"/>
                        </a:rPr>
                        <a:t>Haapajärvi</a:t>
                      </a:r>
                    </a:p>
                  </a:txBody>
                  <a:tcPr marL="5839" marR="5839" marT="5839"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7 616</a:t>
                      </a:r>
                    </a:p>
                  </a:txBody>
                  <a:tcPr marL="5839" marR="5839" marT="5839" marB="0" anchor="b">
                    <a:lnL>
                      <a:noFill/>
                    </a:lnL>
                    <a:lnR>
                      <a:noFill/>
                    </a:lnR>
                    <a:lnT>
                      <a:noFill/>
                    </a:lnT>
                    <a:lnB>
                      <a:noFill/>
                    </a:lnB>
                  </a:tcPr>
                </a:tc>
              </a:tr>
              <a:tr h="151465">
                <a:tc>
                  <a:txBody>
                    <a:bodyPr/>
                    <a:lstStyle/>
                    <a:p>
                      <a:pPr algn="l" fontAlgn="b"/>
                      <a:r>
                        <a:rPr lang="fi-FI" sz="1000" b="0" i="0" u="none" strike="noStrike">
                          <a:solidFill>
                            <a:srgbClr val="000000"/>
                          </a:solidFill>
                          <a:latin typeface="Calibri"/>
                        </a:rPr>
                        <a:t>Haapavesi</a:t>
                      </a:r>
                    </a:p>
                  </a:txBody>
                  <a:tcPr marL="5839" marR="5839" marT="5839"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7 241</a:t>
                      </a:r>
                    </a:p>
                  </a:txBody>
                  <a:tcPr marL="5839" marR="5839" marT="5839" marB="0" anchor="b">
                    <a:lnL>
                      <a:noFill/>
                    </a:lnL>
                    <a:lnR>
                      <a:noFill/>
                    </a:lnR>
                    <a:lnT>
                      <a:noFill/>
                    </a:lnT>
                    <a:lnB>
                      <a:noFill/>
                    </a:lnB>
                  </a:tcPr>
                </a:tc>
              </a:tr>
              <a:tr h="151465">
                <a:tc>
                  <a:txBody>
                    <a:bodyPr/>
                    <a:lstStyle/>
                    <a:p>
                      <a:pPr algn="l" fontAlgn="b"/>
                      <a:r>
                        <a:rPr lang="fi-FI" sz="1000" b="0" i="0" u="none" strike="noStrike">
                          <a:solidFill>
                            <a:srgbClr val="000000"/>
                          </a:solidFill>
                          <a:latin typeface="Calibri"/>
                        </a:rPr>
                        <a:t>Hailuoto</a:t>
                      </a:r>
                    </a:p>
                  </a:txBody>
                  <a:tcPr marL="5839" marR="5839" marT="5839"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999</a:t>
                      </a:r>
                    </a:p>
                  </a:txBody>
                  <a:tcPr marL="5839" marR="5839" marT="5839" marB="0" anchor="b">
                    <a:lnL>
                      <a:noFill/>
                    </a:lnL>
                    <a:lnR>
                      <a:noFill/>
                    </a:lnR>
                    <a:lnT>
                      <a:noFill/>
                    </a:lnT>
                    <a:lnB>
                      <a:noFill/>
                    </a:lnB>
                  </a:tcPr>
                </a:tc>
              </a:tr>
              <a:tr h="151465">
                <a:tc>
                  <a:txBody>
                    <a:bodyPr/>
                    <a:lstStyle/>
                    <a:p>
                      <a:pPr algn="l" fontAlgn="b"/>
                      <a:r>
                        <a:rPr lang="fi-FI" sz="1000" b="0" i="0" u="none" strike="noStrike">
                          <a:solidFill>
                            <a:srgbClr val="000000"/>
                          </a:solidFill>
                          <a:latin typeface="Calibri"/>
                        </a:rPr>
                        <a:t>Ii</a:t>
                      </a:r>
                    </a:p>
                  </a:txBody>
                  <a:tcPr marL="5839" marR="5839" marT="5839"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9 610</a:t>
                      </a:r>
                    </a:p>
                  </a:txBody>
                  <a:tcPr marL="5839" marR="5839" marT="5839" marB="0" anchor="b">
                    <a:lnL>
                      <a:noFill/>
                    </a:lnL>
                    <a:lnR>
                      <a:noFill/>
                    </a:lnR>
                    <a:lnT>
                      <a:noFill/>
                    </a:lnT>
                    <a:lnB>
                      <a:noFill/>
                    </a:lnB>
                  </a:tcPr>
                </a:tc>
              </a:tr>
              <a:tr h="151465">
                <a:tc>
                  <a:txBody>
                    <a:bodyPr/>
                    <a:lstStyle/>
                    <a:p>
                      <a:pPr algn="l" fontAlgn="b"/>
                      <a:r>
                        <a:rPr lang="fi-FI" sz="1000" b="0" i="0" u="none" strike="noStrike">
                          <a:solidFill>
                            <a:srgbClr val="000000"/>
                          </a:solidFill>
                          <a:latin typeface="Calibri"/>
                        </a:rPr>
                        <a:t>Kalajoki</a:t>
                      </a:r>
                    </a:p>
                  </a:txBody>
                  <a:tcPr marL="5839" marR="5839" marT="5839"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12 644</a:t>
                      </a:r>
                    </a:p>
                  </a:txBody>
                  <a:tcPr marL="5839" marR="5839" marT="5839" marB="0" anchor="b">
                    <a:lnL>
                      <a:noFill/>
                    </a:lnL>
                    <a:lnR>
                      <a:noFill/>
                    </a:lnR>
                    <a:lnT>
                      <a:noFill/>
                    </a:lnT>
                    <a:lnB>
                      <a:noFill/>
                    </a:lnB>
                  </a:tcPr>
                </a:tc>
              </a:tr>
              <a:tr h="151465">
                <a:tc>
                  <a:txBody>
                    <a:bodyPr/>
                    <a:lstStyle/>
                    <a:p>
                      <a:pPr algn="l" fontAlgn="b"/>
                      <a:r>
                        <a:rPr lang="fi-FI" sz="1000" b="0" i="0" u="none" strike="noStrike">
                          <a:solidFill>
                            <a:srgbClr val="000000"/>
                          </a:solidFill>
                          <a:latin typeface="Calibri"/>
                        </a:rPr>
                        <a:t>Kempele</a:t>
                      </a:r>
                    </a:p>
                  </a:txBody>
                  <a:tcPr marL="5839" marR="5839" marT="5839"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16 605</a:t>
                      </a:r>
                    </a:p>
                  </a:txBody>
                  <a:tcPr marL="5839" marR="5839" marT="5839" marB="0" anchor="b">
                    <a:lnL>
                      <a:noFill/>
                    </a:lnL>
                    <a:lnR>
                      <a:noFill/>
                    </a:lnR>
                    <a:lnT>
                      <a:noFill/>
                    </a:lnT>
                    <a:lnB>
                      <a:noFill/>
                    </a:lnB>
                  </a:tcPr>
                </a:tc>
              </a:tr>
              <a:tr h="151465">
                <a:tc>
                  <a:txBody>
                    <a:bodyPr/>
                    <a:lstStyle/>
                    <a:p>
                      <a:pPr algn="l" fontAlgn="b"/>
                      <a:r>
                        <a:rPr lang="fi-FI" sz="1000" b="0" i="0" u="none" strike="noStrike">
                          <a:solidFill>
                            <a:srgbClr val="000000"/>
                          </a:solidFill>
                          <a:latin typeface="Calibri"/>
                        </a:rPr>
                        <a:t>Kuusamo</a:t>
                      </a:r>
                    </a:p>
                  </a:txBody>
                  <a:tcPr marL="5839" marR="5839" marT="5839"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15 952</a:t>
                      </a:r>
                    </a:p>
                  </a:txBody>
                  <a:tcPr marL="5839" marR="5839" marT="5839" marB="0" anchor="b">
                    <a:lnL>
                      <a:noFill/>
                    </a:lnL>
                    <a:lnR>
                      <a:noFill/>
                    </a:lnR>
                    <a:lnT>
                      <a:noFill/>
                    </a:lnT>
                    <a:lnB>
                      <a:noFill/>
                    </a:lnB>
                  </a:tcPr>
                </a:tc>
              </a:tr>
              <a:tr h="151465">
                <a:tc>
                  <a:txBody>
                    <a:bodyPr/>
                    <a:lstStyle/>
                    <a:p>
                      <a:pPr algn="l" fontAlgn="b"/>
                      <a:r>
                        <a:rPr lang="fi-FI" sz="1000" b="0" i="0" u="none" strike="noStrike">
                          <a:solidFill>
                            <a:srgbClr val="000000"/>
                          </a:solidFill>
                          <a:latin typeface="Calibri"/>
                        </a:rPr>
                        <a:t>Kärsämäki</a:t>
                      </a:r>
                    </a:p>
                  </a:txBody>
                  <a:tcPr marL="5839" marR="5839" marT="5839"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2 721</a:t>
                      </a:r>
                    </a:p>
                  </a:txBody>
                  <a:tcPr marL="5839" marR="5839" marT="5839" marB="0" anchor="b">
                    <a:lnL>
                      <a:noFill/>
                    </a:lnL>
                    <a:lnR>
                      <a:noFill/>
                    </a:lnR>
                    <a:lnT>
                      <a:noFill/>
                    </a:lnT>
                    <a:lnB>
                      <a:noFill/>
                    </a:lnB>
                  </a:tcPr>
                </a:tc>
              </a:tr>
              <a:tr h="151465">
                <a:tc>
                  <a:txBody>
                    <a:bodyPr/>
                    <a:lstStyle/>
                    <a:p>
                      <a:pPr algn="l" fontAlgn="b"/>
                      <a:r>
                        <a:rPr lang="fi-FI" sz="1000" b="0" i="0" u="none" strike="noStrike">
                          <a:solidFill>
                            <a:srgbClr val="000000"/>
                          </a:solidFill>
                          <a:latin typeface="Calibri"/>
                        </a:rPr>
                        <a:t>Liminka</a:t>
                      </a:r>
                    </a:p>
                  </a:txBody>
                  <a:tcPr marL="5839" marR="5839" marT="5839"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9 577</a:t>
                      </a:r>
                    </a:p>
                  </a:txBody>
                  <a:tcPr marL="5839" marR="5839" marT="5839" marB="0" anchor="b">
                    <a:lnL>
                      <a:noFill/>
                    </a:lnL>
                    <a:lnR>
                      <a:noFill/>
                    </a:lnR>
                    <a:lnT>
                      <a:noFill/>
                    </a:lnT>
                    <a:lnB>
                      <a:noFill/>
                    </a:lnB>
                  </a:tcPr>
                </a:tc>
              </a:tr>
              <a:tr h="151465">
                <a:tc>
                  <a:txBody>
                    <a:bodyPr/>
                    <a:lstStyle/>
                    <a:p>
                      <a:pPr algn="l" fontAlgn="b"/>
                      <a:r>
                        <a:rPr lang="fi-FI" sz="1000" b="0" i="0" u="none" strike="noStrike">
                          <a:solidFill>
                            <a:srgbClr val="000000"/>
                          </a:solidFill>
                          <a:latin typeface="Calibri"/>
                        </a:rPr>
                        <a:t>Lumijoki</a:t>
                      </a:r>
                    </a:p>
                  </a:txBody>
                  <a:tcPr marL="5839" marR="5839" marT="5839"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2 084</a:t>
                      </a:r>
                    </a:p>
                  </a:txBody>
                  <a:tcPr marL="5839" marR="5839" marT="5839" marB="0" anchor="b">
                    <a:lnL>
                      <a:noFill/>
                    </a:lnL>
                    <a:lnR>
                      <a:noFill/>
                    </a:lnR>
                    <a:lnT>
                      <a:noFill/>
                    </a:lnT>
                    <a:lnB>
                      <a:noFill/>
                    </a:lnB>
                  </a:tcPr>
                </a:tc>
              </a:tr>
              <a:tr h="151465">
                <a:tc>
                  <a:txBody>
                    <a:bodyPr/>
                    <a:lstStyle/>
                    <a:p>
                      <a:pPr algn="l" fontAlgn="b"/>
                      <a:r>
                        <a:rPr lang="fi-FI" sz="1000" b="0" i="0" u="none" strike="noStrike">
                          <a:solidFill>
                            <a:srgbClr val="000000"/>
                          </a:solidFill>
                          <a:latin typeface="Calibri"/>
                        </a:rPr>
                        <a:t>Merijärvi</a:t>
                      </a:r>
                    </a:p>
                  </a:txBody>
                  <a:tcPr marL="5839" marR="5839" marT="5839"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1 153</a:t>
                      </a:r>
                    </a:p>
                  </a:txBody>
                  <a:tcPr marL="5839" marR="5839" marT="5839" marB="0" anchor="b">
                    <a:lnL>
                      <a:noFill/>
                    </a:lnL>
                    <a:lnR>
                      <a:noFill/>
                    </a:lnR>
                    <a:lnT>
                      <a:noFill/>
                    </a:lnT>
                    <a:lnB>
                      <a:noFill/>
                    </a:lnB>
                  </a:tcPr>
                </a:tc>
              </a:tr>
              <a:tr h="151465">
                <a:tc>
                  <a:txBody>
                    <a:bodyPr/>
                    <a:lstStyle/>
                    <a:p>
                      <a:pPr algn="l" fontAlgn="b"/>
                      <a:r>
                        <a:rPr lang="fi-FI" sz="1000" b="0" i="0" u="none" strike="noStrike">
                          <a:solidFill>
                            <a:srgbClr val="000000"/>
                          </a:solidFill>
                          <a:latin typeface="Calibri"/>
                        </a:rPr>
                        <a:t>Muhos</a:t>
                      </a:r>
                    </a:p>
                  </a:txBody>
                  <a:tcPr marL="5839" marR="5839" marT="5839"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8 998</a:t>
                      </a:r>
                    </a:p>
                  </a:txBody>
                  <a:tcPr marL="5839" marR="5839" marT="5839" marB="0" anchor="b">
                    <a:lnL>
                      <a:noFill/>
                    </a:lnL>
                    <a:lnR>
                      <a:noFill/>
                    </a:lnR>
                    <a:lnT>
                      <a:noFill/>
                    </a:lnT>
                    <a:lnB>
                      <a:noFill/>
                    </a:lnB>
                  </a:tcPr>
                </a:tc>
              </a:tr>
              <a:tr h="151465">
                <a:tc>
                  <a:txBody>
                    <a:bodyPr/>
                    <a:lstStyle/>
                    <a:p>
                      <a:pPr algn="l" fontAlgn="b"/>
                      <a:r>
                        <a:rPr lang="fi-FI" sz="1000" b="0" i="0" u="none" strike="noStrike">
                          <a:solidFill>
                            <a:srgbClr val="000000"/>
                          </a:solidFill>
                          <a:latin typeface="Calibri"/>
                        </a:rPr>
                        <a:t>Nivala</a:t>
                      </a:r>
                    </a:p>
                  </a:txBody>
                  <a:tcPr marL="5839" marR="5839" marT="5839"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10 942</a:t>
                      </a:r>
                    </a:p>
                  </a:txBody>
                  <a:tcPr marL="5839" marR="5839" marT="5839" marB="0" anchor="b">
                    <a:lnL>
                      <a:noFill/>
                    </a:lnL>
                    <a:lnR>
                      <a:noFill/>
                    </a:lnR>
                    <a:lnT>
                      <a:noFill/>
                    </a:lnT>
                    <a:lnB>
                      <a:noFill/>
                    </a:lnB>
                  </a:tcPr>
                </a:tc>
              </a:tr>
              <a:tr h="151465">
                <a:tc>
                  <a:txBody>
                    <a:bodyPr/>
                    <a:lstStyle/>
                    <a:p>
                      <a:pPr algn="l" fontAlgn="b"/>
                      <a:r>
                        <a:rPr lang="fi-FI" sz="1000" b="0" i="0" u="none" strike="noStrike">
                          <a:solidFill>
                            <a:srgbClr val="000000"/>
                          </a:solidFill>
                          <a:latin typeface="Calibri"/>
                        </a:rPr>
                        <a:t>Oulainen</a:t>
                      </a:r>
                    </a:p>
                  </a:txBody>
                  <a:tcPr marL="5839" marR="5839" marT="5839"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7 772</a:t>
                      </a:r>
                    </a:p>
                  </a:txBody>
                  <a:tcPr marL="5839" marR="5839" marT="5839" marB="0" anchor="b">
                    <a:lnL>
                      <a:noFill/>
                    </a:lnL>
                    <a:lnR>
                      <a:noFill/>
                    </a:lnR>
                    <a:lnT>
                      <a:noFill/>
                    </a:lnT>
                    <a:lnB>
                      <a:noFill/>
                    </a:lnB>
                  </a:tcPr>
                </a:tc>
              </a:tr>
              <a:tr h="151465">
                <a:tc>
                  <a:txBody>
                    <a:bodyPr/>
                    <a:lstStyle/>
                    <a:p>
                      <a:pPr algn="l" fontAlgn="b"/>
                      <a:r>
                        <a:rPr lang="fi-FI" sz="1000" b="0" i="0" u="none" strike="noStrike" dirty="0">
                          <a:solidFill>
                            <a:srgbClr val="000000"/>
                          </a:solidFill>
                          <a:latin typeface="Calibri"/>
                        </a:rPr>
                        <a:t>Oulu</a:t>
                      </a:r>
                    </a:p>
                  </a:txBody>
                  <a:tcPr marL="5839" marR="5839" marT="5839"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193 798</a:t>
                      </a:r>
                    </a:p>
                  </a:txBody>
                  <a:tcPr marL="5839" marR="5839" marT="5839" marB="0" anchor="b">
                    <a:lnL>
                      <a:noFill/>
                    </a:lnL>
                    <a:lnR>
                      <a:noFill/>
                    </a:lnR>
                    <a:lnT>
                      <a:noFill/>
                    </a:lnT>
                    <a:lnB>
                      <a:noFill/>
                    </a:lnB>
                  </a:tcPr>
                </a:tc>
              </a:tr>
              <a:tr h="151465">
                <a:tc>
                  <a:txBody>
                    <a:bodyPr/>
                    <a:lstStyle/>
                    <a:p>
                      <a:pPr algn="l" fontAlgn="b"/>
                      <a:r>
                        <a:rPr lang="fi-FI" sz="1000" b="0" i="0" u="none" strike="noStrike">
                          <a:solidFill>
                            <a:srgbClr val="000000"/>
                          </a:solidFill>
                          <a:latin typeface="Calibri"/>
                        </a:rPr>
                        <a:t>Pudasjärvi</a:t>
                      </a:r>
                    </a:p>
                  </a:txBody>
                  <a:tcPr marL="5839" marR="5839" marT="5839"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8 537</a:t>
                      </a:r>
                    </a:p>
                  </a:txBody>
                  <a:tcPr marL="5839" marR="5839" marT="5839" marB="0" anchor="b">
                    <a:lnL>
                      <a:noFill/>
                    </a:lnL>
                    <a:lnR>
                      <a:noFill/>
                    </a:lnR>
                    <a:lnT>
                      <a:noFill/>
                    </a:lnT>
                    <a:lnB>
                      <a:noFill/>
                    </a:lnB>
                  </a:tcPr>
                </a:tc>
              </a:tr>
              <a:tr h="151465">
                <a:tc>
                  <a:txBody>
                    <a:bodyPr/>
                    <a:lstStyle/>
                    <a:p>
                      <a:pPr algn="l" fontAlgn="b"/>
                      <a:r>
                        <a:rPr lang="fi-FI" sz="1000" b="0" i="0" u="none" strike="noStrike">
                          <a:solidFill>
                            <a:srgbClr val="000000"/>
                          </a:solidFill>
                          <a:latin typeface="Calibri"/>
                        </a:rPr>
                        <a:t>Pyhäjoki</a:t>
                      </a:r>
                    </a:p>
                  </a:txBody>
                  <a:tcPr marL="5839" marR="5839" marT="5839"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3 356</a:t>
                      </a:r>
                    </a:p>
                  </a:txBody>
                  <a:tcPr marL="5839" marR="5839" marT="5839" marB="0" anchor="b">
                    <a:lnL>
                      <a:noFill/>
                    </a:lnL>
                    <a:lnR>
                      <a:noFill/>
                    </a:lnR>
                    <a:lnT>
                      <a:noFill/>
                    </a:lnT>
                    <a:lnB>
                      <a:noFill/>
                    </a:lnB>
                  </a:tcPr>
                </a:tc>
              </a:tr>
              <a:tr h="151465">
                <a:tc>
                  <a:txBody>
                    <a:bodyPr/>
                    <a:lstStyle/>
                    <a:p>
                      <a:pPr algn="l" fontAlgn="b"/>
                      <a:r>
                        <a:rPr lang="fi-FI" sz="1000" b="0" i="0" u="none" strike="noStrike">
                          <a:solidFill>
                            <a:srgbClr val="000000"/>
                          </a:solidFill>
                          <a:latin typeface="Calibri"/>
                        </a:rPr>
                        <a:t>Pyhäjärvi</a:t>
                      </a:r>
                    </a:p>
                  </a:txBody>
                  <a:tcPr marL="5839" marR="5839" marT="5839"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5 731</a:t>
                      </a:r>
                    </a:p>
                  </a:txBody>
                  <a:tcPr marL="5839" marR="5839" marT="5839" marB="0" anchor="b">
                    <a:lnL>
                      <a:noFill/>
                    </a:lnL>
                    <a:lnR>
                      <a:noFill/>
                    </a:lnR>
                    <a:lnT>
                      <a:noFill/>
                    </a:lnT>
                    <a:lnB>
                      <a:noFill/>
                    </a:lnB>
                  </a:tcPr>
                </a:tc>
              </a:tr>
              <a:tr h="151465">
                <a:tc>
                  <a:txBody>
                    <a:bodyPr/>
                    <a:lstStyle/>
                    <a:p>
                      <a:pPr algn="l" fontAlgn="b"/>
                      <a:r>
                        <a:rPr lang="fi-FI" sz="1000" b="0" i="0" u="none" strike="noStrike">
                          <a:solidFill>
                            <a:srgbClr val="000000"/>
                          </a:solidFill>
                          <a:latin typeface="Calibri"/>
                        </a:rPr>
                        <a:t>Pyhäntä</a:t>
                      </a:r>
                    </a:p>
                  </a:txBody>
                  <a:tcPr marL="5839" marR="5839" marT="5839"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1 545</a:t>
                      </a:r>
                    </a:p>
                  </a:txBody>
                  <a:tcPr marL="5839" marR="5839" marT="5839" marB="0" anchor="b">
                    <a:lnL>
                      <a:noFill/>
                    </a:lnL>
                    <a:lnR>
                      <a:noFill/>
                    </a:lnR>
                    <a:lnT>
                      <a:noFill/>
                    </a:lnT>
                    <a:lnB>
                      <a:noFill/>
                    </a:lnB>
                  </a:tcPr>
                </a:tc>
              </a:tr>
              <a:tr h="151465">
                <a:tc>
                  <a:txBody>
                    <a:bodyPr/>
                    <a:lstStyle/>
                    <a:p>
                      <a:pPr algn="l" fontAlgn="b"/>
                      <a:r>
                        <a:rPr lang="fi-FI" sz="1000" b="0" i="0" u="none" strike="noStrike">
                          <a:solidFill>
                            <a:srgbClr val="000000"/>
                          </a:solidFill>
                          <a:latin typeface="Calibri"/>
                        </a:rPr>
                        <a:t>Raahe</a:t>
                      </a:r>
                    </a:p>
                  </a:txBody>
                  <a:tcPr marL="5839" marR="5839" marT="5839"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25 507</a:t>
                      </a:r>
                    </a:p>
                  </a:txBody>
                  <a:tcPr marL="5839" marR="5839" marT="5839" marB="0" anchor="b">
                    <a:lnL>
                      <a:noFill/>
                    </a:lnL>
                    <a:lnR>
                      <a:noFill/>
                    </a:lnR>
                    <a:lnT>
                      <a:noFill/>
                    </a:lnT>
                    <a:lnB>
                      <a:noFill/>
                    </a:lnB>
                  </a:tcPr>
                </a:tc>
              </a:tr>
              <a:tr h="151465">
                <a:tc>
                  <a:txBody>
                    <a:bodyPr/>
                    <a:lstStyle/>
                    <a:p>
                      <a:pPr algn="l" fontAlgn="b"/>
                      <a:r>
                        <a:rPr lang="fi-FI" sz="1000" b="0" i="0" u="none" strike="noStrike">
                          <a:solidFill>
                            <a:srgbClr val="000000"/>
                          </a:solidFill>
                          <a:latin typeface="Calibri"/>
                        </a:rPr>
                        <a:t>Reisjärvi</a:t>
                      </a:r>
                    </a:p>
                  </a:txBody>
                  <a:tcPr marL="5839" marR="5839" marT="5839"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2 925</a:t>
                      </a:r>
                    </a:p>
                  </a:txBody>
                  <a:tcPr marL="5839" marR="5839" marT="5839" marB="0" anchor="b">
                    <a:lnL>
                      <a:noFill/>
                    </a:lnL>
                    <a:lnR>
                      <a:noFill/>
                    </a:lnR>
                    <a:lnT>
                      <a:noFill/>
                    </a:lnT>
                    <a:lnB>
                      <a:noFill/>
                    </a:lnB>
                  </a:tcPr>
                </a:tc>
              </a:tr>
              <a:tr h="151465">
                <a:tc>
                  <a:txBody>
                    <a:bodyPr/>
                    <a:lstStyle/>
                    <a:p>
                      <a:pPr algn="l" fontAlgn="b"/>
                      <a:r>
                        <a:rPr lang="fi-FI" sz="1000" b="0" i="0" u="none" strike="noStrike">
                          <a:solidFill>
                            <a:srgbClr val="000000"/>
                          </a:solidFill>
                          <a:latin typeface="Calibri"/>
                        </a:rPr>
                        <a:t>Sievi</a:t>
                      </a:r>
                    </a:p>
                  </a:txBody>
                  <a:tcPr marL="5839" marR="5839" marT="5839"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5 198</a:t>
                      </a:r>
                    </a:p>
                  </a:txBody>
                  <a:tcPr marL="5839" marR="5839" marT="5839" marB="0" anchor="b">
                    <a:lnL>
                      <a:noFill/>
                    </a:lnL>
                    <a:lnR>
                      <a:noFill/>
                    </a:lnR>
                    <a:lnT>
                      <a:noFill/>
                    </a:lnT>
                    <a:lnB>
                      <a:noFill/>
                    </a:lnB>
                  </a:tcPr>
                </a:tc>
              </a:tr>
              <a:tr h="151465">
                <a:tc>
                  <a:txBody>
                    <a:bodyPr/>
                    <a:lstStyle/>
                    <a:p>
                      <a:pPr algn="l" fontAlgn="b"/>
                      <a:r>
                        <a:rPr lang="fi-FI" sz="1000" b="0" i="0" u="none" strike="noStrike">
                          <a:solidFill>
                            <a:srgbClr val="000000"/>
                          </a:solidFill>
                          <a:latin typeface="Calibri"/>
                        </a:rPr>
                        <a:t>Siikajoki</a:t>
                      </a:r>
                    </a:p>
                  </a:txBody>
                  <a:tcPr marL="5839" marR="5839" marT="5839"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5 593</a:t>
                      </a:r>
                    </a:p>
                  </a:txBody>
                  <a:tcPr marL="5839" marR="5839" marT="5839" marB="0" anchor="b">
                    <a:lnL>
                      <a:noFill/>
                    </a:lnL>
                    <a:lnR>
                      <a:noFill/>
                    </a:lnR>
                    <a:lnT>
                      <a:noFill/>
                    </a:lnT>
                    <a:lnB>
                      <a:noFill/>
                    </a:lnB>
                  </a:tcPr>
                </a:tc>
              </a:tr>
              <a:tr h="151465">
                <a:tc>
                  <a:txBody>
                    <a:bodyPr/>
                    <a:lstStyle/>
                    <a:p>
                      <a:pPr algn="l" fontAlgn="b"/>
                      <a:r>
                        <a:rPr lang="fi-FI" sz="1000" b="0" i="0" u="none" strike="noStrike">
                          <a:solidFill>
                            <a:srgbClr val="000000"/>
                          </a:solidFill>
                          <a:latin typeface="Calibri"/>
                        </a:rPr>
                        <a:t>Siikalatva</a:t>
                      </a:r>
                    </a:p>
                  </a:txBody>
                  <a:tcPr marL="5839" marR="5839" marT="5839"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5 857</a:t>
                      </a:r>
                    </a:p>
                  </a:txBody>
                  <a:tcPr marL="5839" marR="5839" marT="5839" marB="0" anchor="b">
                    <a:lnL>
                      <a:noFill/>
                    </a:lnL>
                    <a:lnR>
                      <a:noFill/>
                    </a:lnR>
                    <a:lnT>
                      <a:noFill/>
                    </a:lnT>
                    <a:lnB>
                      <a:noFill/>
                    </a:lnB>
                  </a:tcPr>
                </a:tc>
              </a:tr>
              <a:tr h="151465">
                <a:tc>
                  <a:txBody>
                    <a:bodyPr/>
                    <a:lstStyle/>
                    <a:p>
                      <a:pPr algn="l" fontAlgn="b"/>
                      <a:r>
                        <a:rPr lang="fi-FI" sz="1000" b="0" i="0" u="none" strike="noStrike">
                          <a:solidFill>
                            <a:srgbClr val="000000"/>
                          </a:solidFill>
                          <a:latin typeface="Calibri"/>
                        </a:rPr>
                        <a:t>Taivalkoski</a:t>
                      </a:r>
                    </a:p>
                  </a:txBody>
                  <a:tcPr marL="5839" marR="5839" marT="5839"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4 251</a:t>
                      </a:r>
                    </a:p>
                  </a:txBody>
                  <a:tcPr marL="5839" marR="5839" marT="5839" marB="0" anchor="b">
                    <a:lnL>
                      <a:noFill/>
                    </a:lnL>
                    <a:lnR>
                      <a:noFill/>
                    </a:lnR>
                    <a:lnT>
                      <a:noFill/>
                    </a:lnT>
                    <a:lnB>
                      <a:noFill/>
                    </a:lnB>
                  </a:tcPr>
                </a:tc>
              </a:tr>
              <a:tr h="151465">
                <a:tc>
                  <a:txBody>
                    <a:bodyPr/>
                    <a:lstStyle/>
                    <a:p>
                      <a:pPr algn="l" fontAlgn="b"/>
                      <a:r>
                        <a:rPr lang="fi-FI" sz="1000" b="0" i="0" u="none" strike="noStrike">
                          <a:solidFill>
                            <a:srgbClr val="000000"/>
                          </a:solidFill>
                          <a:latin typeface="Calibri"/>
                        </a:rPr>
                        <a:t>Tyrnävä</a:t>
                      </a:r>
                    </a:p>
                  </a:txBody>
                  <a:tcPr marL="5839" marR="5839" marT="5839"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6 642</a:t>
                      </a:r>
                    </a:p>
                  </a:txBody>
                  <a:tcPr marL="5839" marR="5839" marT="5839" marB="0" anchor="b">
                    <a:lnL>
                      <a:noFill/>
                    </a:lnL>
                    <a:lnR>
                      <a:noFill/>
                    </a:lnR>
                    <a:lnT>
                      <a:noFill/>
                    </a:lnT>
                    <a:lnB>
                      <a:noFill/>
                    </a:lnB>
                  </a:tcPr>
                </a:tc>
              </a:tr>
              <a:tr h="151465">
                <a:tc>
                  <a:txBody>
                    <a:bodyPr/>
                    <a:lstStyle/>
                    <a:p>
                      <a:pPr algn="l" fontAlgn="b"/>
                      <a:r>
                        <a:rPr lang="fi-FI" sz="1000" b="0" i="0" u="none" strike="noStrike">
                          <a:solidFill>
                            <a:srgbClr val="000000"/>
                          </a:solidFill>
                          <a:latin typeface="Calibri"/>
                        </a:rPr>
                        <a:t>Utajärvi</a:t>
                      </a:r>
                    </a:p>
                  </a:txBody>
                  <a:tcPr marL="5839" marR="5839" marT="5839"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2 945</a:t>
                      </a:r>
                    </a:p>
                  </a:txBody>
                  <a:tcPr marL="5839" marR="5839" marT="5839" marB="0" anchor="b">
                    <a:lnL>
                      <a:noFill/>
                    </a:lnL>
                    <a:lnR>
                      <a:noFill/>
                    </a:lnR>
                    <a:lnT>
                      <a:noFill/>
                    </a:lnT>
                    <a:lnB>
                      <a:noFill/>
                    </a:lnB>
                  </a:tcPr>
                </a:tc>
              </a:tr>
              <a:tr h="151465">
                <a:tc>
                  <a:txBody>
                    <a:bodyPr/>
                    <a:lstStyle/>
                    <a:p>
                      <a:pPr algn="l" fontAlgn="b"/>
                      <a:r>
                        <a:rPr lang="fi-FI" sz="1000" b="0" i="0" u="none" strike="noStrike">
                          <a:solidFill>
                            <a:srgbClr val="000000"/>
                          </a:solidFill>
                          <a:latin typeface="Calibri"/>
                        </a:rPr>
                        <a:t>Ylivieska</a:t>
                      </a:r>
                    </a:p>
                  </a:txBody>
                  <a:tcPr marL="5839" marR="5839" marT="5839" marB="0" anchor="b">
                    <a:lnL>
                      <a:noFill/>
                    </a:lnL>
                    <a:lnR>
                      <a:noFill/>
                    </a:lnR>
                    <a:lnT>
                      <a:noFill/>
                    </a:lnT>
                    <a:lnB>
                      <a:noFill/>
                    </a:lnB>
                  </a:tcPr>
                </a:tc>
                <a:tc>
                  <a:txBody>
                    <a:bodyPr/>
                    <a:lstStyle/>
                    <a:p>
                      <a:pPr algn="r" fontAlgn="b"/>
                      <a:r>
                        <a:rPr lang="fi-FI" sz="1000" b="0" i="0" u="none" strike="noStrike" dirty="0">
                          <a:solidFill>
                            <a:srgbClr val="000000"/>
                          </a:solidFill>
                          <a:latin typeface="Calibri"/>
                        </a:rPr>
                        <a:t>14 748</a:t>
                      </a:r>
                    </a:p>
                  </a:txBody>
                  <a:tcPr marL="5839" marR="5839" marT="5839"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4" name="Freeform 8"/>
          <p:cNvSpPr>
            <a:spLocks noChangeAspect="1"/>
          </p:cNvSpPr>
          <p:nvPr/>
        </p:nvSpPr>
        <p:spPr bwMode="auto">
          <a:xfrm>
            <a:off x="2511425" y="5526088"/>
            <a:ext cx="973138" cy="1093787"/>
          </a:xfrm>
          <a:custGeom>
            <a:avLst/>
            <a:gdLst>
              <a:gd name="T0" fmla="*/ 0 w 120"/>
              <a:gd name="T1" fmla="*/ 2147483647 h 144"/>
              <a:gd name="T2" fmla="*/ 2147483647 w 120"/>
              <a:gd name="T3" fmla="*/ 2147483647 h 144"/>
              <a:gd name="T4" fmla="*/ 2147483647 w 120"/>
              <a:gd name="T5" fmla="*/ 2147483647 h 144"/>
              <a:gd name="T6" fmla="*/ 2147483647 w 120"/>
              <a:gd name="T7" fmla="*/ 2147483647 h 144"/>
              <a:gd name="T8" fmla="*/ 2147483647 w 120"/>
              <a:gd name="T9" fmla="*/ 2147483647 h 144"/>
              <a:gd name="T10" fmla="*/ 2147483647 w 120"/>
              <a:gd name="T11" fmla="*/ 2147483647 h 144"/>
              <a:gd name="T12" fmla="*/ 2147483647 w 120"/>
              <a:gd name="T13" fmla="*/ 2147483647 h 144"/>
              <a:gd name="T14" fmla="*/ 2147483647 w 120"/>
              <a:gd name="T15" fmla="*/ 2147483647 h 144"/>
              <a:gd name="T16" fmla="*/ 2147483647 w 120"/>
              <a:gd name="T17" fmla="*/ 2147483647 h 144"/>
              <a:gd name="T18" fmla="*/ 2147483647 w 120"/>
              <a:gd name="T19" fmla="*/ 2147483647 h 144"/>
              <a:gd name="T20" fmla="*/ 2147483647 w 120"/>
              <a:gd name="T21" fmla="*/ 2147483647 h 144"/>
              <a:gd name="T22" fmla="*/ 2147483647 w 120"/>
              <a:gd name="T23" fmla="*/ 0 h 144"/>
              <a:gd name="T24" fmla="*/ 2147483647 w 120"/>
              <a:gd name="T25" fmla="*/ 2147483647 h 144"/>
              <a:gd name="T26" fmla="*/ 2147483647 w 120"/>
              <a:gd name="T27" fmla="*/ 2147483647 h 144"/>
              <a:gd name="T28" fmla="*/ 0 w 120"/>
              <a:gd name="T29" fmla="*/ 2147483647 h 1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
              <a:gd name="T46" fmla="*/ 0 h 144"/>
              <a:gd name="T47" fmla="*/ 120 w 120"/>
              <a:gd name="T48" fmla="*/ 144 h 1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 h="144">
                <a:moveTo>
                  <a:pt x="0" y="96"/>
                </a:moveTo>
                <a:lnTo>
                  <a:pt x="30" y="120"/>
                </a:lnTo>
                <a:lnTo>
                  <a:pt x="48" y="120"/>
                </a:lnTo>
                <a:lnTo>
                  <a:pt x="54" y="126"/>
                </a:lnTo>
                <a:lnTo>
                  <a:pt x="72" y="144"/>
                </a:lnTo>
                <a:lnTo>
                  <a:pt x="96" y="144"/>
                </a:lnTo>
                <a:lnTo>
                  <a:pt x="102" y="132"/>
                </a:lnTo>
                <a:lnTo>
                  <a:pt x="108" y="102"/>
                </a:lnTo>
                <a:lnTo>
                  <a:pt x="120" y="96"/>
                </a:lnTo>
                <a:lnTo>
                  <a:pt x="114" y="30"/>
                </a:lnTo>
                <a:lnTo>
                  <a:pt x="120" y="24"/>
                </a:lnTo>
                <a:lnTo>
                  <a:pt x="114" y="0"/>
                </a:lnTo>
                <a:lnTo>
                  <a:pt x="42" y="36"/>
                </a:lnTo>
                <a:lnTo>
                  <a:pt x="24" y="84"/>
                </a:lnTo>
                <a:lnTo>
                  <a:pt x="0" y="96"/>
                </a:lnTo>
                <a:close/>
              </a:path>
            </a:pathLst>
          </a:custGeom>
          <a:solidFill>
            <a:schemeClr val="bg1">
              <a:lumMod val="85000"/>
            </a:schemeClr>
          </a:solidFill>
          <a:ln w="0">
            <a:solidFill>
              <a:srgbClr val="000000"/>
            </a:solidFill>
            <a:prstDash val="solid"/>
            <a:round/>
            <a:headEnd/>
            <a:tailEnd/>
          </a:ln>
        </p:spPr>
        <p:txBody>
          <a:bodyPr/>
          <a:lstStyle/>
          <a:p>
            <a:endParaRPr lang="fi-FI"/>
          </a:p>
        </p:txBody>
      </p:sp>
      <p:sp>
        <p:nvSpPr>
          <p:cNvPr id="105" name="Puolivapaa piirto 104"/>
          <p:cNvSpPr/>
          <p:nvPr/>
        </p:nvSpPr>
        <p:spPr>
          <a:xfrm>
            <a:off x="2413000" y="1992313"/>
            <a:ext cx="1557338" cy="1597025"/>
          </a:xfrm>
          <a:custGeom>
            <a:avLst/>
            <a:gdLst>
              <a:gd name="connsiteX0" fmla="*/ 104114 w 1557196"/>
              <a:gd name="connsiteY0" fmla="*/ 679010 h 1597937"/>
              <a:gd name="connsiteX1" fmla="*/ 158435 w 1557196"/>
              <a:gd name="connsiteY1" fmla="*/ 638270 h 1597937"/>
              <a:gd name="connsiteX2" fmla="*/ 402879 w 1557196"/>
              <a:gd name="connsiteY2" fmla="*/ 683537 h 1597937"/>
              <a:gd name="connsiteX3" fmla="*/ 638269 w 1557196"/>
              <a:gd name="connsiteY3" fmla="*/ 45268 h 1597937"/>
              <a:gd name="connsiteX4" fmla="*/ 832918 w 1557196"/>
              <a:gd name="connsiteY4" fmla="*/ 4527 h 1597937"/>
              <a:gd name="connsiteX5" fmla="*/ 982301 w 1557196"/>
              <a:gd name="connsiteY5" fmla="*/ 0 h 1597937"/>
              <a:gd name="connsiteX6" fmla="*/ 977774 w 1557196"/>
              <a:gd name="connsiteY6" fmla="*/ 321398 h 1597937"/>
              <a:gd name="connsiteX7" fmla="*/ 1131683 w 1557196"/>
              <a:gd name="connsiteY7" fmla="*/ 416460 h 1597937"/>
              <a:gd name="connsiteX8" fmla="*/ 1176950 w 1557196"/>
              <a:gd name="connsiteY8" fmla="*/ 416460 h 1597937"/>
              <a:gd name="connsiteX9" fmla="*/ 1222217 w 1557196"/>
              <a:gd name="connsiteY9" fmla="*/ 457200 h 1597937"/>
              <a:gd name="connsiteX10" fmla="*/ 1172423 w 1557196"/>
              <a:gd name="connsiteY10" fmla="*/ 602056 h 1597937"/>
              <a:gd name="connsiteX11" fmla="*/ 1036621 w 1557196"/>
              <a:gd name="connsiteY11" fmla="*/ 647323 h 1597937"/>
              <a:gd name="connsiteX12" fmla="*/ 1149790 w 1557196"/>
              <a:gd name="connsiteY12" fmla="*/ 787652 h 1597937"/>
              <a:gd name="connsiteX13" fmla="*/ 1172423 w 1557196"/>
              <a:gd name="connsiteY13" fmla="*/ 837446 h 1597937"/>
              <a:gd name="connsiteX14" fmla="*/ 1425920 w 1557196"/>
              <a:gd name="connsiteY14" fmla="*/ 1000408 h 1597937"/>
              <a:gd name="connsiteX15" fmla="*/ 1471188 w 1557196"/>
              <a:gd name="connsiteY15" fmla="*/ 1186004 h 1597937"/>
              <a:gd name="connsiteX16" fmla="*/ 1557196 w 1557196"/>
              <a:gd name="connsiteY16" fmla="*/ 1317280 h 1597937"/>
              <a:gd name="connsiteX17" fmla="*/ 1462134 w 1557196"/>
              <a:gd name="connsiteY17" fmla="*/ 1502876 h 1597937"/>
              <a:gd name="connsiteX18" fmla="*/ 1367073 w 1557196"/>
              <a:gd name="connsiteY18" fmla="*/ 1471188 h 1597937"/>
              <a:gd name="connsiteX19" fmla="*/ 1367073 w 1557196"/>
              <a:gd name="connsiteY19" fmla="*/ 1548143 h 1597937"/>
              <a:gd name="connsiteX20" fmla="*/ 1213164 w 1557196"/>
              <a:gd name="connsiteY20" fmla="*/ 1597937 h 1597937"/>
              <a:gd name="connsiteX21" fmla="*/ 1122629 w 1557196"/>
              <a:gd name="connsiteY21" fmla="*/ 1498349 h 1597937"/>
              <a:gd name="connsiteX22" fmla="*/ 1122629 w 1557196"/>
              <a:gd name="connsiteY22" fmla="*/ 1421394 h 1597937"/>
              <a:gd name="connsiteX23" fmla="*/ 882712 w 1557196"/>
              <a:gd name="connsiteY23" fmla="*/ 1285592 h 1597937"/>
              <a:gd name="connsiteX24" fmla="*/ 593001 w 1557196"/>
              <a:gd name="connsiteY24" fmla="*/ 1502876 h 1597937"/>
              <a:gd name="connsiteX25" fmla="*/ 538681 w 1557196"/>
              <a:gd name="connsiteY25" fmla="*/ 1471188 h 1597937"/>
              <a:gd name="connsiteX26" fmla="*/ 534154 w 1557196"/>
              <a:gd name="connsiteY26" fmla="*/ 1412341 h 1597937"/>
              <a:gd name="connsiteX27" fmla="*/ 407405 w 1557196"/>
              <a:gd name="connsiteY27" fmla="*/ 1353493 h 1597937"/>
              <a:gd name="connsiteX28" fmla="*/ 253497 w 1557196"/>
              <a:gd name="connsiteY28" fmla="*/ 1326333 h 1597937"/>
              <a:gd name="connsiteX29" fmla="*/ 199176 w 1557196"/>
              <a:gd name="connsiteY29" fmla="*/ 1425921 h 1597937"/>
              <a:gd name="connsiteX30" fmla="*/ 158435 w 1557196"/>
              <a:gd name="connsiteY30" fmla="*/ 1453082 h 1597937"/>
              <a:gd name="connsiteX31" fmla="*/ 99588 w 1557196"/>
              <a:gd name="connsiteY31" fmla="*/ 1407814 h 1597937"/>
              <a:gd name="connsiteX32" fmla="*/ 49794 w 1557196"/>
              <a:gd name="connsiteY32" fmla="*/ 1317280 h 1597937"/>
              <a:gd name="connsiteX33" fmla="*/ 0 w 1557196"/>
              <a:gd name="connsiteY33" fmla="*/ 1272012 h 1597937"/>
              <a:gd name="connsiteX34" fmla="*/ 0 w 1557196"/>
              <a:gd name="connsiteY34" fmla="*/ 1231272 h 1597937"/>
              <a:gd name="connsiteX35" fmla="*/ 149382 w 1557196"/>
              <a:gd name="connsiteY35" fmla="*/ 1231272 h 1597937"/>
              <a:gd name="connsiteX36" fmla="*/ 244443 w 1557196"/>
              <a:gd name="connsiteY36" fmla="*/ 1308226 h 1597937"/>
              <a:gd name="connsiteX37" fmla="*/ 285184 w 1557196"/>
              <a:gd name="connsiteY37" fmla="*/ 1308226 h 1597937"/>
              <a:gd name="connsiteX38" fmla="*/ 285184 w 1557196"/>
              <a:gd name="connsiteY38" fmla="*/ 1262959 h 1597937"/>
              <a:gd name="connsiteX39" fmla="*/ 185596 w 1557196"/>
              <a:gd name="connsiteY39" fmla="*/ 1176951 h 1597937"/>
              <a:gd name="connsiteX40" fmla="*/ 185596 w 1557196"/>
              <a:gd name="connsiteY40" fmla="*/ 1023042 h 1597937"/>
              <a:gd name="connsiteX41" fmla="*/ 149382 w 1557196"/>
              <a:gd name="connsiteY41" fmla="*/ 1000408 h 1597937"/>
              <a:gd name="connsiteX42" fmla="*/ 153908 w 1557196"/>
              <a:gd name="connsiteY42" fmla="*/ 959668 h 1597937"/>
              <a:gd name="connsiteX43" fmla="*/ 99588 w 1557196"/>
              <a:gd name="connsiteY43" fmla="*/ 959668 h 1597937"/>
              <a:gd name="connsiteX44" fmla="*/ 58847 w 1557196"/>
              <a:gd name="connsiteY44" fmla="*/ 918927 h 1597937"/>
              <a:gd name="connsiteX45" fmla="*/ 63374 w 1557196"/>
              <a:gd name="connsiteY45" fmla="*/ 864606 h 1597937"/>
              <a:gd name="connsiteX46" fmla="*/ 104114 w 1557196"/>
              <a:gd name="connsiteY46" fmla="*/ 860080 h 1597937"/>
              <a:gd name="connsiteX47" fmla="*/ 104114 w 1557196"/>
              <a:gd name="connsiteY47" fmla="*/ 679010 h 159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557196" h="1597937">
                <a:moveTo>
                  <a:pt x="104114" y="679010"/>
                </a:moveTo>
                <a:lnTo>
                  <a:pt x="158435" y="638270"/>
                </a:lnTo>
                <a:lnTo>
                  <a:pt x="402879" y="683537"/>
                </a:lnTo>
                <a:lnTo>
                  <a:pt x="638269" y="45268"/>
                </a:lnTo>
                <a:lnTo>
                  <a:pt x="832918" y="4527"/>
                </a:lnTo>
                <a:lnTo>
                  <a:pt x="982301" y="0"/>
                </a:lnTo>
                <a:lnTo>
                  <a:pt x="977774" y="321398"/>
                </a:lnTo>
                <a:lnTo>
                  <a:pt x="1131683" y="416460"/>
                </a:lnTo>
                <a:lnTo>
                  <a:pt x="1176950" y="416460"/>
                </a:lnTo>
                <a:lnTo>
                  <a:pt x="1222217" y="457200"/>
                </a:lnTo>
                <a:lnTo>
                  <a:pt x="1172423" y="602056"/>
                </a:lnTo>
                <a:lnTo>
                  <a:pt x="1036621" y="647323"/>
                </a:lnTo>
                <a:lnTo>
                  <a:pt x="1149790" y="787652"/>
                </a:lnTo>
                <a:lnTo>
                  <a:pt x="1172423" y="837446"/>
                </a:lnTo>
                <a:lnTo>
                  <a:pt x="1425920" y="1000408"/>
                </a:lnTo>
                <a:lnTo>
                  <a:pt x="1471188" y="1186004"/>
                </a:lnTo>
                <a:lnTo>
                  <a:pt x="1557196" y="1317280"/>
                </a:lnTo>
                <a:lnTo>
                  <a:pt x="1462134" y="1502876"/>
                </a:lnTo>
                <a:lnTo>
                  <a:pt x="1367073" y="1471188"/>
                </a:lnTo>
                <a:lnTo>
                  <a:pt x="1367073" y="1548143"/>
                </a:lnTo>
                <a:lnTo>
                  <a:pt x="1213164" y="1597937"/>
                </a:lnTo>
                <a:lnTo>
                  <a:pt x="1122629" y="1498349"/>
                </a:lnTo>
                <a:lnTo>
                  <a:pt x="1122629" y="1421394"/>
                </a:lnTo>
                <a:lnTo>
                  <a:pt x="882712" y="1285592"/>
                </a:lnTo>
                <a:lnTo>
                  <a:pt x="593001" y="1502876"/>
                </a:lnTo>
                <a:lnTo>
                  <a:pt x="538681" y="1471188"/>
                </a:lnTo>
                <a:lnTo>
                  <a:pt x="534154" y="1412341"/>
                </a:lnTo>
                <a:lnTo>
                  <a:pt x="407405" y="1353493"/>
                </a:lnTo>
                <a:lnTo>
                  <a:pt x="253497" y="1326333"/>
                </a:lnTo>
                <a:lnTo>
                  <a:pt x="199176" y="1425921"/>
                </a:lnTo>
                <a:lnTo>
                  <a:pt x="158435" y="1453082"/>
                </a:lnTo>
                <a:lnTo>
                  <a:pt x="99588" y="1407814"/>
                </a:lnTo>
                <a:lnTo>
                  <a:pt x="49794" y="1317280"/>
                </a:lnTo>
                <a:lnTo>
                  <a:pt x="0" y="1272012"/>
                </a:lnTo>
                <a:lnTo>
                  <a:pt x="0" y="1231272"/>
                </a:lnTo>
                <a:lnTo>
                  <a:pt x="149382" y="1231272"/>
                </a:lnTo>
                <a:lnTo>
                  <a:pt x="244443" y="1308226"/>
                </a:lnTo>
                <a:lnTo>
                  <a:pt x="285184" y="1308226"/>
                </a:lnTo>
                <a:lnTo>
                  <a:pt x="285184" y="1262959"/>
                </a:lnTo>
                <a:lnTo>
                  <a:pt x="185596" y="1176951"/>
                </a:lnTo>
                <a:lnTo>
                  <a:pt x="185596" y="1023042"/>
                </a:lnTo>
                <a:lnTo>
                  <a:pt x="149382" y="1000408"/>
                </a:lnTo>
                <a:lnTo>
                  <a:pt x="153908" y="959668"/>
                </a:lnTo>
                <a:lnTo>
                  <a:pt x="99588" y="959668"/>
                </a:lnTo>
                <a:lnTo>
                  <a:pt x="58847" y="918927"/>
                </a:lnTo>
                <a:lnTo>
                  <a:pt x="63374" y="864606"/>
                </a:lnTo>
                <a:lnTo>
                  <a:pt x="104114" y="860080"/>
                </a:lnTo>
                <a:lnTo>
                  <a:pt x="104114" y="679010"/>
                </a:lnTo>
                <a:close/>
              </a:path>
            </a:pathLst>
          </a:cu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4820" name="Freeform 4"/>
          <p:cNvSpPr>
            <a:spLocks noChangeAspect="1"/>
          </p:cNvSpPr>
          <p:nvPr/>
        </p:nvSpPr>
        <p:spPr bwMode="auto">
          <a:xfrm>
            <a:off x="2024063" y="4579938"/>
            <a:ext cx="928687" cy="996950"/>
          </a:xfrm>
          <a:custGeom>
            <a:avLst/>
            <a:gdLst>
              <a:gd name="T0" fmla="*/ 2147483647 w 114"/>
              <a:gd name="T1" fmla="*/ 2147483647 h 132"/>
              <a:gd name="T2" fmla="*/ 0 w 114"/>
              <a:gd name="T3" fmla="*/ 2147483647 h 132"/>
              <a:gd name="T4" fmla="*/ 2147483647 w 114"/>
              <a:gd name="T5" fmla="*/ 2147483647 h 132"/>
              <a:gd name="T6" fmla="*/ 2147483647 w 114"/>
              <a:gd name="T7" fmla="*/ 2147483647 h 132"/>
              <a:gd name="T8" fmla="*/ 2147483647 w 114"/>
              <a:gd name="T9" fmla="*/ 2147483647 h 132"/>
              <a:gd name="T10" fmla="*/ 2147483647 w 114"/>
              <a:gd name="T11" fmla="*/ 2147483647 h 132"/>
              <a:gd name="T12" fmla="*/ 2147483647 w 114"/>
              <a:gd name="T13" fmla="*/ 2147483647 h 132"/>
              <a:gd name="T14" fmla="*/ 2147483647 w 114"/>
              <a:gd name="T15" fmla="*/ 2147483647 h 132"/>
              <a:gd name="T16" fmla="*/ 2147483647 w 114"/>
              <a:gd name="T17" fmla="*/ 0 h 132"/>
              <a:gd name="T18" fmla="*/ 2147483647 w 114"/>
              <a:gd name="T19" fmla="*/ 2147483647 h 132"/>
              <a:gd name="T20" fmla="*/ 2147483647 w 114"/>
              <a:gd name="T21" fmla="*/ 2147483647 h 132"/>
              <a:gd name="T22" fmla="*/ 2147483647 w 114"/>
              <a:gd name="T23" fmla="*/ 2147483647 h 132"/>
              <a:gd name="T24" fmla="*/ 2147483647 w 114"/>
              <a:gd name="T25" fmla="*/ 2147483647 h 132"/>
              <a:gd name="T26" fmla="*/ 2147483647 w 114"/>
              <a:gd name="T27" fmla="*/ 2147483647 h 132"/>
              <a:gd name="T28" fmla="*/ 2147483647 w 114"/>
              <a:gd name="T29" fmla="*/ 2147483647 h 132"/>
              <a:gd name="T30" fmla="*/ 2147483647 w 114"/>
              <a:gd name="T31" fmla="*/ 2147483647 h 132"/>
              <a:gd name="T32" fmla="*/ 2147483647 w 114"/>
              <a:gd name="T33" fmla="*/ 2147483647 h 132"/>
              <a:gd name="T34" fmla="*/ 2147483647 w 114"/>
              <a:gd name="T35" fmla="*/ 2147483647 h 132"/>
              <a:gd name="T36" fmla="*/ 2147483647 w 114"/>
              <a:gd name="T37" fmla="*/ 2147483647 h 1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4"/>
              <a:gd name="T58" fmla="*/ 0 h 132"/>
              <a:gd name="T59" fmla="*/ 114 w 114"/>
              <a:gd name="T60" fmla="*/ 132 h 1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4" h="132">
                <a:moveTo>
                  <a:pt x="24" y="84"/>
                </a:moveTo>
                <a:lnTo>
                  <a:pt x="0" y="72"/>
                </a:lnTo>
                <a:lnTo>
                  <a:pt x="6" y="60"/>
                </a:lnTo>
                <a:lnTo>
                  <a:pt x="24" y="54"/>
                </a:lnTo>
                <a:lnTo>
                  <a:pt x="36" y="36"/>
                </a:lnTo>
                <a:lnTo>
                  <a:pt x="48" y="30"/>
                </a:lnTo>
                <a:lnTo>
                  <a:pt x="48" y="18"/>
                </a:lnTo>
                <a:lnTo>
                  <a:pt x="60" y="18"/>
                </a:lnTo>
                <a:lnTo>
                  <a:pt x="78" y="0"/>
                </a:lnTo>
                <a:lnTo>
                  <a:pt x="84" y="12"/>
                </a:lnTo>
                <a:lnTo>
                  <a:pt x="102" y="54"/>
                </a:lnTo>
                <a:lnTo>
                  <a:pt x="114" y="78"/>
                </a:lnTo>
                <a:lnTo>
                  <a:pt x="102" y="84"/>
                </a:lnTo>
                <a:lnTo>
                  <a:pt x="96" y="108"/>
                </a:lnTo>
                <a:lnTo>
                  <a:pt x="90" y="108"/>
                </a:lnTo>
                <a:lnTo>
                  <a:pt x="84" y="120"/>
                </a:lnTo>
                <a:lnTo>
                  <a:pt x="84" y="132"/>
                </a:lnTo>
                <a:lnTo>
                  <a:pt x="66" y="126"/>
                </a:lnTo>
                <a:lnTo>
                  <a:pt x="24" y="84"/>
                </a:lnTo>
                <a:close/>
              </a:path>
            </a:pathLst>
          </a:custGeom>
          <a:solidFill>
            <a:srgbClr val="66CCFF"/>
          </a:solidFill>
          <a:ln w="0">
            <a:solidFill>
              <a:srgbClr val="000000"/>
            </a:solidFill>
            <a:prstDash val="solid"/>
            <a:round/>
            <a:headEnd/>
            <a:tailEnd/>
          </a:ln>
        </p:spPr>
        <p:txBody>
          <a:bodyPr/>
          <a:lstStyle/>
          <a:p>
            <a:endParaRPr lang="fi-FI"/>
          </a:p>
        </p:txBody>
      </p:sp>
      <p:sp>
        <p:nvSpPr>
          <p:cNvPr id="34872" name="Rectangle 69"/>
          <p:cNvSpPr>
            <a:spLocks noChangeAspect="1" noChangeArrowheads="1"/>
          </p:cNvSpPr>
          <p:nvPr/>
        </p:nvSpPr>
        <p:spPr bwMode="auto">
          <a:xfrm>
            <a:off x="2195513" y="5013325"/>
            <a:ext cx="661987"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Haapavesi</a:t>
            </a:r>
            <a:endParaRPr lang="fi-FI" sz="900" b="1" dirty="0">
              <a:cs typeface="Arial" charset="0"/>
            </a:endParaRPr>
          </a:p>
        </p:txBody>
      </p:sp>
      <p:sp>
        <p:nvSpPr>
          <p:cNvPr id="34818" name="Text Box 2"/>
          <p:cNvSpPr txBox="1">
            <a:spLocks noChangeAspect="1" noChangeArrowheads="1"/>
          </p:cNvSpPr>
          <p:nvPr/>
        </p:nvSpPr>
        <p:spPr bwMode="auto">
          <a:xfrm>
            <a:off x="-36512" y="0"/>
            <a:ext cx="6372200" cy="307777"/>
          </a:xfrm>
          <a:prstGeom prst="rect">
            <a:avLst/>
          </a:prstGeom>
          <a:noFill/>
          <a:ln w="9525">
            <a:noFill/>
            <a:miter lim="800000"/>
            <a:headEnd/>
            <a:tailEnd/>
          </a:ln>
        </p:spPr>
        <p:txBody>
          <a:bodyPr wrap="square">
            <a:spAutoFit/>
          </a:bodyPr>
          <a:lstStyle/>
          <a:p>
            <a:r>
              <a:rPr lang="fi-FI" sz="1400" b="1" dirty="0">
                <a:cs typeface="Arial" charset="0"/>
              </a:rPr>
              <a:t>Pohjois-Pohjanmaa: </a:t>
            </a:r>
            <a:r>
              <a:rPr lang="fi-FI" sz="1400" b="1" dirty="0" smtClean="0">
                <a:cs typeface="Arial" charset="0"/>
              </a:rPr>
              <a:t>kuntien ilmoittamat ensisijaiset selvitysalueet</a:t>
            </a:r>
            <a:endParaRPr lang="fi-FI" sz="1400" b="1" dirty="0">
              <a:cs typeface="Arial" charset="0"/>
            </a:endParaRPr>
          </a:p>
        </p:txBody>
      </p:sp>
      <p:sp>
        <p:nvSpPr>
          <p:cNvPr id="34819" name="Freeform 3"/>
          <p:cNvSpPr>
            <a:spLocks noChangeAspect="1"/>
          </p:cNvSpPr>
          <p:nvPr/>
        </p:nvSpPr>
        <p:spPr bwMode="auto">
          <a:xfrm>
            <a:off x="3341688" y="4894263"/>
            <a:ext cx="682625" cy="814387"/>
          </a:xfrm>
          <a:custGeom>
            <a:avLst/>
            <a:gdLst>
              <a:gd name="T0" fmla="*/ 2147483647 w 84"/>
              <a:gd name="T1" fmla="*/ 2147483647 h 108"/>
              <a:gd name="T2" fmla="*/ 2147483647 w 84"/>
              <a:gd name="T3" fmla="*/ 2147483647 h 108"/>
              <a:gd name="T4" fmla="*/ 2147483647 w 84"/>
              <a:gd name="T5" fmla="*/ 2147483647 h 108"/>
              <a:gd name="T6" fmla="*/ 0 w 84"/>
              <a:gd name="T7" fmla="*/ 2147483647 h 108"/>
              <a:gd name="T8" fmla="*/ 2147483647 w 84"/>
              <a:gd name="T9" fmla="*/ 2147483647 h 108"/>
              <a:gd name="T10" fmla="*/ 2147483647 w 84"/>
              <a:gd name="T11" fmla="*/ 2147483647 h 108"/>
              <a:gd name="T12" fmla="*/ 2147483647 w 84"/>
              <a:gd name="T13" fmla="*/ 2147483647 h 108"/>
              <a:gd name="T14" fmla="*/ 2147483647 w 84"/>
              <a:gd name="T15" fmla="*/ 2147483647 h 108"/>
              <a:gd name="T16" fmla="*/ 2147483647 w 84"/>
              <a:gd name="T17" fmla="*/ 2147483647 h 108"/>
              <a:gd name="T18" fmla="*/ 2147483647 w 84"/>
              <a:gd name="T19" fmla="*/ 2147483647 h 108"/>
              <a:gd name="T20" fmla="*/ 2147483647 w 84"/>
              <a:gd name="T21" fmla="*/ 2147483647 h 108"/>
              <a:gd name="T22" fmla="*/ 2147483647 w 84"/>
              <a:gd name="T23" fmla="*/ 2147483647 h 108"/>
              <a:gd name="T24" fmla="*/ 2147483647 w 84"/>
              <a:gd name="T25" fmla="*/ 2147483647 h 108"/>
              <a:gd name="T26" fmla="*/ 2147483647 w 84"/>
              <a:gd name="T27" fmla="*/ 2147483647 h 108"/>
              <a:gd name="T28" fmla="*/ 2147483647 w 84"/>
              <a:gd name="T29" fmla="*/ 2147483647 h 108"/>
              <a:gd name="T30" fmla="*/ 2147483647 w 84"/>
              <a:gd name="T31" fmla="*/ 0 h 108"/>
              <a:gd name="T32" fmla="*/ 2147483647 w 84"/>
              <a:gd name="T33" fmla="*/ 2147483647 h 1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108"/>
              <a:gd name="T53" fmla="*/ 84 w 84"/>
              <a:gd name="T54" fmla="*/ 108 h 1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108">
                <a:moveTo>
                  <a:pt x="24" y="6"/>
                </a:moveTo>
                <a:lnTo>
                  <a:pt x="12" y="24"/>
                </a:lnTo>
                <a:lnTo>
                  <a:pt x="6" y="18"/>
                </a:lnTo>
                <a:lnTo>
                  <a:pt x="0" y="30"/>
                </a:lnTo>
                <a:lnTo>
                  <a:pt x="6" y="48"/>
                </a:lnTo>
                <a:lnTo>
                  <a:pt x="6" y="66"/>
                </a:lnTo>
                <a:lnTo>
                  <a:pt x="6" y="72"/>
                </a:lnTo>
                <a:lnTo>
                  <a:pt x="12" y="84"/>
                </a:lnTo>
                <a:lnTo>
                  <a:pt x="18" y="108"/>
                </a:lnTo>
                <a:lnTo>
                  <a:pt x="54" y="78"/>
                </a:lnTo>
                <a:lnTo>
                  <a:pt x="54" y="72"/>
                </a:lnTo>
                <a:lnTo>
                  <a:pt x="84" y="60"/>
                </a:lnTo>
                <a:lnTo>
                  <a:pt x="78" y="48"/>
                </a:lnTo>
                <a:lnTo>
                  <a:pt x="78" y="6"/>
                </a:lnTo>
                <a:lnTo>
                  <a:pt x="66" y="6"/>
                </a:lnTo>
                <a:lnTo>
                  <a:pt x="48" y="0"/>
                </a:lnTo>
                <a:lnTo>
                  <a:pt x="24" y="6"/>
                </a:lnTo>
                <a:close/>
              </a:path>
            </a:pathLst>
          </a:custGeom>
          <a:solidFill>
            <a:schemeClr val="bg1">
              <a:lumMod val="85000"/>
            </a:schemeClr>
          </a:solidFill>
          <a:ln w="0">
            <a:solidFill>
              <a:srgbClr val="000000"/>
            </a:solidFill>
            <a:prstDash val="solid"/>
            <a:round/>
            <a:headEnd/>
            <a:tailEnd/>
          </a:ln>
        </p:spPr>
        <p:txBody>
          <a:bodyPr/>
          <a:lstStyle/>
          <a:p>
            <a:endParaRPr lang="fi-FI"/>
          </a:p>
        </p:txBody>
      </p:sp>
      <p:sp>
        <p:nvSpPr>
          <p:cNvPr id="34821" name="Freeform 5"/>
          <p:cNvSpPr>
            <a:spLocks noChangeAspect="1"/>
          </p:cNvSpPr>
          <p:nvPr/>
        </p:nvSpPr>
        <p:spPr bwMode="auto">
          <a:xfrm>
            <a:off x="2076450" y="5526088"/>
            <a:ext cx="776288" cy="735012"/>
          </a:xfrm>
          <a:custGeom>
            <a:avLst/>
            <a:gdLst>
              <a:gd name="T0" fmla="*/ 2147483647 w 96"/>
              <a:gd name="T1" fmla="*/ 2147483647 h 96"/>
              <a:gd name="T2" fmla="*/ 2147483647 w 96"/>
              <a:gd name="T3" fmla="*/ 2147483647 h 96"/>
              <a:gd name="T4" fmla="*/ 2147483647 w 96"/>
              <a:gd name="T5" fmla="*/ 2147483647 h 96"/>
              <a:gd name="T6" fmla="*/ 0 w 96"/>
              <a:gd name="T7" fmla="*/ 2147483647 h 96"/>
              <a:gd name="T8" fmla="*/ 2147483647 w 96"/>
              <a:gd name="T9" fmla="*/ 2147483647 h 96"/>
              <a:gd name="T10" fmla="*/ 2147483647 w 96"/>
              <a:gd name="T11" fmla="*/ 2147483647 h 96"/>
              <a:gd name="T12" fmla="*/ 2147483647 w 96"/>
              <a:gd name="T13" fmla="*/ 2147483647 h 96"/>
              <a:gd name="T14" fmla="*/ 2147483647 w 96"/>
              <a:gd name="T15" fmla="*/ 0 h 96"/>
              <a:gd name="T16" fmla="*/ 2147483647 w 96"/>
              <a:gd name="T17" fmla="*/ 0 h 96"/>
              <a:gd name="T18" fmla="*/ 2147483647 w 96"/>
              <a:gd name="T19" fmla="*/ 2147483647 h 96"/>
              <a:gd name="T20" fmla="*/ 2147483647 w 96"/>
              <a:gd name="T21" fmla="*/ 2147483647 h 96"/>
              <a:gd name="T22" fmla="*/ 2147483647 w 96"/>
              <a:gd name="T23" fmla="*/ 2147483647 h 96"/>
              <a:gd name="T24" fmla="*/ 2147483647 w 96"/>
              <a:gd name="T25" fmla="*/ 2147483647 h 96"/>
              <a:gd name="T26" fmla="*/ 2147483647 w 96"/>
              <a:gd name="T27" fmla="*/ 2147483647 h 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96"/>
              <a:gd name="T44" fmla="*/ 96 w 96"/>
              <a:gd name="T45" fmla="*/ 96 h 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96">
                <a:moveTo>
                  <a:pt x="54" y="96"/>
                </a:moveTo>
                <a:lnTo>
                  <a:pt x="42" y="90"/>
                </a:lnTo>
                <a:lnTo>
                  <a:pt x="18" y="54"/>
                </a:lnTo>
                <a:lnTo>
                  <a:pt x="0" y="54"/>
                </a:lnTo>
                <a:lnTo>
                  <a:pt x="6" y="36"/>
                </a:lnTo>
                <a:lnTo>
                  <a:pt x="24" y="36"/>
                </a:lnTo>
                <a:lnTo>
                  <a:pt x="36" y="18"/>
                </a:lnTo>
                <a:lnTo>
                  <a:pt x="42" y="0"/>
                </a:lnTo>
                <a:lnTo>
                  <a:pt x="60" y="0"/>
                </a:lnTo>
                <a:lnTo>
                  <a:pt x="78" y="6"/>
                </a:lnTo>
                <a:lnTo>
                  <a:pt x="90" y="6"/>
                </a:lnTo>
                <a:lnTo>
                  <a:pt x="96" y="36"/>
                </a:lnTo>
                <a:lnTo>
                  <a:pt x="78" y="84"/>
                </a:lnTo>
                <a:lnTo>
                  <a:pt x="54" y="96"/>
                </a:lnTo>
                <a:close/>
              </a:path>
            </a:pathLst>
          </a:custGeom>
          <a:solidFill>
            <a:srgbClr val="FFFF00"/>
          </a:solidFill>
          <a:ln w="12700">
            <a:solidFill>
              <a:srgbClr val="000000"/>
            </a:solidFill>
            <a:prstDash val="solid"/>
            <a:round/>
            <a:headEnd/>
            <a:tailEnd/>
          </a:ln>
        </p:spPr>
        <p:txBody>
          <a:bodyPr/>
          <a:lstStyle/>
          <a:p>
            <a:endParaRPr lang="fi-FI"/>
          </a:p>
        </p:txBody>
      </p:sp>
      <p:sp>
        <p:nvSpPr>
          <p:cNvPr id="34822" name="Freeform 6"/>
          <p:cNvSpPr>
            <a:spLocks noChangeAspect="1"/>
          </p:cNvSpPr>
          <p:nvPr/>
        </p:nvSpPr>
        <p:spPr bwMode="auto">
          <a:xfrm>
            <a:off x="2708275" y="5165725"/>
            <a:ext cx="731838" cy="639763"/>
          </a:xfrm>
          <a:custGeom>
            <a:avLst/>
            <a:gdLst>
              <a:gd name="T0" fmla="*/ 2147483647 w 90"/>
              <a:gd name="T1" fmla="*/ 2147483647 h 84"/>
              <a:gd name="T2" fmla="*/ 2147483647 w 90"/>
              <a:gd name="T3" fmla="*/ 2147483647 h 84"/>
              <a:gd name="T4" fmla="*/ 0 w 90"/>
              <a:gd name="T5" fmla="*/ 2147483647 h 84"/>
              <a:gd name="T6" fmla="*/ 0 w 90"/>
              <a:gd name="T7" fmla="*/ 2147483647 h 84"/>
              <a:gd name="T8" fmla="*/ 2147483647 w 90"/>
              <a:gd name="T9" fmla="*/ 2147483647 h 84"/>
              <a:gd name="T10" fmla="*/ 2147483647 w 90"/>
              <a:gd name="T11" fmla="*/ 2147483647 h 84"/>
              <a:gd name="T12" fmla="*/ 2147483647 w 90"/>
              <a:gd name="T13" fmla="*/ 2147483647 h 84"/>
              <a:gd name="T14" fmla="*/ 2147483647 w 90"/>
              <a:gd name="T15" fmla="*/ 2147483647 h 84"/>
              <a:gd name="T16" fmla="*/ 2147483647 w 90"/>
              <a:gd name="T17" fmla="*/ 2147483647 h 84"/>
              <a:gd name="T18" fmla="*/ 2147483647 w 90"/>
              <a:gd name="T19" fmla="*/ 2147483647 h 84"/>
              <a:gd name="T20" fmla="*/ 2147483647 w 90"/>
              <a:gd name="T21" fmla="*/ 0 h 84"/>
              <a:gd name="T22" fmla="*/ 2147483647 w 90"/>
              <a:gd name="T23" fmla="*/ 2147483647 h 84"/>
              <a:gd name="T24" fmla="*/ 2147483647 w 90"/>
              <a:gd name="T25" fmla="*/ 2147483647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84"/>
              <a:gd name="T41" fmla="*/ 90 w 90"/>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84">
                <a:moveTo>
                  <a:pt x="12" y="30"/>
                </a:moveTo>
                <a:lnTo>
                  <a:pt x="6" y="30"/>
                </a:lnTo>
                <a:lnTo>
                  <a:pt x="0" y="42"/>
                </a:lnTo>
                <a:lnTo>
                  <a:pt x="0" y="54"/>
                </a:lnTo>
                <a:lnTo>
                  <a:pt x="12" y="54"/>
                </a:lnTo>
                <a:lnTo>
                  <a:pt x="18" y="84"/>
                </a:lnTo>
                <a:lnTo>
                  <a:pt x="90" y="48"/>
                </a:lnTo>
                <a:lnTo>
                  <a:pt x="84" y="36"/>
                </a:lnTo>
                <a:lnTo>
                  <a:pt x="84" y="30"/>
                </a:lnTo>
                <a:lnTo>
                  <a:pt x="54" y="12"/>
                </a:lnTo>
                <a:lnTo>
                  <a:pt x="30" y="0"/>
                </a:lnTo>
                <a:lnTo>
                  <a:pt x="18" y="6"/>
                </a:lnTo>
                <a:lnTo>
                  <a:pt x="12" y="30"/>
                </a:lnTo>
                <a:close/>
              </a:path>
            </a:pathLst>
          </a:custGeom>
          <a:solidFill>
            <a:srgbClr val="FFFF00"/>
          </a:solidFill>
          <a:ln w="12700">
            <a:solidFill>
              <a:srgbClr val="000000"/>
            </a:solidFill>
            <a:prstDash val="solid"/>
            <a:round/>
            <a:headEnd/>
            <a:tailEnd/>
          </a:ln>
        </p:spPr>
        <p:txBody>
          <a:bodyPr/>
          <a:lstStyle/>
          <a:p>
            <a:endParaRPr lang="fi-FI"/>
          </a:p>
        </p:txBody>
      </p:sp>
      <p:sp>
        <p:nvSpPr>
          <p:cNvPr id="34823" name="Freeform 7"/>
          <p:cNvSpPr>
            <a:spLocks noChangeAspect="1"/>
          </p:cNvSpPr>
          <p:nvPr/>
        </p:nvSpPr>
        <p:spPr bwMode="auto">
          <a:xfrm>
            <a:off x="1782763" y="5213350"/>
            <a:ext cx="784225" cy="592138"/>
          </a:xfrm>
          <a:custGeom>
            <a:avLst/>
            <a:gdLst>
              <a:gd name="T0" fmla="*/ 2147483647 w 96"/>
              <a:gd name="T1" fmla="*/ 0 h 78"/>
              <a:gd name="T2" fmla="*/ 2147483647 w 96"/>
              <a:gd name="T3" fmla="*/ 2147483647 h 78"/>
              <a:gd name="T4" fmla="*/ 2147483647 w 96"/>
              <a:gd name="T5" fmla="*/ 2147483647 h 78"/>
              <a:gd name="T6" fmla="*/ 2147483647 w 96"/>
              <a:gd name="T7" fmla="*/ 2147483647 h 78"/>
              <a:gd name="T8" fmla="*/ 0 w 96"/>
              <a:gd name="T9" fmla="*/ 2147483647 h 78"/>
              <a:gd name="T10" fmla="*/ 2147483647 w 96"/>
              <a:gd name="T11" fmla="*/ 2147483647 h 78"/>
              <a:gd name="T12" fmla="*/ 2147483647 w 96"/>
              <a:gd name="T13" fmla="*/ 2147483647 h 78"/>
              <a:gd name="T14" fmla="*/ 2147483647 w 96"/>
              <a:gd name="T15" fmla="*/ 2147483647 h 78"/>
              <a:gd name="T16" fmla="*/ 2147483647 w 96"/>
              <a:gd name="T17" fmla="*/ 2147483647 h 78"/>
              <a:gd name="T18" fmla="*/ 2147483647 w 96"/>
              <a:gd name="T19" fmla="*/ 2147483647 h 78"/>
              <a:gd name="T20" fmla="*/ 2147483647 w 96"/>
              <a:gd name="T21" fmla="*/ 2147483647 h 78"/>
              <a:gd name="T22" fmla="*/ 2147483647 w 96"/>
              <a:gd name="T23" fmla="*/ 0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78"/>
              <a:gd name="T38" fmla="*/ 96 w 96"/>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78">
                <a:moveTo>
                  <a:pt x="54" y="0"/>
                </a:moveTo>
                <a:lnTo>
                  <a:pt x="36" y="30"/>
                </a:lnTo>
                <a:lnTo>
                  <a:pt x="24" y="24"/>
                </a:lnTo>
                <a:lnTo>
                  <a:pt x="12" y="30"/>
                </a:lnTo>
                <a:lnTo>
                  <a:pt x="0" y="36"/>
                </a:lnTo>
                <a:lnTo>
                  <a:pt x="24" y="54"/>
                </a:lnTo>
                <a:lnTo>
                  <a:pt x="42" y="78"/>
                </a:lnTo>
                <a:lnTo>
                  <a:pt x="60" y="78"/>
                </a:lnTo>
                <a:lnTo>
                  <a:pt x="72" y="60"/>
                </a:lnTo>
                <a:lnTo>
                  <a:pt x="78" y="42"/>
                </a:lnTo>
                <a:lnTo>
                  <a:pt x="96" y="42"/>
                </a:lnTo>
                <a:lnTo>
                  <a:pt x="54" y="0"/>
                </a:lnTo>
                <a:close/>
              </a:path>
            </a:pathLst>
          </a:custGeom>
          <a:solidFill>
            <a:schemeClr val="bg1">
              <a:lumMod val="85000"/>
            </a:schemeClr>
          </a:solidFill>
          <a:ln w="0">
            <a:solidFill>
              <a:srgbClr val="000000"/>
            </a:solidFill>
            <a:prstDash val="solid"/>
            <a:round/>
            <a:headEnd/>
            <a:tailEnd/>
          </a:ln>
        </p:spPr>
        <p:txBody>
          <a:bodyPr/>
          <a:lstStyle/>
          <a:p>
            <a:endParaRPr lang="fi-FI"/>
          </a:p>
        </p:txBody>
      </p:sp>
      <p:sp>
        <p:nvSpPr>
          <p:cNvPr id="34825" name="Freeform 9"/>
          <p:cNvSpPr>
            <a:spLocks noChangeAspect="1"/>
          </p:cNvSpPr>
          <p:nvPr/>
        </p:nvSpPr>
        <p:spPr bwMode="auto">
          <a:xfrm>
            <a:off x="1733550" y="5935663"/>
            <a:ext cx="681038" cy="635000"/>
          </a:xfrm>
          <a:custGeom>
            <a:avLst/>
            <a:gdLst>
              <a:gd name="T0" fmla="*/ 2147483647 w 84"/>
              <a:gd name="T1" fmla="*/ 2147483647 h 84"/>
              <a:gd name="T2" fmla="*/ 0 w 84"/>
              <a:gd name="T3" fmla="*/ 2147483647 h 84"/>
              <a:gd name="T4" fmla="*/ 2147483647 w 84"/>
              <a:gd name="T5" fmla="*/ 2147483647 h 84"/>
              <a:gd name="T6" fmla="*/ 2147483647 w 84"/>
              <a:gd name="T7" fmla="*/ 2147483647 h 84"/>
              <a:gd name="T8" fmla="*/ 2147483647 w 84"/>
              <a:gd name="T9" fmla="*/ 2147483647 h 84"/>
              <a:gd name="T10" fmla="*/ 2147483647 w 84"/>
              <a:gd name="T11" fmla="*/ 2147483647 h 84"/>
              <a:gd name="T12" fmla="*/ 2147483647 w 84"/>
              <a:gd name="T13" fmla="*/ 2147483647 h 84"/>
              <a:gd name="T14" fmla="*/ 2147483647 w 84"/>
              <a:gd name="T15" fmla="*/ 0 h 84"/>
              <a:gd name="T16" fmla="*/ 2147483647 w 84"/>
              <a:gd name="T17" fmla="*/ 0 h 84"/>
              <a:gd name="T18" fmla="*/ 2147483647 w 84"/>
              <a:gd name="T19" fmla="*/ 2147483647 h 84"/>
              <a:gd name="T20" fmla="*/ 2147483647 w 84"/>
              <a:gd name="T21" fmla="*/ 2147483647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4"/>
              <a:gd name="T34" fmla="*/ 0 h 84"/>
              <a:gd name="T35" fmla="*/ 84 w 84"/>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4" h="84">
                <a:moveTo>
                  <a:pt x="18" y="6"/>
                </a:moveTo>
                <a:lnTo>
                  <a:pt x="0" y="24"/>
                </a:lnTo>
                <a:lnTo>
                  <a:pt x="18" y="42"/>
                </a:lnTo>
                <a:lnTo>
                  <a:pt x="48" y="84"/>
                </a:lnTo>
                <a:lnTo>
                  <a:pt x="66" y="78"/>
                </a:lnTo>
                <a:lnTo>
                  <a:pt x="72" y="42"/>
                </a:lnTo>
                <a:lnTo>
                  <a:pt x="84" y="36"/>
                </a:lnTo>
                <a:lnTo>
                  <a:pt x="60" y="0"/>
                </a:lnTo>
                <a:lnTo>
                  <a:pt x="42" y="0"/>
                </a:lnTo>
                <a:lnTo>
                  <a:pt x="42" y="18"/>
                </a:lnTo>
                <a:lnTo>
                  <a:pt x="18" y="6"/>
                </a:lnTo>
                <a:close/>
              </a:path>
            </a:pathLst>
          </a:custGeom>
          <a:solidFill>
            <a:srgbClr val="FFFF00"/>
          </a:solidFill>
          <a:ln w="0">
            <a:solidFill>
              <a:srgbClr val="000000"/>
            </a:solidFill>
            <a:prstDash val="solid"/>
            <a:round/>
            <a:headEnd/>
            <a:tailEnd/>
          </a:ln>
        </p:spPr>
        <p:txBody>
          <a:bodyPr/>
          <a:lstStyle/>
          <a:p>
            <a:endParaRPr lang="fi-FI"/>
          </a:p>
        </p:txBody>
      </p:sp>
      <p:sp>
        <p:nvSpPr>
          <p:cNvPr id="34826" name="Freeform 10"/>
          <p:cNvSpPr>
            <a:spLocks noChangeAspect="1"/>
          </p:cNvSpPr>
          <p:nvPr/>
        </p:nvSpPr>
        <p:spPr bwMode="auto">
          <a:xfrm>
            <a:off x="2370138" y="3490913"/>
            <a:ext cx="1166812" cy="949325"/>
          </a:xfrm>
          <a:custGeom>
            <a:avLst/>
            <a:gdLst>
              <a:gd name="T0" fmla="*/ 2147483647 w 144"/>
              <a:gd name="T1" fmla="*/ 2147483647 h 126"/>
              <a:gd name="T2" fmla="*/ 2147483647 w 144"/>
              <a:gd name="T3" fmla="*/ 2147483647 h 126"/>
              <a:gd name="T4" fmla="*/ 2147483647 w 144"/>
              <a:gd name="T5" fmla="*/ 0 h 126"/>
              <a:gd name="T6" fmla="*/ 2147483647 w 144"/>
              <a:gd name="T7" fmla="*/ 2147483647 h 126"/>
              <a:gd name="T8" fmla="*/ 2147483647 w 144"/>
              <a:gd name="T9" fmla="*/ 2147483647 h 126"/>
              <a:gd name="T10" fmla="*/ 2147483647 w 144"/>
              <a:gd name="T11" fmla="*/ 2147483647 h 126"/>
              <a:gd name="T12" fmla="*/ 2147483647 w 144"/>
              <a:gd name="T13" fmla="*/ 2147483647 h 126"/>
              <a:gd name="T14" fmla="*/ 0 w 144"/>
              <a:gd name="T15" fmla="*/ 2147483647 h 126"/>
              <a:gd name="T16" fmla="*/ 2147483647 w 144"/>
              <a:gd name="T17" fmla="*/ 2147483647 h 126"/>
              <a:gd name="T18" fmla="*/ 2147483647 w 144"/>
              <a:gd name="T19" fmla="*/ 2147483647 h 126"/>
              <a:gd name="T20" fmla="*/ 2147483647 w 144"/>
              <a:gd name="T21" fmla="*/ 2147483647 h 126"/>
              <a:gd name="T22" fmla="*/ 2147483647 w 144"/>
              <a:gd name="T23" fmla="*/ 2147483647 h 126"/>
              <a:gd name="T24" fmla="*/ 2147483647 w 144"/>
              <a:gd name="T25" fmla="*/ 2147483647 h 126"/>
              <a:gd name="T26" fmla="*/ 2147483647 w 144"/>
              <a:gd name="T27" fmla="*/ 2147483647 h 126"/>
              <a:gd name="T28" fmla="*/ 2147483647 w 144"/>
              <a:gd name="T29" fmla="*/ 2147483647 h 126"/>
              <a:gd name="T30" fmla="*/ 2147483647 w 144"/>
              <a:gd name="T31" fmla="*/ 2147483647 h 126"/>
              <a:gd name="T32" fmla="*/ 2147483647 w 144"/>
              <a:gd name="T33" fmla="*/ 2147483647 h 126"/>
              <a:gd name="T34" fmla="*/ 2147483647 w 144"/>
              <a:gd name="T35" fmla="*/ 2147483647 h 126"/>
              <a:gd name="T36" fmla="*/ 2147483647 w 144"/>
              <a:gd name="T37" fmla="*/ 2147483647 h 126"/>
              <a:gd name="T38" fmla="*/ 2147483647 w 144"/>
              <a:gd name="T39" fmla="*/ 2147483647 h 126"/>
              <a:gd name="T40" fmla="*/ 2147483647 w 144"/>
              <a:gd name="T41" fmla="*/ 2147483647 h 126"/>
              <a:gd name="T42" fmla="*/ 2147483647 w 144"/>
              <a:gd name="T43" fmla="*/ 2147483647 h 126"/>
              <a:gd name="T44" fmla="*/ 2147483647 w 144"/>
              <a:gd name="T45" fmla="*/ 2147483647 h 126"/>
              <a:gd name="T46" fmla="*/ 2147483647 w 144"/>
              <a:gd name="T47" fmla="*/ 2147483647 h 126"/>
              <a:gd name="T48" fmla="*/ 2147483647 w 144"/>
              <a:gd name="T49" fmla="*/ 2147483647 h 126"/>
              <a:gd name="T50" fmla="*/ 2147483647 w 144"/>
              <a:gd name="T51" fmla="*/ 2147483647 h 126"/>
              <a:gd name="T52" fmla="*/ 2147483647 w 144"/>
              <a:gd name="T53" fmla="*/ 2147483647 h 126"/>
              <a:gd name="T54" fmla="*/ 2147483647 w 144"/>
              <a:gd name="T55" fmla="*/ 2147483647 h 126"/>
              <a:gd name="T56" fmla="*/ 2147483647 w 144"/>
              <a:gd name="T57" fmla="*/ 2147483647 h 126"/>
              <a:gd name="T58" fmla="*/ 2147483647 w 144"/>
              <a:gd name="T59" fmla="*/ 2147483647 h 126"/>
              <a:gd name="T60" fmla="*/ 2147483647 w 144"/>
              <a:gd name="T61" fmla="*/ 2147483647 h 126"/>
              <a:gd name="T62" fmla="*/ 2147483647 w 144"/>
              <a:gd name="T63" fmla="*/ 2147483647 h 126"/>
              <a:gd name="T64" fmla="*/ 2147483647 w 144"/>
              <a:gd name="T65" fmla="*/ 2147483647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4"/>
              <a:gd name="T100" fmla="*/ 0 h 126"/>
              <a:gd name="T101" fmla="*/ 144 w 144"/>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4" h="126">
                <a:moveTo>
                  <a:pt x="48" y="12"/>
                </a:moveTo>
                <a:lnTo>
                  <a:pt x="54" y="12"/>
                </a:lnTo>
                <a:lnTo>
                  <a:pt x="30" y="0"/>
                </a:lnTo>
                <a:lnTo>
                  <a:pt x="30" y="6"/>
                </a:lnTo>
                <a:lnTo>
                  <a:pt x="24" y="12"/>
                </a:lnTo>
                <a:lnTo>
                  <a:pt x="18" y="12"/>
                </a:lnTo>
                <a:lnTo>
                  <a:pt x="18" y="6"/>
                </a:lnTo>
                <a:lnTo>
                  <a:pt x="0" y="42"/>
                </a:lnTo>
                <a:lnTo>
                  <a:pt x="42" y="72"/>
                </a:lnTo>
                <a:lnTo>
                  <a:pt x="54" y="84"/>
                </a:lnTo>
                <a:lnTo>
                  <a:pt x="66" y="96"/>
                </a:lnTo>
                <a:lnTo>
                  <a:pt x="72" y="108"/>
                </a:lnTo>
                <a:lnTo>
                  <a:pt x="90" y="114"/>
                </a:lnTo>
                <a:lnTo>
                  <a:pt x="102" y="114"/>
                </a:lnTo>
                <a:lnTo>
                  <a:pt x="108" y="126"/>
                </a:lnTo>
                <a:lnTo>
                  <a:pt x="120" y="120"/>
                </a:lnTo>
                <a:lnTo>
                  <a:pt x="126" y="120"/>
                </a:lnTo>
                <a:lnTo>
                  <a:pt x="144" y="114"/>
                </a:lnTo>
                <a:lnTo>
                  <a:pt x="132" y="96"/>
                </a:lnTo>
                <a:lnTo>
                  <a:pt x="108" y="90"/>
                </a:lnTo>
                <a:lnTo>
                  <a:pt x="102" y="90"/>
                </a:lnTo>
                <a:lnTo>
                  <a:pt x="96" y="78"/>
                </a:lnTo>
                <a:lnTo>
                  <a:pt x="96" y="60"/>
                </a:lnTo>
                <a:lnTo>
                  <a:pt x="96" y="48"/>
                </a:lnTo>
                <a:lnTo>
                  <a:pt x="84" y="42"/>
                </a:lnTo>
                <a:lnTo>
                  <a:pt x="66" y="54"/>
                </a:lnTo>
                <a:lnTo>
                  <a:pt x="78" y="60"/>
                </a:lnTo>
                <a:lnTo>
                  <a:pt x="66" y="78"/>
                </a:lnTo>
                <a:lnTo>
                  <a:pt x="54" y="72"/>
                </a:lnTo>
                <a:lnTo>
                  <a:pt x="42" y="54"/>
                </a:lnTo>
                <a:lnTo>
                  <a:pt x="42" y="42"/>
                </a:lnTo>
                <a:lnTo>
                  <a:pt x="54" y="42"/>
                </a:lnTo>
                <a:lnTo>
                  <a:pt x="48" y="12"/>
                </a:lnTo>
                <a:close/>
              </a:path>
            </a:pathLst>
          </a:custGeom>
          <a:solidFill>
            <a:srgbClr val="FF99FF"/>
          </a:solidFill>
          <a:ln w="12700">
            <a:solidFill>
              <a:srgbClr val="000000"/>
            </a:solidFill>
            <a:prstDash val="solid"/>
            <a:round/>
            <a:headEnd/>
            <a:tailEnd/>
          </a:ln>
        </p:spPr>
        <p:txBody>
          <a:bodyPr/>
          <a:lstStyle/>
          <a:p>
            <a:endParaRPr lang="fi-FI"/>
          </a:p>
        </p:txBody>
      </p:sp>
      <p:sp>
        <p:nvSpPr>
          <p:cNvPr id="34827" name="Freeform 11"/>
          <p:cNvSpPr>
            <a:spLocks noChangeAspect="1"/>
          </p:cNvSpPr>
          <p:nvPr/>
        </p:nvSpPr>
        <p:spPr bwMode="auto">
          <a:xfrm>
            <a:off x="2174875" y="3400425"/>
            <a:ext cx="336550" cy="407988"/>
          </a:xfrm>
          <a:custGeom>
            <a:avLst/>
            <a:gdLst>
              <a:gd name="T0" fmla="*/ 2147483647 w 42"/>
              <a:gd name="T1" fmla="*/ 2147483647 h 54"/>
              <a:gd name="T2" fmla="*/ 2147483647 w 42"/>
              <a:gd name="T3" fmla="*/ 2147483647 h 54"/>
              <a:gd name="T4" fmla="*/ 2147483647 w 42"/>
              <a:gd name="T5" fmla="*/ 2147483647 h 54"/>
              <a:gd name="T6" fmla="*/ 2147483647 w 42"/>
              <a:gd name="T7" fmla="*/ 0 h 54"/>
              <a:gd name="T8" fmla="*/ 2147483647 w 42"/>
              <a:gd name="T9" fmla="*/ 0 h 54"/>
              <a:gd name="T10" fmla="*/ 2147483647 w 42"/>
              <a:gd name="T11" fmla="*/ 2147483647 h 54"/>
              <a:gd name="T12" fmla="*/ 0 w 42"/>
              <a:gd name="T13" fmla="*/ 2147483647 h 54"/>
              <a:gd name="T14" fmla="*/ 2147483647 w 42"/>
              <a:gd name="T15" fmla="*/ 2147483647 h 54"/>
              <a:gd name="T16" fmla="*/ 2147483647 w 42"/>
              <a:gd name="T17" fmla="*/ 2147483647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54"/>
              <a:gd name="T29" fmla="*/ 42 w 42"/>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54">
                <a:moveTo>
                  <a:pt x="42" y="18"/>
                </a:moveTo>
                <a:lnTo>
                  <a:pt x="36" y="12"/>
                </a:lnTo>
                <a:lnTo>
                  <a:pt x="30" y="6"/>
                </a:lnTo>
                <a:lnTo>
                  <a:pt x="18" y="0"/>
                </a:lnTo>
                <a:lnTo>
                  <a:pt x="6" y="0"/>
                </a:lnTo>
                <a:lnTo>
                  <a:pt x="6" y="6"/>
                </a:lnTo>
                <a:lnTo>
                  <a:pt x="0" y="36"/>
                </a:lnTo>
                <a:lnTo>
                  <a:pt x="24" y="54"/>
                </a:lnTo>
                <a:lnTo>
                  <a:pt x="42" y="18"/>
                </a:lnTo>
                <a:close/>
              </a:path>
            </a:pathLst>
          </a:custGeom>
          <a:solidFill>
            <a:srgbClr val="FF99FF"/>
          </a:solidFill>
          <a:ln w="0">
            <a:solidFill>
              <a:srgbClr val="000000"/>
            </a:solidFill>
            <a:prstDash val="solid"/>
            <a:round/>
            <a:headEnd/>
            <a:tailEnd/>
          </a:ln>
        </p:spPr>
        <p:txBody>
          <a:bodyPr/>
          <a:lstStyle/>
          <a:p>
            <a:endParaRPr lang="fi-FI"/>
          </a:p>
        </p:txBody>
      </p:sp>
      <p:sp>
        <p:nvSpPr>
          <p:cNvPr id="34828" name="Freeform 12"/>
          <p:cNvSpPr>
            <a:spLocks noChangeAspect="1"/>
          </p:cNvSpPr>
          <p:nvPr/>
        </p:nvSpPr>
        <p:spPr bwMode="auto">
          <a:xfrm>
            <a:off x="3000375" y="3260725"/>
            <a:ext cx="679450" cy="1089025"/>
          </a:xfrm>
          <a:custGeom>
            <a:avLst/>
            <a:gdLst>
              <a:gd name="T0" fmla="*/ 0 w 84"/>
              <a:gd name="T1" fmla="*/ 2147483647 h 144"/>
              <a:gd name="T2" fmla="*/ 2147483647 w 84"/>
              <a:gd name="T3" fmla="*/ 0 h 144"/>
              <a:gd name="T4" fmla="*/ 2147483647 w 84"/>
              <a:gd name="T5" fmla="*/ 2147483647 h 144"/>
              <a:gd name="T6" fmla="*/ 2147483647 w 84"/>
              <a:gd name="T7" fmla="*/ 2147483647 h 144"/>
              <a:gd name="T8" fmla="*/ 2147483647 w 84"/>
              <a:gd name="T9" fmla="*/ 2147483647 h 144"/>
              <a:gd name="T10" fmla="*/ 2147483647 w 84"/>
              <a:gd name="T11" fmla="*/ 2147483647 h 144"/>
              <a:gd name="T12" fmla="*/ 2147483647 w 84"/>
              <a:gd name="T13" fmla="*/ 2147483647 h 144"/>
              <a:gd name="T14" fmla="*/ 2147483647 w 84"/>
              <a:gd name="T15" fmla="*/ 2147483647 h 144"/>
              <a:gd name="T16" fmla="*/ 2147483647 w 84"/>
              <a:gd name="T17" fmla="*/ 2147483647 h 144"/>
              <a:gd name="T18" fmla="*/ 2147483647 w 84"/>
              <a:gd name="T19" fmla="*/ 2147483647 h 144"/>
              <a:gd name="T20" fmla="*/ 2147483647 w 84"/>
              <a:gd name="T21" fmla="*/ 2147483647 h 144"/>
              <a:gd name="T22" fmla="*/ 2147483647 w 84"/>
              <a:gd name="T23" fmla="*/ 2147483647 h 144"/>
              <a:gd name="T24" fmla="*/ 2147483647 w 84"/>
              <a:gd name="T25" fmla="*/ 2147483647 h 144"/>
              <a:gd name="T26" fmla="*/ 2147483647 w 84"/>
              <a:gd name="T27" fmla="*/ 2147483647 h 144"/>
              <a:gd name="T28" fmla="*/ 2147483647 w 84"/>
              <a:gd name="T29" fmla="*/ 2147483647 h 144"/>
              <a:gd name="T30" fmla="*/ 2147483647 w 84"/>
              <a:gd name="T31" fmla="*/ 2147483647 h 144"/>
              <a:gd name="T32" fmla="*/ 2147483647 w 84"/>
              <a:gd name="T33" fmla="*/ 2147483647 h 144"/>
              <a:gd name="T34" fmla="*/ 2147483647 w 84"/>
              <a:gd name="T35" fmla="*/ 2147483647 h 144"/>
              <a:gd name="T36" fmla="*/ 0 w 84"/>
              <a:gd name="T37" fmla="*/ 2147483647 h 1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4"/>
              <a:gd name="T58" fmla="*/ 0 h 144"/>
              <a:gd name="T59" fmla="*/ 84 w 84"/>
              <a:gd name="T60" fmla="*/ 144 h 1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4" h="144">
                <a:moveTo>
                  <a:pt x="0" y="30"/>
                </a:moveTo>
                <a:lnTo>
                  <a:pt x="36" y="0"/>
                </a:lnTo>
                <a:lnTo>
                  <a:pt x="66" y="18"/>
                </a:lnTo>
                <a:lnTo>
                  <a:pt x="66" y="30"/>
                </a:lnTo>
                <a:lnTo>
                  <a:pt x="78" y="42"/>
                </a:lnTo>
                <a:lnTo>
                  <a:pt x="84" y="48"/>
                </a:lnTo>
                <a:lnTo>
                  <a:pt x="78" y="54"/>
                </a:lnTo>
                <a:lnTo>
                  <a:pt x="60" y="42"/>
                </a:lnTo>
                <a:lnTo>
                  <a:pt x="48" y="48"/>
                </a:lnTo>
                <a:lnTo>
                  <a:pt x="72" y="90"/>
                </a:lnTo>
                <a:lnTo>
                  <a:pt x="54" y="96"/>
                </a:lnTo>
                <a:lnTo>
                  <a:pt x="60" y="114"/>
                </a:lnTo>
                <a:lnTo>
                  <a:pt x="78" y="108"/>
                </a:lnTo>
                <a:lnTo>
                  <a:pt x="84" y="114"/>
                </a:lnTo>
                <a:lnTo>
                  <a:pt x="84" y="120"/>
                </a:lnTo>
                <a:lnTo>
                  <a:pt x="84" y="126"/>
                </a:lnTo>
                <a:lnTo>
                  <a:pt x="66" y="144"/>
                </a:lnTo>
                <a:lnTo>
                  <a:pt x="54" y="126"/>
                </a:lnTo>
                <a:lnTo>
                  <a:pt x="0" y="30"/>
                </a:lnTo>
                <a:close/>
              </a:path>
            </a:pathLst>
          </a:custGeom>
          <a:solidFill>
            <a:srgbClr val="FF99FF"/>
          </a:solidFill>
          <a:ln w="0">
            <a:solidFill>
              <a:srgbClr val="000000"/>
            </a:solidFill>
            <a:prstDash val="solid"/>
            <a:round/>
            <a:headEnd/>
            <a:tailEnd/>
          </a:ln>
        </p:spPr>
        <p:txBody>
          <a:bodyPr/>
          <a:lstStyle/>
          <a:p>
            <a:endParaRPr lang="fi-FI"/>
          </a:p>
        </p:txBody>
      </p:sp>
      <p:sp>
        <p:nvSpPr>
          <p:cNvPr id="34829" name="Freeform 13"/>
          <p:cNvSpPr>
            <a:spLocks noChangeAspect="1"/>
          </p:cNvSpPr>
          <p:nvPr/>
        </p:nvSpPr>
        <p:spPr bwMode="auto">
          <a:xfrm>
            <a:off x="1733550" y="4530725"/>
            <a:ext cx="681038" cy="590550"/>
          </a:xfrm>
          <a:custGeom>
            <a:avLst/>
            <a:gdLst>
              <a:gd name="T0" fmla="*/ 2147483647 w 84"/>
              <a:gd name="T1" fmla="*/ 2147483647 h 78"/>
              <a:gd name="T2" fmla="*/ 2147483647 w 84"/>
              <a:gd name="T3" fmla="*/ 2147483647 h 78"/>
              <a:gd name="T4" fmla="*/ 2147483647 w 84"/>
              <a:gd name="T5" fmla="*/ 2147483647 h 78"/>
              <a:gd name="T6" fmla="*/ 0 w 84"/>
              <a:gd name="T7" fmla="*/ 2147483647 h 78"/>
              <a:gd name="T8" fmla="*/ 2147483647 w 84"/>
              <a:gd name="T9" fmla="*/ 2147483647 h 78"/>
              <a:gd name="T10" fmla="*/ 2147483647 w 84"/>
              <a:gd name="T11" fmla="*/ 2147483647 h 78"/>
              <a:gd name="T12" fmla="*/ 2147483647 w 84"/>
              <a:gd name="T13" fmla="*/ 2147483647 h 78"/>
              <a:gd name="T14" fmla="*/ 2147483647 w 84"/>
              <a:gd name="T15" fmla="*/ 0 h 78"/>
              <a:gd name="T16" fmla="*/ 2147483647 w 84"/>
              <a:gd name="T17" fmla="*/ 0 h 78"/>
              <a:gd name="T18" fmla="*/ 2147483647 w 84"/>
              <a:gd name="T19" fmla="*/ 2147483647 h 78"/>
              <a:gd name="T20" fmla="*/ 2147483647 w 84"/>
              <a:gd name="T21" fmla="*/ 2147483647 h 78"/>
              <a:gd name="T22" fmla="*/ 2147483647 w 84"/>
              <a:gd name="T23" fmla="*/ 2147483647 h 78"/>
              <a:gd name="T24" fmla="*/ 2147483647 w 84"/>
              <a:gd name="T25" fmla="*/ 2147483647 h 78"/>
              <a:gd name="T26" fmla="*/ 2147483647 w 84"/>
              <a:gd name="T27" fmla="*/ 2147483647 h 78"/>
              <a:gd name="T28" fmla="*/ 2147483647 w 84"/>
              <a:gd name="T29" fmla="*/ 2147483647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4"/>
              <a:gd name="T46" fmla="*/ 0 h 78"/>
              <a:gd name="T47" fmla="*/ 84 w 84"/>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4" h="78">
                <a:moveTo>
                  <a:pt x="42" y="66"/>
                </a:moveTo>
                <a:lnTo>
                  <a:pt x="36" y="78"/>
                </a:lnTo>
                <a:lnTo>
                  <a:pt x="6" y="54"/>
                </a:lnTo>
                <a:lnTo>
                  <a:pt x="0" y="30"/>
                </a:lnTo>
                <a:lnTo>
                  <a:pt x="12" y="30"/>
                </a:lnTo>
                <a:lnTo>
                  <a:pt x="18" y="24"/>
                </a:lnTo>
                <a:lnTo>
                  <a:pt x="30" y="12"/>
                </a:lnTo>
                <a:lnTo>
                  <a:pt x="30" y="0"/>
                </a:lnTo>
                <a:lnTo>
                  <a:pt x="42" y="0"/>
                </a:lnTo>
                <a:lnTo>
                  <a:pt x="60" y="18"/>
                </a:lnTo>
                <a:lnTo>
                  <a:pt x="84" y="24"/>
                </a:lnTo>
                <a:lnTo>
                  <a:pt x="84" y="36"/>
                </a:lnTo>
                <a:lnTo>
                  <a:pt x="72" y="42"/>
                </a:lnTo>
                <a:lnTo>
                  <a:pt x="60" y="60"/>
                </a:lnTo>
                <a:lnTo>
                  <a:pt x="42" y="66"/>
                </a:lnTo>
                <a:close/>
              </a:path>
            </a:pathLst>
          </a:custGeom>
          <a:solidFill>
            <a:srgbClr val="66CCFF"/>
          </a:solidFill>
          <a:ln w="0">
            <a:solidFill>
              <a:srgbClr val="000000"/>
            </a:solidFill>
            <a:prstDash val="solid"/>
            <a:round/>
            <a:headEnd/>
            <a:tailEnd/>
          </a:ln>
        </p:spPr>
        <p:txBody>
          <a:bodyPr/>
          <a:lstStyle/>
          <a:p>
            <a:endParaRPr lang="fi-FI"/>
          </a:p>
        </p:txBody>
      </p:sp>
      <p:sp>
        <p:nvSpPr>
          <p:cNvPr id="34830" name="Freeform 14"/>
          <p:cNvSpPr>
            <a:spLocks noChangeAspect="1"/>
          </p:cNvSpPr>
          <p:nvPr/>
        </p:nvSpPr>
        <p:spPr bwMode="auto">
          <a:xfrm>
            <a:off x="3389313" y="2987675"/>
            <a:ext cx="1219200" cy="1177925"/>
          </a:xfrm>
          <a:custGeom>
            <a:avLst/>
            <a:gdLst>
              <a:gd name="T0" fmla="*/ 2147483647 w 150"/>
              <a:gd name="T1" fmla="*/ 2147483647 h 156"/>
              <a:gd name="T2" fmla="*/ 2147483647 w 150"/>
              <a:gd name="T3" fmla="*/ 2147483647 h 156"/>
              <a:gd name="T4" fmla="*/ 2147483647 w 150"/>
              <a:gd name="T5" fmla="*/ 2147483647 h 156"/>
              <a:gd name="T6" fmla="*/ 2147483647 w 150"/>
              <a:gd name="T7" fmla="*/ 2147483647 h 156"/>
              <a:gd name="T8" fmla="*/ 2147483647 w 150"/>
              <a:gd name="T9" fmla="*/ 2147483647 h 156"/>
              <a:gd name="T10" fmla="*/ 2147483647 w 150"/>
              <a:gd name="T11" fmla="*/ 2147483647 h 156"/>
              <a:gd name="T12" fmla="*/ 2147483647 w 150"/>
              <a:gd name="T13" fmla="*/ 2147483647 h 156"/>
              <a:gd name="T14" fmla="*/ 2147483647 w 150"/>
              <a:gd name="T15" fmla="*/ 2147483647 h 156"/>
              <a:gd name="T16" fmla="*/ 2147483647 w 150"/>
              <a:gd name="T17" fmla="*/ 2147483647 h 156"/>
              <a:gd name="T18" fmla="*/ 2147483647 w 150"/>
              <a:gd name="T19" fmla="*/ 2147483647 h 156"/>
              <a:gd name="T20" fmla="*/ 2147483647 w 150"/>
              <a:gd name="T21" fmla="*/ 2147483647 h 156"/>
              <a:gd name="T22" fmla="*/ 2147483647 w 150"/>
              <a:gd name="T23" fmla="*/ 2147483647 h 156"/>
              <a:gd name="T24" fmla="*/ 0 w 150"/>
              <a:gd name="T25" fmla="*/ 2147483647 h 156"/>
              <a:gd name="T26" fmla="*/ 2147483647 w 150"/>
              <a:gd name="T27" fmla="*/ 2147483647 h 156"/>
              <a:gd name="T28" fmla="*/ 2147483647 w 150"/>
              <a:gd name="T29" fmla="*/ 2147483647 h 156"/>
              <a:gd name="T30" fmla="*/ 2147483647 w 150"/>
              <a:gd name="T31" fmla="*/ 2147483647 h 156"/>
              <a:gd name="T32" fmla="*/ 2147483647 w 150"/>
              <a:gd name="T33" fmla="*/ 2147483647 h 156"/>
              <a:gd name="T34" fmla="*/ 2147483647 w 150"/>
              <a:gd name="T35" fmla="*/ 2147483647 h 156"/>
              <a:gd name="T36" fmla="*/ 2147483647 w 150"/>
              <a:gd name="T37" fmla="*/ 2147483647 h 156"/>
              <a:gd name="T38" fmla="*/ 2147483647 w 150"/>
              <a:gd name="T39" fmla="*/ 2147483647 h 156"/>
              <a:gd name="T40" fmla="*/ 2147483647 w 150"/>
              <a:gd name="T41" fmla="*/ 2147483647 h 156"/>
              <a:gd name="T42" fmla="*/ 2147483647 w 150"/>
              <a:gd name="T43" fmla="*/ 2147483647 h 156"/>
              <a:gd name="T44" fmla="*/ 2147483647 w 150"/>
              <a:gd name="T45" fmla="*/ 0 h 156"/>
              <a:gd name="T46" fmla="*/ 2147483647 w 150"/>
              <a:gd name="T47" fmla="*/ 2147483647 h 156"/>
              <a:gd name="T48" fmla="*/ 2147483647 w 150"/>
              <a:gd name="T49" fmla="*/ 2147483647 h 156"/>
              <a:gd name="T50" fmla="*/ 2147483647 w 150"/>
              <a:gd name="T51" fmla="*/ 2147483647 h 156"/>
              <a:gd name="T52" fmla="*/ 2147483647 w 150"/>
              <a:gd name="T53" fmla="*/ 2147483647 h 156"/>
              <a:gd name="T54" fmla="*/ 2147483647 w 150"/>
              <a:gd name="T55" fmla="*/ 2147483647 h 156"/>
              <a:gd name="T56" fmla="*/ 2147483647 w 150"/>
              <a:gd name="T57" fmla="*/ 2147483647 h 156"/>
              <a:gd name="T58" fmla="*/ 2147483647 w 150"/>
              <a:gd name="T59" fmla="*/ 2147483647 h 156"/>
              <a:gd name="T60" fmla="*/ 2147483647 w 150"/>
              <a:gd name="T61" fmla="*/ 2147483647 h 1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0"/>
              <a:gd name="T94" fmla="*/ 0 h 156"/>
              <a:gd name="T95" fmla="*/ 150 w 150"/>
              <a:gd name="T96" fmla="*/ 156 h 1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0" h="156">
                <a:moveTo>
                  <a:pt x="114" y="84"/>
                </a:moveTo>
                <a:lnTo>
                  <a:pt x="114" y="90"/>
                </a:lnTo>
                <a:lnTo>
                  <a:pt x="90" y="102"/>
                </a:lnTo>
                <a:lnTo>
                  <a:pt x="84" y="126"/>
                </a:lnTo>
                <a:lnTo>
                  <a:pt x="54" y="138"/>
                </a:lnTo>
                <a:lnTo>
                  <a:pt x="48" y="156"/>
                </a:lnTo>
                <a:lnTo>
                  <a:pt x="36" y="156"/>
                </a:lnTo>
                <a:lnTo>
                  <a:pt x="36" y="150"/>
                </a:lnTo>
                <a:lnTo>
                  <a:pt x="30" y="144"/>
                </a:lnTo>
                <a:lnTo>
                  <a:pt x="12" y="150"/>
                </a:lnTo>
                <a:lnTo>
                  <a:pt x="6" y="132"/>
                </a:lnTo>
                <a:lnTo>
                  <a:pt x="24" y="126"/>
                </a:lnTo>
                <a:lnTo>
                  <a:pt x="0" y="84"/>
                </a:lnTo>
                <a:lnTo>
                  <a:pt x="12" y="78"/>
                </a:lnTo>
                <a:lnTo>
                  <a:pt x="30" y="90"/>
                </a:lnTo>
                <a:lnTo>
                  <a:pt x="36" y="84"/>
                </a:lnTo>
                <a:lnTo>
                  <a:pt x="30" y="78"/>
                </a:lnTo>
                <a:lnTo>
                  <a:pt x="48" y="72"/>
                </a:lnTo>
                <a:lnTo>
                  <a:pt x="48" y="60"/>
                </a:lnTo>
                <a:lnTo>
                  <a:pt x="60" y="66"/>
                </a:lnTo>
                <a:lnTo>
                  <a:pt x="72" y="42"/>
                </a:lnTo>
                <a:lnTo>
                  <a:pt x="60" y="24"/>
                </a:lnTo>
                <a:lnTo>
                  <a:pt x="54" y="0"/>
                </a:lnTo>
                <a:lnTo>
                  <a:pt x="138" y="6"/>
                </a:lnTo>
                <a:lnTo>
                  <a:pt x="138" y="12"/>
                </a:lnTo>
                <a:lnTo>
                  <a:pt x="132" y="24"/>
                </a:lnTo>
                <a:lnTo>
                  <a:pt x="150" y="36"/>
                </a:lnTo>
                <a:lnTo>
                  <a:pt x="150" y="66"/>
                </a:lnTo>
                <a:lnTo>
                  <a:pt x="144" y="84"/>
                </a:lnTo>
                <a:lnTo>
                  <a:pt x="120" y="84"/>
                </a:lnTo>
                <a:lnTo>
                  <a:pt x="114" y="84"/>
                </a:lnTo>
                <a:close/>
              </a:path>
            </a:pathLst>
          </a:custGeom>
          <a:solidFill>
            <a:srgbClr val="EF89A6"/>
          </a:solidFill>
          <a:ln w="0">
            <a:solidFill>
              <a:srgbClr val="000000"/>
            </a:solidFill>
            <a:prstDash val="solid"/>
            <a:round/>
            <a:headEnd/>
            <a:tailEnd/>
          </a:ln>
        </p:spPr>
        <p:txBody>
          <a:bodyPr/>
          <a:lstStyle/>
          <a:p>
            <a:endParaRPr lang="fi-FI"/>
          </a:p>
        </p:txBody>
      </p:sp>
      <p:sp>
        <p:nvSpPr>
          <p:cNvPr id="34831" name="Freeform 16"/>
          <p:cNvSpPr>
            <a:spLocks noChangeAspect="1"/>
          </p:cNvSpPr>
          <p:nvPr/>
        </p:nvSpPr>
        <p:spPr bwMode="auto">
          <a:xfrm>
            <a:off x="2566988" y="3311525"/>
            <a:ext cx="385762" cy="271463"/>
          </a:xfrm>
          <a:custGeom>
            <a:avLst/>
            <a:gdLst>
              <a:gd name="T0" fmla="*/ 0 w 48"/>
              <a:gd name="T1" fmla="*/ 2147483647 h 36"/>
              <a:gd name="T2" fmla="*/ 2147483647 w 48"/>
              <a:gd name="T3" fmla="*/ 2147483647 h 36"/>
              <a:gd name="T4" fmla="*/ 2147483647 w 48"/>
              <a:gd name="T5" fmla="*/ 0 h 36"/>
              <a:gd name="T6" fmla="*/ 2147483647 w 48"/>
              <a:gd name="T7" fmla="*/ 2147483647 h 36"/>
              <a:gd name="T8" fmla="*/ 2147483647 w 48"/>
              <a:gd name="T9" fmla="*/ 2147483647 h 36"/>
              <a:gd name="T10" fmla="*/ 2147483647 w 48"/>
              <a:gd name="T11" fmla="*/ 2147483647 h 36"/>
              <a:gd name="T12" fmla="*/ 2147483647 w 48"/>
              <a:gd name="T13" fmla="*/ 2147483647 h 36"/>
              <a:gd name="T14" fmla="*/ 2147483647 w 48"/>
              <a:gd name="T15" fmla="*/ 2147483647 h 36"/>
              <a:gd name="T16" fmla="*/ 2147483647 w 48"/>
              <a:gd name="T17" fmla="*/ 2147483647 h 36"/>
              <a:gd name="T18" fmla="*/ 0 w 48"/>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36"/>
              <a:gd name="T32" fmla="*/ 48 w 48"/>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36">
                <a:moveTo>
                  <a:pt x="0" y="18"/>
                </a:moveTo>
                <a:lnTo>
                  <a:pt x="6" y="12"/>
                </a:lnTo>
                <a:lnTo>
                  <a:pt x="12" y="0"/>
                </a:lnTo>
                <a:lnTo>
                  <a:pt x="36" y="6"/>
                </a:lnTo>
                <a:lnTo>
                  <a:pt x="48" y="12"/>
                </a:lnTo>
                <a:lnTo>
                  <a:pt x="48" y="18"/>
                </a:lnTo>
                <a:lnTo>
                  <a:pt x="42" y="30"/>
                </a:lnTo>
                <a:lnTo>
                  <a:pt x="30" y="36"/>
                </a:lnTo>
                <a:lnTo>
                  <a:pt x="6" y="24"/>
                </a:lnTo>
                <a:lnTo>
                  <a:pt x="0" y="18"/>
                </a:lnTo>
                <a:close/>
              </a:path>
            </a:pathLst>
          </a:custGeom>
          <a:solidFill>
            <a:srgbClr val="FF99FF"/>
          </a:solidFill>
          <a:ln w="12700">
            <a:solidFill>
              <a:srgbClr val="000000"/>
            </a:solidFill>
            <a:prstDash val="solid"/>
            <a:round/>
            <a:headEnd/>
            <a:tailEnd/>
          </a:ln>
        </p:spPr>
        <p:txBody>
          <a:bodyPr/>
          <a:lstStyle/>
          <a:p>
            <a:endParaRPr lang="fi-FI"/>
          </a:p>
        </p:txBody>
      </p:sp>
      <p:sp>
        <p:nvSpPr>
          <p:cNvPr id="34832" name="Freeform 17"/>
          <p:cNvSpPr>
            <a:spLocks noChangeAspect="1"/>
          </p:cNvSpPr>
          <p:nvPr/>
        </p:nvSpPr>
        <p:spPr bwMode="auto">
          <a:xfrm>
            <a:off x="1830388" y="2987675"/>
            <a:ext cx="485775" cy="323850"/>
          </a:xfrm>
          <a:custGeom>
            <a:avLst/>
            <a:gdLst>
              <a:gd name="T0" fmla="*/ 2147483647 w 60"/>
              <a:gd name="T1" fmla="*/ 2147483647 h 42"/>
              <a:gd name="T2" fmla="*/ 2147483647 w 60"/>
              <a:gd name="T3" fmla="*/ 2147483647 h 42"/>
              <a:gd name="T4" fmla="*/ 2147483647 w 60"/>
              <a:gd name="T5" fmla="*/ 2147483647 h 42"/>
              <a:gd name="T6" fmla="*/ 2147483647 w 60"/>
              <a:gd name="T7" fmla="*/ 2147483647 h 42"/>
              <a:gd name="T8" fmla="*/ 2147483647 w 60"/>
              <a:gd name="T9" fmla="*/ 2147483647 h 42"/>
              <a:gd name="T10" fmla="*/ 2147483647 w 60"/>
              <a:gd name="T11" fmla="*/ 2147483647 h 42"/>
              <a:gd name="T12" fmla="*/ 2147483647 w 60"/>
              <a:gd name="T13" fmla="*/ 2147483647 h 42"/>
              <a:gd name="T14" fmla="*/ 2147483647 w 60"/>
              <a:gd name="T15" fmla="*/ 2147483647 h 42"/>
              <a:gd name="T16" fmla="*/ 2147483647 w 60"/>
              <a:gd name="T17" fmla="*/ 2147483647 h 42"/>
              <a:gd name="T18" fmla="*/ 2147483647 w 60"/>
              <a:gd name="T19" fmla="*/ 2147483647 h 42"/>
              <a:gd name="T20" fmla="*/ 2147483647 w 60"/>
              <a:gd name="T21" fmla="*/ 2147483647 h 42"/>
              <a:gd name="T22" fmla="*/ 2147483647 w 60"/>
              <a:gd name="T23" fmla="*/ 2147483647 h 42"/>
              <a:gd name="T24" fmla="*/ 2147483647 w 60"/>
              <a:gd name="T25" fmla="*/ 2147483647 h 42"/>
              <a:gd name="T26" fmla="*/ 2147483647 w 60"/>
              <a:gd name="T27" fmla="*/ 2147483647 h 42"/>
              <a:gd name="T28" fmla="*/ 0 w 60"/>
              <a:gd name="T29" fmla="*/ 2147483647 h 42"/>
              <a:gd name="T30" fmla="*/ 0 w 60"/>
              <a:gd name="T31" fmla="*/ 2147483647 h 42"/>
              <a:gd name="T32" fmla="*/ 0 w 60"/>
              <a:gd name="T33" fmla="*/ 2147483647 h 42"/>
              <a:gd name="T34" fmla="*/ 0 w 60"/>
              <a:gd name="T35" fmla="*/ 2147483647 h 42"/>
              <a:gd name="T36" fmla="*/ 2147483647 w 60"/>
              <a:gd name="T37" fmla="*/ 2147483647 h 42"/>
              <a:gd name="T38" fmla="*/ 2147483647 w 60"/>
              <a:gd name="T39" fmla="*/ 2147483647 h 42"/>
              <a:gd name="T40" fmla="*/ 2147483647 w 60"/>
              <a:gd name="T41" fmla="*/ 0 h 42"/>
              <a:gd name="T42" fmla="*/ 2147483647 w 60"/>
              <a:gd name="T43" fmla="*/ 0 h 42"/>
              <a:gd name="T44" fmla="*/ 2147483647 w 60"/>
              <a:gd name="T45" fmla="*/ 2147483647 h 42"/>
              <a:gd name="T46" fmla="*/ 2147483647 w 60"/>
              <a:gd name="T47" fmla="*/ 2147483647 h 42"/>
              <a:gd name="T48" fmla="*/ 2147483647 w 60"/>
              <a:gd name="T49" fmla="*/ 2147483647 h 42"/>
              <a:gd name="T50" fmla="*/ 2147483647 w 60"/>
              <a:gd name="T51" fmla="*/ 2147483647 h 42"/>
              <a:gd name="T52" fmla="*/ 2147483647 w 60"/>
              <a:gd name="T53" fmla="*/ 2147483647 h 42"/>
              <a:gd name="T54" fmla="*/ 2147483647 w 60"/>
              <a:gd name="T55" fmla="*/ 2147483647 h 42"/>
              <a:gd name="T56" fmla="*/ 2147483647 w 60"/>
              <a:gd name="T57" fmla="*/ 2147483647 h 42"/>
              <a:gd name="T58" fmla="*/ 2147483647 w 60"/>
              <a:gd name="T59" fmla="*/ 2147483647 h 42"/>
              <a:gd name="T60" fmla="*/ 2147483647 w 60"/>
              <a:gd name="T61" fmla="*/ 2147483647 h 42"/>
              <a:gd name="T62" fmla="*/ 2147483647 w 60"/>
              <a:gd name="T63" fmla="*/ 2147483647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0"/>
              <a:gd name="T97" fmla="*/ 0 h 42"/>
              <a:gd name="T98" fmla="*/ 60 w 60"/>
              <a:gd name="T99" fmla="*/ 42 h 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0" h="42">
                <a:moveTo>
                  <a:pt x="42" y="18"/>
                </a:moveTo>
                <a:lnTo>
                  <a:pt x="36" y="12"/>
                </a:lnTo>
                <a:lnTo>
                  <a:pt x="30" y="12"/>
                </a:lnTo>
                <a:lnTo>
                  <a:pt x="30" y="18"/>
                </a:lnTo>
                <a:lnTo>
                  <a:pt x="30" y="24"/>
                </a:lnTo>
                <a:lnTo>
                  <a:pt x="30" y="30"/>
                </a:lnTo>
                <a:lnTo>
                  <a:pt x="36" y="36"/>
                </a:lnTo>
                <a:lnTo>
                  <a:pt x="30" y="42"/>
                </a:lnTo>
                <a:lnTo>
                  <a:pt x="24" y="42"/>
                </a:lnTo>
                <a:lnTo>
                  <a:pt x="18" y="42"/>
                </a:lnTo>
                <a:lnTo>
                  <a:pt x="18" y="36"/>
                </a:lnTo>
                <a:lnTo>
                  <a:pt x="12" y="36"/>
                </a:lnTo>
                <a:lnTo>
                  <a:pt x="12" y="42"/>
                </a:lnTo>
                <a:lnTo>
                  <a:pt x="6" y="42"/>
                </a:lnTo>
                <a:lnTo>
                  <a:pt x="0" y="36"/>
                </a:lnTo>
                <a:lnTo>
                  <a:pt x="0" y="24"/>
                </a:lnTo>
                <a:lnTo>
                  <a:pt x="0" y="18"/>
                </a:lnTo>
                <a:lnTo>
                  <a:pt x="0" y="12"/>
                </a:lnTo>
                <a:lnTo>
                  <a:pt x="6" y="6"/>
                </a:lnTo>
                <a:lnTo>
                  <a:pt x="18" y="6"/>
                </a:lnTo>
                <a:lnTo>
                  <a:pt x="24" y="0"/>
                </a:lnTo>
                <a:lnTo>
                  <a:pt x="30" y="0"/>
                </a:lnTo>
                <a:lnTo>
                  <a:pt x="36" y="6"/>
                </a:lnTo>
                <a:lnTo>
                  <a:pt x="42" y="12"/>
                </a:lnTo>
                <a:lnTo>
                  <a:pt x="48" y="12"/>
                </a:lnTo>
                <a:lnTo>
                  <a:pt x="54" y="6"/>
                </a:lnTo>
                <a:lnTo>
                  <a:pt x="60" y="12"/>
                </a:lnTo>
                <a:lnTo>
                  <a:pt x="60" y="18"/>
                </a:lnTo>
                <a:lnTo>
                  <a:pt x="54" y="18"/>
                </a:lnTo>
                <a:lnTo>
                  <a:pt x="54" y="24"/>
                </a:lnTo>
                <a:lnTo>
                  <a:pt x="48" y="24"/>
                </a:lnTo>
                <a:lnTo>
                  <a:pt x="42" y="18"/>
                </a:lnTo>
                <a:close/>
              </a:path>
            </a:pathLst>
          </a:custGeom>
          <a:solidFill>
            <a:srgbClr val="FF99FF"/>
          </a:solidFill>
          <a:ln w="0">
            <a:solidFill>
              <a:srgbClr val="000000"/>
            </a:solidFill>
            <a:prstDash val="solid"/>
            <a:round/>
            <a:headEnd/>
            <a:tailEnd/>
          </a:ln>
        </p:spPr>
        <p:txBody>
          <a:bodyPr/>
          <a:lstStyle/>
          <a:p>
            <a:endParaRPr lang="fi-FI"/>
          </a:p>
        </p:txBody>
      </p:sp>
      <p:sp>
        <p:nvSpPr>
          <p:cNvPr id="34833" name="Freeform 19"/>
          <p:cNvSpPr>
            <a:spLocks noChangeAspect="1"/>
          </p:cNvSpPr>
          <p:nvPr/>
        </p:nvSpPr>
        <p:spPr bwMode="auto">
          <a:xfrm>
            <a:off x="2370138" y="2947988"/>
            <a:ext cx="95250" cy="92075"/>
          </a:xfrm>
          <a:custGeom>
            <a:avLst/>
            <a:gdLst>
              <a:gd name="T0" fmla="*/ 2147483647 w 12"/>
              <a:gd name="T1" fmla="*/ 0 h 12"/>
              <a:gd name="T2" fmla="*/ 0 w 12"/>
              <a:gd name="T3" fmla="*/ 2147483647 h 12"/>
              <a:gd name="T4" fmla="*/ 2147483647 w 12"/>
              <a:gd name="T5" fmla="*/ 2147483647 h 12"/>
              <a:gd name="T6" fmla="*/ 2147483647 w 12"/>
              <a:gd name="T7" fmla="*/ 2147483647 h 12"/>
              <a:gd name="T8" fmla="*/ 2147483647 w 12"/>
              <a:gd name="T9" fmla="*/ 2147483647 h 12"/>
              <a:gd name="T10" fmla="*/ 2147483647 w 12"/>
              <a:gd name="T11" fmla="*/ 0 h 12"/>
              <a:gd name="T12" fmla="*/ 0 60000 65536"/>
              <a:gd name="T13" fmla="*/ 0 60000 65536"/>
              <a:gd name="T14" fmla="*/ 0 60000 65536"/>
              <a:gd name="T15" fmla="*/ 0 60000 65536"/>
              <a:gd name="T16" fmla="*/ 0 60000 65536"/>
              <a:gd name="T17" fmla="*/ 0 60000 65536"/>
              <a:gd name="T18" fmla="*/ 0 w 12"/>
              <a:gd name="T19" fmla="*/ 0 h 12"/>
              <a:gd name="T20" fmla="*/ 12 w 12"/>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2" h="12">
                <a:moveTo>
                  <a:pt x="6" y="0"/>
                </a:moveTo>
                <a:lnTo>
                  <a:pt x="0" y="6"/>
                </a:lnTo>
                <a:lnTo>
                  <a:pt x="6" y="12"/>
                </a:lnTo>
                <a:lnTo>
                  <a:pt x="12" y="12"/>
                </a:lnTo>
                <a:lnTo>
                  <a:pt x="12" y="6"/>
                </a:lnTo>
                <a:lnTo>
                  <a:pt x="6" y="0"/>
                </a:lnTo>
                <a:close/>
              </a:path>
            </a:pathLst>
          </a:custGeom>
          <a:solidFill>
            <a:srgbClr val="FF99FF"/>
          </a:solidFill>
          <a:ln w="0">
            <a:solidFill>
              <a:srgbClr val="000000"/>
            </a:solidFill>
            <a:prstDash val="solid"/>
            <a:round/>
            <a:headEnd/>
            <a:tailEnd/>
          </a:ln>
        </p:spPr>
        <p:txBody>
          <a:bodyPr/>
          <a:lstStyle/>
          <a:p>
            <a:endParaRPr lang="fi-FI"/>
          </a:p>
        </p:txBody>
      </p:sp>
      <p:sp>
        <p:nvSpPr>
          <p:cNvPr id="34834" name="Freeform 21"/>
          <p:cNvSpPr>
            <a:spLocks noChangeAspect="1"/>
          </p:cNvSpPr>
          <p:nvPr/>
        </p:nvSpPr>
        <p:spPr bwMode="auto">
          <a:xfrm>
            <a:off x="2370138" y="1443038"/>
            <a:ext cx="1069975" cy="1225550"/>
          </a:xfrm>
          <a:custGeom>
            <a:avLst/>
            <a:gdLst>
              <a:gd name="T0" fmla="*/ 2147483647 w 132"/>
              <a:gd name="T1" fmla="*/ 2147483647 h 162"/>
              <a:gd name="T2" fmla="*/ 2147483647 w 132"/>
              <a:gd name="T3" fmla="*/ 2147483647 h 162"/>
              <a:gd name="T4" fmla="*/ 2147483647 w 132"/>
              <a:gd name="T5" fmla="*/ 2147483647 h 162"/>
              <a:gd name="T6" fmla="*/ 2147483647 w 132"/>
              <a:gd name="T7" fmla="*/ 2147483647 h 162"/>
              <a:gd name="T8" fmla="*/ 2147483647 w 132"/>
              <a:gd name="T9" fmla="*/ 2147483647 h 162"/>
              <a:gd name="T10" fmla="*/ 2147483647 w 132"/>
              <a:gd name="T11" fmla="*/ 2147483647 h 162"/>
              <a:gd name="T12" fmla="*/ 2147483647 w 132"/>
              <a:gd name="T13" fmla="*/ 2147483647 h 162"/>
              <a:gd name="T14" fmla="*/ 2147483647 w 132"/>
              <a:gd name="T15" fmla="*/ 2147483647 h 162"/>
              <a:gd name="T16" fmla="*/ 2147483647 w 132"/>
              <a:gd name="T17" fmla="*/ 2147483647 h 162"/>
              <a:gd name="T18" fmla="*/ 2147483647 w 132"/>
              <a:gd name="T19" fmla="*/ 2147483647 h 162"/>
              <a:gd name="T20" fmla="*/ 2147483647 w 132"/>
              <a:gd name="T21" fmla="*/ 2147483647 h 162"/>
              <a:gd name="T22" fmla="*/ 2147483647 w 132"/>
              <a:gd name="T23" fmla="*/ 2147483647 h 162"/>
              <a:gd name="T24" fmla="*/ 2147483647 w 132"/>
              <a:gd name="T25" fmla="*/ 2147483647 h 162"/>
              <a:gd name="T26" fmla="*/ 2147483647 w 132"/>
              <a:gd name="T27" fmla="*/ 2147483647 h 162"/>
              <a:gd name="T28" fmla="*/ 2147483647 w 132"/>
              <a:gd name="T29" fmla="*/ 2147483647 h 162"/>
              <a:gd name="T30" fmla="*/ 2147483647 w 132"/>
              <a:gd name="T31" fmla="*/ 2147483647 h 162"/>
              <a:gd name="T32" fmla="*/ 2147483647 w 132"/>
              <a:gd name="T33" fmla="*/ 2147483647 h 162"/>
              <a:gd name="T34" fmla="*/ 2147483647 w 132"/>
              <a:gd name="T35" fmla="*/ 2147483647 h 162"/>
              <a:gd name="T36" fmla="*/ 0 w 132"/>
              <a:gd name="T37" fmla="*/ 2147483647 h 162"/>
              <a:gd name="T38" fmla="*/ 0 w 132"/>
              <a:gd name="T39" fmla="*/ 2147483647 h 162"/>
              <a:gd name="T40" fmla="*/ 2147483647 w 132"/>
              <a:gd name="T41" fmla="*/ 2147483647 h 162"/>
              <a:gd name="T42" fmla="*/ 2147483647 w 132"/>
              <a:gd name="T43" fmla="*/ 2147483647 h 162"/>
              <a:gd name="T44" fmla="*/ 2147483647 w 132"/>
              <a:gd name="T45" fmla="*/ 2147483647 h 162"/>
              <a:gd name="T46" fmla="*/ 2147483647 w 132"/>
              <a:gd name="T47" fmla="*/ 2147483647 h 162"/>
              <a:gd name="T48" fmla="*/ 2147483647 w 132"/>
              <a:gd name="T49" fmla="*/ 2147483647 h 162"/>
              <a:gd name="T50" fmla="*/ 2147483647 w 132"/>
              <a:gd name="T51" fmla="*/ 0 h 162"/>
              <a:gd name="T52" fmla="*/ 2147483647 w 132"/>
              <a:gd name="T53" fmla="*/ 2147483647 h 162"/>
              <a:gd name="T54" fmla="*/ 2147483647 w 132"/>
              <a:gd name="T55" fmla="*/ 2147483647 h 162"/>
              <a:gd name="T56" fmla="*/ 2147483647 w 132"/>
              <a:gd name="T57" fmla="*/ 2147483647 h 162"/>
              <a:gd name="T58" fmla="*/ 2147483647 w 132"/>
              <a:gd name="T59" fmla="*/ 2147483647 h 1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2"/>
              <a:gd name="T91" fmla="*/ 0 h 162"/>
              <a:gd name="T92" fmla="*/ 132 w 132"/>
              <a:gd name="T93" fmla="*/ 162 h 1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2" h="162">
                <a:moveTo>
                  <a:pt x="84" y="78"/>
                </a:moveTo>
                <a:lnTo>
                  <a:pt x="54" y="162"/>
                </a:lnTo>
                <a:lnTo>
                  <a:pt x="24" y="156"/>
                </a:lnTo>
                <a:lnTo>
                  <a:pt x="18" y="162"/>
                </a:lnTo>
                <a:lnTo>
                  <a:pt x="18" y="156"/>
                </a:lnTo>
                <a:lnTo>
                  <a:pt x="18" y="150"/>
                </a:lnTo>
                <a:lnTo>
                  <a:pt x="12" y="138"/>
                </a:lnTo>
                <a:lnTo>
                  <a:pt x="18" y="132"/>
                </a:lnTo>
                <a:lnTo>
                  <a:pt x="18" y="126"/>
                </a:lnTo>
                <a:lnTo>
                  <a:pt x="18" y="120"/>
                </a:lnTo>
                <a:lnTo>
                  <a:pt x="24" y="114"/>
                </a:lnTo>
                <a:lnTo>
                  <a:pt x="30" y="108"/>
                </a:lnTo>
                <a:lnTo>
                  <a:pt x="30" y="102"/>
                </a:lnTo>
                <a:lnTo>
                  <a:pt x="24" y="96"/>
                </a:lnTo>
                <a:lnTo>
                  <a:pt x="24" y="90"/>
                </a:lnTo>
                <a:lnTo>
                  <a:pt x="18" y="78"/>
                </a:lnTo>
                <a:lnTo>
                  <a:pt x="12" y="72"/>
                </a:lnTo>
                <a:lnTo>
                  <a:pt x="6" y="72"/>
                </a:lnTo>
                <a:lnTo>
                  <a:pt x="0" y="72"/>
                </a:lnTo>
                <a:lnTo>
                  <a:pt x="0" y="60"/>
                </a:lnTo>
                <a:lnTo>
                  <a:pt x="12" y="48"/>
                </a:lnTo>
                <a:lnTo>
                  <a:pt x="30" y="36"/>
                </a:lnTo>
                <a:lnTo>
                  <a:pt x="36" y="24"/>
                </a:lnTo>
                <a:lnTo>
                  <a:pt x="84" y="24"/>
                </a:lnTo>
                <a:lnTo>
                  <a:pt x="102" y="12"/>
                </a:lnTo>
                <a:lnTo>
                  <a:pt x="126" y="0"/>
                </a:lnTo>
                <a:lnTo>
                  <a:pt x="132" y="24"/>
                </a:lnTo>
                <a:lnTo>
                  <a:pt x="126" y="72"/>
                </a:lnTo>
                <a:lnTo>
                  <a:pt x="108" y="72"/>
                </a:lnTo>
                <a:lnTo>
                  <a:pt x="84" y="78"/>
                </a:lnTo>
                <a:close/>
              </a:path>
            </a:pathLst>
          </a:custGeom>
          <a:solidFill>
            <a:srgbClr val="FF99FF"/>
          </a:solidFill>
          <a:ln w="0">
            <a:solidFill>
              <a:srgbClr val="000000"/>
            </a:solidFill>
            <a:prstDash val="solid"/>
            <a:round/>
            <a:headEnd/>
            <a:tailEnd/>
          </a:ln>
        </p:spPr>
        <p:txBody>
          <a:bodyPr/>
          <a:lstStyle/>
          <a:p>
            <a:endParaRPr lang="fi-FI"/>
          </a:p>
        </p:txBody>
      </p:sp>
      <p:sp>
        <p:nvSpPr>
          <p:cNvPr id="34835" name="Freeform 22"/>
          <p:cNvSpPr>
            <a:spLocks noChangeAspect="1"/>
          </p:cNvSpPr>
          <p:nvPr/>
        </p:nvSpPr>
        <p:spPr bwMode="auto">
          <a:xfrm>
            <a:off x="5529263" y="0"/>
            <a:ext cx="1706562" cy="2132013"/>
          </a:xfrm>
          <a:custGeom>
            <a:avLst/>
            <a:gdLst>
              <a:gd name="T0" fmla="*/ 2147483647 w 210"/>
              <a:gd name="T1" fmla="*/ 0 h 282"/>
              <a:gd name="T2" fmla="*/ 2147483647 w 210"/>
              <a:gd name="T3" fmla="*/ 2147483647 h 282"/>
              <a:gd name="T4" fmla="*/ 2147483647 w 210"/>
              <a:gd name="T5" fmla="*/ 2147483647 h 282"/>
              <a:gd name="T6" fmla="*/ 2147483647 w 210"/>
              <a:gd name="T7" fmla="*/ 2147483647 h 282"/>
              <a:gd name="T8" fmla="*/ 2147483647 w 210"/>
              <a:gd name="T9" fmla="*/ 2147483647 h 282"/>
              <a:gd name="T10" fmla="*/ 2147483647 w 210"/>
              <a:gd name="T11" fmla="*/ 2147483647 h 282"/>
              <a:gd name="T12" fmla="*/ 2147483647 w 210"/>
              <a:gd name="T13" fmla="*/ 2147483647 h 282"/>
              <a:gd name="T14" fmla="*/ 2147483647 w 210"/>
              <a:gd name="T15" fmla="*/ 2147483647 h 282"/>
              <a:gd name="T16" fmla="*/ 2147483647 w 210"/>
              <a:gd name="T17" fmla="*/ 2147483647 h 282"/>
              <a:gd name="T18" fmla="*/ 2147483647 w 210"/>
              <a:gd name="T19" fmla="*/ 2147483647 h 282"/>
              <a:gd name="T20" fmla="*/ 2147483647 w 210"/>
              <a:gd name="T21" fmla="*/ 2147483647 h 282"/>
              <a:gd name="T22" fmla="*/ 2147483647 w 210"/>
              <a:gd name="T23" fmla="*/ 2147483647 h 282"/>
              <a:gd name="T24" fmla="*/ 2147483647 w 210"/>
              <a:gd name="T25" fmla="*/ 2147483647 h 282"/>
              <a:gd name="T26" fmla="*/ 0 w 210"/>
              <a:gd name="T27" fmla="*/ 2147483647 h 282"/>
              <a:gd name="T28" fmla="*/ 2147483647 w 210"/>
              <a:gd name="T29" fmla="*/ 2147483647 h 282"/>
              <a:gd name="T30" fmla="*/ 2147483647 w 210"/>
              <a:gd name="T31" fmla="*/ 2147483647 h 282"/>
              <a:gd name="T32" fmla="*/ 2147483647 w 210"/>
              <a:gd name="T33" fmla="*/ 2147483647 h 282"/>
              <a:gd name="T34" fmla="*/ 2147483647 w 210"/>
              <a:gd name="T35" fmla="*/ 2147483647 h 282"/>
              <a:gd name="T36" fmla="*/ 2147483647 w 210"/>
              <a:gd name="T37" fmla="*/ 2147483647 h 282"/>
              <a:gd name="T38" fmla="*/ 2147483647 w 210"/>
              <a:gd name="T39" fmla="*/ 2147483647 h 282"/>
              <a:gd name="T40" fmla="*/ 2147483647 w 210"/>
              <a:gd name="T41" fmla="*/ 2147483647 h 282"/>
              <a:gd name="T42" fmla="*/ 2147483647 w 210"/>
              <a:gd name="T43" fmla="*/ 2147483647 h 282"/>
              <a:gd name="T44" fmla="*/ 2147483647 w 210"/>
              <a:gd name="T45" fmla="*/ 2147483647 h 282"/>
              <a:gd name="T46" fmla="*/ 2147483647 w 210"/>
              <a:gd name="T47" fmla="*/ 2147483647 h 282"/>
              <a:gd name="T48" fmla="*/ 2147483647 w 210"/>
              <a:gd name="T49" fmla="*/ 2147483647 h 282"/>
              <a:gd name="T50" fmla="*/ 2147483647 w 210"/>
              <a:gd name="T51" fmla="*/ 2147483647 h 282"/>
              <a:gd name="T52" fmla="*/ 2147483647 w 210"/>
              <a:gd name="T53" fmla="*/ 2147483647 h 282"/>
              <a:gd name="T54" fmla="*/ 2147483647 w 210"/>
              <a:gd name="T55" fmla="*/ 2147483647 h 282"/>
              <a:gd name="T56" fmla="*/ 2147483647 w 210"/>
              <a:gd name="T57" fmla="*/ 2147483647 h 282"/>
              <a:gd name="T58" fmla="*/ 2147483647 w 210"/>
              <a:gd name="T59" fmla="*/ 2147483647 h 282"/>
              <a:gd name="T60" fmla="*/ 2147483647 w 210"/>
              <a:gd name="T61" fmla="*/ 2147483647 h 282"/>
              <a:gd name="T62" fmla="*/ 2147483647 w 210"/>
              <a:gd name="T63" fmla="*/ 2147483647 h 282"/>
              <a:gd name="T64" fmla="*/ 2147483647 w 210"/>
              <a:gd name="T65" fmla="*/ 2147483647 h 282"/>
              <a:gd name="T66" fmla="*/ 2147483647 w 210"/>
              <a:gd name="T67" fmla="*/ 2147483647 h 282"/>
              <a:gd name="T68" fmla="*/ 2147483647 w 210"/>
              <a:gd name="T69" fmla="*/ 2147483647 h 282"/>
              <a:gd name="T70" fmla="*/ 2147483647 w 210"/>
              <a:gd name="T71" fmla="*/ 2147483647 h 282"/>
              <a:gd name="T72" fmla="*/ 2147483647 w 210"/>
              <a:gd name="T73" fmla="*/ 2147483647 h 282"/>
              <a:gd name="T74" fmla="*/ 2147483647 w 210"/>
              <a:gd name="T75" fmla="*/ 2147483647 h 282"/>
              <a:gd name="T76" fmla="*/ 2147483647 w 210"/>
              <a:gd name="T77" fmla="*/ 2147483647 h 282"/>
              <a:gd name="T78" fmla="*/ 2147483647 w 210"/>
              <a:gd name="T79" fmla="*/ 0 h 28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0"/>
              <a:gd name="T121" fmla="*/ 0 h 282"/>
              <a:gd name="T122" fmla="*/ 210 w 210"/>
              <a:gd name="T123" fmla="*/ 282 h 28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0" h="282">
                <a:moveTo>
                  <a:pt x="30" y="0"/>
                </a:moveTo>
                <a:lnTo>
                  <a:pt x="30" y="18"/>
                </a:lnTo>
                <a:lnTo>
                  <a:pt x="12" y="24"/>
                </a:lnTo>
                <a:lnTo>
                  <a:pt x="12" y="36"/>
                </a:lnTo>
                <a:lnTo>
                  <a:pt x="24" y="60"/>
                </a:lnTo>
                <a:lnTo>
                  <a:pt x="42" y="66"/>
                </a:lnTo>
                <a:lnTo>
                  <a:pt x="36" y="96"/>
                </a:lnTo>
                <a:lnTo>
                  <a:pt x="30" y="102"/>
                </a:lnTo>
                <a:lnTo>
                  <a:pt x="30" y="114"/>
                </a:lnTo>
                <a:lnTo>
                  <a:pt x="42" y="126"/>
                </a:lnTo>
                <a:lnTo>
                  <a:pt x="42" y="138"/>
                </a:lnTo>
                <a:lnTo>
                  <a:pt x="36" y="144"/>
                </a:lnTo>
                <a:lnTo>
                  <a:pt x="18" y="138"/>
                </a:lnTo>
                <a:lnTo>
                  <a:pt x="0" y="144"/>
                </a:lnTo>
                <a:lnTo>
                  <a:pt x="12" y="168"/>
                </a:lnTo>
                <a:lnTo>
                  <a:pt x="12" y="186"/>
                </a:lnTo>
                <a:lnTo>
                  <a:pt x="30" y="192"/>
                </a:lnTo>
                <a:lnTo>
                  <a:pt x="36" y="210"/>
                </a:lnTo>
                <a:lnTo>
                  <a:pt x="36" y="246"/>
                </a:lnTo>
                <a:lnTo>
                  <a:pt x="48" y="252"/>
                </a:lnTo>
                <a:lnTo>
                  <a:pt x="60" y="252"/>
                </a:lnTo>
                <a:lnTo>
                  <a:pt x="66" y="240"/>
                </a:lnTo>
                <a:lnTo>
                  <a:pt x="102" y="276"/>
                </a:lnTo>
                <a:lnTo>
                  <a:pt x="108" y="276"/>
                </a:lnTo>
                <a:lnTo>
                  <a:pt x="138" y="282"/>
                </a:lnTo>
                <a:lnTo>
                  <a:pt x="168" y="276"/>
                </a:lnTo>
                <a:lnTo>
                  <a:pt x="174" y="258"/>
                </a:lnTo>
                <a:lnTo>
                  <a:pt x="168" y="246"/>
                </a:lnTo>
                <a:lnTo>
                  <a:pt x="168" y="240"/>
                </a:lnTo>
                <a:lnTo>
                  <a:pt x="174" y="228"/>
                </a:lnTo>
                <a:lnTo>
                  <a:pt x="192" y="216"/>
                </a:lnTo>
                <a:lnTo>
                  <a:pt x="210" y="222"/>
                </a:lnTo>
                <a:lnTo>
                  <a:pt x="204" y="174"/>
                </a:lnTo>
                <a:lnTo>
                  <a:pt x="198" y="150"/>
                </a:lnTo>
                <a:lnTo>
                  <a:pt x="174" y="96"/>
                </a:lnTo>
                <a:lnTo>
                  <a:pt x="150" y="54"/>
                </a:lnTo>
                <a:lnTo>
                  <a:pt x="138" y="12"/>
                </a:lnTo>
                <a:lnTo>
                  <a:pt x="132" y="12"/>
                </a:lnTo>
                <a:lnTo>
                  <a:pt x="96" y="18"/>
                </a:lnTo>
                <a:lnTo>
                  <a:pt x="30" y="0"/>
                </a:lnTo>
                <a:close/>
              </a:path>
            </a:pathLst>
          </a:custGeom>
          <a:solidFill>
            <a:srgbClr val="92D050"/>
          </a:solidFill>
          <a:ln w="0">
            <a:solidFill>
              <a:srgbClr val="000000"/>
            </a:solidFill>
            <a:prstDash val="solid"/>
            <a:round/>
            <a:headEnd/>
            <a:tailEnd/>
          </a:ln>
        </p:spPr>
        <p:txBody>
          <a:bodyPr/>
          <a:lstStyle/>
          <a:p>
            <a:endParaRPr lang="fi-FI"/>
          </a:p>
        </p:txBody>
      </p:sp>
      <p:sp>
        <p:nvSpPr>
          <p:cNvPr id="34836" name="Freeform 23"/>
          <p:cNvSpPr>
            <a:spLocks noChangeAspect="1"/>
          </p:cNvSpPr>
          <p:nvPr/>
        </p:nvSpPr>
        <p:spPr bwMode="auto">
          <a:xfrm>
            <a:off x="3389313" y="1177925"/>
            <a:ext cx="1993900" cy="1862138"/>
          </a:xfrm>
          <a:custGeom>
            <a:avLst/>
            <a:gdLst>
              <a:gd name="T0" fmla="*/ 2147483647 w 246"/>
              <a:gd name="T1" fmla="*/ 0 h 246"/>
              <a:gd name="T2" fmla="*/ 2147483647 w 246"/>
              <a:gd name="T3" fmla="*/ 0 h 246"/>
              <a:gd name="T4" fmla="*/ 2147483647 w 246"/>
              <a:gd name="T5" fmla="*/ 2147483647 h 246"/>
              <a:gd name="T6" fmla="*/ 2147483647 w 246"/>
              <a:gd name="T7" fmla="*/ 2147483647 h 246"/>
              <a:gd name="T8" fmla="*/ 2147483647 w 246"/>
              <a:gd name="T9" fmla="*/ 2147483647 h 246"/>
              <a:gd name="T10" fmla="*/ 0 w 246"/>
              <a:gd name="T11" fmla="*/ 2147483647 h 246"/>
              <a:gd name="T12" fmla="*/ 0 w 246"/>
              <a:gd name="T13" fmla="*/ 2147483647 h 246"/>
              <a:gd name="T14" fmla="*/ 2147483647 w 246"/>
              <a:gd name="T15" fmla="*/ 2147483647 h 246"/>
              <a:gd name="T16" fmla="*/ 2147483647 w 246"/>
              <a:gd name="T17" fmla="*/ 2147483647 h 246"/>
              <a:gd name="T18" fmla="*/ 2147483647 w 246"/>
              <a:gd name="T19" fmla="*/ 2147483647 h 246"/>
              <a:gd name="T20" fmla="*/ 2147483647 w 246"/>
              <a:gd name="T21" fmla="*/ 2147483647 h 246"/>
              <a:gd name="T22" fmla="*/ 2147483647 w 246"/>
              <a:gd name="T23" fmla="*/ 2147483647 h 246"/>
              <a:gd name="T24" fmla="*/ 2147483647 w 246"/>
              <a:gd name="T25" fmla="*/ 2147483647 h 246"/>
              <a:gd name="T26" fmla="*/ 2147483647 w 246"/>
              <a:gd name="T27" fmla="*/ 2147483647 h 246"/>
              <a:gd name="T28" fmla="*/ 2147483647 w 246"/>
              <a:gd name="T29" fmla="*/ 2147483647 h 246"/>
              <a:gd name="T30" fmla="*/ 2147483647 w 246"/>
              <a:gd name="T31" fmla="*/ 2147483647 h 246"/>
              <a:gd name="T32" fmla="*/ 2147483647 w 246"/>
              <a:gd name="T33" fmla="*/ 2147483647 h 246"/>
              <a:gd name="T34" fmla="*/ 2147483647 w 246"/>
              <a:gd name="T35" fmla="*/ 2147483647 h 246"/>
              <a:gd name="T36" fmla="*/ 2147483647 w 246"/>
              <a:gd name="T37" fmla="*/ 2147483647 h 246"/>
              <a:gd name="T38" fmla="*/ 2147483647 w 246"/>
              <a:gd name="T39" fmla="*/ 2147483647 h 246"/>
              <a:gd name="T40" fmla="*/ 2147483647 w 246"/>
              <a:gd name="T41" fmla="*/ 2147483647 h 246"/>
              <a:gd name="T42" fmla="*/ 2147483647 w 246"/>
              <a:gd name="T43" fmla="*/ 2147483647 h 246"/>
              <a:gd name="T44" fmla="*/ 2147483647 w 246"/>
              <a:gd name="T45" fmla="*/ 2147483647 h 246"/>
              <a:gd name="T46" fmla="*/ 2147483647 w 246"/>
              <a:gd name="T47" fmla="*/ 2147483647 h 246"/>
              <a:gd name="T48" fmla="*/ 2147483647 w 246"/>
              <a:gd name="T49" fmla="*/ 2147483647 h 246"/>
              <a:gd name="T50" fmla="*/ 2147483647 w 246"/>
              <a:gd name="T51" fmla="*/ 2147483647 h 246"/>
              <a:gd name="T52" fmla="*/ 2147483647 w 246"/>
              <a:gd name="T53" fmla="*/ 2147483647 h 246"/>
              <a:gd name="T54" fmla="*/ 2147483647 w 246"/>
              <a:gd name="T55" fmla="*/ 2147483647 h 246"/>
              <a:gd name="T56" fmla="*/ 2147483647 w 246"/>
              <a:gd name="T57" fmla="*/ 2147483647 h 246"/>
              <a:gd name="T58" fmla="*/ 2147483647 w 246"/>
              <a:gd name="T59" fmla="*/ 2147483647 h 246"/>
              <a:gd name="T60" fmla="*/ 2147483647 w 246"/>
              <a:gd name="T61" fmla="*/ 0 h 246"/>
              <a:gd name="T62" fmla="*/ 2147483647 w 246"/>
              <a:gd name="T63" fmla="*/ 0 h 2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6"/>
              <a:gd name="T97" fmla="*/ 0 h 246"/>
              <a:gd name="T98" fmla="*/ 246 w 246"/>
              <a:gd name="T99" fmla="*/ 246 h 2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6" h="246">
                <a:moveTo>
                  <a:pt x="162" y="0"/>
                </a:moveTo>
                <a:lnTo>
                  <a:pt x="156" y="0"/>
                </a:lnTo>
                <a:lnTo>
                  <a:pt x="114" y="60"/>
                </a:lnTo>
                <a:lnTo>
                  <a:pt x="84" y="72"/>
                </a:lnTo>
                <a:lnTo>
                  <a:pt x="6" y="60"/>
                </a:lnTo>
                <a:lnTo>
                  <a:pt x="0" y="108"/>
                </a:lnTo>
                <a:lnTo>
                  <a:pt x="0" y="150"/>
                </a:lnTo>
                <a:lnTo>
                  <a:pt x="18" y="162"/>
                </a:lnTo>
                <a:lnTo>
                  <a:pt x="24" y="162"/>
                </a:lnTo>
                <a:lnTo>
                  <a:pt x="30" y="168"/>
                </a:lnTo>
                <a:lnTo>
                  <a:pt x="24" y="186"/>
                </a:lnTo>
                <a:lnTo>
                  <a:pt x="6" y="192"/>
                </a:lnTo>
                <a:lnTo>
                  <a:pt x="24" y="216"/>
                </a:lnTo>
                <a:lnTo>
                  <a:pt x="54" y="240"/>
                </a:lnTo>
                <a:lnTo>
                  <a:pt x="138" y="246"/>
                </a:lnTo>
                <a:lnTo>
                  <a:pt x="168" y="246"/>
                </a:lnTo>
                <a:lnTo>
                  <a:pt x="174" y="240"/>
                </a:lnTo>
                <a:lnTo>
                  <a:pt x="180" y="234"/>
                </a:lnTo>
                <a:lnTo>
                  <a:pt x="192" y="234"/>
                </a:lnTo>
                <a:lnTo>
                  <a:pt x="210" y="240"/>
                </a:lnTo>
                <a:lnTo>
                  <a:pt x="216" y="210"/>
                </a:lnTo>
                <a:lnTo>
                  <a:pt x="228" y="198"/>
                </a:lnTo>
                <a:lnTo>
                  <a:pt x="246" y="198"/>
                </a:lnTo>
                <a:lnTo>
                  <a:pt x="240" y="174"/>
                </a:lnTo>
                <a:lnTo>
                  <a:pt x="222" y="156"/>
                </a:lnTo>
                <a:lnTo>
                  <a:pt x="210" y="156"/>
                </a:lnTo>
                <a:lnTo>
                  <a:pt x="198" y="138"/>
                </a:lnTo>
                <a:lnTo>
                  <a:pt x="198" y="96"/>
                </a:lnTo>
                <a:lnTo>
                  <a:pt x="186" y="42"/>
                </a:lnTo>
                <a:lnTo>
                  <a:pt x="186" y="30"/>
                </a:lnTo>
                <a:lnTo>
                  <a:pt x="174" y="0"/>
                </a:lnTo>
                <a:lnTo>
                  <a:pt x="162" y="0"/>
                </a:lnTo>
                <a:close/>
              </a:path>
            </a:pathLst>
          </a:custGeom>
          <a:solidFill>
            <a:schemeClr val="accent6">
              <a:lumMod val="40000"/>
              <a:lumOff val="60000"/>
            </a:schemeClr>
          </a:solidFill>
          <a:ln w="0">
            <a:solidFill>
              <a:srgbClr val="000000"/>
            </a:solidFill>
            <a:prstDash val="solid"/>
            <a:round/>
            <a:headEnd/>
            <a:tailEnd/>
          </a:ln>
        </p:spPr>
        <p:txBody>
          <a:bodyPr/>
          <a:lstStyle/>
          <a:p>
            <a:endParaRPr lang="fi-FI"/>
          </a:p>
        </p:txBody>
      </p:sp>
      <p:sp>
        <p:nvSpPr>
          <p:cNvPr id="34837" name="Freeform 24"/>
          <p:cNvSpPr>
            <a:spLocks noChangeAspect="1"/>
          </p:cNvSpPr>
          <p:nvPr/>
        </p:nvSpPr>
        <p:spPr bwMode="auto">
          <a:xfrm>
            <a:off x="4900613" y="1406525"/>
            <a:ext cx="1458912" cy="1268413"/>
          </a:xfrm>
          <a:custGeom>
            <a:avLst/>
            <a:gdLst>
              <a:gd name="T0" fmla="*/ 0 w 180"/>
              <a:gd name="T1" fmla="*/ 0 h 168"/>
              <a:gd name="T2" fmla="*/ 0 w 180"/>
              <a:gd name="T3" fmla="*/ 2147483647 h 168"/>
              <a:gd name="T4" fmla="*/ 2147483647 w 180"/>
              <a:gd name="T5" fmla="*/ 2147483647 h 168"/>
              <a:gd name="T6" fmla="*/ 2147483647 w 180"/>
              <a:gd name="T7" fmla="*/ 2147483647 h 168"/>
              <a:gd name="T8" fmla="*/ 2147483647 w 180"/>
              <a:gd name="T9" fmla="*/ 2147483647 h 168"/>
              <a:gd name="T10" fmla="*/ 2147483647 w 180"/>
              <a:gd name="T11" fmla="*/ 2147483647 h 168"/>
              <a:gd name="T12" fmla="*/ 2147483647 w 180"/>
              <a:gd name="T13" fmla="*/ 2147483647 h 168"/>
              <a:gd name="T14" fmla="*/ 2147483647 w 180"/>
              <a:gd name="T15" fmla="*/ 2147483647 h 168"/>
              <a:gd name="T16" fmla="*/ 2147483647 w 180"/>
              <a:gd name="T17" fmla="*/ 2147483647 h 168"/>
              <a:gd name="T18" fmla="*/ 2147483647 w 180"/>
              <a:gd name="T19" fmla="*/ 2147483647 h 168"/>
              <a:gd name="T20" fmla="*/ 2147483647 w 180"/>
              <a:gd name="T21" fmla="*/ 2147483647 h 168"/>
              <a:gd name="T22" fmla="*/ 2147483647 w 180"/>
              <a:gd name="T23" fmla="*/ 2147483647 h 168"/>
              <a:gd name="T24" fmla="*/ 2147483647 w 180"/>
              <a:gd name="T25" fmla="*/ 2147483647 h 168"/>
              <a:gd name="T26" fmla="*/ 2147483647 w 180"/>
              <a:gd name="T27" fmla="*/ 2147483647 h 168"/>
              <a:gd name="T28" fmla="*/ 2147483647 w 180"/>
              <a:gd name="T29" fmla="*/ 2147483647 h 168"/>
              <a:gd name="T30" fmla="*/ 2147483647 w 180"/>
              <a:gd name="T31" fmla="*/ 2147483647 h 168"/>
              <a:gd name="T32" fmla="*/ 2147483647 w 180"/>
              <a:gd name="T33" fmla="*/ 2147483647 h 168"/>
              <a:gd name="T34" fmla="*/ 2147483647 w 180"/>
              <a:gd name="T35" fmla="*/ 2147483647 h 168"/>
              <a:gd name="T36" fmla="*/ 2147483647 w 180"/>
              <a:gd name="T37" fmla="*/ 2147483647 h 168"/>
              <a:gd name="T38" fmla="*/ 2147483647 w 180"/>
              <a:gd name="T39" fmla="*/ 2147483647 h 168"/>
              <a:gd name="T40" fmla="*/ 2147483647 w 180"/>
              <a:gd name="T41" fmla="*/ 2147483647 h 168"/>
              <a:gd name="T42" fmla="*/ 2147483647 w 180"/>
              <a:gd name="T43" fmla="*/ 0 h 168"/>
              <a:gd name="T44" fmla="*/ 2147483647 w 180"/>
              <a:gd name="T45" fmla="*/ 2147483647 h 168"/>
              <a:gd name="T46" fmla="*/ 2147483647 w 180"/>
              <a:gd name="T47" fmla="*/ 0 h 168"/>
              <a:gd name="T48" fmla="*/ 0 w 180"/>
              <a:gd name="T49" fmla="*/ 0 h 1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68"/>
              <a:gd name="T77" fmla="*/ 180 w 180"/>
              <a:gd name="T78" fmla="*/ 168 h 1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68">
                <a:moveTo>
                  <a:pt x="0" y="0"/>
                </a:moveTo>
                <a:lnTo>
                  <a:pt x="0" y="12"/>
                </a:lnTo>
                <a:lnTo>
                  <a:pt x="12" y="66"/>
                </a:lnTo>
                <a:lnTo>
                  <a:pt x="12" y="108"/>
                </a:lnTo>
                <a:lnTo>
                  <a:pt x="24" y="126"/>
                </a:lnTo>
                <a:lnTo>
                  <a:pt x="36" y="126"/>
                </a:lnTo>
                <a:lnTo>
                  <a:pt x="54" y="144"/>
                </a:lnTo>
                <a:lnTo>
                  <a:pt x="60" y="168"/>
                </a:lnTo>
                <a:lnTo>
                  <a:pt x="108" y="156"/>
                </a:lnTo>
                <a:lnTo>
                  <a:pt x="114" y="126"/>
                </a:lnTo>
                <a:lnTo>
                  <a:pt x="150" y="114"/>
                </a:lnTo>
                <a:lnTo>
                  <a:pt x="156" y="114"/>
                </a:lnTo>
                <a:lnTo>
                  <a:pt x="168" y="114"/>
                </a:lnTo>
                <a:lnTo>
                  <a:pt x="174" y="102"/>
                </a:lnTo>
                <a:lnTo>
                  <a:pt x="180" y="90"/>
                </a:lnTo>
                <a:lnTo>
                  <a:pt x="144" y="54"/>
                </a:lnTo>
                <a:lnTo>
                  <a:pt x="138" y="66"/>
                </a:lnTo>
                <a:lnTo>
                  <a:pt x="126" y="66"/>
                </a:lnTo>
                <a:lnTo>
                  <a:pt x="114" y="60"/>
                </a:lnTo>
                <a:lnTo>
                  <a:pt x="114" y="24"/>
                </a:lnTo>
                <a:lnTo>
                  <a:pt x="108" y="6"/>
                </a:lnTo>
                <a:lnTo>
                  <a:pt x="90" y="0"/>
                </a:lnTo>
                <a:lnTo>
                  <a:pt x="66" y="6"/>
                </a:lnTo>
                <a:lnTo>
                  <a:pt x="6" y="0"/>
                </a:lnTo>
                <a:lnTo>
                  <a:pt x="0" y="0"/>
                </a:lnTo>
                <a:close/>
              </a:path>
            </a:pathLst>
          </a:custGeom>
          <a:solidFill>
            <a:schemeClr val="bg1">
              <a:lumMod val="85000"/>
            </a:schemeClr>
          </a:solidFill>
          <a:ln w="0">
            <a:solidFill>
              <a:srgbClr val="000000"/>
            </a:solidFill>
            <a:prstDash val="solid"/>
            <a:round/>
            <a:headEnd/>
            <a:tailEnd/>
          </a:ln>
        </p:spPr>
        <p:txBody>
          <a:bodyPr/>
          <a:lstStyle/>
          <a:p>
            <a:endParaRPr lang="fi-FI"/>
          </a:p>
        </p:txBody>
      </p:sp>
      <p:sp>
        <p:nvSpPr>
          <p:cNvPr id="34838" name="Freeform 27"/>
          <p:cNvSpPr>
            <a:spLocks noChangeAspect="1"/>
          </p:cNvSpPr>
          <p:nvPr/>
        </p:nvSpPr>
        <p:spPr bwMode="auto">
          <a:xfrm>
            <a:off x="2708275" y="3443288"/>
            <a:ext cx="731838" cy="771525"/>
          </a:xfrm>
          <a:custGeom>
            <a:avLst/>
            <a:gdLst>
              <a:gd name="T0" fmla="*/ 2147483647 w 90"/>
              <a:gd name="T1" fmla="*/ 2147483647 h 102"/>
              <a:gd name="T2" fmla="*/ 2147483647 w 90"/>
              <a:gd name="T3" fmla="*/ 2147483647 h 102"/>
              <a:gd name="T4" fmla="*/ 2147483647 w 90"/>
              <a:gd name="T5" fmla="*/ 2147483647 h 102"/>
              <a:gd name="T6" fmla="*/ 2147483647 w 90"/>
              <a:gd name="T7" fmla="*/ 2147483647 h 102"/>
              <a:gd name="T8" fmla="*/ 0 w 90"/>
              <a:gd name="T9" fmla="*/ 2147483647 h 102"/>
              <a:gd name="T10" fmla="*/ 0 w 90"/>
              <a:gd name="T11" fmla="*/ 2147483647 h 102"/>
              <a:gd name="T12" fmla="*/ 2147483647 w 90"/>
              <a:gd name="T13" fmla="*/ 2147483647 h 102"/>
              <a:gd name="T14" fmla="*/ 2147483647 w 90"/>
              <a:gd name="T15" fmla="*/ 2147483647 h 102"/>
              <a:gd name="T16" fmla="*/ 2147483647 w 90"/>
              <a:gd name="T17" fmla="*/ 2147483647 h 102"/>
              <a:gd name="T18" fmla="*/ 2147483647 w 90"/>
              <a:gd name="T19" fmla="*/ 2147483647 h 102"/>
              <a:gd name="T20" fmla="*/ 2147483647 w 90"/>
              <a:gd name="T21" fmla="*/ 0 h 102"/>
              <a:gd name="T22" fmla="*/ 2147483647 w 90"/>
              <a:gd name="T23" fmla="*/ 2147483647 h 102"/>
              <a:gd name="T24" fmla="*/ 2147483647 w 90"/>
              <a:gd name="T25" fmla="*/ 2147483647 h 102"/>
              <a:gd name="T26" fmla="*/ 2147483647 w 90"/>
              <a:gd name="T27" fmla="*/ 2147483647 h 102"/>
              <a:gd name="T28" fmla="*/ 2147483647 w 90"/>
              <a:gd name="T29" fmla="*/ 2147483647 h 102"/>
              <a:gd name="T30" fmla="*/ 2147483647 w 90"/>
              <a:gd name="T31" fmla="*/ 2147483647 h 102"/>
              <a:gd name="T32" fmla="*/ 2147483647 w 90"/>
              <a:gd name="T33" fmla="*/ 2147483647 h 102"/>
              <a:gd name="T34" fmla="*/ 2147483647 w 90"/>
              <a:gd name="T35" fmla="*/ 2147483647 h 102"/>
              <a:gd name="T36" fmla="*/ 2147483647 w 90"/>
              <a:gd name="T37" fmla="*/ 2147483647 h 102"/>
              <a:gd name="T38" fmla="*/ 2147483647 w 90"/>
              <a:gd name="T39" fmla="*/ 2147483647 h 1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102"/>
              <a:gd name="T62" fmla="*/ 90 w 90"/>
              <a:gd name="T63" fmla="*/ 102 h 10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102">
                <a:moveTo>
                  <a:pt x="24" y="60"/>
                </a:moveTo>
                <a:lnTo>
                  <a:pt x="36" y="66"/>
                </a:lnTo>
                <a:lnTo>
                  <a:pt x="24" y="84"/>
                </a:lnTo>
                <a:lnTo>
                  <a:pt x="12" y="78"/>
                </a:lnTo>
                <a:lnTo>
                  <a:pt x="0" y="60"/>
                </a:lnTo>
                <a:lnTo>
                  <a:pt x="0" y="48"/>
                </a:lnTo>
                <a:lnTo>
                  <a:pt x="12" y="48"/>
                </a:lnTo>
                <a:lnTo>
                  <a:pt x="6" y="18"/>
                </a:lnTo>
                <a:lnTo>
                  <a:pt x="12" y="18"/>
                </a:lnTo>
                <a:lnTo>
                  <a:pt x="24" y="12"/>
                </a:lnTo>
                <a:lnTo>
                  <a:pt x="30" y="0"/>
                </a:lnTo>
                <a:lnTo>
                  <a:pt x="36" y="6"/>
                </a:lnTo>
                <a:lnTo>
                  <a:pt x="90" y="102"/>
                </a:lnTo>
                <a:lnTo>
                  <a:pt x="66" y="96"/>
                </a:lnTo>
                <a:lnTo>
                  <a:pt x="60" y="96"/>
                </a:lnTo>
                <a:lnTo>
                  <a:pt x="54" y="84"/>
                </a:lnTo>
                <a:lnTo>
                  <a:pt x="54" y="66"/>
                </a:lnTo>
                <a:lnTo>
                  <a:pt x="54" y="54"/>
                </a:lnTo>
                <a:lnTo>
                  <a:pt x="42" y="48"/>
                </a:lnTo>
                <a:lnTo>
                  <a:pt x="24" y="60"/>
                </a:lnTo>
                <a:close/>
              </a:path>
            </a:pathLst>
          </a:custGeom>
          <a:solidFill>
            <a:srgbClr val="FF99FF"/>
          </a:solidFill>
          <a:ln w="12700">
            <a:solidFill>
              <a:srgbClr val="000000"/>
            </a:solidFill>
            <a:prstDash val="solid"/>
            <a:round/>
            <a:headEnd/>
            <a:tailEnd/>
          </a:ln>
        </p:spPr>
        <p:txBody>
          <a:bodyPr/>
          <a:lstStyle/>
          <a:p>
            <a:endParaRPr lang="fi-FI"/>
          </a:p>
        </p:txBody>
      </p:sp>
      <p:sp>
        <p:nvSpPr>
          <p:cNvPr id="34839" name="Freeform 29"/>
          <p:cNvSpPr>
            <a:spLocks noChangeAspect="1"/>
          </p:cNvSpPr>
          <p:nvPr/>
        </p:nvSpPr>
        <p:spPr bwMode="auto">
          <a:xfrm>
            <a:off x="1492250" y="4940300"/>
            <a:ext cx="727075" cy="542925"/>
          </a:xfrm>
          <a:custGeom>
            <a:avLst/>
            <a:gdLst>
              <a:gd name="T0" fmla="*/ 0 w 90"/>
              <a:gd name="T1" fmla="*/ 2147483647 h 72"/>
              <a:gd name="T2" fmla="*/ 2147483647 w 90"/>
              <a:gd name="T3" fmla="*/ 2147483647 h 72"/>
              <a:gd name="T4" fmla="*/ 2147483647 w 90"/>
              <a:gd name="T5" fmla="*/ 2147483647 h 72"/>
              <a:gd name="T6" fmla="*/ 2147483647 w 90"/>
              <a:gd name="T7" fmla="*/ 2147483647 h 72"/>
              <a:gd name="T8" fmla="*/ 2147483647 w 90"/>
              <a:gd name="T9" fmla="*/ 0 h 72"/>
              <a:gd name="T10" fmla="*/ 2147483647 w 90"/>
              <a:gd name="T11" fmla="*/ 2147483647 h 72"/>
              <a:gd name="T12" fmla="*/ 2147483647 w 90"/>
              <a:gd name="T13" fmla="*/ 2147483647 h 72"/>
              <a:gd name="T14" fmla="*/ 2147483647 w 90"/>
              <a:gd name="T15" fmla="*/ 2147483647 h 72"/>
              <a:gd name="T16" fmla="*/ 2147483647 w 90"/>
              <a:gd name="T17" fmla="*/ 2147483647 h 72"/>
              <a:gd name="T18" fmla="*/ 2147483647 w 90"/>
              <a:gd name="T19" fmla="*/ 2147483647 h 72"/>
              <a:gd name="T20" fmla="*/ 2147483647 w 90"/>
              <a:gd name="T21" fmla="*/ 2147483647 h 72"/>
              <a:gd name="T22" fmla="*/ 2147483647 w 90"/>
              <a:gd name="T23" fmla="*/ 2147483647 h 72"/>
              <a:gd name="T24" fmla="*/ 0 w 90"/>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72"/>
              <a:gd name="T41" fmla="*/ 90 w 90"/>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72">
                <a:moveTo>
                  <a:pt x="0" y="42"/>
                </a:moveTo>
                <a:lnTo>
                  <a:pt x="6" y="36"/>
                </a:lnTo>
                <a:lnTo>
                  <a:pt x="6" y="18"/>
                </a:lnTo>
                <a:lnTo>
                  <a:pt x="12" y="6"/>
                </a:lnTo>
                <a:lnTo>
                  <a:pt x="36" y="0"/>
                </a:lnTo>
                <a:lnTo>
                  <a:pt x="66" y="24"/>
                </a:lnTo>
                <a:lnTo>
                  <a:pt x="90" y="36"/>
                </a:lnTo>
                <a:lnTo>
                  <a:pt x="72" y="66"/>
                </a:lnTo>
                <a:lnTo>
                  <a:pt x="60" y="60"/>
                </a:lnTo>
                <a:lnTo>
                  <a:pt x="48" y="66"/>
                </a:lnTo>
                <a:lnTo>
                  <a:pt x="36" y="72"/>
                </a:lnTo>
                <a:lnTo>
                  <a:pt x="12" y="66"/>
                </a:lnTo>
                <a:lnTo>
                  <a:pt x="0" y="42"/>
                </a:lnTo>
                <a:close/>
              </a:path>
            </a:pathLst>
          </a:custGeom>
          <a:solidFill>
            <a:srgbClr val="66CCFF"/>
          </a:solidFill>
          <a:ln w="12700">
            <a:solidFill>
              <a:srgbClr val="000000"/>
            </a:solidFill>
            <a:prstDash val="solid"/>
            <a:round/>
            <a:headEnd/>
            <a:tailEnd/>
          </a:ln>
        </p:spPr>
        <p:txBody>
          <a:bodyPr/>
          <a:lstStyle/>
          <a:p>
            <a:endParaRPr lang="fi-FI"/>
          </a:p>
        </p:txBody>
      </p:sp>
      <p:sp>
        <p:nvSpPr>
          <p:cNvPr id="34840" name="Freeform 31"/>
          <p:cNvSpPr>
            <a:spLocks noChangeAspect="1"/>
          </p:cNvSpPr>
          <p:nvPr/>
        </p:nvSpPr>
        <p:spPr bwMode="auto">
          <a:xfrm>
            <a:off x="1782763" y="3400425"/>
            <a:ext cx="925512" cy="1179513"/>
          </a:xfrm>
          <a:custGeom>
            <a:avLst/>
            <a:gdLst>
              <a:gd name="T0" fmla="*/ 2147483647 w 114"/>
              <a:gd name="T1" fmla="*/ 2147483647 h 156"/>
              <a:gd name="T2" fmla="*/ 2147483647 w 114"/>
              <a:gd name="T3" fmla="*/ 2147483647 h 156"/>
              <a:gd name="T4" fmla="*/ 2147483647 w 114"/>
              <a:gd name="T5" fmla="*/ 2147483647 h 156"/>
              <a:gd name="T6" fmla="*/ 2147483647 w 114"/>
              <a:gd name="T7" fmla="*/ 2147483647 h 156"/>
              <a:gd name="T8" fmla="*/ 2147483647 w 114"/>
              <a:gd name="T9" fmla="*/ 2147483647 h 156"/>
              <a:gd name="T10" fmla="*/ 2147483647 w 114"/>
              <a:gd name="T11" fmla="*/ 2147483647 h 156"/>
              <a:gd name="T12" fmla="*/ 2147483647 w 114"/>
              <a:gd name="T13" fmla="*/ 2147483647 h 156"/>
              <a:gd name="T14" fmla="*/ 2147483647 w 114"/>
              <a:gd name="T15" fmla="*/ 2147483647 h 156"/>
              <a:gd name="T16" fmla="*/ 2147483647 w 114"/>
              <a:gd name="T17" fmla="*/ 2147483647 h 156"/>
              <a:gd name="T18" fmla="*/ 2147483647 w 114"/>
              <a:gd name="T19" fmla="*/ 2147483647 h 156"/>
              <a:gd name="T20" fmla="*/ 2147483647 w 114"/>
              <a:gd name="T21" fmla="*/ 2147483647 h 156"/>
              <a:gd name="T22" fmla="*/ 2147483647 w 114"/>
              <a:gd name="T23" fmla="*/ 2147483647 h 156"/>
              <a:gd name="T24" fmla="*/ 2147483647 w 114"/>
              <a:gd name="T25" fmla="*/ 2147483647 h 156"/>
              <a:gd name="T26" fmla="*/ 2147483647 w 114"/>
              <a:gd name="T27" fmla="*/ 2147483647 h 156"/>
              <a:gd name="T28" fmla="*/ 2147483647 w 114"/>
              <a:gd name="T29" fmla="*/ 2147483647 h 156"/>
              <a:gd name="T30" fmla="*/ 2147483647 w 114"/>
              <a:gd name="T31" fmla="*/ 2147483647 h 156"/>
              <a:gd name="T32" fmla="*/ 0 w 114"/>
              <a:gd name="T33" fmla="*/ 2147483647 h 156"/>
              <a:gd name="T34" fmla="*/ 0 w 114"/>
              <a:gd name="T35" fmla="*/ 2147483647 h 156"/>
              <a:gd name="T36" fmla="*/ 0 w 114"/>
              <a:gd name="T37" fmla="*/ 2147483647 h 156"/>
              <a:gd name="T38" fmla="*/ 2147483647 w 114"/>
              <a:gd name="T39" fmla="*/ 2147483647 h 156"/>
              <a:gd name="T40" fmla="*/ 2147483647 w 114"/>
              <a:gd name="T41" fmla="*/ 2147483647 h 156"/>
              <a:gd name="T42" fmla="*/ 2147483647 w 114"/>
              <a:gd name="T43" fmla="*/ 2147483647 h 156"/>
              <a:gd name="T44" fmla="*/ 2147483647 w 114"/>
              <a:gd name="T45" fmla="*/ 2147483647 h 156"/>
              <a:gd name="T46" fmla="*/ 2147483647 w 114"/>
              <a:gd name="T47" fmla="*/ 2147483647 h 156"/>
              <a:gd name="T48" fmla="*/ 2147483647 w 114"/>
              <a:gd name="T49" fmla="*/ 2147483647 h 156"/>
              <a:gd name="T50" fmla="*/ 2147483647 w 114"/>
              <a:gd name="T51" fmla="*/ 2147483647 h 156"/>
              <a:gd name="T52" fmla="*/ 2147483647 w 114"/>
              <a:gd name="T53" fmla="*/ 2147483647 h 156"/>
              <a:gd name="T54" fmla="*/ 2147483647 w 114"/>
              <a:gd name="T55" fmla="*/ 0 h 156"/>
              <a:gd name="T56" fmla="*/ 2147483647 w 114"/>
              <a:gd name="T57" fmla="*/ 2147483647 h 156"/>
              <a:gd name="T58" fmla="*/ 2147483647 w 114"/>
              <a:gd name="T59" fmla="*/ 2147483647 h 156"/>
              <a:gd name="T60" fmla="*/ 2147483647 w 114"/>
              <a:gd name="T61" fmla="*/ 2147483647 h 156"/>
              <a:gd name="T62" fmla="*/ 2147483647 w 114"/>
              <a:gd name="T63" fmla="*/ 2147483647 h 156"/>
              <a:gd name="T64" fmla="*/ 2147483647 w 114"/>
              <a:gd name="T65" fmla="*/ 2147483647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156"/>
              <a:gd name="T101" fmla="*/ 114 w 114"/>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156">
                <a:moveTo>
                  <a:pt x="108" y="90"/>
                </a:moveTo>
                <a:lnTo>
                  <a:pt x="102" y="108"/>
                </a:lnTo>
                <a:lnTo>
                  <a:pt x="114" y="114"/>
                </a:lnTo>
                <a:lnTo>
                  <a:pt x="108" y="126"/>
                </a:lnTo>
                <a:lnTo>
                  <a:pt x="114" y="144"/>
                </a:lnTo>
                <a:lnTo>
                  <a:pt x="114" y="156"/>
                </a:lnTo>
                <a:lnTo>
                  <a:pt x="108" y="156"/>
                </a:lnTo>
                <a:lnTo>
                  <a:pt x="108" y="144"/>
                </a:lnTo>
                <a:lnTo>
                  <a:pt x="96" y="132"/>
                </a:lnTo>
                <a:lnTo>
                  <a:pt x="72" y="120"/>
                </a:lnTo>
                <a:lnTo>
                  <a:pt x="48" y="102"/>
                </a:lnTo>
                <a:lnTo>
                  <a:pt x="36" y="96"/>
                </a:lnTo>
                <a:lnTo>
                  <a:pt x="24" y="90"/>
                </a:lnTo>
                <a:lnTo>
                  <a:pt x="24" y="72"/>
                </a:lnTo>
                <a:lnTo>
                  <a:pt x="24" y="60"/>
                </a:lnTo>
                <a:lnTo>
                  <a:pt x="12" y="36"/>
                </a:lnTo>
                <a:lnTo>
                  <a:pt x="0" y="36"/>
                </a:lnTo>
                <a:lnTo>
                  <a:pt x="0" y="30"/>
                </a:lnTo>
                <a:lnTo>
                  <a:pt x="0" y="24"/>
                </a:lnTo>
                <a:lnTo>
                  <a:pt x="6" y="24"/>
                </a:lnTo>
                <a:lnTo>
                  <a:pt x="12" y="24"/>
                </a:lnTo>
                <a:lnTo>
                  <a:pt x="18" y="18"/>
                </a:lnTo>
                <a:lnTo>
                  <a:pt x="18" y="12"/>
                </a:lnTo>
                <a:lnTo>
                  <a:pt x="24" y="12"/>
                </a:lnTo>
                <a:lnTo>
                  <a:pt x="42" y="6"/>
                </a:lnTo>
                <a:lnTo>
                  <a:pt x="48" y="6"/>
                </a:lnTo>
                <a:lnTo>
                  <a:pt x="54" y="6"/>
                </a:lnTo>
                <a:lnTo>
                  <a:pt x="54" y="0"/>
                </a:lnTo>
                <a:lnTo>
                  <a:pt x="54" y="6"/>
                </a:lnTo>
                <a:lnTo>
                  <a:pt x="48" y="36"/>
                </a:lnTo>
                <a:lnTo>
                  <a:pt x="72" y="54"/>
                </a:lnTo>
                <a:lnTo>
                  <a:pt x="114" y="84"/>
                </a:lnTo>
                <a:lnTo>
                  <a:pt x="108" y="90"/>
                </a:lnTo>
                <a:close/>
              </a:path>
            </a:pathLst>
          </a:custGeom>
          <a:solidFill>
            <a:srgbClr val="CC99FF"/>
          </a:solidFill>
          <a:ln w="0">
            <a:solidFill>
              <a:srgbClr val="000000"/>
            </a:solidFill>
            <a:prstDash val="solid"/>
            <a:round/>
            <a:headEnd/>
            <a:tailEnd/>
          </a:ln>
        </p:spPr>
        <p:txBody>
          <a:bodyPr/>
          <a:lstStyle/>
          <a:p>
            <a:endParaRPr lang="fi-FI"/>
          </a:p>
        </p:txBody>
      </p:sp>
      <p:sp>
        <p:nvSpPr>
          <p:cNvPr id="34841" name="Freeform 32"/>
          <p:cNvSpPr>
            <a:spLocks noChangeAspect="1"/>
          </p:cNvSpPr>
          <p:nvPr/>
        </p:nvSpPr>
        <p:spPr bwMode="auto">
          <a:xfrm>
            <a:off x="2609850" y="4033838"/>
            <a:ext cx="1365250" cy="1358900"/>
          </a:xfrm>
          <a:custGeom>
            <a:avLst/>
            <a:gdLst>
              <a:gd name="T0" fmla="*/ 2147483647 w 168"/>
              <a:gd name="T1" fmla="*/ 2147483647 h 180"/>
              <a:gd name="T2" fmla="*/ 2147483647 w 168"/>
              <a:gd name="T3" fmla="*/ 2147483647 h 180"/>
              <a:gd name="T4" fmla="*/ 2147483647 w 168"/>
              <a:gd name="T5" fmla="*/ 2147483647 h 180"/>
              <a:gd name="T6" fmla="*/ 2147483647 w 168"/>
              <a:gd name="T7" fmla="*/ 2147483647 h 180"/>
              <a:gd name="T8" fmla="*/ 2147483647 w 168"/>
              <a:gd name="T9" fmla="*/ 2147483647 h 180"/>
              <a:gd name="T10" fmla="*/ 2147483647 w 168"/>
              <a:gd name="T11" fmla="*/ 2147483647 h 180"/>
              <a:gd name="T12" fmla="*/ 2147483647 w 168"/>
              <a:gd name="T13" fmla="*/ 2147483647 h 180"/>
              <a:gd name="T14" fmla="*/ 2147483647 w 168"/>
              <a:gd name="T15" fmla="*/ 2147483647 h 180"/>
              <a:gd name="T16" fmla="*/ 2147483647 w 168"/>
              <a:gd name="T17" fmla="*/ 2147483647 h 180"/>
              <a:gd name="T18" fmla="*/ 2147483647 w 168"/>
              <a:gd name="T19" fmla="*/ 2147483647 h 180"/>
              <a:gd name="T20" fmla="*/ 2147483647 w 168"/>
              <a:gd name="T21" fmla="*/ 2147483647 h 180"/>
              <a:gd name="T22" fmla="*/ 2147483647 w 168"/>
              <a:gd name="T23" fmla="*/ 2147483647 h 180"/>
              <a:gd name="T24" fmla="*/ 2147483647 w 168"/>
              <a:gd name="T25" fmla="*/ 2147483647 h 180"/>
              <a:gd name="T26" fmla="*/ 2147483647 w 168"/>
              <a:gd name="T27" fmla="*/ 2147483647 h 180"/>
              <a:gd name="T28" fmla="*/ 2147483647 w 168"/>
              <a:gd name="T29" fmla="*/ 2147483647 h 180"/>
              <a:gd name="T30" fmla="*/ 0 w 168"/>
              <a:gd name="T31" fmla="*/ 2147483647 h 180"/>
              <a:gd name="T32" fmla="*/ 2147483647 w 168"/>
              <a:gd name="T33" fmla="*/ 2147483647 h 180"/>
              <a:gd name="T34" fmla="*/ 2147483647 w 168"/>
              <a:gd name="T35" fmla="*/ 0 h 180"/>
              <a:gd name="T36" fmla="*/ 2147483647 w 168"/>
              <a:gd name="T37" fmla="*/ 2147483647 h 180"/>
              <a:gd name="T38" fmla="*/ 2147483647 w 168"/>
              <a:gd name="T39" fmla="*/ 2147483647 h 180"/>
              <a:gd name="T40" fmla="*/ 2147483647 w 168"/>
              <a:gd name="T41" fmla="*/ 2147483647 h 180"/>
              <a:gd name="T42" fmla="*/ 2147483647 w 168"/>
              <a:gd name="T43" fmla="*/ 2147483647 h 180"/>
              <a:gd name="T44" fmla="*/ 2147483647 w 168"/>
              <a:gd name="T45" fmla="*/ 2147483647 h 180"/>
              <a:gd name="T46" fmla="*/ 2147483647 w 168"/>
              <a:gd name="T47" fmla="*/ 2147483647 h 180"/>
              <a:gd name="T48" fmla="*/ 2147483647 w 168"/>
              <a:gd name="T49" fmla="*/ 2147483647 h 180"/>
              <a:gd name="T50" fmla="*/ 2147483647 w 168"/>
              <a:gd name="T51" fmla="*/ 2147483647 h 180"/>
              <a:gd name="T52" fmla="*/ 2147483647 w 168"/>
              <a:gd name="T53" fmla="*/ 2147483647 h 180"/>
              <a:gd name="T54" fmla="*/ 2147483647 w 168"/>
              <a:gd name="T55" fmla="*/ 2147483647 h 180"/>
              <a:gd name="T56" fmla="*/ 2147483647 w 168"/>
              <a:gd name="T57" fmla="*/ 2147483647 h 180"/>
              <a:gd name="T58" fmla="*/ 2147483647 w 168"/>
              <a:gd name="T59" fmla="*/ 2147483647 h 180"/>
              <a:gd name="T60" fmla="*/ 2147483647 w 168"/>
              <a:gd name="T61" fmla="*/ 2147483647 h 180"/>
              <a:gd name="T62" fmla="*/ 2147483647 w 168"/>
              <a:gd name="T63" fmla="*/ 2147483647 h 180"/>
              <a:gd name="T64" fmla="*/ 2147483647 w 168"/>
              <a:gd name="T65" fmla="*/ 2147483647 h 180"/>
              <a:gd name="T66" fmla="*/ 2147483647 w 168"/>
              <a:gd name="T67" fmla="*/ 2147483647 h 180"/>
              <a:gd name="T68" fmla="*/ 2147483647 w 168"/>
              <a:gd name="T69" fmla="*/ 2147483647 h 180"/>
              <a:gd name="T70" fmla="*/ 2147483647 w 168"/>
              <a:gd name="T71" fmla="*/ 2147483647 h 180"/>
              <a:gd name="T72" fmla="*/ 2147483647 w 168"/>
              <a:gd name="T73" fmla="*/ 2147483647 h 180"/>
              <a:gd name="T74" fmla="*/ 2147483647 w 168"/>
              <a:gd name="T75" fmla="*/ 2147483647 h 1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8"/>
              <a:gd name="T115" fmla="*/ 0 h 180"/>
              <a:gd name="T116" fmla="*/ 168 w 168"/>
              <a:gd name="T117" fmla="*/ 180 h 1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8" h="180">
                <a:moveTo>
                  <a:pt x="114" y="120"/>
                </a:moveTo>
                <a:lnTo>
                  <a:pt x="102" y="138"/>
                </a:lnTo>
                <a:lnTo>
                  <a:pt x="96" y="132"/>
                </a:lnTo>
                <a:lnTo>
                  <a:pt x="90" y="144"/>
                </a:lnTo>
                <a:lnTo>
                  <a:pt x="96" y="162"/>
                </a:lnTo>
                <a:lnTo>
                  <a:pt x="96" y="180"/>
                </a:lnTo>
                <a:lnTo>
                  <a:pt x="66" y="162"/>
                </a:lnTo>
                <a:lnTo>
                  <a:pt x="42" y="150"/>
                </a:lnTo>
                <a:lnTo>
                  <a:pt x="30" y="126"/>
                </a:lnTo>
                <a:lnTo>
                  <a:pt x="12" y="84"/>
                </a:lnTo>
                <a:lnTo>
                  <a:pt x="6" y="72"/>
                </a:lnTo>
                <a:lnTo>
                  <a:pt x="12" y="72"/>
                </a:lnTo>
                <a:lnTo>
                  <a:pt x="12" y="60"/>
                </a:lnTo>
                <a:lnTo>
                  <a:pt x="6" y="42"/>
                </a:lnTo>
                <a:lnTo>
                  <a:pt x="12" y="30"/>
                </a:lnTo>
                <a:lnTo>
                  <a:pt x="0" y="24"/>
                </a:lnTo>
                <a:lnTo>
                  <a:pt x="6" y="6"/>
                </a:lnTo>
                <a:lnTo>
                  <a:pt x="12" y="0"/>
                </a:lnTo>
                <a:lnTo>
                  <a:pt x="24" y="12"/>
                </a:lnTo>
                <a:lnTo>
                  <a:pt x="36" y="24"/>
                </a:lnTo>
                <a:lnTo>
                  <a:pt x="42" y="36"/>
                </a:lnTo>
                <a:lnTo>
                  <a:pt x="60" y="42"/>
                </a:lnTo>
                <a:lnTo>
                  <a:pt x="72" y="42"/>
                </a:lnTo>
                <a:lnTo>
                  <a:pt x="78" y="54"/>
                </a:lnTo>
                <a:lnTo>
                  <a:pt x="90" y="48"/>
                </a:lnTo>
                <a:lnTo>
                  <a:pt x="96" y="48"/>
                </a:lnTo>
                <a:lnTo>
                  <a:pt x="114" y="42"/>
                </a:lnTo>
                <a:lnTo>
                  <a:pt x="126" y="54"/>
                </a:lnTo>
                <a:lnTo>
                  <a:pt x="132" y="66"/>
                </a:lnTo>
                <a:lnTo>
                  <a:pt x="132" y="78"/>
                </a:lnTo>
                <a:lnTo>
                  <a:pt x="144" y="90"/>
                </a:lnTo>
                <a:lnTo>
                  <a:pt x="150" y="90"/>
                </a:lnTo>
                <a:lnTo>
                  <a:pt x="168" y="102"/>
                </a:lnTo>
                <a:lnTo>
                  <a:pt x="168" y="96"/>
                </a:lnTo>
                <a:lnTo>
                  <a:pt x="168" y="120"/>
                </a:lnTo>
                <a:lnTo>
                  <a:pt x="156" y="120"/>
                </a:lnTo>
                <a:lnTo>
                  <a:pt x="138" y="114"/>
                </a:lnTo>
                <a:lnTo>
                  <a:pt x="114" y="120"/>
                </a:lnTo>
                <a:close/>
              </a:path>
            </a:pathLst>
          </a:custGeom>
          <a:solidFill>
            <a:schemeClr val="accent1">
              <a:lumMod val="50000"/>
            </a:schemeClr>
          </a:solidFill>
          <a:ln w="0">
            <a:solidFill>
              <a:srgbClr val="000000"/>
            </a:solidFill>
            <a:prstDash val="solid"/>
            <a:round/>
            <a:headEnd/>
            <a:tailEnd/>
          </a:ln>
        </p:spPr>
        <p:txBody>
          <a:bodyPr/>
          <a:lstStyle/>
          <a:p>
            <a:endParaRPr lang="fi-FI"/>
          </a:p>
        </p:txBody>
      </p:sp>
      <p:sp>
        <p:nvSpPr>
          <p:cNvPr id="34842" name="Freeform 33"/>
          <p:cNvSpPr>
            <a:spLocks noChangeAspect="1"/>
          </p:cNvSpPr>
          <p:nvPr/>
        </p:nvSpPr>
        <p:spPr bwMode="auto">
          <a:xfrm>
            <a:off x="1149350" y="4214813"/>
            <a:ext cx="927100" cy="455612"/>
          </a:xfrm>
          <a:custGeom>
            <a:avLst/>
            <a:gdLst>
              <a:gd name="T0" fmla="*/ 2147483647 w 114"/>
              <a:gd name="T1" fmla="*/ 2147483647 h 60"/>
              <a:gd name="T2" fmla="*/ 2147483647 w 114"/>
              <a:gd name="T3" fmla="*/ 2147483647 h 60"/>
              <a:gd name="T4" fmla="*/ 2147483647 w 114"/>
              <a:gd name="T5" fmla="*/ 0 h 60"/>
              <a:gd name="T6" fmla="*/ 2147483647 w 114"/>
              <a:gd name="T7" fmla="*/ 2147483647 h 60"/>
              <a:gd name="T8" fmla="*/ 2147483647 w 114"/>
              <a:gd name="T9" fmla="*/ 2147483647 h 60"/>
              <a:gd name="T10" fmla="*/ 2147483647 w 114"/>
              <a:gd name="T11" fmla="*/ 2147483647 h 60"/>
              <a:gd name="T12" fmla="*/ 0 w 114"/>
              <a:gd name="T13" fmla="*/ 2147483647 h 60"/>
              <a:gd name="T14" fmla="*/ 2147483647 w 114"/>
              <a:gd name="T15" fmla="*/ 2147483647 h 60"/>
              <a:gd name="T16" fmla="*/ 2147483647 w 114"/>
              <a:gd name="T17" fmla="*/ 2147483647 h 60"/>
              <a:gd name="T18" fmla="*/ 2147483647 w 114"/>
              <a:gd name="T19" fmla="*/ 2147483647 h 60"/>
              <a:gd name="T20" fmla="*/ 2147483647 w 114"/>
              <a:gd name="T21" fmla="*/ 2147483647 h 60"/>
              <a:gd name="T22" fmla="*/ 2147483647 w 114"/>
              <a:gd name="T23" fmla="*/ 2147483647 h 60"/>
              <a:gd name="T24" fmla="*/ 2147483647 w 114"/>
              <a:gd name="T25" fmla="*/ 2147483647 h 60"/>
              <a:gd name="T26" fmla="*/ 2147483647 w 114"/>
              <a:gd name="T27" fmla="*/ 2147483647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4"/>
              <a:gd name="T43" fmla="*/ 0 h 60"/>
              <a:gd name="T44" fmla="*/ 114 w 114"/>
              <a:gd name="T45" fmla="*/ 60 h 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4" h="60">
                <a:moveTo>
                  <a:pt x="96" y="18"/>
                </a:moveTo>
                <a:lnTo>
                  <a:pt x="72" y="12"/>
                </a:lnTo>
                <a:lnTo>
                  <a:pt x="36" y="0"/>
                </a:lnTo>
                <a:lnTo>
                  <a:pt x="36" y="6"/>
                </a:lnTo>
                <a:lnTo>
                  <a:pt x="24" y="18"/>
                </a:lnTo>
                <a:lnTo>
                  <a:pt x="6" y="36"/>
                </a:lnTo>
                <a:lnTo>
                  <a:pt x="0" y="42"/>
                </a:lnTo>
                <a:lnTo>
                  <a:pt x="36" y="60"/>
                </a:lnTo>
                <a:lnTo>
                  <a:pt x="60" y="42"/>
                </a:lnTo>
                <a:lnTo>
                  <a:pt x="72" y="54"/>
                </a:lnTo>
                <a:lnTo>
                  <a:pt x="84" y="42"/>
                </a:lnTo>
                <a:lnTo>
                  <a:pt x="102" y="42"/>
                </a:lnTo>
                <a:lnTo>
                  <a:pt x="114" y="42"/>
                </a:lnTo>
                <a:lnTo>
                  <a:pt x="96" y="18"/>
                </a:lnTo>
                <a:close/>
              </a:path>
            </a:pathLst>
          </a:custGeom>
          <a:solidFill>
            <a:schemeClr val="bg1">
              <a:lumMod val="85000"/>
            </a:schemeClr>
          </a:solidFill>
          <a:ln w="0">
            <a:solidFill>
              <a:srgbClr val="000000"/>
            </a:solidFill>
            <a:prstDash val="solid"/>
            <a:round/>
            <a:headEnd/>
            <a:tailEnd/>
          </a:ln>
        </p:spPr>
        <p:txBody>
          <a:bodyPr/>
          <a:lstStyle/>
          <a:p>
            <a:endParaRPr lang="fi-FI"/>
          </a:p>
        </p:txBody>
      </p:sp>
      <p:sp>
        <p:nvSpPr>
          <p:cNvPr id="34843" name="Freeform 34"/>
          <p:cNvSpPr>
            <a:spLocks noChangeAspect="1"/>
          </p:cNvSpPr>
          <p:nvPr/>
        </p:nvSpPr>
        <p:spPr bwMode="auto">
          <a:xfrm>
            <a:off x="1300163" y="5278438"/>
            <a:ext cx="823912" cy="842962"/>
          </a:xfrm>
          <a:custGeom>
            <a:avLst/>
            <a:gdLst>
              <a:gd name="T0" fmla="*/ 2147483647 w 379"/>
              <a:gd name="T1" fmla="*/ 2147483647 h 387"/>
              <a:gd name="T2" fmla="*/ 2147483647 w 379"/>
              <a:gd name="T3" fmla="*/ 2147483647 h 387"/>
              <a:gd name="T4" fmla="*/ 2147483647 w 379"/>
              <a:gd name="T5" fmla="*/ 2147483647 h 387"/>
              <a:gd name="T6" fmla="*/ 2147483647 w 379"/>
              <a:gd name="T7" fmla="*/ 2147483647 h 387"/>
              <a:gd name="T8" fmla="*/ 2147483647 w 379"/>
              <a:gd name="T9" fmla="*/ 2147483647 h 387"/>
              <a:gd name="T10" fmla="*/ 2147483647 w 379"/>
              <a:gd name="T11" fmla="*/ 2147483647 h 387"/>
              <a:gd name="T12" fmla="*/ 2147483647 w 379"/>
              <a:gd name="T13" fmla="*/ 2147483647 h 387"/>
              <a:gd name="T14" fmla="*/ 0 w 379"/>
              <a:gd name="T15" fmla="*/ 2147483647 h 387"/>
              <a:gd name="T16" fmla="*/ 0 w 379"/>
              <a:gd name="T17" fmla="*/ 2147483647 h 387"/>
              <a:gd name="T18" fmla="*/ 2147483647 w 379"/>
              <a:gd name="T19" fmla="*/ 2147483647 h 387"/>
              <a:gd name="T20" fmla="*/ 2147483647 w 379"/>
              <a:gd name="T21" fmla="*/ 0 h 387"/>
              <a:gd name="T22" fmla="*/ 2147483647 w 379"/>
              <a:gd name="T23" fmla="*/ 2147483647 h 387"/>
              <a:gd name="T24" fmla="*/ 2147483647 w 379"/>
              <a:gd name="T25" fmla="*/ 2147483647 h 387"/>
              <a:gd name="T26" fmla="*/ 2147483647 w 379"/>
              <a:gd name="T27" fmla="*/ 2147483647 h 387"/>
              <a:gd name="T28" fmla="*/ 2147483647 w 379"/>
              <a:gd name="T29" fmla="*/ 2147483647 h 387"/>
              <a:gd name="T30" fmla="*/ 2147483647 w 379"/>
              <a:gd name="T31" fmla="*/ 2147483647 h 387"/>
              <a:gd name="T32" fmla="*/ 2147483647 w 379"/>
              <a:gd name="T33" fmla="*/ 2147483647 h 387"/>
              <a:gd name="T34" fmla="*/ 2147483647 w 379"/>
              <a:gd name="T35" fmla="*/ 2147483647 h 3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9"/>
              <a:gd name="T55" fmla="*/ 0 h 387"/>
              <a:gd name="T56" fmla="*/ 379 w 379"/>
              <a:gd name="T57" fmla="*/ 387 h 3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9" h="387">
                <a:moveTo>
                  <a:pt x="268" y="324"/>
                </a:moveTo>
                <a:lnTo>
                  <a:pt x="201" y="387"/>
                </a:lnTo>
                <a:lnTo>
                  <a:pt x="156" y="345"/>
                </a:lnTo>
                <a:lnTo>
                  <a:pt x="111" y="198"/>
                </a:lnTo>
                <a:lnTo>
                  <a:pt x="111" y="178"/>
                </a:lnTo>
                <a:lnTo>
                  <a:pt x="67" y="178"/>
                </a:lnTo>
                <a:lnTo>
                  <a:pt x="45" y="94"/>
                </a:lnTo>
                <a:lnTo>
                  <a:pt x="0" y="73"/>
                </a:lnTo>
                <a:lnTo>
                  <a:pt x="0" y="52"/>
                </a:lnTo>
                <a:lnTo>
                  <a:pt x="67" y="31"/>
                </a:lnTo>
                <a:lnTo>
                  <a:pt x="91" y="0"/>
                </a:lnTo>
                <a:lnTo>
                  <a:pt x="134" y="73"/>
                </a:lnTo>
                <a:lnTo>
                  <a:pt x="223" y="94"/>
                </a:lnTo>
                <a:lnTo>
                  <a:pt x="312" y="157"/>
                </a:lnTo>
                <a:lnTo>
                  <a:pt x="379" y="240"/>
                </a:lnTo>
                <a:lnTo>
                  <a:pt x="357" y="303"/>
                </a:lnTo>
                <a:lnTo>
                  <a:pt x="357" y="366"/>
                </a:lnTo>
                <a:lnTo>
                  <a:pt x="268" y="324"/>
                </a:lnTo>
                <a:close/>
              </a:path>
            </a:pathLst>
          </a:custGeom>
          <a:solidFill>
            <a:schemeClr val="bg1">
              <a:lumMod val="85000"/>
            </a:schemeClr>
          </a:solidFill>
          <a:ln w="12700">
            <a:solidFill>
              <a:srgbClr val="000000"/>
            </a:solidFill>
            <a:prstDash val="solid"/>
            <a:round/>
            <a:headEnd/>
            <a:tailEnd/>
          </a:ln>
        </p:spPr>
        <p:txBody>
          <a:bodyPr/>
          <a:lstStyle/>
          <a:p>
            <a:endParaRPr lang="fi-FI"/>
          </a:p>
        </p:txBody>
      </p:sp>
      <p:sp>
        <p:nvSpPr>
          <p:cNvPr id="34844" name="Freeform 35"/>
          <p:cNvSpPr>
            <a:spLocks noChangeAspect="1"/>
          </p:cNvSpPr>
          <p:nvPr/>
        </p:nvSpPr>
        <p:spPr bwMode="auto">
          <a:xfrm>
            <a:off x="1300163" y="4670425"/>
            <a:ext cx="482600" cy="584200"/>
          </a:xfrm>
          <a:custGeom>
            <a:avLst/>
            <a:gdLst>
              <a:gd name="T0" fmla="*/ 2147483647 w 60"/>
              <a:gd name="T1" fmla="*/ 0 h 78"/>
              <a:gd name="T2" fmla="*/ 2147483647 w 60"/>
              <a:gd name="T3" fmla="*/ 2147483647 h 78"/>
              <a:gd name="T4" fmla="*/ 2147483647 w 60"/>
              <a:gd name="T5" fmla="*/ 2147483647 h 78"/>
              <a:gd name="T6" fmla="*/ 0 w 60"/>
              <a:gd name="T7" fmla="*/ 2147483647 h 78"/>
              <a:gd name="T8" fmla="*/ 2147483647 w 60"/>
              <a:gd name="T9" fmla="*/ 2147483647 h 78"/>
              <a:gd name="T10" fmla="*/ 2147483647 w 60"/>
              <a:gd name="T11" fmla="*/ 2147483647 h 78"/>
              <a:gd name="T12" fmla="*/ 2147483647 w 60"/>
              <a:gd name="T13" fmla="*/ 2147483647 h 78"/>
              <a:gd name="T14" fmla="*/ 2147483647 w 60"/>
              <a:gd name="T15" fmla="*/ 2147483647 h 78"/>
              <a:gd name="T16" fmla="*/ 2147483647 w 60"/>
              <a:gd name="T17" fmla="*/ 2147483647 h 78"/>
              <a:gd name="T18" fmla="*/ 2147483647 w 60"/>
              <a:gd name="T19" fmla="*/ 2147483647 h 78"/>
              <a:gd name="T20" fmla="*/ 2147483647 w 60"/>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78"/>
              <a:gd name="T35" fmla="*/ 60 w 60"/>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78">
                <a:moveTo>
                  <a:pt x="18" y="0"/>
                </a:moveTo>
                <a:lnTo>
                  <a:pt x="12" y="18"/>
                </a:lnTo>
                <a:lnTo>
                  <a:pt x="18" y="30"/>
                </a:lnTo>
                <a:lnTo>
                  <a:pt x="0" y="36"/>
                </a:lnTo>
                <a:lnTo>
                  <a:pt x="12" y="60"/>
                </a:lnTo>
                <a:lnTo>
                  <a:pt x="24" y="78"/>
                </a:lnTo>
                <a:lnTo>
                  <a:pt x="30" y="72"/>
                </a:lnTo>
                <a:lnTo>
                  <a:pt x="30" y="54"/>
                </a:lnTo>
                <a:lnTo>
                  <a:pt x="36" y="42"/>
                </a:lnTo>
                <a:lnTo>
                  <a:pt x="60" y="36"/>
                </a:lnTo>
                <a:lnTo>
                  <a:pt x="18" y="0"/>
                </a:lnTo>
                <a:close/>
              </a:path>
            </a:pathLst>
          </a:custGeom>
          <a:solidFill>
            <a:srgbClr val="66CCFF"/>
          </a:solidFill>
          <a:ln w="0">
            <a:solidFill>
              <a:srgbClr val="000000"/>
            </a:solidFill>
            <a:prstDash val="solid"/>
            <a:round/>
            <a:headEnd/>
            <a:tailEnd/>
          </a:ln>
        </p:spPr>
        <p:txBody>
          <a:bodyPr/>
          <a:lstStyle/>
          <a:p>
            <a:endParaRPr lang="fi-FI"/>
          </a:p>
        </p:txBody>
      </p:sp>
      <p:sp>
        <p:nvSpPr>
          <p:cNvPr id="34845" name="Freeform 36"/>
          <p:cNvSpPr>
            <a:spLocks noChangeAspect="1"/>
          </p:cNvSpPr>
          <p:nvPr/>
        </p:nvSpPr>
        <p:spPr bwMode="auto">
          <a:xfrm>
            <a:off x="1443038" y="4530725"/>
            <a:ext cx="538162" cy="409575"/>
          </a:xfrm>
          <a:custGeom>
            <a:avLst/>
            <a:gdLst>
              <a:gd name="T0" fmla="*/ 0 w 66"/>
              <a:gd name="T1" fmla="*/ 2147483647 h 54"/>
              <a:gd name="T2" fmla="*/ 2147483647 w 66"/>
              <a:gd name="T3" fmla="*/ 2147483647 h 54"/>
              <a:gd name="T4" fmla="*/ 2147483647 w 66"/>
              <a:gd name="T5" fmla="*/ 2147483647 h 54"/>
              <a:gd name="T6" fmla="*/ 2147483647 w 66"/>
              <a:gd name="T7" fmla="*/ 2147483647 h 54"/>
              <a:gd name="T8" fmla="*/ 2147483647 w 66"/>
              <a:gd name="T9" fmla="*/ 2147483647 h 54"/>
              <a:gd name="T10" fmla="*/ 2147483647 w 66"/>
              <a:gd name="T11" fmla="*/ 2147483647 h 54"/>
              <a:gd name="T12" fmla="*/ 2147483647 w 66"/>
              <a:gd name="T13" fmla="*/ 0 h 54"/>
              <a:gd name="T14" fmla="*/ 2147483647 w 66"/>
              <a:gd name="T15" fmla="*/ 0 h 54"/>
              <a:gd name="T16" fmla="*/ 2147483647 w 66"/>
              <a:gd name="T17" fmla="*/ 2147483647 h 54"/>
              <a:gd name="T18" fmla="*/ 2147483647 w 66"/>
              <a:gd name="T19" fmla="*/ 0 h 54"/>
              <a:gd name="T20" fmla="*/ 0 w 66"/>
              <a:gd name="T21" fmla="*/ 2147483647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
              <a:gd name="T34" fmla="*/ 0 h 54"/>
              <a:gd name="T35" fmla="*/ 66 w 66"/>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 h="54">
                <a:moveTo>
                  <a:pt x="0" y="18"/>
                </a:moveTo>
                <a:lnTo>
                  <a:pt x="42" y="54"/>
                </a:lnTo>
                <a:lnTo>
                  <a:pt x="36" y="30"/>
                </a:lnTo>
                <a:lnTo>
                  <a:pt x="48" y="30"/>
                </a:lnTo>
                <a:lnTo>
                  <a:pt x="54" y="24"/>
                </a:lnTo>
                <a:lnTo>
                  <a:pt x="66" y="12"/>
                </a:lnTo>
                <a:lnTo>
                  <a:pt x="66" y="0"/>
                </a:lnTo>
                <a:lnTo>
                  <a:pt x="48" y="0"/>
                </a:lnTo>
                <a:lnTo>
                  <a:pt x="36" y="12"/>
                </a:lnTo>
                <a:lnTo>
                  <a:pt x="24" y="0"/>
                </a:lnTo>
                <a:lnTo>
                  <a:pt x="0" y="18"/>
                </a:lnTo>
                <a:close/>
              </a:path>
            </a:pathLst>
          </a:custGeom>
          <a:solidFill>
            <a:srgbClr val="566BA8"/>
          </a:solidFill>
          <a:ln w="0">
            <a:solidFill>
              <a:srgbClr val="000000"/>
            </a:solidFill>
            <a:prstDash val="solid"/>
            <a:round/>
            <a:headEnd/>
            <a:tailEnd/>
          </a:ln>
        </p:spPr>
        <p:txBody>
          <a:bodyPr/>
          <a:lstStyle/>
          <a:p>
            <a:endParaRPr lang="fi-FI"/>
          </a:p>
        </p:txBody>
      </p:sp>
      <p:sp>
        <p:nvSpPr>
          <p:cNvPr id="34846" name="Rectangle 37"/>
          <p:cNvSpPr>
            <a:spLocks noChangeAspect="1" noChangeArrowheads="1"/>
          </p:cNvSpPr>
          <p:nvPr/>
        </p:nvSpPr>
        <p:spPr bwMode="auto">
          <a:xfrm>
            <a:off x="6156325" y="1125538"/>
            <a:ext cx="593725"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Kuusamo</a:t>
            </a:r>
          </a:p>
        </p:txBody>
      </p:sp>
      <p:sp>
        <p:nvSpPr>
          <p:cNvPr id="34847" name="Rectangle 38"/>
          <p:cNvSpPr>
            <a:spLocks noChangeAspect="1" noChangeArrowheads="1"/>
          </p:cNvSpPr>
          <p:nvPr/>
        </p:nvSpPr>
        <p:spPr bwMode="auto">
          <a:xfrm>
            <a:off x="5148263" y="1989138"/>
            <a:ext cx="722312"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Taivalkoski</a:t>
            </a:r>
          </a:p>
        </p:txBody>
      </p:sp>
      <p:sp>
        <p:nvSpPr>
          <p:cNvPr id="34848" name="Rectangle 39"/>
          <p:cNvSpPr>
            <a:spLocks noChangeAspect="1" noChangeArrowheads="1"/>
          </p:cNvSpPr>
          <p:nvPr/>
        </p:nvSpPr>
        <p:spPr bwMode="auto">
          <a:xfrm>
            <a:off x="1258888" y="2997200"/>
            <a:ext cx="539750"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Hailuoto</a:t>
            </a:r>
            <a:endParaRPr lang="fi-FI" sz="900" b="1">
              <a:cs typeface="Arial" charset="0"/>
            </a:endParaRPr>
          </a:p>
        </p:txBody>
      </p:sp>
      <p:sp>
        <p:nvSpPr>
          <p:cNvPr id="34849" name="Rectangle 40"/>
          <p:cNvSpPr>
            <a:spLocks noChangeAspect="1" noChangeArrowheads="1"/>
          </p:cNvSpPr>
          <p:nvPr/>
        </p:nvSpPr>
        <p:spPr bwMode="auto">
          <a:xfrm>
            <a:off x="2195736" y="5877272"/>
            <a:ext cx="696913"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Haapajärvi</a:t>
            </a:r>
            <a:endParaRPr lang="fi-FI" sz="900" b="1" dirty="0">
              <a:cs typeface="Arial" charset="0"/>
            </a:endParaRPr>
          </a:p>
        </p:txBody>
      </p:sp>
      <p:sp>
        <p:nvSpPr>
          <p:cNvPr id="34850" name="Rectangle 41"/>
          <p:cNvSpPr>
            <a:spLocks noChangeAspect="1" noChangeArrowheads="1"/>
          </p:cNvSpPr>
          <p:nvPr/>
        </p:nvSpPr>
        <p:spPr bwMode="auto">
          <a:xfrm>
            <a:off x="2700338" y="5445125"/>
            <a:ext cx="679450"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Kärsämäki</a:t>
            </a:r>
            <a:endParaRPr lang="fi-FI" sz="900" b="1" dirty="0">
              <a:cs typeface="Arial" charset="0"/>
            </a:endParaRPr>
          </a:p>
        </p:txBody>
      </p:sp>
      <p:sp>
        <p:nvSpPr>
          <p:cNvPr id="34851" name="Rectangle 42"/>
          <p:cNvSpPr>
            <a:spLocks noChangeAspect="1" noChangeArrowheads="1"/>
          </p:cNvSpPr>
          <p:nvPr/>
        </p:nvSpPr>
        <p:spPr bwMode="auto">
          <a:xfrm>
            <a:off x="2771775" y="6021388"/>
            <a:ext cx="609600"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Pyhäjärvi</a:t>
            </a:r>
            <a:endParaRPr lang="fi-FI" sz="900" b="1">
              <a:cs typeface="Arial" charset="0"/>
            </a:endParaRPr>
          </a:p>
        </p:txBody>
      </p:sp>
      <p:sp>
        <p:nvSpPr>
          <p:cNvPr id="34852" name="Rectangle 43"/>
          <p:cNvSpPr>
            <a:spLocks noChangeAspect="1" noChangeArrowheads="1"/>
          </p:cNvSpPr>
          <p:nvPr/>
        </p:nvSpPr>
        <p:spPr bwMode="auto">
          <a:xfrm>
            <a:off x="3419475" y="5157788"/>
            <a:ext cx="525463"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Pyhäntä</a:t>
            </a:r>
            <a:endParaRPr lang="fi-FI" sz="900" b="1">
              <a:cs typeface="Arial" charset="0"/>
            </a:endParaRPr>
          </a:p>
        </p:txBody>
      </p:sp>
      <p:sp>
        <p:nvSpPr>
          <p:cNvPr id="34853" name="Rectangle 44"/>
          <p:cNvSpPr>
            <a:spLocks noChangeAspect="1" noChangeArrowheads="1"/>
          </p:cNvSpPr>
          <p:nvPr/>
        </p:nvSpPr>
        <p:spPr bwMode="auto">
          <a:xfrm>
            <a:off x="1771650" y="6218238"/>
            <a:ext cx="566738"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Reisjärvi</a:t>
            </a:r>
            <a:endParaRPr lang="fi-FI" sz="900" b="1">
              <a:cs typeface="Arial" charset="0"/>
            </a:endParaRPr>
          </a:p>
        </p:txBody>
      </p:sp>
      <p:sp>
        <p:nvSpPr>
          <p:cNvPr id="34854" name="Rectangle 45"/>
          <p:cNvSpPr>
            <a:spLocks noChangeAspect="1" noChangeArrowheads="1"/>
          </p:cNvSpPr>
          <p:nvPr/>
        </p:nvSpPr>
        <p:spPr bwMode="auto">
          <a:xfrm>
            <a:off x="2916238" y="4652963"/>
            <a:ext cx="631825"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Siikalatva</a:t>
            </a:r>
            <a:endParaRPr lang="fi-FI" sz="900" b="1">
              <a:cs typeface="Arial" charset="0"/>
            </a:endParaRPr>
          </a:p>
        </p:txBody>
      </p:sp>
      <p:sp>
        <p:nvSpPr>
          <p:cNvPr id="34855" name="Rectangle 46"/>
          <p:cNvSpPr>
            <a:spLocks noChangeAspect="1" noChangeArrowheads="1"/>
          </p:cNvSpPr>
          <p:nvPr/>
        </p:nvSpPr>
        <p:spPr bwMode="auto">
          <a:xfrm>
            <a:off x="1475458" y="4545013"/>
            <a:ext cx="576262"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Merijärvi</a:t>
            </a:r>
            <a:endParaRPr lang="fi-FI" sz="900" b="1" dirty="0">
              <a:cs typeface="Arial" charset="0"/>
            </a:endParaRPr>
          </a:p>
        </p:txBody>
      </p:sp>
      <p:sp>
        <p:nvSpPr>
          <p:cNvPr id="34856" name="Rectangle 47"/>
          <p:cNvSpPr>
            <a:spLocks noChangeAspect="1" noChangeArrowheads="1"/>
          </p:cNvSpPr>
          <p:nvPr/>
        </p:nvSpPr>
        <p:spPr bwMode="auto">
          <a:xfrm>
            <a:off x="1979712" y="5445224"/>
            <a:ext cx="403225"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Nivala</a:t>
            </a:r>
            <a:endParaRPr lang="fi-FI" sz="900" b="1" dirty="0">
              <a:cs typeface="Arial" charset="0"/>
            </a:endParaRPr>
          </a:p>
        </p:txBody>
      </p:sp>
      <p:sp>
        <p:nvSpPr>
          <p:cNvPr id="34857" name="Rectangle 48"/>
          <p:cNvSpPr>
            <a:spLocks noChangeAspect="1" noChangeArrowheads="1"/>
          </p:cNvSpPr>
          <p:nvPr/>
        </p:nvSpPr>
        <p:spPr bwMode="auto">
          <a:xfrm>
            <a:off x="1625600" y="5740400"/>
            <a:ext cx="311150"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Sievi</a:t>
            </a:r>
            <a:endParaRPr lang="fi-FI" sz="900" b="1">
              <a:cs typeface="Arial" charset="0"/>
            </a:endParaRPr>
          </a:p>
        </p:txBody>
      </p:sp>
      <p:sp>
        <p:nvSpPr>
          <p:cNvPr id="34858" name="Rectangle 49"/>
          <p:cNvSpPr>
            <a:spLocks noChangeAspect="1" noChangeArrowheads="1"/>
          </p:cNvSpPr>
          <p:nvPr/>
        </p:nvSpPr>
        <p:spPr bwMode="auto">
          <a:xfrm>
            <a:off x="1547813" y="5229225"/>
            <a:ext cx="574675"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Ylivieska</a:t>
            </a:r>
            <a:endParaRPr lang="fi-FI" sz="900" b="1">
              <a:cs typeface="Arial" charset="0"/>
            </a:endParaRPr>
          </a:p>
        </p:txBody>
      </p:sp>
      <p:sp>
        <p:nvSpPr>
          <p:cNvPr id="34859" name="Rectangle 50"/>
          <p:cNvSpPr>
            <a:spLocks noChangeAspect="1" noChangeArrowheads="1"/>
          </p:cNvSpPr>
          <p:nvPr/>
        </p:nvSpPr>
        <p:spPr bwMode="auto">
          <a:xfrm>
            <a:off x="1763688" y="4724400"/>
            <a:ext cx="571500"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Oulainen</a:t>
            </a:r>
            <a:endParaRPr lang="fi-FI" sz="900" b="1" dirty="0">
              <a:cs typeface="Arial" charset="0"/>
            </a:endParaRPr>
          </a:p>
        </p:txBody>
      </p:sp>
      <p:sp>
        <p:nvSpPr>
          <p:cNvPr id="34860" name="Rectangle 51"/>
          <p:cNvSpPr>
            <a:spLocks noChangeAspect="1" noChangeArrowheads="1"/>
          </p:cNvSpPr>
          <p:nvPr/>
        </p:nvSpPr>
        <p:spPr bwMode="auto">
          <a:xfrm>
            <a:off x="1331640" y="4365104"/>
            <a:ext cx="555625" cy="134938"/>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Pyhäjoki</a:t>
            </a:r>
            <a:endParaRPr lang="fi-FI" sz="900" b="1" dirty="0">
              <a:cs typeface="Arial" charset="0"/>
            </a:endParaRPr>
          </a:p>
        </p:txBody>
      </p:sp>
      <p:sp>
        <p:nvSpPr>
          <p:cNvPr id="34861" name="Rectangle 53"/>
          <p:cNvSpPr>
            <a:spLocks noChangeAspect="1" noChangeArrowheads="1"/>
          </p:cNvSpPr>
          <p:nvPr/>
        </p:nvSpPr>
        <p:spPr bwMode="auto">
          <a:xfrm>
            <a:off x="1720850" y="4149725"/>
            <a:ext cx="403225" cy="138113"/>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Raahe</a:t>
            </a:r>
            <a:endParaRPr lang="fi-FI" sz="900" b="1">
              <a:cs typeface="Arial" charset="0"/>
            </a:endParaRPr>
          </a:p>
        </p:txBody>
      </p:sp>
      <p:sp>
        <p:nvSpPr>
          <p:cNvPr id="34862" name="Rectangle 54"/>
          <p:cNvSpPr>
            <a:spLocks noChangeAspect="1" noChangeArrowheads="1"/>
          </p:cNvSpPr>
          <p:nvPr/>
        </p:nvSpPr>
        <p:spPr bwMode="auto">
          <a:xfrm>
            <a:off x="2051050" y="3860800"/>
            <a:ext cx="368300" cy="273050"/>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Siika-</a:t>
            </a:r>
          </a:p>
          <a:p>
            <a:r>
              <a:rPr lang="fi-FI" sz="900" b="1">
                <a:solidFill>
                  <a:srgbClr val="000000"/>
                </a:solidFill>
                <a:latin typeface="Verdana" pitchFamily="34" charset="0"/>
                <a:cs typeface="Arial" charset="0"/>
              </a:rPr>
              <a:t>joki</a:t>
            </a:r>
            <a:endParaRPr lang="fi-FI" sz="900" b="1">
              <a:cs typeface="Arial" charset="0"/>
            </a:endParaRPr>
          </a:p>
        </p:txBody>
      </p:sp>
      <p:sp>
        <p:nvSpPr>
          <p:cNvPr id="34863" name="Rectangle 56"/>
          <p:cNvSpPr>
            <a:spLocks noChangeAspect="1" noChangeArrowheads="1"/>
          </p:cNvSpPr>
          <p:nvPr/>
        </p:nvSpPr>
        <p:spPr bwMode="auto">
          <a:xfrm>
            <a:off x="2700338" y="4076700"/>
            <a:ext cx="506412" cy="138113"/>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Liminka</a:t>
            </a:r>
            <a:endParaRPr lang="fi-FI" sz="900" b="1">
              <a:cs typeface="Arial" charset="0"/>
            </a:endParaRPr>
          </a:p>
        </p:txBody>
      </p:sp>
      <p:sp>
        <p:nvSpPr>
          <p:cNvPr id="34864" name="Rectangle 57"/>
          <p:cNvSpPr>
            <a:spLocks noChangeAspect="1" noChangeArrowheads="1"/>
          </p:cNvSpPr>
          <p:nvPr/>
        </p:nvSpPr>
        <p:spPr bwMode="auto">
          <a:xfrm>
            <a:off x="2185888" y="3512815"/>
            <a:ext cx="369888" cy="276225"/>
          </a:xfrm>
          <a:prstGeom prst="rect">
            <a:avLst/>
          </a:prstGeom>
          <a:noFill/>
          <a:ln w="9525">
            <a:noFill/>
            <a:miter lim="800000"/>
            <a:headEnd/>
            <a:tailEnd/>
          </a:ln>
        </p:spPr>
        <p:txBody>
          <a:bodyPr lIns="0" tIns="0" rIns="0" bIns="0">
            <a:spAutoFit/>
          </a:bodyPr>
          <a:lstStyle/>
          <a:p>
            <a:r>
              <a:rPr lang="fi-FI" sz="900" b="1" dirty="0">
                <a:solidFill>
                  <a:srgbClr val="000000"/>
                </a:solidFill>
                <a:latin typeface="Verdana" pitchFamily="34" charset="0"/>
                <a:cs typeface="Arial" charset="0"/>
              </a:rPr>
              <a:t>Lumi-</a:t>
            </a:r>
          </a:p>
          <a:p>
            <a:r>
              <a:rPr lang="fi-FI" sz="900" b="1" dirty="0">
                <a:solidFill>
                  <a:srgbClr val="000000"/>
                </a:solidFill>
                <a:latin typeface="Verdana" pitchFamily="34" charset="0"/>
                <a:cs typeface="Arial" charset="0"/>
              </a:rPr>
              <a:t>joki</a:t>
            </a:r>
            <a:endParaRPr lang="fi-FI" sz="900" b="1" dirty="0">
              <a:cs typeface="Arial" charset="0"/>
            </a:endParaRPr>
          </a:p>
        </p:txBody>
      </p:sp>
      <p:sp>
        <p:nvSpPr>
          <p:cNvPr id="34865" name="Rectangle 58"/>
          <p:cNvSpPr>
            <a:spLocks noChangeAspect="1" noChangeArrowheads="1"/>
          </p:cNvSpPr>
          <p:nvPr/>
        </p:nvSpPr>
        <p:spPr bwMode="auto">
          <a:xfrm>
            <a:off x="3059113" y="3429000"/>
            <a:ext cx="415925"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Muhos</a:t>
            </a:r>
            <a:endParaRPr lang="fi-FI" sz="900" b="1">
              <a:cs typeface="Arial" charset="0"/>
            </a:endParaRPr>
          </a:p>
        </p:txBody>
      </p:sp>
      <p:sp>
        <p:nvSpPr>
          <p:cNvPr id="34866" name="Rectangle 59"/>
          <p:cNvSpPr>
            <a:spLocks noChangeAspect="1" noChangeArrowheads="1"/>
          </p:cNvSpPr>
          <p:nvPr/>
        </p:nvSpPr>
        <p:spPr bwMode="auto">
          <a:xfrm>
            <a:off x="2771775" y="2852738"/>
            <a:ext cx="301625" cy="138112"/>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Oulu</a:t>
            </a:r>
            <a:endParaRPr lang="fi-FI" sz="900" b="1">
              <a:cs typeface="Arial" charset="0"/>
            </a:endParaRPr>
          </a:p>
        </p:txBody>
      </p:sp>
      <p:sp>
        <p:nvSpPr>
          <p:cNvPr id="34867" name="Rectangle 60"/>
          <p:cNvSpPr>
            <a:spLocks noChangeAspect="1" noChangeArrowheads="1"/>
          </p:cNvSpPr>
          <p:nvPr/>
        </p:nvSpPr>
        <p:spPr bwMode="auto">
          <a:xfrm>
            <a:off x="2771775" y="3644900"/>
            <a:ext cx="517525"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Tyrnävä</a:t>
            </a:r>
            <a:endParaRPr lang="fi-FI" sz="900" b="1">
              <a:cs typeface="Arial" charset="0"/>
            </a:endParaRPr>
          </a:p>
        </p:txBody>
      </p:sp>
      <p:sp>
        <p:nvSpPr>
          <p:cNvPr id="34868" name="Rectangle 61"/>
          <p:cNvSpPr>
            <a:spLocks noChangeAspect="1" noChangeArrowheads="1"/>
          </p:cNvSpPr>
          <p:nvPr/>
        </p:nvSpPr>
        <p:spPr bwMode="auto">
          <a:xfrm>
            <a:off x="2555875" y="3284538"/>
            <a:ext cx="557213"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Kempele</a:t>
            </a:r>
            <a:endParaRPr lang="fi-FI" sz="900" b="1">
              <a:cs typeface="Arial" charset="0"/>
            </a:endParaRPr>
          </a:p>
        </p:txBody>
      </p:sp>
      <p:sp>
        <p:nvSpPr>
          <p:cNvPr id="34869" name="Rectangle 65"/>
          <p:cNvSpPr>
            <a:spLocks noChangeAspect="1" noChangeArrowheads="1"/>
          </p:cNvSpPr>
          <p:nvPr/>
        </p:nvSpPr>
        <p:spPr bwMode="auto">
          <a:xfrm>
            <a:off x="3995738" y="2276475"/>
            <a:ext cx="682625"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Pudasjärvi</a:t>
            </a:r>
            <a:endParaRPr lang="fi-FI" sz="900" b="1">
              <a:cs typeface="Arial" charset="0"/>
            </a:endParaRPr>
          </a:p>
        </p:txBody>
      </p:sp>
      <p:sp>
        <p:nvSpPr>
          <p:cNvPr id="34870" name="Rectangle 66"/>
          <p:cNvSpPr>
            <a:spLocks noChangeAspect="1" noChangeArrowheads="1"/>
          </p:cNvSpPr>
          <p:nvPr/>
        </p:nvSpPr>
        <p:spPr bwMode="auto">
          <a:xfrm>
            <a:off x="3979863" y="3360738"/>
            <a:ext cx="514350"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Utajärvi</a:t>
            </a:r>
            <a:endParaRPr lang="fi-FI" sz="900" b="1" dirty="0">
              <a:cs typeface="Arial" charset="0"/>
            </a:endParaRPr>
          </a:p>
        </p:txBody>
      </p:sp>
      <p:sp>
        <p:nvSpPr>
          <p:cNvPr id="34871" name="Rectangle 68"/>
          <p:cNvSpPr>
            <a:spLocks noChangeAspect="1" noChangeArrowheads="1"/>
          </p:cNvSpPr>
          <p:nvPr/>
        </p:nvSpPr>
        <p:spPr bwMode="auto">
          <a:xfrm>
            <a:off x="2833688" y="1830388"/>
            <a:ext cx="101600"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Ii</a:t>
            </a:r>
            <a:endParaRPr lang="fi-FI" sz="900" b="1">
              <a:cs typeface="Arial" charset="0"/>
            </a:endParaRPr>
          </a:p>
        </p:txBody>
      </p:sp>
      <p:sp>
        <p:nvSpPr>
          <p:cNvPr id="34873" name="Freeform 70"/>
          <p:cNvSpPr>
            <a:spLocks noChangeAspect="1"/>
          </p:cNvSpPr>
          <p:nvPr/>
        </p:nvSpPr>
        <p:spPr bwMode="auto">
          <a:xfrm>
            <a:off x="723900" y="4518025"/>
            <a:ext cx="779463" cy="947738"/>
          </a:xfrm>
          <a:custGeom>
            <a:avLst/>
            <a:gdLst>
              <a:gd name="T0" fmla="*/ 2147483647 w 359"/>
              <a:gd name="T1" fmla="*/ 2147483647 h 434"/>
              <a:gd name="T2" fmla="*/ 2147483647 w 359"/>
              <a:gd name="T3" fmla="*/ 2147483647 h 434"/>
              <a:gd name="T4" fmla="*/ 2147483647 w 359"/>
              <a:gd name="T5" fmla="*/ 2147483647 h 434"/>
              <a:gd name="T6" fmla="*/ 2147483647 w 359"/>
              <a:gd name="T7" fmla="*/ 2147483647 h 434"/>
              <a:gd name="T8" fmla="*/ 2147483647 w 359"/>
              <a:gd name="T9" fmla="*/ 2147483647 h 434"/>
              <a:gd name="T10" fmla="*/ 2147483647 w 359"/>
              <a:gd name="T11" fmla="*/ 2147483647 h 434"/>
              <a:gd name="T12" fmla="*/ 2147483647 w 359"/>
              <a:gd name="T13" fmla="*/ 2147483647 h 434"/>
              <a:gd name="T14" fmla="*/ 0 w 359"/>
              <a:gd name="T15" fmla="*/ 2147483647 h 434"/>
              <a:gd name="T16" fmla="*/ 2147483647 w 359"/>
              <a:gd name="T17" fmla="*/ 2147483647 h 434"/>
              <a:gd name="T18" fmla="*/ 2147483647 w 359"/>
              <a:gd name="T19" fmla="*/ 2147483647 h 434"/>
              <a:gd name="T20" fmla="*/ 2147483647 w 359"/>
              <a:gd name="T21" fmla="*/ 2147483647 h 434"/>
              <a:gd name="T22" fmla="*/ 2147483647 w 359"/>
              <a:gd name="T23" fmla="*/ 2147483647 h 434"/>
              <a:gd name="T24" fmla="*/ 2147483647 w 359"/>
              <a:gd name="T25" fmla="*/ 2147483647 h 434"/>
              <a:gd name="T26" fmla="*/ 2147483647 w 359"/>
              <a:gd name="T27" fmla="*/ 2147483647 h 434"/>
              <a:gd name="T28" fmla="*/ 2147483647 w 359"/>
              <a:gd name="T29" fmla="*/ 2147483647 h 434"/>
              <a:gd name="T30" fmla="*/ 2147483647 w 359"/>
              <a:gd name="T31" fmla="*/ 2147483647 h 434"/>
              <a:gd name="T32" fmla="*/ 2147483647 w 359"/>
              <a:gd name="T33" fmla="*/ 2147483647 h 434"/>
              <a:gd name="T34" fmla="*/ 2147483647 w 359"/>
              <a:gd name="T35" fmla="*/ 2147483647 h 434"/>
              <a:gd name="T36" fmla="*/ 2147483647 w 359"/>
              <a:gd name="T37" fmla="*/ 2147483647 h 434"/>
              <a:gd name="T38" fmla="*/ 2147483647 w 359"/>
              <a:gd name="T39" fmla="*/ 2147483647 h 434"/>
              <a:gd name="T40" fmla="*/ 2147483647 w 359"/>
              <a:gd name="T41" fmla="*/ 2147483647 h 434"/>
              <a:gd name="T42" fmla="*/ 2147483647 w 359"/>
              <a:gd name="T43" fmla="*/ 2147483647 h 434"/>
              <a:gd name="T44" fmla="*/ 2147483647 w 359"/>
              <a:gd name="T45" fmla="*/ 2147483647 h 434"/>
              <a:gd name="T46" fmla="*/ 2147483647 w 359"/>
              <a:gd name="T47" fmla="*/ 2147483647 h 434"/>
              <a:gd name="T48" fmla="*/ 2147483647 w 359"/>
              <a:gd name="T49" fmla="*/ 2147483647 h 434"/>
              <a:gd name="T50" fmla="*/ 2147483647 w 359"/>
              <a:gd name="T51" fmla="*/ 2147483647 h 434"/>
              <a:gd name="T52" fmla="*/ 2147483647 w 359"/>
              <a:gd name="T53" fmla="*/ 0 h 434"/>
              <a:gd name="T54" fmla="*/ 2147483647 w 359"/>
              <a:gd name="T55" fmla="*/ 2147483647 h 434"/>
              <a:gd name="T56" fmla="*/ 2147483647 w 359"/>
              <a:gd name="T57" fmla="*/ 2147483647 h 434"/>
              <a:gd name="T58" fmla="*/ 2147483647 w 359"/>
              <a:gd name="T59" fmla="*/ 2147483647 h 434"/>
              <a:gd name="T60" fmla="*/ 2147483647 w 359"/>
              <a:gd name="T61" fmla="*/ 2147483647 h 434"/>
              <a:gd name="T62" fmla="*/ 2147483647 w 359"/>
              <a:gd name="T63" fmla="*/ 2147483647 h 434"/>
              <a:gd name="T64" fmla="*/ 2147483647 w 359"/>
              <a:gd name="T65" fmla="*/ 2147483647 h 434"/>
              <a:gd name="T66" fmla="*/ 2147483647 w 359"/>
              <a:gd name="T67" fmla="*/ 2147483647 h 434"/>
              <a:gd name="T68" fmla="*/ 2147483647 w 359"/>
              <a:gd name="T69" fmla="*/ 2147483647 h 434"/>
              <a:gd name="T70" fmla="*/ 2147483647 w 359"/>
              <a:gd name="T71" fmla="*/ 2147483647 h 434"/>
              <a:gd name="T72" fmla="*/ 2147483647 w 359"/>
              <a:gd name="T73" fmla="*/ 2147483647 h 434"/>
              <a:gd name="T74" fmla="*/ 2147483647 w 359"/>
              <a:gd name="T75" fmla="*/ 2147483647 h 4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9"/>
              <a:gd name="T115" fmla="*/ 0 h 434"/>
              <a:gd name="T116" fmla="*/ 359 w 359"/>
              <a:gd name="T117" fmla="*/ 434 h 4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9" h="434">
                <a:moveTo>
                  <a:pt x="226" y="324"/>
                </a:moveTo>
                <a:lnTo>
                  <a:pt x="156" y="341"/>
                </a:lnTo>
                <a:lnTo>
                  <a:pt x="130" y="392"/>
                </a:lnTo>
                <a:lnTo>
                  <a:pt x="165" y="425"/>
                </a:lnTo>
                <a:lnTo>
                  <a:pt x="139" y="434"/>
                </a:lnTo>
                <a:lnTo>
                  <a:pt x="95" y="409"/>
                </a:lnTo>
                <a:lnTo>
                  <a:pt x="69" y="409"/>
                </a:lnTo>
                <a:lnTo>
                  <a:pt x="0" y="316"/>
                </a:lnTo>
                <a:lnTo>
                  <a:pt x="8" y="308"/>
                </a:lnTo>
                <a:lnTo>
                  <a:pt x="8" y="274"/>
                </a:lnTo>
                <a:lnTo>
                  <a:pt x="8" y="249"/>
                </a:lnTo>
                <a:lnTo>
                  <a:pt x="17" y="240"/>
                </a:lnTo>
                <a:lnTo>
                  <a:pt x="26" y="231"/>
                </a:lnTo>
                <a:lnTo>
                  <a:pt x="52" y="197"/>
                </a:lnTo>
                <a:lnTo>
                  <a:pt x="69" y="164"/>
                </a:lnTo>
                <a:lnTo>
                  <a:pt x="95" y="138"/>
                </a:lnTo>
                <a:lnTo>
                  <a:pt x="104" y="105"/>
                </a:lnTo>
                <a:lnTo>
                  <a:pt x="113" y="96"/>
                </a:lnTo>
                <a:lnTo>
                  <a:pt x="130" y="96"/>
                </a:lnTo>
                <a:lnTo>
                  <a:pt x="139" y="96"/>
                </a:lnTo>
                <a:lnTo>
                  <a:pt x="139" y="113"/>
                </a:lnTo>
                <a:lnTo>
                  <a:pt x="156" y="113"/>
                </a:lnTo>
                <a:lnTo>
                  <a:pt x="165" y="105"/>
                </a:lnTo>
                <a:lnTo>
                  <a:pt x="165" y="80"/>
                </a:lnTo>
                <a:lnTo>
                  <a:pt x="165" y="71"/>
                </a:lnTo>
                <a:lnTo>
                  <a:pt x="174" y="46"/>
                </a:lnTo>
                <a:lnTo>
                  <a:pt x="199" y="0"/>
                </a:lnTo>
                <a:lnTo>
                  <a:pt x="199" y="6"/>
                </a:lnTo>
                <a:lnTo>
                  <a:pt x="328" y="69"/>
                </a:lnTo>
                <a:lnTo>
                  <a:pt x="310" y="126"/>
                </a:lnTo>
                <a:lnTo>
                  <a:pt x="328" y="174"/>
                </a:lnTo>
                <a:lnTo>
                  <a:pt x="269" y="197"/>
                </a:lnTo>
                <a:lnTo>
                  <a:pt x="313" y="276"/>
                </a:lnTo>
                <a:lnTo>
                  <a:pt x="359" y="342"/>
                </a:lnTo>
                <a:lnTo>
                  <a:pt x="335" y="380"/>
                </a:lnTo>
                <a:lnTo>
                  <a:pt x="262" y="402"/>
                </a:lnTo>
                <a:lnTo>
                  <a:pt x="283" y="380"/>
                </a:lnTo>
                <a:lnTo>
                  <a:pt x="226" y="324"/>
                </a:lnTo>
                <a:close/>
              </a:path>
            </a:pathLst>
          </a:custGeom>
          <a:solidFill>
            <a:srgbClr val="566BA8"/>
          </a:solidFill>
          <a:ln w="0">
            <a:solidFill>
              <a:srgbClr val="000000"/>
            </a:solidFill>
            <a:prstDash val="solid"/>
            <a:round/>
            <a:headEnd/>
            <a:tailEnd/>
          </a:ln>
        </p:spPr>
        <p:txBody>
          <a:bodyPr/>
          <a:lstStyle/>
          <a:p>
            <a:endParaRPr lang="fi-FI"/>
          </a:p>
        </p:txBody>
      </p:sp>
      <p:sp>
        <p:nvSpPr>
          <p:cNvPr id="34874" name="Freeform 71"/>
          <p:cNvSpPr>
            <a:spLocks noChangeAspect="1"/>
          </p:cNvSpPr>
          <p:nvPr/>
        </p:nvSpPr>
        <p:spPr bwMode="auto">
          <a:xfrm>
            <a:off x="708025" y="4833938"/>
            <a:ext cx="92075" cy="112712"/>
          </a:xfrm>
          <a:custGeom>
            <a:avLst/>
            <a:gdLst>
              <a:gd name="T0" fmla="*/ 2147483647 w 43"/>
              <a:gd name="T1" fmla="*/ 2147483647 h 52"/>
              <a:gd name="T2" fmla="*/ 2147483647 w 43"/>
              <a:gd name="T3" fmla="*/ 2147483647 h 52"/>
              <a:gd name="T4" fmla="*/ 2147483647 w 43"/>
              <a:gd name="T5" fmla="*/ 0 h 52"/>
              <a:gd name="T6" fmla="*/ 2147483647 w 43"/>
              <a:gd name="T7" fmla="*/ 2147483647 h 52"/>
              <a:gd name="T8" fmla="*/ 2147483647 w 43"/>
              <a:gd name="T9" fmla="*/ 2147483647 h 52"/>
              <a:gd name="T10" fmla="*/ 2147483647 w 43"/>
              <a:gd name="T11" fmla="*/ 2147483647 h 52"/>
              <a:gd name="T12" fmla="*/ 2147483647 w 43"/>
              <a:gd name="T13" fmla="*/ 2147483647 h 52"/>
              <a:gd name="T14" fmla="*/ 2147483647 w 43"/>
              <a:gd name="T15" fmla="*/ 2147483647 h 52"/>
              <a:gd name="T16" fmla="*/ 0 w 43"/>
              <a:gd name="T17" fmla="*/ 2147483647 h 52"/>
              <a:gd name="T18" fmla="*/ 0 w 43"/>
              <a:gd name="T19" fmla="*/ 2147483647 h 52"/>
              <a:gd name="T20" fmla="*/ 0 w 43"/>
              <a:gd name="T21" fmla="*/ 2147483647 h 52"/>
              <a:gd name="T22" fmla="*/ 0 w 43"/>
              <a:gd name="T23" fmla="*/ 2147483647 h 52"/>
              <a:gd name="T24" fmla="*/ 2147483647 w 43"/>
              <a:gd name="T25" fmla="*/ 2147483647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52"/>
              <a:gd name="T41" fmla="*/ 43 w 43"/>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52">
                <a:moveTo>
                  <a:pt x="8" y="17"/>
                </a:moveTo>
                <a:lnTo>
                  <a:pt x="8" y="9"/>
                </a:lnTo>
                <a:lnTo>
                  <a:pt x="26" y="0"/>
                </a:lnTo>
                <a:lnTo>
                  <a:pt x="43" y="9"/>
                </a:lnTo>
                <a:lnTo>
                  <a:pt x="43" y="26"/>
                </a:lnTo>
                <a:lnTo>
                  <a:pt x="34" y="35"/>
                </a:lnTo>
                <a:lnTo>
                  <a:pt x="26" y="43"/>
                </a:lnTo>
                <a:lnTo>
                  <a:pt x="26" y="52"/>
                </a:lnTo>
                <a:lnTo>
                  <a:pt x="0" y="52"/>
                </a:lnTo>
                <a:lnTo>
                  <a:pt x="0" y="43"/>
                </a:lnTo>
                <a:lnTo>
                  <a:pt x="0" y="35"/>
                </a:lnTo>
                <a:lnTo>
                  <a:pt x="0" y="26"/>
                </a:lnTo>
                <a:lnTo>
                  <a:pt x="8" y="17"/>
                </a:lnTo>
                <a:close/>
              </a:path>
            </a:pathLst>
          </a:custGeom>
          <a:noFill/>
          <a:ln w="0">
            <a:solidFill>
              <a:srgbClr val="000000"/>
            </a:solidFill>
            <a:prstDash val="solid"/>
            <a:round/>
            <a:headEnd/>
            <a:tailEnd/>
          </a:ln>
        </p:spPr>
        <p:txBody>
          <a:bodyPr/>
          <a:lstStyle/>
          <a:p>
            <a:endParaRPr lang="fi-FI"/>
          </a:p>
        </p:txBody>
      </p:sp>
      <p:sp>
        <p:nvSpPr>
          <p:cNvPr id="34875" name="Rectangle 72"/>
          <p:cNvSpPr>
            <a:spLocks noChangeAspect="1" noChangeArrowheads="1"/>
          </p:cNvSpPr>
          <p:nvPr/>
        </p:nvSpPr>
        <p:spPr bwMode="auto">
          <a:xfrm>
            <a:off x="827088" y="5013325"/>
            <a:ext cx="520700"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Kalajoki</a:t>
            </a:r>
            <a:endParaRPr lang="fi-FI" sz="900" b="1">
              <a:cs typeface="Arial" charset="0"/>
            </a:endParaRPr>
          </a:p>
        </p:txBody>
      </p:sp>
      <p:sp>
        <p:nvSpPr>
          <p:cNvPr id="34876" name="Rectangle 73"/>
          <p:cNvSpPr>
            <a:spLocks noChangeAspect="1" noChangeArrowheads="1"/>
          </p:cNvSpPr>
          <p:nvPr/>
        </p:nvSpPr>
        <p:spPr bwMode="auto">
          <a:xfrm>
            <a:off x="1209675" y="4841875"/>
            <a:ext cx="615950" cy="134938"/>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Alavieska</a:t>
            </a:r>
            <a:endParaRPr lang="fi-FI" sz="900" b="1" dirty="0">
              <a:cs typeface="Arial" charset="0"/>
            </a:endParaRPr>
          </a:p>
        </p:txBody>
      </p:sp>
      <p:sp>
        <p:nvSpPr>
          <p:cNvPr id="99" name="Puolivapaa piirto 98"/>
          <p:cNvSpPr/>
          <p:nvPr/>
        </p:nvSpPr>
        <p:spPr>
          <a:xfrm>
            <a:off x="1454150" y="3663950"/>
            <a:ext cx="1206500" cy="1050925"/>
          </a:xfrm>
          <a:custGeom>
            <a:avLst/>
            <a:gdLst>
              <a:gd name="connsiteX0" fmla="*/ 327546 w 1207826"/>
              <a:gd name="connsiteY0" fmla="*/ 0 h 1050877"/>
              <a:gd name="connsiteX1" fmla="*/ 429904 w 1207826"/>
              <a:gd name="connsiteY1" fmla="*/ 0 h 1050877"/>
              <a:gd name="connsiteX2" fmla="*/ 532262 w 1207826"/>
              <a:gd name="connsiteY2" fmla="*/ 177421 h 1050877"/>
              <a:gd name="connsiteX3" fmla="*/ 525438 w 1207826"/>
              <a:gd name="connsiteY3" fmla="*/ 416257 h 1050877"/>
              <a:gd name="connsiteX4" fmla="*/ 736979 w 1207826"/>
              <a:gd name="connsiteY4" fmla="*/ 518615 h 1050877"/>
              <a:gd name="connsiteX5" fmla="*/ 928047 w 1207826"/>
              <a:gd name="connsiteY5" fmla="*/ 655092 h 1050877"/>
              <a:gd name="connsiteX6" fmla="*/ 1105468 w 1207826"/>
              <a:gd name="connsiteY6" fmla="*/ 723331 h 1050877"/>
              <a:gd name="connsiteX7" fmla="*/ 1207826 w 1207826"/>
              <a:gd name="connsiteY7" fmla="*/ 818866 h 1050877"/>
              <a:gd name="connsiteX8" fmla="*/ 1207826 w 1207826"/>
              <a:gd name="connsiteY8" fmla="*/ 928048 h 1050877"/>
              <a:gd name="connsiteX9" fmla="*/ 1064525 w 1207826"/>
              <a:gd name="connsiteY9" fmla="*/ 1050877 h 1050877"/>
              <a:gd name="connsiteX10" fmla="*/ 968991 w 1207826"/>
              <a:gd name="connsiteY10" fmla="*/ 1050877 h 1050877"/>
              <a:gd name="connsiteX11" fmla="*/ 771098 w 1207826"/>
              <a:gd name="connsiteY11" fmla="*/ 1009934 h 1050877"/>
              <a:gd name="connsiteX12" fmla="*/ 600501 w 1207826"/>
              <a:gd name="connsiteY12" fmla="*/ 859809 h 1050877"/>
              <a:gd name="connsiteX13" fmla="*/ 464023 w 1207826"/>
              <a:gd name="connsiteY13" fmla="*/ 689212 h 1050877"/>
              <a:gd name="connsiteX14" fmla="*/ 0 w 1207826"/>
              <a:gd name="connsiteY14" fmla="*/ 552734 h 1050877"/>
              <a:gd name="connsiteX15" fmla="*/ 81886 w 1207826"/>
              <a:gd name="connsiteY15" fmla="*/ 491319 h 1050877"/>
              <a:gd name="connsiteX16" fmla="*/ 136477 w 1207826"/>
              <a:gd name="connsiteY16" fmla="*/ 402609 h 1050877"/>
              <a:gd name="connsiteX17" fmla="*/ 136477 w 1207826"/>
              <a:gd name="connsiteY17" fmla="*/ 272955 h 1050877"/>
              <a:gd name="connsiteX18" fmla="*/ 170597 w 1207826"/>
              <a:gd name="connsiteY18" fmla="*/ 245660 h 1050877"/>
              <a:gd name="connsiteX19" fmla="*/ 177420 w 1207826"/>
              <a:gd name="connsiteY19" fmla="*/ 184245 h 1050877"/>
              <a:gd name="connsiteX20" fmla="*/ 238835 w 1207826"/>
              <a:gd name="connsiteY20" fmla="*/ 184245 h 1050877"/>
              <a:gd name="connsiteX21" fmla="*/ 327546 w 1207826"/>
              <a:gd name="connsiteY21" fmla="*/ 88710 h 1050877"/>
              <a:gd name="connsiteX22" fmla="*/ 327546 w 1207826"/>
              <a:gd name="connsiteY22" fmla="*/ 0 h 1050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07826" h="1050877">
                <a:moveTo>
                  <a:pt x="327546" y="0"/>
                </a:moveTo>
                <a:lnTo>
                  <a:pt x="429904" y="0"/>
                </a:lnTo>
                <a:lnTo>
                  <a:pt x="532262" y="177421"/>
                </a:lnTo>
                <a:lnTo>
                  <a:pt x="525438" y="416257"/>
                </a:lnTo>
                <a:lnTo>
                  <a:pt x="736979" y="518615"/>
                </a:lnTo>
                <a:lnTo>
                  <a:pt x="928047" y="655092"/>
                </a:lnTo>
                <a:lnTo>
                  <a:pt x="1105468" y="723331"/>
                </a:lnTo>
                <a:lnTo>
                  <a:pt x="1207826" y="818866"/>
                </a:lnTo>
                <a:lnTo>
                  <a:pt x="1207826" y="928048"/>
                </a:lnTo>
                <a:lnTo>
                  <a:pt x="1064525" y="1050877"/>
                </a:lnTo>
                <a:lnTo>
                  <a:pt x="968991" y="1050877"/>
                </a:lnTo>
                <a:lnTo>
                  <a:pt x="771098" y="1009934"/>
                </a:lnTo>
                <a:lnTo>
                  <a:pt x="600501" y="859809"/>
                </a:lnTo>
                <a:lnTo>
                  <a:pt x="464023" y="689212"/>
                </a:lnTo>
                <a:lnTo>
                  <a:pt x="0" y="552734"/>
                </a:lnTo>
                <a:lnTo>
                  <a:pt x="81886" y="491319"/>
                </a:lnTo>
                <a:lnTo>
                  <a:pt x="136477" y="402609"/>
                </a:lnTo>
                <a:lnTo>
                  <a:pt x="136477" y="272955"/>
                </a:lnTo>
                <a:lnTo>
                  <a:pt x="170597" y="245660"/>
                </a:lnTo>
                <a:lnTo>
                  <a:pt x="177420" y="184245"/>
                </a:lnTo>
                <a:lnTo>
                  <a:pt x="238835" y="184245"/>
                </a:lnTo>
                <a:lnTo>
                  <a:pt x="327546" y="88710"/>
                </a:lnTo>
                <a:lnTo>
                  <a:pt x="327546" y="0"/>
                </a:lnTo>
                <a:close/>
              </a:path>
            </a:pathLst>
          </a:custGeom>
          <a:solidFill>
            <a:srgbClr val="CC99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16" name="Suorakulmio 115"/>
          <p:cNvSpPr/>
          <p:nvPr/>
        </p:nvSpPr>
        <p:spPr>
          <a:xfrm>
            <a:off x="179338" y="404664"/>
            <a:ext cx="288925" cy="287337"/>
          </a:xfrm>
          <a:prstGeom prst="rect">
            <a:avLst/>
          </a:prstGeom>
          <a:solidFill>
            <a:srgbClr val="66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18" name="Suorakulmio 117"/>
          <p:cNvSpPr/>
          <p:nvPr/>
        </p:nvSpPr>
        <p:spPr>
          <a:xfrm>
            <a:off x="179388" y="857618"/>
            <a:ext cx="288925" cy="287337"/>
          </a:xfrm>
          <a:prstGeom prst="rect">
            <a:avLst/>
          </a:prstGeom>
          <a:solidFill>
            <a:srgbClr val="FF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34942" name="Tekstikehys 44"/>
          <p:cNvSpPr txBox="1">
            <a:spLocks noChangeArrowheads="1"/>
          </p:cNvSpPr>
          <p:nvPr/>
        </p:nvSpPr>
        <p:spPr bwMode="auto">
          <a:xfrm>
            <a:off x="611138" y="404664"/>
            <a:ext cx="2952750" cy="430887"/>
          </a:xfrm>
          <a:prstGeom prst="rect">
            <a:avLst/>
          </a:prstGeom>
          <a:noFill/>
          <a:ln w="9525">
            <a:noFill/>
            <a:miter lim="800000"/>
            <a:headEnd/>
            <a:tailEnd/>
          </a:ln>
        </p:spPr>
        <p:txBody>
          <a:bodyPr>
            <a:spAutoFit/>
          </a:bodyPr>
          <a:lstStyle/>
          <a:p>
            <a:r>
              <a:rPr lang="fi-FI" sz="1100" dirty="0" err="1" smtClean="0">
                <a:latin typeface="Verdana" pitchFamily="34" charset="0"/>
                <a:ea typeface="Verdana" pitchFamily="34" charset="0"/>
                <a:cs typeface="Verdana" pitchFamily="34" charset="0"/>
              </a:rPr>
              <a:t>Alavieska-Haapavesi-Oulainen-Ylivieska-selvitys</a:t>
            </a:r>
            <a:endParaRPr lang="fi-FI" sz="1100" dirty="0">
              <a:latin typeface="Verdana" pitchFamily="34" charset="0"/>
              <a:ea typeface="Verdana" pitchFamily="34" charset="0"/>
              <a:cs typeface="Verdana" pitchFamily="34" charset="0"/>
            </a:endParaRPr>
          </a:p>
        </p:txBody>
      </p:sp>
      <p:sp>
        <p:nvSpPr>
          <p:cNvPr id="34943" name="Tekstikehys 44"/>
          <p:cNvSpPr txBox="1">
            <a:spLocks noChangeArrowheads="1"/>
          </p:cNvSpPr>
          <p:nvPr/>
        </p:nvSpPr>
        <p:spPr bwMode="auto">
          <a:xfrm>
            <a:off x="611560" y="837873"/>
            <a:ext cx="2952750" cy="430887"/>
          </a:xfrm>
          <a:prstGeom prst="rect">
            <a:avLst/>
          </a:prstGeom>
          <a:noFill/>
          <a:ln w="9525">
            <a:noFill/>
            <a:miter lim="800000"/>
            <a:headEnd/>
            <a:tailEnd/>
          </a:ln>
        </p:spPr>
        <p:txBody>
          <a:bodyPr>
            <a:spAutoFit/>
          </a:bodyPr>
          <a:lstStyle/>
          <a:p>
            <a:r>
              <a:rPr lang="fi-FI" sz="1100" dirty="0" smtClean="0">
                <a:latin typeface="Verdana" pitchFamily="34" charset="0"/>
                <a:ea typeface="Verdana" pitchFamily="34" charset="0"/>
                <a:cs typeface="Verdana" pitchFamily="34" charset="0"/>
              </a:rPr>
              <a:t>Hailuoto-Ii-Kempele-Liminka- Lumijoki-Muhos-Oulu-Tyrnävä-selvitys</a:t>
            </a:r>
            <a:endParaRPr lang="fi-FI" sz="1100" dirty="0">
              <a:latin typeface="Verdana" pitchFamily="34" charset="0"/>
              <a:ea typeface="Verdana" pitchFamily="34" charset="0"/>
              <a:cs typeface="Verdana" pitchFamily="34" charset="0"/>
            </a:endParaRPr>
          </a:p>
        </p:txBody>
      </p:sp>
      <p:sp>
        <p:nvSpPr>
          <p:cNvPr id="124" name="Suorakulmio 123"/>
          <p:cNvSpPr/>
          <p:nvPr/>
        </p:nvSpPr>
        <p:spPr>
          <a:xfrm>
            <a:off x="179387" y="1246858"/>
            <a:ext cx="288157" cy="287338"/>
          </a:xfrm>
          <a:prstGeom prst="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34945" name="Tekstikehys 44"/>
          <p:cNvSpPr txBox="1">
            <a:spLocks noChangeArrowheads="1"/>
          </p:cNvSpPr>
          <p:nvPr/>
        </p:nvSpPr>
        <p:spPr bwMode="auto">
          <a:xfrm>
            <a:off x="611188" y="1268760"/>
            <a:ext cx="3096716" cy="430887"/>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Reisjärvi-Haapajärvi-Kärsämäki </a:t>
            </a:r>
          </a:p>
          <a:p>
            <a:r>
              <a:rPr lang="fi-FI" sz="1100" dirty="0" smtClean="0">
                <a:latin typeface="Verdana" pitchFamily="34" charset="0"/>
                <a:ea typeface="Verdana" pitchFamily="34" charset="0"/>
                <a:cs typeface="Verdana" pitchFamily="34" charset="0"/>
              </a:rPr>
              <a:t>-selvitys (*)</a:t>
            </a:r>
            <a:endParaRPr lang="fi-FI" sz="1100" dirty="0">
              <a:latin typeface="Verdana" pitchFamily="34" charset="0"/>
              <a:ea typeface="Verdana" pitchFamily="34" charset="0"/>
              <a:cs typeface="Verdana" pitchFamily="34" charset="0"/>
            </a:endParaRPr>
          </a:p>
        </p:txBody>
      </p:sp>
      <p:sp>
        <p:nvSpPr>
          <p:cNvPr id="70" name="Suorakulmio 69"/>
          <p:cNvSpPr/>
          <p:nvPr/>
        </p:nvSpPr>
        <p:spPr>
          <a:xfrm>
            <a:off x="179512" y="1773977"/>
            <a:ext cx="288925" cy="287337"/>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71" name="Tekstikehys 44"/>
          <p:cNvSpPr txBox="1">
            <a:spLocks noChangeArrowheads="1"/>
          </p:cNvSpPr>
          <p:nvPr/>
        </p:nvSpPr>
        <p:spPr bwMode="auto">
          <a:xfrm>
            <a:off x="539552" y="1701969"/>
            <a:ext cx="2016224" cy="430887"/>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Kunta ei aio osallistua</a:t>
            </a:r>
          </a:p>
          <a:p>
            <a:r>
              <a:rPr lang="fi-FI" sz="1100" dirty="0" smtClean="0">
                <a:latin typeface="Verdana" pitchFamily="34" charset="0"/>
                <a:ea typeface="Verdana" pitchFamily="34" charset="0"/>
                <a:cs typeface="Verdana" pitchFamily="34" charset="0"/>
              </a:rPr>
              <a:t>selvityksiin</a:t>
            </a:r>
            <a:endParaRPr lang="fi-FI" sz="1100" dirty="0">
              <a:latin typeface="Verdana" pitchFamily="34" charset="0"/>
              <a:ea typeface="Verdana" pitchFamily="34" charset="0"/>
              <a:cs typeface="Verdana" pitchFamily="34" charset="0"/>
            </a:endParaRPr>
          </a:p>
        </p:txBody>
      </p:sp>
      <p:sp>
        <p:nvSpPr>
          <p:cNvPr id="72" name="5-sakarainen tähti 71"/>
          <p:cNvSpPr/>
          <p:nvPr/>
        </p:nvSpPr>
        <p:spPr>
          <a:xfrm>
            <a:off x="251520" y="2204864"/>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3" name="Tekstikehys 44"/>
          <p:cNvSpPr txBox="1">
            <a:spLocks noChangeArrowheads="1"/>
          </p:cNvSpPr>
          <p:nvPr/>
        </p:nvSpPr>
        <p:spPr bwMode="auto">
          <a:xfrm>
            <a:off x="539527" y="2132856"/>
            <a:ext cx="1800225" cy="430887"/>
          </a:xfrm>
          <a:prstGeom prst="rect">
            <a:avLst/>
          </a:prstGeom>
          <a:noFill/>
          <a:ln w="9525">
            <a:noFill/>
            <a:miter lim="800000"/>
            <a:headEnd/>
            <a:tailEnd/>
          </a:ln>
        </p:spPr>
        <p:txBody>
          <a:bodyPr>
            <a:spAutoFit/>
          </a:bodyPr>
          <a:lstStyle/>
          <a:p>
            <a:r>
              <a:rPr lang="fi-FI" sz="1100" dirty="0" smtClean="0">
                <a:latin typeface="Verdana" pitchFamily="34" charset="0"/>
                <a:ea typeface="Verdana" pitchFamily="34" charset="0"/>
                <a:cs typeface="Verdana" pitchFamily="34" charset="0"/>
              </a:rPr>
              <a:t>Ei yhtenäisiä päätöksiä selvitysalueesta</a:t>
            </a:r>
            <a:endParaRPr lang="fi-FI" sz="1100" dirty="0">
              <a:latin typeface="Verdana" pitchFamily="34" charset="0"/>
              <a:ea typeface="Verdana" pitchFamily="34" charset="0"/>
              <a:cs typeface="Verdana" pitchFamily="34" charset="0"/>
            </a:endParaRPr>
          </a:p>
        </p:txBody>
      </p:sp>
      <p:sp>
        <p:nvSpPr>
          <p:cNvPr id="75" name="5-sakarainen tähti 74"/>
          <p:cNvSpPr/>
          <p:nvPr/>
        </p:nvSpPr>
        <p:spPr>
          <a:xfrm>
            <a:off x="4355976" y="2492896"/>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6" name="5-sakarainen tähti 75"/>
          <p:cNvSpPr/>
          <p:nvPr/>
        </p:nvSpPr>
        <p:spPr>
          <a:xfrm>
            <a:off x="1403648" y="4221088"/>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7" name="5-sakarainen tähti 76"/>
          <p:cNvSpPr/>
          <p:nvPr/>
        </p:nvSpPr>
        <p:spPr>
          <a:xfrm>
            <a:off x="2123728" y="4293096"/>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8" name="5-sakarainen tähti 77"/>
          <p:cNvSpPr/>
          <p:nvPr/>
        </p:nvSpPr>
        <p:spPr>
          <a:xfrm>
            <a:off x="2411760" y="4005064"/>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9" name="Nuoli oikealle 78"/>
          <p:cNvSpPr/>
          <p:nvPr/>
        </p:nvSpPr>
        <p:spPr>
          <a:xfrm rot="16946065">
            <a:off x="1603072" y="5429675"/>
            <a:ext cx="249225" cy="166261"/>
          </a:xfrm>
          <a:prstGeom prst="rightArrow">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 name="Nuoli oikealle 79"/>
          <p:cNvSpPr/>
          <p:nvPr/>
        </p:nvSpPr>
        <p:spPr>
          <a:xfrm rot="11212290">
            <a:off x="3354904" y="3731893"/>
            <a:ext cx="256413" cy="133079"/>
          </a:xfrm>
          <a:prstGeom prst="rightArrow">
            <a:avLst/>
          </a:prstGeom>
          <a:solidFill>
            <a:srgbClr val="EF89A6"/>
          </a:solidFill>
          <a:ln w="0">
            <a:solidFill>
              <a:srgbClr val="000000"/>
            </a:solidFill>
            <a:prstDash val="solid"/>
            <a:round/>
            <a:headEnd/>
            <a:tailEnd/>
          </a:ln>
        </p:spPr>
        <p:txBody>
          <a:bodyPr/>
          <a:lstStyle/>
          <a:p>
            <a:pPr>
              <a:defRPr/>
            </a:pPr>
            <a:endParaRPr lang="fi-FI">
              <a:solidFill>
                <a:schemeClr val="tx1"/>
              </a:solidFill>
              <a:latin typeface="Arial" charset="0"/>
            </a:endParaRPr>
          </a:p>
        </p:txBody>
      </p:sp>
      <p:sp>
        <p:nvSpPr>
          <p:cNvPr id="81" name="Nuoli oikealle 80"/>
          <p:cNvSpPr/>
          <p:nvPr/>
        </p:nvSpPr>
        <p:spPr>
          <a:xfrm rot="2023793">
            <a:off x="4016770" y="3718814"/>
            <a:ext cx="317724" cy="171360"/>
          </a:xfrm>
          <a:prstGeom prst="rightArrow">
            <a:avLst/>
          </a:prstGeom>
          <a:solidFill>
            <a:srgbClr val="EF89A6"/>
          </a:solidFill>
          <a:ln w="0">
            <a:solidFill>
              <a:srgbClr val="000000"/>
            </a:solidFill>
            <a:prstDash val="solid"/>
            <a:round/>
            <a:headEnd/>
            <a:tailEnd/>
          </a:ln>
        </p:spPr>
        <p:txBody>
          <a:bodyPr/>
          <a:lstStyle/>
          <a:p>
            <a:pPr>
              <a:defRPr/>
            </a:pPr>
            <a:endParaRPr lang="fi-FI">
              <a:solidFill>
                <a:schemeClr val="tx1"/>
              </a:solidFill>
              <a:latin typeface="Arial" charset="0"/>
            </a:endParaRPr>
          </a:p>
        </p:txBody>
      </p:sp>
      <p:sp>
        <p:nvSpPr>
          <p:cNvPr id="82" name="Nuoli oikealle 81"/>
          <p:cNvSpPr/>
          <p:nvPr/>
        </p:nvSpPr>
        <p:spPr>
          <a:xfrm rot="13645010">
            <a:off x="2610769" y="2558003"/>
            <a:ext cx="1813327" cy="163310"/>
          </a:xfrm>
          <a:prstGeom prst="rightArrow">
            <a:avLst/>
          </a:prstGeom>
          <a:solidFill>
            <a:srgbClr val="EF89A6"/>
          </a:solidFill>
          <a:ln w="0">
            <a:solidFill>
              <a:srgbClr val="000000"/>
            </a:solidFill>
            <a:prstDash val="solid"/>
            <a:round/>
            <a:headEnd/>
            <a:tailEnd/>
          </a:ln>
        </p:spPr>
        <p:txBody>
          <a:bodyPr/>
          <a:lstStyle/>
          <a:p>
            <a:pPr>
              <a:defRPr/>
            </a:pPr>
            <a:endParaRPr lang="fi-FI">
              <a:solidFill>
                <a:schemeClr val="tx1"/>
              </a:solidFill>
              <a:latin typeface="Arial" charset="0"/>
            </a:endParaRPr>
          </a:p>
        </p:txBody>
      </p:sp>
      <p:sp>
        <p:nvSpPr>
          <p:cNvPr id="83" name="Nuoli oikealle 82"/>
          <p:cNvSpPr/>
          <p:nvPr/>
        </p:nvSpPr>
        <p:spPr>
          <a:xfrm rot="16007712" flipV="1">
            <a:off x="4053539" y="2879696"/>
            <a:ext cx="322692" cy="132032"/>
          </a:xfrm>
          <a:prstGeom prst="rightArrow">
            <a:avLst/>
          </a:prstGeom>
          <a:solidFill>
            <a:srgbClr val="EF89A6"/>
          </a:solidFill>
          <a:ln w="0">
            <a:solidFill>
              <a:srgbClr val="000000"/>
            </a:solidFill>
            <a:prstDash val="solid"/>
            <a:round/>
            <a:headEnd/>
            <a:tailEnd/>
          </a:ln>
        </p:spPr>
        <p:txBody>
          <a:bodyPr/>
          <a:lstStyle/>
          <a:p>
            <a:pPr>
              <a:defRPr/>
            </a:pPr>
            <a:endParaRPr lang="fi-FI">
              <a:solidFill>
                <a:schemeClr val="tx1"/>
              </a:solidFill>
              <a:latin typeface="Arial" charset="0"/>
            </a:endParaRPr>
          </a:p>
        </p:txBody>
      </p:sp>
      <p:sp>
        <p:nvSpPr>
          <p:cNvPr id="74" name="Nuoli oikealle 73"/>
          <p:cNvSpPr/>
          <p:nvPr/>
        </p:nvSpPr>
        <p:spPr>
          <a:xfrm rot="9419322">
            <a:off x="3341634" y="2656059"/>
            <a:ext cx="864096" cy="144016"/>
          </a:xfrm>
          <a:prstGeom prst="rightArrow">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4" name="Rectangle 66"/>
          <p:cNvSpPr>
            <a:spLocks noChangeAspect="1" noChangeArrowheads="1"/>
          </p:cNvSpPr>
          <p:nvPr/>
        </p:nvSpPr>
        <p:spPr bwMode="auto">
          <a:xfrm>
            <a:off x="4201666" y="3940547"/>
            <a:ext cx="359073" cy="138499"/>
          </a:xfrm>
          <a:prstGeom prst="rect">
            <a:avLst/>
          </a:prstGeom>
          <a:noFill/>
          <a:ln w="9525">
            <a:noFill/>
            <a:miter lim="800000"/>
            <a:headEnd/>
            <a:tailEnd/>
          </a:ln>
        </p:spPr>
        <p:txBody>
          <a:bodyPr wrap="none" lIns="0" tIns="0" rIns="0" bIns="0">
            <a:spAutoFit/>
          </a:bodyPr>
          <a:lstStyle/>
          <a:p>
            <a:r>
              <a:rPr lang="fi-FI" sz="900" b="1" dirty="0" smtClean="0">
                <a:solidFill>
                  <a:srgbClr val="000000"/>
                </a:solidFill>
                <a:latin typeface="Verdana" pitchFamily="34" charset="0"/>
                <a:cs typeface="Arial" charset="0"/>
              </a:rPr>
              <a:t>Vaala</a:t>
            </a:r>
            <a:endParaRPr lang="fi-FI" sz="900" b="1" dirty="0">
              <a:cs typeface="Arial" charset="0"/>
            </a:endParaRPr>
          </a:p>
        </p:txBody>
      </p:sp>
      <p:sp>
        <p:nvSpPr>
          <p:cNvPr id="85" name="5-sakarainen tähti 84"/>
          <p:cNvSpPr/>
          <p:nvPr/>
        </p:nvSpPr>
        <p:spPr>
          <a:xfrm>
            <a:off x="3491880" y="5373216"/>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6" name="5-sakarainen tähti 85"/>
          <p:cNvSpPr/>
          <p:nvPr/>
        </p:nvSpPr>
        <p:spPr>
          <a:xfrm>
            <a:off x="2915816" y="5589240"/>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7" name="5-sakarainen tähti 86"/>
          <p:cNvSpPr/>
          <p:nvPr/>
        </p:nvSpPr>
        <p:spPr>
          <a:xfrm>
            <a:off x="3419872" y="4509120"/>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8" name="5-sakarainen tähti 87"/>
          <p:cNvSpPr/>
          <p:nvPr/>
        </p:nvSpPr>
        <p:spPr>
          <a:xfrm>
            <a:off x="6444208" y="1340768"/>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9" name="5-sakarainen tähti 88"/>
          <p:cNvSpPr/>
          <p:nvPr/>
        </p:nvSpPr>
        <p:spPr>
          <a:xfrm>
            <a:off x="3779912" y="3645024"/>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90" name="Nuoli oikealle 89"/>
          <p:cNvSpPr/>
          <p:nvPr/>
        </p:nvSpPr>
        <p:spPr>
          <a:xfrm rot="11506032">
            <a:off x="5450231" y="219237"/>
            <a:ext cx="317724" cy="171360"/>
          </a:xfrm>
          <a:prstGeom prst="rightArrow">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800"/>
          </a:p>
        </p:txBody>
      </p:sp>
      <p:sp>
        <p:nvSpPr>
          <p:cNvPr id="91" name="Nuoli oikealle 90"/>
          <p:cNvSpPr/>
          <p:nvPr/>
        </p:nvSpPr>
        <p:spPr>
          <a:xfrm rot="11691340">
            <a:off x="5380745" y="1018594"/>
            <a:ext cx="317724" cy="171360"/>
          </a:xfrm>
          <a:prstGeom prst="rightArrow">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800"/>
          </a:p>
        </p:txBody>
      </p:sp>
      <p:sp>
        <p:nvSpPr>
          <p:cNvPr id="92" name="Nuoli oikealle 91"/>
          <p:cNvSpPr/>
          <p:nvPr/>
        </p:nvSpPr>
        <p:spPr>
          <a:xfrm rot="9752135">
            <a:off x="6026982" y="1847878"/>
            <a:ext cx="527847" cy="179854"/>
          </a:xfrm>
          <a:prstGeom prst="rightArrow">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800"/>
          </a:p>
        </p:txBody>
      </p:sp>
      <p:sp>
        <p:nvSpPr>
          <p:cNvPr id="93" name="Rectangle 66"/>
          <p:cNvSpPr>
            <a:spLocks noChangeAspect="1" noChangeArrowheads="1"/>
          </p:cNvSpPr>
          <p:nvPr/>
        </p:nvSpPr>
        <p:spPr bwMode="auto">
          <a:xfrm>
            <a:off x="5192312" y="338173"/>
            <a:ext cx="315792" cy="138499"/>
          </a:xfrm>
          <a:prstGeom prst="rect">
            <a:avLst/>
          </a:prstGeom>
          <a:noFill/>
          <a:ln w="9525">
            <a:noFill/>
            <a:miter lim="800000"/>
            <a:headEnd/>
            <a:tailEnd/>
          </a:ln>
        </p:spPr>
        <p:txBody>
          <a:bodyPr wrap="none" lIns="0" tIns="0" rIns="0" bIns="0">
            <a:spAutoFit/>
          </a:bodyPr>
          <a:lstStyle/>
          <a:p>
            <a:r>
              <a:rPr lang="fi-FI" sz="900" b="1" dirty="0" smtClean="0">
                <a:solidFill>
                  <a:srgbClr val="000000"/>
                </a:solidFill>
                <a:latin typeface="Verdana" pitchFamily="34" charset="0"/>
                <a:cs typeface="Arial" charset="0"/>
              </a:rPr>
              <a:t>Salla</a:t>
            </a:r>
            <a:endParaRPr lang="fi-FI" sz="900" b="1" dirty="0">
              <a:cs typeface="Arial" charset="0"/>
            </a:endParaRPr>
          </a:p>
        </p:txBody>
      </p:sp>
      <p:sp>
        <p:nvSpPr>
          <p:cNvPr id="94" name="Rectangle 66"/>
          <p:cNvSpPr>
            <a:spLocks noChangeAspect="1" noChangeArrowheads="1"/>
          </p:cNvSpPr>
          <p:nvPr/>
        </p:nvSpPr>
        <p:spPr bwMode="auto">
          <a:xfrm>
            <a:off x="5013030" y="908720"/>
            <a:ext cx="351058" cy="138499"/>
          </a:xfrm>
          <a:prstGeom prst="rect">
            <a:avLst/>
          </a:prstGeom>
          <a:noFill/>
          <a:ln w="9525">
            <a:noFill/>
            <a:miter lim="800000"/>
            <a:headEnd/>
            <a:tailEnd/>
          </a:ln>
        </p:spPr>
        <p:txBody>
          <a:bodyPr wrap="none" lIns="0" tIns="0" rIns="0" bIns="0">
            <a:spAutoFit/>
          </a:bodyPr>
          <a:lstStyle/>
          <a:p>
            <a:r>
              <a:rPr lang="fi-FI" sz="900" b="1" dirty="0" smtClean="0">
                <a:solidFill>
                  <a:srgbClr val="000000"/>
                </a:solidFill>
                <a:latin typeface="Verdana" pitchFamily="34" charset="0"/>
                <a:cs typeface="Arial" charset="0"/>
              </a:rPr>
              <a:t>Posio</a:t>
            </a:r>
            <a:endParaRPr lang="fi-FI" sz="900" b="1" dirty="0">
              <a:cs typeface="Arial" charset="0"/>
            </a:endParaRPr>
          </a:p>
        </p:txBody>
      </p:sp>
      <p:sp>
        <p:nvSpPr>
          <p:cNvPr id="95" name="Nuoli oikealle 94"/>
          <p:cNvSpPr/>
          <p:nvPr/>
        </p:nvSpPr>
        <p:spPr>
          <a:xfrm rot="2023793">
            <a:off x="3368697" y="4942950"/>
            <a:ext cx="317724" cy="171360"/>
          </a:xfrm>
          <a:prstGeom prst="rightArrow">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0" name="Nuoli oikealle 99"/>
          <p:cNvSpPr/>
          <p:nvPr/>
        </p:nvSpPr>
        <p:spPr>
          <a:xfrm rot="3531100">
            <a:off x="3056470" y="5683838"/>
            <a:ext cx="317724" cy="171360"/>
          </a:xfrm>
          <a:prstGeom prst="rightArrow">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1" name="Nuoli oikealle 100"/>
          <p:cNvSpPr/>
          <p:nvPr/>
        </p:nvSpPr>
        <p:spPr>
          <a:xfrm rot="19064594">
            <a:off x="3157822" y="5241755"/>
            <a:ext cx="317724" cy="171360"/>
          </a:xfrm>
          <a:prstGeom prst="rightArrow">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4" name="5-sakarainen tähti 103"/>
          <p:cNvSpPr/>
          <p:nvPr/>
        </p:nvSpPr>
        <p:spPr>
          <a:xfrm>
            <a:off x="2627784" y="5661248"/>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06" name="5-sakarainen tähti 105"/>
          <p:cNvSpPr/>
          <p:nvPr/>
        </p:nvSpPr>
        <p:spPr>
          <a:xfrm>
            <a:off x="2987824" y="6237312"/>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07" name="5-sakarainen tähti 106"/>
          <p:cNvSpPr/>
          <p:nvPr/>
        </p:nvSpPr>
        <p:spPr>
          <a:xfrm>
            <a:off x="2123728" y="6021288"/>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08" name="Suorakulmio 107"/>
          <p:cNvSpPr/>
          <p:nvPr/>
        </p:nvSpPr>
        <p:spPr>
          <a:xfrm>
            <a:off x="3635896" y="6141204"/>
            <a:ext cx="4608512" cy="600164"/>
          </a:xfrm>
          <a:prstGeom prst="rect">
            <a:avLst/>
          </a:prstGeom>
        </p:spPr>
        <p:txBody>
          <a:bodyPr wrap="square">
            <a:spAutoFit/>
          </a:bodyPr>
          <a:lstStyle/>
          <a:p>
            <a:r>
              <a:rPr lang="fi-FI" sz="1100" dirty="0" smtClean="0">
                <a:latin typeface="Verdana" pitchFamily="34" charset="0"/>
                <a:ea typeface="Verdana" pitchFamily="34" charset="0"/>
                <a:cs typeface="Verdana" pitchFamily="34" charset="0"/>
              </a:rPr>
              <a:t>(*) Haapajärvi, Kärsämäki ja Reisjärvi ovat joustavia selvitysten suhteen keskenään ja lisäksi Nivalan ja Pyhäjärven suuntiin. Kärsämäki nimeää myös Pyhännän.</a:t>
            </a:r>
            <a:endParaRPr lang="fi-FI" sz="1100" dirty="0">
              <a:latin typeface="Verdana" pitchFamily="34" charset="0"/>
              <a:ea typeface="Verdana" pitchFamily="34" charset="0"/>
              <a:cs typeface="Verdana" pitchFamily="34" charset="0"/>
            </a:endParaRPr>
          </a:p>
        </p:txBody>
      </p:sp>
      <p:sp>
        <p:nvSpPr>
          <p:cNvPr id="109" name="Nuoli oikealle 108"/>
          <p:cNvSpPr/>
          <p:nvPr/>
        </p:nvSpPr>
        <p:spPr>
          <a:xfrm rot="12128264">
            <a:off x="2216312" y="5642787"/>
            <a:ext cx="317724" cy="171360"/>
          </a:xfrm>
          <a:prstGeom prst="rightArrow">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0" name="5-sakarainen tähti 109"/>
          <p:cNvSpPr/>
          <p:nvPr/>
        </p:nvSpPr>
        <p:spPr>
          <a:xfrm>
            <a:off x="251520" y="1340768"/>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11" name="5-sakarainen tähti 110"/>
          <p:cNvSpPr/>
          <p:nvPr/>
        </p:nvSpPr>
        <p:spPr>
          <a:xfrm>
            <a:off x="1619672" y="4653136"/>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13" name="5-sakarainen tähti 112"/>
          <p:cNvSpPr/>
          <p:nvPr/>
        </p:nvSpPr>
        <p:spPr>
          <a:xfrm>
            <a:off x="971600" y="4797152"/>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14" name="Nuoli oikealle 113"/>
          <p:cNvSpPr/>
          <p:nvPr/>
        </p:nvSpPr>
        <p:spPr>
          <a:xfrm rot="18573905">
            <a:off x="1092504" y="4523164"/>
            <a:ext cx="258265" cy="125149"/>
          </a:xfrm>
          <a:prstGeom prst="rightArrow">
            <a:avLst/>
          </a:prstGeom>
          <a:solidFill>
            <a:srgbClr val="566BA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3" name="Nuoli oikealle 122"/>
          <p:cNvSpPr/>
          <p:nvPr/>
        </p:nvSpPr>
        <p:spPr>
          <a:xfrm rot="7199073">
            <a:off x="1537267" y="4157619"/>
            <a:ext cx="258265" cy="125149"/>
          </a:xfrm>
          <a:prstGeom prst="rightArrow">
            <a:avLst/>
          </a:prstGeom>
          <a:solidFill>
            <a:srgbClr val="CC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5" name="5-sakarainen tähti 124"/>
          <p:cNvSpPr/>
          <p:nvPr/>
        </p:nvSpPr>
        <p:spPr>
          <a:xfrm>
            <a:off x="2051720" y="5589240"/>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26" name="5-sakarainen tähti 125"/>
          <p:cNvSpPr/>
          <p:nvPr/>
        </p:nvSpPr>
        <p:spPr>
          <a:xfrm>
            <a:off x="1763688" y="5589240"/>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27" name="5-sakarainen tähti 126"/>
          <p:cNvSpPr/>
          <p:nvPr/>
        </p:nvSpPr>
        <p:spPr>
          <a:xfrm>
            <a:off x="5508104" y="2204864"/>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31" name="Suorakulmio 130"/>
          <p:cNvSpPr/>
          <p:nvPr/>
        </p:nvSpPr>
        <p:spPr>
          <a:xfrm>
            <a:off x="6300192" y="4895582"/>
            <a:ext cx="2664296" cy="261610"/>
          </a:xfrm>
          <a:prstGeom prst="rect">
            <a:avLst/>
          </a:prstGeom>
        </p:spPr>
        <p:txBody>
          <a:bodyPr wrap="square">
            <a:spAutoFit/>
          </a:bodyPr>
          <a:lstStyle/>
          <a:p>
            <a:pPr lvl="0"/>
            <a:r>
              <a:rPr lang="fi-FI" sz="1100" dirty="0" smtClean="0">
                <a:latin typeface="Verdana" pitchFamily="34" charset="0"/>
                <a:ea typeface="Verdana" pitchFamily="34" charset="0"/>
                <a:cs typeface="Verdana" pitchFamily="34" charset="0"/>
              </a:rPr>
              <a:t>Kalajoki ja Merijärvi (ym.)</a:t>
            </a:r>
          </a:p>
        </p:txBody>
      </p:sp>
      <p:sp>
        <p:nvSpPr>
          <p:cNvPr id="115" name="Suorakulmio 114"/>
          <p:cNvSpPr/>
          <p:nvPr/>
        </p:nvSpPr>
        <p:spPr>
          <a:xfrm>
            <a:off x="5940152" y="2565598"/>
            <a:ext cx="288925" cy="287338"/>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800"/>
          </a:p>
        </p:txBody>
      </p:sp>
      <p:sp>
        <p:nvSpPr>
          <p:cNvPr id="119" name="Tekstikehys 44"/>
          <p:cNvSpPr txBox="1">
            <a:spLocks noChangeArrowheads="1"/>
          </p:cNvSpPr>
          <p:nvPr/>
        </p:nvSpPr>
        <p:spPr bwMode="auto">
          <a:xfrm>
            <a:off x="6300192" y="2591326"/>
            <a:ext cx="2520280"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Kuusamon esittämä selvitys</a:t>
            </a:r>
          </a:p>
        </p:txBody>
      </p:sp>
      <p:sp>
        <p:nvSpPr>
          <p:cNvPr id="120" name="Suorakulmio 119"/>
          <p:cNvSpPr/>
          <p:nvPr/>
        </p:nvSpPr>
        <p:spPr>
          <a:xfrm>
            <a:off x="6300192" y="2967335"/>
            <a:ext cx="2376264" cy="600164"/>
          </a:xfrm>
          <a:prstGeom prst="rect">
            <a:avLst/>
          </a:prstGeom>
        </p:spPr>
        <p:txBody>
          <a:bodyPr wrap="square">
            <a:spAutoFit/>
          </a:bodyPr>
          <a:lstStyle/>
          <a:p>
            <a:r>
              <a:rPr lang="fi-FI" sz="1100" dirty="0" smtClean="0">
                <a:latin typeface="Verdana" pitchFamily="34" charset="0"/>
                <a:ea typeface="Verdana" pitchFamily="34" charset="0"/>
                <a:cs typeface="Verdana" pitchFamily="34" charset="0"/>
              </a:rPr>
              <a:t>Pudasjärvi esittänyt liittymistä Oulun kaupunkiseudun selvitykseen </a:t>
            </a:r>
          </a:p>
        </p:txBody>
      </p:sp>
      <p:sp>
        <p:nvSpPr>
          <p:cNvPr id="122" name="Suorakulmio 121"/>
          <p:cNvSpPr/>
          <p:nvPr/>
        </p:nvSpPr>
        <p:spPr>
          <a:xfrm>
            <a:off x="5939259" y="2997646"/>
            <a:ext cx="288925" cy="287338"/>
          </a:xfrm>
          <a:prstGeom prst="rect">
            <a:avLst/>
          </a:prstGeom>
          <a:solidFill>
            <a:schemeClr val="accent6">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28" name="Suorakulmio 127"/>
          <p:cNvSpPr/>
          <p:nvPr/>
        </p:nvSpPr>
        <p:spPr>
          <a:xfrm>
            <a:off x="6318448" y="3789040"/>
            <a:ext cx="2502024" cy="430887"/>
          </a:xfrm>
          <a:prstGeom prst="rect">
            <a:avLst/>
          </a:prstGeom>
        </p:spPr>
        <p:txBody>
          <a:bodyPr wrap="square">
            <a:spAutoFit/>
          </a:bodyPr>
          <a:lstStyle/>
          <a:p>
            <a:r>
              <a:rPr lang="fi-FI" sz="1100" dirty="0" smtClean="0">
                <a:latin typeface="Verdana" pitchFamily="34" charset="0"/>
                <a:ea typeface="Verdana" pitchFamily="34" charset="0"/>
                <a:cs typeface="Verdana" pitchFamily="34" charset="0"/>
              </a:rPr>
              <a:t>Utajärvi: Ii, Vaala, Muhos, Pudasjärvi</a:t>
            </a:r>
          </a:p>
        </p:txBody>
      </p:sp>
      <p:sp>
        <p:nvSpPr>
          <p:cNvPr id="129" name="Suorakulmio 128"/>
          <p:cNvSpPr/>
          <p:nvPr/>
        </p:nvSpPr>
        <p:spPr>
          <a:xfrm>
            <a:off x="5939259" y="3861743"/>
            <a:ext cx="288925" cy="287337"/>
          </a:xfrm>
          <a:prstGeom prst="rect">
            <a:avLst/>
          </a:prstGeom>
          <a:solidFill>
            <a:srgbClr val="EF89A6"/>
          </a:solidFill>
          <a:ln w="0">
            <a:solidFill>
              <a:srgbClr val="000000"/>
            </a:solidFill>
            <a:prstDash val="solid"/>
            <a:round/>
            <a:headEnd/>
            <a:tailEnd/>
          </a:ln>
        </p:spPr>
        <p:txBody>
          <a:bodyPr/>
          <a:lstStyle/>
          <a:p>
            <a:pPr>
              <a:defRPr/>
            </a:pPr>
            <a:endParaRPr lang="fi-FI">
              <a:solidFill>
                <a:schemeClr val="tx1"/>
              </a:solidFill>
              <a:latin typeface="Arial" charset="0"/>
            </a:endParaRPr>
          </a:p>
        </p:txBody>
      </p:sp>
      <p:sp>
        <p:nvSpPr>
          <p:cNvPr id="132" name="Suorakulmio 131"/>
          <p:cNvSpPr/>
          <p:nvPr/>
        </p:nvSpPr>
        <p:spPr>
          <a:xfrm>
            <a:off x="5940152" y="4293096"/>
            <a:ext cx="288925" cy="287338"/>
          </a:xfrm>
          <a:prstGeom prst="rect">
            <a:avLst/>
          </a:prstGeom>
          <a:solidFill>
            <a:srgbClr val="CC99FF"/>
          </a:solidFill>
          <a:ln w="0">
            <a:solidFill>
              <a:srgbClr val="000000"/>
            </a:solidFill>
            <a:prstDash val="solid"/>
            <a:round/>
            <a:headEnd/>
            <a:tailEnd/>
          </a:ln>
        </p:spPr>
        <p:txBody>
          <a:bodyPr/>
          <a:lstStyle/>
          <a:p>
            <a:pPr>
              <a:defRPr/>
            </a:pPr>
            <a:endParaRPr lang="fi-FI">
              <a:solidFill>
                <a:schemeClr val="tx1"/>
              </a:solidFill>
              <a:latin typeface="Arial" charset="0"/>
            </a:endParaRPr>
          </a:p>
        </p:txBody>
      </p:sp>
      <p:sp>
        <p:nvSpPr>
          <p:cNvPr id="133" name="Suorakulmio 132"/>
          <p:cNvSpPr/>
          <p:nvPr/>
        </p:nvSpPr>
        <p:spPr>
          <a:xfrm>
            <a:off x="6300192" y="4222249"/>
            <a:ext cx="2843808" cy="600164"/>
          </a:xfrm>
          <a:prstGeom prst="rect">
            <a:avLst/>
          </a:prstGeom>
        </p:spPr>
        <p:txBody>
          <a:bodyPr wrap="square">
            <a:spAutoFit/>
          </a:bodyPr>
          <a:lstStyle/>
          <a:p>
            <a:r>
              <a:rPr lang="fi-FI" sz="1100" dirty="0" smtClean="0">
                <a:latin typeface="Verdana" pitchFamily="34" charset="0"/>
                <a:ea typeface="Verdana" pitchFamily="34" charset="0"/>
                <a:cs typeface="Verdana" pitchFamily="34" charset="0"/>
              </a:rPr>
              <a:t>Raahe, Siikajoki: valmiita selvitykseen Pyhäjoen </a:t>
            </a:r>
          </a:p>
          <a:p>
            <a:r>
              <a:rPr lang="fi-FI" sz="1100" dirty="0" smtClean="0">
                <a:latin typeface="Verdana" pitchFamily="34" charset="0"/>
                <a:ea typeface="Verdana" pitchFamily="34" charset="0"/>
                <a:cs typeface="Verdana" pitchFamily="34" charset="0"/>
              </a:rPr>
              <a:t>kanssa</a:t>
            </a:r>
          </a:p>
        </p:txBody>
      </p:sp>
      <p:sp>
        <p:nvSpPr>
          <p:cNvPr id="134" name="Suorakulmio 133"/>
          <p:cNvSpPr/>
          <p:nvPr/>
        </p:nvSpPr>
        <p:spPr>
          <a:xfrm>
            <a:off x="5940152" y="4869160"/>
            <a:ext cx="288925" cy="287338"/>
          </a:xfrm>
          <a:prstGeom prst="rect">
            <a:avLst/>
          </a:prstGeom>
          <a:solidFill>
            <a:srgbClr val="566B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35" name="Suorakulmio 134"/>
          <p:cNvSpPr/>
          <p:nvPr/>
        </p:nvSpPr>
        <p:spPr>
          <a:xfrm>
            <a:off x="6300192" y="5421124"/>
            <a:ext cx="2483768" cy="600164"/>
          </a:xfrm>
          <a:prstGeom prst="rect">
            <a:avLst/>
          </a:prstGeom>
        </p:spPr>
        <p:txBody>
          <a:bodyPr wrap="square">
            <a:spAutoFit/>
          </a:bodyPr>
          <a:lstStyle/>
          <a:p>
            <a:r>
              <a:rPr lang="fi-FI" sz="1100" dirty="0" smtClean="0">
                <a:latin typeface="Verdana" pitchFamily="34" charset="0"/>
                <a:ea typeface="Verdana" pitchFamily="34" charset="0"/>
                <a:cs typeface="Verdana" pitchFamily="34" charset="0"/>
              </a:rPr>
              <a:t>Siikalatvan kunnalla on valmiutta kuntaselvitykseen Pyhännän kunnan kanssa.</a:t>
            </a:r>
          </a:p>
        </p:txBody>
      </p:sp>
      <p:sp>
        <p:nvSpPr>
          <p:cNvPr id="136" name="Suorakulmio 135"/>
          <p:cNvSpPr/>
          <p:nvPr/>
        </p:nvSpPr>
        <p:spPr>
          <a:xfrm>
            <a:off x="5939259" y="5445918"/>
            <a:ext cx="288925" cy="287338"/>
          </a:xfrm>
          <a:prstGeom prst="rect">
            <a:avLst/>
          </a:prstGeom>
          <a:solidFill>
            <a:schemeClr val="accent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30" name="Rectangle 53"/>
          <p:cNvSpPr>
            <a:spLocks noChangeAspect="1" noChangeArrowheads="1"/>
          </p:cNvSpPr>
          <p:nvPr/>
        </p:nvSpPr>
        <p:spPr bwMode="auto">
          <a:xfrm>
            <a:off x="1763688" y="4154983"/>
            <a:ext cx="403225" cy="138113"/>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Raahe</a:t>
            </a:r>
            <a:endParaRPr lang="fi-FI" sz="900" b="1" dirty="0">
              <a:cs typeface="Arial" charset="0"/>
            </a:endParaRPr>
          </a:p>
        </p:txBody>
      </p:sp>
      <p:sp>
        <p:nvSpPr>
          <p:cNvPr id="137" name="Nuoli oikealle 136"/>
          <p:cNvSpPr/>
          <p:nvPr/>
        </p:nvSpPr>
        <p:spPr>
          <a:xfrm rot="18573905">
            <a:off x="1244904" y="5099227"/>
            <a:ext cx="258265" cy="125149"/>
          </a:xfrm>
          <a:prstGeom prst="rightArrow">
            <a:avLst/>
          </a:prstGeom>
          <a:solidFill>
            <a:srgbClr val="566BA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8" name="5-sakarainen tähti 137"/>
          <p:cNvSpPr/>
          <p:nvPr/>
        </p:nvSpPr>
        <p:spPr>
          <a:xfrm>
            <a:off x="6011713" y="2636912"/>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43" name="5-sakarainen tähti 142"/>
          <p:cNvSpPr/>
          <p:nvPr/>
        </p:nvSpPr>
        <p:spPr>
          <a:xfrm>
            <a:off x="6011713" y="5516785"/>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44" name="5-sakarainen tähti 143"/>
          <p:cNvSpPr/>
          <p:nvPr/>
        </p:nvSpPr>
        <p:spPr>
          <a:xfrm>
            <a:off x="6012160" y="4941168"/>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45" name="5-sakarainen tähti 144"/>
          <p:cNvSpPr/>
          <p:nvPr/>
        </p:nvSpPr>
        <p:spPr>
          <a:xfrm>
            <a:off x="6012160" y="4364657"/>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46" name="5-sakarainen tähti 145"/>
          <p:cNvSpPr/>
          <p:nvPr/>
        </p:nvSpPr>
        <p:spPr>
          <a:xfrm>
            <a:off x="6012160" y="3932609"/>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47" name="5-sakarainen tähti 146"/>
          <p:cNvSpPr/>
          <p:nvPr/>
        </p:nvSpPr>
        <p:spPr>
          <a:xfrm>
            <a:off x="6012160" y="3068513"/>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4" name="Freeform 8"/>
          <p:cNvSpPr>
            <a:spLocks noChangeAspect="1"/>
          </p:cNvSpPr>
          <p:nvPr/>
        </p:nvSpPr>
        <p:spPr bwMode="auto">
          <a:xfrm>
            <a:off x="2511425" y="5526088"/>
            <a:ext cx="973138" cy="1093787"/>
          </a:xfrm>
          <a:custGeom>
            <a:avLst/>
            <a:gdLst>
              <a:gd name="T0" fmla="*/ 0 w 120"/>
              <a:gd name="T1" fmla="*/ 2147483647 h 144"/>
              <a:gd name="T2" fmla="*/ 2147483647 w 120"/>
              <a:gd name="T3" fmla="*/ 2147483647 h 144"/>
              <a:gd name="T4" fmla="*/ 2147483647 w 120"/>
              <a:gd name="T5" fmla="*/ 2147483647 h 144"/>
              <a:gd name="T6" fmla="*/ 2147483647 w 120"/>
              <a:gd name="T7" fmla="*/ 2147483647 h 144"/>
              <a:gd name="T8" fmla="*/ 2147483647 w 120"/>
              <a:gd name="T9" fmla="*/ 2147483647 h 144"/>
              <a:gd name="T10" fmla="*/ 2147483647 w 120"/>
              <a:gd name="T11" fmla="*/ 2147483647 h 144"/>
              <a:gd name="T12" fmla="*/ 2147483647 w 120"/>
              <a:gd name="T13" fmla="*/ 2147483647 h 144"/>
              <a:gd name="T14" fmla="*/ 2147483647 w 120"/>
              <a:gd name="T15" fmla="*/ 2147483647 h 144"/>
              <a:gd name="T16" fmla="*/ 2147483647 w 120"/>
              <a:gd name="T17" fmla="*/ 2147483647 h 144"/>
              <a:gd name="T18" fmla="*/ 2147483647 w 120"/>
              <a:gd name="T19" fmla="*/ 2147483647 h 144"/>
              <a:gd name="T20" fmla="*/ 2147483647 w 120"/>
              <a:gd name="T21" fmla="*/ 2147483647 h 144"/>
              <a:gd name="T22" fmla="*/ 2147483647 w 120"/>
              <a:gd name="T23" fmla="*/ 0 h 144"/>
              <a:gd name="T24" fmla="*/ 2147483647 w 120"/>
              <a:gd name="T25" fmla="*/ 2147483647 h 144"/>
              <a:gd name="T26" fmla="*/ 2147483647 w 120"/>
              <a:gd name="T27" fmla="*/ 2147483647 h 144"/>
              <a:gd name="T28" fmla="*/ 0 w 120"/>
              <a:gd name="T29" fmla="*/ 2147483647 h 1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
              <a:gd name="T46" fmla="*/ 0 h 144"/>
              <a:gd name="T47" fmla="*/ 120 w 120"/>
              <a:gd name="T48" fmla="*/ 144 h 1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 h="144">
                <a:moveTo>
                  <a:pt x="0" y="96"/>
                </a:moveTo>
                <a:lnTo>
                  <a:pt x="30" y="120"/>
                </a:lnTo>
                <a:lnTo>
                  <a:pt x="48" y="120"/>
                </a:lnTo>
                <a:lnTo>
                  <a:pt x="54" y="126"/>
                </a:lnTo>
                <a:lnTo>
                  <a:pt x="72" y="144"/>
                </a:lnTo>
                <a:lnTo>
                  <a:pt x="96" y="144"/>
                </a:lnTo>
                <a:lnTo>
                  <a:pt x="102" y="132"/>
                </a:lnTo>
                <a:lnTo>
                  <a:pt x="108" y="102"/>
                </a:lnTo>
                <a:lnTo>
                  <a:pt x="120" y="96"/>
                </a:lnTo>
                <a:lnTo>
                  <a:pt x="114" y="30"/>
                </a:lnTo>
                <a:lnTo>
                  <a:pt x="120" y="24"/>
                </a:lnTo>
                <a:lnTo>
                  <a:pt x="114" y="0"/>
                </a:lnTo>
                <a:lnTo>
                  <a:pt x="42" y="36"/>
                </a:lnTo>
                <a:lnTo>
                  <a:pt x="24" y="84"/>
                </a:lnTo>
                <a:lnTo>
                  <a:pt x="0" y="96"/>
                </a:lnTo>
                <a:close/>
              </a:path>
            </a:pathLst>
          </a:custGeom>
          <a:noFill/>
          <a:ln w="0">
            <a:solidFill>
              <a:srgbClr val="000000"/>
            </a:solidFill>
            <a:prstDash val="solid"/>
            <a:round/>
            <a:headEnd/>
            <a:tailEnd/>
          </a:ln>
        </p:spPr>
        <p:txBody>
          <a:bodyPr/>
          <a:lstStyle/>
          <a:p>
            <a:endParaRPr lang="fi-FI"/>
          </a:p>
        </p:txBody>
      </p:sp>
      <p:sp>
        <p:nvSpPr>
          <p:cNvPr id="105" name="Puolivapaa piirto 104"/>
          <p:cNvSpPr/>
          <p:nvPr/>
        </p:nvSpPr>
        <p:spPr>
          <a:xfrm>
            <a:off x="2413000" y="1992313"/>
            <a:ext cx="1557338" cy="1597025"/>
          </a:xfrm>
          <a:custGeom>
            <a:avLst/>
            <a:gdLst>
              <a:gd name="connsiteX0" fmla="*/ 104114 w 1557196"/>
              <a:gd name="connsiteY0" fmla="*/ 679010 h 1597937"/>
              <a:gd name="connsiteX1" fmla="*/ 158435 w 1557196"/>
              <a:gd name="connsiteY1" fmla="*/ 638270 h 1597937"/>
              <a:gd name="connsiteX2" fmla="*/ 402879 w 1557196"/>
              <a:gd name="connsiteY2" fmla="*/ 683537 h 1597937"/>
              <a:gd name="connsiteX3" fmla="*/ 638269 w 1557196"/>
              <a:gd name="connsiteY3" fmla="*/ 45268 h 1597937"/>
              <a:gd name="connsiteX4" fmla="*/ 832918 w 1557196"/>
              <a:gd name="connsiteY4" fmla="*/ 4527 h 1597937"/>
              <a:gd name="connsiteX5" fmla="*/ 982301 w 1557196"/>
              <a:gd name="connsiteY5" fmla="*/ 0 h 1597937"/>
              <a:gd name="connsiteX6" fmla="*/ 977774 w 1557196"/>
              <a:gd name="connsiteY6" fmla="*/ 321398 h 1597937"/>
              <a:gd name="connsiteX7" fmla="*/ 1131683 w 1557196"/>
              <a:gd name="connsiteY7" fmla="*/ 416460 h 1597937"/>
              <a:gd name="connsiteX8" fmla="*/ 1176950 w 1557196"/>
              <a:gd name="connsiteY8" fmla="*/ 416460 h 1597937"/>
              <a:gd name="connsiteX9" fmla="*/ 1222217 w 1557196"/>
              <a:gd name="connsiteY9" fmla="*/ 457200 h 1597937"/>
              <a:gd name="connsiteX10" fmla="*/ 1172423 w 1557196"/>
              <a:gd name="connsiteY10" fmla="*/ 602056 h 1597937"/>
              <a:gd name="connsiteX11" fmla="*/ 1036621 w 1557196"/>
              <a:gd name="connsiteY11" fmla="*/ 647323 h 1597937"/>
              <a:gd name="connsiteX12" fmla="*/ 1149790 w 1557196"/>
              <a:gd name="connsiteY12" fmla="*/ 787652 h 1597937"/>
              <a:gd name="connsiteX13" fmla="*/ 1172423 w 1557196"/>
              <a:gd name="connsiteY13" fmla="*/ 837446 h 1597937"/>
              <a:gd name="connsiteX14" fmla="*/ 1425920 w 1557196"/>
              <a:gd name="connsiteY14" fmla="*/ 1000408 h 1597937"/>
              <a:gd name="connsiteX15" fmla="*/ 1471188 w 1557196"/>
              <a:gd name="connsiteY15" fmla="*/ 1186004 h 1597937"/>
              <a:gd name="connsiteX16" fmla="*/ 1557196 w 1557196"/>
              <a:gd name="connsiteY16" fmla="*/ 1317280 h 1597937"/>
              <a:gd name="connsiteX17" fmla="*/ 1462134 w 1557196"/>
              <a:gd name="connsiteY17" fmla="*/ 1502876 h 1597937"/>
              <a:gd name="connsiteX18" fmla="*/ 1367073 w 1557196"/>
              <a:gd name="connsiteY18" fmla="*/ 1471188 h 1597937"/>
              <a:gd name="connsiteX19" fmla="*/ 1367073 w 1557196"/>
              <a:gd name="connsiteY19" fmla="*/ 1548143 h 1597937"/>
              <a:gd name="connsiteX20" fmla="*/ 1213164 w 1557196"/>
              <a:gd name="connsiteY20" fmla="*/ 1597937 h 1597937"/>
              <a:gd name="connsiteX21" fmla="*/ 1122629 w 1557196"/>
              <a:gd name="connsiteY21" fmla="*/ 1498349 h 1597937"/>
              <a:gd name="connsiteX22" fmla="*/ 1122629 w 1557196"/>
              <a:gd name="connsiteY22" fmla="*/ 1421394 h 1597937"/>
              <a:gd name="connsiteX23" fmla="*/ 882712 w 1557196"/>
              <a:gd name="connsiteY23" fmla="*/ 1285592 h 1597937"/>
              <a:gd name="connsiteX24" fmla="*/ 593001 w 1557196"/>
              <a:gd name="connsiteY24" fmla="*/ 1502876 h 1597937"/>
              <a:gd name="connsiteX25" fmla="*/ 538681 w 1557196"/>
              <a:gd name="connsiteY25" fmla="*/ 1471188 h 1597937"/>
              <a:gd name="connsiteX26" fmla="*/ 534154 w 1557196"/>
              <a:gd name="connsiteY26" fmla="*/ 1412341 h 1597937"/>
              <a:gd name="connsiteX27" fmla="*/ 407405 w 1557196"/>
              <a:gd name="connsiteY27" fmla="*/ 1353493 h 1597937"/>
              <a:gd name="connsiteX28" fmla="*/ 253497 w 1557196"/>
              <a:gd name="connsiteY28" fmla="*/ 1326333 h 1597937"/>
              <a:gd name="connsiteX29" fmla="*/ 199176 w 1557196"/>
              <a:gd name="connsiteY29" fmla="*/ 1425921 h 1597937"/>
              <a:gd name="connsiteX30" fmla="*/ 158435 w 1557196"/>
              <a:gd name="connsiteY30" fmla="*/ 1453082 h 1597937"/>
              <a:gd name="connsiteX31" fmla="*/ 99588 w 1557196"/>
              <a:gd name="connsiteY31" fmla="*/ 1407814 h 1597937"/>
              <a:gd name="connsiteX32" fmla="*/ 49794 w 1557196"/>
              <a:gd name="connsiteY32" fmla="*/ 1317280 h 1597937"/>
              <a:gd name="connsiteX33" fmla="*/ 0 w 1557196"/>
              <a:gd name="connsiteY33" fmla="*/ 1272012 h 1597937"/>
              <a:gd name="connsiteX34" fmla="*/ 0 w 1557196"/>
              <a:gd name="connsiteY34" fmla="*/ 1231272 h 1597937"/>
              <a:gd name="connsiteX35" fmla="*/ 149382 w 1557196"/>
              <a:gd name="connsiteY35" fmla="*/ 1231272 h 1597937"/>
              <a:gd name="connsiteX36" fmla="*/ 244443 w 1557196"/>
              <a:gd name="connsiteY36" fmla="*/ 1308226 h 1597937"/>
              <a:gd name="connsiteX37" fmla="*/ 285184 w 1557196"/>
              <a:gd name="connsiteY37" fmla="*/ 1308226 h 1597937"/>
              <a:gd name="connsiteX38" fmla="*/ 285184 w 1557196"/>
              <a:gd name="connsiteY38" fmla="*/ 1262959 h 1597937"/>
              <a:gd name="connsiteX39" fmla="*/ 185596 w 1557196"/>
              <a:gd name="connsiteY39" fmla="*/ 1176951 h 1597937"/>
              <a:gd name="connsiteX40" fmla="*/ 185596 w 1557196"/>
              <a:gd name="connsiteY40" fmla="*/ 1023042 h 1597937"/>
              <a:gd name="connsiteX41" fmla="*/ 149382 w 1557196"/>
              <a:gd name="connsiteY41" fmla="*/ 1000408 h 1597937"/>
              <a:gd name="connsiteX42" fmla="*/ 153908 w 1557196"/>
              <a:gd name="connsiteY42" fmla="*/ 959668 h 1597937"/>
              <a:gd name="connsiteX43" fmla="*/ 99588 w 1557196"/>
              <a:gd name="connsiteY43" fmla="*/ 959668 h 1597937"/>
              <a:gd name="connsiteX44" fmla="*/ 58847 w 1557196"/>
              <a:gd name="connsiteY44" fmla="*/ 918927 h 1597937"/>
              <a:gd name="connsiteX45" fmla="*/ 63374 w 1557196"/>
              <a:gd name="connsiteY45" fmla="*/ 864606 h 1597937"/>
              <a:gd name="connsiteX46" fmla="*/ 104114 w 1557196"/>
              <a:gd name="connsiteY46" fmla="*/ 860080 h 1597937"/>
              <a:gd name="connsiteX47" fmla="*/ 104114 w 1557196"/>
              <a:gd name="connsiteY47" fmla="*/ 679010 h 159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557196" h="1597937">
                <a:moveTo>
                  <a:pt x="104114" y="679010"/>
                </a:moveTo>
                <a:lnTo>
                  <a:pt x="158435" y="638270"/>
                </a:lnTo>
                <a:lnTo>
                  <a:pt x="402879" y="683537"/>
                </a:lnTo>
                <a:lnTo>
                  <a:pt x="638269" y="45268"/>
                </a:lnTo>
                <a:lnTo>
                  <a:pt x="832918" y="4527"/>
                </a:lnTo>
                <a:lnTo>
                  <a:pt x="982301" y="0"/>
                </a:lnTo>
                <a:lnTo>
                  <a:pt x="977774" y="321398"/>
                </a:lnTo>
                <a:lnTo>
                  <a:pt x="1131683" y="416460"/>
                </a:lnTo>
                <a:lnTo>
                  <a:pt x="1176950" y="416460"/>
                </a:lnTo>
                <a:lnTo>
                  <a:pt x="1222217" y="457200"/>
                </a:lnTo>
                <a:lnTo>
                  <a:pt x="1172423" y="602056"/>
                </a:lnTo>
                <a:lnTo>
                  <a:pt x="1036621" y="647323"/>
                </a:lnTo>
                <a:lnTo>
                  <a:pt x="1149790" y="787652"/>
                </a:lnTo>
                <a:lnTo>
                  <a:pt x="1172423" y="837446"/>
                </a:lnTo>
                <a:lnTo>
                  <a:pt x="1425920" y="1000408"/>
                </a:lnTo>
                <a:lnTo>
                  <a:pt x="1471188" y="1186004"/>
                </a:lnTo>
                <a:lnTo>
                  <a:pt x="1557196" y="1317280"/>
                </a:lnTo>
                <a:lnTo>
                  <a:pt x="1462134" y="1502876"/>
                </a:lnTo>
                <a:lnTo>
                  <a:pt x="1367073" y="1471188"/>
                </a:lnTo>
                <a:lnTo>
                  <a:pt x="1367073" y="1548143"/>
                </a:lnTo>
                <a:lnTo>
                  <a:pt x="1213164" y="1597937"/>
                </a:lnTo>
                <a:lnTo>
                  <a:pt x="1122629" y="1498349"/>
                </a:lnTo>
                <a:lnTo>
                  <a:pt x="1122629" y="1421394"/>
                </a:lnTo>
                <a:lnTo>
                  <a:pt x="882712" y="1285592"/>
                </a:lnTo>
                <a:lnTo>
                  <a:pt x="593001" y="1502876"/>
                </a:lnTo>
                <a:lnTo>
                  <a:pt x="538681" y="1471188"/>
                </a:lnTo>
                <a:lnTo>
                  <a:pt x="534154" y="1412341"/>
                </a:lnTo>
                <a:lnTo>
                  <a:pt x="407405" y="1353493"/>
                </a:lnTo>
                <a:lnTo>
                  <a:pt x="253497" y="1326333"/>
                </a:lnTo>
                <a:lnTo>
                  <a:pt x="199176" y="1425921"/>
                </a:lnTo>
                <a:lnTo>
                  <a:pt x="158435" y="1453082"/>
                </a:lnTo>
                <a:lnTo>
                  <a:pt x="99588" y="1407814"/>
                </a:lnTo>
                <a:lnTo>
                  <a:pt x="49794" y="1317280"/>
                </a:lnTo>
                <a:lnTo>
                  <a:pt x="0" y="1272012"/>
                </a:lnTo>
                <a:lnTo>
                  <a:pt x="0" y="1231272"/>
                </a:lnTo>
                <a:lnTo>
                  <a:pt x="149382" y="1231272"/>
                </a:lnTo>
                <a:lnTo>
                  <a:pt x="244443" y="1308226"/>
                </a:lnTo>
                <a:lnTo>
                  <a:pt x="285184" y="1308226"/>
                </a:lnTo>
                <a:lnTo>
                  <a:pt x="285184" y="1262959"/>
                </a:lnTo>
                <a:lnTo>
                  <a:pt x="185596" y="1176951"/>
                </a:lnTo>
                <a:lnTo>
                  <a:pt x="185596" y="1023042"/>
                </a:lnTo>
                <a:lnTo>
                  <a:pt x="149382" y="1000408"/>
                </a:lnTo>
                <a:lnTo>
                  <a:pt x="153908" y="959668"/>
                </a:lnTo>
                <a:lnTo>
                  <a:pt x="99588" y="959668"/>
                </a:lnTo>
                <a:lnTo>
                  <a:pt x="58847" y="918927"/>
                </a:lnTo>
                <a:lnTo>
                  <a:pt x="63374" y="864606"/>
                </a:lnTo>
                <a:lnTo>
                  <a:pt x="104114" y="860080"/>
                </a:lnTo>
                <a:lnTo>
                  <a:pt x="104114" y="679010"/>
                </a:lnTo>
                <a:close/>
              </a:path>
            </a:pathLst>
          </a:cu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4820" name="Freeform 4"/>
          <p:cNvSpPr>
            <a:spLocks noChangeAspect="1"/>
          </p:cNvSpPr>
          <p:nvPr/>
        </p:nvSpPr>
        <p:spPr bwMode="auto">
          <a:xfrm>
            <a:off x="2024063" y="4579938"/>
            <a:ext cx="928687" cy="996950"/>
          </a:xfrm>
          <a:custGeom>
            <a:avLst/>
            <a:gdLst>
              <a:gd name="T0" fmla="*/ 2147483647 w 114"/>
              <a:gd name="T1" fmla="*/ 2147483647 h 132"/>
              <a:gd name="T2" fmla="*/ 0 w 114"/>
              <a:gd name="T3" fmla="*/ 2147483647 h 132"/>
              <a:gd name="T4" fmla="*/ 2147483647 w 114"/>
              <a:gd name="T5" fmla="*/ 2147483647 h 132"/>
              <a:gd name="T6" fmla="*/ 2147483647 w 114"/>
              <a:gd name="T7" fmla="*/ 2147483647 h 132"/>
              <a:gd name="T8" fmla="*/ 2147483647 w 114"/>
              <a:gd name="T9" fmla="*/ 2147483647 h 132"/>
              <a:gd name="T10" fmla="*/ 2147483647 w 114"/>
              <a:gd name="T11" fmla="*/ 2147483647 h 132"/>
              <a:gd name="T12" fmla="*/ 2147483647 w 114"/>
              <a:gd name="T13" fmla="*/ 2147483647 h 132"/>
              <a:gd name="T14" fmla="*/ 2147483647 w 114"/>
              <a:gd name="T15" fmla="*/ 2147483647 h 132"/>
              <a:gd name="T16" fmla="*/ 2147483647 w 114"/>
              <a:gd name="T17" fmla="*/ 0 h 132"/>
              <a:gd name="T18" fmla="*/ 2147483647 w 114"/>
              <a:gd name="T19" fmla="*/ 2147483647 h 132"/>
              <a:gd name="T20" fmla="*/ 2147483647 w 114"/>
              <a:gd name="T21" fmla="*/ 2147483647 h 132"/>
              <a:gd name="T22" fmla="*/ 2147483647 w 114"/>
              <a:gd name="T23" fmla="*/ 2147483647 h 132"/>
              <a:gd name="T24" fmla="*/ 2147483647 w 114"/>
              <a:gd name="T25" fmla="*/ 2147483647 h 132"/>
              <a:gd name="T26" fmla="*/ 2147483647 w 114"/>
              <a:gd name="T27" fmla="*/ 2147483647 h 132"/>
              <a:gd name="T28" fmla="*/ 2147483647 w 114"/>
              <a:gd name="T29" fmla="*/ 2147483647 h 132"/>
              <a:gd name="T30" fmla="*/ 2147483647 w 114"/>
              <a:gd name="T31" fmla="*/ 2147483647 h 132"/>
              <a:gd name="T32" fmla="*/ 2147483647 w 114"/>
              <a:gd name="T33" fmla="*/ 2147483647 h 132"/>
              <a:gd name="T34" fmla="*/ 2147483647 w 114"/>
              <a:gd name="T35" fmla="*/ 2147483647 h 132"/>
              <a:gd name="T36" fmla="*/ 2147483647 w 114"/>
              <a:gd name="T37" fmla="*/ 2147483647 h 1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4"/>
              <a:gd name="T58" fmla="*/ 0 h 132"/>
              <a:gd name="T59" fmla="*/ 114 w 114"/>
              <a:gd name="T60" fmla="*/ 132 h 1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4" h="132">
                <a:moveTo>
                  <a:pt x="24" y="84"/>
                </a:moveTo>
                <a:lnTo>
                  <a:pt x="0" y="72"/>
                </a:lnTo>
                <a:lnTo>
                  <a:pt x="6" y="60"/>
                </a:lnTo>
                <a:lnTo>
                  <a:pt x="24" y="54"/>
                </a:lnTo>
                <a:lnTo>
                  <a:pt x="36" y="36"/>
                </a:lnTo>
                <a:lnTo>
                  <a:pt x="48" y="30"/>
                </a:lnTo>
                <a:lnTo>
                  <a:pt x="48" y="18"/>
                </a:lnTo>
                <a:lnTo>
                  <a:pt x="60" y="18"/>
                </a:lnTo>
                <a:lnTo>
                  <a:pt x="78" y="0"/>
                </a:lnTo>
                <a:lnTo>
                  <a:pt x="84" y="12"/>
                </a:lnTo>
                <a:lnTo>
                  <a:pt x="102" y="54"/>
                </a:lnTo>
                <a:lnTo>
                  <a:pt x="114" y="78"/>
                </a:lnTo>
                <a:lnTo>
                  <a:pt x="102" y="84"/>
                </a:lnTo>
                <a:lnTo>
                  <a:pt x="96" y="108"/>
                </a:lnTo>
                <a:lnTo>
                  <a:pt x="90" y="108"/>
                </a:lnTo>
                <a:lnTo>
                  <a:pt x="84" y="120"/>
                </a:lnTo>
                <a:lnTo>
                  <a:pt x="84" y="132"/>
                </a:lnTo>
                <a:lnTo>
                  <a:pt x="66" y="126"/>
                </a:lnTo>
                <a:lnTo>
                  <a:pt x="24" y="84"/>
                </a:lnTo>
                <a:close/>
              </a:path>
            </a:pathLst>
          </a:custGeom>
          <a:solidFill>
            <a:srgbClr val="66CCFF"/>
          </a:solidFill>
          <a:ln w="0">
            <a:solidFill>
              <a:srgbClr val="000000"/>
            </a:solidFill>
            <a:prstDash val="solid"/>
            <a:round/>
            <a:headEnd/>
            <a:tailEnd/>
          </a:ln>
        </p:spPr>
        <p:txBody>
          <a:bodyPr/>
          <a:lstStyle/>
          <a:p>
            <a:endParaRPr lang="fi-FI"/>
          </a:p>
        </p:txBody>
      </p:sp>
      <p:sp>
        <p:nvSpPr>
          <p:cNvPr id="34872" name="Rectangle 69"/>
          <p:cNvSpPr>
            <a:spLocks noChangeAspect="1" noChangeArrowheads="1"/>
          </p:cNvSpPr>
          <p:nvPr/>
        </p:nvSpPr>
        <p:spPr bwMode="auto">
          <a:xfrm>
            <a:off x="2195513" y="5013325"/>
            <a:ext cx="661987"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Haapavesi</a:t>
            </a:r>
            <a:endParaRPr lang="fi-FI" sz="900" b="1" dirty="0">
              <a:cs typeface="Arial" charset="0"/>
            </a:endParaRPr>
          </a:p>
        </p:txBody>
      </p:sp>
      <p:sp>
        <p:nvSpPr>
          <p:cNvPr id="34818" name="Text Box 2"/>
          <p:cNvSpPr txBox="1">
            <a:spLocks noChangeAspect="1" noChangeArrowheads="1"/>
          </p:cNvSpPr>
          <p:nvPr/>
        </p:nvSpPr>
        <p:spPr bwMode="auto">
          <a:xfrm>
            <a:off x="107504" y="96887"/>
            <a:ext cx="3672408" cy="307777"/>
          </a:xfrm>
          <a:prstGeom prst="rect">
            <a:avLst/>
          </a:prstGeom>
          <a:noFill/>
          <a:ln w="9525">
            <a:noFill/>
            <a:miter lim="800000"/>
            <a:headEnd/>
            <a:tailEnd/>
          </a:ln>
        </p:spPr>
        <p:txBody>
          <a:bodyPr wrap="square">
            <a:spAutoFit/>
          </a:bodyPr>
          <a:lstStyle/>
          <a:p>
            <a:r>
              <a:rPr lang="fi-FI" sz="1400" b="1" dirty="0">
                <a:cs typeface="Arial" charset="0"/>
              </a:rPr>
              <a:t>Pohjois-Pohjanmaa: </a:t>
            </a:r>
            <a:r>
              <a:rPr lang="fi-FI" sz="1400" b="1" dirty="0" smtClean="0">
                <a:cs typeface="Arial" charset="0"/>
              </a:rPr>
              <a:t>selvitystilanne</a:t>
            </a:r>
            <a:endParaRPr lang="fi-FI" sz="1400" b="1" dirty="0">
              <a:cs typeface="Arial" charset="0"/>
            </a:endParaRPr>
          </a:p>
        </p:txBody>
      </p:sp>
      <p:sp>
        <p:nvSpPr>
          <p:cNvPr id="34819" name="Freeform 3"/>
          <p:cNvSpPr>
            <a:spLocks noChangeAspect="1"/>
          </p:cNvSpPr>
          <p:nvPr/>
        </p:nvSpPr>
        <p:spPr bwMode="auto">
          <a:xfrm>
            <a:off x="3341688" y="4894263"/>
            <a:ext cx="682625" cy="814387"/>
          </a:xfrm>
          <a:custGeom>
            <a:avLst/>
            <a:gdLst>
              <a:gd name="T0" fmla="*/ 2147483647 w 84"/>
              <a:gd name="T1" fmla="*/ 2147483647 h 108"/>
              <a:gd name="T2" fmla="*/ 2147483647 w 84"/>
              <a:gd name="T3" fmla="*/ 2147483647 h 108"/>
              <a:gd name="T4" fmla="*/ 2147483647 w 84"/>
              <a:gd name="T5" fmla="*/ 2147483647 h 108"/>
              <a:gd name="T6" fmla="*/ 0 w 84"/>
              <a:gd name="T7" fmla="*/ 2147483647 h 108"/>
              <a:gd name="T8" fmla="*/ 2147483647 w 84"/>
              <a:gd name="T9" fmla="*/ 2147483647 h 108"/>
              <a:gd name="T10" fmla="*/ 2147483647 w 84"/>
              <a:gd name="T11" fmla="*/ 2147483647 h 108"/>
              <a:gd name="T12" fmla="*/ 2147483647 w 84"/>
              <a:gd name="T13" fmla="*/ 2147483647 h 108"/>
              <a:gd name="T14" fmla="*/ 2147483647 w 84"/>
              <a:gd name="T15" fmla="*/ 2147483647 h 108"/>
              <a:gd name="T16" fmla="*/ 2147483647 w 84"/>
              <a:gd name="T17" fmla="*/ 2147483647 h 108"/>
              <a:gd name="T18" fmla="*/ 2147483647 w 84"/>
              <a:gd name="T19" fmla="*/ 2147483647 h 108"/>
              <a:gd name="T20" fmla="*/ 2147483647 w 84"/>
              <a:gd name="T21" fmla="*/ 2147483647 h 108"/>
              <a:gd name="T22" fmla="*/ 2147483647 w 84"/>
              <a:gd name="T23" fmla="*/ 2147483647 h 108"/>
              <a:gd name="T24" fmla="*/ 2147483647 w 84"/>
              <a:gd name="T25" fmla="*/ 2147483647 h 108"/>
              <a:gd name="T26" fmla="*/ 2147483647 w 84"/>
              <a:gd name="T27" fmla="*/ 2147483647 h 108"/>
              <a:gd name="T28" fmla="*/ 2147483647 w 84"/>
              <a:gd name="T29" fmla="*/ 2147483647 h 108"/>
              <a:gd name="T30" fmla="*/ 2147483647 w 84"/>
              <a:gd name="T31" fmla="*/ 0 h 108"/>
              <a:gd name="T32" fmla="*/ 2147483647 w 84"/>
              <a:gd name="T33" fmla="*/ 2147483647 h 1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108"/>
              <a:gd name="T53" fmla="*/ 84 w 84"/>
              <a:gd name="T54" fmla="*/ 108 h 1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108">
                <a:moveTo>
                  <a:pt x="24" y="6"/>
                </a:moveTo>
                <a:lnTo>
                  <a:pt x="12" y="24"/>
                </a:lnTo>
                <a:lnTo>
                  <a:pt x="6" y="18"/>
                </a:lnTo>
                <a:lnTo>
                  <a:pt x="0" y="30"/>
                </a:lnTo>
                <a:lnTo>
                  <a:pt x="6" y="48"/>
                </a:lnTo>
                <a:lnTo>
                  <a:pt x="6" y="66"/>
                </a:lnTo>
                <a:lnTo>
                  <a:pt x="6" y="72"/>
                </a:lnTo>
                <a:lnTo>
                  <a:pt x="12" y="84"/>
                </a:lnTo>
                <a:lnTo>
                  <a:pt x="18" y="108"/>
                </a:lnTo>
                <a:lnTo>
                  <a:pt x="54" y="78"/>
                </a:lnTo>
                <a:lnTo>
                  <a:pt x="54" y="72"/>
                </a:lnTo>
                <a:lnTo>
                  <a:pt x="84" y="60"/>
                </a:lnTo>
                <a:lnTo>
                  <a:pt x="78" y="48"/>
                </a:lnTo>
                <a:lnTo>
                  <a:pt x="78" y="6"/>
                </a:lnTo>
                <a:lnTo>
                  <a:pt x="66" y="6"/>
                </a:lnTo>
                <a:lnTo>
                  <a:pt x="48" y="0"/>
                </a:lnTo>
                <a:lnTo>
                  <a:pt x="24" y="6"/>
                </a:lnTo>
                <a:close/>
              </a:path>
            </a:pathLst>
          </a:custGeom>
          <a:noFill/>
          <a:ln w="0">
            <a:solidFill>
              <a:srgbClr val="000000"/>
            </a:solidFill>
            <a:prstDash val="solid"/>
            <a:round/>
            <a:headEnd/>
            <a:tailEnd/>
          </a:ln>
        </p:spPr>
        <p:txBody>
          <a:bodyPr/>
          <a:lstStyle/>
          <a:p>
            <a:endParaRPr lang="fi-FI"/>
          </a:p>
        </p:txBody>
      </p:sp>
      <p:sp>
        <p:nvSpPr>
          <p:cNvPr id="34821" name="Freeform 5"/>
          <p:cNvSpPr>
            <a:spLocks noChangeAspect="1"/>
          </p:cNvSpPr>
          <p:nvPr/>
        </p:nvSpPr>
        <p:spPr bwMode="auto">
          <a:xfrm>
            <a:off x="2076450" y="5526088"/>
            <a:ext cx="776288" cy="735012"/>
          </a:xfrm>
          <a:custGeom>
            <a:avLst/>
            <a:gdLst>
              <a:gd name="T0" fmla="*/ 2147483647 w 96"/>
              <a:gd name="T1" fmla="*/ 2147483647 h 96"/>
              <a:gd name="T2" fmla="*/ 2147483647 w 96"/>
              <a:gd name="T3" fmla="*/ 2147483647 h 96"/>
              <a:gd name="T4" fmla="*/ 2147483647 w 96"/>
              <a:gd name="T5" fmla="*/ 2147483647 h 96"/>
              <a:gd name="T6" fmla="*/ 0 w 96"/>
              <a:gd name="T7" fmla="*/ 2147483647 h 96"/>
              <a:gd name="T8" fmla="*/ 2147483647 w 96"/>
              <a:gd name="T9" fmla="*/ 2147483647 h 96"/>
              <a:gd name="T10" fmla="*/ 2147483647 w 96"/>
              <a:gd name="T11" fmla="*/ 2147483647 h 96"/>
              <a:gd name="T12" fmla="*/ 2147483647 w 96"/>
              <a:gd name="T13" fmla="*/ 2147483647 h 96"/>
              <a:gd name="T14" fmla="*/ 2147483647 w 96"/>
              <a:gd name="T15" fmla="*/ 0 h 96"/>
              <a:gd name="T16" fmla="*/ 2147483647 w 96"/>
              <a:gd name="T17" fmla="*/ 0 h 96"/>
              <a:gd name="T18" fmla="*/ 2147483647 w 96"/>
              <a:gd name="T19" fmla="*/ 2147483647 h 96"/>
              <a:gd name="T20" fmla="*/ 2147483647 w 96"/>
              <a:gd name="T21" fmla="*/ 2147483647 h 96"/>
              <a:gd name="T22" fmla="*/ 2147483647 w 96"/>
              <a:gd name="T23" fmla="*/ 2147483647 h 96"/>
              <a:gd name="T24" fmla="*/ 2147483647 w 96"/>
              <a:gd name="T25" fmla="*/ 2147483647 h 96"/>
              <a:gd name="T26" fmla="*/ 2147483647 w 96"/>
              <a:gd name="T27" fmla="*/ 2147483647 h 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96"/>
              <a:gd name="T44" fmla="*/ 96 w 96"/>
              <a:gd name="T45" fmla="*/ 96 h 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96">
                <a:moveTo>
                  <a:pt x="54" y="96"/>
                </a:moveTo>
                <a:lnTo>
                  <a:pt x="42" y="90"/>
                </a:lnTo>
                <a:lnTo>
                  <a:pt x="18" y="54"/>
                </a:lnTo>
                <a:lnTo>
                  <a:pt x="0" y="54"/>
                </a:lnTo>
                <a:lnTo>
                  <a:pt x="6" y="36"/>
                </a:lnTo>
                <a:lnTo>
                  <a:pt x="24" y="36"/>
                </a:lnTo>
                <a:lnTo>
                  <a:pt x="36" y="18"/>
                </a:lnTo>
                <a:lnTo>
                  <a:pt x="42" y="0"/>
                </a:lnTo>
                <a:lnTo>
                  <a:pt x="60" y="0"/>
                </a:lnTo>
                <a:lnTo>
                  <a:pt x="78" y="6"/>
                </a:lnTo>
                <a:lnTo>
                  <a:pt x="90" y="6"/>
                </a:lnTo>
                <a:lnTo>
                  <a:pt x="96" y="36"/>
                </a:lnTo>
                <a:lnTo>
                  <a:pt x="78" y="84"/>
                </a:lnTo>
                <a:lnTo>
                  <a:pt x="54" y="96"/>
                </a:lnTo>
                <a:close/>
              </a:path>
            </a:pathLst>
          </a:custGeom>
          <a:noFill/>
          <a:ln w="12700">
            <a:solidFill>
              <a:srgbClr val="000000"/>
            </a:solidFill>
            <a:prstDash val="solid"/>
            <a:round/>
            <a:headEnd/>
            <a:tailEnd/>
          </a:ln>
        </p:spPr>
        <p:txBody>
          <a:bodyPr/>
          <a:lstStyle/>
          <a:p>
            <a:endParaRPr lang="fi-FI"/>
          </a:p>
        </p:txBody>
      </p:sp>
      <p:sp>
        <p:nvSpPr>
          <p:cNvPr id="34822" name="Freeform 6"/>
          <p:cNvSpPr>
            <a:spLocks noChangeAspect="1"/>
          </p:cNvSpPr>
          <p:nvPr/>
        </p:nvSpPr>
        <p:spPr bwMode="auto">
          <a:xfrm>
            <a:off x="2708275" y="5165725"/>
            <a:ext cx="731838" cy="639763"/>
          </a:xfrm>
          <a:custGeom>
            <a:avLst/>
            <a:gdLst>
              <a:gd name="T0" fmla="*/ 2147483647 w 90"/>
              <a:gd name="T1" fmla="*/ 2147483647 h 84"/>
              <a:gd name="T2" fmla="*/ 2147483647 w 90"/>
              <a:gd name="T3" fmla="*/ 2147483647 h 84"/>
              <a:gd name="T4" fmla="*/ 0 w 90"/>
              <a:gd name="T5" fmla="*/ 2147483647 h 84"/>
              <a:gd name="T6" fmla="*/ 0 w 90"/>
              <a:gd name="T7" fmla="*/ 2147483647 h 84"/>
              <a:gd name="T8" fmla="*/ 2147483647 w 90"/>
              <a:gd name="T9" fmla="*/ 2147483647 h 84"/>
              <a:gd name="T10" fmla="*/ 2147483647 w 90"/>
              <a:gd name="T11" fmla="*/ 2147483647 h 84"/>
              <a:gd name="T12" fmla="*/ 2147483647 w 90"/>
              <a:gd name="T13" fmla="*/ 2147483647 h 84"/>
              <a:gd name="T14" fmla="*/ 2147483647 w 90"/>
              <a:gd name="T15" fmla="*/ 2147483647 h 84"/>
              <a:gd name="T16" fmla="*/ 2147483647 w 90"/>
              <a:gd name="T17" fmla="*/ 2147483647 h 84"/>
              <a:gd name="T18" fmla="*/ 2147483647 w 90"/>
              <a:gd name="T19" fmla="*/ 2147483647 h 84"/>
              <a:gd name="T20" fmla="*/ 2147483647 w 90"/>
              <a:gd name="T21" fmla="*/ 0 h 84"/>
              <a:gd name="T22" fmla="*/ 2147483647 w 90"/>
              <a:gd name="T23" fmla="*/ 2147483647 h 84"/>
              <a:gd name="T24" fmla="*/ 2147483647 w 90"/>
              <a:gd name="T25" fmla="*/ 2147483647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84"/>
              <a:gd name="T41" fmla="*/ 90 w 90"/>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84">
                <a:moveTo>
                  <a:pt x="12" y="30"/>
                </a:moveTo>
                <a:lnTo>
                  <a:pt x="6" y="30"/>
                </a:lnTo>
                <a:lnTo>
                  <a:pt x="0" y="42"/>
                </a:lnTo>
                <a:lnTo>
                  <a:pt x="0" y="54"/>
                </a:lnTo>
                <a:lnTo>
                  <a:pt x="12" y="54"/>
                </a:lnTo>
                <a:lnTo>
                  <a:pt x="18" y="84"/>
                </a:lnTo>
                <a:lnTo>
                  <a:pt x="90" y="48"/>
                </a:lnTo>
                <a:lnTo>
                  <a:pt x="84" y="36"/>
                </a:lnTo>
                <a:lnTo>
                  <a:pt x="84" y="30"/>
                </a:lnTo>
                <a:lnTo>
                  <a:pt x="54" y="12"/>
                </a:lnTo>
                <a:lnTo>
                  <a:pt x="30" y="0"/>
                </a:lnTo>
                <a:lnTo>
                  <a:pt x="18" y="6"/>
                </a:lnTo>
                <a:lnTo>
                  <a:pt x="12" y="30"/>
                </a:lnTo>
                <a:close/>
              </a:path>
            </a:pathLst>
          </a:custGeom>
          <a:noFill/>
          <a:ln w="12700">
            <a:solidFill>
              <a:srgbClr val="000000"/>
            </a:solidFill>
            <a:prstDash val="solid"/>
            <a:round/>
            <a:headEnd/>
            <a:tailEnd/>
          </a:ln>
        </p:spPr>
        <p:txBody>
          <a:bodyPr/>
          <a:lstStyle/>
          <a:p>
            <a:endParaRPr lang="fi-FI"/>
          </a:p>
        </p:txBody>
      </p:sp>
      <p:sp>
        <p:nvSpPr>
          <p:cNvPr id="34823" name="Freeform 7"/>
          <p:cNvSpPr>
            <a:spLocks noChangeAspect="1"/>
          </p:cNvSpPr>
          <p:nvPr/>
        </p:nvSpPr>
        <p:spPr bwMode="auto">
          <a:xfrm>
            <a:off x="1782763" y="5213350"/>
            <a:ext cx="784225" cy="592138"/>
          </a:xfrm>
          <a:custGeom>
            <a:avLst/>
            <a:gdLst>
              <a:gd name="T0" fmla="*/ 2147483647 w 96"/>
              <a:gd name="T1" fmla="*/ 0 h 78"/>
              <a:gd name="T2" fmla="*/ 2147483647 w 96"/>
              <a:gd name="T3" fmla="*/ 2147483647 h 78"/>
              <a:gd name="T4" fmla="*/ 2147483647 w 96"/>
              <a:gd name="T5" fmla="*/ 2147483647 h 78"/>
              <a:gd name="T6" fmla="*/ 2147483647 w 96"/>
              <a:gd name="T7" fmla="*/ 2147483647 h 78"/>
              <a:gd name="T8" fmla="*/ 0 w 96"/>
              <a:gd name="T9" fmla="*/ 2147483647 h 78"/>
              <a:gd name="T10" fmla="*/ 2147483647 w 96"/>
              <a:gd name="T11" fmla="*/ 2147483647 h 78"/>
              <a:gd name="T12" fmla="*/ 2147483647 w 96"/>
              <a:gd name="T13" fmla="*/ 2147483647 h 78"/>
              <a:gd name="T14" fmla="*/ 2147483647 w 96"/>
              <a:gd name="T15" fmla="*/ 2147483647 h 78"/>
              <a:gd name="T16" fmla="*/ 2147483647 w 96"/>
              <a:gd name="T17" fmla="*/ 2147483647 h 78"/>
              <a:gd name="T18" fmla="*/ 2147483647 w 96"/>
              <a:gd name="T19" fmla="*/ 2147483647 h 78"/>
              <a:gd name="T20" fmla="*/ 2147483647 w 96"/>
              <a:gd name="T21" fmla="*/ 2147483647 h 78"/>
              <a:gd name="T22" fmla="*/ 2147483647 w 96"/>
              <a:gd name="T23" fmla="*/ 0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78"/>
              <a:gd name="T38" fmla="*/ 96 w 96"/>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78">
                <a:moveTo>
                  <a:pt x="54" y="0"/>
                </a:moveTo>
                <a:lnTo>
                  <a:pt x="36" y="30"/>
                </a:lnTo>
                <a:lnTo>
                  <a:pt x="24" y="24"/>
                </a:lnTo>
                <a:lnTo>
                  <a:pt x="12" y="30"/>
                </a:lnTo>
                <a:lnTo>
                  <a:pt x="0" y="36"/>
                </a:lnTo>
                <a:lnTo>
                  <a:pt x="24" y="54"/>
                </a:lnTo>
                <a:lnTo>
                  <a:pt x="42" y="78"/>
                </a:lnTo>
                <a:lnTo>
                  <a:pt x="60" y="78"/>
                </a:lnTo>
                <a:lnTo>
                  <a:pt x="72" y="60"/>
                </a:lnTo>
                <a:lnTo>
                  <a:pt x="78" y="42"/>
                </a:lnTo>
                <a:lnTo>
                  <a:pt x="96" y="42"/>
                </a:lnTo>
                <a:lnTo>
                  <a:pt x="54" y="0"/>
                </a:lnTo>
                <a:close/>
              </a:path>
            </a:pathLst>
          </a:custGeom>
          <a:noFill/>
          <a:ln w="0">
            <a:solidFill>
              <a:srgbClr val="000000"/>
            </a:solidFill>
            <a:prstDash val="solid"/>
            <a:round/>
            <a:headEnd/>
            <a:tailEnd/>
          </a:ln>
        </p:spPr>
        <p:txBody>
          <a:bodyPr/>
          <a:lstStyle/>
          <a:p>
            <a:endParaRPr lang="fi-FI"/>
          </a:p>
        </p:txBody>
      </p:sp>
      <p:sp>
        <p:nvSpPr>
          <p:cNvPr id="34825" name="Freeform 9"/>
          <p:cNvSpPr>
            <a:spLocks noChangeAspect="1"/>
          </p:cNvSpPr>
          <p:nvPr/>
        </p:nvSpPr>
        <p:spPr bwMode="auto">
          <a:xfrm>
            <a:off x="1733550" y="5935663"/>
            <a:ext cx="681038" cy="635000"/>
          </a:xfrm>
          <a:custGeom>
            <a:avLst/>
            <a:gdLst>
              <a:gd name="T0" fmla="*/ 2147483647 w 84"/>
              <a:gd name="T1" fmla="*/ 2147483647 h 84"/>
              <a:gd name="T2" fmla="*/ 0 w 84"/>
              <a:gd name="T3" fmla="*/ 2147483647 h 84"/>
              <a:gd name="T4" fmla="*/ 2147483647 w 84"/>
              <a:gd name="T5" fmla="*/ 2147483647 h 84"/>
              <a:gd name="T6" fmla="*/ 2147483647 w 84"/>
              <a:gd name="T7" fmla="*/ 2147483647 h 84"/>
              <a:gd name="T8" fmla="*/ 2147483647 w 84"/>
              <a:gd name="T9" fmla="*/ 2147483647 h 84"/>
              <a:gd name="T10" fmla="*/ 2147483647 w 84"/>
              <a:gd name="T11" fmla="*/ 2147483647 h 84"/>
              <a:gd name="T12" fmla="*/ 2147483647 w 84"/>
              <a:gd name="T13" fmla="*/ 2147483647 h 84"/>
              <a:gd name="T14" fmla="*/ 2147483647 w 84"/>
              <a:gd name="T15" fmla="*/ 0 h 84"/>
              <a:gd name="T16" fmla="*/ 2147483647 w 84"/>
              <a:gd name="T17" fmla="*/ 0 h 84"/>
              <a:gd name="T18" fmla="*/ 2147483647 w 84"/>
              <a:gd name="T19" fmla="*/ 2147483647 h 84"/>
              <a:gd name="T20" fmla="*/ 2147483647 w 84"/>
              <a:gd name="T21" fmla="*/ 2147483647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4"/>
              <a:gd name="T34" fmla="*/ 0 h 84"/>
              <a:gd name="T35" fmla="*/ 84 w 84"/>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4" h="84">
                <a:moveTo>
                  <a:pt x="18" y="6"/>
                </a:moveTo>
                <a:lnTo>
                  <a:pt x="0" y="24"/>
                </a:lnTo>
                <a:lnTo>
                  <a:pt x="18" y="42"/>
                </a:lnTo>
                <a:lnTo>
                  <a:pt x="48" y="84"/>
                </a:lnTo>
                <a:lnTo>
                  <a:pt x="66" y="78"/>
                </a:lnTo>
                <a:lnTo>
                  <a:pt x="72" y="42"/>
                </a:lnTo>
                <a:lnTo>
                  <a:pt x="84" y="36"/>
                </a:lnTo>
                <a:lnTo>
                  <a:pt x="60" y="0"/>
                </a:lnTo>
                <a:lnTo>
                  <a:pt x="42" y="0"/>
                </a:lnTo>
                <a:lnTo>
                  <a:pt x="42" y="18"/>
                </a:lnTo>
                <a:lnTo>
                  <a:pt x="18" y="6"/>
                </a:lnTo>
                <a:close/>
              </a:path>
            </a:pathLst>
          </a:custGeom>
          <a:noFill/>
          <a:ln w="0">
            <a:solidFill>
              <a:srgbClr val="000000"/>
            </a:solidFill>
            <a:prstDash val="solid"/>
            <a:round/>
            <a:headEnd/>
            <a:tailEnd/>
          </a:ln>
        </p:spPr>
        <p:txBody>
          <a:bodyPr/>
          <a:lstStyle/>
          <a:p>
            <a:endParaRPr lang="fi-FI"/>
          </a:p>
        </p:txBody>
      </p:sp>
      <p:sp>
        <p:nvSpPr>
          <p:cNvPr id="34826" name="Freeform 10"/>
          <p:cNvSpPr>
            <a:spLocks noChangeAspect="1"/>
          </p:cNvSpPr>
          <p:nvPr/>
        </p:nvSpPr>
        <p:spPr bwMode="auto">
          <a:xfrm>
            <a:off x="2370138" y="3490913"/>
            <a:ext cx="1166812" cy="949325"/>
          </a:xfrm>
          <a:custGeom>
            <a:avLst/>
            <a:gdLst>
              <a:gd name="T0" fmla="*/ 2147483647 w 144"/>
              <a:gd name="T1" fmla="*/ 2147483647 h 126"/>
              <a:gd name="T2" fmla="*/ 2147483647 w 144"/>
              <a:gd name="T3" fmla="*/ 2147483647 h 126"/>
              <a:gd name="T4" fmla="*/ 2147483647 w 144"/>
              <a:gd name="T5" fmla="*/ 0 h 126"/>
              <a:gd name="T6" fmla="*/ 2147483647 w 144"/>
              <a:gd name="T7" fmla="*/ 2147483647 h 126"/>
              <a:gd name="T8" fmla="*/ 2147483647 w 144"/>
              <a:gd name="T9" fmla="*/ 2147483647 h 126"/>
              <a:gd name="T10" fmla="*/ 2147483647 w 144"/>
              <a:gd name="T11" fmla="*/ 2147483647 h 126"/>
              <a:gd name="T12" fmla="*/ 2147483647 w 144"/>
              <a:gd name="T13" fmla="*/ 2147483647 h 126"/>
              <a:gd name="T14" fmla="*/ 0 w 144"/>
              <a:gd name="T15" fmla="*/ 2147483647 h 126"/>
              <a:gd name="T16" fmla="*/ 2147483647 w 144"/>
              <a:gd name="T17" fmla="*/ 2147483647 h 126"/>
              <a:gd name="T18" fmla="*/ 2147483647 w 144"/>
              <a:gd name="T19" fmla="*/ 2147483647 h 126"/>
              <a:gd name="T20" fmla="*/ 2147483647 w 144"/>
              <a:gd name="T21" fmla="*/ 2147483647 h 126"/>
              <a:gd name="T22" fmla="*/ 2147483647 w 144"/>
              <a:gd name="T23" fmla="*/ 2147483647 h 126"/>
              <a:gd name="T24" fmla="*/ 2147483647 w 144"/>
              <a:gd name="T25" fmla="*/ 2147483647 h 126"/>
              <a:gd name="T26" fmla="*/ 2147483647 w 144"/>
              <a:gd name="T27" fmla="*/ 2147483647 h 126"/>
              <a:gd name="T28" fmla="*/ 2147483647 w 144"/>
              <a:gd name="T29" fmla="*/ 2147483647 h 126"/>
              <a:gd name="T30" fmla="*/ 2147483647 w 144"/>
              <a:gd name="T31" fmla="*/ 2147483647 h 126"/>
              <a:gd name="T32" fmla="*/ 2147483647 w 144"/>
              <a:gd name="T33" fmla="*/ 2147483647 h 126"/>
              <a:gd name="T34" fmla="*/ 2147483647 w 144"/>
              <a:gd name="T35" fmla="*/ 2147483647 h 126"/>
              <a:gd name="T36" fmla="*/ 2147483647 w 144"/>
              <a:gd name="T37" fmla="*/ 2147483647 h 126"/>
              <a:gd name="T38" fmla="*/ 2147483647 w 144"/>
              <a:gd name="T39" fmla="*/ 2147483647 h 126"/>
              <a:gd name="T40" fmla="*/ 2147483647 w 144"/>
              <a:gd name="T41" fmla="*/ 2147483647 h 126"/>
              <a:gd name="T42" fmla="*/ 2147483647 w 144"/>
              <a:gd name="T43" fmla="*/ 2147483647 h 126"/>
              <a:gd name="T44" fmla="*/ 2147483647 w 144"/>
              <a:gd name="T45" fmla="*/ 2147483647 h 126"/>
              <a:gd name="T46" fmla="*/ 2147483647 w 144"/>
              <a:gd name="T47" fmla="*/ 2147483647 h 126"/>
              <a:gd name="T48" fmla="*/ 2147483647 w 144"/>
              <a:gd name="T49" fmla="*/ 2147483647 h 126"/>
              <a:gd name="T50" fmla="*/ 2147483647 w 144"/>
              <a:gd name="T51" fmla="*/ 2147483647 h 126"/>
              <a:gd name="T52" fmla="*/ 2147483647 w 144"/>
              <a:gd name="T53" fmla="*/ 2147483647 h 126"/>
              <a:gd name="T54" fmla="*/ 2147483647 w 144"/>
              <a:gd name="T55" fmla="*/ 2147483647 h 126"/>
              <a:gd name="T56" fmla="*/ 2147483647 w 144"/>
              <a:gd name="T57" fmla="*/ 2147483647 h 126"/>
              <a:gd name="T58" fmla="*/ 2147483647 w 144"/>
              <a:gd name="T59" fmla="*/ 2147483647 h 126"/>
              <a:gd name="T60" fmla="*/ 2147483647 w 144"/>
              <a:gd name="T61" fmla="*/ 2147483647 h 126"/>
              <a:gd name="T62" fmla="*/ 2147483647 w 144"/>
              <a:gd name="T63" fmla="*/ 2147483647 h 126"/>
              <a:gd name="T64" fmla="*/ 2147483647 w 144"/>
              <a:gd name="T65" fmla="*/ 2147483647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4"/>
              <a:gd name="T100" fmla="*/ 0 h 126"/>
              <a:gd name="T101" fmla="*/ 144 w 144"/>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4" h="126">
                <a:moveTo>
                  <a:pt x="48" y="12"/>
                </a:moveTo>
                <a:lnTo>
                  <a:pt x="54" y="12"/>
                </a:lnTo>
                <a:lnTo>
                  <a:pt x="30" y="0"/>
                </a:lnTo>
                <a:lnTo>
                  <a:pt x="30" y="6"/>
                </a:lnTo>
                <a:lnTo>
                  <a:pt x="24" y="12"/>
                </a:lnTo>
                <a:lnTo>
                  <a:pt x="18" y="12"/>
                </a:lnTo>
                <a:lnTo>
                  <a:pt x="18" y="6"/>
                </a:lnTo>
                <a:lnTo>
                  <a:pt x="0" y="42"/>
                </a:lnTo>
                <a:lnTo>
                  <a:pt x="42" y="72"/>
                </a:lnTo>
                <a:lnTo>
                  <a:pt x="54" y="84"/>
                </a:lnTo>
                <a:lnTo>
                  <a:pt x="66" y="96"/>
                </a:lnTo>
                <a:lnTo>
                  <a:pt x="72" y="108"/>
                </a:lnTo>
                <a:lnTo>
                  <a:pt x="90" y="114"/>
                </a:lnTo>
                <a:lnTo>
                  <a:pt x="102" y="114"/>
                </a:lnTo>
                <a:lnTo>
                  <a:pt x="108" y="126"/>
                </a:lnTo>
                <a:lnTo>
                  <a:pt x="120" y="120"/>
                </a:lnTo>
                <a:lnTo>
                  <a:pt x="126" y="120"/>
                </a:lnTo>
                <a:lnTo>
                  <a:pt x="144" y="114"/>
                </a:lnTo>
                <a:lnTo>
                  <a:pt x="132" y="96"/>
                </a:lnTo>
                <a:lnTo>
                  <a:pt x="108" y="90"/>
                </a:lnTo>
                <a:lnTo>
                  <a:pt x="102" y="90"/>
                </a:lnTo>
                <a:lnTo>
                  <a:pt x="96" y="78"/>
                </a:lnTo>
                <a:lnTo>
                  <a:pt x="96" y="60"/>
                </a:lnTo>
                <a:lnTo>
                  <a:pt x="96" y="48"/>
                </a:lnTo>
                <a:lnTo>
                  <a:pt x="84" y="42"/>
                </a:lnTo>
                <a:lnTo>
                  <a:pt x="66" y="54"/>
                </a:lnTo>
                <a:lnTo>
                  <a:pt x="78" y="60"/>
                </a:lnTo>
                <a:lnTo>
                  <a:pt x="66" y="78"/>
                </a:lnTo>
                <a:lnTo>
                  <a:pt x="54" y="72"/>
                </a:lnTo>
                <a:lnTo>
                  <a:pt x="42" y="54"/>
                </a:lnTo>
                <a:lnTo>
                  <a:pt x="42" y="42"/>
                </a:lnTo>
                <a:lnTo>
                  <a:pt x="54" y="42"/>
                </a:lnTo>
                <a:lnTo>
                  <a:pt x="48" y="12"/>
                </a:lnTo>
                <a:close/>
              </a:path>
            </a:pathLst>
          </a:cu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chemeClr val="lt1"/>
              </a:solidFill>
              <a:latin typeface="+mn-lt"/>
            </a:endParaRPr>
          </a:p>
        </p:txBody>
      </p:sp>
      <p:sp>
        <p:nvSpPr>
          <p:cNvPr id="34827" name="Freeform 11"/>
          <p:cNvSpPr>
            <a:spLocks noChangeAspect="1"/>
          </p:cNvSpPr>
          <p:nvPr/>
        </p:nvSpPr>
        <p:spPr bwMode="auto">
          <a:xfrm>
            <a:off x="2174875" y="3400425"/>
            <a:ext cx="336550" cy="407988"/>
          </a:xfrm>
          <a:custGeom>
            <a:avLst/>
            <a:gdLst>
              <a:gd name="T0" fmla="*/ 2147483647 w 42"/>
              <a:gd name="T1" fmla="*/ 2147483647 h 54"/>
              <a:gd name="T2" fmla="*/ 2147483647 w 42"/>
              <a:gd name="T3" fmla="*/ 2147483647 h 54"/>
              <a:gd name="T4" fmla="*/ 2147483647 w 42"/>
              <a:gd name="T5" fmla="*/ 2147483647 h 54"/>
              <a:gd name="T6" fmla="*/ 2147483647 w 42"/>
              <a:gd name="T7" fmla="*/ 0 h 54"/>
              <a:gd name="T8" fmla="*/ 2147483647 w 42"/>
              <a:gd name="T9" fmla="*/ 0 h 54"/>
              <a:gd name="T10" fmla="*/ 2147483647 w 42"/>
              <a:gd name="T11" fmla="*/ 2147483647 h 54"/>
              <a:gd name="T12" fmla="*/ 0 w 42"/>
              <a:gd name="T13" fmla="*/ 2147483647 h 54"/>
              <a:gd name="T14" fmla="*/ 2147483647 w 42"/>
              <a:gd name="T15" fmla="*/ 2147483647 h 54"/>
              <a:gd name="T16" fmla="*/ 2147483647 w 42"/>
              <a:gd name="T17" fmla="*/ 2147483647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54"/>
              <a:gd name="T29" fmla="*/ 42 w 42"/>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54">
                <a:moveTo>
                  <a:pt x="42" y="18"/>
                </a:moveTo>
                <a:lnTo>
                  <a:pt x="36" y="12"/>
                </a:lnTo>
                <a:lnTo>
                  <a:pt x="30" y="6"/>
                </a:lnTo>
                <a:lnTo>
                  <a:pt x="18" y="0"/>
                </a:lnTo>
                <a:lnTo>
                  <a:pt x="6" y="0"/>
                </a:lnTo>
                <a:lnTo>
                  <a:pt x="6" y="6"/>
                </a:lnTo>
                <a:lnTo>
                  <a:pt x="0" y="36"/>
                </a:lnTo>
                <a:lnTo>
                  <a:pt x="24" y="54"/>
                </a:lnTo>
                <a:lnTo>
                  <a:pt x="42" y="18"/>
                </a:lnTo>
                <a:close/>
              </a:path>
            </a:pathLst>
          </a:cu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chemeClr val="lt1"/>
              </a:solidFill>
              <a:latin typeface="+mn-lt"/>
            </a:endParaRPr>
          </a:p>
        </p:txBody>
      </p:sp>
      <p:sp>
        <p:nvSpPr>
          <p:cNvPr id="34828" name="Freeform 12"/>
          <p:cNvSpPr>
            <a:spLocks noChangeAspect="1"/>
          </p:cNvSpPr>
          <p:nvPr/>
        </p:nvSpPr>
        <p:spPr bwMode="auto">
          <a:xfrm>
            <a:off x="3000375" y="3260725"/>
            <a:ext cx="679450" cy="1089025"/>
          </a:xfrm>
          <a:custGeom>
            <a:avLst/>
            <a:gdLst>
              <a:gd name="T0" fmla="*/ 0 w 84"/>
              <a:gd name="T1" fmla="*/ 2147483647 h 144"/>
              <a:gd name="T2" fmla="*/ 2147483647 w 84"/>
              <a:gd name="T3" fmla="*/ 0 h 144"/>
              <a:gd name="T4" fmla="*/ 2147483647 w 84"/>
              <a:gd name="T5" fmla="*/ 2147483647 h 144"/>
              <a:gd name="T6" fmla="*/ 2147483647 w 84"/>
              <a:gd name="T7" fmla="*/ 2147483647 h 144"/>
              <a:gd name="T8" fmla="*/ 2147483647 w 84"/>
              <a:gd name="T9" fmla="*/ 2147483647 h 144"/>
              <a:gd name="T10" fmla="*/ 2147483647 w 84"/>
              <a:gd name="T11" fmla="*/ 2147483647 h 144"/>
              <a:gd name="T12" fmla="*/ 2147483647 w 84"/>
              <a:gd name="T13" fmla="*/ 2147483647 h 144"/>
              <a:gd name="T14" fmla="*/ 2147483647 w 84"/>
              <a:gd name="T15" fmla="*/ 2147483647 h 144"/>
              <a:gd name="T16" fmla="*/ 2147483647 w 84"/>
              <a:gd name="T17" fmla="*/ 2147483647 h 144"/>
              <a:gd name="T18" fmla="*/ 2147483647 w 84"/>
              <a:gd name="T19" fmla="*/ 2147483647 h 144"/>
              <a:gd name="T20" fmla="*/ 2147483647 w 84"/>
              <a:gd name="T21" fmla="*/ 2147483647 h 144"/>
              <a:gd name="T22" fmla="*/ 2147483647 w 84"/>
              <a:gd name="T23" fmla="*/ 2147483647 h 144"/>
              <a:gd name="T24" fmla="*/ 2147483647 w 84"/>
              <a:gd name="T25" fmla="*/ 2147483647 h 144"/>
              <a:gd name="T26" fmla="*/ 2147483647 w 84"/>
              <a:gd name="T27" fmla="*/ 2147483647 h 144"/>
              <a:gd name="T28" fmla="*/ 2147483647 w 84"/>
              <a:gd name="T29" fmla="*/ 2147483647 h 144"/>
              <a:gd name="T30" fmla="*/ 2147483647 w 84"/>
              <a:gd name="T31" fmla="*/ 2147483647 h 144"/>
              <a:gd name="T32" fmla="*/ 2147483647 w 84"/>
              <a:gd name="T33" fmla="*/ 2147483647 h 144"/>
              <a:gd name="T34" fmla="*/ 2147483647 w 84"/>
              <a:gd name="T35" fmla="*/ 2147483647 h 144"/>
              <a:gd name="T36" fmla="*/ 0 w 84"/>
              <a:gd name="T37" fmla="*/ 2147483647 h 1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4"/>
              <a:gd name="T58" fmla="*/ 0 h 144"/>
              <a:gd name="T59" fmla="*/ 84 w 84"/>
              <a:gd name="T60" fmla="*/ 144 h 1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4" h="144">
                <a:moveTo>
                  <a:pt x="0" y="30"/>
                </a:moveTo>
                <a:lnTo>
                  <a:pt x="36" y="0"/>
                </a:lnTo>
                <a:lnTo>
                  <a:pt x="66" y="18"/>
                </a:lnTo>
                <a:lnTo>
                  <a:pt x="66" y="30"/>
                </a:lnTo>
                <a:lnTo>
                  <a:pt x="78" y="42"/>
                </a:lnTo>
                <a:lnTo>
                  <a:pt x="84" y="48"/>
                </a:lnTo>
                <a:lnTo>
                  <a:pt x="78" y="54"/>
                </a:lnTo>
                <a:lnTo>
                  <a:pt x="60" y="42"/>
                </a:lnTo>
                <a:lnTo>
                  <a:pt x="48" y="48"/>
                </a:lnTo>
                <a:lnTo>
                  <a:pt x="72" y="90"/>
                </a:lnTo>
                <a:lnTo>
                  <a:pt x="54" y="96"/>
                </a:lnTo>
                <a:lnTo>
                  <a:pt x="60" y="114"/>
                </a:lnTo>
                <a:lnTo>
                  <a:pt x="78" y="108"/>
                </a:lnTo>
                <a:lnTo>
                  <a:pt x="84" y="114"/>
                </a:lnTo>
                <a:lnTo>
                  <a:pt x="84" y="120"/>
                </a:lnTo>
                <a:lnTo>
                  <a:pt x="84" y="126"/>
                </a:lnTo>
                <a:lnTo>
                  <a:pt x="66" y="144"/>
                </a:lnTo>
                <a:lnTo>
                  <a:pt x="54" y="126"/>
                </a:lnTo>
                <a:lnTo>
                  <a:pt x="0" y="30"/>
                </a:lnTo>
                <a:close/>
              </a:path>
            </a:pathLst>
          </a:cu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chemeClr val="lt1"/>
              </a:solidFill>
              <a:latin typeface="+mn-lt"/>
            </a:endParaRPr>
          </a:p>
        </p:txBody>
      </p:sp>
      <p:sp>
        <p:nvSpPr>
          <p:cNvPr id="34829" name="Freeform 13"/>
          <p:cNvSpPr>
            <a:spLocks noChangeAspect="1"/>
          </p:cNvSpPr>
          <p:nvPr/>
        </p:nvSpPr>
        <p:spPr bwMode="auto">
          <a:xfrm>
            <a:off x="1733550" y="4530725"/>
            <a:ext cx="681038" cy="590550"/>
          </a:xfrm>
          <a:custGeom>
            <a:avLst/>
            <a:gdLst>
              <a:gd name="T0" fmla="*/ 2147483647 w 84"/>
              <a:gd name="T1" fmla="*/ 2147483647 h 78"/>
              <a:gd name="T2" fmla="*/ 2147483647 w 84"/>
              <a:gd name="T3" fmla="*/ 2147483647 h 78"/>
              <a:gd name="T4" fmla="*/ 2147483647 w 84"/>
              <a:gd name="T5" fmla="*/ 2147483647 h 78"/>
              <a:gd name="T6" fmla="*/ 0 w 84"/>
              <a:gd name="T7" fmla="*/ 2147483647 h 78"/>
              <a:gd name="T8" fmla="*/ 2147483647 w 84"/>
              <a:gd name="T9" fmla="*/ 2147483647 h 78"/>
              <a:gd name="T10" fmla="*/ 2147483647 w 84"/>
              <a:gd name="T11" fmla="*/ 2147483647 h 78"/>
              <a:gd name="T12" fmla="*/ 2147483647 w 84"/>
              <a:gd name="T13" fmla="*/ 2147483647 h 78"/>
              <a:gd name="T14" fmla="*/ 2147483647 w 84"/>
              <a:gd name="T15" fmla="*/ 0 h 78"/>
              <a:gd name="T16" fmla="*/ 2147483647 w 84"/>
              <a:gd name="T17" fmla="*/ 0 h 78"/>
              <a:gd name="T18" fmla="*/ 2147483647 w 84"/>
              <a:gd name="T19" fmla="*/ 2147483647 h 78"/>
              <a:gd name="T20" fmla="*/ 2147483647 w 84"/>
              <a:gd name="T21" fmla="*/ 2147483647 h 78"/>
              <a:gd name="T22" fmla="*/ 2147483647 w 84"/>
              <a:gd name="T23" fmla="*/ 2147483647 h 78"/>
              <a:gd name="T24" fmla="*/ 2147483647 w 84"/>
              <a:gd name="T25" fmla="*/ 2147483647 h 78"/>
              <a:gd name="T26" fmla="*/ 2147483647 w 84"/>
              <a:gd name="T27" fmla="*/ 2147483647 h 78"/>
              <a:gd name="T28" fmla="*/ 2147483647 w 84"/>
              <a:gd name="T29" fmla="*/ 2147483647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4"/>
              <a:gd name="T46" fmla="*/ 0 h 78"/>
              <a:gd name="T47" fmla="*/ 84 w 84"/>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4" h="78">
                <a:moveTo>
                  <a:pt x="42" y="66"/>
                </a:moveTo>
                <a:lnTo>
                  <a:pt x="36" y="78"/>
                </a:lnTo>
                <a:lnTo>
                  <a:pt x="6" y="54"/>
                </a:lnTo>
                <a:lnTo>
                  <a:pt x="0" y="30"/>
                </a:lnTo>
                <a:lnTo>
                  <a:pt x="12" y="30"/>
                </a:lnTo>
                <a:lnTo>
                  <a:pt x="18" y="24"/>
                </a:lnTo>
                <a:lnTo>
                  <a:pt x="30" y="12"/>
                </a:lnTo>
                <a:lnTo>
                  <a:pt x="30" y="0"/>
                </a:lnTo>
                <a:lnTo>
                  <a:pt x="42" y="0"/>
                </a:lnTo>
                <a:lnTo>
                  <a:pt x="60" y="18"/>
                </a:lnTo>
                <a:lnTo>
                  <a:pt x="84" y="24"/>
                </a:lnTo>
                <a:lnTo>
                  <a:pt x="84" y="36"/>
                </a:lnTo>
                <a:lnTo>
                  <a:pt x="72" y="42"/>
                </a:lnTo>
                <a:lnTo>
                  <a:pt x="60" y="60"/>
                </a:lnTo>
                <a:lnTo>
                  <a:pt x="42" y="66"/>
                </a:lnTo>
                <a:close/>
              </a:path>
            </a:pathLst>
          </a:custGeom>
          <a:solidFill>
            <a:srgbClr val="66CCFF"/>
          </a:solidFill>
          <a:ln w="0">
            <a:solidFill>
              <a:srgbClr val="000000"/>
            </a:solidFill>
            <a:prstDash val="solid"/>
            <a:round/>
            <a:headEnd/>
            <a:tailEnd/>
          </a:ln>
        </p:spPr>
        <p:txBody>
          <a:bodyPr/>
          <a:lstStyle/>
          <a:p>
            <a:endParaRPr lang="fi-FI"/>
          </a:p>
        </p:txBody>
      </p:sp>
      <p:sp>
        <p:nvSpPr>
          <p:cNvPr id="34830" name="Freeform 14"/>
          <p:cNvSpPr>
            <a:spLocks noChangeAspect="1"/>
          </p:cNvSpPr>
          <p:nvPr/>
        </p:nvSpPr>
        <p:spPr bwMode="auto">
          <a:xfrm>
            <a:off x="3389313" y="2987675"/>
            <a:ext cx="1219200" cy="1177925"/>
          </a:xfrm>
          <a:custGeom>
            <a:avLst/>
            <a:gdLst>
              <a:gd name="T0" fmla="*/ 2147483647 w 150"/>
              <a:gd name="T1" fmla="*/ 2147483647 h 156"/>
              <a:gd name="T2" fmla="*/ 2147483647 w 150"/>
              <a:gd name="T3" fmla="*/ 2147483647 h 156"/>
              <a:gd name="T4" fmla="*/ 2147483647 w 150"/>
              <a:gd name="T5" fmla="*/ 2147483647 h 156"/>
              <a:gd name="T6" fmla="*/ 2147483647 w 150"/>
              <a:gd name="T7" fmla="*/ 2147483647 h 156"/>
              <a:gd name="T8" fmla="*/ 2147483647 w 150"/>
              <a:gd name="T9" fmla="*/ 2147483647 h 156"/>
              <a:gd name="T10" fmla="*/ 2147483647 w 150"/>
              <a:gd name="T11" fmla="*/ 2147483647 h 156"/>
              <a:gd name="T12" fmla="*/ 2147483647 w 150"/>
              <a:gd name="T13" fmla="*/ 2147483647 h 156"/>
              <a:gd name="T14" fmla="*/ 2147483647 w 150"/>
              <a:gd name="T15" fmla="*/ 2147483647 h 156"/>
              <a:gd name="T16" fmla="*/ 2147483647 w 150"/>
              <a:gd name="T17" fmla="*/ 2147483647 h 156"/>
              <a:gd name="T18" fmla="*/ 2147483647 w 150"/>
              <a:gd name="T19" fmla="*/ 2147483647 h 156"/>
              <a:gd name="T20" fmla="*/ 2147483647 w 150"/>
              <a:gd name="T21" fmla="*/ 2147483647 h 156"/>
              <a:gd name="T22" fmla="*/ 2147483647 w 150"/>
              <a:gd name="T23" fmla="*/ 2147483647 h 156"/>
              <a:gd name="T24" fmla="*/ 0 w 150"/>
              <a:gd name="T25" fmla="*/ 2147483647 h 156"/>
              <a:gd name="T26" fmla="*/ 2147483647 w 150"/>
              <a:gd name="T27" fmla="*/ 2147483647 h 156"/>
              <a:gd name="T28" fmla="*/ 2147483647 w 150"/>
              <a:gd name="T29" fmla="*/ 2147483647 h 156"/>
              <a:gd name="T30" fmla="*/ 2147483647 w 150"/>
              <a:gd name="T31" fmla="*/ 2147483647 h 156"/>
              <a:gd name="T32" fmla="*/ 2147483647 w 150"/>
              <a:gd name="T33" fmla="*/ 2147483647 h 156"/>
              <a:gd name="T34" fmla="*/ 2147483647 w 150"/>
              <a:gd name="T35" fmla="*/ 2147483647 h 156"/>
              <a:gd name="T36" fmla="*/ 2147483647 w 150"/>
              <a:gd name="T37" fmla="*/ 2147483647 h 156"/>
              <a:gd name="T38" fmla="*/ 2147483647 w 150"/>
              <a:gd name="T39" fmla="*/ 2147483647 h 156"/>
              <a:gd name="T40" fmla="*/ 2147483647 w 150"/>
              <a:gd name="T41" fmla="*/ 2147483647 h 156"/>
              <a:gd name="T42" fmla="*/ 2147483647 w 150"/>
              <a:gd name="T43" fmla="*/ 2147483647 h 156"/>
              <a:gd name="T44" fmla="*/ 2147483647 w 150"/>
              <a:gd name="T45" fmla="*/ 0 h 156"/>
              <a:gd name="T46" fmla="*/ 2147483647 w 150"/>
              <a:gd name="T47" fmla="*/ 2147483647 h 156"/>
              <a:gd name="T48" fmla="*/ 2147483647 w 150"/>
              <a:gd name="T49" fmla="*/ 2147483647 h 156"/>
              <a:gd name="T50" fmla="*/ 2147483647 w 150"/>
              <a:gd name="T51" fmla="*/ 2147483647 h 156"/>
              <a:gd name="T52" fmla="*/ 2147483647 w 150"/>
              <a:gd name="T53" fmla="*/ 2147483647 h 156"/>
              <a:gd name="T54" fmla="*/ 2147483647 w 150"/>
              <a:gd name="T55" fmla="*/ 2147483647 h 156"/>
              <a:gd name="T56" fmla="*/ 2147483647 w 150"/>
              <a:gd name="T57" fmla="*/ 2147483647 h 156"/>
              <a:gd name="T58" fmla="*/ 2147483647 w 150"/>
              <a:gd name="T59" fmla="*/ 2147483647 h 156"/>
              <a:gd name="T60" fmla="*/ 2147483647 w 150"/>
              <a:gd name="T61" fmla="*/ 2147483647 h 1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0"/>
              <a:gd name="T94" fmla="*/ 0 h 156"/>
              <a:gd name="T95" fmla="*/ 150 w 150"/>
              <a:gd name="T96" fmla="*/ 156 h 1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0" h="156">
                <a:moveTo>
                  <a:pt x="114" y="84"/>
                </a:moveTo>
                <a:lnTo>
                  <a:pt x="114" y="90"/>
                </a:lnTo>
                <a:lnTo>
                  <a:pt x="90" y="102"/>
                </a:lnTo>
                <a:lnTo>
                  <a:pt x="84" y="126"/>
                </a:lnTo>
                <a:lnTo>
                  <a:pt x="54" y="138"/>
                </a:lnTo>
                <a:lnTo>
                  <a:pt x="48" y="156"/>
                </a:lnTo>
                <a:lnTo>
                  <a:pt x="36" y="156"/>
                </a:lnTo>
                <a:lnTo>
                  <a:pt x="36" y="150"/>
                </a:lnTo>
                <a:lnTo>
                  <a:pt x="30" y="144"/>
                </a:lnTo>
                <a:lnTo>
                  <a:pt x="12" y="150"/>
                </a:lnTo>
                <a:lnTo>
                  <a:pt x="6" y="132"/>
                </a:lnTo>
                <a:lnTo>
                  <a:pt x="24" y="126"/>
                </a:lnTo>
                <a:lnTo>
                  <a:pt x="0" y="84"/>
                </a:lnTo>
                <a:lnTo>
                  <a:pt x="12" y="78"/>
                </a:lnTo>
                <a:lnTo>
                  <a:pt x="30" y="90"/>
                </a:lnTo>
                <a:lnTo>
                  <a:pt x="36" y="84"/>
                </a:lnTo>
                <a:lnTo>
                  <a:pt x="30" y="78"/>
                </a:lnTo>
                <a:lnTo>
                  <a:pt x="48" y="72"/>
                </a:lnTo>
                <a:lnTo>
                  <a:pt x="48" y="60"/>
                </a:lnTo>
                <a:lnTo>
                  <a:pt x="60" y="66"/>
                </a:lnTo>
                <a:lnTo>
                  <a:pt x="72" y="42"/>
                </a:lnTo>
                <a:lnTo>
                  <a:pt x="60" y="24"/>
                </a:lnTo>
                <a:lnTo>
                  <a:pt x="54" y="0"/>
                </a:lnTo>
                <a:lnTo>
                  <a:pt x="138" y="6"/>
                </a:lnTo>
                <a:lnTo>
                  <a:pt x="138" y="12"/>
                </a:lnTo>
                <a:lnTo>
                  <a:pt x="132" y="24"/>
                </a:lnTo>
                <a:lnTo>
                  <a:pt x="150" y="36"/>
                </a:lnTo>
                <a:lnTo>
                  <a:pt x="150" y="66"/>
                </a:lnTo>
                <a:lnTo>
                  <a:pt x="144" y="84"/>
                </a:lnTo>
                <a:lnTo>
                  <a:pt x="120" y="84"/>
                </a:lnTo>
                <a:lnTo>
                  <a:pt x="114" y="84"/>
                </a:lnTo>
                <a:close/>
              </a:path>
            </a:pathLst>
          </a:custGeom>
          <a:noFill/>
          <a:ln w="0">
            <a:solidFill>
              <a:srgbClr val="000000"/>
            </a:solidFill>
            <a:prstDash val="solid"/>
            <a:round/>
            <a:headEnd/>
            <a:tailEnd/>
          </a:ln>
        </p:spPr>
        <p:txBody>
          <a:bodyPr/>
          <a:lstStyle/>
          <a:p>
            <a:endParaRPr lang="fi-FI"/>
          </a:p>
        </p:txBody>
      </p:sp>
      <p:sp>
        <p:nvSpPr>
          <p:cNvPr id="34831" name="Freeform 16"/>
          <p:cNvSpPr>
            <a:spLocks noChangeAspect="1"/>
          </p:cNvSpPr>
          <p:nvPr/>
        </p:nvSpPr>
        <p:spPr bwMode="auto">
          <a:xfrm>
            <a:off x="2566988" y="3311525"/>
            <a:ext cx="385762" cy="271463"/>
          </a:xfrm>
          <a:custGeom>
            <a:avLst/>
            <a:gdLst>
              <a:gd name="T0" fmla="*/ 0 w 48"/>
              <a:gd name="T1" fmla="*/ 2147483647 h 36"/>
              <a:gd name="T2" fmla="*/ 2147483647 w 48"/>
              <a:gd name="T3" fmla="*/ 2147483647 h 36"/>
              <a:gd name="T4" fmla="*/ 2147483647 w 48"/>
              <a:gd name="T5" fmla="*/ 0 h 36"/>
              <a:gd name="T6" fmla="*/ 2147483647 w 48"/>
              <a:gd name="T7" fmla="*/ 2147483647 h 36"/>
              <a:gd name="T8" fmla="*/ 2147483647 w 48"/>
              <a:gd name="T9" fmla="*/ 2147483647 h 36"/>
              <a:gd name="T10" fmla="*/ 2147483647 w 48"/>
              <a:gd name="T11" fmla="*/ 2147483647 h 36"/>
              <a:gd name="T12" fmla="*/ 2147483647 w 48"/>
              <a:gd name="T13" fmla="*/ 2147483647 h 36"/>
              <a:gd name="T14" fmla="*/ 2147483647 w 48"/>
              <a:gd name="T15" fmla="*/ 2147483647 h 36"/>
              <a:gd name="T16" fmla="*/ 2147483647 w 48"/>
              <a:gd name="T17" fmla="*/ 2147483647 h 36"/>
              <a:gd name="T18" fmla="*/ 0 w 48"/>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36"/>
              <a:gd name="T32" fmla="*/ 48 w 48"/>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36">
                <a:moveTo>
                  <a:pt x="0" y="18"/>
                </a:moveTo>
                <a:lnTo>
                  <a:pt x="6" y="12"/>
                </a:lnTo>
                <a:lnTo>
                  <a:pt x="12" y="0"/>
                </a:lnTo>
                <a:lnTo>
                  <a:pt x="36" y="6"/>
                </a:lnTo>
                <a:lnTo>
                  <a:pt x="48" y="12"/>
                </a:lnTo>
                <a:lnTo>
                  <a:pt x="48" y="18"/>
                </a:lnTo>
                <a:lnTo>
                  <a:pt x="42" y="30"/>
                </a:lnTo>
                <a:lnTo>
                  <a:pt x="30" y="36"/>
                </a:lnTo>
                <a:lnTo>
                  <a:pt x="6" y="24"/>
                </a:lnTo>
                <a:lnTo>
                  <a:pt x="0" y="18"/>
                </a:lnTo>
                <a:close/>
              </a:path>
            </a:pathLst>
          </a:cu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chemeClr val="lt1"/>
              </a:solidFill>
              <a:latin typeface="+mn-lt"/>
            </a:endParaRPr>
          </a:p>
        </p:txBody>
      </p:sp>
      <p:sp>
        <p:nvSpPr>
          <p:cNvPr id="34832" name="Freeform 17"/>
          <p:cNvSpPr>
            <a:spLocks noChangeAspect="1"/>
          </p:cNvSpPr>
          <p:nvPr/>
        </p:nvSpPr>
        <p:spPr bwMode="auto">
          <a:xfrm>
            <a:off x="1830388" y="2987675"/>
            <a:ext cx="485775" cy="323850"/>
          </a:xfrm>
          <a:custGeom>
            <a:avLst/>
            <a:gdLst>
              <a:gd name="T0" fmla="*/ 2147483647 w 60"/>
              <a:gd name="T1" fmla="*/ 2147483647 h 42"/>
              <a:gd name="T2" fmla="*/ 2147483647 w 60"/>
              <a:gd name="T3" fmla="*/ 2147483647 h 42"/>
              <a:gd name="T4" fmla="*/ 2147483647 w 60"/>
              <a:gd name="T5" fmla="*/ 2147483647 h 42"/>
              <a:gd name="T6" fmla="*/ 2147483647 w 60"/>
              <a:gd name="T7" fmla="*/ 2147483647 h 42"/>
              <a:gd name="T8" fmla="*/ 2147483647 w 60"/>
              <a:gd name="T9" fmla="*/ 2147483647 h 42"/>
              <a:gd name="T10" fmla="*/ 2147483647 w 60"/>
              <a:gd name="T11" fmla="*/ 2147483647 h 42"/>
              <a:gd name="T12" fmla="*/ 2147483647 w 60"/>
              <a:gd name="T13" fmla="*/ 2147483647 h 42"/>
              <a:gd name="T14" fmla="*/ 2147483647 w 60"/>
              <a:gd name="T15" fmla="*/ 2147483647 h 42"/>
              <a:gd name="T16" fmla="*/ 2147483647 w 60"/>
              <a:gd name="T17" fmla="*/ 2147483647 h 42"/>
              <a:gd name="T18" fmla="*/ 2147483647 w 60"/>
              <a:gd name="T19" fmla="*/ 2147483647 h 42"/>
              <a:gd name="T20" fmla="*/ 2147483647 w 60"/>
              <a:gd name="T21" fmla="*/ 2147483647 h 42"/>
              <a:gd name="T22" fmla="*/ 2147483647 w 60"/>
              <a:gd name="T23" fmla="*/ 2147483647 h 42"/>
              <a:gd name="T24" fmla="*/ 2147483647 w 60"/>
              <a:gd name="T25" fmla="*/ 2147483647 h 42"/>
              <a:gd name="T26" fmla="*/ 2147483647 w 60"/>
              <a:gd name="T27" fmla="*/ 2147483647 h 42"/>
              <a:gd name="T28" fmla="*/ 0 w 60"/>
              <a:gd name="T29" fmla="*/ 2147483647 h 42"/>
              <a:gd name="T30" fmla="*/ 0 w 60"/>
              <a:gd name="T31" fmla="*/ 2147483647 h 42"/>
              <a:gd name="T32" fmla="*/ 0 w 60"/>
              <a:gd name="T33" fmla="*/ 2147483647 h 42"/>
              <a:gd name="T34" fmla="*/ 0 w 60"/>
              <a:gd name="T35" fmla="*/ 2147483647 h 42"/>
              <a:gd name="T36" fmla="*/ 2147483647 w 60"/>
              <a:gd name="T37" fmla="*/ 2147483647 h 42"/>
              <a:gd name="T38" fmla="*/ 2147483647 w 60"/>
              <a:gd name="T39" fmla="*/ 2147483647 h 42"/>
              <a:gd name="T40" fmla="*/ 2147483647 w 60"/>
              <a:gd name="T41" fmla="*/ 0 h 42"/>
              <a:gd name="T42" fmla="*/ 2147483647 w 60"/>
              <a:gd name="T43" fmla="*/ 0 h 42"/>
              <a:gd name="T44" fmla="*/ 2147483647 w 60"/>
              <a:gd name="T45" fmla="*/ 2147483647 h 42"/>
              <a:gd name="T46" fmla="*/ 2147483647 w 60"/>
              <a:gd name="T47" fmla="*/ 2147483647 h 42"/>
              <a:gd name="T48" fmla="*/ 2147483647 w 60"/>
              <a:gd name="T49" fmla="*/ 2147483647 h 42"/>
              <a:gd name="T50" fmla="*/ 2147483647 w 60"/>
              <a:gd name="T51" fmla="*/ 2147483647 h 42"/>
              <a:gd name="T52" fmla="*/ 2147483647 w 60"/>
              <a:gd name="T53" fmla="*/ 2147483647 h 42"/>
              <a:gd name="T54" fmla="*/ 2147483647 w 60"/>
              <a:gd name="T55" fmla="*/ 2147483647 h 42"/>
              <a:gd name="T56" fmla="*/ 2147483647 w 60"/>
              <a:gd name="T57" fmla="*/ 2147483647 h 42"/>
              <a:gd name="T58" fmla="*/ 2147483647 w 60"/>
              <a:gd name="T59" fmla="*/ 2147483647 h 42"/>
              <a:gd name="T60" fmla="*/ 2147483647 w 60"/>
              <a:gd name="T61" fmla="*/ 2147483647 h 42"/>
              <a:gd name="T62" fmla="*/ 2147483647 w 60"/>
              <a:gd name="T63" fmla="*/ 2147483647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0"/>
              <a:gd name="T97" fmla="*/ 0 h 42"/>
              <a:gd name="T98" fmla="*/ 60 w 60"/>
              <a:gd name="T99" fmla="*/ 42 h 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0" h="42">
                <a:moveTo>
                  <a:pt x="42" y="18"/>
                </a:moveTo>
                <a:lnTo>
                  <a:pt x="36" y="12"/>
                </a:lnTo>
                <a:lnTo>
                  <a:pt x="30" y="12"/>
                </a:lnTo>
                <a:lnTo>
                  <a:pt x="30" y="18"/>
                </a:lnTo>
                <a:lnTo>
                  <a:pt x="30" y="24"/>
                </a:lnTo>
                <a:lnTo>
                  <a:pt x="30" y="30"/>
                </a:lnTo>
                <a:lnTo>
                  <a:pt x="36" y="36"/>
                </a:lnTo>
                <a:lnTo>
                  <a:pt x="30" y="42"/>
                </a:lnTo>
                <a:lnTo>
                  <a:pt x="24" y="42"/>
                </a:lnTo>
                <a:lnTo>
                  <a:pt x="18" y="42"/>
                </a:lnTo>
                <a:lnTo>
                  <a:pt x="18" y="36"/>
                </a:lnTo>
                <a:lnTo>
                  <a:pt x="12" y="36"/>
                </a:lnTo>
                <a:lnTo>
                  <a:pt x="12" y="42"/>
                </a:lnTo>
                <a:lnTo>
                  <a:pt x="6" y="42"/>
                </a:lnTo>
                <a:lnTo>
                  <a:pt x="0" y="36"/>
                </a:lnTo>
                <a:lnTo>
                  <a:pt x="0" y="24"/>
                </a:lnTo>
                <a:lnTo>
                  <a:pt x="0" y="18"/>
                </a:lnTo>
                <a:lnTo>
                  <a:pt x="0" y="12"/>
                </a:lnTo>
                <a:lnTo>
                  <a:pt x="6" y="6"/>
                </a:lnTo>
                <a:lnTo>
                  <a:pt x="18" y="6"/>
                </a:lnTo>
                <a:lnTo>
                  <a:pt x="24" y="0"/>
                </a:lnTo>
                <a:lnTo>
                  <a:pt x="30" y="0"/>
                </a:lnTo>
                <a:lnTo>
                  <a:pt x="36" y="6"/>
                </a:lnTo>
                <a:lnTo>
                  <a:pt x="42" y="12"/>
                </a:lnTo>
                <a:lnTo>
                  <a:pt x="48" y="12"/>
                </a:lnTo>
                <a:lnTo>
                  <a:pt x="54" y="6"/>
                </a:lnTo>
                <a:lnTo>
                  <a:pt x="60" y="12"/>
                </a:lnTo>
                <a:lnTo>
                  <a:pt x="60" y="18"/>
                </a:lnTo>
                <a:lnTo>
                  <a:pt x="54" y="18"/>
                </a:lnTo>
                <a:lnTo>
                  <a:pt x="54" y="24"/>
                </a:lnTo>
                <a:lnTo>
                  <a:pt x="48" y="24"/>
                </a:lnTo>
                <a:lnTo>
                  <a:pt x="42" y="18"/>
                </a:lnTo>
                <a:close/>
              </a:path>
            </a:pathLst>
          </a:cu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chemeClr val="lt1"/>
              </a:solidFill>
              <a:latin typeface="+mn-lt"/>
            </a:endParaRPr>
          </a:p>
        </p:txBody>
      </p:sp>
      <p:sp>
        <p:nvSpPr>
          <p:cNvPr id="34833" name="Freeform 19"/>
          <p:cNvSpPr>
            <a:spLocks noChangeAspect="1"/>
          </p:cNvSpPr>
          <p:nvPr/>
        </p:nvSpPr>
        <p:spPr bwMode="auto">
          <a:xfrm>
            <a:off x="2370138" y="2947988"/>
            <a:ext cx="95250" cy="92075"/>
          </a:xfrm>
          <a:custGeom>
            <a:avLst/>
            <a:gdLst>
              <a:gd name="T0" fmla="*/ 2147483647 w 12"/>
              <a:gd name="T1" fmla="*/ 0 h 12"/>
              <a:gd name="T2" fmla="*/ 0 w 12"/>
              <a:gd name="T3" fmla="*/ 2147483647 h 12"/>
              <a:gd name="T4" fmla="*/ 2147483647 w 12"/>
              <a:gd name="T5" fmla="*/ 2147483647 h 12"/>
              <a:gd name="T6" fmla="*/ 2147483647 w 12"/>
              <a:gd name="T7" fmla="*/ 2147483647 h 12"/>
              <a:gd name="T8" fmla="*/ 2147483647 w 12"/>
              <a:gd name="T9" fmla="*/ 2147483647 h 12"/>
              <a:gd name="T10" fmla="*/ 2147483647 w 12"/>
              <a:gd name="T11" fmla="*/ 0 h 12"/>
              <a:gd name="T12" fmla="*/ 0 60000 65536"/>
              <a:gd name="T13" fmla="*/ 0 60000 65536"/>
              <a:gd name="T14" fmla="*/ 0 60000 65536"/>
              <a:gd name="T15" fmla="*/ 0 60000 65536"/>
              <a:gd name="T16" fmla="*/ 0 60000 65536"/>
              <a:gd name="T17" fmla="*/ 0 60000 65536"/>
              <a:gd name="T18" fmla="*/ 0 w 12"/>
              <a:gd name="T19" fmla="*/ 0 h 12"/>
              <a:gd name="T20" fmla="*/ 12 w 12"/>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2" h="12">
                <a:moveTo>
                  <a:pt x="6" y="0"/>
                </a:moveTo>
                <a:lnTo>
                  <a:pt x="0" y="6"/>
                </a:lnTo>
                <a:lnTo>
                  <a:pt x="6" y="12"/>
                </a:lnTo>
                <a:lnTo>
                  <a:pt x="12" y="12"/>
                </a:lnTo>
                <a:lnTo>
                  <a:pt x="12" y="6"/>
                </a:lnTo>
                <a:lnTo>
                  <a:pt x="6" y="0"/>
                </a:lnTo>
                <a:close/>
              </a:path>
            </a:pathLst>
          </a:cu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chemeClr val="lt1"/>
              </a:solidFill>
              <a:latin typeface="+mn-lt"/>
            </a:endParaRPr>
          </a:p>
        </p:txBody>
      </p:sp>
      <p:sp>
        <p:nvSpPr>
          <p:cNvPr id="34834" name="Freeform 21"/>
          <p:cNvSpPr>
            <a:spLocks noChangeAspect="1"/>
          </p:cNvSpPr>
          <p:nvPr/>
        </p:nvSpPr>
        <p:spPr bwMode="auto">
          <a:xfrm>
            <a:off x="2370138" y="1443038"/>
            <a:ext cx="1069975" cy="1225550"/>
          </a:xfrm>
          <a:custGeom>
            <a:avLst/>
            <a:gdLst>
              <a:gd name="T0" fmla="*/ 2147483647 w 132"/>
              <a:gd name="T1" fmla="*/ 2147483647 h 162"/>
              <a:gd name="T2" fmla="*/ 2147483647 w 132"/>
              <a:gd name="T3" fmla="*/ 2147483647 h 162"/>
              <a:gd name="T4" fmla="*/ 2147483647 w 132"/>
              <a:gd name="T5" fmla="*/ 2147483647 h 162"/>
              <a:gd name="T6" fmla="*/ 2147483647 w 132"/>
              <a:gd name="T7" fmla="*/ 2147483647 h 162"/>
              <a:gd name="T8" fmla="*/ 2147483647 w 132"/>
              <a:gd name="T9" fmla="*/ 2147483647 h 162"/>
              <a:gd name="T10" fmla="*/ 2147483647 w 132"/>
              <a:gd name="T11" fmla="*/ 2147483647 h 162"/>
              <a:gd name="T12" fmla="*/ 2147483647 w 132"/>
              <a:gd name="T13" fmla="*/ 2147483647 h 162"/>
              <a:gd name="T14" fmla="*/ 2147483647 w 132"/>
              <a:gd name="T15" fmla="*/ 2147483647 h 162"/>
              <a:gd name="T16" fmla="*/ 2147483647 w 132"/>
              <a:gd name="T17" fmla="*/ 2147483647 h 162"/>
              <a:gd name="T18" fmla="*/ 2147483647 w 132"/>
              <a:gd name="T19" fmla="*/ 2147483647 h 162"/>
              <a:gd name="T20" fmla="*/ 2147483647 w 132"/>
              <a:gd name="T21" fmla="*/ 2147483647 h 162"/>
              <a:gd name="T22" fmla="*/ 2147483647 w 132"/>
              <a:gd name="T23" fmla="*/ 2147483647 h 162"/>
              <a:gd name="T24" fmla="*/ 2147483647 w 132"/>
              <a:gd name="T25" fmla="*/ 2147483647 h 162"/>
              <a:gd name="T26" fmla="*/ 2147483647 w 132"/>
              <a:gd name="T27" fmla="*/ 2147483647 h 162"/>
              <a:gd name="T28" fmla="*/ 2147483647 w 132"/>
              <a:gd name="T29" fmla="*/ 2147483647 h 162"/>
              <a:gd name="T30" fmla="*/ 2147483647 w 132"/>
              <a:gd name="T31" fmla="*/ 2147483647 h 162"/>
              <a:gd name="T32" fmla="*/ 2147483647 w 132"/>
              <a:gd name="T33" fmla="*/ 2147483647 h 162"/>
              <a:gd name="T34" fmla="*/ 2147483647 w 132"/>
              <a:gd name="T35" fmla="*/ 2147483647 h 162"/>
              <a:gd name="T36" fmla="*/ 0 w 132"/>
              <a:gd name="T37" fmla="*/ 2147483647 h 162"/>
              <a:gd name="T38" fmla="*/ 0 w 132"/>
              <a:gd name="T39" fmla="*/ 2147483647 h 162"/>
              <a:gd name="T40" fmla="*/ 2147483647 w 132"/>
              <a:gd name="T41" fmla="*/ 2147483647 h 162"/>
              <a:gd name="T42" fmla="*/ 2147483647 w 132"/>
              <a:gd name="T43" fmla="*/ 2147483647 h 162"/>
              <a:gd name="T44" fmla="*/ 2147483647 w 132"/>
              <a:gd name="T45" fmla="*/ 2147483647 h 162"/>
              <a:gd name="T46" fmla="*/ 2147483647 w 132"/>
              <a:gd name="T47" fmla="*/ 2147483647 h 162"/>
              <a:gd name="T48" fmla="*/ 2147483647 w 132"/>
              <a:gd name="T49" fmla="*/ 2147483647 h 162"/>
              <a:gd name="T50" fmla="*/ 2147483647 w 132"/>
              <a:gd name="T51" fmla="*/ 0 h 162"/>
              <a:gd name="T52" fmla="*/ 2147483647 w 132"/>
              <a:gd name="T53" fmla="*/ 2147483647 h 162"/>
              <a:gd name="T54" fmla="*/ 2147483647 w 132"/>
              <a:gd name="T55" fmla="*/ 2147483647 h 162"/>
              <a:gd name="T56" fmla="*/ 2147483647 w 132"/>
              <a:gd name="T57" fmla="*/ 2147483647 h 162"/>
              <a:gd name="T58" fmla="*/ 2147483647 w 132"/>
              <a:gd name="T59" fmla="*/ 2147483647 h 1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2"/>
              <a:gd name="T91" fmla="*/ 0 h 162"/>
              <a:gd name="T92" fmla="*/ 132 w 132"/>
              <a:gd name="T93" fmla="*/ 162 h 1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2" h="162">
                <a:moveTo>
                  <a:pt x="84" y="78"/>
                </a:moveTo>
                <a:lnTo>
                  <a:pt x="54" y="162"/>
                </a:lnTo>
                <a:lnTo>
                  <a:pt x="24" y="156"/>
                </a:lnTo>
                <a:lnTo>
                  <a:pt x="18" y="162"/>
                </a:lnTo>
                <a:lnTo>
                  <a:pt x="18" y="156"/>
                </a:lnTo>
                <a:lnTo>
                  <a:pt x="18" y="150"/>
                </a:lnTo>
                <a:lnTo>
                  <a:pt x="12" y="138"/>
                </a:lnTo>
                <a:lnTo>
                  <a:pt x="18" y="132"/>
                </a:lnTo>
                <a:lnTo>
                  <a:pt x="18" y="126"/>
                </a:lnTo>
                <a:lnTo>
                  <a:pt x="18" y="120"/>
                </a:lnTo>
                <a:lnTo>
                  <a:pt x="24" y="114"/>
                </a:lnTo>
                <a:lnTo>
                  <a:pt x="30" y="108"/>
                </a:lnTo>
                <a:lnTo>
                  <a:pt x="30" y="102"/>
                </a:lnTo>
                <a:lnTo>
                  <a:pt x="24" y="96"/>
                </a:lnTo>
                <a:lnTo>
                  <a:pt x="24" y="90"/>
                </a:lnTo>
                <a:lnTo>
                  <a:pt x="18" y="78"/>
                </a:lnTo>
                <a:lnTo>
                  <a:pt x="12" y="72"/>
                </a:lnTo>
                <a:lnTo>
                  <a:pt x="6" y="72"/>
                </a:lnTo>
                <a:lnTo>
                  <a:pt x="0" y="72"/>
                </a:lnTo>
                <a:lnTo>
                  <a:pt x="0" y="60"/>
                </a:lnTo>
                <a:lnTo>
                  <a:pt x="12" y="48"/>
                </a:lnTo>
                <a:lnTo>
                  <a:pt x="30" y="36"/>
                </a:lnTo>
                <a:lnTo>
                  <a:pt x="36" y="24"/>
                </a:lnTo>
                <a:lnTo>
                  <a:pt x="84" y="24"/>
                </a:lnTo>
                <a:lnTo>
                  <a:pt x="102" y="12"/>
                </a:lnTo>
                <a:lnTo>
                  <a:pt x="126" y="0"/>
                </a:lnTo>
                <a:lnTo>
                  <a:pt x="132" y="24"/>
                </a:lnTo>
                <a:lnTo>
                  <a:pt x="126" y="72"/>
                </a:lnTo>
                <a:lnTo>
                  <a:pt x="108" y="72"/>
                </a:lnTo>
                <a:lnTo>
                  <a:pt x="84" y="78"/>
                </a:lnTo>
                <a:close/>
              </a:path>
            </a:pathLst>
          </a:cu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chemeClr val="lt1"/>
              </a:solidFill>
              <a:latin typeface="+mn-lt"/>
            </a:endParaRPr>
          </a:p>
        </p:txBody>
      </p:sp>
      <p:sp>
        <p:nvSpPr>
          <p:cNvPr id="34835" name="Freeform 22"/>
          <p:cNvSpPr>
            <a:spLocks noChangeAspect="1"/>
          </p:cNvSpPr>
          <p:nvPr/>
        </p:nvSpPr>
        <p:spPr bwMode="auto">
          <a:xfrm>
            <a:off x="5529263" y="0"/>
            <a:ext cx="1706562" cy="2132013"/>
          </a:xfrm>
          <a:custGeom>
            <a:avLst/>
            <a:gdLst>
              <a:gd name="T0" fmla="*/ 2147483647 w 210"/>
              <a:gd name="T1" fmla="*/ 0 h 282"/>
              <a:gd name="T2" fmla="*/ 2147483647 w 210"/>
              <a:gd name="T3" fmla="*/ 2147483647 h 282"/>
              <a:gd name="T4" fmla="*/ 2147483647 w 210"/>
              <a:gd name="T5" fmla="*/ 2147483647 h 282"/>
              <a:gd name="T6" fmla="*/ 2147483647 w 210"/>
              <a:gd name="T7" fmla="*/ 2147483647 h 282"/>
              <a:gd name="T8" fmla="*/ 2147483647 w 210"/>
              <a:gd name="T9" fmla="*/ 2147483647 h 282"/>
              <a:gd name="T10" fmla="*/ 2147483647 w 210"/>
              <a:gd name="T11" fmla="*/ 2147483647 h 282"/>
              <a:gd name="T12" fmla="*/ 2147483647 w 210"/>
              <a:gd name="T13" fmla="*/ 2147483647 h 282"/>
              <a:gd name="T14" fmla="*/ 2147483647 w 210"/>
              <a:gd name="T15" fmla="*/ 2147483647 h 282"/>
              <a:gd name="T16" fmla="*/ 2147483647 w 210"/>
              <a:gd name="T17" fmla="*/ 2147483647 h 282"/>
              <a:gd name="T18" fmla="*/ 2147483647 w 210"/>
              <a:gd name="T19" fmla="*/ 2147483647 h 282"/>
              <a:gd name="T20" fmla="*/ 2147483647 w 210"/>
              <a:gd name="T21" fmla="*/ 2147483647 h 282"/>
              <a:gd name="T22" fmla="*/ 2147483647 w 210"/>
              <a:gd name="T23" fmla="*/ 2147483647 h 282"/>
              <a:gd name="T24" fmla="*/ 2147483647 w 210"/>
              <a:gd name="T25" fmla="*/ 2147483647 h 282"/>
              <a:gd name="T26" fmla="*/ 0 w 210"/>
              <a:gd name="T27" fmla="*/ 2147483647 h 282"/>
              <a:gd name="T28" fmla="*/ 2147483647 w 210"/>
              <a:gd name="T29" fmla="*/ 2147483647 h 282"/>
              <a:gd name="T30" fmla="*/ 2147483647 w 210"/>
              <a:gd name="T31" fmla="*/ 2147483647 h 282"/>
              <a:gd name="T32" fmla="*/ 2147483647 w 210"/>
              <a:gd name="T33" fmla="*/ 2147483647 h 282"/>
              <a:gd name="T34" fmla="*/ 2147483647 w 210"/>
              <a:gd name="T35" fmla="*/ 2147483647 h 282"/>
              <a:gd name="T36" fmla="*/ 2147483647 w 210"/>
              <a:gd name="T37" fmla="*/ 2147483647 h 282"/>
              <a:gd name="T38" fmla="*/ 2147483647 w 210"/>
              <a:gd name="T39" fmla="*/ 2147483647 h 282"/>
              <a:gd name="T40" fmla="*/ 2147483647 w 210"/>
              <a:gd name="T41" fmla="*/ 2147483647 h 282"/>
              <a:gd name="T42" fmla="*/ 2147483647 w 210"/>
              <a:gd name="T43" fmla="*/ 2147483647 h 282"/>
              <a:gd name="T44" fmla="*/ 2147483647 w 210"/>
              <a:gd name="T45" fmla="*/ 2147483647 h 282"/>
              <a:gd name="T46" fmla="*/ 2147483647 w 210"/>
              <a:gd name="T47" fmla="*/ 2147483647 h 282"/>
              <a:gd name="T48" fmla="*/ 2147483647 w 210"/>
              <a:gd name="T49" fmla="*/ 2147483647 h 282"/>
              <a:gd name="T50" fmla="*/ 2147483647 w 210"/>
              <a:gd name="T51" fmla="*/ 2147483647 h 282"/>
              <a:gd name="T52" fmla="*/ 2147483647 w 210"/>
              <a:gd name="T53" fmla="*/ 2147483647 h 282"/>
              <a:gd name="T54" fmla="*/ 2147483647 w 210"/>
              <a:gd name="T55" fmla="*/ 2147483647 h 282"/>
              <a:gd name="T56" fmla="*/ 2147483647 w 210"/>
              <a:gd name="T57" fmla="*/ 2147483647 h 282"/>
              <a:gd name="T58" fmla="*/ 2147483647 w 210"/>
              <a:gd name="T59" fmla="*/ 2147483647 h 282"/>
              <a:gd name="T60" fmla="*/ 2147483647 w 210"/>
              <a:gd name="T61" fmla="*/ 2147483647 h 282"/>
              <a:gd name="T62" fmla="*/ 2147483647 w 210"/>
              <a:gd name="T63" fmla="*/ 2147483647 h 282"/>
              <a:gd name="T64" fmla="*/ 2147483647 w 210"/>
              <a:gd name="T65" fmla="*/ 2147483647 h 282"/>
              <a:gd name="T66" fmla="*/ 2147483647 w 210"/>
              <a:gd name="T67" fmla="*/ 2147483647 h 282"/>
              <a:gd name="T68" fmla="*/ 2147483647 w 210"/>
              <a:gd name="T69" fmla="*/ 2147483647 h 282"/>
              <a:gd name="T70" fmla="*/ 2147483647 w 210"/>
              <a:gd name="T71" fmla="*/ 2147483647 h 282"/>
              <a:gd name="T72" fmla="*/ 2147483647 w 210"/>
              <a:gd name="T73" fmla="*/ 2147483647 h 282"/>
              <a:gd name="T74" fmla="*/ 2147483647 w 210"/>
              <a:gd name="T75" fmla="*/ 2147483647 h 282"/>
              <a:gd name="T76" fmla="*/ 2147483647 w 210"/>
              <a:gd name="T77" fmla="*/ 2147483647 h 282"/>
              <a:gd name="T78" fmla="*/ 2147483647 w 210"/>
              <a:gd name="T79" fmla="*/ 0 h 28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0"/>
              <a:gd name="T121" fmla="*/ 0 h 282"/>
              <a:gd name="T122" fmla="*/ 210 w 210"/>
              <a:gd name="T123" fmla="*/ 282 h 28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0" h="282">
                <a:moveTo>
                  <a:pt x="30" y="0"/>
                </a:moveTo>
                <a:lnTo>
                  <a:pt x="30" y="18"/>
                </a:lnTo>
                <a:lnTo>
                  <a:pt x="12" y="24"/>
                </a:lnTo>
                <a:lnTo>
                  <a:pt x="12" y="36"/>
                </a:lnTo>
                <a:lnTo>
                  <a:pt x="24" y="60"/>
                </a:lnTo>
                <a:lnTo>
                  <a:pt x="42" y="66"/>
                </a:lnTo>
                <a:lnTo>
                  <a:pt x="36" y="96"/>
                </a:lnTo>
                <a:lnTo>
                  <a:pt x="30" y="102"/>
                </a:lnTo>
                <a:lnTo>
                  <a:pt x="30" y="114"/>
                </a:lnTo>
                <a:lnTo>
                  <a:pt x="42" y="126"/>
                </a:lnTo>
                <a:lnTo>
                  <a:pt x="42" y="138"/>
                </a:lnTo>
                <a:lnTo>
                  <a:pt x="36" y="144"/>
                </a:lnTo>
                <a:lnTo>
                  <a:pt x="18" y="138"/>
                </a:lnTo>
                <a:lnTo>
                  <a:pt x="0" y="144"/>
                </a:lnTo>
                <a:lnTo>
                  <a:pt x="12" y="168"/>
                </a:lnTo>
                <a:lnTo>
                  <a:pt x="12" y="186"/>
                </a:lnTo>
                <a:lnTo>
                  <a:pt x="30" y="192"/>
                </a:lnTo>
                <a:lnTo>
                  <a:pt x="36" y="210"/>
                </a:lnTo>
                <a:lnTo>
                  <a:pt x="36" y="246"/>
                </a:lnTo>
                <a:lnTo>
                  <a:pt x="48" y="252"/>
                </a:lnTo>
                <a:lnTo>
                  <a:pt x="60" y="252"/>
                </a:lnTo>
                <a:lnTo>
                  <a:pt x="66" y="240"/>
                </a:lnTo>
                <a:lnTo>
                  <a:pt x="102" y="276"/>
                </a:lnTo>
                <a:lnTo>
                  <a:pt x="108" y="276"/>
                </a:lnTo>
                <a:lnTo>
                  <a:pt x="138" y="282"/>
                </a:lnTo>
                <a:lnTo>
                  <a:pt x="168" y="276"/>
                </a:lnTo>
                <a:lnTo>
                  <a:pt x="174" y="258"/>
                </a:lnTo>
                <a:lnTo>
                  <a:pt x="168" y="246"/>
                </a:lnTo>
                <a:lnTo>
                  <a:pt x="168" y="240"/>
                </a:lnTo>
                <a:lnTo>
                  <a:pt x="174" y="228"/>
                </a:lnTo>
                <a:lnTo>
                  <a:pt x="192" y="216"/>
                </a:lnTo>
                <a:lnTo>
                  <a:pt x="210" y="222"/>
                </a:lnTo>
                <a:lnTo>
                  <a:pt x="204" y="174"/>
                </a:lnTo>
                <a:lnTo>
                  <a:pt x="198" y="150"/>
                </a:lnTo>
                <a:lnTo>
                  <a:pt x="174" y="96"/>
                </a:lnTo>
                <a:lnTo>
                  <a:pt x="150" y="54"/>
                </a:lnTo>
                <a:lnTo>
                  <a:pt x="138" y="12"/>
                </a:lnTo>
                <a:lnTo>
                  <a:pt x="132" y="12"/>
                </a:lnTo>
                <a:lnTo>
                  <a:pt x="96" y="18"/>
                </a:lnTo>
                <a:lnTo>
                  <a:pt x="30" y="0"/>
                </a:lnTo>
                <a:close/>
              </a:path>
            </a:pathLst>
          </a:custGeom>
          <a:noFill/>
          <a:ln w="0">
            <a:solidFill>
              <a:srgbClr val="000000"/>
            </a:solidFill>
            <a:prstDash val="solid"/>
            <a:round/>
            <a:headEnd/>
            <a:tailEnd/>
          </a:ln>
        </p:spPr>
        <p:txBody>
          <a:bodyPr/>
          <a:lstStyle/>
          <a:p>
            <a:endParaRPr lang="fi-FI"/>
          </a:p>
        </p:txBody>
      </p:sp>
      <p:sp>
        <p:nvSpPr>
          <p:cNvPr id="34836" name="Freeform 23"/>
          <p:cNvSpPr>
            <a:spLocks noChangeAspect="1"/>
          </p:cNvSpPr>
          <p:nvPr/>
        </p:nvSpPr>
        <p:spPr bwMode="auto">
          <a:xfrm>
            <a:off x="3389313" y="1177925"/>
            <a:ext cx="1993900" cy="1862138"/>
          </a:xfrm>
          <a:custGeom>
            <a:avLst/>
            <a:gdLst>
              <a:gd name="T0" fmla="*/ 2147483647 w 246"/>
              <a:gd name="T1" fmla="*/ 0 h 246"/>
              <a:gd name="T2" fmla="*/ 2147483647 w 246"/>
              <a:gd name="T3" fmla="*/ 0 h 246"/>
              <a:gd name="T4" fmla="*/ 2147483647 w 246"/>
              <a:gd name="T5" fmla="*/ 2147483647 h 246"/>
              <a:gd name="T6" fmla="*/ 2147483647 w 246"/>
              <a:gd name="T7" fmla="*/ 2147483647 h 246"/>
              <a:gd name="T8" fmla="*/ 2147483647 w 246"/>
              <a:gd name="T9" fmla="*/ 2147483647 h 246"/>
              <a:gd name="T10" fmla="*/ 0 w 246"/>
              <a:gd name="T11" fmla="*/ 2147483647 h 246"/>
              <a:gd name="T12" fmla="*/ 0 w 246"/>
              <a:gd name="T13" fmla="*/ 2147483647 h 246"/>
              <a:gd name="T14" fmla="*/ 2147483647 w 246"/>
              <a:gd name="T15" fmla="*/ 2147483647 h 246"/>
              <a:gd name="T16" fmla="*/ 2147483647 w 246"/>
              <a:gd name="T17" fmla="*/ 2147483647 h 246"/>
              <a:gd name="T18" fmla="*/ 2147483647 w 246"/>
              <a:gd name="T19" fmla="*/ 2147483647 h 246"/>
              <a:gd name="T20" fmla="*/ 2147483647 w 246"/>
              <a:gd name="T21" fmla="*/ 2147483647 h 246"/>
              <a:gd name="T22" fmla="*/ 2147483647 w 246"/>
              <a:gd name="T23" fmla="*/ 2147483647 h 246"/>
              <a:gd name="T24" fmla="*/ 2147483647 w 246"/>
              <a:gd name="T25" fmla="*/ 2147483647 h 246"/>
              <a:gd name="T26" fmla="*/ 2147483647 w 246"/>
              <a:gd name="T27" fmla="*/ 2147483647 h 246"/>
              <a:gd name="T28" fmla="*/ 2147483647 w 246"/>
              <a:gd name="T29" fmla="*/ 2147483647 h 246"/>
              <a:gd name="T30" fmla="*/ 2147483647 w 246"/>
              <a:gd name="T31" fmla="*/ 2147483647 h 246"/>
              <a:gd name="T32" fmla="*/ 2147483647 w 246"/>
              <a:gd name="T33" fmla="*/ 2147483647 h 246"/>
              <a:gd name="T34" fmla="*/ 2147483647 w 246"/>
              <a:gd name="T35" fmla="*/ 2147483647 h 246"/>
              <a:gd name="T36" fmla="*/ 2147483647 w 246"/>
              <a:gd name="T37" fmla="*/ 2147483647 h 246"/>
              <a:gd name="T38" fmla="*/ 2147483647 w 246"/>
              <a:gd name="T39" fmla="*/ 2147483647 h 246"/>
              <a:gd name="T40" fmla="*/ 2147483647 w 246"/>
              <a:gd name="T41" fmla="*/ 2147483647 h 246"/>
              <a:gd name="T42" fmla="*/ 2147483647 w 246"/>
              <a:gd name="T43" fmla="*/ 2147483647 h 246"/>
              <a:gd name="T44" fmla="*/ 2147483647 w 246"/>
              <a:gd name="T45" fmla="*/ 2147483647 h 246"/>
              <a:gd name="T46" fmla="*/ 2147483647 w 246"/>
              <a:gd name="T47" fmla="*/ 2147483647 h 246"/>
              <a:gd name="T48" fmla="*/ 2147483647 w 246"/>
              <a:gd name="T49" fmla="*/ 2147483647 h 246"/>
              <a:gd name="T50" fmla="*/ 2147483647 w 246"/>
              <a:gd name="T51" fmla="*/ 2147483647 h 246"/>
              <a:gd name="T52" fmla="*/ 2147483647 w 246"/>
              <a:gd name="T53" fmla="*/ 2147483647 h 246"/>
              <a:gd name="T54" fmla="*/ 2147483647 w 246"/>
              <a:gd name="T55" fmla="*/ 2147483647 h 246"/>
              <a:gd name="T56" fmla="*/ 2147483647 w 246"/>
              <a:gd name="T57" fmla="*/ 2147483647 h 246"/>
              <a:gd name="T58" fmla="*/ 2147483647 w 246"/>
              <a:gd name="T59" fmla="*/ 2147483647 h 246"/>
              <a:gd name="T60" fmla="*/ 2147483647 w 246"/>
              <a:gd name="T61" fmla="*/ 0 h 246"/>
              <a:gd name="T62" fmla="*/ 2147483647 w 246"/>
              <a:gd name="T63" fmla="*/ 0 h 2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6"/>
              <a:gd name="T97" fmla="*/ 0 h 246"/>
              <a:gd name="T98" fmla="*/ 246 w 246"/>
              <a:gd name="T99" fmla="*/ 246 h 2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6" h="246">
                <a:moveTo>
                  <a:pt x="162" y="0"/>
                </a:moveTo>
                <a:lnTo>
                  <a:pt x="156" y="0"/>
                </a:lnTo>
                <a:lnTo>
                  <a:pt x="114" y="60"/>
                </a:lnTo>
                <a:lnTo>
                  <a:pt x="84" y="72"/>
                </a:lnTo>
                <a:lnTo>
                  <a:pt x="6" y="60"/>
                </a:lnTo>
                <a:lnTo>
                  <a:pt x="0" y="108"/>
                </a:lnTo>
                <a:lnTo>
                  <a:pt x="0" y="150"/>
                </a:lnTo>
                <a:lnTo>
                  <a:pt x="18" y="162"/>
                </a:lnTo>
                <a:lnTo>
                  <a:pt x="24" y="162"/>
                </a:lnTo>
                <a:lnTo>
                  <a:pt x="30" y="168"/>
                </a:lnTo>
                <a:lnTo>
                  <a:pt x="24" y="186"/>
                </a:lnTo>
                <a:lnTo>
                  <a:pt x="6" y="192"/>
                </a:lnTo>
                <a:lnTo>
                  <a:pt x="24" y="216"/>
                </a:lnTo>
                <a:lnTo>
                  <a:pt x="54" y="240"/>
                </a:lnTo>
                <a:lnTo>
                  <a:pt x="138" y="246"/>
                </a:lnTo>
                <a:lnTo>
                  <a:pt x="168" y="246"/>
                </a:lnTo>
                <a:lnTo>
                  <a:pt x="174" y="240"/>
                </a:lnTo>
                <a:lnTo>
                  <a:pt x="180" y="234"/>
                </a:lnTo>
                <a:lnTo>
                  <a:pt x="192" y="234"/>
                </a:lnTo>
                <a:lnTo>
                  <a:pt x="210" y="240"/>
                </a:lnTo>
                <a:lnTo>
                  <a:pt x="216" y="210"/>
                </a:lnTo>
                <a:lnTo>
                  <a:pt x="228" y="198"/>
                </a:lnTo>
                <a:lnTo>
                  <a:pt x="246" y="198"/>
                </a:lnTo>
                <a:lnTo>
                  <a:pt x="240" y="174"/>
                </a:lnTo>
                <a:lnTo>
                  <a:pt x="222" y="156"/>
                </a:lnTo>
                <a:lnTo>
                  <a:pt x="210" y="156"/>
                </a:lnTo>
                <a:lnTo>
                  <a:pt x="198" y="138"/>
                </a:lnTo>
                <a:lnTo>
                  <a:pt x="198" y="96"/>
                </a:lnTo>
                <a:lnTo>
                  <a:pt x="186" y="42"/>
                </a:lnTo>
                <a:lnTo>
                  <a:pt x="186" y="30"/>
                </a:lnTo>
                <a:lnTo>
                  <a:pt x="174" y="0"/>
                </a:lnTo>
                <a:lnTo>
                  <a:pt x="162" y="0"/>
                </a:lnTo>
                <a:close/>
              </a:path>
            </a:pathLst>
          </a:custGeom>
          <a:noFill/>
          <a:ln w="0">
            <a:solidFill>
              <a:srgbClr val="000000"/>
            </a:solidFill>
            <a:prstDash val="solid"/>
            <a:round/>
            <a:headEnd/>
            <a:tailEnd/>
          </a:ln>
        </p:spPr>
        <p:txBody>
          <a:bodyPr/>
          <a:lstStyle/>
          <a:p>
            <a:endParaRPr lang="fi-FI"/>
          </a:p>
        </p:txBody>
      </p:sp>
      <p:sp>
        <p:nvSpPr>
          <p:cNvPr id="34837" name="Freeform 24"/>
          <p:cNvSpPr>
            <a:spLocks noChangeAspect="1"/>
          </p:cNvSpPr>
          <p:nvPr/>
        </p:nvSpPr>
        <p:spPr bwMode="auto">
          <a:xfrm>
            <a:off x="4900613" y="1406525"/>
            <a:ext cx="1458912" cy="1268413"/>
          </a:xfrm>
          <a:custGeom>
            <a:avLst/>
            <a:gdLst>
              <a:gd name="T0" fmla="*/ 0 w 180"/>
              <a:gd name="T1" fmla="*/ 0 h 168"/>
              <a:gd name="T2" fmla="*/ 0 w 180"/>
              <a:gd name="T3" fmla="*/ 2147483647 h 168"/>
              <a:gd name="T4" fmla="*/ 2147483647 w 180"/>
              <a:gd name="T5" fmla="*/ 2147483647 h 168"/>
              <a:gd name="T6" fmla="*/ 2147483647 w 180"/>
              <a:gd name="T7" fmla="*/ 2147483647 h 168"/>
              <a:gd name="T8" fmla="*/ 2147483647 w 180"/>
              <a:gd name="T9" fmla="*/ 2147483647 h 168"/>
              <a:gd name="T10" fmla="*/ 2147483647 w 180"/>
              <a:gd name="T11" fmla="*/ 2147483647 h 168"/>
              <a:gd name="T12" fmla="*/ 2147483647 w 180"/>
              <a:gd name="T13" fmla="*/ 2147483647 h 168"/>
              <a:gd name="T14" fmla="*/ 2147483647 w 180"/>
              <a:gd name="T15" fmla="*/ 2147483647 h 168"/>
              <a:gd name="T16" fmla="*/ 2147483647 w 180"/>
              <a:gd name="T17" fmla="*/ 2147483647 h 168"/>
              <a:gd name="T18" fmla="*/ 2147483647 w 180"/>
              <a:gd name="T19" fmla="*/ 2147483647 h 168"/>
              <a:gd name="T20" fmla="*/ 2147483647 w 180"/>
              <a:gd name="T21" fmla="*/ 2147483647 h 168"/>
              <a:gd name="T22" fmla="*/ 2147483647 w 180"/>
              <a:gd name="T23" fmla="*/ 2147483647 h 168"/>
              <a:gd name="T24" fmla="*/ 2147483647 w 180"/>
              <a:gd name="T25" fmla="*/ 2147483647 h 168"/>
              <a:gd name="T26" fmla="*/ 2147483647 w 180"/>
              <a:gd name="T27" fmla="*/ 2147483647 h 168"/>
              <a:gd name="T28" fmla="*/ 2147483647 w 180"/>
              <a:gd name="T29" fmla="*/ 2147483647 h 168"/>
              <a:gd name="T30" fmla="*/ 2147483647 w 180"/>
              <a:gd name="T31" fmla="*/ 2147483647 h 168"/>
              <a:gd name="T32" fmla="*/ 2147483647 w 180"/>
              <a:gd name="T33" fmla="*/ 2147483647 h 168"/>
              <a:gd name="T34" fmla="*/ 2147483647 w 180"/>
              <a:gd name="T35" fmla="*/ 2147483647 h 168"/>
              <a:gd name="T36" fmla="*/ 2147483647 w 180"/>
              <a:gd name="T37" fmla="*/ 2147483647 h 168"/>
              <a:gd name="T38" fmla="*/ 2147483647 w 180"/>
              <a:gd name="T39" fmla="*/ 2147483647 h 168"/>
              <a:gd name="T40" fmla="*/ 2147483647 w 180"/>
              <a:gd name="T41" fmla="*/ 2147483647 h 168"/>
              <a:gd name="T42" fmla="*/ 2147483647 w 180"/>
              <a:gd name="T43" fmla="*/ 0 h 168"/>
              <a:gd name="T44" fmla="*/ 2147483647 w 180"/>
              <a:gd name="T45" fmla="*/ 2147483647 h 168"/>
              <a:gd name="T46" fmla="*/ 2147483647 w 180"/>
              <a:gd name="T47" fmla="*/ 0 h 168"/>
              <a:gd name="T48" fmla="*/ 0 w 180"/>
              <a:gd name="T49" fmla="*/ 0 h 1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68"/>
              <a:gd name="T77" fmla="*/ 180 w 180"/>
              <a:gd name="T78" fmla="*/ 168 h 1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68">
                <a:moveTo>
                  <a:pt x="0" y="0"/>
                </a:moveTo>
                <a:lnTo>
                  <a:pt x="0" y="12"/>
                </a:lnTo>
                <a:lnTo>
                  <a:pt x="12" y="66"/>
                </a:lnTo>
                <a:lnTo>
                  <a:pt x="12" y="108"/>
                </a:lnTo>
                <a:lnTo>
                  <a:pt x="24" y="126"/>
                </a:lnTo>
                <a:lnTo>
                  <a:pt x="36" y="126"/>
                </a:lnTo>
                <a:lnTo>
                  <a:pt x="54" y="144"/>
                </a:lnTo>
                <a:lnTo>
                  <a:pt x="60" y="168"/>
                </a:lnTo>
                <a:lnTo>
                  <a:pt x="108" y="156"/>
                </a:lnTo>
                <a:lnTo>
                  <a:pt x="114" y="126"/>
                </a:lnTo>
                <a:lnTo>
                  <a:pt x="150" y="114"/>
                </a:lnTo>
                <a:lnTo>
                  <a:pt x="156" y="114"/>
                </a:lnTo>
                <a:lnTo>
                  <a:pt x="168" y="114"/>
                </a:lnTo>
                <a:lnTo>
                  <a:pt x="174" y="102"/>
                </a:lnTo>
                <a:lnTo>
                  <a:pt x="180" y="90"/>
                </a:lnTo>
                <a:lnTo>
                  <a:pt x="144" y="54"/>
                </a:lnTo>
                <a:lnTo>
                  <a:pt x="138" y="66"/>
                </a:lnTo>
                <a:lnTo>
                  <a:pt x="126" y="66"/>
                </a:lnTo>
                <a:lnTo>
                  <a:pt x="114" y="60"/>
                </a:lnTo>
                <a:lnTo>
                  <a:pt x="114" y="24"/>
                </a:lnTo>
                <a:lnTo>
                  <a:pt x="108" y="6"/>
                </a:lnTo>
                <a:lnTo>
                  <a:pt x="90" y="0"/>
                </a:lnTo>
                <a:lnTo>
                  <a:pt x="66" y="6"/>
                </a:lnTo>
                <a:lnTo>
                  <a:pt x="6" y="0"/>
                </a:lnTo>
                <a:lnTo>
                  <a:pt x="0" y="0"/>
                </a:lnTo>
                <a:close/>
              </a:path>
            </a:pathLst>
          </a:custGeom>
          <a:noFill/>
          <a:ln w="0">
            <a:solidFill>
              <a:srgbClr val="000000"/>
            </a:solidFill>
            <a:prstDash val="solid"/>
            <a:round/>
            <a:headEnd/>
            <a:tailEnd/>
          </a:ln>
        </p:spPr>
        <p:txBody>
          <a:bodyPr/>
          <a:lstStyle/>
          <a:p>
            <a:endParaRPr lang="fi-FI"/>
          </a:p>
        </p:txBody>
      </p:sp>
      <p:sp>
        <p:nvSpPr>
          <p:cNvPr id="34838" name="Freeform 27"/>
          <p:cNvSpPr>
            <a:spLocks noChangeAspect="1"/>
          </p:cNvSpPr>
          <p:nvPr/>
        </p:nvSpPr>
        <p:spPr bwMode="auto">
          <a:xfrm>
            <a:off x="2708275" y="3443288"/>
            <a:ext cx="731838" cy="771525"/>
          </a:xfrm>
          <a:custGeom>
            <a:avLst/>
            <a:gdLst>
              <a:gd name="T0" fmla="*/ 2147483647 w 90"/>
              <a:gd name="T1" fmla="*/ 2147483647 h 102"/>
              <a:gd name="T2" fmla="*/ 2147483647 w 90"/>
              <a:gd name="T3" fmla="*/ 2147483647 h 102"/>
              <a:gd name="T4" fmla="*/ 2147483647 w 90"/>
              <a:gd name="T5" fmla="*/ 2147483647 h 102"/>
              <a:gd name="T6" fmla="*/ 2147483647 w 90"/>
              <a:gd name="T7" fmla="*/ 2147483647 h 102"/>
              <a:gd name="T8" fmla="*/ 0 w 90"/>
              <a:gd name="T9" fmla="*/ 2147483647 h 102"/>
              <a:gd name="T10" fmla="*/ 0 w 90"/>
              <a:gd name="T11" fmla="*/ 2147483647 h 102"/>
              <a:gd name="T12" fmla="*/ 2147483647 w 90"/>
              <a:gd name="T13" fmla="*/ 2147483647 h 102"/>
              <a:gd name="T14" fmla="*/ 2147483647 w 90"/>
              <a:gd name="T15" fmla="*/ 2147483647 h 102"/>
              <a:gd name="T16" fmla="*/ 2147483647 w 90"/>
              <a:gd name="T17" fmla="*/ 2147483647 h 102"/>
              <a:gd name="T18" fmla="*/ 2147483647 w 90"/>
              <a:gd name="T19" fmla="*/ 2147483647 h 102"/>
              <a:gd name="T20" fmla="*/ 2147483647 w 90"/>
              <a:gd name="T21" fmla="*/ 0 h 102"/>
              <a:gd name="T22" fmla="*/ 2147483647 w 90"/>
              <a:gd name="T23" fmla="*/ 2147483647 h 102"/>
              <a:gd name="T24" fmla="*/ 2147483647 w 90"/>
              <a:gd name="T25" fmla="*/ 2147483647 h 102"/>
              <a:gd name="T26" fmla="*/ 2147483647 w 90"/>
              <a:gd name="T27" fmla="*/ 2147483647 h 102"/>
              <a:gd name="T28" fmla="*/ 2147483647 w 90"/>
              <a:gd name="T29" fmla="*/ 2147483647 h 102"/>
              <a:gd name="T30" fmla="*/ 2147483647 w 90"/>
              <a:gd name="T31" fmla="*/ 2147483647 h 102"/>
              <a:gd name="T32" fmla="*/ 2147483647 w 90"/>
              <a:gd name="T33" fmla="*/ 2147483647 h 102"/>
              <a:gd name="T34" fmla="*/ 2147483647 w 90"/>
              <a:gd name="T35" fmla="*/ 2147483647 h 102"/>
              <a:gd name="T36" fmla="*/ 2147483647 w 90"/>
              <a:gd name="T37" fmla="*/ 2147483647 h 102"/>
              <a:gd name="T38" fmla="*/ 2147483647 w 90"/>
              <a:gd name="T39" fmla="*/ 2147483647 h 1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102"/>
              <a:gd name="T62" fmla="*/ 90 w 90"/>
              <a:gd name="T63" fmla="*/ 102 h 10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102">
                <a:moveTo>
                  <a:pt x="24" y="60"/>
                </a:moveTo>
                <a:lnTo>
                  <a:pt x="36" y="66"/>
                </a:lnTo>
                <a:lnTo>
                  <a:pt x="24" y="84"/>
                </a:lnTo>
                <a:lnTo>
                  <a:pt x="12" y="78"/>
                </a:lnTo>
                <a:lnTo>
                  <a:pt x="0" y="60"/>
                </a:lnTo>
                <a:lnTo>
                  <a:pt x="0" y="48"/>
                </a:lnTo>
                <a:lnTo>
                  <a:pt x="12" y="48"/>
                </a:lnTo>
                <a:lnTo>
                  <a:pt x="6" y="18"/>
                </a:lnTo>
                <a:lnTo>
                  <a:pt x="12" y="18"/>
                </a:lnTo>
                <a:lnTo>
                  <a:pt x="24" y="12"/>
                </a:lnTo>
                <a:lnTo>
                  <a:pt x="30" y="0"/>
                </a:lnTo>
                <a:lnTo>
                  <a:pt x="36" y="6"/>
                </a:lnTo>
                <a:lnTo>
                  <a:pt x="90" y="102"/>
                </a:lnTo>
                <a:lnTo>
                  <a:pt x="66" y="96"/>
                </a:lnTo>
                <a:lnTo>
                  <a:pt x="60" y="96"/>
                </a:lnTo>
                <a:lnTo>
                  <a:pt x="54" y="84"/>
                </a:lnTo>
                <a:lnTo>
                  <a:pt x="54" y="66"/>
                </a:lnTo>
                <a:lnTo>
                  <a:pt x="54" y="54"/>
                </a:lnTo>
                <a:lnTo>
                  <a:pt x="42" y="48"/>
                </a:lnTo>
                <a:lnTo>
                  <a:pt x="24" y="60"/>
                </a:lnTo>
                <a:close/>
              </a:path>
            </a:pathLst>
          </a:cu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chemeClr val="lt1"/>
              </a:solidFill>
              <a:latin typeface="+mn-lt"/>
            </a:endParaRPr>
          </a:p>
        </p:txBody>
      </p:sp>
      <p:sp>
        <p:nvSpPr>
          <p:cNvPr id="34839" name="Freeform 29"/>
          <p:cNvSpPr>
            <a:spLocks noChangeAspect="1"/>
          </p:cNvSpPr>
          <p:nvPr/>
        </p:nvSpPr>
        <p:spPr bwMode="auto">
          <a:xfrm>
            <a:off x="1492250" y="4940300"/>
            <a:ext cx="727075" cy="542925"/>
          </a:xfrm>
          <a:custGeom>
            <a:avLst/>
            <a:gdLst>
              <a:gd name="T0" fmla="*/ 0 w 90"/>
              <a:gd name="T1" fmla="*/ 2147483647 h 72"/>
              <a:gd name="T2" fmla="*/ 2147483647 w 90"/>
              <a:gd name="T3" fmla="*/ 2147483647 h 72"/>
              <a:gd name="T4" fmla="*/ 2147483647 w 90"/>
              <a:gd name="T5" fmla="*/ 2147483647 h 72"/>
              <a:gd name="T6" fmla="*/ 2147483647 w 90"/>
              <a:gd name="T7" fmla="*/ 2147483647 h 72"/>
              <a:gd name="T8" fmla="*/ 2147483647 w 90"/>
              <a:gd name="T9" fmla="*/ 0 h 72"/>
              <a:gd name="T10" fmla="*/ 2147483647 w 90"/>
              <a:gd name="T11" fmla="*/ 2147483647 h 72"/>
              <a:gd name="T12" fmla="*/ 2147483647 w 90"/>
              <a:gd name="T13" fmla="*/ 2147483647 h 72"/>
              <a:gd name="T14" fmla="*/ 2147483647 w 90"/>
              <a:gd name="T15" fmla="*/ 2147483647 h 72"/>
              <a:gd name="T16" fmla="*/ 2147483647 w 90"/>
              <a:gd name="T17" fmla="*/ 2147483647 h 72"/>
              <a:gd name="T18" fmla="*/ 2147483647 w 90"/>
              <a:gd name="T19" fmla="*/ 2147483647 h 72"/>
              <a:gd name="T20" fmla="*/ 2147483647 w 90"/>
              <a:gd name="T21" fmla="*/ 2147483647 h 72"/>
              <a:gd name="T22" fmla="*/ 2147483647 w 90"/>
              <a:gd name="T23" fmla="*/ 2147483647 h 72"/>
              <a:gd name="T24" fmla="*/ 0 w 90"/>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72"/>
              <a:gd name="T41" fmla="*/ 90 w 90"/>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72">
                <a:moveTo>
                  <a:pt x="0" y="42"/>
                </a:moveTo>
                <a:lnTo>
                  <a:pt x="6" y="36"/>
                </a:lnTo>
                <a:lnTo>
                  <a:pt x="6" y="18"/>
                </a:lnTo>
                <a:lnTo>
                  <a:pt x="12" y="6"/>
                </a:lnTo>
                <a:lnTo>
                  <a:pt x="36" y="0"/>
                </a:lnTo>
                <a:lnTo>
                  <a:pt x="66" y="24"/>
                </a:lnTo>
                <a:lnTo>
                  <a:pt x="90" y="36"/>
                </a:lnTo>
                <a:lnTo>
                  <a:pt x="72" y="66"/>
                </a:lnTo>
                <a:lnTo>
                  <a:pt x="60" y="60"/>
                </a:lnTo>
                <a:lnTo>
                  <a:pt x="48" y="66"/>
                </a:lnTo>
                <a:lnTo>
                  <a:pt x="36" y="72"/>
                </a:lnTo>
                <a:lnTo>
                  <a:pt x="12" y="66"/>
                </a:lnTo>
                <a:lnTo>
                  <a:pt x="0" y="42"/>
                </a:lnTo>
                <a:close/>
              </a:path>
            </a:pathLst>
          </a:custGeom>
          <a:solidFill>
            <a:srgbClr val="66CCFF"/>
          </a:solidFill>
          <a:ln w="12700">
            <a:solidFill>
              <a:srgbClr val="000000"/>
            </a:solidFill>
            <a:prstDash val="solid"/>
            <a:round/>
            <a:headEnd/>
            <a:tailEnd/>
          </a:ln>
        </p:spPr>
        <p:txBody>
          <a:bodyPr/>
          <a:lstStyle/>
          <a:p>
            <a:endParaRPr lang="fi-FI"/>
          </a:p>
        </p:txBody>
      </p:sp>
      <p:sp>
        <p:nvSpPr>
          <p:cNvPr id="34840" name="Freeform 31"/>
          <p:cNvSpPr>
            <a:spLocks noChangeAspect="1"/>
          </p:cNvSpPr>
          <p:nvPr/>
        </p:nvSpPr>
        <p:spPr bwMode="auto">
          <a:xfrm>
            <a:off x="1782763" y="3400425"/>
            <a:ext cx="925512" cy="1179513"/>
          </a:xfrm>
          <a:custGeom>
            <a:avLst/>
            <a:gdLst>
              <a:gd name="T0" fmla="*/ 2147483647 w 114"/>
              <a:gd name="T1" fmla="*/ 2147483647 h 156"/>
              <a:gd name="T2" fmla="*/ 2147483647 w 114"/>
              <a:gd name="T3" fmla="*/ 2147483647 h 156"/>
              <a:gd name="T4" fmla="*/ 2147483647 w 114"/>
              <a:gd name="T5" fmla="*/ 2147483647 h 156"/>
              <a:gd name="T6" fmla="*/ 2147483647 w 114"/>
              <a:gd name="T7" fmla="*/ 2147483647 h 156"/>
              <a:gd name="T8" fmla="*/ 2147483647 w 114"/>
              <a:gd name="T9" fmla="*/ 2147483647 h 156"/>
              <a:gd name="T10" fmla="*/ 2147483647 w 114"/>
              <a:gd name="T11" fmla="*/ 2147483647 h 156"/>
              <a:gd name="T12" fmla="*/ 2147483647 w 114"/>
              <a:gd name="T13" fmla="*/ 2147483647 h 156"/>
              <a:gd name="T14" fmla="*/ 2147483647 w 114"/>
              <a:gd name="T15" fmla="*/ 2147483647 h 156"/>
              <a:gd name="T16" fmla="*/ 2147483647 w 114"/>
              <a:gd name="T17" fmla="*/ 2147483647 h 156"/>
              <a:gd name="T18" fmla="*/ 2147483647 w 114"/>
              <a:gd name="T19" fmla="*/ 2147483647 h 156"/>
              <a:gd name="T20" fmla="*/ 2147483647 w 114"/>
              <a:gd name="T21" fmla="*/ 2147483647 h 156"/>
              <a:gd name="T22" fmla="*/ 2147483647 w 114"/>
              <a:gd name="T23" fmla="*/ 2147483647 h 156"/>
              <a:gd name="T24" fmla="*/ 2147483647 w 114"/>
              <a:gd name="T25" fmla="*/ 2147483647 h 156"/>
              <a:gd name="T26" fmla="*/ 2147483647 w 114"/>
              <a:gd name="T27" fmla="*/ 2147483647 h 156"/>
              <a:gd name="T28" fmla="*/ 2147483647 w 114"/>
              <a:gd name="T29" fmla="*/ 2147483647 h 156"/>
              <a:gd name="T30" fmla="*/ 2147483647 w 114"/>
              <a:gd name="T31" fmla="*/ 2147483647 h 156"/>
              <a:gd name="T32" fmla="*/ 0 w 114"/>
              <a:gd name="T33" fmla="*/ 2147483647 h 156"/>
              <a:gd name="T34" fmla="*/ 0 w 114"/>
              <a:gd name="T35" fmla="*/ 2147483647 h 156"/>
              <a:gd name="T36" fmla="*/ 0 w 114"/>
              <a:gd name="T37" fmla="*/ 2147483647 h 156"/>
              <a:gd name="T38" fmla="*/ 2147483647 w 114"/>
              <a:gd name="T39" fmla="*/ 2147483647 h 156"/>
              <a:gd name="T40" fmla="*/ 2147483647 w 114"/>
              <a:gd name="T41" fmla="*/ 2147483647 h 156"/>
              <a:gd name="T42" fmla="*/ 2147483647 w 114"/>
              <a:gd name="T43" fmla="*/ 2147483647 h 156"/>
              <a:gd name="T44" fmla="*/ 2147483647 w 114"/>
              <a:gd name="T45" fmla="*/ 2147483647 h 156"/>
              <a:gd name="T46" fmla="*/ 2147483647 w 114"/>
              <a:gd name="T47" fmla="*/ 2147483647 h 156"/>
              <a:gd name="T48" fmla="*/ 2147483647 w 114"/>
              <a:gd name="T49" fmla="*/ 2147483647 h 156"/>
              <a:gd name="T50" fmla="*/ 2147483647 w 114"/>
              <a:gd name="T51" fmla="*/ 2147483647 h 156"/>
              <a:gd name="T52" fmla="*/ 2147483647 w 114"/>
              <a:gd name="T53" fmla="*/ 2147483647 h 156"/>
              <a:gd name="T54" fmla="*/ 2147483647 w 114"/>
              <a:gd name="T55" fmla="*/ 0 h 156"/>
              <a:gd name="T56" fmla="*/ 2147483647 w 114"/>
              <a:gd name="T57" fmla="*/ 2147483647 h 156"/>
              <a:gd name="T58" fmla="*/ 2147483647 w 114"/>
              <a:gd name="T59" fmla="*/ 2147483647 h 156"/>
              <a:gd name="T60" fmla="*/ 2147483647 w 114"/>
              <a:gd name="T61" fmla="*/ 2147483647 h 156"/>
              <a:gd name="T62" fmla="*/ 2147483647 w 114"/>
              <a:gd name="T63" fmla="*/ 2147483647 h 156"/>
              <a:gd name="T64" fmla="*/ 2147483647 w 114"/>
              <a:gd name="T65" fmla="*/ 2147483647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156"/>
              <a:gd name="T101" fmla="*/ 114 w 114"/>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156">
                <a:moveTo>
                  <a:pt x="108" y="90"/>
                </a:moveTo>
                <a:lnTo>
                  <a:pt x="102" y="108"/>
                </a:lnTo>
                <a:lnTo>
                  <a:pt x="114" y="114"/>
                </a:lnTo>
                <a:lnTo>
                  <a:pt x="108" y="126"/>
                </a:lnTo>
                <a:lnTo>
                  <a:pt x="114" y="144"/>
                </a:lnTo>
                <a:lnTo>
                  <a:pt x="114" y="156"/>
                </a:lnTo>
                <a:lnTo>
                  <a:pt x="108" y="156"/>
                </a:lnTo>
                <a:lnTo>
                  <a:pt x="108" y="144"/>
                </a:lnTo>
                <a:lnTo>
                  <a:pt x="96" y="132"/>
                </a:lnTo>
                <a:lnTo>
                  <a:pt x="72" y="120"/>
                </a:lnTo>
                <a:lnTo>
                  <a:pt x="48" y="102"/>
                </a:lnTo>
                <a:lnTo>
                  <a:pt x="36" y="96"/>
                </a:lnTo>
                <a:lnTo>
                  <a:pt x="24" y="90"/>
                </a:lnTo>
                <a:lnTo>
                  <a:pt x="24" y="72"/>
                </a:lnTo>
                <a:lnTo>
                  <a:pt x="24" y="60"/>
                </a:lnTo>
                <a:lnTo>
                  <a:pt x="12" y="36"/>
                </a:lnTo>
                <a:lnTo>
                  <a:pt x="0" y="36"/>
                </a:lnTo>
                <a:lnTo>
                  <a:pt x="0" y="30"/>
                </a:lnTo>
                <a:lnTo>
                  <a:pt x="0" y="24"/>
                </a:lnTo>
                <a:lnTo>
                  <a:pt x="6" y="24"/>
                </a:lnTo>
                <a:lnTo>
                  <a:pt x="12" y="24"/>
                </a:lnTo>
                <a:lnTo>
                  <a:pt x="18" y="18"/>
                </a:lnTo>
                <a:lnTo>
                  <a:pt x="18" y="12"/>
                </a:lnTo>
                <a:lnTo>
                  <a:pt x="24" y="12"/>
                </a:lnTo>
                <a:lnTo>
                  <a:pt x="42" y="6"/>
                </a:lnTo>
                <a:lnTo>
                  <a:pt x="48" y="6"/>
                </a:lnTo>
                <a:lnTo>
                  <a:pt x="54" y="6"/>
                </a:lnTo>
                <a:lnTo>
                  <a:pt x="54" y="0"/>
                </a:lnTo>
                <a:lnTo>
                  <a:pt x="54" y="6"/>
                </a:lnTo>
                <a:lnTo>
                  <a:pt x="48" y="36"/>
                </a:lnTo>
                <a:lnTo>
                  <a:pt x="72" y="54"/>
                </a:lnTo>
                <a:lnTo>
                  <a:pt x="114" y="84"/>
                </a:lnTo>
                <a:lnTo>
                  <a:pt x="108" y="90"/>
                </a:lnTo>
                <a:close/>
              </a:path>
            </a:pathLst>
          </a:custGeom>
          <a:solidFill>
            <a:srgbClr val="FFFF00"/>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p>
        </p:txBody>
      </p:sp>
      <p:sp>
        <p:nvSpPr>
          <p:cNvPr id="34841" name="Freeform 32"/>
          <p:cNvSpPr>
            <a:spLocks noChangeAspect="1"/>
          </p:cNvSpPr>
          <p:nvPr/>
        </p:nvSpPr>
        <p:spPr bwMode="auto">
          <a:xfrm>
            <a:off x="2609850" y="4033838"/>
            <a:ext cx="1365250" cy="1358900"/>
          </a:xfrm>
          <a:custGeom>
            <a:avLst/>
            <a:gdLst>
              <a:gd name="T0" fmla="*/ 2147483647 w 168"/>
              <a:gd name="T1" fmla="*/ 2147483647 h 180"/>
              <a:gd name="T2" fmla="*/ 2147483647 w 168"/>
              <a:gd name="T3" fmla="*/ 2147483647 h 180"/>
              <a:gd name="T4" fmla="*/ 2147483647 w 168"/>
              <a:gd name="T5" fmla="*/ 2147483647 h 180"/>
              <a:gd name="T6" fmla="*/ 2147483647 w 168"/>
              <a:gd name="T7" fmla="*/ 2147483647 h 180"/>
              <a:gd name="T8" fmla="*/ 2147483647 w 168"/>
              <a:gd name="T9" fmla="*/ 2147483647 h 180"/>
              <a:gd name="T10" fmla="*/ 2147483647 w 168"/>
              <a:gd name="T11" fmla="*/ 2147483647 h 180"/>
              <a:gd name="T12" fmla="*/ 2147483647 w 168"/>
              <a:gd name="T13" fmla="*/ 2147483647 h 180"/>
              <a:gd name="T14" fmla="*/ 2147483647 w 168"/>
              <a:gd name="T15" fmla="*/ 2147483647 h 180"/>
              <a:gd name="T16" fmla="*/ 2147483647 w 168"/>
              <a:gd name="T17" fmla="*/ 2147483647 h 180"/>
              <a:gd name="T18" fmla="*/ 2147483647 w 168"/>
              <a:gd name="T19" fmla="*/ 2147483647 h 180"/>
              <a:gd name="T20" fmla="*/ 2147483647 w 168"/>
              <a:gd name="T21" fmla="*/ 2147483647 h 180"/>
              <a:gd name="T22" fmla="*/ 2147483647 w 168"/>
              <a:gd name="T23" fmla="*/ 2147483647 h 180"/>
              <a:gd name="T24" fmla="*/ 2147483647 w 168"/>
              <a:gd name="T25" fmla="*/ 2147483647 h 180"/>
              <a:gd name="T26" fmla="*/ 2147483647 w 168"/>
              <a:gd name="T27" fmla="*/ 2147483647 h 180"/>
              <a:gd name="T28" fmla="*/ 2147483647 w 168"/>
              <a:gd name="T29" fmla="*/ 2147483647 h 180"/>
              <a:gd name="T30" fmla="*/ 0 w 168"/>
              <a:gd name="T31" fmla="*/ 2147483647 h 180"/>
              <a:gd name="T32" fmla="*/ 2147483647 w 168"/>
              <a:gd name="T33" fmla="*/ 2147483647 h 180"/>
              <a:gd name="T34" fmla="*/ 2147483647 w 168"/>
              <a:gd name="T35" fmla="*/ 0 h 180"/>
              <a:gd name="T36" fmla="*/ 2147483647 w 168"/>
              <a:gd name="T37" fmla="*/ 2147483647 h 180"/>
              <a:gd name="T38" fmla="*/ 2147483647 w 168"/>
              <a:gd name="T39" fmla="*/ 2147483647 h 180"/>
              <a:gd name="T40" fmla="*/ 2147483647 w 168"/>
              <a:gd name="T41" fmla="*/ 2147483647 h 180"/>
              <a:gd name="T42" fmla="*/ 2147483647 w 168"/>
              <a:gd name="T43" fmla="*/ 2147483647 h 180"/>
              <a:gd name="T44" fmla="*/ 2147483647 w 168"/>
              <a:gd name="T45" fmla="*/ 2147483647 h 180"/>
              <a:gd name="T46" fmla="*/ 2147483647 w 168"/>
              <a:gd name="T47" fmla="*/ 2147483647 h 180"/>
              <a:gd name="T48" fmla="*/ 2147483647 w 168"/>
              <a:gd name="T49" fmla="*/ 2147483647 h 180"/>
              <a:gd name="T50" fmla="*/ 2147483647 w 168"/>
              <a:gd name="T51" fmla="*/ 2147483647 h 180"/>
              <a:gd name="T52" fmla="*/ 2147483647 w 168"/>
              <a:gd name="T53" fmla="*/ 2147483647 h 180"/>
              <a:gd name="T54" fmla="*/ 2147483647 w 168"/>
              <a:gd name="T55" fmla="*/ 2147483647 h 180"/>
              <a:gd name="T56" fmla="*/ 2147483647 w 168"/>
              <a:gd name="T57" fmla="*/ 2147483647 h 180"/>
              <a:gd name="T58" fmla="*/ 2147483647 w 168"/>
              <a:gd name="T59" fmla="*/ 2147483647 h 180"/>
              <a:gd name="T60" fmla="*/ 2147483647 w 168"/>
              <a:gd name="T61" fmla="*/ 2147483647 h 180"/>
              <a:gd name="T62" fmla="*/ 2147483647 w 168"/>
              <a:gd name="T63" fmla="*/ 2147483647 h 180"/>
              <a:gd name="T64" fmla="*/ 2147483647 w 168"/>
              <a:gd name="T65" fmla="*/ 2147483647 h 180"/>
              <a:gd name="T66" fmla="*/ 2147483647 w 168"/>
              <a:gd name="T67" fmla="*/ 2147483647 h 180"/>
              <a:gd name="T68" fmla="*/ 2147483647 w 168"/>
              <a:gd name="T69" fmla="*/ 2147483647 h 180"/>
              <a:gd name="T70" fmla="*/ 2147483647 w 168"/>
              <a:gd name="T71" fmla="*/ 2147483647 h 180"/>
              <a:gd name="T72" fmla="*/ 2147483647 w 168"/>
              <a:gd name="T73" fmla="*/ 2147483647 h 180"/>
              <a:gd name="T74" fmla="*/ 2147483647 w 168"/>
              <a:gd name="T75" fmla="*/ 2147483647 h 1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8"/>
              <a:gd name="T115" fmla="*/ 0 h 180"/>
              <a:gd name="T116" fmla="*/ 168 w 168"/>
              <a:gd name="T117" fmla="*/ 180 h 1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8" h="180">
                <a:moveTo>
                  <a:pt x="114" y="120"/>
                </a:moveTo>
                <a:lnTo>
                  <a:pt x="102" y="138"/>
                </a:lnTo>
                <a:lnTo>
                  <a:pt x="96" y="132"/>
                </a:lnTo>
                <a:lnTo>
                  <a:pt x="90" y="144"/>
                </a:lnTo>
                <a:lnTo>
                  <a:pt x="96" y="162"/>
                </a:lnTo>
                <a:lnTo>
                  <a:pt x="96" y="180"/>
                </a:lnTo>
                <a:lnTo>
                  <a:pt x="66" y="162"/>
                </a:lnTo>
                <a:lnTo>
                  <a:pt x="42" y="150"/>
                </a:lnTo>
                <a:lnTo>
                  <a:pt x="30" y="126"/>
                </a:lnTo>
                <a:lnTo>
                  <a:pt x="12" y="84"/>
                </a:lnTo>
                <a:lnTo>
                  <a:pt x="6" y="72"/>
                </a:lnTo>
                <a:lnTo>
                  <a:pt x="12" y="72"/>
                </a:lnTo>
                <a:lnTo>
                  <a:pt x="12" y="60"/>
                </a:lnTo>
                <a:lnTo>
                  <a:pt x="6" y="42"/>
                </a:lnTo>
                <a:lnTo>
                  <a:pt x="12" y="30"/>
                </a:lnTo>
                <a:lnTo>
                  <a:pt x="0" y="24"/>
                </a:lnTo>
                <a:lnTo>
                  <a:pt x="6" y="6"/>
                </a:lnTo>
                <a:lnTo>
                  <a:pt x="12" y="0"/>
                </a:lnTo>
                <a:lnTo>
                  <a:pt x="24" y="12"/>
                </a:lnTo>
                <a:lnTo>
                  <a:pt x="36" y="24"/>
                </a:lnTo>
                <a:lnTo>
                  <a:pt x="42" y="36"/>
                </a:lnTo>
                <a:lnTo>
                  <a:pt x="60" y="42"/>
                </a:lnTo>
                <a:lnTo>
                  <a:pt x="72" y="42"/>
                </a:lnTo>
                <a:lnTo>
                  <a:pt x="78" y="54"/>
                </a:lnTo>
                <a:lnTo>
                  <a:pt x="90" y="48"/>
                </a:lnTo>
                <a:lnTo>
                  <a:pt x="96" y="48"/>
                </a:lnTo>
                <a:lnTo>
                  <a:pt x="114" y="42"/>
                </a:lnTo>
                <a:lnTo>
                  <a:pt x="126" y="54"/>
                </a:lnTo>
                <a:lnTo>
                  <a:pt x="132" y="66"/>
                </a:lnTo>
                <a:lnTo>
                  <a:pt x="132" y="78"/>
                </a:lnTo>
                <a:lnTo>
                  <a:pt x="144" y="90"/>
                </a:lnTo>
                <a:lnTo>
                  <a:pt x="150" y="90"/>
                </a:lnTo>
                <a:lnTo>
                  <a:pt x="168" y="102"/>
                </a:lnTo>
                <a:lnTo>
                  <a:pt x="168" y="96"/>
                </a:lnTo>
                <a:lnTo>
                  <a:pt x="168" y="120"/>
                </a:lnTo>
                <a:lnTo>
                  <a:pt x="156" y="120"/>
                </a:lnTo>
                <a:lnTo>
                  <a:pt x="138" y="114"/>
                </a:lnTo>
                <a:lnTo>
                  <a:pt x="114" y="120"/>
                </a:lnTo>
                <a:close/>
              </a:path>
            </a:pathLst>
          </a:custGeom>
          <a:noFill/>
          <a:ln w="0">
            <a:solidFill>
              <a:srgbClr val="000000"/>
            </a:solidFill>
            <a:prstDash val="solid"/>
            <a:round/>
            <a:headEnd/>
            <a:tailEnd/>
          </a:ln>
        </p:spPr>
        <p:txBody>
          <a:bodyPr/>
          <a:lstStyle/>
          <a:p>
            <a:endParaRPr lang="fi-FI"/>
          </a:p>
        </p:txBody>
      </p:sp>
      <p:sp>
        <p:nvSpPr>
          <p:cNvPr id="34842" name="Freeform 33"/>
          <p:cNvSpPr>
            <a:spLocks noChangeAspect="1"/>
          </p:cNvSpPr>
          <p:nvPr/>
        </p:nvSpPr>
        <p:spPr bwMode="auto">
          <a:xfrm>
            <a:off x="1149350" y="4214813"/>
            <a:ext cx="927100" cy="455612"/>
          </a:xfrm>
          <a:custGeom>
            <a:avLst/>
            <a:gdLst>
              <a:gd name="T0" fmla="*/ 2147483647 w 114"/>
              <a:gd name="T1" fmla="*/ 2147483647 h 60"/>
              <a:gd name="T2" fmla="*/ 2147483647 w 114"/>
              <a:gd name="T3" fmla="*/ 2147483647 h 60"/>
              <a:gd name="T4" fmla="*/ 2147483647 w 114"/>
              <a:gd name="T5" fmla="*/ 0 h 60"/>
              <a:gd name="T6" fmla="*/ 2147483647 w 114"/>
              <a:gd name="T7" fmla="*/ 2147483647 h 60"/>
              <a:gd name="T8" fmla="*/ 2147483647 w 114"/>
              <a:gd name="T9" fmla="*/ 2147483647 h 60"/>
              <a:gd name="T10" fmla="*/ 2147483647 w 114"/>
              <a:gd name="T11" fmla="*/ 2147483647 h 60"/>
              <a:gd name="T12" fmla="*/ 0 w 114"/>
              <a:gd name="T13" fmla="*/ 2147483647 h 60"/>
              <a:gd name="T14" fmla="*/ 2147483647 w 114"/>
              <a:gd name="T15" fmla="*/ 2147483647 h 60"/>
              <a:gd name="T16" fmla="*/ 2147483647 w 114"/>
              <a:gd name="T17" fmla="*/ 2147483647 h 60"/>
              <a:gd name="T18" fmla="*/ 2147483647 w 114"/>
              <a:gd name="T19" fmla="*/ 2147483647 h 60"/>
              <a:gd name="T20" fmla="*/ 2147483647 w 114"/>
              <a:gd name="T21" fmla="*/ 2147483647 h 60"/>
              <a:gd name="T22" fmla="*/ 2147483647 w 114"/>
              <a:gd name="T23" fmla="*/ 2147483647 h 60"/>
              <a:gd name="T24" fmla="*/ 2147483647 w 114"/>
              <a:gd name="T25" fmla="*/ 2147483647 h 60"/>
              <a:gd name="T26" fmla="*/ 2147483647 w 114"/>
              <a:gd name="T27" fmla="*/ 2147483647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4"/>
              <a:gd name="T43" fmla="*/ 0 h 60"/>
              <a:gd name="T44" fmla="*/ 114 w 114"/>
              <a:gd name="T45" fmla="*/ 60 h 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4" h="60">
                <a:moveTo>
                  <a:pt x="96" y="18"/>
                </a:moveTo>
                <a:lnTo>
                  <a:pt x="72" y="12"/>
                </a:lnTo>
                <a:lnTo>
                  <a:pt x="36" y="0"/>
                </a:lnTo>
                <a:lnTo>
                  <a:pt x="36" y="6"/>
                </a:lnTo>
                <a:lnTo>
                  <a:pt x="24" y="18"/>
                </a:lnTo>
                <a:lnTo>
                  <a:pt x="6" y="36"/>
                </a:lnTo>
                <a:lnTo>
                  <a:pt x="0" y="42"/>
                </a:lnTo>
                <a:lnTo>
                  <a:pt x="36" y="60"/>
                </a:lnTo>
                <a:lnTo>
                  <a:pt x="60" y="42"/>
                </a:lnTo>
                <a:lnTo>
                  <a:pt x="72" y="54"/>
                </a:lnTo>
                <a:lnTo>
                  <a:pt x="84" y="42"/>
                </a:lnTo>
                <a:lnTo>
                  <a:pt x="102" y="42"/>
                </a:lnTo>
                <a:lnTo>
                  <a:pt x="114" y="42"/>
                </a:lnTo>
                <a:lnTo>
                  <a:pt x="96" y="18"/>
                </a:lnTo>
                <a:close/>
              </a:path>
            </a:pathLst>
          </a:custGeom>
          <a:solidFill>
            <a:srgbClr val="FFFF00"/>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p>
        </p:txBody>
      </p:sp>
      <p:sp>
        <p:nvSpPr>
          <p:cNvPr id="34843" name="Freeform 34"/>
          <p:cNvSpPr>
            <a:spLocks noChangeAspect="1"/>
          </p:cNvSpPr>
          <p:nvPr/>
        </p:nvSpPr>
        <p:spPr bwMode="auto">
          <a:xfrm>
            <a:off x="1300163" y="5278438"/>
            <a:ext cx="823912" cy="842962"/>
          </a:xfrm>
          <a:custGeom>
            <a:avLst/>
            <a:gdLst>
              <a:gd name="T0" fmla="*/ 2147483647 w 379"/>
              <a:gd name="T1" fmla="*/ 2147483647 h 387"/>
              <a:gd name="T2" fmla="*/ 2147483647 w 379"/>
              <a:gd name="T3" fmla="*/ 2147483647 h 387"/>
              <a:gd name="T4" fmla="*/ 2147483647 w 379"/>
              <a:gd name="T5" fmla="*/ 2147483647 h 387"/>
              <a:gd name="T6" fmla="*/ 2147483647 w 379"/>
              <a:gd name="T7" fmla="*/ 2147483647 h 387"/>
              <a:gd name="T8" fmla="*/ 2147483647 w 379"/>
              <a:gd name="T9" fmla="*/ 2147483647 h 387"/>
              <a:gd name="T10" fmla="*/ 2147483647 w 379"/>
              <a:gd name="T11" fmla="*/ 2147483647 h 387"/>
              <a:gd name="T12" fmla="*/ 2147483647 w 379"/>
              <a:gd name="T13" fmla="*/ 2147483647 h 387"/>
              <a:gd name="T14" fmla="*/ 0 w 379"/>
              <a:gd name="T15" fmla="*/ 2147483647 h 387"/>
              <a:gd name="T16" fmla="*/ 0 w 379"/>
              <a:gd name="T17" fmla="*/ 2147483647 h 387"/>
              <a:gd name="T18" fmla="*/ 2147483647 w 379"/>
              <a:gd name="T19" fmla="*/ 2147483647 h 387"/>
              <a:gd name="T20" fmla="*/ 2147483647 w 379"/>
              <a:gd name="T21" fmla="*/ 0 h 387"/>
              <a:gd name="T22" fmla="*/ 2147483647 w 379"/>
              <a:gd name="T23" fmla="*/ 2147483647 h 387"/>
              <a:gd name="T24" fmla="*/ 2147483647 w 379"/>
              <a:gd name="T25" fmla="*/ 2147483647 h 387"/>
              <a:gd name="T26" fmla="*/ 2147483647 w 379"/>
              <a:gd name="T27" fmla="*/ 2147483647 h 387"/>
              <a:gd name="T28" fmla="*/ 2147483647 w 379"/>
              <a:gd name="T29" fmla="*/ 2147483647 h 387"/>
              <a:gd name="T30" fmla="*/ 2147483647 w 379"/>
              <a:gd name="T31" fmla="*/ 2147483647 h 387"/>
              <a:gd name="T32" fmla="*/ 2147483647 w 379"/>
              <a:gd name="T33" fmla="*/ 2147483647 h 387"/>
              <a:gd name="T34" fmla="*/ 2147483647 w 379"/>
              <a:gd name="T35" fmla="*/ 2147483647 h 3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9"/>
              <a:gd name="T55" fmla="*/ 0 h 387"/>
              <a:gd name="T56" fmla="*/ 379 w 379"/>
              <a:gd name="T57" fmla="*/ 387 h 3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9" h="387">
                <a:moveTo>
                  <a:pt x="268" y="324"/>
                </a:moveTo>
                <a:lnTo>
                  <a:pt x="201" y="387"/>
                </a:lnTo>
                <a:lnTo>
                  <a:pt x="156" y="345"/>
                </a:lnTo>
                <a:lnTo>
                  <a:pt x="111" y="198"/>
                </a:lnTo>
                <a:lnTo>
                  <a:pt x="111" y="178"/>
                </a:lnTo>
                <a:lnTo>
                  <a:pt x="67" y="178"/>
                </a:lnTo>
                <a:lnTo>
                  <a:pt x="45" y="94"/>
                </a:lnTo>
                <a:lnTo>
                  <a:pt x="0" y="73"/>
                </a:lnTo>
                <a:lnTo>
                  <a:pt x="0" y="52"/>
                </a:lnTo>
                <a:lnTo>
                  <a:pt x="67" y="31"/>
                </a:lnTo>
                <a:lnTo>
                  <a:pt x="91" y="0"/>
                </a:lnTo>
                <a:lnTo>
                  <a:pt x="134" y="73"/>
                </a:lnTo>
                <a:lnTo>
                  <a:pt x="223" y="94"/>
                </a:lnTo>
                <a:lnTo>
                  <a:pt x="312" y="157"/>
                </a:lnTo>
                <a:lnTo>
                  <a:pt x="379" y="240"/>
                </a:lnTo>
                <a:lnTo>
                  <a:pt x="357" y="303"/>
                </a:lnTo>
                <a:lnTo>
                  <a:pt x="357" y="366"/>
                </a:lnTo>
                <a:lnTo>
                  <a:pt x="268" y="324"/>
                </a:lnTo>
                <a:close/>
              </a:path>
            </a:pathLst>
          </a:custGeom>
          <a:noFill/>
          <a:ln w="12700">
            <a:solidFill>
              <a:srgbClr val="000000"/>
            </a:solidFill>
            <a:prstDash val="solid"/>
            <a:round/>
            <a:headEnd/>
            <a:tailEnd/>
          </a:ln>
        </p:spPr>
        <p:txBody>
          <a:bodyPr/>
          <a:lstStyle/>
          <a:p>
            <a:endParaRPr lang="fi-FI"/>
          </a:p>
        </p:txBody>
      </p:sp>
      <p:sp>
        <p:nvSpPr>
          <p:cNvPr id="34844" name="Freeform 35"/>
          <p:cNvSpPr>
            <a:spLocks noChangeAspect="1"/>
          </p:cNvSpPr>
          <p:nvPr/>
        </p:nvSpPr>
        <p:spPr bwMode="auto">
          <a:xfrm>
            <a:off x="1300163" y="4670425"/>
            <a:ext cx="482600" cy="584200"/>
          </a:xfrm>
          <a:custGeom>
            <a:avLst/>
            <a:gdLst>
              <a:gd name="T0" fmla="*/ 2147483647 w 60"/>
              <a:gd name="T1" fmla="*/ 0 h 78"/>
              <a:gd name="T2" fmla="*/ 2147483647 w 60"/>
              <a:gd name="T3" fmla="*/ 2147483647 h 78"/>
              <a:gd name="T4" fmla="*/ 2147483647 w 60"/>
              <a:gd name="T5" fmla="*/ 2147483647 h 78"/>
              <a:gd name="T6" fmla="*/ 0 w 60"/>
              <a:gd name="T7" fmla="*/ 2147483647 h 78"/>
              <a:gd name="T8" fmla="*/ 2147483647 w 60"/>
              <a:gd name="T9" fmla="*/ 2147483647 h 78"/>
              <a:gd name="T10" fmla="*/ 2147483647 w 60"/>
              <a:gd name="T11" fmla="*/ 2147483647 h 78"/>
              <a:gd name="T12" fmla="*/ 2147483647 w 60"/>
              <a:gd name="T13" fmla="*/ 2147483647 h 78"/>
              <a:gd name="T14" fmla="*/ 2147483647 w 60"/>
              <a:gd name="T15" fmla="*/ 2147483647 h 78"/>
              <a:gd name="T16" fmla="*/ 2147483647 w 60"/>
              <a:gd name="T17" fmla="*/ 2147483647 h 78"/>
              <a:gd name="T18" fmla="*/ 2147483647 w 60"/>
              <a:gd name="T19" fmla="*/ 2147483647 h 78"/>
              <a:gd name="T20" fmla="*/ 2147483647 w 60"/>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78"/>
              <a:gd name="T35" fmla="*/ 60 w 60"/>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78">
                <a:moveTo>
                  <a:pt x="18" y="0"/>
                </a:moveTo>
                <a:lnTo>
                  <a:pt x="12" y="18"/>
                </a:lnTo>
                <a:lnTo>
                  <a:pt x="18" y="30"/>
                </a:lnTo>
                <a:lnTo>
                  <a:pt x="0" y="36"/>
                </a:lnTo>
                <a:lnTo>
                  <a:pt x="12" y="60"/>
                </a:lnTo>
                <a:lnTo>
                  <a:pt x="24" y="78"/>
                </a:lnTo>
                <a:lnTo>
                  <a:pt x="30" y="72"/>
                </a:lnTo>
                <a:lnTo>
                  <a:pt x="30" y="54"/>
                </a:lnTo>
                <a:lnTo>
                  <a:pt x="36" y="42"/>
                </a:lnTo>
                <a:lnTo>
                  <a:pt x="60" y="36"/>
                </a:lnTo>
                <a:lnTo>
                  <a:pt x="18" y="0"/>
                </a:lnTo>
                <a:close/>
              </a:path>
            </a:pathLst>
          </a:custGeom>
          <a:solidFill>
            <a:srgbClr val="66CCFF"/>
          </a:solidFill>
          <a:ln w="0">
            <a:solidFill>
              <a:srgbClr val="000000"/>
            </a:solidFill>
            <a:prstDash val="solid"/>
            <a:round/>
            <a:headEnd/>
            <a:tailEnd/>
          </a:ln>
        </p:spPr>
        <p:txBody>
          <a:bodyPr/>
          <a:lstStyle/>
          <a:p>
            <a:endParaRPr lang="fi-FI"/>
          </a:p>
        </p:txBody>
      </p:sp>
      <p:sp>
        <p:nvSpPr>
          <p:cNvPr id="34845" name="Freeform 36"/>
          <p:cNvSpPr>
            <a:spLocks noChangeAspect="1"/>
          </p:cNvSpPr>
          <p:nvPr/>
        </p:nvSpPr>
        <p:spPr bwMode="auto">
          <a:xfrm>
            <a:off x="1443038" y="4530725"/>
            <a:ext cx="538162" cy="409575"/>
          </a:xfrm>
          <a:custGeom>
            <a:avLst/>
            <a:gdLst>
              <a:gd name="T0" fmla="*/ 0 w 66"/>
              <a:gd name="T1" fmla="*/ 2147483647 h 54"/>
              <a:gd name="T2" fmla="*/ 2147483647 w 66"/>
              <a:gd name="T3" fmla="*/ 2147483647 h 54"/>
              <a:gd name="T4" fmla="*/ 2147483647 w 66"/>
              <a:gd name="T5" fmla="*/ 2147483647 h 54"/>
              <a:gd name="T6" fmla="*/ 2147483647 w 66"/>
              <a:gd name="T7" fmla="*/ 2147483647 h 54"/>
              <a:gd name="T8" fmla="*/ 2147483647 w 66"/>
              <a:gd name="T9" fmla="*/ 2147483647 h 54"/>
              <a:gd name="T10" fmla="*/ 2147483647 w 66"/>
              <a:gd name="T11" fmla="*/ 2147483647 h 54"/>
              <a:gd name="T12" fmla="*/ 2147483647 w 66"/>
              <a:gd name="T13" fmla="*/ 0 h 54"/>
              <a:gd name="T14" fmla="*/ 2147483647 w 66"/>
              <a:gd name="T15" fmla="*/ 0 h 54"/>
              <a:gd name="T16" fmla="*/ 2147483647 w 66"/>
              <a:gd name="T17" fmla="*/ 2147483647 h 54"/>
              <a:gd name="T18" fmla="*/ 2147483647 w 66"/>
              <a:gd name="T19" fmla="*/ 0 h 54"/>
              <a:gd name="T20" fmla="*/ 0 w 66"/>
              <a:gd name="T21" fmla="*/ 2147483647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
              <a:gd name="T34" fmla="*/ 0 h 54"/>
              <a:gd name="T35" fmla="*/ 66 w 66"/>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 h="54">
                <a:moveTo>
                  <a:pt x="0" y="18"/>
                </a:moveTo>
                <a:lnTo>
                  <a:pt x="42" y="54"/>
                </a:lnTo>
                <a:lnTo>
                  <a:pt x="36" y="30"/>
                </a:lnTo>
                <a:lnTo>
                  <a:pt x="48" y="30"/>
                </a:lnTo>
                <a:lnTo>
                  <a:pt x="54" y="24"/>
                </a:lnTo>
                <a:lnTo>
                  <a:pt x="66" y="12"/>
                </a:lnTo>
                <a:lnTo>
                  <a:pt x="66" y="0"/>
                </a:lnTo>
                <a:lnTo>
                  <a:pt x="48" y="0"/>
                </a:lnTo>
                <a:lnTo>
                  <a:pt x="36" y="12"/>
                </a:lnTo>
                <a:lnTo>
                  <a:pt x="24" y="0"/>
                </a:lnTo>
                <a:lnTo>
                  <a:pt x="0" y="18"/>
                </a:lnTo>
                <a:close/>
              </a:path>
            </a:pathLst>
          </a:custGeom>
          <a:noFill/>
          <a:ln w="0">
            <a:solidFill>
              <a:srgbClr val="000000"/>
            </a:solidFill>
            <a:prstDash val="solid"/>
            <a:round/>
            <a:headEnd/>
            <a:tailEnd/>
          </a:ln>
        </p:spPr>
        <p:txBody>
          <a:bodyPr/>
          <a:lstStyle/>
          <a:p>
            <a:endParaRPr lang="fi-FI"/>
          </a:p>
        </p:txBody>
      </p:sp>
      <p:sp>
        <p:nvSpPr>
          <p:cNvPr id="34846" name="Rectangle 37"/>
          <p:cNvSpPr>
            <a:spLocks noChangeAspect="1" noChangeArrowheads="1"/>
          </p:cNvSpPr>
          <p:nvPr/>
        </p:nvSpPr>
        <p:spPr bwMode="auto">
          <a:xfrm>
            <a:off x="6156325" y="1125538"/>
            <a:ext cx="593725"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Kuusamo</a:t>
            </a:r>
          </a:p>
        </p:txBody>
      </p:sp>
      <p:sp>
        <p:nvSpPr>
          <p:cNvPr id="34847" name="Rectangle 38"/>
          <p:cNvSpPr>
            <a:spLocks noChangeAspect="1" noChangeArrowheads="1"/>
          </p:cNvSpPr>
          <p:nvPr/>
        </p:nvSpPr>
        <p:spPr bwMode="auto">
          <a:xfrm>
            <a:off x="5148263" y="1989138"/>
            <a:ext cx="722312"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Taivalkoski</a:t>
            </a:r>
          </a:p>
        </p:txBody>
      </p:sp>
      <p:sp>
        <p:nvSpPr>
          <p:cNvPr id="34848" name="Rectangle 39"/>
          <p:cNvSpPr>
            <a:spLocks noChangeAspect="1" noChangeArrowheads="1"/>
          </p:cNvSpPr>
          <p:nvPr/>
        </p:nvSpPr>
        <p:spPr bwMode="auto">
          <a:xfrm>
            <a:off x="1258888" y="2997200"/>
            <a:ext cx="539750"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Hailuoto</a:t>
            </a:r>
            <a:endParaRPr lang="fi-FI" sz="900" b="1">
              <a:cs typeface="Arial" charset="0"/>
            </a:endParaRPr>
          </a:p>
        </p:txBody>
      </p:sp>
      <p:sp>
        <p:nvSpPr>
          <p:cNvPr id="34849" name="Rectangle 40"/>
          <p:cNvSpPr>
            <a:spLocks noChangeAspect="1" noChangeArrowheads="1"/>
          </p:cNvSpPr>
          <p:nvPr/>
        </p:nvSpPr>
        <p:spPr bwMode="auto">
          <a:xfrm>
            <a:off x="2195736" y="5877272"/>
            <a:ext cx="696913"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Haapajärvi</a:t>
            </a:r>
            <a:endParaRPr lang="fi-FI" sz="900" b="1" dirty="0">
              <a:cs typeface="Arial" charset="0"/>
            </a:endParaRPr>
          </a:p>
        </p:txBody>
      </p:sp>
      <p:sp>
        <p:nvSpPr>
          <p:cNvPr id="34850" name="Rectangle 41"/>
          <p:cNvSpPr>
            <a:spLocks noChangeAspect="1" noChangeArrowheads="1"/>
          </p:cNvSpPr>
          <p:nvPr/>
        </p:nvSpPr>
        <p:spPr bwMode="auto">
          <a:xfrm>
            <a:off x="2700338" y="5445125"/>
            <a:ext cx="679450"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Kärsämäki</a:t>
            </a:r>
            <a:endParaRPr lang="fi-FI" sz="900" b="1" dirty="0">
              <a:cs typeface="Arial" charset="0"/>
            </a:endParaRPr>
          </a:p>
        </p:txBody>
      </p:sp>
      <p:sp>
        <p:nvSpPr>
          <p:cNvPr id="34851" name="Rectangle 42"/>
          <p:cNvSpPr>
            <a:spLocks noChangeAspect="1" noChangeArrowheads="1"/>
          </p:cNvSpPr>
          <p:nvPr/>
        </p:nvSpPr>
        <p:spPr bwMode="auto">
          <a:xfrm>
            <a:off x="2771775" y="6021388"/>
            <a:ext cx="609600"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Pyhäjärvi</a:t>
            </a:r>
            <a:endParaRPr lang="fi-FI" sz="900" b="1">
              <a:cs typeface="Arial" charset="0"/>
            </a:endParaRPr>
          </a:p>
        </p:txBody>
      </p:sp>
      <p:sp>
        <p:nvSpPr>
          <p:cNvPr id="34852" name="Rectangle 43"/>
          <p:cNvSpPr>
            <a:spLocks noChangeAspect="1" noChangeArrowheads="1"/>
          </p:cNvSpPr>
          <p:nvPr/>
        </p:nvSpPr>
        <p:spPr bwMode="auto">
          <a:xfrm>
            <a:off x="3419475" y="5157788"/>
            <a:ext cx="525463"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Pyhäntä</a:t>
            </a:r>
            <a:endParaRPr lang="fi-FI" sz="900" b="1">
              <a:cs typeface="Arial" charset="0"/>
            </a:endParaRPr>
          </a:p>
        </p:txBody>
      </p:sp>
      <p:sp>
        <p:nvSpPr>
          <p:cNvPr id="34853" name="Rectangle 44"/>
          <p:cNvSpPr>
            <a:spLocks noChangeAspect="1" noChangeArrowheads="1"/>
          </p:cNvSpPr>
          <p:nvPr/>
        </p:nvSpPr>
        <p:spPr bwMode="auto">
          <a:xfrm>
            <a:off x="1771650" y="6218238"/>
            <a:ext cx="566738"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Reisjärvi</a:t>
            </a:r>
            <a:endParaRPr lang="fi-FI" sz="900" b="1">
              <a:cs typeface="Arial" charset="0"/>
            </a:endParaRPr>
          </a:p>
        </p:txBody>
      </p:sp>
      <p:sp>
        <p:nvSpPr>
          <p:cNvPr id="34854" name="Rectangle 45"/>
          <p:cNvSpPr>
            <a:spLocks noChangeAspect="1" noChangeArrowheads="1"/>
          </p:cNvSpPr>
          <p:nvPr/>
        </p:nvSpPr>
        <p:spPr bwMode="auto">
          <a:xfrm>
            <a:off x="2916238" y="4652963"/>
            <a:ext cx="631825"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Siikalatva</a:t>
            </a:r>
            <a:endParaRPr lang="fi-FI" sz="900" b="1">
              <a:cs typeface="Arial" charset="0"/>
            </a:endParaRPr>
          </a:p>
        </p:txBody>
      </p:sp>
      <p:sp>
        <p:nvSpPr>
          <p:cNvPr id="34855" name="Rectangle 46"/>
          <p:cNvSpPr>
            <a:spLocks noChangeAspect="1" noChangeArrowheads="1"/>
          </p:cNvSpPr>
          <p:nvPr/>
        </p:nvSpPr>
        <p:spPr bwMode="auto">
          <a:xfrm>
            <a:off x="1475458" y="4545013"/>
            <a:ext cx="576262"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Merijärvi</a:t>
            </a:r>
            <a:endParaRPr lang="fi-FI" sz="900" b="1" dirty="0">
              <a:cs typeface="Arial" charset="0"/>
            </a:endParaRPr>
          </a:p>
        </p:txBody>
      </p:sp>
      <p:sp>
        <p:nvSpPr>
          <p:cNvPr id="34856" name="Rectangle 47"/>
          <p:cNvSpPr>
            <a:spLocks noChangeAspect="1" noChangeArrowheads="1"/>
          </p:cNvSpPr>
          <p:nvPr/>
        </p:nvSpPr>
        <p:spPr bwMode="auto">
          <a:xfrm>
            <a:off x="1979712" y="5445224"/>
            <a:ext cx="403225"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Nivala</a:t>
            </a:r>
            <a:endParaRPr lang="fi-FI" sz="900" b="1" dirty="0">
              <a:cs typeface="Arial" charset="0"/>
            </a:endParaRPr>
          </a:p>
        </p:txBody>
      </p:sp>
      <p:sp>
        <p:nvSpPr>
          <p:cNvPr id="34857" name="Rectangle 48"/>
          <p:cNvSpPr>
            <a:spLocks noChangeAspect="1" noChangeArrowheads="1"/>
          </p:cNvSpPr>
          <p:nvPr/>
        </p:nvSpPr>
        <p:spPr bwMode="auto">
          <a:xfrm>
            <a:off x="1625600" y="5740400"/>
            <a:ext cx="311150"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Sievi</a:t>
            </a:r>
            <a:endParaRPr lang="fi-FI" sz="900" b="1" dirty="0">
              <a:cs typeface="Arial" charset="0"/>
            </a:endParaRPr>
          </a:p>
        </p:txBody>
      </p:sp>
      <p:sp>
        <p:nvSpPr>
          <p:cNvPr id="34858" name="Rectangle 49"/>
          <p:cNvSpPr>
            <a:spLocks noChangeAspect="1" noChangeArrowheads="1"/>
          </p:cNvSpPr>
          <p:nvPr/>
        </p:nvSpPr>
        <p:spPr bwMode="auto">
          <a:xfrm>
            <a:off x="1547813" y="5229225"/>
            <a:ext cx="574675"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Ylivieska</a:t>
            </a:r>
            <a:endParaRPr lang="fi-FI" sz="900" b="1">
              <a:cs typeface="Arial" charset="0"/>
            </a:endParaRPr>
          </a:p>
        </p:txBody>
      </p:sp>
      <p:sp>
        <p:nvSpPr>
          <p:cNvPr id="34859" name="Rectangle 50"/>
          <p:cNvSpPr>
            <a:spLocks noChangeAspect="1" noChangeArrowheads="1"/>
          </p:cNvSpPr>
          <p:nvPr/>
        </p:nvSpPr>
        <p:spPr bwMode="auto">
          <a:xfrm>
            <a:off x="1763688" y="4724400"/>
            <a:ext cx="571500"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Oulainen</a:t>
            </a:r>
            <a:endParaRPr lang="fi-FI" sz="900" b="1" dirty="0">
              <a:cs typeface="Arial" charset="0"/>
            </a:endParaRPr>
          </a:p>
        </p:txBody>
      </p:sp>
      <p:sp>
        <p:nvSpPr>
          <p:cNvPr id="34860" name="Rectangle 51"/>
          <p:cNvSpPr>
            <a:spLocks noChangeAspect="1" noChangeArrowheads="1"/>
          </p:cNvSpPr>
          <p:nvPr/>
        </p:nvSpPr>
        <p:spPr bwMode="auto">
          <a:xfrm>
            <a:off x="1331640" y="4365104"/>
            <a:ext cx="555625" cy="134938"/>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Pyhäjoki</a:t>
            </a:r>
            <a:endParaRPr lang="fi-FI" sz="900" b="1" dirty="0">
              <a:cs typeface="Arial" charset="0"/>
            </a:endParaRPr>
          </a:p>
        </p:txBody>
      </p:sp>
      <p:sp>
        <p:nvSpPr>
          <p:cNvPr id="34861" name="Rectangle 53"/>
          <p:cNvSpPr>
            <a:spLocks noChangeAspect="1" noChangeArrowheads="1"/>
          </p:cNvSpPr>
          <p:nvPr/>
        </p:nvSpPr>
        <p:spPr bwMode="auto">
          <a:xfrm>
            <a:off x="1720850" y="4149725"/>
            <a:ext cx="403225" cy="138113"/>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Raahe</a:t>
            </a:r>
            <a:endParaRPr lang="fi-FI" sz="900" b="1">
              <a:cs typeface="Arial" charset="0"/>
            </a:endParaRPr>
          </a:p>
        </p:txBody>
      </p:sp>
      <p:sp>
        <p:nvSpPr>
          <p:cNvPr id="34862" name="Rectangle 54"/>
          <p:cNvSpPr>
            <a:spLocks noChangeAspect="1" noChangeArrowheads="1"/>
          </p:cNvSpPr>
          <p:nvPr/>
        </p:nvSpPr>
        <p:spPr bwMode="auto">
          <a:xfrm>
            <a:off x="2051050" y="3860800"/>
            <a:ext cx="368300" cy="273050"/>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Siika-</a:t>
            </a:r>
          </a:p>
          <a:p>
            <a:r>
              <a:rPr lang="fi-FI" sz="900" b="1">
                <a:solidFill>
                  <a:srgbClr val="000000"/>
                </a:solidFill>
                <a:latin typeface="Verdana" pitchFamily="34" charset="0"/>
                <a:cs typeface="Arial" charset="0"/>
              </a:rPr>
              <a:t>joki</a:t>
            </a:r>
            <a:endParaRPr lang="fi-FI" sz="900" b="1">
              <a:cs typeface="Arial" charset="0"/>
            </a:endParaRPr>
          </a:p>
        </p:txBody>
      </p:sp>
      <p:sp>
        <p:nvSpPr>
          <p:cNvPr id="34863" name="Rectangle 56"/>
          <p:cNvSpPr>
            <a:spLocks noChangeAspect="1" noChangeArrowheads="1"/>
          </p:cNvSpPr>
          <p:nvPr/>
        </p:nvSpPr>
        <p:spPr bwMode="auto">
          <a:xfrm>
            <a:off x="2700338" y="4076700"/>
            <a:ext cx="506412" cy="138113"/>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Liminka</a:t>
            </a:r>
            <a:endParaRPr lang="fi-FI" sz="900" b="1">
              <a:cs typeface="Arial" charset="0"/>
            </a:endParaRPr>
          </a:p>
        </p:txBody>
      </p:sp>
      <p:sp>
        <p:nvSpPr>
          <p:cNvPr id="34864" name="Rectangle 57"/>
          <p:cNvSpPr>
            <a:spLocks noChangeAspect="1" noChangeArrowheads="1"/>
          </p:cNvSpPr>
          <p:nvPr/>
        </p:nvSpPr>
        <p:spPr bwMode="auto">
          <a:xfrm>
            <a:off x="2185888" y="3512815"/>
            <a:ext cx="369888" cy="276225"/>
          </a:xfrm>
          <a:prstGeom prst="rect">
            <a:avLst/>
          </a:prstGeom>
          <a:noFill/>
          <a:ln w="9525">
            <a:noFill/>
            <a:miter lim="800000"/>
            <a:headEnd/>
            <a:tailEnd/>
          </a:ln>
        </p:spPr>
        <p:txBody>
          <a:bodyPr lIns="0" tIns="0" rIns="0" bIns="0">
            <a:spAutoFit/>
          </a:bodyPr>
          <a:lstStyle/>
          <a:p>
            <a:r>
              <a:rPr lang="fi-FI" sz="900" b="1" dirty="0">
                <a:solidFill>
                  <a:srgbClr val="000000"/>
                </a:solidFill>
                <a:latin typeface="Verdana" pitchFamily="34" charset="0"/>
                <a:cs typeface="Arial" charset="0"/>
              </a:rPr>
              <a:t>Lumi-</a:t>
            </a:r>
          </a:p>
          <a:p>
            <a:r>
              <a:rPr lang="fi-FI" sz="900" b="1" dirty="0">
                <a:solidFill>
                  <a:srgbClr val="000000"/>
                </a:solidFill>
                <a:latin typeface="Verdana" pitchFamily="34" charset="0"/>
                <a:cs typeface="Arial" charset="0"/>
              </a:rPr>
              <a:t>joki</a:t>
            </a:r>
            <a:endParaRPr lang="fi-FI" sz="900" b="1" dirty="0">
              <a:cs typeface="Arial" charset="0"/>
            </a:endParaRPr>
          </a:p>
        </p:txBody>
      </p:sp>
      <p:sp>
        <p:nvSpPr>
          <p:cNvPr id="34865" name="Rectangle 58"/>
          <p:cNvSpPr>
            <a:spLocks noChangeAspect="1" noChangeArrowheads="1"/>
          </p:cNvSpPr>
          <p:nvPr/>
        </p:nvSpPr>
        <p:spPr bwMode="auto">
          <a:xfrm>
            <a:off x="3059113" y="3429000"/>
            <a:ext cx="415925"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Muhos</a:t>
            </a:r>
            <a:endParaRPr lang="fi-FI" sz="900" b="1">
              <a:cs typeface="Arial" charset="0"/>
            </a:endParaRPr>
          </a:p>
        </p:txBody>
      </p:sp>
      <p:sp>
        <p:nvSpPr>
          <p:cNvPr id="34866" name="Rectangle 59"/>
          <p:cNvSpPr>
            <a:spLocks noChangeAspect="1" noChangeArrowheads="1"/>
          </p:cNvSpPr>
          <p:nvPr/>
        </p:nvSpPr>
        <p:spPr bwMode="auto">
          <a:xfrm>
            <a:off x="2771775" y="2852738"/>
            <a:ext cx="301625" cy="138112"/>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Oulu</a:t>
            </a:r>
            <a:endParaRPr lang="fi-FI" sz="900" b="1">
              <a:cs typeface="Arial" charset="0"/>
            </a:endParaRPr>
          </a:p>
        </p:txBody>
      </p:sp>
      <p:sp>
        <p:nvSpPr>
          <p:cNvPr id="34867" name="Rectangle 60"/>
          <p:cNvSpPr>
            <a:spLocks noChangeAspect="1" noChangeArrowheads="1"/>
          </p:cNvSpPr>
          <p:nvPr/>
        </p:nvSpPr>
        <p:spPr bwMode="auto">
          <a:xfrm>
            <a:off x="2771775" y="3644900"/>
            <a:ext cx="517525"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Tyrnävä</a:t>
            </a:r>
            <a:endParaRPr lang="fi-FI" sz="900" b="1">
              <a:cs typeface="Arial" charset="0"/>
            </a:endParaRPr>
          </a:p>
        </p:txBody>
      </p:sp>
      <p:sp>
        <p:nvSpPr>
          <p:cNvPr id="34868" name="Rectangle 61"/>
          <p:cNvSpPr>
            <a:spLocks noChangeAspect="1" noChangeArrowheads="1"/>
          </p:cNvSpPr>
          <p:nvPr/>
        </p:nvSpPr>
        <p:spPr bwMode="auto">
          <a:xfrm>
            <a:off x="2555875" y="3284538"/>
            <a:ext cx="557213"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Kempele</a:t>
            </a:r>
            <a:endParaRPr lang="fi-FI" sz="900" b="1">
              <a:cs typeface="Arial" charset="0"/>
            </a:endParaRPr>
          </a:p>
        </p:txBody>
      </p:sp>
      <p:sp>
        <p:nvSpPr>
          <p:cNvPr id="34869" name="Rectangle 65"/>
          <p:cNvSpPr>
            <a:spLocks noChangeAspect="1" noChangeArrowheads="1"/>
          </p:cNvSpPr>
          <p:nvPr/>
        </p:nvSpPr>
        <p:spPr bwMode="auto">
          <a:xfrm>
            <a:off x="3995738" y="2276475"/>
            <a:ext cx="682625"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Pudasjärvi</a:t>
            </a:r>
            <a:endParaRPr lang="fi-FI" sz="900" b="1">
              <a:cs typeface="Arial" charset="0"/>
            </a:endParaRPr>
          </a:p>
        </p:txBody>
      </p:sp>
      <p:sp>
        <p:nvSpPr>
          <p:cNvPr id="34870" name="Rectangle 66"/>
          <p:cNvSpPr>
            <a:spLocks noChangeAspect="1" noChangeArrowheads="1"/>
          </p:cNvSpPr>
          <p:nvPr/>
        </p:nvSpPr>
        <p:spPr bwMode="auto">
          <a:xfrm>
            <a:off x="3979863" y="3360738"/>
            <a:ext cx="514350"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Utajärvi</a:t>
            </a:r>
            <a:endParaRPr lang="fi-FI" sz="900" b="1" dirty="0">
              <a:cs typeface="Arial" charset="0"/>
            </a:endParaRPr>
          </a:p>
        </p:txBody>
      </p:sp>
      <p:sp>
        <p:nvSpPr>
          <p:cNvPr id="34871" name="Rectangle 68"/>
          <p:cNvSpPr>
            <a:spLocks noChangeAspect="1" noChangeArrowheads="1"/>
          </p:cNvSpPr>
          <p:nvPr/>
        </p:nvSpPr>
        <p:spPr bwMode="auto">
          <a:xfrm>
            <a:off x="2833688" y="1830388"/>
            <a:ext cx="101600"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Ii</a:t>
            </a:r>
            <a:endParaRPr lang="fi-FI" sz="900" b="1">
              <a:cs typeface="Arial" charset="0"/>
            </a:endParaRPr>
          </a:p>
        </p:txBody>
      </p:sp>
      <p:sp>
        <p:nvSpPr>
          <p:cNvPr id="34873" name="Freeform 70"/>
          <p:cNvSpPr>
            <a:spLocks noChangeAspect="1"/>
          </p:cNvSpPr>
          <p:nvPr/>
        </p:nvSpPr>
        <p:spPr bwMode="auto">
          <a:xfrm>
            <a:off x="723900" y="4518025"/>
            <a:ext cx="779463" cy="947738"/>
          </a:xfrm>
          <a:custGeom>
            <a:avLst/>
            <a:gdLst>
              <a:gd name="T0" fmla="*/ 2147483647 w 359"/>
              <a:gd name="T1" fmla="*/ 2147483647 h 434"/>
              <a:gd name="T2" fmla="*/ 2147483647 w 359"/>
              <a:gd name="T3" fmla="*/ 2147483647 h 434"/>
              <a:gd name="T4" fmla="*/ 2147483647 w 359"/>
              <a:gd name="T5" fmla="*/ 2147483647 h 434"/>
              <a:gd name="T6" fmla="*/ 2147483647 w 359"/>
              <a:gd name="T7" fmla="*/ 2147483647 h 434"/>
              <a:gd name="T8" fmla="*/ 2147483647 w 359"/>
              <a:gd name="T9" fmla="*/ 2147483647 h 434"/>
              <a:gd name="T10" fmla="*/ 2147483647 w 359"/>
              <a:gd name="T11" fmla="*/ 2147483647 h 434"/>
              <a:gd name="T12" fmla="*/ 2147483647 w 359"/>
              <a:gd name="T13" fmla="*/ 2147483647 h 434"/>
              <a:gd name="T14" fmla="*/ 0 w 359"/>
              <a:gd name="T15" fmla="*/ 2147483647 h 434"/>
              <a:gd name="T16" fmla="*/ 2147483647 w 359"/>
              <a:gd name="T17" fmla="*/ 2147483647 h 434"/>
              <a:gd name="T18" fmla="*/ 2147483647 w 359"/>
              <a:gd name="T19" fmla="*/ 2147483647 h 434"/>
              <a:gd name="T20" fmla="*/ 2147483647 w 359"/>
              <a:gd name="T21" fmla="*/ 2147483647 h 434"/>
              <a:gd name="T22" fmla="*/ 2147483647 w 359"/>
              <a:gd name="T23" fmla="*/ 2147483647 h 434"/>
              <a:gd name="T24" fmla="*/ 2147483647 w 359"/>
              <a:gd name="T25" fmla="*/ 2147483647 h 434"/>
              <a:gd name="T26" fmla="*/ 2147483647 w 359"/>
              <a:gd name="T27" fmla="*/ 2147483647 h 434"/>
              <a:gd name="T28" fmla="*/ 2147483647 w 359"/>
              <a:gd name="T29" fmla="*/ 2147483647 h 434"/>
              <a:gd name="T30" fmla="*/ 2147483647 w 359"/>
              <a:gd name="T31" fmla="*/ 2147483647 h 434"/>
              <a:gd name="T32" fmla="*/ 2147483647 w 359"/>
              <a:gd name="T33" fmla="*/ 2147483647 h 434"/>
              <a:gd name="T34" fmla="*/ 2147483647 w 359"/>
              <a:gd name="T35" fmla="*/ 2147483647 h 434"/>
              <a:gd name="T36" fmla="*/ 2147483647 w 359"/>
              <a:gd name="T37" fmla="*/ 2147483647 h 434"/>
              <a:gd name="T38" fmla="*/ 2147483647 w 359"/>
              <a:gd name="T39" fmla="*/ 2147483647 h 434"/>
              <a:gd name="T40" fmla="*/ 2147483647 w 359"/>
              <a:gd name="T41" fmla="*/ 2147483647 h 434"/>
              <a:gd name="T42" fmla="*/ 2147483647 w 359"/>
              <a:gd name="T43" fmla="*/ 2147483647 h 434"/>
              <a:gd name="T44" fmla="*/ 2147483647 w 359"/>
              <a:gd name="T45" fmla="*/ 2147483647 h 434"/>
              <a:gd name="T46" fmla="*/ 2147483647 w 359"/>
              <a:gd name="T47" fmla="*/ 2147483647 h 434"/>
              <a:gd name="T48" fmla="*/ 2147483647 w 359"/>
              <a:gd name="T49" fmla="*/ 2147483647 h 434"/>
              <a:gd name="T50" fmla="*/ 2147483647 w 359"/>
              <a:gd name="T51" fmla="*/ 2147483647 h 434"/>
              <a:gd name="T52" fmla="*/ 2147483647 w 359"/>
              <a:gd name="T53" fmla="*/ 0 h 434"/>
              <a:gd name="T54" fmla="*/ 2147483647 w 359"/>
              <a:gd name="T55" fmla="*/ 2147483647 h 434"/>
              <a:gd name="T56" fmla="*/ 2147483647 w 359"/>
              <a:gd name="T57" fmla="*/ 2147483647 h 434"/>
              <a:gd name="T58" fmla="*/ 2147483647 w 359"/>
              <a:gd name="T59" fmla="*/ 2147483647 h 434"/>
              <a:gd name="T60" fmla="*/ 2147483647 w 359"/>
              <a:gd name="T61" fmla="*/ 2147483647 h 434"/>
              <a:gd name="T62" fmla="*/ 2147483647 w 359"/>
              <a:gd name="T63" fmla="*/ 2147483647 h 434"/>
              <a:gd name="T64" fmla="*/ 2147483647 w 359"/>
              <a:gd name="T65" fmla="*/ 2147483647 h 434"/>
              <a:gd name="T66" fmla="*/ 2147483647 w 359"/>
              <a:gd name="T67" fmla="*/ 2147483647 h 434"/>
              <a:gd name="T68" fmla="*/ 2147483647 w 359"/>
              <a:gd name="T69" fmla="*/ 2147483647 h 434"/>
              <a:gd name="T70" fmla="*/ 2147483647 w 359"/>
              <a:gd name="T71" fmla="*/ 2147483647 h 434"/>
              <a:gd name="T72" fmla="*/ 2147483647 w 359"/>
              <a:gd name="T73" fmla="*/ 2147483647 h 434"/>
              <a:gd name="T74" fmla="*/ 2147483647 w 359"/>
              <a:gd name="T75" fmla="*/ 2147483647 h 4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9"/>
              <a:gd name="T115" fmla="*/ 0 h 434"/>
              <a:gd name="T116" fmla="*/ 359 w 359"/>
              <a:gd name="T117" fmla="*/ 434 h 4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9" h="434">
                <a:moveTo>
                  <a:pt x="226" y="324"/>
                </a:moveTo>
                <a:lnTo>
                  <a:pt x="156" y="341"/>
                </a:lnTo>
                <a:lnTo>
                  <a:pt x="130" y="392"/>
                </a:lnTo>
                <a:lnTo>
                  <a:pt x="165" y="425"/>
                </a:lnTo>
                <a:lnTo>
                  <a:pt x="139" y="434"/>
                </a:lnTo>
                <a:lnTo>
                  <a:pt x="95" y="409"/>
                </a:lnTo>
                <a:lnTo>
                  <a:pt x="69" y="409"/>
                </a:lnTo>
                <a:lnTo>
                  <a:pt x="0" y="316"/>
                </a:lnTo>
                <a:lnTo>
                  <a:pt x="8" y="308"/>
                </a:lnTo>
                <a:lnTo>
                  <a:pt x="8" y="274"/>
                </a:lnTo>
                <a:lnTo>
                  <a:pt x="8" y="249"/>
                </a:lnTo>
                <a:lnTo>
                  <a:pt x="17" y="240"/>
                </a:lnTo>
                <a:lnTo>
                  <a:pt x="26" y="231"/>
                </a:lnTo>
                <a:lnTo>
                  <a:pt x="52" y="197"/>
                </a:lnTo>
                <a:lnTo>
                  <a:pt x="69" y="164"/>
                </a:lnTo>
                <a:lnTo>
                  <a:pt x="95" y="138"/>
                </a:lnTo>
                <a:lnTo>
                  <a:pt x="104" y="105"/>
                </a:lnTo>
                <a:lnTo>
                  <a:pt x="113" y="96"/>
                </a:lnTo>
                <a:lnTo>
                  <a:pt x="130" y="96"/>
                </a:lnTo>
                <a:lnTo>
                  <a:pt x="139" y="96"/>
                </a:lnTo>
                <a:lnTo>
                  <a:pt x="139" y="113"/>
                </a:lnTo>
                <a:lnTo>
                  <a:pt x="156" y="113"/>
                </a:lnTo>
                <a:lnTo>
                  <a:pt x="165" y="105"/>
                </a:lnTo>
                <a:lnTo>
                  <a:pt x="165" y="80"/>
                </a:lnTo>
                <a:lnTo>
                  <a:pt x="165" y="71"/>
                </a:lnTo>
                <a:lnTo>
                  <a:pt x="174" y="46"/>
                </a:lnTo>
                <a:lnTo>
                  <a:pt x="199" y="0"/>
                </a:lnTo>
                <a:lnTo>
                  <a:pt x="199" y="6"/>
                </a:lnTo>
                <a:lnTo>
                  <a:pt x="328" y="69"/>
                </a:lnTo>
                <a:lnTo>
                  <a:pt x="310" y="126"/>
                </a:lnTo>
                <a:lnTo>
                  <a:pt x="328" y="174"/>
                </a:lnTo>
                <a:lnTo>
                  <a:pt x="269" y="197"/>
                </a:lnTo>
                <a:lnTo>
                  <a:pt x="313" y="276"/>
                </a:lnTo>
                <a:lnTo>
                  <a:pt x="359" y="342"/>
                </a:lnTo>
                <a:lnTo>
                  <a:pt x="335" y="380"/>
                </a:lnTo>
                <a:lnTo>
                  <a:pt x="262" y="402"/>
                </a:lnTo>
                <a:lnTo>
                  <a:pt x="283" y="380"/>
                </a:lnTo>
                <a:lnTo>
                  <a:pt x="226" y="324"/>
                </a:lnTo>
                <a:close/>
              </a:path>
            </a:pathLst>
          </a:custGeom>
          <a:noFill/>
          <a:ln w="0">
            <a:solidFill>
              <a:srgbClr val="000000"/>
            </a:solidFill>
            <a:prstDash val="solid"/>
            <a:round/>
            <a:headEnd/>
            <a:tailEnd/>
          </a:ln>
        </p:spPr>
        <p:txBody>
          <a:bodyPr/>
          <a:lstStyle/>
          <a:p>
            <a:endParaRPr lang="fi-FI"/>
          </a:p>
        </p:txBody>
      </p:sp>
      <p:sp>
        <p:nvSpPr>
          <p:cNvPr id="34874" name="Freeform 71"/>
          <p:cNvSpPr>
            <a:spLocks noChangeAspect="1"/>
          </p:cNvSpPr>
          <p:nvPr/>
        </p:nvSpPr>
        <p:spPr bwMode="auto">
          <a:xfrm>
            <a:off x="708025" y="4833938"/>
            <a:ext cx="92075" cy="112712"/>
          </a:xfrm>
          <a:custGeom>
            <a:avLst/>
            <a:gdLst>
              <a:gd name="T0" fmla="*/ 2147483647 w 43"/>
              <a:gd name="T1" fmla="*/ 2147483647 h 52"/>
              <a:gd name="T2" fmla="*/ 2147483647 w 43"/>
              <a:gd name="T3" fmla="*/ 2147483647 h 52"/>
              <a:gd name="T4" fmla="*/ 2147483647 w 43"/>
              <a:gd name="T5" fmla="*/ 0 h 52"/>
              <a:gd name="T6" fmla="*/ 2147483647 w 43"/>
              <a:gd name="T7" fmla="*/ 2147483647 h 52"/>
              <a:gd name="T8" fmla="*/ 2147483647 w 43"/>
              <a:gd name="T9" fmla="*/ 2147483647 h 52"/>
              <a:gd name="T10" fmla="*/ 2147483647 w 43"/>
              <a:gd name="T11" fmla="*/ 2147483647 h 52"/>
              <a:gd name="T12" fmla="*/ 2147483647 w 43"/>
              <a:gd name="T13" fmla="*/ 2147483647 h 52"/>
              <a:gd name="T14" fmla="*/ 2147483647 w 43"/>
              <a:gd name="T15" fmla="*/ 2147483647 h 52"/>
              <a:gd name="T16" fmla="*/ 0 w 43"/>
              <a:gd name="T17" fmla="*/ 2147483647 h 52"/>
              <a:gd name="T18" fmla="*/ 0 w 43"/>
              <a:gd name="T19" fmla="*/ 2147483647 h 52"/>
              <a:gd name="T20" fmla="*/ 0 w 43"/>
              <a:gd name="T21" fmla="*/ 2147483647 h 52"/>
              <a:gd name="T22" fmla="*/ 0 w 43"/>
              <a:gd name="T23" fmla="*/ 2147483647 h 52"/>
              <a:gd name="T24" fmla="*/ 2147483647 w 43"/>
              <a:gd name="T25" fmla="*/ 2147483647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52"/>
              <a:gd name="T41" fmla="*/ 43 w 43"/>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52">
                <a:moveTo>
                  <a:pt x="8" y="17"/>
                </a:moveTo>
                <a:lnTo>
                  <a:pt x="8" y="9"/>
                </a:lnTo>
                <a:lnTo>
                  <a:pt x="26" y="0"/>
                </a:lnTo>
                <a:lnTo>
                  <a:pt x="43" y="9"/>
                </a:lnTo>
                <a:lnTo>
                  <a:pt x="43" y="26"/>
                </a:lnTo>
                <a:lnTo>
                  <a:pt x="34" y="35"/>
                </a:lnTo>
                <a:lnTo>
                  <a:pt x="26" y="43"/>
                </a:lnTo>
                <a:lnTo>
                  <a:pt x="26" y="52"/>
                </a:lnTo>
                <a:lnTo>
                  <a:pt x="0" y="52"/>
                </a:lnTo>
                <a:lnTo>
                  <a:pt x="0" y="43"/>
                </a:lnTo>
                <a:lnTo>
                  <a:pt x="0" y="35"/>
                </a:lnTo>
                <a:lnTo>
                  <a:pt x="0" y="26"/>
                </a:lnTo>
                <a:lnTo>
                  <a:pt x="8" y="17"/>
                </a:lnTo>
                <a:close/>
              </a:path>
            </a:pathLst>
          </a:custGeom>
          <a:noFill/>
          <a:ln w="0">
            <a:solidFill>
              <a:srgbClr val="000000"/>
            </a:solidFill>
            <a:prstDash val="solid"/>
            <a:round/>
            <a:headEnd/>
            <a:tailEnd/>
          </a:ln>
        </p:spPr>
        <p:txBody>
          <a:bodyPr/>
          <a:lstStyle/>
          <a:p>
            <a:endParaRPr lang="fi-FI"/>
          </a:p>
        </p:txBody>
      </p:sp>
      <p:sp>
        <p:nvSpPr>
          <p:cNvPr id="34875" name="Rectangle 72"/>
          <p:cNvSpPr>
            <a:spLocks noChangeAspect="1" noChangeArrowheads="1"/>
          </p:cNvSpPr>
          <p:nvPr/>
        </p:nvSpPr>
        <p:spPr bwMode="auto">
          <a:xfrm>
            <a:off x="827088" y="5013325"/>
            <a:ext cx="520700"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Kalajoki</a:t>
            </a:r>
            <a:endParaRPr lang="fi-FI" sz="900" b="1">
              <a:cs typeface="Arial" charset="0"/>
            </a:endParaRPr>
          </a:p>
        </p:txBody>
      </p:sp>
      <p:sp>
        <p:nvSpPr>
          <p:cNvPr id="34876" name="Rectangle 73"/>
          <p:cNvSpPr>
            <a:spLocks noChangeAspect="1" noChangeArrowheads="1"/>
          </p:cNvSpPr>
          <p:nvPr/>
        </p:nvSpPr>
        <p:spPr bwMode="auto">
          <a:xfrm>
            <a:off x="1209675" y="4841875"/>
            <a:ext cx="615950" cy="134938"/>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Alavieska</a:t>
            </a:r>
            <a:endParaRPr lang="fi-FI" sz="900" b="1" dirty="0">
              <a:cs typeface="Arial" charset="0"/>
            </a:endParaRPr>
          </a:p>
        </p:txBody>
      </p:sp>
      <p:sp>
        <p:nvSpPr>
          <p:cNvPr id="99" name="Puolivapaa piirto 98"/>
          <p:cNvSpPr/>
          <p:nvPr/>
        </p:nvSpPr>
        <p:spPr>
          <a:xfrm>
            <a:off x="1454150" y="3663950"/>
            <a:ext cx="1206500" cy="1050925"/>
          </a:xfrm>
          <a:custGeom>
            <a:avLst/>
            <a:gdLst>
              <a:gd name="connsiteX0" fmla="*/ 327546 w 1207826"/>
              <a:gd name="connsiteY0" fmla="*/ 0 h 1050877"/>
              <a:gd name="connsiteX1" fmla="*/ 429904 w 1207826"/>
              <a:gd name="connsiteY1" fmla="*/ 0 h 1050877"/>
              <a:gd name="connsiteX2" fmla="*/ 532262 w 1207826"/>
              <a:gd name="connsiteY2" fmla="*/ 177421 h 1050877"/>
              <a:gd name="connsiteX3" fmla="*/ 525438 w 1207826"/>
              <a:gd name="connsiteY3" fmla="*/ 416257 h 1050877"/>
              <a:gd name="connsiteX4" fmla="*/ 736979 w 1207826"/>
              <a:gd name="connsiteY4" fmla="*/ 518615 h 1050877"/>
              <a:gd name="connsiteX5" fmla="*/ 928047 w 1207826"/>
              <a:gd name="connsiteY5" fmla="*/ 655092 h 1050877"/>
              <a:gd name="connsiteX6" fmla="*/ 1105468 w 1207826"/>
              <a:gd name="connsiteY6" fmla="*/ 723331 h 1050877"/>
              <a:gd name="connsiteX7" fmla="*/ 1207826 w 1207826"/>
              <a:gd name="connsiteY7" fmla="*/ 818866 h 1050877"/>
              <a:gd name="connsiteX8" fmla="*/ 1207826 w 1207826"/>
              <a:gd name="connsiteY8" fmla="*/ 928048 h 1050877"/>
              <a:gd name="connsiteX9" fmla="*/ 1064525 w 1207826"/>
              <a:gd name="connsiteY9" fmla="*/ 1050877 h 1050877"/>
              <a:gd name="connsiteX10" fmla="*/ 968991 w 1207826"/>
              <a:gd name="connsiteY10" fmla="*/ 1050877 h 1050877"/>
              <a:gd name="connsiteX11" fmla="*/ 771098 w 1207826"/>
              <a:gd name="connsiteY11" fmla="*/ 1009934 h 1050877"/>
              <a:gd name="connsiteX12" fmla="*/ 600501 w 1207826"/>
              <a:gd name="connsiteY12" fmla="*/ 859809 h 1050877"/>
              <a:gd name="connsiteX13" fmla="*/ 464023 w 1207826"/>
              <a:gd name="connsiteY13" fmla="*/ 689212 h 1050877"/>
              <a:gd name="connsiteX14" fmla="*/ 0 w 1207826"/>
              <a:gd name="connsiteY14" fmla="*/ 552734 h 1050877"/>
              <a:gd name="connsiteX15" fmla="*/ 81886 w 1207826"/>
              <a:gd name="connsiteY15" fmla="*/ 491319 h 1050877"/>
              <a:gd name="connsiteX16" fmla="*/ 136477 w 1207826"/>
              <a:gd name="connsiteY16" fmla="*/ 402609 h 1050877"/>
              <a:gd name="connsiteX17" fmla="*/ 136477 w 1207826"/>
              <a:gd name="connsiteY17" fmla="*/ 272955 h 1050877"/>
              <a:gd name="connsiteX18" fmla="*/ 170597 w 1207826"/>
              <a:gd name="connsiteY18" fmla="*/ 245660 h 1050877"/>
              <a:gd name="connsiteX19" fmla="*/ 177420 w 1207826"/>
              <a:gd name="connsiteY19" fmla="*/ 184245 h 1050877"/>
              <a:gd name="connsiteX20" fmla="*/ 238835 w 1207826"/>
              <a:gd name="connsiteY20" fmla="*/ 184245 h 1050877"/>
              <a:gd name="connsiteX21" fmla="*/ 327546 w 1207826"/>
              <a:gd name="connsiteY21" fmla="*/ 88710 h 1050877"/>
              <a:gd name="connsiteX22" fmla="*/ 327546 w 1207826"/>
              <a:gd name="connsiteY22" fmla="*/ 0 h 1050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07826" h="1050877">
                <a:moveTo>
                  <a:pt x="327546" y="0"/>
                </a:moveTo>
                <a:lnTo>
                  <a:pt x="429904" y="0"/>
                </a:lnTo>
                <a:lnTo>
                  <a:pt x="532262" y="177421"/>
                </a:lnTo>
                <a:lnTo>
                  <a:pt x="525438" y="416257"/>
                </a:lnTo>
                <a:lnTo>
                  <a:pt x="736979" y="518615"/>
                </a:lnTo>
                <a:lnTo>
                  <a:pt x="928047" y="655092"/>
                </a:lnTo>
                <a:lnTo>
                  <a:pt x="1105468" y="723331"/>
                </a:lnTo>
                <a:lnTo>
                  <a:pt x="1207826" y="818866"/>
                </a:lnTo>
                <a:lnTo>
                  <a:pt x="1207826" y="928048"/>
                </a:lnTo>
                <a:lnTo>
                  <a:pt x="1064525" y="1050877"/>
                </a:lnTo>
                <a:lnTo>
                  <a:pt x="968991" y="1050877"/>
                </a:lnTo>
                <a:lnTo>
                  <a:pt x="771098" y="1009934"/>
                </a:lnTo>
                <a:lnTo>
                  <a:pt x="600501" y="859809"/>
                </a:lnTo>
                <a:lnTo>
                  <a:pt x="464023" y="689212"/>
                </a:lnTo>
                <a:lnTo>
                  <a:pt x="0" y="552734"/>
                </a:lnTo>
                <a:lnTo>
                  <a:pt x="81886" y="491319"/>
                </a:lnTo>
                <a:lnTo>
                  <a:pt x="136477" y="402609"/>
                </a:lnTo>
                <a:lnTo>
                  <a:pt x="136477" y="272955"/>
                </a:lnTo>
                <a:lnTo>
                  <a:pt x="170597" y="245660"/>
                </a:lnTo>
                <a:lnTo>
                  <a:pt x="177420" y="184245"/>
                </a:lnTo>
                <a:lnTo>
                  <a:pt x="238835" y="184245"/>
                </a:lnTo>
                <a:lnTo>
                  <a:pt x="327546" y="88710"/>
                </a:lnTo>
                <a:lnTo>
                  <a:pt x="327546" y="0"/>
                </a:lnTo>
                <a:close/>
              </a:path>
            </a:pathLst>
          </a:custGeom>
          <a:solidFill>
            <a:srgbClr val="FFFF00"/>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dirty="0"/>
          </a:p>
        </p:txBody>
      </p:sp>
      <p:sp>
        <p:nvSpPr>
          <p:cNvPr id="116" name="Suorakulmio 115"/>
          <p:cNvSpPr/>
          <p:nvPr/>
        </p:nvSpPr>
        <p:spPr>
          <a:xfrm>
            <a:off x="179338" y="404664"/>
            <a:ext cx="288925" cy="287337"/>
          </a:xfrm>
          <a:prstGeom prst="rect">
            <a:avLst/>
          </a:prstGeom>
          <a:solidFill>
            <a:srgbClr val="66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18" name="Suorakulmio 117"/>
          <p:cNvSpPr/>
          <p:nvPr/>
        </p:nvSpPr>
        <p:spPr>
          <a:xfrm>
            <a:off x="179388" y="1360513"/>
            <a:ext cx="195881" cy="287337"/>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34942" name="Tekstikehys 44"/>
          <p:cNvSpPr txBox="1">
            <a:spLocks noChangeArrowheads="1"/>
          </p:cNvSpPr>
          <p:nvPr/>
        </p:nvSpPr>
        <p:spPr bwMode="auto">
          <a:xfrm>
            <a:off x="611138" y="404664"/>
            <a:ext cx="2952750" cy="430887"/>
          </a:xfrm>
          <a:prstGeom prst="rect">
            <a:avLst/>
          </a:prstGeom>
          <a:noFill/>
          <a:ln w="9525">
            <a:noFill/>
            <a:miter lim="800000"/>
            <a:headEnd/>
            <a:tailEnd/>
          </a:ln>
        </p:spPr>
        <p:txBody>
          <a:bodyPr>
            <a:spAutoFit/>
          </a:bodyPr>
          <a:lstStyle/>
          <a:p>
            <a:r>
              <a:rPr lang="fi-FI" sz="1100" dirty="0" smtClean="0">
                <a:latin typeface="Verdana" pitchFamily="34" charset="0"/>
                <a:ea typeface="Verdana" pitchFamily="34" charset="0"/>
                <a:cs typeface="Verdana" pitchFamily="34" charset="0"/>
              </a:rPr>
              <a:t>Alavieska, Haapavesi, Oulainen ja Ylivieska-selvitys (valmistuu 7/2014)</a:t>
            </a:r>
            <a:endParaRPr lang="fi-FI" sz="1100" dirty="0">
              <a:latin typeface="Verdana" pitchFamily="34" charset="0"/>
              <a:ea typeface="Verdana" pitchFamily="34" charset="0"/>
              <a:cs typeface="Verdana" pitchFamily="34" charset="0"/>
            </a:endParaRPr>
          </a:p>
        </p:txBody>
      </p:sp>
      <p:sp>
        <p:nvSpPr>
          <p:cNvPr id="34943" name="Tekstikehys 44"/>
          <p:cNvSpPr txBox="1">
            <a:spLocks noChangeArrowheads="1"/>
          </p:cNvSpPr>
          <p:nvPr/>
        </p:nvSpPr>
        <p:spPr bwMode="auto">
          <a:xfrm>
            <a:off x="611560" y="1340768"/>
            <a:ext cx="2880320"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Selvitys toteutettu, ei yhdistymistä</a:t>
            </a:r>
            <a:endParaRPr lang="fi-FI" sz="1100" dirty="0">
              <a:latin typeface="Verdana" pitchFamily="34" charset="0"/>
              <a:ea typeface="Verdana" pitchFamily="34" charset="0"/>
              <a:cs typeface="Verdana" pitchFamily="34" charset="0"/>
            </a:endParaRPr>
          </a:p>
        </p:txBody>
      </p:sp>
      <p:sp>
        <p:nvSpPr>
          <p:cNvPr id="70" name="Suorakulmio 69"/>
          <p:cNvSpPr/>
          <p:nvPr/>
        </p:nvSpPr>
        <p:spPr>
          <a:xfrm>
            <a:off x="179512" y="1844358"/>
            <a:ext cx="288925" cy="28733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71" name="Tekstikehys 44"/>
          <p:cNvSpPr txBox="1">
            <a:spLocks noChangeArrowheads="1"/>
          </p:cNvSpPr>
          <p:nvPr/>
        </p:nvSpPr>
        <p:spPr bwMode="auto">
          <a:xfrm>
            <a:off x="539552" y="1772816"/>
            <a:ext cx="2016224" cy="430887"/>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Kunta ei ole mukana selvityksissä</a:t>
            </a:r>
            <a:endParaRPr lang="fi-FI" sz="1100" dirty="0">
              <a:latin typeface="Verdana" pitchFamily="34" charset="0"/>
              <a:ea typeface="Verdana" pitchFamily="34" charset="0"/>
              <a:cs typeface="Verdana" pitchFamily="34" charset="0"/>
            </a:endParaRPr>
          </a:p>
        </p:txBody>
      </p:sp>
      <p:sp>
        <p:nvSpPr>
          <p:cNvPr id="132" name="Suorakulmio 131"/>
          <p:cNvSpPr/>
          <p:nvPr/>
        </p:nvSpPr>
        <p:spPr>
          <a:xfrm>
            <a:off x="179512" y="835551"/>
            <a:ext cx="288925" cy="287338"/>
          </a:xfrm>
          <a:prstGeom prst="rect">
            <a:avLst/>
          </a:prstGeom>
          <a:solidFill>
            <a:srgbClr val="FFFF00"/>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p>
        </p:txBody>
      </p:sp>
      <p:sp>
        <p:nvSpPr>
          <p:cNvPr id="133" name="Suorakulmio 132"/>
          <p:cNvSpPr/>
          <p:nvPr/>
        </p:nvSpPr>
        <p:spPr>
          <a:xfrm>
            <a:off x="611560" y="764704"/>
            <a:ext cx="3312368" cy="430887"/>
          </a:xfrm>
          <a:prstGeom prst="rect">
            <a:avLst/>
          </a:prstGeom>
        </p:spPr>
        <p:txBody>
          <a:bodyPr wrap="square">
            <a:spAutoFit/>
          </a:bodyPr>
          <a:lstStyle/>
          <a:p>
            <a:r>
              <a:rPr lang="fi-FI" sz="1100" dirty="0" smtClean="0">
                <a:latin typeface="Verdana" pitchFamily="34" charset="0"/>
                <a:ea typeface="Verdana" pitchFamily="34" charset="0"/>
                <a:cs typeface="Verdana" pitchFamily="34" charset="0"/>
              </a:rPr>
              <a:t>Pyhäjoki, Raahe, Siikajoki: erityinen kuntajakoselvitys 1.8.-31.12.2014</a:t>
            </a:r>
          </a:p>
        </p:txBody>
      </p:sp>
      <p:sp>
        <p:nvSpPr>
          <p:cNvPr id="130" name="Rectangle 53"/>
          <p:cNvSpPr>
            <a:spLocks noChangeAspect="1" noChangeArrowheads="1"/>
          </p:cNvSpPr>
          <p:nvPr/>
        </p:nvSpPr>
        <p:spPr bwMode="auto">
          <a:xfrm>
            <a:off x="1763688" y="4154983"/>
            <a:ext cx="403225" cy="138113"/>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Raahe</a:t>
            </a:r>
            <a:endParaRPr lang="fi-FI" sz="900" b="1" dirty="0">
              <a:cs typeface="Arial" charset="0"/>
            </a:endParaRPr>
          </a:p>
        </p:txBody>
      </p:sp>
      <p:sp>
        <p:nvSpPr>
          <p:cNvPr id="79" name="Vuokaaviosymboli: Liitin 78"/>
          <p:cNvSpPr/>
          <p:nvPr/>
        </p:nvSpPr>
        <p:spPr>
          <a:xfrm rot="5758775">
            <a:off x="1387668" y="4236890"/>
            <a:ext cx="160789" cy="143232"/>
          </a:xfrm>
          <a:prstGeom prst="flowChartConnector">
            <a:avLst/>
          </a:prstGeom>
          <a:solidFill>
            <a:srgbClr val="33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 name="Vuokaaviosymboli: Liitin 80"/>
          <p:cNvSpPr/>
          <p:nvPr/>
        </p:nvSpPr>
        <p:spPr>
          <a:xfrm rot="5758775">
            <a:off x="235540" y="931745"/>
            <a:ext cx="160789" cy="143232"/>
          </a:xfrm>
          <a:prstGeom prst="flowChartConnector">
            <a:avLst/>
          </a:prstGeom>
          <a:solidFill>
            <a:srgbClr val="33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 name="Vuokaaviosymboli: Liitin 81"/>
          <p:cNvSpPr/>
          <p:nvPr/>
        </p:nvSpPr>
        <p:spPr>
          <a:xfrm rot="5758775">
            <a:off x="2107748" y="4308898"/>
            <a:ext cx="160789" cy="143232"/>
          </a:xfrm>
          <a:prstGeom prst="flowChartConnector">
            <a:avLst/>
          </a:prstGeom>
          <a:solidFill>
            <a:srgbClr val="33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 name="Vuokaaviosymboli: Liitin 82"/>
          <p:cNvSpPr/>
          <p:nvPr/>
        </p:nvSpPr>
        <p:spPr>
          <a:xfrm rot="5758775">
            <a:off x="2338959" y="4020866"/>
            <a:ext cx="160789" cy="143232"/>
          </a:xfrm>
          <a:prstGeom prst="flowChartConnector">
            <a:avLst/>
          </a:prstGeom>
          <a:solidFill>
            <a:srgbClr val="33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348038" y="115888"/>
            <a:ext cx="5689600" cy="461962"/>
          </a:xfrm>
          <a:prstGeom prst="rect">
            <a:avLst/>
          </a:prstGeom>
          <a:noFill/>
          <a:ln w="9525">
            <a:noFill/>
            <a:miter lim="800000"/>
            <a:headEnd/>
            <a:tailEnd/>
          </a:ln>
        </p:spPr>
        <p:txBody>
          <a:bodyPr>
            <a:spAutoFit/>
          </a:bodyPr>
          <a:lstStyle/>
          <a:p>
            <a:r>
              <a:rPr lang="fi-FI" sz="2400" b="1">
                <a:cs typeface="Arial" charset="0"/>
              </a:rPr>
              <a:t>Varsinais-Suomi: selvitysperusteet</a:t>
            </a:r>
            <a:endParaRPr lang="fi-FI">
              <a:cs typeface="Arial" charset="0"/>
            </a:endParaRPr>
          </a:p>
        </p:txBody>
      </p:sp>
      <p:sp>
        <p:nvSpPr>
          <p:cNvPr id="5123" name="Freeform 3"/>
          <p:cNvSpPr>
            <a:spLocks noChangeAspect="1"/>
          </p:cNvSpPr>
          <p:nvPr/>
        </p:nvSpPr>
        <p:spPr bwMode="auto">
          <a:xfrm>
            <a:off x="6405563" y="2239963"/>
            <a:ext cx="700087" cy="939800"/>
          </a:xfrm>
          <a:custGeom>
            <a:avLst/>
            <a:gdLst>
              <a:gd name="T0" fmla="*/ 2147483647 w 30"/>
              <a:gd name="T1" fmla="*/ 2147483647 h 42"/>
              <a:gd name="T2" fmla="*/ 2147483647 w 30"/>
              <a:gd name="T3" fmla="*/ 2147483647 h 42"/>
              <a:gd name="T4" fmla="*/ 0 w 30"/>
              <a:gd name="T5" fmla="*/ 2147483647 h 42"/>
              <a:gd name="T6" fmla="*/ 2147483647 w 30"/>
              <a:gd name="T7" fmla="*/ 2147483647 h 42"/>
              <a:gd name="T8" fmla="*/ 2147483647 w 30"/>
              <a:gd name="T9" fmla="*/ 0 h 42"/>
              <a:gd name="T10" fmla="*/ 2147483647 w 30"/>
              <a:gd name="T11" fmla="*/ 2147483647 h 42"/>
              <a:gd name="T12" fmla="*/ 2147483647 w 30"/>
              <a:gd name="T13" fmla="*/ 2147483647 h 42"/>
              <a:gd name="T14" fmla="*/ 2147483647 w 30"/>
              <a:gd name="T15" fmla="*/ 2147483647 h 4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42"/>
              <a:gd name="T26" fmla="*/ 30 w 30"/>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42">
                <a:moveTo>
                  <a:pt x="18" y="42"/>
                </a:moveTo>
                <a:lnTo>
                  <a:pt x="6" y="24"/>
                </a:lnTo>
                <a:lnTo>
                  <a:pt x="0" y="6"/>
                </a:lnTo>
                <a:lnTo>
                  <a:pt x="12" y="6"/>
                </a:lnTo>
                <a:lnTo>
                  <a:pt x="24" y="0"/>
                </a:lnTo>
                <a:lnTo>
                  <a:pt x="30" y="24"/>
                </a:lnTo>
                <a:lnTo>
                  <a:pt x="30" y="36"/>
                </a:lnTo>
                <a:lnTo>
                  <a:pt x="18" y="42"/>
                </a:lnTo>
                <a:close/>
              </a:path>
            </a:pathLst>
          </a:custGeom>
          <a:solidFill>
            <a:srgbClr val="00CC99"/>
          </a:solidFill>
          <a:ln w="12700">
            <a:solidFill>
              <a:srgbClr val="000000"/>
            </a:solidFill>
            <a:prstDash val="solid"/>
            <a:round/>
            <a:headEnd/>
            <a:tailEnd/>
          </a:ln>
        </p:spPr>
        <p:txBody>
          <a:bodyPr/>
          <a:lstStyle/>
          <a:p>
            <a:endParaRPr lang="fi-FI"/>
          </a:p>
        </p:txBody>
      </p:sp>
      <p:sp>
        <p:nvSpPr>
          <p:cNvPr id="5124" name="Freeform 4"/>
          <p:cNvSpPr>
            <a:spLocks noChangeAspect="1"/>
          </p:cNvSpPr>
          <p:nvPr/>
        </p:nvSpPr>
        <p:spPr bwMode="auto">
          <a:xfrm>
            <a:off x="6956425" y="2257425"/>
            <a:ext cx="1931988" cy="1336675"/>
          </a:xfrm>
          <a:custGeom>
            <a:avLst/>
            <a:gdLst>
              <a:gd name="T0" fmla="*/ 2147483647 w 1005"/>
              <a:gd name="T1" fmla="*/ 2147483647 h 696"/>
              <a:gd name="T2" fmla="*/ 2147483647 w 1005"/>
              <a:gd name="T3" fmla="*/ 2147483647 h 696"/>
              <a:gd name="T4" fmla="*/ 2147483647 w 1005"/>
              <a:gd name="T5" fmla="*/ 2147483647 h 696"/>
              <a:gd name="T6" fmla="*/ 2147483647 w 1005"/>
              <a:gd name="T7" fmla="*/ 2147483647 h 696"/>
              <a:gd name="T8" fmla="*/ 2147483647 w 1005"/>
              <a:gd name="T9" fmla="*/ 2147483647 h 696"/>
              <a:gd name="T10" fmla="*/ 2147483647 w 1005"/>
              <a:gd name="T11" fmla="*/ 2147483647 h 696"/>
              <a:gd name="T12" fmla="*/ 2147483647 w 1005"/>
              <a:gd name="T13" fmla="*/ 2147483647 h 696"/>
              <a:gd name="T14" fmla="*/ 2147483647 w 1005"/>
              <a:gd name="T15" fmla="*/ 2147483647 h 696"/>
              <a:gd name="T16" fmla="*/ 2147483647 w 1005"/>
              <a:gd name="T17" fmla="*/ 2147483647 h 696"/>
              <a:gd name="T18" fmla="*/ 2147483647 w 1005"/>
              <a:gd name="T19" fmla="*/ 2147483647 h 696"/>
              <a:gd name="T20" fmla="*/ 2147483647 w 1005"/>
              <a:gd name="T21" fmla="*/ 2147483647 h 696"/>
              <a:gd name="T22" fmla="*/ 2147483647 w 1005"/>
              <a:gd name="T23" fmla="*/ 2147483647 h 696"/>
              <a:gd name="T24" fmla="*/ 0 w 1005"/>
              <a:gd name="T25" fmla="*/ 0 h 696"/>
              <a:gd name="T26" fmla="*/ 2147483647 w 1005"/>
              <a:gd name="T27" fmla="*/ 2147483647 h 696"/>
              <a:gd name="T28" fmla="*/ 2147483647 w 1005"/>
              <a:gd name="T29" fmla="*/ 0 h 696"/>
              <a:gd name="T30" fmla="*/ 2147483647 w 1005"/>
              <a:gd name="T31" fmla="*/ 0 h 696"/>
              <a:gd name="T32" fmla="*/ 2147483647 w 1005"/>
              <a:gd name="T33" fmla="*/ 2147483647 h 696"/>
              <a:gd name="T34" fmla="*/ 2147483647 w 1005"/>
              <a:gd name="T35" fmla="*/ 2147483647 h 6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05"/>
              <a:gd name="T55" fmla="*/ 0 h 696"/>
              <a:gd name="T56" fmla="*/ 1005 w 1005"/>
              <a:gd name="T57" fmla="*/ 696 h 6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05" h="696">
                <a:moveTo>
                  <a:pt x="933" y="347"/>
                </a:moveTo>
                <a:lnTo>
                  <a:pt x="1005" y="416"/>
                </a:lnTo>
                <a:lnTo>
                  <a:pt x="933" y="694"/>
                </a:lnTo>
                <a:lnTo>
                  <a:pt x="645" y="696"/>
                </a:lnTo>
                <a:lnTo>
                  <a:pt x="576" y="693"/>
                </a:lnTo>
                <a:lnTo>
                  <a:pt x="503" y="625"/>
                </a:lnTo>
                <a:lnTo>
                  <a:pt x="431" y="555"/>
                </a:lnTo>
                <a:lnTo>
                  <a:pt x="431" y="486"/>
                </a:lnTo>
                <a:lnTo>
                  <a:pt x="287" y="486"/>
                </a:lnTo>
                <a:lnTo>
                  <a:pt x="288" y="486"/>
                </a:lnTo>
                <a:lnTo>
                  <a:pt x="72" y="416"/>
                </a:lnTo>
                <a:lnTo>
                  <a:pt x="72" y="278"/>
                </a:lnTo>
                <a:lnTo>
                  <a:pt x="0" y="0"/>
                </a:lnTo>
                <a:lnTo>
                  <a:pt x="215" y="69"/>
                </a:lnTo>
                <a:lnTo>
                  <a:pt x="359" y="0"/>
                </a:lnTo>
                <a:lnTo>
                  <a:pt x="431" y="0"/>
                </a:lnTo>
                <a:lnTo>
                  <a:pt x="718" y="278"/>
                </a:lnTo>
                <a:lnTo>
                  <a:pt x="933" y="347"/>
                </a:lnTo>
                <a:close/>
              </a:path>
            </a:pathLst>
          </a:custGeom>
          <a:solidFill>
            <a:srgbClr val="00CC99"/>
          </a:solidFill>
          <a:ln w="12700">
            <a:solidFill>
              <a:srgbClr val="000000"/>
            </a:solidFill>
            <a:prstDash val="solid"/>
            <a:round/>
            <a:headEnd/>
            <a:tailEnd/>
          </a:ln>
        </p:spPr>
        <p:txBody>
          <a:bodyPr/>
          <a:lstStyle/>
          <a:p>
            <a:endParaRPr lang="fi-FI"/>
          </a:p>
        </p:txBody>
      </p:sp>
      <p:sp>
        <p:nvSpPr>
          <p:cNvPr id="5125" name="Freeform 5"/>
          <p:cNvSpPr>
            <a:spLocks noChangeAspect="1"/>
          </p:cNvSpPr>
          <p:nvPr/>
        </p:nvSpPr>
        <p:spPr bwMode="auto">
          <a:xfrm>
            <a:off x="5435600" y="3171825"/>
            <a:ext cx="687388" cy="914400"/>
          </a:xfrm>
          <a:custGeom>
            <a:avLst/>
            <a:gdLst>
              <a:gd name="T0" fmla="*/ 2147483647 w 30"/>
              <a:gd name="T1" fmla="*/ 2147483647 h 42"/>
              <a:gd name="T2" fmla="*/ 0 w 30"/>
              <a:gd name="T3" fmla="*/ 2147483647 h 42"/>
              <a:gd name="T4" fmla="*/ 0 w 30"/>
              <a:gd name="T5" fmla="*/ 2147483647 h 42"/>
              <a:gd name="T6" fmla="*/ 2147483647 w 30"/>
              <a:gd name="T7" fmla="*/ 2147483647 h 42"/>
              <a:gd name="T8" fmla="*/ 2147483647 w 30"/>
              <a:gd name="T9" fmla="*/ 2147483647 h 42"/>
              <a:gd name="T10" fmla="*/ 2147483647 w 30"/>
              <a:gd name="T11" fmla="*/ 2147483647 h 42"/>
              <a:gd name="T12" fmla="*/ 2147483647 w 30"/>
              <a:gd name="T13" fmla="*/ 0 h 42"/>
              <a:gd name="T14" fmla="*/ 2147483647 w 30"/>
              <a:gd name="T15" fmla="*/ 2147483647 h 4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42"/>
              <a:gd name="T26" fmla="*/ 30 w 30"/>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42">
                <a:moveTo>
                  <a:pt x="12" y="6"/>
                </a:moveTo>
                <a:lnTo>
                  <a:pt x="0" y="12"/>
                </a:lnTo>
                <a:lnTo>
                  <a:pt x="0" y="36"/>
                </a:lnTo>
                <a:lnTo>
                  <a:pt x="24" y="42"/>
                </a:lnTo>
                <a:lnTo>
                  <a:pt x="30" y="18"/>
                </a:lnTo>
                <a:lnTo>
                  <a:pt x="30" y="6"/>
                </a:lnTo>
                <a:lnTo>
                  <a:pt x="12" y="0"/>
                </a:lnTo>
                <a:lnTo>
                  <a:pt x="12" y="6"/>
                </a:lnTo>
                <a:close/>
              </a:path>
            </a:pathLst>
          </a:custGeom>
          <a:solidFill>
            <a:srgbClr val="00CC99"/>
          </a:solidFill>
          <a:ln w="12700">
            <a:solidFill>
              <a:srgbClr val="000000"/>
            </a:solidFill>
            <a:prstDash val="solid"/>
            <a:round/>
            <a:headEnd/>
            <a:tailEnd/>
          </a:ln>
        </p:spPr>
        <p:txBody>
          <a:bodyPr/>
          <a:lstStyle/>
          <a:p>
            <a:endParaRPr lang="fi-FI"/>
          </a:p>
        </p:txBody>
      </p:sp>
      <p:sp>
        <p:nvSpPr>
          <p:cNvPr id="5126" name="Freeform 6"/>
          <p:cNvSpPr>
            <a:spLocks noChangeAspect="1"/>
          </p:cNvSpPr>
          <p:nvPr/>
        </p:nvSpPr>
        <p:spPr bwMode="auto">
          <a:xfrm>
            <a:off x="5019675" y="3967163"/>
            <a:ext cx="1106488" cy="661987"/>
          </a:xfrm>
          <a:custGeom>
            <a:avLst/>
            <a:gdLst>
              <a:gd name="T0" fmla="*/ 2147483647 w 48"/>
              <a:gd name="T1" fmla="*/ 2147483647 h 30"/>
              <a:gd name="T2" fmla="*/ 2147483647 w 48"/>
              <a:gd name="T3" fmla="*/ 2147483647 h 30"/>
              <a:gd name="T4" fmla="*/ 2147483647 w 48"/>
              <a:gd name="T5" fmla="*/ 2147483647 h 30"/>
              <a:gd name="T6" fmla="*/ 2147483647 w 48"/>
              <a:gd name="T7" fmla="*/ 2147483647 h 30"/>
              <a:gd name="T8" fmla="*/ 0 w 48"/>
              <a:gd name="T9" fmla="*/ 2147483647 h 30"/>
              <a:gd name="T10" fmla="*/ 0 w 48"/>
              <a:gd name="T11" fmla="*/ 2147483647 h 30"/>
              <a:gd name="T12" fmla="*/ 2147483647 w 48"/>
              <a:gd name="T13" fmla="*/ 2147483647 h 30"/>
              <a:gd name="T14" fmla="*/ 2147483647 w 48"/>
              <a:gd name="T15" fmla="*/ 2147483647 h 30"/>
              <a:gd name="T16" fmla="*/ 2147483647 w 48"/>
              <a:gd name="T17" fmla="*/ 0 h 30"/>
              <a:gd name="T18" fmla="*/ 2147483647 w 48"/>
              <a:gd name="T19" fmla="*/ 0 h 30"/>
              <a:gd name="T20" fmla="*/ 2147483647 w 48"/>
              <a:gd name="T21" fmla="*/ 2147483647 h 30"/>
              <a:gd name="T22" fmla="*/ 2147483647 w 48"/>
              <a:gd name="T23" fmla="*/ 2147483647 h 30"/>
              <a:gd name="T24" fmla="*/ 2147483647 w 48"/>
              <a:gd name="T25" fmla="*/ 2147483647 h 30"/>
              <a:gd name="T26" fmla="*/ 2147483647 w 48"/>
              <a:gd name="T27" fmla="*/ 2147483647 h 30"/>
              <a:gd name="T28" fmla="*/ 2147483647 w 48"/>
              <a:gd name="T29" fmla="*/ 2147483647 h 30"/>
              <a:gd name="T30" fmla="*/ 2147483647 w 48"/>
              <a:gd name="T31" fmla="*/ 2147483647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30"/>
              <a:gd name="T50" fmla="*/ 48 w 48"/>
              <a:gd name="T51" fmla="*/ 30 h 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30">
                <a:moveTo>
                  <a:pt x="30" y="30"/>
                </a:moveTo>
                <a:lnTo>
                  <a:pt x="18" y="30"/>
                </a:lnTo>
                <a:lnTo>
                  <a:pt x="12" y="24"/>
                </a:lnTo>
                <a:lnTo>
                  <a:pt x="6" y="24"/>
                </a:lnTo>
                <a:lnTo>
                  <a:pt x="0" y="24"/>
                </a:lnTo>
                <a:lnTo>
                  <a:pt x="0" y="18"/>
                </a:lnTo>
                <a:lnTo>
                  <a:pt x="6" y="12"/>
                </a:lnTo>
                <a:lnTo>
                  <a:pt x="12" y="6"/>
                </a:lnTo>
                <a:lnTo>
                  <a:pt x="12" y="0"/>
                </a:lnTo>
                <a:lnTo>
                  <a:pt x="18" y="0"/>
                </a:lnTo>
                <a:lnTo>
                  <a:pt x="42" y="6"/>
                </a:lnTo>
                <a:lnTo>
                  <a:pt x="48" y="18"/>
                </a:lnTo>
                <a:lnTo>
                  <a:pt x="48" y="24"/>
                </a:lnTo>
                <a:lnTo>
                  <a:pt x="42" y="24"/>
                </a:lnTo>
                <a:lnTo>
                  <a:pt x="36" y="30"/>
                </a:lnTo>
                <a:lnTo>
                  <a:pt x="30" y="30"/>
                </a:lnTo>
                <a:close/>
              </a:path>
            </a:pathLst>
          </a:custGeom>
          <a:solidFill>
            <a:srgbClr val="00CC99"/>
          </a:solidFill>
          <a:ln w="12700">
            <a:solidFill>
              <a:srgbClr val="000000"/>
            </a:solidFill>
            <a:prstDash val="solid"/>
            <a:round/>
            <a:headEnd/>
            <a:tailEnd/>
          </a:ln>
        </p:spPr>
        <p:txBody>
          <a:bodyPr/>
          <a:lstStyle/>
          <a:p>
            <a:endParaRPr lang="fi-FI"/>
          </a:p>
        </p:txBody>
      </p:sp>
      <p:sp>
        <p:nvSpPr>
          <p:cNvPr id="5127" name="Freeform 7"/>
          <p:cNvSpPr>
            <a:spLocks noChangeAspect="1"/>
          </p:cNvSpPr>
          <p:nvPr/>
        </p:nvSpPr>
        <p:spPr bwMode="auto">
          <a:xfrm>
            <a:off x="5578475" y="2786063"/>
            <a:ext cx="547688" cy="520700"/>
          </a:xfrm>
          <a:custGeom>
            <a:avLst/>
            <a:gdLst>
              <a:gd name="T0" fmla="*/ 2147483647 w 24"/>
              <a:gd name="T1" fmla="*/ 2147483647 h 24"/>
              <a:gd name="T2" fmla="*/ 0 w 24"/>
              <a:gd name="T3" fmla="*/ 2147483647 h 24"/>
              <a:gd name="T4" fmla="*/ 0 w 24"/>
              <a:gd name="T5" fmla="*/ 2147483647 h 24"/>
              <a:gd name="T6" fmla="*/ 2147483647 w 24"/>
              <a:gd name="T7" fmla="*/ 2147483647 h 24"/>
              <a:gd name="T8" fmla="*/ 2147483647 w 24"/>
              <a:gd name="T9" fmla="*/ 0 h 24"/>
              <a:gd name="T10" fmla="*/ 2147483647 w 24"/>
              <a:gd name="T11" fmla="*/ 0 h 24"/>
              <a:gd name="T12" fmla="*/ 2147483647 w 24"/>
              <a:gd name="T13" fmla="*/ 2147483647 h 24"/>
              <a:gd name="T14" fmla="*/ 2147483647 w 24"/>
              <a:gd name="T15" fmla="*/ 2147483647 h 24"/>
              <a:gd name="T16" fmla="*/ 2147483647 w 24"/>
              <a:gd name="T17" fmla="*/ 2147483647 h 24"/>
              <a:gd name="T18" fmla="*/ 2147483647 w 24"/>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4"/>
              <a:gd name="T32" fmla="*/ 24 w 24"/>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4">
                <a:moveTo>
                  <a:pt x="6" y="24"/>
                </a:moveTo>
                <a:lnTo>
                  <a:pt x="0" y="18"/>
                </a:lnTo>
                <a:lnTo>
                  <a:pt x="0" y="6"/>
                </a:lnTo>
                <a:lnTo>
                  <a:pt x="6" y="6"/>
                </a:lnTo>
                <a:lnTo>
                  <a:pt x="12" y="0"/>
                </a:lnTo>
                <a:lnTo>
                  <a:pt x="24" y="0"/>
                </a:lnTo>
                <a:lnTo>
                  <a:pt x="18" y="12"/>
                </a:lnTo>
                <a:lnTo>
                  <a:pt x="24" y="24"/>
                </a:lnTo>
                <a:lnTo>
                  <a:pt x="6" y="18"/>
                </a:lnTo>
                <a:lnTo>
                  <a:pt x="6" y="24"/>
                </a:lnTo>
                <a:close/>
              </a:path>
            </a:pathLst>
          </a:custGeom>
          <a:solidFill>
            <a:srgbClr val="00CC99"/>
          </a:solidFill>
          <a:ln w="12700">
            <a:solidFill>
              <a:srgbClr val="000000"/>
            </a:solidFill>
            <a:prstDash val="solid"/>
            <a:round/>
            <a:headEnd/>
            <a:tailEnd/>
          </a:ln>
        </p:spPr>
        <p:txBody>
          <a:bodyPr/>
          <a:lstStyle/>
          <a:p>
            <a:endParaRPr lang="fi-FI"/>
          </a:p>
        </p:txBody>
      </p:sp>
      <p:sp>
        <p:nvSpPr>
          <p:cNvPr id="5128" name="Freeform 8"/>
          <p:cNvSpPr>
            <a:spLocks noChangeAspect="1"/>
          </p:cNvSpPr>
          <p:nvPr/>
        </p:nvSpPr>
        <p:spPr bwMode="auto">
          <a:xfrm>
            <a:off x="4600575" y="3435350"/>
            <a:ext cx="838200" cy="658813"/>
          </a:xfrm>
          <a:custGeom>
            <a:avLst/>
            <a:gdLst>
              <a:gd name="T0" fmla="*/ 2147483647 w 36"/>
              <a:gd name="T1" fmla="*/ 2147483647 h 30"/>
              <a:gd name="T2" fmla="*/ 2147483647 w 36"/>
              <a:gd name="T3" fmla="*/ 2147483647 h 30"/>
              <a:gd name="T4" fmla="*/ 2147483647 w 36"/>
              <a:gd name="T5" fmla="*/ 2147483647 h 30"/>
              <a:gd name="T6" fmla="*/ 2147483647 w 36"/>
              <a:gd name="T7" fmla="*/ 2147483647 h 30"/>
              <a:gd name="T8" fmla="*/ 0 w 36"/>
              <a:gd name="T9" fmla="*/ 2147483647 h 30"/>
              <a:gd name="T10" fmla="*/ 2147483647 w 36"/>
              <a:gd name="T11" fmla="*/ 2147483647 h 30"/>
              <a:gd name="T12" fmla="*/ 2147483647 w 36"/>
              <a:gd name="T13" fmla="*/ 2147483647 h 30"/>
              <a:gd name="T14" fmla="*/ 2147483647 w 36"/>
              <a:gd name="T15" fmla="*/ 0 h 30"/>
              <a:gd name="T16" fmla="*/ 2147483647 w 36"/>
              <a:gd name="T17" fmla="*/ 2147483647 h 30"/>
              <a:gd name="T18" fmla="*/ 2147483647 w 36"/>
              <a:gd name="T19" fmla="*/ 2147483647 h 30"/>
              <a:gd name="T20" fmla="*/ 2147483647 w 36"/>
              <a:gd name="T21" fmla="*/ 2147483647 h 30"/>
              <a:gd name="T22" fmla="*/ 2147483647 w 36"/>
              <a:gd name="T23" fmla="*/ 2147483647 h 30"/>
              <a:gd name="T24" fmla="*/ 2147483647 w 36"/>
              <a:gd name="T25" fmla="*/ 2147483647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0"/>
              <a:gd name="T41" fmla="*/ 36 w 36"/>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0">
                <a:moveTo>
                  <a:pt x="24" y="24"/>
                </a:moveTo>
                <a:lnTo>
                  <a:pt x="18" y="24"/>
                </a:lnTo>
                <a:lnTo>
                  <a:pt x="12" y="24"/>
                </a:lnTo>
                <a:lnTo>
                  <a:pt x="6" y="30"/>
                </a:lnTo>
                <a:lnTo>
                  <a:pt x="0" y="18"/>
                </a:lnTo>
                <a:lnTo>
                  <a:pt x="12" y="6"/>
                </a:lnTo>
                <a:lnTo>
                  <a:pt x="18" y="12"/>
                </a:lnTo>
                <a:lnTo>
                  <a:pt x="36" y="0"/>
                </a:lnTo>
                <a:lnTo>
                  <a:pt x="36" y="24"/>
                </a:lnTo>
                <a:lnTo>
                  <a:pt x="30" y="24"/>
                </a:lnTo>
                <a:lnTo>
                  <a:pt x="30" y="30"/>
                </a:lnTo>
                <a:lnTo>
                  <a:pt x="30" y="24"/>
                </a:lnTo>
                <a:lnTo>
                  <a:pt x="24" y="24"/>
                </a:lnTo>
                <a:close/>
              </a:path>
            </a:pathLst>
          </a:custGeom>
          <a:solidFill>
            <a:srgbClr val="FFC000"/>
          </a:solidFill>
          <a:ln w="12700">
            <a:solidFill>
              <a:srgbClr val="000000"/>
            </a:solidFill>
            <a:prstDash val="solid"/>
            <a:round/>
            <a:headEnd/>
            <a:tailEnd/>
          </a:ln>
        </p:spPr>
        <p:txBody>
          <a:bodyPr/>
          <a:lstStyle/>
          <a:p>
            <a:endParaRPr lang="fi-FI"/>
          </a:p>
        </p:txBody>
      </p:sp>
      <p:sp>
        <p:nvSpPr>
          <p:cNvPr id="5129" name="Freeform 9"/>
          <p:cNvSpPr>
            <a:spLocks noChangeAspect="1"/>
          </p:cNvSpPr>
          <p:nvPr/>
        </p:nvSpPr>
        <p:spPr bwMode="auto">
          <a:xfrm>
            <a:off x="4741863" y="4629150"/>
            <a:ext cx="1384300" cy="1195388"/>
          </a:xfrm>
          <a:custGeom>
            <a:avLst/>
            <a:gdLst>
              <a:gd name="T0" fmla="*/ 2147483647 w 60"/>
              <a:gd name="T1" fmla="*/ 2147483647 h 54"/>
              <a:gd name="T2" fmla="*/ 2147483647 w 60"/>
              <a:gd name="T3" fmla="*/ 2147483647 h 54"/>
              <a:gd name="T4" fmla="*/ 2147483647 w 60"/>
              <a:gd name="T5" fmla="*/ 2147483647 h 54"/>
              <a:gd name="T6" fmla="*/ 0 w 60"/>
              <a:gd name="T7" fmla="*/ 2147483647 h 54"/>
              <a:gd name="T8" fmla="*/ 0 w 60"/>
              <a:gd name="T9" fmla="*/ 2147483647 h 54"/>
              <a:gd name="T10" fmla="*/ 0 w 60"/>
              <a:gd name="T11" fmla="*/ 2147483647 h 54"/>
              <a:gd name="T12" fmla="*/ 0 w 60"/>
              <a:gd name="T13" fmla="*/ 2147483647 h 54"/>
              <a:gd name="T14" fmla="*/ 2147483647 w 60"/>
              <a:gd name="T15" fmla="*/ 2147483647 h 54"/>
              <a:gd name="T16" fmla="*/ 2147483647 w 60"/>
              <a:gd name="T17" fmla="*/ 2147483647 h 54"/>
              <a:gd name="T18" fmla="*/ 2147483647 w 60"/>
              <a:gd name="T19" fmla="*/ 2147483647 h 54"/>
              <a:gd name="T20" fmla="*/ 2147483647 w 60"/>
              <a:gd name="T21" fmla="*/ 2147483647 h 54"/>
              <a:gd name="T22" fmla="*/ 2147483647 w 60"/>
              <a:gd name="T23" fmla="*/ 2147483647 h 54"/>
              <a:gd name="T24" fmla="*/ 2147483647 w 60"/>
              <a:gd name="T25" fmla="*/ 2147483647 h 54"/>
              <a:gd name="T26" fmla="*/ 2147483647 w 60"/>
              <a:gd name="T27" fmla="*/ 2147483647 h 54"/>
              <a:gd name="T28" fmla="*/ 2147483647 w 60"/>
              <a:gd name="T29" fmla="*/ 2147483647 h 54"/>
              <a:gd name="T30" fmla="*/ 2147483647 w 60"/>
              <a:gd name="T31" fmla="*/ 0 h 54"/>
              <a:gd name="T32" fmla="*/ 2147483647 w 60"/>
              <a:gd name="T33" fmla="*/ 0 h 54"/>
              <a:gd name="T34" fmla="*/ 2147483647 w 60"/>
              <a:gd name="T35" fmla="*/ 0 h 54"/>
              <a:gd name="T36" fmla="*/ 2147483647 w 60"/>
              <a:gd name="T37" fmla="*/ 2147483647 h 54"/>
              <a:gd name="T38" fmla="*/ 2147483647 w 60"/>
              <a:gd name="T39" fmla="*/ 2147483647 h 54"/>
              <a:gd name="T40" fmla="*/ 2147483647 w 60"/>
              <a:gd name="T41" fmla="*/ 2147483647 h 54"/>
              <a:gd name="T42" fmla="*/ 2147483647 w 60"/>
              <a:gd name="T43" fmla="*/ 2147483647 h 54"/>
              <a:gd name="T44" fmla="*/ 2147483647 w 60"/>
              <a:gd name="T45" fmla="*/ 2147483647 h 54"/>
              <a:gd name="T46" fmla="*/ 2147483647 w 60"/>
              <a:gd name="T47" fmla="*/ 2147483647 h 54"/>
              <a:gd name="T48" fmla="*/ 2147483647 w 60"/>
              <a:gd name="T49" fmla="*/ 2147483647 h 54"/>
              <a:gd name="T50" fmla="*/ 2147483647 w 60"/>
              <a:gd name="T51" fmla="*/ 2147483647 h 54"/>
              <a:gd name="T52" fmla="*/ 2147483647 w 60"/>
              <a:gd name="T53" fmla="*/ 2147483647 h 54"/>
              <a:gd name="T54" fmla="*/ 2147483647 w 60"/>
              <a:gd name="T55" fmla="*/ 2147483647 h 54"/>
              <a:gd name="T56" fmla="*/ 2147483647 w 60"/>
              <a:gd name="T57" fmla="*/ 2147483647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4"/>
              <a:gd name="T89" fmla="*/ 60 w 60"/>
              <a:gd name="T90" fmla="*/ 54 h 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4">
                <a:moveTo>
                  <a:pt x="18" y="48"/>
                </a:moveTo>
                <a:lnTo>
                  <a:pt x="12" y="54"/>
                </a:lnTo>
                <a:lnTo>
                  <a:pt x="6" y="54"/>
                </a:lnTo>
                <a:lnTo>
                  <a:pt x="0" y="54"/>
                </a:lnTo>
                <a:lnTo>
                  <a:pt x="0" y="42"/>
                </a:lnTo>
                <a:lnTo>
                  <a:pt x="0" y="36"/>
                </a:lnTo>
                <a:lnTo>
                  <a:pt x="0" y="30"/>
                </a:lnTo>
                <a:lnTo>
                  <a:pt x="12" y="30"/>
                </a:lnTo>
                <a:lnTo>
                  <a:pt x="12" y="24"/>
                </a:lnTo>
                <a:lnTo>
                  <a:pt x="12" y="18"/>
                </a:lnTo>
                <a:lnTo>
                  <a:pt x="6" y="18"/>
                </a:lnTo>
                <a:lnTo>
                  <a:pt x="12" y="12"/>
                </a:lnTo>
                <a:lnTo>
                  <a:pt x="12" y="6"/>
                </a:lnTo>
                <a:lnTo>
                  <a:pt x="18" y="6"/>
                </a:lnTo>
                <a:lnTo>
                  <a:pt x="24" y="6"/>
                </a:lnTo>
                <a:lnTo>
                  <a:pt x="42" y="0"/>
                </a:lnTo>
                <a:lnTo>
                  <a:pt x="54" y="0"/>
                </a:lnTo>
                <a:lnTo>
                  <a:pt x="60" y="0"/>
                </a:lnTo>
                <a:lnTo>
                  <a:pt x="54" y="12"/>
                </a:lnTo>
                <a:lnTo>
                  <a:pt x="54" y="24"/>
                </a:lnTo>
                <a:lnTo>
                  <a:pt x="54" y="30"/>
                </a:lnTo>
                <a:lnTo>
                  <a:pt x="48" y="36"/>
                </a:lnTo>
                <a:lnTo>
                  <a:pt x="42" y="42"/>
                </a:lnTo>
                <a:lnTo>
                  <a:pt x="42" y="48"/>
                </a:lnTo>
                <a:lnTo>
                  <a:pt x="42" y="54"/>
                </a:lnTo>
                <a:lnTo>
                  <a:pt x="36" y="54"/>
                </a:lnTo>
                <a:lnTo>
                  <a:pt x="30" y="54"/>
                </a:lnTo>
                <a:lnTo>
                  <a:pt x="24" y="48"/>
                </a:lnTo>
                <a:lnTo>
                  <a:pt x="18" y="48"/>
                </a:lnTo>
                <a:close/>
              </a:path>
            </a:pathLst>
          </a:custGeom>
          <a:solidFill>
            <a:srgbClr val="00CC99"/>
          </a:solidFill>
          <a:ln w="12700">
            <a:solidFill>
              <a:srgbClr val="000000"/>
            </a:solidFill>
            <a:prstDash val="solid"/>
            <a:round/>
            <a:headEnd/>
            <a:tailEnd/>
          </a:ln>
        </p:spPr>
        <p:txBody>
          <a:bodyPr/>
          <a:lstStyle/>
          <a:p>
            <a:endParaRPr lang="fi-FI"/>
          </a:p>
        </p:txBody>
      </p:sp>
      <p:sp>
        <p:nvSpPr>
          <p:cNvPr id="5130" name="Freeform 10"/>
          <p:cNvSpPr>
            <a:spLocks noChangeAspect="1"/>
          </p:cNvSpPr>
          <p:nvPr/>
        </p:nvSpPr>
        <p:spPr bwMode="auto">
          <a:xfrm>
            <a:off x="4600575" y="5824538"/>
            <a:ext cx="280988" cy="266700"/>
          </a:xfrm>
          <a:custGeom>
            <a:avLst/>
            <a:gdLst>
              <a:gd name="T0" fmla="*/ 2147483647 w 12"/>
              <a:gd name="T1" fmla="*/ 2147483647 h 12"/>
              <a:gd name="T2" fmla="*/ 2147483647 w 12"/>
              <a:gd name="T3" fmla="*/ 2147483647 h 12"/>
              <a:gd name="T4" fmla="*/ 2147483647 w 12"/>
              <a:gd name="T5" fmla="*/ 2147483647 h 12"/>
              <a:gd name="T6" fmla="*/ 0 w 12"/>
              <a:gd name="T7" fmla="*/ 2147483647 h 12"/>
              <a:gd name="T8" fmla="*/ 0 w 12"/>
              <a:gd name="T9" fmla="*/ 2147483647 h 12"/>
              <a:gd name="T10" fmla="*/ 0 w 12"/>
              <a:gd name="T11" fmla="*/ 0 h 12"/>
              <a:gd name="T12" fmla="*/ 2147483647 w 12"/>
              <a:gd name="T13" fmla="*/ 0 h 12"/>
              <a:gd name="T14" fmla="*/ 2147483647 w 12"/>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2"/>
              <a:gd name="T26" fmla="*/ 12 w 1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2">
                <a:moveTo>
                  <a:pt x="12" y="6"/>
                </a:moveTo>
                <a:lnTo>
                  <a:pt x="12" y="12"/>
                </a:lnTo>
                <a:lnTo>
                  <a:pt x="6" y="12"/>
                </a:lnTo>
                <a:lnTo>
                  <a:pt x="0" y="12"/>
                </a:lnTo>
                <a:lnTo>
                  <a:pt x="0" y="6"/>
                </a:lnTo>
                <a:lnTo>
                  <a:pt x="0" y="0"/>
                </a:lnTo>
                <a:lnTo>
                  <a:pt x="6" y="0"/>
                </a:lnTo>
                <a:lnTo>
                  <a:pt x="12" y="6"/>
                </a:lnTo>
                <a:close/>
              </a:path>
            </a:pathLst>
          </a:custGeom>
          <a:solidFill>
            <a:srgbClr val="00CC99"/>
          </a:solidFill>
          <a:ln w="0">
            <a:solidFill>
              <a:srgbClr val="000000"/>
            </a:solidFill>
            <a:prstDash val="solid"/>
            <a:round/>
            <a:headEnd/>
            <a:tailEnd/>
          </a:ln>
        </p:spPr>
        <p:txBody>
          <a:bodyPr/>
          <a:lstStyle/>
          <a:p>
            <a:endParaRPr lang="fi-FI"/>
          </a:p>
        </p:txBody>
      </p:sp>
      <p:sp>
        <p:nvSpPr>
          <p:cNvPr id="5131" name="Freeform 11"/>
          <p:cNvSpPr>
            <a:spLocks noChangeAspect="1"/>
          </p:cNvSpPr>
          <p:nvPr/>
        </p:nvSpPr>
        <p:spPr bwMode="auto">
          <a:xfrm>
            <a:off x="5019675" y="5951538"/>
            <a:ext cx="419100" cy="266700"/>
          </a:xfrm>
          <a:custGeom>
            <a:avLst/>
            <a:gdLst>
              <a:gd name="T0" fmla="*/ 2147483647 w 18"/>
              <a:gd name="T1" fmla="*/ 0 h 12"/>
              <a:gd name="T2" fmla="*/ 2147483647 w 18"/>
              <a:gd name="T3" fmla="*/ 2147483647 h 12"/>
              <a:gd name="T4" fmla="*/ 2147483647 w 18"/>
              <a:gd name="T5" fmla="*/ 2147483647 h 12"/>
              <a:gd name="T6" fmla="*/ 2147483647 w 18"/>
              <a:gd name="T7" fmla="*/ 2147483647 h 12"/>
              <a:gd name="T8" fmla="*/ 2147483647 w 18"/>
              <a:gd name="T9" fmla="*/ 2147483647 h 12"/>
              <a:gd name="T10" fmla="*/ 2147483647 w 18"/>
              <a:gd name="T11" fmla="*/ 2147483647 h 12"/>
              <a:gd name="T12" fmla="*/ 0 w 18"/>
              <a:gd name="T13" fmla="*/ 2147483647 h 12"/>
              <a:gd name="T14" fmla="*/ 0 w 18"/>
              <a:gd name="T15" fmla="*/ 0 h 12"/>
              <a:gd name="T16" fmla="*/ 2147483647 w 18"/>
              <a:gd name="T17" fmla="*/ 0 h 12"/>
              <a:gd name="T18" fmla="*/ 2147483647 w 18"/>
              <a:gd name="T19" fmla="*/ 0 h 12"/>
              <a:gd name="T20" fmla="*/ 2147483647 w 18"/>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2"/>
              <a:gd name="T35" fmla="*/ 18 w 18"/>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2">
                <a:moveTo>
                  <a:pt x="18" y="0"/>
                </a:moveTo>
                <a:lnTo>
                  <a:pt x="18" y="6"/>
                </a:lnTo>
                <a:lnTo>
                  <a:pt x="18" y="12"/>
                </a:lnTo>
                <a:lnTo>
                  <a:pt x="12" y="12"/>
                </a:lnTo>
                <a:lnTo>
                  <a:pt x="6" y="12"/>
                </a:lnTo>
                <a:lnTo>
                  <a:pt x="6" y="6"/>
                </a:lnTo>
                <a:lnTo>
                  <a:pt x="0" y="6"/>
                </a:lnTo>
                <a:lnTo>
                  <a:pt x="0" y="0"/>
                </a:lnTo>
                <a:lnTo>
                  <a:pt x="6" y="0"/>
                </a:lnTo>
                <a:lnTo>
                  <a:pt x="12" y="0"/>
                </a:lnTo>
                <a:lnTo>
                  <a:pt x="18" y="0"/>
                </a:lnTo>
                <a:close/>
              </a:path>
            </a:pathLst>
          </a:custGeom>
          <a:solidFill>
            <a:srgbClr val="00CC99"/>
          </a:solidFill>
          <a:ln w="0">
            <a:solidFill>
              <a:srgbClr val="000000"/>
            </a:solidFill>
            <a:prstDash val="solid"/>
            <a:round/>
            <a:headEnd/>
            <a:tailEnd/>
          </a:ln>
        </p:spPr>
        <p:txBody>
          <a:bodyPr/>
          <a:lstStyle/>
          <a:p>
            <a:endParaRPr lang="fi-FI"/>
          </a:p>
        </p:txBody>
      </p:sp>
      <p:sp>
        <p:nvSpPr>
          <p:cNvPr id="5132" name="Freeform 12"/>
          <p:cNvSpPr>
            <a:spLocks noChangeAspect="1"/>
          </p:cNvSpPr>
          <p:nvPr/>
        </p:nvSpPr>
        <p:spPr bwMode="auto">
          <a:xfrm>
            <a:off x="4741863" y="6357938"/>
            <a:ext cx="277812" cy="254000"/>
          </a:xfrm>
          <a:custGeom>
            <a:avLst/>
            <a:gdLst>
              <a:gd name="T0" fmla="*/ 0 w 12"/>
              <a:gd name="T1" fmla="*/ 2147483647 h 12"/>
              <a:gd name="T2" fmla="*/ 0 w 12"/>
              <a:gd name="T3" fmla="*/ 2147483647 h 12"/>
              <a:gd name="T4" fmla="*/ 0 w 12"/>
              <a:gd name="T5" fmla="*/ 0 h 12"/>
              <a:gd name="T6" fmla="*/ 2147483647 w 12"/>
              <a:gd name="T7" fmla="*/ 0 h 12"/>
              <a:gd name="T8" fmla="*/ 2147483647 w 12"/>
              <a:gd name="T9" fmla="*/ 0 h 12"/>
              <a:gd name="T10" fmla="*/ 2147483647 w 12"/>
              <a:gd name="T11" fmla="*/ 2147483647 h 12"/>
              <a:gd name="T12" fmla="*/ 2147483647 w 12"/>
              <a:gd name="T13" fmla="*/ 2147483647 h 12"/>
              <a:gd name="T14" fmla="*/ 0 w 12"/>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2"/>
              <a:gd name="T26" fmla="*/ 12 w 1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2">
                <a:moveTo>
                  <a:pt x="0" y="12"/>
                </a:moveTo>
                <a:lnTo>
                  <a:pt x="0" y="6"/>
                </a:lnTo>
                <a:lnTo>
                  <a:pt x="0" y="0"/>
                </a:lnTo>
                <a:lnTo>
                  <a:pt x="6" y="0"/>
                </a:lnTo>
                <a:lnTo>
                  <a:pt x="12" y="0"/>
                </a:lnTo>
                <a:lnTo>
                  <a:pt x="12" y="6"/>
                </a:lnTo>
                <a:lnTo>
                  <a:pt x="6" y="12"/>
                </a:lnTo>
                <a:lnTo>
                  <a:pt x="0" y="12"/>
                </a:lnTo>
                <a:close/>
              </a:path>
            </a:pathLst>
          </a:custGeom>
          <a:solidFill>
            <a:srgbClr val="00CC99"/>
          </a:solidFill>
          <a:ln w="0">
            <a:solidFill>
              <a:srgbClr val="000000"/>
            </a:solidFill>
            <a:prstDash val="solid"/>
            <a:round/>
            <a:headEnd/>
            <a:tailEnd/>
          </a:ln>
        </p:spPr>
        <p:txBody>
          <a:bodyPr/>
          <a:lstStyle/>
          <a:p>
            <a:endParaRPr lang="fi-FI"/>
          </a:p>
        </p:txBody>
      </p:sp>
      <p:sp>
        <p:nvSpPr>
          <p:cNvPr id="5133" name="Freeform 13"/>
          <p:cNvSpPr>
            <a:spLocks noChangeAspect="1"/>
          </p:cNvSpPr>
          <p:nvPr/>
        </p:nvSpPr>
        <p:spPr bwMode="auto">
          <a:xfrm>
            <a:off x="5986463" y="3041650"/>
            <a:ext cx="2490787" cy="2389188"/>
          </a:xfrm>
          <a:custGeom>
            <a:avLst/>
            <a:gdLst>
              <a:gd name="T0" fmla="*/ 2147483647 w 108"/>
              <a:gd name="T1" fmla="*/ 2147483647 h 108"/>
              <a:gd name="T2" fmla="*/ 2147483647 w 108"/>
              <a:gd name="T3" fmla="*/ 2147483647 h 108"/>
              <a:gd name="T4" fmla="*/ 2147483647 w 108"/>
              <a:gd name="T5" fmla="*/ 2147483647 h 108"/>
              <a:gd name="T6" fmla="*/ 2147483647 w 108"/>
              <a:gd name="T7" fmla="*/ 2147483647 h 108"/>
              <a:gd name="T8" fmla="*/ 2147483647 w 108"/>
              <a:gd name="T9" fmla="*/ 2147483647 h 108"/>
              <a:gd name="T10" fmla="*/ 2147483647 w 108"/>
              <a:gd name="T11" fmla="*/ 2147483647 h 108"/>
              <a:gd name="T12" fmla="*/ 2147483647 w 108"/>
              <a:gd name="T13" fmla="*/ 2147483647 h 108"/>
              <a:gd name="T14" fmla="*/ 2147483647 w 108"/>
              <a:gd name="T15" fmla="*/ 2147483647 h 108"/>
              <a:gd name="T16" fmla="*/ 2147483647 w 108"/>
              <a:gd name="T17" fmla="*/ 2147483647 h 108"/>
              <a:gd name="T18" fmla="*/ 2147483647 w 108"/>
              <a:gd name="T19" fmla="*/ 2147483647 h 108"/>
              <a:gd name="T20" fmla="*/ 2147483647 w 108"/>
              <a:gd name="T21" fmla="*/ 2147483647 h 108"/>
              <a:gd name="T22" fmla="*/ 2147483647 w 108"/>
              <a:gd name="T23" fmla="*/ 2147483647 h 108"/>
              <a:gd name="T24" fmla="*/ 2147483647 w 108"/>
              <a:gd name="T25" fmla="*/ 2147483647 h 108"/>
              <a:gd name="T26" fmla="*/ 2147483647 w 108"/>
              <a:gd name="T27" fmla="*/ 2147483647 h 108"/>
              <a:gd name="T28" fmla="*/ 2147483647 w 108"/>
              <a:gd name="T29" fmla="*/ 2147483647 h 108"/>
              <a:gd name="T30" fmla="*/ 2147483647 w 108"/>
              <a:gd name="T31" fmla="*/ 2147483647 h 108"/>
              <a:gd name="T32" fmla="*/ 2147483647 w 108"/>
              <a:gd name="T33" fmla="*/ 2147483647 h 108"/>
              <a:gd name="T34" fmla="*/ 2147483647 w 108"/>
              <a:gd name="T35" fmla="*/ 2147483647 h 108"/>
              <a:gd name="T36" fmla="*/ 2147483647 w 108"/>
              <a:gd name="T37" fmla="*/ 2147483647 h 108"/>
              <a:gd name="T38" fmla="*/ 2147483647 w 108"/>
              <a:gd name="T39" fmla="*/ 2147483647 h 108"/>
              <a:gd name="T40" fmla="*/ 2147483647 w 108"/>
              <a:gd name="T41" fmla="*/ 2147483647 h 108"/>
              <a:gd name="T42" fmla="*/ 2147483647 w 108"/>
              <a:gd name="T43" fmla="*/ 2147483647 h 108"/>
              <a:gd name="T44" fmla="*/ 2147483647 w 108"/>
              <a:gd name="T45" fmla="*/ 2147483647 h 108"/>
              <a:gd name="T46" fmla="*/ 0 w 108"/>
              <a:gd name="T47" fmla="*/ 2147483647 h 108"/>
              <a:gd name="T48" fmla="*/ 2147483647 w 108"/>
              <a:gd name="T49" fmla="*/ 2147483647 h 108"/>
              <a:gd name="T50" fmla="*/ 2147483647 w 108"/>
              <a:gd name="T51" fmla="*/ 2147483647 h 108"/>
              <a:gd name="T52" fmla="*/ 2147483647 w 108"/>
              <a:gd name="T53" fmla="*/ 2147483647 h 108"/>
              <a:gd name="T54" fmla="*/ 2147483647 w 108"/>
              <a:gd name="T55" fmla="*/ 2147483647 h 108"/>
              <a:gd name="T56" fmla="*/ 2147483647 w 108"/>
              <a:gd name="T57" fmla="*/ 0 h 108"/>
              <a:gd name="T58" fmla="*/ 2147483647 w 108"/>
              <a:gd name="T59" fmla="*/ 2147483647 h 108"/>
              <a:gd name="T60" fmla="*/ 2147483647 w 108"/>
              <a:gd name="T61" fmla="*/ 2147483647 h 108"/>
              <a:gd name="T62" fmla="*/ 2147483647 w 108"/>
              <a:gd name="T63" fmla="*/ 2147483647 h 108"/>
              <a:gd name="T64" fmla="*/ 2147483647 w 108"/>
              <a:gd name="T65" fmla="*/ 2147483647 h 108"/>
              <a:gd name="T66" fmla="*/ 2147483647 w 108"/>
              <a:gd name="T67" fmla="*/ 2147483647 h 108"/>
              <a:gd name="T68" fmla="*/ 2147483647 w 108"/>
              <a:gd name="T69" fmla="*/ 2147483647 h 108"/>
              <a:gd name="T70" fmla="*/ 2147483647 w 108"/>
              <a:gd name="T71" fmla="*/ 2147483647 h 108"/>
              <a:gd name="T72" fmla="*/ 2147483647 w 108"/>
              <a:gd name="T73" fmla="*/ 2147483647 h 108"/>
              <a:gd name="T74" fmla="*/ 2147483647 w 108"/>
              <a:gd name="T75" fmla="*/ 2147483647 h 108"/>
              <a:gd name="T76" fmla="*/ 2147483647 w 108"/>
              <a:gd name="T77" fmla="*/ 2147483647 h 108"/>
              <a:gd name="T78" fmla="*/ 2147483647 w 108"/>
              <a:gd name="T79" fmla="*/ 2147483647 h 108"/>
              <a:gd name="T80" fmla="*/ 2147483647 w 108"/>
              <a:gd name="T81" fmla="*/ 2147483647 h 1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108"/>
              <a:gd name="T125" fmla="*/ 108 w 108"/>
              <a:gd name="T126" fmla="*/ 108 h 1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108">
                <a:moveTo>
                  <a:pt x="90" y="72"/>
                </a:moveTo>
                <a:lnTo>
                  <a:pt x="90" y="90"/>
                </a:lnTo>
                <a:lnTo>
                  <a:pt x="90" y="96"/>
                </a:lnTo>
                <a:lnTo>
                  <a:pt x="78" y="90"/>
                </a:lnTo>
                <a:lnTo>
                  <a:pt x="60" y="96"/>
                </a:lnTo>
                <a:lnTo>
                  <a:pt x="54" y="96"/>
                </a:lnTo>
                <a:lnTo>
                  <a:pt x="48" y="96"/>
                </a:lnTo>
                <a:lnTo>
                  <a:pt x="36" y="108"/>
                </a:lnTo>
                <a:lnTo>
                  <a:pt x="24" y="108"/>
                </a:lnTo>
                <a:lnTo>
                  <a:pt x="18" y="108"/>
                </a:lnTo>
                <a:lnTo>
                  <a:pt x="18" y="102"/>
                </a:lnTo>
                <a:lnTo>
                  <a:pt x="12" y="102"/>
                </a:lnTo>
                <a:lnTo>
                  <a:pt x="12" y="96"/>
                </a:lnTo>
                <a:lnTo>
                  <a:pt x="6" y="96"/>
                </a:lnTo>
                <a:lnTo>
                  <a:pt x="6" y="90"/>
                </a:lnTo>
                <a:lnTo>
                  <a:pt x="6" y="84"/>
                </a:lnTo>
                <a:lnTo>
                  <a:pt x="12" y="72"/>
                </a:lnTo>
                <a:lnTo>
                  <a:pt x="18" y="66"/>
                </a:lnTo>
                <a:lnTo>
                  <a:pt x="24" y="60"/>
                </a:lnTo>
                <a:lnTo>
                  <a:pt x="24" y="54"/>
                </a:lnTo>
                <a:lnTo>
                  <a:pt x="18" y="48"/>
                </a:lnTo>
                <a:lnTo>
                  <a:pt x="12" y="54"/>
                </a:lnTo>
                <a:lnTo>
                  <a:pt x="6" y="60"/>
                </a:lnTo>
                <a:lnTo>
                  <a:pt x="0" y="48"/>
                </a:lnTo>
                <a:lnTo>
                  <a:pt x="6" y="24"/>
                </a:lnTo>
                <a:lnTo>
                  <a:pt x="6" y="12"/>
                </a:lnTo>
                <a:lnTo>
                  <a:pt x="6" y="18"/>
                </a:lnTo>
                <a:lnTo>
                  <a:pt x="36" y="6"/>
                </a:lnTo>
                <a:lnTo>
                  <a:pt x="48" y="0"/>
                </a:lnTo>
                <a:lnTo>
                  <a:pt x="66" y="6"/>
                </a:lnTo>
                <a:lnTo>
                  <a:pt x="78" y="6"/>
                </a:lnTo>
                <a:lnTo>
                  <a:pt x="78" y="12"/>
                </a:lnTo>
                <a:lnTo>
                  <a:pt x="84" y="18"/>
                </a:lnTo>
                <a:lnTo>
                  <a:pt x="90" y="24"/>
                </a:lnTo>
                <a:lnTo>
                  <a:pt x="96" y="24"/>
                </a:lnTo>
                <a:lnTo>
                  <a:pt x="96" y="36"/>
                </a:lnTo>
                <a:lnTo>
                  <a:pt x="108" y="36"/>
                </a:lnTo>
                <a:lnTo>
                  <a:pt x="108" y="48"/>
                </a:lnTo>
                <a:lnTo>
                  <a:pt x="102" y="54"/>
                </a:lnTo>
                <a:lnTo>
                  <a:pt x="96" y="66"/>
                </a:lnTo>
                <a:lnTo>
                  <a:pt x="90" y="72"/>
                </a:lnTo>
                <a:close/>
              </a:path>
            </a:pathLst>
          </a:custGeom>
          <a:solidFill>
            <a:schemeClr val="bg1"/>
          </a:solidFill>
          <a:ln w="12700">
            <a:solidFill>
              <a:srgbClr val="000000"/>
            </a:solidFill>
            <a:prstDash val="solid"/>
            <a:round/>
            <a:headEnd/>
            <a:tailEnd/>
          </a:ln>
        </p:spPr>
        <p:txBody>
          <a:bodyPr/>
          <a:lstStyle/>
          <a:p>
            <a:endParaRPr lang="fi-FI"/>
          </a:p>
        </p:txBody>
      </p:sp>
      <p:sp>
        <p:nvSpPr>
          <p:cNvPr id="5134" name="Freeform 14"/>
          <p:cNvSpPr>
            <a:spLocks noChangeAspect="1"/>
          </p:cNvSpPr>
          <p:nvPr/>
        </p:nvSpPr>
        <p:spPr bwMode="auto">
          <a:xfrm>
            <a:off x="5859463" y="5556250"/>
            <a:ext cx="266700" cy="268288"/>
          </a:xfrm>
          <a:custGeom>
            <a:avLst/>
            <a:gdLst>
              <a:gd name="T0" fmla="*/ 2147483647 w 12"/>
              <a:gd name="T1" fmla="*/ 0 h 12"/>
              <a:gd name="T2" fmla="*/ 2147483647 w 12"/>
              <a:gd name="T3" fmla="*/ 0 h 12"/>
              <a:gd name="T4" fmla="*/ 2147483647 w 12"/>
              <a:gd name="T5" fmla="*/ 2147483647 h 12"/>
              <a:gd name="T6" fmla="*/ 2147483647 w 12"/>
              <a:gd name="T7" fmla="*/ 2147483647 h 12"/>
              <a:gd name="T8" fmla="*/ 2147483647 w 12"/>
              <a:gd name="T9" fmla="*/ 2147483647 h 12"/>
              <a:gd name="T10" fmla="*/ 0 w 12"/>
              <a:gd name="T11" fmla="*/ 2147483647 h 12"/>
              <a:gd name="T12" fmla="*/ 0 w 12"/>
              <a:gd name="T13" fmla="*/ 2147483647 h 12"/>
              <a:gd name="T14" fmla="*/ 2147483647 w 12"/>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2"/>
              <a:gd name="T26" fmla="*/ 12 w 1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2">
                <a:moveTo>
                  <a:pt x="6" y="0"/>
                </a:moveTo>
                <a:lnTo>
                  <a:pt x="12" y="0"/>
                </a:lnTo>
                <a:lnTo>
                  <a:pt x="12" y="6"/>
                </a:lnTo>
                <a:lnTo>
                  <a:pt x="12" y="12"/>
                </a:lnTo>
                <a:lnTo>
                  <a:pt x="6" y="12"/>
                </a:lnTo>
                <a:lnTo>
                  <a:pt x="0" y="12"/>
                </a:lnTo>
                <a:lnTo>
                  <a:pt x="0" y="6"/>
                </a:lnTo>
                <a:lnTo>
                  <a:pt x="6" y="0"/>
                </a:lnTo>
                <a:close/>
              </a:path>
            </a:pathLst>
          </a:custGeom>
          <a:noFill/>
          <a:ln w="0">
            <a:solidFill>
              <a:srgbClr val="000000"/>
            </a:solidFill>
            <a:prstDash val="solid"/>
            <a:round/>
            <a:headEnd/>
            <a:tailEnd/>
          </a:ln>
        </p:spPr>
        <p:txBody>
          <a:bodyPr/>
          <a:lstStyle/>
          <a:p>
            <a:endParaRPr lang="fi-FI"/>
          </a:p>
        </p:txBody>
      </p:sp>
      <p:sp>
        <p:nvSpPr>
          <p:cNvPr id="5135" name="Freeform 15"/>
          <p:cNvSpPr>
            <a:spLocks noChangeAspect="1"/>
          </p:cNvSpPr>
          <p:nvPr/>
        </p:nvSpPr>
        <p:spPr bwMode="auto">
          <a:xfrm>
            <a:off x="5986463" y="5289550"/>
            <a:ext cx="279400" cy="141288"/>
          </a:xfrm>
          <a:custGeom>
            <a:avLst/>
            <a:gdLst>
              <a:gd name="T0" fmla="*/ 2147483647 w 12"/>
              <a:gd name="T1" fmla="*/ 2147483647 h 6"/>
              <a:gd name="T2" fmla="*/ 0 w 12"/>
              <a:gd name="T3" fmla="*/ 2147483647 h 6"/>
              <a:gd name="T4" fmla="*/ 0 w 12"/>
              <a:gd name="T5" fmla="*/ 0 h 6"/>
              <a:gd name="T6" fmla="*/ 2147483647 w 12"/>
              <a:gd name="T7" fmla="*/ 0 h 6"/>
              <a:gd name="T8" fmla="*/ 2147483647 w 12"/>
              <a:gd name="T9" fmla="*/ 0 h 6"/>
              <a:gd name="T10" fmla="*/ 2147483647 w 12"/>
              <a:gd name="T11" fmla="*/ 2147483647 h 6"/>
              <a:gd name="T12" fmla="*/ 2147483647 w 12"/>
              <a:gd name="T13" fmla="*/ 2147483647 h 6"/>
              <a:gd name="T14" fmla="*/ 0 60000 65536"/>
              <a:gd name="T15" fmla="*/ 0 60000 65536"/>
              <a:gd name="T16" fmla="*/ 0 60000 65536"/>
              <a:gd name="T17" fmla="*/ 0 60000 65536"/>
              <a:gd name="T18" fmla="*/ 0 60000 65536"/>
              <a:gd name="T19" fmla="*/ 0 60000 65536"/>
              <a:gd name="T20" fmla="*/ 0 60000 65536"/>
              <a:gd name="T21" fmla="*/ 0 w 12"/>
              <a:gd name="T22" fmla="*/ 0 h 6"/>
              <a:gd name="T23" fmla="*/ 12 w 1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6">
                <a:moveTo>
                  <a:pt x="6" y="6"/>
                </a:moveTo>
                <a:lnTo>
                  <a:pt x="0" y="6"/>
                </a:lnTo>
                <a:lnTo>
                  <a:pt x="0" y="0"/>
                </a:lnTo>
                <a:lnTo>
                  <a:pt x="6" y="0"/>
                </a:lnTo>
                <a:lnTo>
                  <a:pt x="12" y="0"/>
                </a:lnTo>
                <a:lnTo>
                  <a:pt x="12" y="6"/>
                </a:lnTo>
                <a:lnTo>
                  <a:pt x="6" y="6"/>
                </a:lnTo>
                <a:close/>
              </a:path>
            </a:pathLst>
          </a:custGeom>
          <a:noFill/>
          <a:ln w="0">
            <a:solidFill>
              <a:srgbClr val="000000"/>
            </a:solidFill>
            <a:prstDash val="solid"/>
            <a:round/>
            <a:headEnd/>
            <a:tailEnd/>
          </a:ln>
        </p:spPr>
        <p:txBody>
          <a:bodyPr/>
          <a:lstStyle/>
          <a:p>
            <a:endParaRPr lang="fi-FI"/>
          </a:p>
        </p:txBody>
      </p:sp>
      <p:sp>
        <p:nvSpPr>
          <p:cNvPr id="5136" name="Freeform 16"/>
          <p:cNvSpPr>
            <a:spLocks noChangeAspect="1"/>
          </p:cNvSpPr>
          <p:nvPr/>
        </p:nvSpPr>
        <p:spPr bwMode="auto">
          <a:xfrm>
            <a:off x="2279650" y="2786063"/>
            <a:ext cx="419100" cy="520700"/>
          </a:xfrm>
          <a:custGeom>
            <a:avLst/>
            <a:gdLst>
              <a:gd name="T0" fmla="*/ 0 w 18"/>
              <a:gd name="T1" fmla="*/ 2147483647 h 24"/>
              <a:gd name="T2" fmla="*/ 2147483647 w 18"/>
              <a:gd name="T3" fmla="*/ 0 h 24"/>
              <a:gd name="T4" fmla="*/ 2147483647 w 18"/>
              <a:gd name="T5" fmla="*/ 0 h 24"/>
              <a:gd name="T6" fmla="*/ 2147483647 w 18"/>
              <a:gd name="T7" fmla="*/ 2147483647 h 24"/>
              <a:gd name="T8" fmla="*/ 2147483647 w 18"/>
              <a:gd name="T9" fmla="*/ 2147483647 h 24"/>
              <a:gd name="T10" fmla="*/ 2147483647 w 18"/>
              <a:gd name="T11" fmla="*/ 2147483647 h 24"/>
              <a:gd name="T12" fmla="*/ 2147483647 w 18"/>
              <a:gd name="T13" fmla="*/ 2147483647 h 24"/>
              <a:gd name="T14" fmla="*/ 2147483647 w 18"/>
              <a:gd name="T15" fmla="*/ 2147483647 h 24"/>
              <a:gd name="T16" fmla="*/ 2147483647 w 18"/>
              <a:gd name="T17" fmla="*/ 2147483647 h 24"/>
              <a:gd name="T18" fmla="*/ 0 w 18"/>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24"/>
              <a:gd name="T32" fmla="*/ 18 w 18"/>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24">
                <a:moveTo>
                  <a:pt x="0" y="6"/>
                </a:moveTo>
                <a:lnTo>
                  <a:pt x="6" y="0"/>
                </a:lnTo>
                <a:lnTo>
                  <a:pt x="12" y="0"/>
                </a:lnTo>
                <a:lnTo>
                  <a:pt x="18" y="12"/>
                </a:lnTo>
                <a:lnTo>
                  <a:pt x="18" y="18"/>
                </a:lnTo>
                <a:lnTo>
                  <a:pt x="18" y="24"/>
                </a:lnTo>
                <a:lnTo>
                  <a:pt x="12" y="24"/>
                </a:lnTo>
                <a:lnTo>
                  <a:pt x="6" y="18"/>
                </a:lnTo>
                <a:lnTo>
                  <a:pt x="6" y="12"/>
                </a:lnTo>
                <a:lnTo>
                  <a:pt x="0" y="6"/>
                </a:lnTo>
                <a:close/>
              </a:path>
            </a:pathLst>
          </a:custGeom>
          <a:solidFill>
            <a:srgbClr val="00CC99"/>
          </a:solidFill>
          <a:ln w="0">
            <a:solidFill>
              <a:srgbClr val="000000"/>
            </a:solidFill>
            <a:prstDash val="solid"/>
            <a:round/>
            <a:headEnd/>
            <a:tailEnd/>
          </a:ln>
        </p:spPr>
        <p:txBody>
          <a:bodyPr/>
          <a:lstStyle/>
          <a:p>
            <a:endParaRPr lang="fi-FI"/>
          </a:p>
        </p:txBody>
      </p:sp>
      <p:sp>
        <p:nvSpPr>
          <p:cNvPr id="5137" name="Freeform 17"/>
          <p:cNvSpPr>
            <a:spLocks noChangeAspect="1"/>
          </p:cNvSpPr>
          <p:nvPr/>
        </p:nvSpPr>
        <p:spPr bwMode="auto">
          <a:xfrm>
            <a:off x="2000250" y="2392363"/>
            <a:ext cx="279400" cy="393700"/>
          </a:xfrm>
          <a:custGeom>
            <a:avLst/>
            <a:gdLst>
              <a:gd name="T0" fmla="*/ 2147483647 w 12"/>
              <a:gd name="T1" fmla="*/ 2147483647 h 18"/>
              <a:gd name="T2" fmla="*/ 2147483647 w 12"/>
              <a:gd name="T3" fmla="*/ 2147483647 h 18"/>
              <a:gd name="T4" fmla="*/ 0 w 12"/>
              <a:gd name="T5" fmla="*/ 2147483647 h 18"/>
              <a:gd name="T6" fmla="*/ 0 w 12"/>
              <a:gd name="T7" fmla="*/ 0 h 18"/>
              <a:gd name="T8" fmla="*/ 2147483647 w 12"/>
              <a:gd name="T9" fmla="*/ 0 h 18"/>
              <a:gd name="T10" fmla="*/ 2147483647 w 12"/>
              <a:gd name="T11" fmla="*/ 0 h 18"/>
              <a:gd name="T12" fmla="*/ 2147483647 w 12"/>
              <a:gd name="T13" fmla="*/ 2147483647 h 18"/>
              <a:gd name="T14" fmla="*/ 2147483647 w 12"/>
              <a:gd name="T15" fmla="*/ 2147483647 h 18"/>
              <a:gd name="T16" fmla="*/ 2147483647 w 12"/>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8"/>
              <a:gd name="T29" fmla="*/ 12 w 12"/>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8">
                <a:moveTo>
                  <a:pt x="6" y="18"/>
                </a:moveTo>
                <a:lnTo>
                  <a:pt x="6" y="12"/>
                </a:lnTo>
                <a:lnTo>
                  <a:pt x="0" y="6"/>
                </a:lnTo>
                <a:lnTo>
                  <a:pt x="0" y="0"/>
                </a:lnTo>
                <a:lnTo>
                  <a:pt x="6" y="0"/>
                </a:lnTo>
                <a:lnTo>
                  <a:pt x="12" y="0"/>
                </a:lnTo>
                <a:lnTo>
                  <a:pt x="12" y="12"/>
                </a:lnTo>
                <a:lnTo>
                  <a:pt x="12" y="18"/>
                </a:lnTo>
                <a:lnTo>
                  <a:pt x="6" y="18"/>
                </a:lnTo>
                <a:close/>
              </a:path>
            </a:pathLst>
          </a:custGeom>
          <a:solidFill>
            <a:srgbClr val="00CC99"/>
          </a:solidFill>
          <a:ln w="0">
            <a:solidFill>
              <a:srgbClr val="000000"/>
            </a:solidFill>
            <a:prstDash val="solid"/>
            <a:round/>
            <a:headEnd/>
            <a:tailEnd/>
          </a:ln>
        </p:spPr>
        <p:txBody>
          <a:bodyPr/>
          <a:lstStyle/>
          <a:p>
            <a:endParaRPr lang="fi-FI"/>
          </a:p>
        </p:txBody>
      </p:sp>
      <p:sp>
        <p:nvSpPr>
          <p:cNvPr id="5138" name="Freeform 18"/>
          <p:cNvSpPr>
            <a:spLocks noChangeAspect="1"/>
          </p:cNvSpPr>
          <p:nvPr/>
        </p:nvSpPr>
        <p:spPr bwMode="auto">
          <a:xfrm>
            <a:off x="2000250" y="2786063"/>
            <a:ext cx="279400" cy="393700"/>
          </a:xfrm>
          <a:custGeom>
            <a:avLst/>
            <a:gdLst>
              <a:gd name="T0" fmla="*/ 2147483647 w 12"/>
              <a:gd name="T1" fmla="*/ 2147483647 h 18"/>
              <a:gd name="T2" fmla="*/ 0 w 12"/>
              <a:gd name="T3" fmla="*/ 2147483647 h 18"/>
              <a:gd name="T4" fmla="*/ 0 w 12"/>
              <a:gd name="T5" fmla="*/ 2147483647 h 18"/>
              <a:gd name="T6" fmla="*/ 0 w 12"/>
              <a:gd name="T7" fmla="*/ 0 h 18"/>
              <a:gd name="T8" fmla="*/ 2147483647 w 12"/>
              <a:gd name="T9" fmla="*/ 2147483647 h 18"/>
              <a:gd name="T10" fmla="*/ 2147483647 w 12"/>
              <a:gd name="T11" fmla="*/ 2147483647 h 18"/>
              <a:gd name="T12" fmla="*/ 2147483647 w 12"/>
              <a:gd name="T13" fmla="*/ 2147483647 h 18"/>
              <a:gd name="T14" fmla="*/ 2147483647 w 12"/>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8"/>
              <a:gd name="T26" fmla="*/ 12 w 1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8">
                <a:moveTo>
                  <a:pt x="6" y="18"/>
                </a:moveTo>
                <a:lnTo>
                  <a:pt x="0" y="12"/>
                </a:lnTo>
                <a:lnTo>
                  <a:pt x="0" y="6"/>
                </a:lnTo>
                <a:lnTo>
                  <a:pt x="0" y="0"/>
                </a:lnTo>
                <a:lnTo>
                  <a:pt x="6" y="6"/>
                </a:lnTo>
                <a:lnTo>
                  <a:pt x="12" y="12"/>
                </a:lnTo>
                <a:lnTo>
                  <a:pt x="12" y="18"/>
                </a:lnTo>
                <a:lnTo>
                  <a:pt x="6" y="18"/>
                </a:lnTo>
                <a:close/>
              </a:path>
            </a:pathLst>
          </a:custGeom>
          <a:solidFill>
            <a:srgbClr val="00CC99"/>
          </a:solidFill>
          <a:ln w="0">
            <a:solidFill>
              <a:srgbClr val="000000"/>
            </a:solidFill>
            <a:prstDash val="solid"/>
            <a:round/>
            <a:headEnd/>
            <a:tailEnd/>
          </a:ln>
        </p:spPr>
        <p:txBody>
          <a:bodyPr/>
          <a:lstStyle/>
          <a:p>
            <a:endParaRPr lang="fi-FI"/>
          </a:p>
        </p:txBody>
      </p:sp>
      <p:sp>
        <p:nvSpPr>
          <p:cNvPr id="5139" name="Freeform 19"/>
          <p:cNvSpPr>
            <a:spLocks noChangeAspect="1"/>
          </p:cNvSpPr>
          <p:nvPr/>
        </p:nvSpPr>
        <p:spPr bwMode="auto">
          <a:xfrm>
            <a:off x="5438775" y="1209675"/>
            <a:ext cx="687388" cy="661988"/>
          </a:xfrm>
          <a:custGeom>
            <a:avLst/>
            <a:gdLst>
              <a:gd name="T0" fmla="*/ 2147483647 w 30"/>
              <a:gd name="T1" fmla="*/ 2147483647 h 30"/>
              <a:gd name="T2" fmla="*/ 2147483647 w 30"/>
              <a:gd name="T3" fmla="*/ 2147483647 h 30"/>
              <a:gd name="T4" fmla="*/ 0 w 30"/>
              <a:gd name="T5" fmla="*/ 2147483647 h 30"/>
              <a:gd name="T6" fmla="*/ 0 w 30"/>
              <a:gd name="T7" fmla="*/ 2147483647 h 30"/>
              <a:gd name="T8" fmla="*/ 2147483647 w 30"/>
              <a:gd name="T9" fmla="*/ 2147483647 h 30"/>
              <a:gd name="T10" fmla="*/ 2147483647 w 30"/>
              <a:gd name="T11" fmla="*/ 2147483647 h 30"/>
              <a:gd name="T12" fmla="*/ 2147483647 w 30"/>
              <a:gd name="T13" fmla="*/ 2147483647 h 30"/>
              <a:gd name="T14" fmla="*/ 2147483647 w 30"/>
              <a:gd name="T15" fmla="*/ 2147483647 h 30"/>
              <a:gd name="T16" fmla="*/ 2147483647 w 30"/>
              <a:gd name="T17" fmla="*/ 2147483647 h 30"/>
              <a:gd name="T18" fmla="*/ 2147483647 w 30"/>
              <a:gd name="T19" fmla="*/ 0 h 30"/>
              <a:gd name="T20" fmla="*/ 2147483647 w 30"/>
              <a:gd name="T21" fmla="*/ 2147483647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30"/>
              <a:gd name="T35" fmla="*/ 30 w 30"/>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30">
                <a:moveTo>
                  <a:pt x="18" y="6"/>
                </a:moveTo>
                <a:lnTo>
                  <a:pt x="6" y="6"/>
                </a:lnTo>
                <a:lnTo>
                  <a:pt x="0" y="12"/>
                </a:lnTo>
                <a:lnTo>
                  <a:pt x="0" y="24"/>
                </a:lnTo>
                <a:lnTo>
                  <a:pt x="6" y="24"/>
                </a:lnTo>
                <a:lnTo>
                  <a:pt x="30" y="30"/>
                </a:lnTo>
                <a:lnTo>
                  <a:pt x="24" y="30"/>
                </a:lnTo>
                <a:lnTo>
                  <a:pt x="30" y="12"/>
                </a:lnTo>
                <a:lnTo>
                  <a:pt x="24" y="12"/>
                </a:lnTo>
                <a:lnTo>
                  <a:pt x="24" y="0"/>
                </a:lnTo>
                <a:lnTo>
                  <a:pt x="18" y="6"/>
                </a:lnTo>
                <a:close/>
              </a:path>
            </a:pathLst>
          </a:custGeom>
          <a:solidFill>
            <a:srgbClr val="00CC99"/>
          </a:solidFill>
          <a:ln w="12700">
            <a:solidFill>
              <a:srgbClr val="000000"/>
            </a:solidFill>
            <a:prstDash val="solid"/>
            <a:round/>
            <a:headEnd/>
            <a:tailEnd/>
          </a:ln>
        </p:spPr>
        <p:txBody>
          <a:bodyPr/>
          <a:lstStyle/>
          <a:p>
            <a:endParaRPr lang="fi-FI"/>
          </a:p>
        </p:txBody>
      </p:sp>
      <p:sp>
        <p:nvSpPr>
          <p:cNvPr id="5140" name="Freeform 20"/>
          <p:cNvSpPr>
            <a:spLocks noChangeAspect="1"/>
          </p:cNvSpPr>
          <p:nvPr/>
        </p:nvSpPr>
        <p:spPr bwMode="auto">
          <a:xfrm>
            <a:off x="5435600" y="549275"/>
            <a:ext cx="1931988" cy="1843088"/>
          </a:xfrm>
          <a:custGeom>
            <a:avLst/>
            <a:gdLst>
              <a:gd name="T0" fmla="*/ 2147483647 w 84"/>
              <a:gd name="T1" fmla="*/ 2147483647 h 83"/>
              <a:gd name="T2" fmla="*/ 2147483647 w 84"/>
              <a:gd name="T3" fmla="*/ 2147483647 h 83"/>
              <a:gd name="T4" fmla="*/ 2147483647 w 84"/>
              <a:gd name="T5" fmla="*/ 2147483647 h 83"/>
              <a:gd name="T6" fmla="*/ 2147483647 w 84"/>
              <a:gd name="T7" fmla="*/ 2147483647 h 83"/>
              <a:gd name="T8" fmla="*/ 2147483647 w 84"/>
              <a:gd name="T9" fmla="*/ 2147483647 h 83"/>
              <a:gd name="T10" fmla="*/ 2147483647 w 84"/>
              <a:gd name="T11" fmla="*/ 2147483647 h 83"/>
              <a:gd name="T12" fmla="*/ 2147483647 w 84"/>
              <a:gd name="T13" fmla="*/ 2147483647 h 83"/>
              <a:gd name="T14" fmla="*/ 2147483647 w 84"/>
              <a:gd name="T15" fmla="*/ 2147483647 h 83"/>
              <a:gd name="T16" fmla="*/ 2147483647 w 84"/>
              <a:gd name="T17" fmla="*/ 2147483647 h 83"/>
              <a:gd name="T18" fmla="*/ 2147483647 w 84"/>
              <a:gd name="T19" fmla="*/ 2147483647 h 83"/>
              <a:gd name="T20" fmla="*/ 2147483647 w 84"/>
              <a:gd name="T21" fmla="*/ 2147483647 h 83"/>
              <a:gd name="T22" fmla="*/ 2147483647 w 84"/>
              <a:gd name="T23" fmla="*/ 2147483647 h 83"/>
              <a:gd name="T24" fmla="*/ 2147483647 w 84"/>
              <a:gd name="T25" fmla="*/ 2147483647 h 83"/>
              <a:gd name="T26" fmla="*/ 0 w 84"/>
              <a:gd name="T27" fmla="*/ 2147483647 h 83"/>
              <a:gd name="T28" fmla="*/ 2147483647 w 84"/>
              <a:gd name="T29" fmla="*/ 2147483647 h 83"/>
              <a:gd name="T30" fmla="*/ 2147483647 w 84"/>
              <a:gd name="T31" fmla="*/ 2147483647 h 83"/>
              <a:gd name="T32" fmla="*/ 2147483647 w 84"/>
              <a:gd name="T33" fmla="*/ 0 h 83"/>
              <a:gd name="T34" fmla="*/ 2147483647 w 84"/>
              <a:gd name="T35" fmla="*/ 2147483647 h 83"/>
              <a:gd name="T36" fmla="*/ 2147483647 w 84"/>
              <a:gd name="T37" fmla="*/ 2147483647 h 83"/>
              <a:gd name="T38" fmla="*/ 2147483647 w 84"/>
              <a:gd name="T39" fmla="*/ 2147483647 h 83"/>
              <a:gd name="T40" fmla="*/ 2147483647 w 84"/>
              <a:gd name="T41" fmla="*/ 2147483647 h 83"/>
              <a:gd name="T42" fmla="*/ 2147483647 w 84"/>
              <a:gd name="T43" fmla="*/ 2147483647 h 83"/>
              <a:gd name="T44" fmla="*/ 2147483647 w 84"/>
              <a:gd name="T45" fmla="*/ 2147483647 h 83"/>
              <a:gd name="T46" fmla="*/ 2147483647 w 84"/>
              <a:gd name="T47" fmla="*/ 2147483647 h 83"/>
              <a:gd name="T48" fmla="*/ 2147483647 w 84"/>
              <a:gd name="T49" fmla="*/ 2147483647 h 83"/>
              <a:gd name="T50" fmla="*/ 2147483647 w 84"/>
              <a:gd name="T51" fmla="*/ 2147483647 h 83"/>
              <a:gd name="T52" fmla="*/ 2147483647 w 84"/>
              <a:gd name="T53" fmla="*/ 2147483647 h 83"/>
              <a:gd name="T54" fmla="*/ 2147483647 w 84"/>
              <a:gd name="T55" fmla="*/ 2147483647 h 83"/>
              <a:gd name="T56" fmla="*/ 2147483647 w 84"/>
              <a:gd name="T57" fmla="*/ 2147483647 h 83"/>
              <a:gd name="T58" fmla="*/ 2147483647 w 84"/>
              <a:gd name="T59" fmla="*/ 2147483647 h 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4"/>
              <a:gd name="T91" fmla="*/ 0 h 83"/>
              <a:gd name="T92" fmla="*/ 84 w 84"/>
              <a:gd name="T93" fmla="*/ 83 h 8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4" h="83">
                <a:moveTo>
                  <a:pt x="66" y="77"/>
                </a:moveTo>
                <a:lnTo>
                  <a:pt x="54" y="83"/>
                </a:lnTo>
                <a:lnTo>
                  <a:pt x="42" y="83"/>
                </a:lnTo>
                <a:lnTo>
                  <a:pt x="36" y="77"/>
                </a:lnTo>
                <a:lnTo>
                  <a:pt x="36" y="65"/>
                </a:lnTo>
                <a:lnTo>
                  <a:pt x="30" y="65"/>
                </a:lnTo>
                <a:lnTo>
                  <a:pt x="30" y="60"/>
                </a:lnTo>
                <a:lnTo>
                  <a:pt x="24" y="60"/>
                </a:lnTo>
                <a:lnTo>
                  <a:pt x="30" y="42"/>
                </a:lnTo>
                <a:lnTo>
                  <a:pt x="24" y="42"/>
                </a:lnTo>
                <a:lnTo>
                  <a:pt x="24" y="30"/>
                </a:lnTo>
                <a:lnTo>
                  <a:pt x="18" y="36"/>
                </a:lnTo>
                <a:lnTo>
                  <a:pt x="6" y="36"/>
                </a:lnTo>
                <a:lnTo>
                  <a:pt x="0" y="24"/>
                </a:lnTo>
                <a:lnTo>
                  <a:pt x="18" y="18"/>
                </a:lnTo>
                <a:lnTo>
                  <a:pt x="30" y="18"/>
                </a:lnTo>
                <a:lnTo>
                  <a:pt x="36" y="0"/>
                </a:lnTo>
                <a:lnTo>
                  <a:pt x="48" y="6"/>
                </a:lnTo>
                <a:lnTo>
                  <a:pt x="54" y="12"/>
                </a:lnTo>
                <a:lnTo>
                  <a:pt x="72" y="12"/>
                </a:lnTo>
                <a:lnTo>
                  <a:pt x="72" y="18"/>
                </a:lnTo>
                <a:lnTo>
                  <a:pt x="72" y="24"/>
                </a:lnTo>
                <a:lnTo>
                  <a:pt x="84" y="30"/>
                </a:lnTo>
                <a:lnTo>
                  <a:pt x="78" y="42"/>
                </a:lnTo>
                <a:lnTo>
                  <a:pt x="66" y="48"/>
                </a:lnTo>
                <a:lnTo>
                  <a:pt x="66" y="54"/>
                </a:lnTo>
                <a:lnTo>
                  <a:pt x="66" y="60"/>
                </a:lnTo>
                <a:lnTo>
                  <a:pt x="72" y="65"/>
                </a:lnTo>
                <a:lnTo>
                  <a:pt x="66" y="71"/>
                </a:lnTo>
                <a:lnTo>
                  <a:pt x="66" y="77"/>
                </a:lnTo>
                <a:close/>
              </a:path>
            </a:pathLst>
          </a:custGeom>
          <a:solidFill>
            <a:srgbClr val="00CC99"/>
          </a:solidFill>
          <a:ln w="12700">
            <a:solidFill>
              <a:srgbClr val="000000"/>
            </a:solidFill>
            <a:prstDash val="solid"/>
            <a:round/>
            <a:headEnd/>
            <a:tailEnd/>
          </a:ln>
        </p:spPr>
        <p:txBody>
          <a:bodyPr/>
          <a:lstStyle/>
          <a:p>
            <a:endParaRPr lang="fi-FI"/>
          </a:p>
        </p:txBody>
      </p:sp>
      <p:sp>
        <p:nvSpPr>
          <p:cNvPr id="5141" name="Freeform 21"/>
          <p:cNvSpPr>
            <a:spLocks noChangeAspect="1"/>
          </p:cNvSpPr>
          <p:nvPr/>
        </p:nvSpPr>
        <p:spPr bwMode="auto">
          <a:xfrm>
            <a:off x="4476750" y="1079500"/>
            <a:ext cx="1930400" cy="1701800"/>
          </a:xfrm>
          <a:custGeom>
            <a:avLst/>
            <a:gdLst>
              <a:gd name="T0" fmla="*/ 2147483647 w 1005"/>
              <a:gd name="T1" fmla="*/ 2147483647 h 886"/>
              <a:gd name="T2" fmla="*/ 2147483647 w 1005"/>
              <a:gd name="T3" fmla="*/ 2147483647 h 886"/>
              <a:gd name="T4" fmla="*/ 2147483647 w 1005"/>
              <a:gd name="T5" fmla="*/ 2147483647 h 886"/>
              <a:gd name="T6" fmla="*/ 2147483647 w 1005"/>
              <a:gd name="T7" fmla="*/ 2147483647 h 886"/>
              <a:gd name="T8" fmla="*/ 2147483647 w 1005"/>
              <a:gd name="T9" fmla="*/ 2147483647 h 886"/>
              <a:gd name="T10" fmla="*/ 2147483647 w 1005"/>
              <a:gd name="T11" fmla="*/ 2147483647 h 886"/>
              <a:gd name="T12" fmla="*/ 2147483647 w 1005"/>
              <a:gd name="T13" fmla="*/ 2147483647 h 886"/>
              <a:gd name="T14" fmla="*/ 0 w 1005"/>
              <a:gd name="T15" fmla="*/ 2147483647 h 886"/>
              <a:gd name="T16" fmla="*/ 2147483647 w 1005"/>
              <a:gd name="T17" fmla="*/ 2147483647 h 886"/>
              <a:gd name="T18" fmla="*/ 2147483647 w 1005"/>
              <a:gd name="T19" fmla="*/ 2147483647 h 886"/>
              <a:gd name="T20" fmla="*/ 2147483647 w 1005"/>
              <a:gd name="T21" fmla="*/ 0 h 886"/>
              <a:gd name="T22" fmla="*/ 2147483647 w 1005"/>
              <a:gd name="T23" fmla="*/ 2147483647 h 886"/>
              <a:gd name="T24" fmla="*/ 2147483647 w 1005"/>
              <a:gd name="T25" fmla="*/ 2147483647 h 886"/>
              <a:gd name="T26" fmla="*/ 2147483647 w 1005"/>
              <a:gd name="T27" fmla="*/ 2147483647 h 886"/>
              <a:gd name="T28" fmla="*/ 2147483647 w 1005"/>
              <a:gd name="T29" fmla="*/ 2147483647 h 886"/>
              <a:gd name="T30" fmla="*/ 2147483647 w 1005"/>
              <a:gd name="T31" fmla="*/ 2147483647 h 886"/>
              <a:gd name="T32" fmla="*/ 2147483647 w 1005"/>
              <a:gd name="T33" fmla="*/ 2147483647 h 886"/>
              <a:gd name="T34" fmla="*/ 2147483647 w 1005"/>
              <a:gd name="T35" fmla="*/ 2147483647 h 886"/>
              <a:gd name="T36" fmla="*/ 2147483647 w 1005"/>
              <a:gd name="T37" fmla="*/ 2147483647 h 886"/>
              <a:gd name="T38" fmla="*/ 2147483647 w 1005"/>
              <a:gd name="T39" fmla="*/ 2147483647 h 886"/>
              <a:gd name="T40" fmla="*/ 2147483647 w 1005"/>
              <a:gd name="T41" fmla="*/ 2147483647 h 8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5"/>
              <a:gd name="T64" fmla="*/ 0 h 886"/>
              <a:gd name="T65" fmla="*/ 1005 w 1005"/>
              <a:gd name="T66" fmla="*/ 886 h 8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5" h="886">
                <a:moveTo>
                  <a:pt x="861" y="886"/>
                </a:moveTo>
                <a:lnTo>
                  <a:pt x="718" y="886"/>
                </a:lnTo>
                <a:lnTo>
                  <a:pt x="718" y="817"/>
                </a:lnTo>
                <a:lnTo>
                  <a:pt x="503" y="748"/>
                </a:lnTo>
                <a:lnTo>
                  <a:pt x="431" y="610"/>
                </a:lnTo>
                <a:lnTo>
                  <a:pt x="359" y="541"/>
                </a:lnTo>
                <a:lnTo>
                  <a:pt x="144" y="414"/>
                </a:lnTo>
                <a:lnTo>
                  <a:pt x="0" y="138"/>
                </a:lnTo>
                <a:lnTo>
                  <a:pt x="144" y="69"/>
                </a:lnTo>
                <a:lnTo>
                  <a:pt x="287" y="69"/>
                </a:lnTo>
                <a:lnTo>
                  <a:pt x="503" y="0"/>
                </a:lnTo>
                <a:lnTo>
                  <a:pt x="574" y="138"/>
                </a:lnTo>
                <a:lnTo>
                  <a:pt x="503" y="207"/>
                </a:lnTo>
                <a:lnTo>
                  <a:pt x="503" y="345"/>
                </a:lnTo>
                <a:lnTo>
                  <a:pt x="574" y="345"/>
                </a:lnTo>
                <a:lnTo>
                  <a:pt x="861" y="414"/>
                </a:lnTo>
                <a:lnTo>
                  <a:pt x="861" y="472"/>
                </a:lnTo>
                <a:lnTo>
                  <a:pt x="933" y="472"/>
                </a:lnTo>
                <a:lnTo>
                  <a:pt x="933" y="610"/>
                </a:lnTo>
                <a:lnTo>
                  <a:pt x="1005" y="679"/>
                </a:lnTo>
                <a:lnTo>
                  <a:pt x="861" y="886"/>
                </a:lnTo>
                <a:close/>
              </a:path>
            </a:pathLst>
          </a:custGeom>
          <a:solidFill>
            <a:srgbClr val="00CC99"/>
          </a:solidFill>
          <a:ln w="12700">
            <a:solidFill>
              <a:srgbClr val="000000"/>
            </a:solidFill>
            <a:prstDash val="solid"/>
            <a:round/>
            <a:headEnd/>
            <a:tailEnd/>
          </a:ln>
        </p:spPr>
        <p:txBody>
          <a:bodyPr/>
          <a:lstStyle/>
          <a:p>
            <a:endParaRPr lang="fi-FI"/>
          </a:p>
        </p:txBody>
      </p:sp>
      <p:sp>
        <p:nvSpPr>
          <p:cNvPr id="5142" name="Freeform 22"/>
          <p:cNvSpPr>
            <a:spLocks noChangeAspect="1"/>
          </p:cNvSpPr>
          <p:nvPr/>
        </p:nvSpPr>
        <p:spPr bwMode="auto">
          <a:xfrm>
            <a:off x="4198938" y="3179763"/>
            <a:ext cx="401637" cy="393700"/>
          </a:xfrm>
          <a:custGeom>
            <a:avLst/>
            <a:gdLst>
              <a:gd name="T0" fmla="*/ 0 w 18"/>
              <a:gd name="T1" fmla="*/ 2147483647 h 18"/>
              <a:gd name="T2" fmla="*/ 2147483647 w 18"/>
              <a:gd name="T3" fmla="*/ 2147483647 h 18"/>
              <a:gd name="T4" fmla="*/ 2147483647 w 18"/>
              <a:gd name="T5" fmla="*/ 2147483647 h 18"/>
              <a:gd name="T6" fmla="*/ 2147483647 w 18"/>
              <a:gd name="T7" fmla="*/ 0 h 18"/>
              <a:gd name="T8" fmla="*/ 0 w 18"/>
              <a:gd name="T9" fmla="*/ 0 h 18"/>
              <a:gd name="T10" fmla="*/ 0 w 18"/>
              <a:gd name="T11" fmla="*/ 2147483647 h 18"/>
              <a:gd name="T12" fmla="*/ 0 60000 65536"/>
              <a:gd name="T13" fmla="*/ 0 60000 65536"/>
              <a:gd name="T14" fmla="*/ 0 60000 65536"/>
              <a:gd name="T15" fmla="*/ 0 60000 65536"/>
              <a:gd name="T16" fmla="*/ 0 60000 65536"/>
              <a:gd name="T17" fmla="*/ 0 60000 65536"/>
              <a:gd name="T18" fmla="*/ 0 w 18"/>
              <a:gd name="T19" fmla="*/ 0 h 18"/>
              <a:gd name="T20" fmla="*/ 18 w 18"/>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8" h="18">
                <a:moveTo>
                  <a:pt x="0" y="18"/>
                </a:moveTo>
                <a:lnTo>
                  <a:pt x="12" y="18"/>
                </a:lnTo>
                <a:lnTo>
                  <a:pt x="18" y="6"/>
                </a:lnTo>
                <a:lnTo>
                  <a:pt x="6" y="0"/>
                </a:lnTo>
                <a:lnTo>
                  <a:pt x="0" y="0"/>
                </a:lnTo>
                <a:lnTo>
                  <a:pt x="0" y="18"/>
                </a:lnTo>
                <a:close/>
              </a:path>
            </a:pathLst>
          </a:custGeom>
          <a:solidFill>
            <a:srgbClr val="FFC000"/>
          </a:solidFill>
          <a:ln w="12700">
            <a:solidFill>
              <a:srgbClr val="000000"/>
            </a:solidFill>
            <a:prstDash val="solid"/>
            <a:round/>
            <a:headEnd/>
            <a:tailEnd/>
          </a:ln>
        </p:spPr>
        <p:txBody>
          <a:bodyPr/>
          <a:lstStyle/>
          <a:p>
            <a:endParaRPr lang="fi-FI"/>
          </a:p>
        </p:txBody>
      </p:sp>
      <p:sp>
        <p:nvSpPr>
          <p:cNvPr id="5143" name="Freeform 23"/>
          <p:cNvSpPr>
            <a:spLocks noChangeAspect="1"/>
          </p:cNvSpPr>
          <p:nvPr/>
        </p:nvSpPr>
        <p:spPr bwMode="auto">
          <a:xfrm>
            <a:off x="2560638" y="2519363"/>
            <a:ext cx="685800" cy="660400"/>
          </a:xfrm>
          <a:custGeom>
            <a:avLst/>
            <a:gdLst>
              <a:gd name="T0" fmla="*/ 0 w 30"/>
              <a:gd name="T1" fmla="*/ 0 h 30"/>
              <a:gd name="T2" fmla="*/ 0 w 30"/>
              <a:gd name="T3" fmla="*/ 2147483647 h 30"/>
              <a:gd name="T4" fmla="*/ 2147483647 w 30"/>
              <a:gd name="T5" fmla="*/ 2147483647 h 30"/>
              <a:gd name="T6" fmla="*/ 2147483647 w 30"/>
              <a:gd name="T7" fmla="*/ 2147483647 h 30"/>
              <a:gd name="T8" fmla="*/ 2147483647 w 30"/>
              <a:gd name="T9" fmla="*/ 2147483647 h 30"/>
              <a:gd name="T10" fmla="*/ 2147483647 w 30"/>
              <a:gd name="T11" fmla="*/ 2147483647 h 30"/>
              <a:gd name="T12" fmla="*/ 2147483647 w 30"/>
              <a:gd name="T13" fmla="*/ 2147483647 h 30"/>
              <a:gd name="T14" fmla="*/ 2147483647 w 30"/>
              <a:gd name="T15" fmla="*/ 2147483647 h 30"/>
              <a:gd name="T16" fmla="*/ 2147483647 w 30"/>
              <a:gd name="T17" fmla="*/ 2147483647 h 30"/>
              <a:gd name="T18" fmla="*/ 2147483647 w 30"/>
              <a:gd name="T19" fmla="*/ 2147483647 h 30"/>
              <a:gd name="T20" fmla="*/ 2147483647 w 30"/>
              <a:gd name="T21" fmla="*/ 2147483647 h 30"/>
              <a:gd name="T22" fmla="*/ 2147483647 w 30"/>
              <a:gd name="T23" fmla="*/ 2147483647 h 30"/>
              <a:gd name="T24" fmla="*/ 2147483647 w 30"/>
              <a:gd name="T25" fmla="*/ 0 h 30"/>
              <a:gd name="T26" fmla="*/ 0 w 30"/>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30"/>
              <a:gd name="T44" fmla="*/ 30 w 30"/>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30">
                <a:moveTo>
                  <a:pt x="0" y="0"/>
                </a:moveTo>
                <a:lnTo>
                  <a:pt x="0" y="6"/>
                </a:lnTo>
                <a:lnTo>
                  <a:pt x="6" y="12"/>
                </a:lnTo>
                <a:lnTo>
                  <a:pt x="12" y="12"/>
                </a:lnTo>
                <a:lnTo>
                  <a:pt x="12" y="18"/>
                </a:lnTo>
                <a:lnTo>
                  <a:pt x="12" y="24"/>
                </a:lnTo>
                <a:lnTo>
                  <a:pt x="18" y="30"/>
                </a:lnTo>
                <a:lnTo>
                  <a:pt x="24" y="30"/>
                </a:lnTo>
                <a:lnTo>
                  <a:pt x="24" y="24"/>
                </a:lnTo>
                <a:lnTo>
                  <a:pt x="24" y="12"/>
                </a:lnTo>
                <a:lnTo>
                  <a:pt x="30" y="12"/>
                </a:lnTo>
                <a:lnTo>
                  <a:pt x="30" y="6"/>
                </a:lnTo>
                <a:lnTo>
                  <a:pt x="12" y="0"/>
                </a:lnTo>
                <a:lnTo>
                  <a:pt x="0" y="0"/>
                </a:lnTo>
                <a:close/>
              </a:path>
            </a:pathLst>
          </a:custGeom>
          <a:solidFill>
            <a:srgbClr val="00CC99"/>
          </a:solidFill>
          <a:ln w="12700">
            <a:solidFill>
              <a:srgbClr val="000000"/>
            </a:solidFill>
            <a:prstDash val="solid"/>
            <a:round/>
            <a:headEnd/>
            <a:tailEnd/>
          </a:ln>
        </p:spPr>
        <p:txBody>
          <a:bodyPr/>
          <a:lstStyle/>
          <a:p>
            <a:endParaRPr lang="fi-FI"/>
          </a:p>
        </p:txBody>
      </p:sp>
      <p:sp>
        <p:nvSpPr>
          <p:cNvPr id="5144" name="Freeform 24"/>
          <p:cNvSpPr>
            <a:spLocks noChangeAspect="1"/>
          </p:cNvSpPr>
          <p:nvPr/>
        </p:nvSpPr>
        <p:spPr bwMode="auto">
          <a:xfrm>
            <a:off x="2838450" y="1973263"/>
            <a:ext cx="685800" cy="812800"/>
          </a:xfrm>
          <a:custGeom>
            <a:avLst/>
            <a:gdLst>
              <a:gd name="T0" fmla="*/ 2147483647 w 30"/>
              <a:gd name="T1" fmla="*/ 2147483647 h 36"/>
              <a:gd name="T2" fmla="*/ 0 w 30"/>
              <a:gd name="T3" fmla="*/ 2147483647 h 36"/>
              <a:gd name="T4" fmla="*/ 2147483647 w 30"/>
              <a:gd name="T5" fmla="*/ 2147483647 h 36"/>
              <a:gd name="T6" fmla="*/ 2147483647 w 30"/>
              <a:gd name="T7" fmla="*/ 0 h 36"/>
              <a:gd name="T8" fmla="*/ 2147483647 w 30"/>
              <a:gd name="T9" fmla="*/ 0 h 36"/>
              <a:gd name="T10" fmla="*/ 2147483647 w 30"/>
              <a:gd name="T11" fmla="*/ 2147483647 h 36"/>
              <a:gd name="T12" fmla="*/ 2147483647 w 30"/>
              <a:gd name="T13" fmla="*/ 2147483647 h 36"/>
              <a:gd name="T14" fmla="*/ 2147483647 w 30"/>
              <a:gd name="T15" fmla="*/ 2147483647 h 36"/>
              <a:gd name="T16" fmla="*/ 2147483647 w 30"/>
              <a:gd name="T17" fmla="*/ 2147483647 h 36"/>
              <a:gd name="T18" fmla="*/ 2147483647 w 30"/>
              <a:gd name="T19" fmla="*/ 2147483647 h 36"/>
              <a:gd name="T20" fmla="*/ 2147483647 w 30"/>
              <a:gd name="T21" fmla="*/ 2147483647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36"/>
              <a:gd name="T35" fmla="*/ 30 w 30"/>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36">
                <a:moveTo>
                  <a:pt x="18" y="30"/>
                </a:moveTo>
                <a:lnTo>
                  <a:pt x="0" y="24"/>
                </a:lnTo>
                <a:lnTo>
                  <a:pt x="6" y="6"/>
                </a:lnTo>
                <a:lnTo>
                  <a:pt x="24" y="0"/>
                </a:lnTo>
                <a:lnTo>
                  <a:pt x="30" y="0"/>
                </a:lnTo>
                <a:lnTo>
                  <a:pt x="30" y="18"/>
                </a:lnTo>
                <a:lnTo>
                  <a:pt x="30" y="30"/>
                </a:lnTo>
                <a:lnTo>
                  <a:pt x="24" y="30"/>
                </a:lnTo>
                <a:lnTo>
                  <a:pt x="24" y="36"/>
                </a:lnTo>
                <a:lnTo>
                  <a:pt x="18" y="36"/>
                </a:lnTo>
                <a:lnTo>
                  <a:pt x="18" y="30"/>
                </a:lnTo>
                <a:close/>
              </a:path>
            </a:pathLst>
          </a:custGeom>
          <a:solidFill>
            <a:srgbClr val="00CC99"/>
          </a:solidFill>
          <a:ln w="12700">
            <a:solidFill>
              <a:srgbClr val="000000"/>
            </a:solidFill>
            <a:prstDash val="solid"/>
            <a:round/>
            <a:headEnd/>
            <a:tailEnd/>
          </a:ln>
        </p:spPr>
        <p:txBody>
          <a:bodyPr/>
          <a:lstStyle/>
          <a:p>
            <a:endParaRPr lang="fi-FI"/>
          </a:p>
        </p:txBody>
      </p:sp>
      <p:sp>
        <p:nvSpPr>
          <p:cNvPr id="5145" name="Freeform 25"/>
          <p:cNvSpPr>
            <a:spLocks noChangeAspect="1"/>
          </p:cNvSpPr>
          <p:nvPr/>
        </p:nvSpPr>
        <p:spPr bwMode="auto">
          <a:xfrm>
            <a:off x="4059238" y="4094163"/>
            <a:ext cx="1101725" cy="661987"/>
          </a:xfrm>
          <a:custGeom>
            <a:avLst/>
            <a:gdLst>
              <a:gd name="T0" fmla="*/ 2147483647 w 48"/>
              <a:gd name="T1" fmla="*/ 2147483647 h 30"/>
              <a:gd name="T2" fmla="*/ 0 w 48"/>
              <a:gd name="T3" fmla="*/ 2147483647 h 30"/>
              <a:gd name="T4" fmla="*/ 2147483647 w 48"/>
              <a:gd name="T5" fmla="*/ 2147483647 h 30"/>
              <a:gd name="T6" fmla="*/ 2147483647 w 48"/>
              <a:gd name="T7" fmla="*/ 0 h 30"/>
              <a:gd name="T8" fmla="*/ 2147483647 w 48"/>
              <a:gd name="T9" fmla="*/ 2147483647 h 30"/>
              <a:gd name="T10" fmla="*/ 2147483647 w 48"/>
              <a:gd name="T11" fmla="*/ 2147483647 h 30"/>
              <a:gd name="T12" fmla="*/ 2147483647 w 48"/>
              <a:gd name="T13" fmla="*/ 0 h 30"/>
              <a:gd name="T14" fmla="*/ 2147483647 w 48"/>
              <a:gd name="T15" fmla="*/ 0 h 30"/>
              <a:gd name="T16" fmla="*/ 2147483647 w 48"/>
              <a:gd name="T17" fmla="*/ 0 h 30"/>
              <a:gd name="T18" fmla="*/ 2147483647 w 48"/>
              <a:gd name="T19" fmla="*/ 0 h 30"/>
              <a:gd name="T20" fmla="*/ 2147483647 w 48"/>
              <a:gd name="T21" fmla="*/ 2147483647 h 30"/>
              <a:gd name="T22" fmla="*/ 2147483647 w 48"/>
              <a:gd name="T23" fmla="*/ 2147483647 h 30"/>
              <a:gd name="T24" fmla="*/ 2147483647 w 48"/>
              <a:gd name="T25" fmla="*/ 2147483647 h 30"/>
              <a:gd name="T26" fmla="*/ 2147483647 w 48"/>
              <a:gd name="T27" fmla="*/ 2147483647 h 30"/>
              <a:gd name="T28" fmla="*/ 2147483647 w 48"/>
              <a:gd name="T29" fmla="*/ 2147483647 h 30"/>
              <a:gd name="T30" fmla="*/ 2147483647 w 48"/>
              <a:gd name="T31" fmla="*/ 2147483647 h 30"/>
              <a:gd name="T32" fmla="*/ 2147483647 w 48"/>
              <a:gd name="T33" fmla="*/ 2147483647 h 30"/>
              <a:gd name="T34" fmla="*/ 2147483647 w 48"/>
              <a:gd name="T35" fmla="*/ 2147483647 h 30"/>
              <a:gd name="T36" fmla="*/ 2147483647 w 48"/>
              <a:gd name="T37" fmla="*/ 2147483647 h 30"/>
              <a:gd name="T38" fmla="*/ 2147483647 w 48"/>
              <a:gd name="T39" fmla="*/ 2147483647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30"/>
              <a:gd name="T62" fmla="*/ 48 w 48"/>
              <a:gd name="T63" fmla="*/ 30 h 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30">
                <a:moveTo>
                  <a:pt x="6" y="18"/>
                </a:moveTo>
                <a:lnTo>
                  <a:pt x="0" y="12"/>
                </a:lnTo>
                <a:lnTo>
                  <a:pt x="6" y="6"/>
                </a:lnTo>
                <a:lnTo>
                  <a:pt x="6" y="0"/>
                </a:lnTo>
                <a:lnTo>
                  <a:pt x="18" y="6"/>
                </a:lnTo>
                <a:lnTo>
                  <a:pt x="24" y="6"/>
                </a:lnTo>
                <a:lnTo>
                  <a:pt x="30" y="0"/>
                </a:lnTo>
                <a:lnTo>
                  <a:pt x="36" y="0"/>
                </a:lnTo>
                <a:lnTo>
                  <a:pt x="42" y="0"/>
                </a:lnTo>
                <a:lnTo>
                  <a:pt x="48" y="0"/>
                </a:lnTo>
                <a:lnTo>
                  <a:pt x="48" y="6"/>
                </a:lnTo>
                <a:lnTo>
                  <a:pt x="42" y="12"/>
                </a:lnTo>
                <a:lnTo>
                  <a:pt x="36" y="18"/>
                </a:lnTo>
                <a:lnTo>
                  <a:pt x="30" y="24"/>
                </a:lnTo>
                <a:lnTo>
                  <a:pt x="24" y="30"/>
                </a:lnTo>
                <a:lnTo>
                  <a:pt x="18" y="30"/>
                </a:lnTo>
                <a:lnTo>
                  <a:pt x="12" y="30"/>
                </a:lnTo>
                <a:lnTo>
                  <a:pt x="12" y="24"/>
                </a:lnTo>
                <a:lnTo>
                  <a:pt x="12" y="18"/>
                </a:lnTo>
                <a:lnTo>
                  <a:pt x="6" y="18"/>
                </a:lnTo>
                <a:close/>
              </a:path>
            </a:pathLst>
          </a:custGeom>
          <a:solidFill>
            <a:srgbClr val="00CC99"/>
          </a:solidFill>
          <a:ln w="12700">
            <a:solidFill>
              <a:srgbClr val="000000"/>
            </a:solidFill>
            <a:prstDash val="solid"/>
            <a:round/>
            <a:headEnd/>
            <a:tailEnd/>
          </a:ln>
        </p:spPr>
        <p:txBody>
          <a:bodyPr/>
          <a:lstStyle/>
          <a:p>
            <a:endParaRPr lang="fi-FI"/>
          </a:p>
        </p:txBody>
      </p:sp>
      <p:sp>
        <p:nvSpPr>
          <p:cNvPr id="5146" name="Freeform 26"/>
          <p:cNvSpPr>
            <a:spLocks noChangeAspect="1"/>
          </p:cNvSpPr>
          <p:nvPr/>
        </p:nvSpPr>
        <p:spPr bwMode="auto">
          <a:xfrm>
            <a:off x="4473575" y="4756150"/>
            <a:ext cx="407988" cy="393700"/>
          </a:xfrm>
          <a:custGeom>
            <a:avLst/>
            <a:gdLst>
              <a:gd name="T0" fmla="*/ 0 w 18"/>
              <a:gd name="T1" fmla="*/ 2147483647 h 18"/>
              <a:gd name="T2" fmla="*/ 0 w 18"/>
              <a:gd name="T3" fmla="*/ 2147483647 h 18"/>
              <a:gd name="T4" fmla="*/ 2147483647 w 18"/>
              <a:gd name="T5" fmla="*/ 2147483647 h 18"/>
              <a:gd name="T6" fmla="*/ 2147483647 w 18"/>
              <a:gd name="T7" fmla="*/ 0 h 18"/>
              <a:gd name="T8" fmla="*/ 2147483647 w 18"/>
              <a:gd name="T9" fmla="*/ 0 h 18"/>
              <a:gd name="T10" fmla="*/ 2147483647 w 18"/>
              <a:gd name="T11" fmla="*/ 2147483647 h 18"/>
              <a:gd name="T12" fmla="*/ 2147483647 w 18"/>
              <a:gd name="T13" fmla="*/ 2147483647 h 18"/>
              <a:gd name="T14" fmla="*/ 2147483647 w 18"/>
              <a:gd name="T15" fmla="*/ 2147483647 h 18"/>
              <a:gd name="T16" fmla="*/ 0 w 18"/>
              <a:gd name="T17" fmla="*/ 2147483647 h 18"/>
              <a:gd name="T18" fmla="*/ 0 w 18"/>
              <a:gd name="T19" fmla="*/ 2147483647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8"/>
              <a:gd name="T32" fmla="*/ 18 w 18"/>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8">
                <a:moveTo>
                  <a:pt x="0" y="12"/>
                </a:moveTo>
                <a:lnTo>
                  <a:pt x="0" y="6"/>
                </a:lnTo>
                <a:lnTo>
                  <a:pt x="6" y="6"/>
                </a:lnTo>
                <a:lnTo>
                  <a:pt x="12" y="0"/>
                </a:lnTo>
                <a:lnTo>
                  <a:pt x="18" y="0"/>
                </a:lnTo>
                <a:lnTo>
                  <a:pt x="18" y="6"/>
                </a:lnTo>
                <a:lnTo>
                  <a:pt x="12" y="12"/>
                </a:lnTo>
                <a:lnTo>
                  <a:pt x="6" y="18"/>
                </a:lnTo>
                <a:lnTo>
                  <a:pt x="0" y="18"/>
                </a:lnTo>
                <a:lnTo>
                  <a:pt x="0" y="12"/>
                </a:lnTo>
                <a:close/>
              </a:path>
            </a:pathLst>
          </a:custGeom>
          <a:solidFill>
            <a:srgbClr val="00CC99"/>
          </a:solidFill>
          <a:ln w="0">
            <a:solidFill>
              <a:srgbClr val="000000"/>
            </a:solidFill>
            <a:prstDash val="solid"/>
            <a:round/>
            <a:headEnd/>
            <a:tailEnd/>
          </a:ln>
        </p:spPr>
        <p:txBody>
          <a:bodyPr/>
          <a:lstStyle/>
          <a:p>
            <a:endParaRPr lang="fi-FI"/>
          </a:p>
        </p:txBody>
      </p:sp>
      <p:sp>
        <p:nvSpPr>
          <p:cNvPr id="5147" name="Freeform 27"/>
          <p:cNvSpPr>
            <a:spLocks noChangeAspect="1"/>
          </p:cNvSpPr>
          <p:nvPr/>
        </p:nvSpPr>
        <p:spPr bwMode="auto">
          <a:xfrm>
            <a:off x="1860550" y="3435350"/>
            <a:ext cx="139700" cy="265113"/>
          </a:xfrm>
          <a:custGeom>
            <a:avLst/>
            <a:gdLst>
              <a:gd name="T0" fmla="*/ 2147483647 w 6"/>
              <a:gd name="T1" fmla="*/ 0 h 12"/>
              <a:gd name="T2" fmla="*/ 2147483647 w 6"/>
              <a:gd name="T3" fmla="*/ 2147483647 h 12"/>
              <a:gd name="T4" fmla="*/ 0 w 6"/>
              <a:gd name="T5" fmla="*/ 2147483647 h 12"/>
              <a:gd name="T6" fmla="*/ 0 w 6"/>
              <a:gd name="T7" fmla="*/ 2147483647 h 12"/>
              <a:gd name="T8" fmla="*/ 0 w 6"/>
              <a:gd name="T9" fmla="*/ 0 h 12"/>
              <a:gd name="T10" fmla="*/ 2147483647 w 6"/>
              <a:gd name="T11" fmla="*/ 0 h 12"/>
              <a:gd name="T12" fmla="*/ 0 60000 65536"/>
              <a:gd name="T13" fmla="*/ 0 60000 65536"/>
              <a:gd name="T14" fmla="*/ 0 60000 65536"/>
              <a:gd name="T15" fmla="*/ 0 60000 65536"/>
              <a:gd name="T16" fmla="*/ 0 60000 65536"/>
              <a:gd name="T17" fmla="*/ 0 60000 65536"/>
              <a:gd name="T18" fmla="*/ 0 w 6"/>
              <a:gd name="T19" fmla="*/ 0 h 12"/>
              <a:gd name="T20" fmla="*/ 6 w 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 h="12">
                <a:moveTo>
                  <a:pt x="6" y="0"/>
                </a:moveTo>
                <a:lnTo>
                  <a:pt x="6" y="6"/>
                </a:lnTo>
                <a:lnTo>
                  <a:pt x="0" y="12"/>
                </a:lnTo>
                <a:lnTo>
                  <a:pt x="0" y="6"/>
                </a:lnTo>
                <a:lnTo>
                  <a:pt x="0" y="0"/>
                </a:lnTo>
                <a:lnTo>
                  <a:pt x="6" y="0"/>
                </a:lnTo>
                <a:close/>
              </a:path>
            </a:pathLst>
          </a:custGeom>
          <a:solidFill>
            <a:srgbClr val="00CC99"/>
          </a:solidFill>
          <a:ln w="0">
            <a:solidFill>
              <a:srgbClr val="000000"/>
            </a:solidFill>
            <a:prstDash val="solid"/>
            <a:round/>
            <a:headEnd/>
            <a:tailEnd/>
          </a:ln>
        </p:spPr>
        <p:txBody>
          <a:bodyPr/>
          <a:lstStyle/>
          <a:p>
            <a:endParaRPr lang="fi-FI"/>
          </a:p>
        </p:txBody>
      </p:sp>
      <p:sp>
        <p:nvSpPr>
          <p:cNvPr id="5148" name="Freeform 28"/>
          <p:cNvSpPr>
            <a:spLocks noChangeAspect="1"/>
          </p:cNvSpPr>
          <p:nvPr/>
        </p:nvSpPr>
        <p:spPr bwMode="auto">
          <a:xfrm>
            <a:off x="2000250" y="4360863"/>
            <a:ext cx="560388" cy="395287"/>
          </a:xfrm>
          <a:custGeom>
            <a:avLst/>
            <a:gdLst>
              <a:gd name="T0" fmla="*/ 2147483647 w 24"/>
              <a:gd name="T1" fmla="*/ 2147483647 h 18"/>
              <a:gd name="T2" fmla="*/ 2147483647 w 24"/>
              <a:gd name="T3" fmla="*/ 2147483647 h 18"/>
              <a:gd name="T4" fmla="*/ 2147483647 w 24"/>
              <a:gd name="T5" fmla="*/ 2147483647 h 18"/>
              <a:gd name="T6" fmla="*/ 2147483647 w 24"/>
              <a:gd name="T7" fmla="*/ 2147483647 h 18"/>
              <a:gd name="T8" fmla="*/ 0 w 24"/>
              <a:gd name="T9" fmla="*/ 2147483647 h 18"/>
              <a:gd name="T10" fmla="*/ 0 w 24"/>
              <a:gd name="T11" fmla="*/ 2147483647 h 18"/>
              <a:gd name="T12" fmla="*/ 0 w 24"/>
              <a:gd name="T13" fmla="*/ 0 h 18"/>
              <a:gd name="T14" fmla="*/ 2147483647 w 24"/>
              <a:gd name="T15" fmla="*/ 0 h 18"/>
              <a:gd name="T16" fmla="*/ 2147483647 w 24"/>
              <a:gd name="T17" fmla="*/ 2147483647 h 18"/>
              <a:gd name="T18" fmla="*/ 2147483647 w 24"/>
              <a:gd name="T19" fmla="*/ 2147483647 h 18"/>
              <a:gd name="T20" fmla="*/ 2147483647 w 24"/>
              <a:gd name="T21" fmla="*/ 2147483647 h 18"/>
              <a:gd name="T22" fmla="*/ 2147483647 w 24"/>
              <a:gd name="T23" fmla="*/ 2147483647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18"/>
              <a:gd name="T38" fmla="*/ 24 w 24"/>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18">
                <a:moveTo>
                  <a:pt x="24" y="12"/>
                </a:moveTo>
                <a:lnTo>
                  <a:pt x="18" y="18"/>
                </a:lnTo>
                <a:lnTo>
                  <a:pt x="12" y="18"/>
                </a:lnTo>
                <a:lnTo>
                  <a:pt x="6" y="18"/>
                </a:lnTo>
                <a:lnTo>
                  <a:pt x="0" y="12"/>
                </a:lnTo>
                <a:lnTo>
                  <a:pt x="0" y="6"/>
                </a:lnTo>
                <a:lnTo>
                  <a:pt x="0" y="0"/>
                </a:lnTo>
                <a:lnTo>
                  <a:pt x="6" y="0"/>
                </a:lnTo>
                <a:lnTo>
                  <a:pt x="12" y="6"/>
                </a:lnTo>
                <a:lnTo>
                  <a:pt x="18" y="6"/>
                </a:lnTo>
                <a:lnTo>
                  <a:pt x="24" y="6"/>
                </a:lnTo>
                <a:lnTo>
                  <a:pt x="24" y="12"/>
                </a:lnTo>
                <a:close/>
              </a:path>
            </a:pathLst>
          </a:custGeom>
          <a:solidFill>
            <a:srgbClr val="00CC99"/>
          </a:solidFill>
          <a:ln w="0">
            <a:solidFill>
              <a:srgbClr val="000000"/>
            </a:solidFill>
            <a:prstDash val="solid"/>
            <a:round/>
            <a:headEnd/>
            <a:tailEnd/>
          </a:ln>
        </p:spPr>
        <p:txBody>
          <a:bodyPr/>
          <a:lstStyle/>
          <a:p>
            <a:endParaRPr lang="fi-FI"/>
          </a:p>
        </p:txBody>
      </p:sp>
      <p:sp>
        <p:nvSpPr>
          <p:cNvPr id="5149" name="Freeform 29"/>
          <p:cNvSpPr>
            <a:spLocks noChangeAspect="1"/>
          </p:cNvSpPr>
          <p:nvPr/>
        </p:nvSpPr>
        <p:spPr bwMode="auto">
          <a:xfrm>
            <a:off x="3778250" y="4629150"/>
            <a:ext cx="280988" cy="393700"/>
          </a:xfrm>
          <a:custGeom>
            <a:avLst/>
            <a:gdLst>
              <a:gd name="T0" fmla="*/ 0 w 12"/>
              <a:gd name="T1" fmla="*/ 2147483647 h 18"/>
              <a:gd name="T2" fmla="*/ 0 w 12"/>
              <a:gd name="T3" fmla="*/ 2147483647 h 18"/>
              <a:gd name="T4" fmla="*/ 2147483647 w 12"/>
              <a:gd name="T5" fmla="*/ 0 h 18"/>
              <a:gd name="T6" fmla="*/ 2147483647 w 12"/>
              <a:gd name="T7" fmla="*/ 0 h 18"/>
              <a:gd name="T8" fmla="*/ 2147483647 w 12"/>
              <a:gd name="T9" fmla="*/ 2147483647 h 18"/>
              <a:gd name="T10" fmla="*/ 2147483647 w 12"/>
              <a:gd name="T11" fmla="*/ 2147483647 h 18"/>
              <a:gd name="T12" fmla="*/ 2147483647 w 12"/>
              <a:gd name="T13" fmla="*/ 2147483647 h 18"/>
              <a:gd name="T14" fmla="*/ 0 w 12"/>
              <a:gd name="T15" fmla="*/ 2147483647 h 18"/>
              <a:gd name="T16" fmla="*/ 0 w 12"/>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8"/>
              <a:gd name="T29" fmla="*/ 12 w 12"/>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8">
                <a:moveTo>
                  <a:pt x="0" y="12"/>
                </a:moveTo>
                <a:lnTo>
                  <a:pt x="0" y="6"/>
                </a:lnTo>
                <a:lnTo>
                  <a:pt x="6" y="0"/>
                </a:lnTo>
                <a:lnTo>
                  <a:pt x="12" y="0"/>
                </a:lnTo>
                <a:lnTo>
                  <a:pt x="12" y="6"/>
                </a:lnTo>
                <a:lnTo>
                  <a:pt x="12" y="12"/>
                </a:lnTo>
                <a:lnTo>
                  <a:pt x="6" y="18"/>
                </a:lnTo>
                <a:lnTo>
                  <a:pt x="0" y="18"/>
                </a:lnTo>
                <a:lnTo>
                  <a:pt x="0" y="12"/>
                </a:lnTo>
                <a:close/>
              </a:path>
            </a:pathLst>
          </a:custGeom>
          <a:solidFill>
            <a:srgbClr val="00CC99"/>
          </a:solidFill>
          <a:ln w="0">
            <a:solidFill>
              <a:srgbClr val="000000"/>
            </a:solidFill>
            <a:prstDash val="solid"/>
            <a:round/>
            <a:headEnd/>
            <a:tailEnd/>
          </a:ln>
        </p:spPr>
        <p:txBody>
          <a:bodyPr/>
          <a:lstStyle/>
          <a:p>
            <a:endParaRPr lang="fi-FI"/>
          </a:p>
        </p:txBody>
      </p:sp>
      <p:sp>
        <p:nvSpPr>
          <p:cNvPr id="5150" name="Freeform 30"/>
          <p:cNvSpPr>
            <a:spLocks noChangeAspect="1"/>
          </p:cNvSpPr>
          <p:nvPr/>
        </p:nvSpPr>
        <p:spPr bwMode="auto">
          <a:xfrm>
            <a:off x="2000250" y="3700463"/>
            <a:ext cx="279400" cy="266700"/>
          </a:xfrm>
          <a:custGeom>
            <a:avLst/>
            <a:gdLst>
              <a:gd name="T0" fmla="*/ 2147483647 w 12"/>
              <a:gd name="T1" fmla="*/ 2147483647 h 12"/>
              <a:gd name="T2" fmla="*/ 2147483647 w 12"/>
              <a:gd name="T3" fmla="*/ 2147483647 h 12"/>
              <a:gd name="T4" fmla="*/ 0 w 12"/>
              <a:gd name="T5" fmla="*/ 2147483647 h 12"/>
              <a:gd name="T6" fmla="*/ 2147483647 w 12"/>
              <a:gd name="T7" fmla="*/ 0 h 12"/>
              <a:gd name="T8" fmla="*/ 2147483647 w 12"/>
              <a:gd name="T9" fmla="*/ 0 h 12"/>
              <a:gd name="T10" fmla="*/ 2147483647 w 12"/>
              <a:gd name="T11" fmla="*/ 2147483647 h 12"/>
              <a:gd name="T12" fmla="*/ 2147483647 w 12"/>
              <a:gd name="T13" fmla="*/ 2147483647 h 12"/>
              <a:gd name="T14" fmla="*/ 0 60000 65536"/>
              <a:gd name="T15" fmla="*/ 0 60000 65536"/>
              <a:gd name="T16" fmla="*/ 0 60000 65536"/>
              <a:gd name="T17" fmla="*/ 0 60000 65536"/>
              <a:gd name="T18" fmla="*/ 0 60000 65536"/>
              <a:gd name="T19" fmla="*/ 0 60000 65536"/>
              <a:gd name="T20" fmla="*/ 0 60000 65536"/>
              <a:gd name="T21" fmla="*/ 0 w 12"/>
              <a:gd name="T22" fmla="*/ 0 h 12"/>
              <a:gd name="T23" fmla="*/ 12 w 1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2">
                <a:moveTo>
                  <a:pt x="12" y="12"/>
                </a:moveTo>
                <a:lnTo>
                  <a:pt x="6" y="6"/>
                </a:lnTo>
                <a:lnTo>
                  <a:pt x="0" y="6"/>
                </a:lnTo>
                <a:lnTo>
                  <a:pt x="6" y="0"/>
                </a:lnTo>
                <a:lnTo>
                  <a:pt x="12" y="0"/>
                </a:lnTo>
                <a:lnTo>
                  <a:pt x="12" y="6"/>
                </a:lnTo>
                <a:lnTo>
                  <a:pt x="12" y="12"/>
                </a:lnTo>
                <a:close/>
              </a:path>
            </a:pathLst>
          </a:custGeom>
          <a:solidFill>
            <a:srgbClr val="00CC99"/>
          </a:solidFill>
          <a:ln w="0">
            <a:solidFill>
              <a:srgbClr val="000000"/>
            </a:solidFill>
            <a:prstDash val="solid"/>
            <a:round/>
            <a:headEnd/>
            <a:tailEnd/>
          </a:ln>
        </p:spPr>
        <p:txBody>
          <a:bodyPr/>
          <a:lstStyle/>
          <a:p>
            <a:endParaRPr lang="fi-FI"/>
          </a:p>
        </p:txBody>
      </p:sp>
      <p:sp>
        <p:nvSpPr>
          <p:cNvPr id="5151" name="Freeform 31"/>
          <p:cNvSpPr>
            <a:spLocks noChangeAspect="1"/>
          </p:cNvSpPr>
          <p:nvPr/>
        </p:nvSpPr>
        <p:spPr bwMode="auto">
          <a:xfrm>
            <a:off x="3384550" y="5022850"/>
            <a:ext cx="393700" cy="127000"/>
          </a:xfrm>
          <a:custGeom>
            <a:avLst/>
            <a:gdLst>
              <a:gd name="T0" fmla="*/ 0 w 17"/>
              <a:gd name="T1" fmla="*/ 0 h 6"/>
              <a:gd name="T2" fmla="*/ 2147483647 w 17"/>
              <a:gd name="T3" fmla="*/ 0 h 6"/>
              <a:gd name="T4" fmla="*/ 2147483647 w 17"/>
              <a:gd name="T5" fmla="*/ 0 h 6"/>
              <a:gd name="T6" fmla="*/ 2147483647 w 17"/>
              <a:gd name="T7" fmla="*/ 0 h 6"/>
              <a:gd name="T8" fmla="*/ 2147483647 w 17"/>
              <a:gd name="T9" fmla="*/ 2147483647 h 6"/>
              <a:gd name="T10" fmla="*/ 2147483647 w 17"/>
              <a:gd name="T11" fmla="*/ 2147483647 h 6"/>
              <a:gd name="T12" fmla="*/ 0 w 17"/>
              <a:gd name="T13" fmla="*/ 2147483647 h 6"/>
              <a:gd name="T14" fmla="*/ 0 w 17"/>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6"/>
              <a:gd name="T26" fmla="*/ 17 w 17"/>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6">
                <a:moveTo>
                  <a:pt x="0" y="0"/>
                </a:moveTo>
                <a:lnTo>
                  <a:pt x="6" y="0"/>
                </a:lnTo>
                <a:lnTo>
                  <a:pt x="11" y="0"/>
                </a:lnTo>
                <a:lnTo>
                  <a:pt x="17" y="0"/>
                </a:lnTo>
                <a:lnTo>
                  <a:pt x="17" y="6"/>
                </a:lnTo>
                <a:lnTo>
                  <a:pt x="11" y="6"/>
                </a:lnTo>
                <a:lnTo>
                  <a:pt x="0" y="6"/>
                </a:lnTo>
                <a:lnTo>
                  <a:pt x="0" y="0"/>
                </a:lnTo>
                <a:close/>
              </a:path>
            </a:pathLst>
          </a:custGeom>
          <a:solidFill>
            <a:srgbClr val="00CC99"/>
          </a:solidFill>
          <a:ln w="0">
            <a:solidFill>
              <a:srgbClr val="000000"/>
            </a:solidFill>
            <a:prstDash val="solid"/>
            <a:round/>
            <a:headEnd/>
            <a:tailEnd/>
          </a:ln>
        </p:spPr>
        <p:txBody>
          <a:bodyPr/>
          <a:lstStyle/>
          <a:p>
            <a:endParaRPr lang="fi-FI"/>
          </a:p>
        </p:txBody>
      </p:sp>
      <p:sp>
        <p:nvSpPr>
          <p:cNvPr id="5152" name="Freeform 32"/>
          <p:cNvSpPr>
            <a:spLocks noChangeAspect="1"/>
          </p:cNvSpPr>
          <p:nvPr/>
        </p:nvSpPr>
        <p:spPr bwMode="auto">
          <a:xfrm>
            <a:off x="2279650" y="4235450"/>
            <a:ext cx="139700" cy="255588"/>
          </a:xfrm>
          <a:custGeom>
            <a:avLst/>
            <a:gdLst>
              <a:gd name="T0" fmla="*/ 2147483647 w 6"/>
              <a:gd name="T1" fmla="*/ 2147483647 h 12"/>
              <a:gd name="T2" fmla="*/ 2147483647 w 6"/>
              <a:gd name="T3" fmla="*/ 2147483647 h 12"/>
              <a:gd name="T4" fmla="*/ 0 w 6"/>
              <a:gd name="T5" fmla="*/ 2147483647 h 12"/>
              <a:gd name="T6" fmla="*/ 0 w 6"/>
              <a:gd name="T7" fmla="*/ 2147483647 h 12"/>
              <a:gd name="T8" fmla="*/ 0 w 6"/>
              <a:gd name="T9" fmla="*/ 0 h 12"/>
              <a:gd name="T10" fmla="*/ 2147483647 w 6"/>
              <a:gd name="T11" fmla="*/ 0 h 12"/>
              <a:gd name="T12" fmla="*/ 2147483647 w 6"/>
              <a:gd name="T13" fmla="*/ 2147483647 h 12"/>
              <a:gd name="T14" fmla="*/ 0 60000 65536"/>
              <a:gd name="T15" fmla="*/ 0 60000 65536"/>
              <a:gd name="T16" fmla="*/ 0 60000 65536"/>
              <a:gd name="T17" fmla="*/ 0 60000 65536"/>
              <a:gd name="T18" fmla="*/ 0 60000 65536"/>
              <a:gd name="T19" fmla="*/ 0 60000 65536"/>
              <a:gd name="T20" fmla="*/ 0 60000 65536"/>
              <a:gd name="T21" fmla="*/ 0 w 6"/>
              <a:gd name="T22" fmla="*/ 0 h 12"/>
              <a:gd name="T23" fmla="*/ 6 w 6"/>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2">
                <a:moveTo>
                  <a:pt x="6" y="6"/>
                </a:moveTo>
                <a:lnTo>
                  <a:pt x="6" y="12"/>
                </a:lnTo>
                <a:lnTo>
                  <a:pt x="0" y="12"/>
                </a:lnTo>
                <a:lnTo>
                  <a:pt x="0" y="6"/>
                </a:lnTo>
                <a:lnTo>
                  <a:pt x="0" y="0"/>
                </a:lnTo>
                <a:lnTo>
                  <a:pt x="6" y="0"/>
                </a:lnTo>
                <a:lnTo>
                  <a:pt x="6" y="6"/>
                </a:lnTo>
                <a:close/>
              </a:path>
            </a:pathLst>
          </a:custGeom>
          <a:solidFill>
            <a:srgbClr val="00CC99"/>
          </a:solidFill>
          <a:ln w="0">
            <a:solidFill>
              <a:srgbClr val="000000"/>
            </a:solidFill>
            <a:prstDash val="solid"/>
            <a:round/>
            <a:headEnd/>
            <a:tailEnd/>
          </a:ln>
        </p:spPr>
        <p:txBody>
          <a:bodyPr/>
          <a:lstStyle/>
          <a:p>
            <a:endParaRPr lang="fi-FI"/>
          </a:p>
        </p:txBody>
      </p:sp>
      <p:sp>
        <p:nvSpPr>
          <p:cNvPr id="5153" name="Freeform 33"/>
          <p:cNvSpPr>
            <a:spLocks noChangeAspect="1"/>
          </p:cNvSpPr>
          <p:nvPr/>
        </p:nvSpPr>
        <p:spPr bwMode="auto">
          <a:xfrm>
            <a:off x="3105150" y="4629150"/>
            <a:ext cx="534988" cy="520700"/>
          </a:xfrm>
          <a:custGeom>
            <a:avLst/>
            <a:gdLst>
              <a:gd name="T0" fmla="*/ 2147483647 w 23"/>
              <a:gd name="T1" fmla="*/ 2147483647 h 24"/>
              <a:gd name="T2" fmla="*/ 2147483647 w 23"/>
              <a:gd name="T3" fmla="*/ 2147483647 h 24"/>
              <a:gd name="T4" fmla="*/ 2147483647 w 23"/>
              <a:gd name="T5" fmla="*/ 2147483647 h 24"/>
              <a:gd name="T6" fmla="*/ 0 w 23"/>
              <a:gd name="T7" fmla="*/ 2147483647 h 24"/>
              <a:gd name="T8" fmla="*/ 0 w 23"/>
              <a:gd name="T9" fmla="*/ 2147483647 h 24"/>
              <a:gd name="T10" fmla="*/ 0 w 23"/>
              <a:gd name="T11" fmla="*/ 2147483647 h 24"/>
              <a:gd name="T12" fmla="*/ 2147483647 w 23"/>
              <a:gd name="T13" fmla="*/ 0 h 24"/>
              <a:gd name="T14" fmla="*/ 2147483647 w 23"/>
              <a:gd name="T15" fmla="*/ 0 h 24"/>
              <a:gd name="T16" fmla="*/ 2147483647 w 23"/>
              <a:gd name="T17" fmla="*/ 0 h 24"/>
              <a:gd name="T18" fmla="*/ 2147483647 w 23"/>
              <a:gd name="T19" fmla="*/ 2147483647 h 24"/>
              <a:gd name="T20" fmla="*/ 2147483647 w 23"/>
              <a:gd name="T21" fmla="*/ 2147483647 h 24"/>
              <a:gd name="T22" fmla="*/ 2147483647 w 23"/>
              <a:gd name="T23" fmla="*/ 2147483647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4"/>
              <a:gd name="T38" fmla="*/ 23 w 23"/>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4">
                <a:moveTo>
                  <a:pt x="12" y="12"/>
                </a:moveTo>
                <a:lnTo>
                  <a:pt x="6" y="18"/>
                </a:lnTo>
                <a:lnTo>
                  <a:pt x="6" y="24"/>
                </a:lnTo>
                <a:lnTo>
                  <a:pt x="0" y="24"/>
                </a:lnTo>
                <a:lnTo>
                  <a:pt x="0" y="18"/>
                </a:lnTo>
                <a:lnTo>
                  <a:pt x="0" y="6"/>
                </a:lnTo>
                <a:lnTo>
                  <a:pt x="6" y="0"/>
                </a:lnTo>
                <a:lnTo>
                  <a:pt x="12" y="0"/>
                </a:lnTo>
                <a:lnTo>
                  <a:pt x="18" y="0"/>
                </a:lnTo>
                <a:lnTo>
                  <a:pt x="23" y="6"/>
                </a:lnTo>
                <a:lnTo>
                  <a:pt x="18" y="12"/>
                </a:lnTo>
                <a:lnTo>
                  <a:pt x="12" y="12"/>
                </a:lnTo>
                <a:close/>
              </a:path>
            </a:pathLst>
          </a:custGeom>
          <a:solidFill>
            <a:srgbClr val="00CC99"/>
          </a:solidFill>
          <a:ln w="0">
            <a:solidFill>
              <a:srgbClr val="000000"/>
            </a:solidFill>
            <a:prstDash val="solid"/>
            <a:round/>
            <a:headEnd/>
            <a:tailEnd/>
          </a:ln>
        </p:spPr>
        <p:txBody>
          <a:bodyPr/>
          <a:lstStyle/>
          <a:p>
            <a:endParaRPr lang="fi-FI"/>
          </a:p>
        </p:txBody>
      </p:sp>
      <p:sp>
        <p:nvSpPr>
          <p:cNvPr id="5154" name="Freeform 34"/>
          <p:cNvSpPr>
            <a:spLocks noChangeAspect="1"/>
          </p:cNvSpPr>
          <p:nvPr/>
        </p:nvSpPr>
        <p:spPr bwMode="auto">
          <a:xfrm>
            <a:off x="2279650" y="3435350"/>
            <a:ext cx="139700" cy="404813"/>
          </a:xfrm>
          <a:custGeom>
            <a:avLst/>
            <a:gdLst>
              <a:gd name="T0" fmla="*/ 2147483647 w 6"/>
              <a:gd name="T1" fmla="*/ 2147483647 h 18"/>
              <a:gd name="T2" fmla="*/ 0 w 6"/>
              <a:gd name="T3" fmla="*/ 2147483647 h 18"/>
              <a:gd name="T4" fmla="*/ 0 w 6"/>
              <a:gd name="T5" fmla="*/ 0 h 18"/>
              <a:gd name="T6" fmla="*/ 2147483647 w 6"/>
              <a:gd name="T7" fmla="*/ 0 h 18"/>
              <a:gd name="T8" fmla="*/ 2147483647 w 6"/>
              <a:gd name="T9" fmla="*/ 2147483647 h 18"/>
              <a:gd name="T10" fmla="*/ 2147483647 w 6"/>
              <a:gd name="T11" fmla="*/ 2147483647 h 18"/>
              <a:gd name="T12" fmla="*/ 2147483647 w 6"/>
              <a:gd name="T13" fmla="*/ 2147483647 h 18"/>
              <a:gd name="T14" fmla="*/ 2147483647 w 6"/>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8"/>
              <a:gd name="T26" fmla="*/ 6 w 6"/>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8">
                <a:moveTo>
                  <a:pt x="6" y="12"/>
                </a:moveTo>
                <a:lnTo>
                  <a:pt x="0" y="6"/>
                </a:lnTo>
                <a:lnTo>
                  <a:pt x="0" y="0"/>
                </a:lnTo>
                <a:lnTo>
                  <a:pt x="6" y="0"/>
                </a:lnTo>
                <a:lnTo>
                  <a:pt x="6" y="6"/>
                </a:lnTo>
                <a:lnTo>
                  <a:pt x="6" y="12"/>
                </a:lnTo>
                <a:lnTo>
                  <a:pt x="6" y="18"/>
                </a:lnTo>
                <a:lnTo>
                  <a:pt x="6" y="12"/>
                </a:lnTo>
                <a:close/>
              </a:path>
            </a:pathLst>
          </a:custGeom>
          <a:solidFill>
            <a:srgbClr val="00CC99"/>
          </a:solidFill>
          <a:ln w="0">
            <a:solidFill>
              <a:srgbClr val="000000"/>
            </a:solidFill>
            <a:prstDash val="solid"/>
            <a:round/>
            <a:headEnd/>
            <a:tailEnd/>
          </a:ln>
        </p:spPr>
        <p:txBody>
          <a:bodyPr/>
          <a:lstStyle/>
          <a:p>
            <a:endParaRPr lang="fi-FI"/>
          </a:p>
        </p:txBody>
      </p:sp>
      <p:sp>
        <p:nvSpPr>
          <p:cNvPr id="5155" name="Freeform 35"/>
          <p:cNvSpPr>
            <a:spLocks noChangeAspect="1"/>
          </p:cNvSpPr>
          <p:nvPr/>
        </p:nvSpPr>
        <p:spPr bwMode="auto">
          <a:xfrm>
            <a:off x="3105150" y="5824538"/>
            <a:ext cx="141288" cy="393700"/>
          </a:xfrm>
          <a:custGeom>
            <a:avLst/>
            <a:gdLst>
              <a:gd name="T0" fmla="*/ 0 w 6"/>
              <a:gd name="T1" fmla="*/ 2147483647 h 18"/>
              <a:gd name="T2" fmla="*/ 0 w 6"/>
              <a:gd name="T3" fmla="*/ 0 h 18"/>
              <a:gd name="T4" fmla="*/ 2147483647 w 6"/>
              <a:gd name="T5" fmla="*/ 0 h 18"/>
              <a:gd name="T6" fmla="*/ 2147483647 w 6"/>
              <a:gd name="T7" fmla="*/ 2147483647 h 18"/>
              <a:gd name="T8" fmla="*/ 2147483647 w 6"/>
              <a:gd name="T9" fmla="*/ 2147483647 h 18"/>
              <a:gd name="T10" fmla="*/ 2147483647 w 6"/>
              <a:gd name="T11" fmla="*/ 2147483647 h 18"/>
              <a:gd name="T12" fmla="*/ 0 w 6"/>
              <a:gd name="T13" fmla="*/ 2147483647 h 18"/>
              <a:gd name="T14" fmla="*/ 0 w 6"/>
              <a:gd name="T15" fmla="*/ 2147483647 h 18"/>
              <a:gd name="T16" fmla="*/ 0 w 6"/>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8"/>
              <a:gd name="T29" fmla="*/ 6 w 6"/>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8">
                <a:moveTo>
                  <a:pt x="0" y="6"/>
                </a:moveTo>
                <a:lnTo>
                  <a:pt x="0" y="0"/>
                </a:lnTo>
                <a:lnTo>
                  <a:pt x="6" y="0"/>
                </a:lnTo>
                <a:lnTo>
                  <a:pt x="6" y="6"/>
                </a:lnTo>
                <a:lnTo>
                  <a:pt x="6" y="12"/>
                </a:lnTo>
                <a:lnTo>
                  <a:pt x="6" y="18"/>
                </a:lnTo>
                <a:lnTo>
                  <a:pt x="0" y="18"/>
                </a:lnTo>
                <a:lnTo>
                  <a:pt x="0" y="12"/>
                </a:lnTo>
                <a:lnTo>
                  <a:pt x="0" y="6"/>
                </a:lnTo>
                <a:close/>
              </a:path>
            </a:pathLst>
          </a:custGeom>
          <a:solidFill>
            <a:srgbClr val="00CC99"/>
          </a:solidFill>
          <a:ln w="0">
            <a:solidFill>
              <a:srgbClr val="000000"/>
            </a:solidFill>
            <a:prstDash val="solid"/>
            <a:round/>
            <a:headEnd/>
            <a:tailEnd/>
          </a:ln>
        </p:spPr>
        <p:txBody>
          <a:bodyPr/>
          <a:lstStyle/>
          <a:p>
            <a:endParaRPr lang="fi-FI"/>
          </a:p>
        </p:txBody>
      </p:sp>
      <p:sp>
        <p:nvSpPr>
          <p:cNvPr id="5156" name="Freeform 36"/>
          <p:cNvSpPr>
            <a:spLocks noChangeAspect="1"/>
          </p:cNvSpPr>
          <p:nvPr/>
        </p:nvSpPr>
        <p:spPr bwMode="auto">
          <a:xfrm>
            <a:off x="2560638" y="6357938"/>
            <a:ext cx="277812" cy="254000"/>
          </a:xfrm>
          <a:custGeom>
            <a:avLst/>
            <a:gdLst>
              <a:gd name="T0" fmla="*/ 2147483647 w 12"/>
              <a:gd name="T1" fmla="*/ 0 h 12"/>
              <a:gd name="T2" fmla="*/ 2147483647 w 12"/>
              <a:gd name="T3" fmla="*/ 0 h 12"/>
              <a:gd name="T4" fmla="*/ 2147483647 w 12"/>
              <a:gd name="T5" fmla="*/ 2147483647 h 12"/>
              <a:gd name="T6" fmla="*/ 2147483647 w 12"/>
              <a:gd name="T7" fmla="*/ 2147483647 h 12"/>
              <a:gd name="T8" fmla="*/ 0 w 12"/>
              <a:gd name="T9" fmla="*/ 2147483647 h 12"/>
              <a:gd name="T10" fmla="*/ 0 w 12"/>
              <a:gd name="T11" fmla="*/ 2147483647 h 12"/>
              <a:gd name="T12" fmla="*/ 2147483647 w 12"/>
              <a:gd name="T13" fmla="*/ 0 h 12"/>
              <a:gd name="T14" fmla="*/ 0 60000 65536"/>
              <a:gd name="T15" fmla="*/ 0 60000 65536"/>
              <a:gd name="T16" fmla="*/ 0 60000 65536"/>
              <a:gd name="T17" fmla="*/ 0 60000 65536"/>
              <a:gd name="T18" fmla="*/ 0 60000 65536"/>
              <a:gd name="T19" fmla="*/ 0 60000 65536"/>
              <a:gd name="T20" fmla="*/ 0 60000 65536"/>
              <a:gd name="T21" fmla="*/ 0 w 12"/>
              <a:gd name="T22" fmla="*/ 0 h 12"/>
              <a:gd name="T23" fmla="*/ 12 w 1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2">
                <a:moveTo>
                  <a:pt x="6" y="0"/>
                </a:moveTo>
                <a:lnTo>
                  <a:pt x="12" y="0"/>
                </a:lnTo>
                <a:lnTo>
                  <a:pt x="12" y="6"/>
                </a:lnTo>
                <a:lnTo>
                  <a:pt x="6" y="12"/>
                </a:lnTo>
                <a:lnTo>
                  <a:pt x="0" y="12"/>
                </a:lnTo>
                <a:lnTo>
                  <a:pt x="0" y="6"/>
                </a:lnTo>
                <a:lnTo>
                  <a:pt x="6" y="0"/>
                </a:lnTo>
                <a:close/>
              </a:path>
            </a:pathLst>
          </a:custGeom>
          <a:solidFill>
            <a:srgbClr val="00CC99"/>
          </a:solidFill>
          <a:ln w="0">
            <a:solidFill>
              <a:srgbClr val="000000"/>
            </a:solidFill>
            <a:prstDash val="solid"/>
            <a:round/>
            <a:headEnd/>
            <a:tailEnd/>
          </a:ln>
        </p:spPr>
        <p:txBody>
          <a:bodyPr/>
          <a:lstStyle/>
          <a:p>
            <a:endParaRPr lang="fi-FI"/>
          </a:p>
        </p:txBody>
      </p:sp>
      <p:sp>
        <p:nvSpPr>
          <p:cNvPr id="5157" name="Freeform 37"/>
          <p:cNvSpPr>
            <a:spLocks noChangeAspect="1"/>
          </p:cNvSpPr>
          <p:nvPr/>
        </p:nvSpPr>
        <p:spPr bwMode="auto">
          <a:xfrm>
            <a:off x="2698750" y="4235450"/>
            <a:ext cx="280988" cy="393700"/>
          </a:xfrm>
          <a:custGeom>
            <a:avLst/>
            <a:gdLst>
              <a:gd name="T0" fmla="*/ 0 w 12"/>
              <a:gd name="T1" fmla="*/ 2147483647 h 18"/>
              <a:gd name="T2" fmla="*/ 0 w 12"/>
              <a:gd name="T3" fmla="*/ 2147483647 h 18"/>
              <a:gd name="T4" fmla="*/ 0 w 12"/>
              <a:gd name="T5" fmla="*/ 0 h 18"/>
              <a:gd name="T6" fmla="*/ 2147483647 w 12"/>
              <a:gd name="T7" fmla="*/ 0 h 18"/>
              <a:gd name="T8" fmla="*/ 2147483647 w 12"/>
              <a:gd name="T9" fmla="*/ 2147483647 h 18"/>
              <a:gd name="T10" fmla="*/ 2147483647 w 12"/>
              <a:gd name="T11" fmla="*/ 2147483647 h 18"/>
              <a:gd name="T12" fmla="*/ 0 w 12"/>
              <a:gd name="T13" fmla="*/ 2147483647 h 18"/>
              <a:gd name="T14" fmla="*/ 0 60000 65536"/>
              <a:gd name="T15" fmla="*/ 0 60000 65536"/>
              <a:gd name="T16" fmla="*/ 0 60000 65536"/>
              <a:gd name="T17" fmla="*/ 0 60000 65536"/>
              <a:gd name="T18" fmla="*/ 0 60000 65536"/>
              <a:gd name="T19" fmla="*/ 0 60000 65536"/>
              <a:gd name="T20" fmla="*/ 0 60000 65536"/>
              <a:gd name="T21" fmla="*/ 0 w 12"/>
              <a:gd name="T22" fmla="*/ 0 h 18"/>
              <a:gd name="T23" fmla="*/ 12 w 1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8">
                <a:moveTo>
                  <a:pt x="0" y="18"/>
                </a:moveTo>
                <a:lnTo>
                  <a:pt x="0" y="12"/>
                </a:lnTo>
                <a:lnTo>
                  <a:pt x="0" y="0"/>
                </a:lnTo>
                <a:lnTo>
                  <a:pt x="6" y="0"/>
                </a:lnTo>
                <a:lnTo>
                  <a:pt x="12" y="12"/>
                </a:lnTo>
                <a:lnTo>
                  <a:pt x="6" y="18"/>
                </a:lnTo>
                <a:lnTo>
                  <a:pt x="0" y="18"/>
                </a:lnTo>
                <a:close/>
              </a:path>
            </a:pathLst>
          </a:custGeom>
          <a:solidFill>
            <a:srgbClr val="00CC99"/>
          </a:solidFill>
          <a:ln w="0">
            <a:solidFill>
              <a:srgbClr val="000000"/>
            </a:solidFill>
            <a:prstDash val="solid"/>
            <a:round/>
            <a:headEnd/>
            <a:tailEnd/>
          </a:ln>
        </p:spPr>
        <p:txBody>
          <a:bodyPr/>
          <a:lstStyle/>
          <a:p>
            <a:endParaRPr lang="fi-FI"/>
          </a:p>
        </p:txBody>
      </p:sp>
      <p:sp>
        <p:nvSpPr>
          <p:cNvPr id="5158" name="Freeform 38"/>
          <p:cNvSpPr>
            <a:spLocks noChangeAspect="1"/>
          </p:cNvSpPr>
          <p:nvPr/>
        </p:nvSpPr>
        <p:spPr bwMode="auto">
          <a:xfrm>
            <a:off x="2560638" y="4629150"/>
            <a:ext cx="419100" cy="520700"/>
          </a:xfrm>
          <a:custGeom>
            <a:avLst/>
            <a:gdLst>
              <a:gd name="T0" fmla="*/ 2147483647 w 18"/>
              <a:gd name="T1" fmla="*/ 0 h 24"/>
              <a:gd name="T2" fmla="*/ 2147483647 w 18"/>
              <a:gd name="T3" fmla="*/ 2147483647 h 24"/>
              <a:gd name="T4" fmla="*/ 2147483647 w 18"/>
              <a:gd name="T5" fmla="*/ 2147483647 h 24"/>
              <a:gd name="T6" fmla="*/ 2147483647 w 18"/>
              <a:gd name="T7" fmla="*/ 2147483647 h 24"/>
              <a:gd name="T8" fmla="*/ 2147483647 w 18"/>
              <a:gd name="T9" fmla="*/ 2147483647 h 24"/>
              <a:gd name="T10" fmla="*/ 2147483647 w 18"/>
              <a:gd name="T11" fmla="*/ 2147483647 h 24"/>
              <a:gd name="T12" fmla="*/ 0 w 18"/>
              <a:gd name="T13" fmla="*/ 2147483647 h 24"/>
              <a:gd name="T14" fmla="*/ 0 w 18"/>
              <a:gd name="T15" fmla="*/ 2147483647 h 24"/>
              <a:gd name="T16" fmla="*/ 0 w 18"/>
              <a:gd name="T17" fmla="*/ 2147483647 h 24"/>
              <a:gd name="T18" fmla="*/ 2147483647 w 18"/>
              <a:gd name="T19" fmla="*/ 2147483647 h 24"/>
              <a:gd name="T20" fmla="*/ 2147483647 w 18"/>
              <a:gd name="T21" fmla="*/ 0 h 24"/>
              <a:gd name="T22" fmla="*/ 2147483647 w 18"/>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4"/>
              <a:gd name="T38" fmla="*/ 18 w 18"/>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4">
                <a:moveTo>
                  <a:pt x="18" y="0"/>
                </a:moveTo>
                <a:lnTo>
                  <a:pt x="18" y="6"/>
                </a:lnTo>
                <a:lnTo>
                  <a:pt x="18" y="12"/>
                </a:lnTo>
                <a:lnTo>
                  <a:pt x="18" y="18"/>
                </a:lnTo>
                <a:lnTo>
                  <a:pt x="12" y="24"/>
                </a:lnTo>
                <a:lnTo>
                  <a:pt x="6" y="24"/>
                </a:lnTo>
                <a:lnTo>
                  <a:pt x="0" y="24"/>
                </a:lnTo>
                <a:lnTo>
                  <a:pt x="0" y="18"/>
                </a:lnTo>
                <a:lnTo>
                  <a:pt x="0" y="12"/>
                </a:lnTo>
                <a:lnTo>
                  <a:pt x="12" y="6"/>
                </a:lnTo>
                <a:lnTo>
                  <a:pt x="12" y="0"/>
                </a:lnTo>
                <a:lnTo>
                  <a:pt x="18" y="0"/>
                </a:lnTo>
                <a:close/>
              </a:path>
            </a:pathLst>
          </a:custGeom>
          <a:solidFill>
            <a:srgbClr val="00CC99"/>
          </a:solidFill>
          <a:ln w="0">
            <a:solidFill>
              <a:srgbClr val="000000"/>
            </a:solidFill>
            <a:prstDash val="solid"/>
            <a:round/>
            <a:headEnd/>
            <a:tailEnd/>
          </a:ln>
        </p:spPr>
        <p:txBody>
          <a:bodyPr/>
          <a:lstStyle/>
          <a:p>
            <a:endParaRPr lang="fi-FI"/>
          </a:p>
        </p:txBody>
      </p:sp>
      <p:sp>
        <p:nvSpPr>
          <p:cNvPr id="5159" name="Freeform 39"/>
          <p:cNvSpPr>
            <a:spLocks noChangeAspect="1"/>
          </p:cNvSpPr>
          <p:nvPr/>
        </p:nvSpPr>
        <p:spPr bwMode="auto">
          <a:xfrm>
            <a:off x="3246438" y="2519363"/>
            <a:ext cx="1354137" cy="787400"/>
          </a:xfrm>
          <a:custGeom>
            <a:avLst/>
            <a:gdLst>
              <a:gd name="T0" fmla="*/ 2147483647 w 59"/>
              <a:gd name="T1" fmla="*/ 2147483647 h 36"/>
              <a:gd name="T2" fmla="*/ 2147483647 w 59"/>
              <a:gd name="T3" fmla="*/ 2147483647 h 36"/>
              <a:gd name="T4" fmla="*/ 2147483647 w 59"/>
              <a:gd name="T5" fmla="*/ 2147483647 h 36"/>
              <a:gd name="T6" fmla="*/ 2147483647 w 59"/>
              <a:gd name="T7" fmla="*/ 2147483647 h 36"/>
              <a:gd name="T8" fmla="*/ 2147483647 w 59"/>
              <a:gd name="T9" fmla="*/ 2147483647 h 36"/>
              <a:gd name="T10" fmla="*/ 2147483647 w 59"/>
              <a:gd name="T11" fmla="*/ 2147483647 h 36"/>
              <a:gd name="T12" fmla="*/ 2147483647 w 59"/>
              <a:gd name="T13" fmla="*/ 2147483647 h 36"/>
              <a:gd name="T14" fmla="*/ 2147483647 w 59"/>
              <a:gd name="T15" fmla="*/ 2147483647 h 36"/>
              <a:gd name="T16" fmla="*/ 2147483647 w 59"/>
              <a:gd name="T17" fmla="*/ 2147483647 h 36"/>
              <a:gd name="T18" fmla="*/ 2147483647 w 59"/>
              <a:gd name="T19" fmla="*/ 2147483647 h 36"/>
              <a:gd name="T20" fmla="*/ 0 w 59"/>
              <a:gd name="T21" fmla="*/ 2147483647 h 36"/>
              <a:gd name="T22" fmla="*/ 0 w 59"/>
              <a:gd name="T23" fmla="*/ 2147483647 h 36"/>
              <a:gd name="T24" fmla="*/ 0 w 59"/>
              <a:gd name="T25" fmla="*/ 2147483647 h 36"/>
              <a:gd name="T26" fmla="*/ 2147483647 w 59"/>
              <a:gd name="T27" fmla="*/ 2147483647 h 36"/>
              <a:gd name="T28" fmla="*/ 2147483647 w 59"/>
              <a:gd name="T29" fmla="*/ 2147483647 h 36"/>
              <a:gd name="T30" fmla="*/ 2147483647 w 59"/>
              <a:gd name="T31" fmla="*/ 2147483647 h 36"/>
              <a:gd name="T32" fmla="*/ 2147483647 w 59"/>
              <a:gd name="T33" fmla="*/ 2147483647 h 36"/>
              <a:gd name="T34" fmla="*/ 2147483647 w 59"/>
              <a:gd name="T35" fmla="*/ 2147483647 h 36"/>
              <a:gd name="T36" fmla="*/ 2147483647 w 59"/>
              <a:gd name="T37" fmla="*/ 2147483647 h 36"/>
              <a:gd name="T38" fmla="*/ 2147483647 w 59"/>
              <a:gd name="T39" fmla="*/ 2147483647 h 36"/>
              <a:gd name="T40" fmla="*/ 2147483647 w 59"/>
              <a:gd name="T41" fmla="*/ 0 h 36"/>
              <a:gd name="T42" fmla="*/ 2147483647 w 59"/>
              <a:gd name="T43" fmla="*/ 2147483647 h 36"/>
              <a:gd name="T44" fmla="*/ 2147483647 w 59"/>
              <a:gd name="T45" fmla="*/ 2147483647 h 36"/>
              <a:gd name="T46" fmla="*/ 2147483647 w 59"/>
              <a:gd name="T47" fmla="*/ 2147483647 h 36"/>
              <a:gd name="T48" fmla="*/ 2147483647 w 59"/>
              <a:gd name="T49" fmla="*/ 214748364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36"/>
              <a:gd name="T77" fmla="*/ 59 w 59"/>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36">
                <a:moveTo>
                  <a:pt x="41" y="30"/>
                </a:moveTo>
                <a:lnTo>
                  <a:pt x="35" y="30"/>
                </a:lnTo>
                <a:lnTo>
                  <a:pt x="29" y="36"/>
                </a:lnTo>
                <a:lnTo>
                  <a:pt x="29" y="30"/>
                </a:lnTo>
                <a:lnTo>
                  <a:pt x="23" y="30"/>
                </a:lnTo>
                <a:lnTo>
                  <a:pt x="12" y="30"/>
                </a:lnTo>
                <a:lnTo>
                  <a:pt x="12" y="36"/>
                </a:lnTo>
                <a:lnTo>
                  <a:pt x="12" y="30"/>
                </a:lnTo>
                <a:lnTo>
                  <a:pt x="6" y="30"/>
                </a:lnTo>
                <a:lnTo>
                  <a:pt x="6" y="36"/>
                </a:lnTo>
                <a:lnTo>
                  <a:pt x="0" y="36"/>
                </a:lnTo>
                <a:lnTo>
                  <a:pt x="0" y="30"/>
                </a:lnTo>
                <a:lnTo>
                  <a:pt x="0" y="24"/>
                </a:lnTo>
                <a:lnTo>
                  <a:pt x="6" y="18"/>
                </a:lnTo>
                <a:lnTo>
                  <a:pt x="12" y="24"/>
                </a:lnTo>
                <a:lnTo>
                  <a:pt x="12" y="18"/>
                </a:lnTo>
                <a:lnTo>
                  <a:pt x="12" y="12"/>
                </a:lnTo>
                <a:lnTo>
                  <a:pt x="23" y="12"/>
                </a:lnTo>
                <a:lnTo>
                  <a:pt x="29" y="6"/>
                </a:lnTo>
                <a:lnTo>
                  <a:pt x="35" y="18"/>
                </a:lnTo>
                <a:lnTo>
                  <a:pt x="59" y="0"/>
                </a:lnTo>
                <a:lnTo>
                  <a:pt x="59" y="6"/>
                </a:lnTo>
                <a:lnTo>
                  <a:pt x="59" y="12"/>
                </a:lnTo>
                <a:lnTo>
                  <a:pt x="47" y="30"/>
                </a:lnTo>
                <a:lnTo>
                  <a:pt x="41" y="30"/>
                </a:lnTo>
                <a:close/>
              </a:path>
            </a:pathLst>
          </a:custGeom>
          <a:gradFill rotWithShape="0">
            <a:gsLst>
              <a:gs pos="0">
                <a:srgbClr val="00CC99"/>
              </a:gs>
              <a:gs pos="49001">
                <a:srgbClr val="00CC99"/>
              </a:gs>
              <a:gs pos="50000">
                <a:srgbClr val="00CC99"/>
              </a:gs>
              <a:gs pos="50999">
                <a:srgbClr val="FFC000"/>
              </a:gs>
              <a:gs pos="100000">
                <a:srgbClr val="FFC000"/>
              </a:gs>
            </a:gsLst>
            <a:lin ang="10800000"/>
          </a:gradFill>
          <a:ln w="12700">
            <a:solidFill>
              <a:srgbClr val="000000"/>
            </a:solidFill>
            <a:prstDash val="solid"/>
            <a:round/>
            <a:headEnd/>
            <a:tailEnd/>
          </a:ln>
        </p:spPr>
        <p:txBody>
          <a:bodyPr/>
          <a:lstStyle/>
          <a:p>
            <a:endParaRPr lang="fi-FI"/>
          </a:p>
        </p:txBody>
      </p:sp>
      <p:sp>
        <p:nvSpPr>
          <p:cNvPr id="5160" name="Freeform 40"/>
          <p:cNvSpPr>
            <a:spLocks noChangeAspect="1"/>
          </p:cNvSpPr>
          <p:nvPr/>
        </p:nvSpPr>
        <p:spPr bwMode="auto">
          <a:xfrm>
            <a:off x="3384550" y="3306763"/>
            <a:ext cx="534988" cy="928687"/>
          </a:xfrm>
          <a:custGeom>
            <a:avLst/>
            <a:gdLst>
              <a:gd name="T0" fmla="*/ 2147483647 w 23"/>
              <a:gd name="T1" fmla="*/ 2147483647 h 42"/>
              <a:gd name="T2" fmla="*/ 2147483647 w 23"/>
              <a:gd name="T3" fmla="*/ 2147483647 h 42"/>
              <a:gd name="T4" fmla="*/ 2147483647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0 w 23"/>
              <a:gd name="T17" fmla="*/ 2147483647 h 42"/>
              <a:gd name="T18" fmla="*/ 0 w 23"/>
              <a:gd name="T19" fmla="*/ 2147483647 h 42"/>
              <a:gd name="T20" fmla="*/ 2147483647 w 23"/>
              <a:gd name="T21" fmla="*/ 0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42"/>
              <a:gd name="T47" fmla="*/ 23 w 23"/>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42">
                <a:moveTo>
                  <a:pt x="23" y="24"/>
                </a:moveTo>
                <a:lnTo>
                  <a:pt x="23" y="30"/>
                </a:lnTo>
                <a:lnTo>
                  <a:pt x="23" y="42"/>
                </a:lnTo>
                <a:lnTo>
                  <a:pt x="17" y="42"/>
                </a:lnTo>
                <a:lnTo>
                  <a:pt x="11" y="42"/>
                </a:lnTo>
                <a:lnTo>
                  <a:pt x="11" y="36"/>
                </a:lnTo>
                <a:lnTo>
                  <a:pt x="11" y="30"/>
                </a:lnTo>
                <a:lnTo>
                  <a:pt x="6" y="24"/>
                </a:lnTo>
                <a:lnTo>
                  <a:pt x="0" y="12"/>
                </a:lnTo>
                <a:lnTo>
                  <a:pt x="0" y="6"/>
                </a:lnTo>
                <a:lnTo>
                  <a:pt x="6" y="0"/>
                </a:lnTo>
                <a:lnTo>
                  <a:pt x="11" y="6"/>
                </a:lnTo>
                <a:lnTo>
                  <a:pt x="11" y="12"/>
                </a:lnTo>
                <a:lnTo>
                  <a:pt x="17" y="12"/>
                </a:lnTo>
                <a:lnTo>
                  <a:pt x="23" y="24"/>
                </a:lnTo>
                <a:close/>
              </a:path>
            </a:pathLst>
          </a:custGeom>
          <a:gradFill rotWithShape="0">
            <a:gsLst>
              <a:gs pos="0">
                <a:srgbClr val="00CC99"/>
              </a:gs>
              <a:gs pos="49001">
                <a:srgbClr val="00CC99"/>
              </a:gs>
              <a:gs pos="50000">
                <a:srgbClr val="00CC99"/>
              </a:gs>
              <a:gs pos="50999">
                <a:srgbClr val="FFC000"/>
              </a:gs>
              <a:gs pos="100000">
                <a:srgbClr val="FFC000"/>
              </a:gs>
            </a:gsLst>
            <a:lin ang="10800000"/>
          </a:gradFill>
          <a:ln w="12700">
            <a:solidFill>
              <a:srgbClr val="000000"/>
            </a:solidFill>
            <a:prstDash val="solid"/>
            <a:round/>
            <a:headEnd/>
            <a:tailEnd/>
          </a:ln>
        </p:spPr>
        <p:txBody>
          <a:bodyPr/>
          <a:lstStyle/>
          <a:p>
            <a:endParaRPr lang="fi-FI"/>
          </a:p>
        </p:txBody>
      </p:sp>
      <p:sp>
        <p:nvSpPr>
          <p:cNvPr id="5161" name="Freeform 41"/>
          <p:cNvSpPr>
            <a:spLocks noChangeAspect="1"/>
          </p:cNvSpPr>
          <p:nvPr/>
        </p:nvSpPr>
        <p:spPr bwMode="auto">
          <a:xfrm>
            <a:off x="3778250" y="3179763"/>
            <a:ext cx="420688" cy="520700"/>
          </a:xfrm>
          <a:custGeom>
            <a:avLst/>
            <a:gdLst>
              <a:gd name="T0" fmla="*/ 2147483647 w 18"/>
              <a:gd name="T1" fmla="*/ 2147483647 h 24"/>
              <a:gd name="T2" fmla="*/ 2147483647 w 18"/>
              <a:gd name="T3" fmla="*/ 2147483647 h 24"/>
              <a:gd name="T4" fmla="*/ 2147483647 w 18"/>
              <a:gd name="T5" fmla="*/ 2147483647 h 24"/>
              <a:gd name="T6" fmla="*/ 2147483647 w 18"/>
              <a:gd name="T7" fmla="*/ 2147483647 h 24"/>
              <a:gd name="T8" fmla="*/ 2147483647 w 18"/>
              <a:gd name="T9" fmla="*/ 2147483647 h 24"/>
              <a:gd name="T10" fmla="*/ 0 w 18"/>
              <a:gd name="T11" fmla="*/ 2147483647 h 24"/>
              <a:gd name="T12" fmla="*/ 0 w 18"/>
              <a:gd name="T13" fmla="*/ 2147483647 h 24"/>
              <a:gd name="T14" fmla="*/ 2147483647 w 18"/>
              <a:gd name="T15" fmla="*/ 2147483647 h 24"/>
              <a:gd name="T16" fmla="*/ 2147483647 w 18"/>
              <a:gd name="T17" fmla="*/ 2147483647 h 24"/>
              <a:gd name="T18" fmla="*/ 2147483647 w 18"/>
              <a:gd name="T19" fmla="*/ 2147483647 h 24"/>
              <a:gd name="T20" fmla="*/ 2147483647 w 18"/>
              <a:gd name="T21" fmla="*/ 0 h 24"/>
              <a:gd name="T22" fmla="*/ 2147483647 w 18"/>
              <a:gd name="T23" fmla="*/ 0 h 24"/>
              <a:gd name="T24" fmla="*/ 2147483647 w 18"/>
              <a:gd name="T25" fmla="*/ 2147483647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4"/>
              <a:gd name="T41" fmla="*/ 18 w 18"/>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4">
                <a:moveTo>
                  <a:pt x="18" y="18"/>
                </a:moveTo>
                <a:lnTo>
                  <a:pt x="12" y="18"/>
                </a:lnTo>
                <a:lnTo>
                  <a:pt x="12" y="24"/>
                </a:lnTo>
                <a:lnTo>
                  <a:pt x="6" y="24"/>
                </a:lnTo>
                <a:lnTo>
                  <a:pt x="6" y="18"/>
                </a:lnTo>
                <a:lnTo>
                  <a:pt x="0" y="18"/>
                </a:lnTo>
                <a:lnTo>
                  <a:pt x="0" y="12"/>
                </a:lnTo>
                <a:lnTo>
                  <a:pt x="6" y="12"/>
                </a:lnTo>
                <a:lnTo>
                  <a:pt x="12" y="12"/>
                </a:lnTo>
                <a:lnTo>
                  <a:pt x="6" y="6"/>
                </a:lnTo>
                <a:lnTo>
                  <a:pt x="12" y="0"/>
                </a:lnTo>
                <a:lnTo>
                  <a:pt x="18" y="0"/>
                </a:lnTo>
                <a:lnTo>
                  <a:pt x="18" y="18"/>
                </a:lnTo>
                <a:close/>
              </a:path>
            </a:pathLst>
          </a:custGeom>
          <a:gradFill rotWithShape="0">
            <a:gsLst>
              <a:gs pos="0">
                <a:srgbClr val="00CC99"/>
              </a:gs>
              <a:gs pos="49001">
                <a:srgbClr val="00CC99"/>
              </a:gs>
              <a:gs pos="50000">
                <a:srgbClr val="00CC99"/>
              </a:gs>
              <a:gs pos="50999">
                <a:srgbClr val="FFC000"/>
              </a:gs>
              <a:gs pos="100000">
                <a:srgbClr val="FFC000"/>
              </a:gs>
            </a:gsLst>
            <a:lin ang="10800000"/>
          </a:gradFill>
          <a:ln w="12700">
            <a:solidFill>
              <a:srgbClr val="000000"/>
            </a:solidFill>
            <a:prstDash val="solid"/>
            <a:round/>
            <a:headEnd/>
            <a:tailEnd/>
          </a:ln>
        </p:spPr>
        <p:txBody>
          <a:bodyPr/>
          <a:lstStyle/>
          <a:p>
            <a:endParaRPr lang="fi-FI"/>
          </a:p>
        </p:txBody>
      </p:sp>
      <p:sp>
        <p:nvSpPr>
          <p:cNvPr id="5162" name="Freeform 42"/>
          <p:cNvSpPr>
            <a:spLocks noChangeAspect="1"/>
          </p:cNvSpPr>
          <p:nvPr/>
        </p:nvSpPr>
        <p:spPr bwMode="auto">
          <a:xfrm>
            <a:off x="2838450" y="3435350"/>
            <a:ext cx="266700" cy="265113"/>
          </a:xfrm>
          <a:custGeom>
            <a:avLst/>
            <a:gdLst>
              <a:gd name="T0" fmla="*/ 2147483647 w 12"/>
              <a:gd name="T1" fmla="*/ 2147483647 h 12"/>
              <a:gd name="T2" fmla="*/ 2147483647 w 12"/>
              <a:gd name="T3" fmla="*/ 2147483647 h 12"/>
              <a:gd name="T4" fmla="*/ 0 w 12"/>
              <a:gd name="T5" fmla="*/ 2147483647 h 12"/>
              <a:gd name="T6" fmla="*/ 0 w 12"/>
              <a:gd name="T7" fmla="*/ 2147483647 h 12"/>
              <a:gd name="T8" fmla="*/ 0 w 12"/>
              <a:gd name="T9" fmla="*/ 0 h 12"/>
              <a:gd name="T10" fmla="*/ 2147483647 w 12"/>
              <a:gd name="T11" fmla="*/ 0 h 12"/>
              <a:gd name="T12" fmla="*/ 2147483647 w 12"/>
              <a:gd name="T13" fmla="*/ 2147483647 h 12"/>
              <a:gd name="T14" fmla="*/ 2147483647 w 12"/>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2"/>
              <a:gd name="T26" fmla="*/ 12 w 1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2">
                <a:moveTo>
                  <a:pt x="6" y="6"/>
                </a:moveTo>
                <a:lnTo>
                  <a:pt x="6" y="12"/>
                </a:lnTo>
                <a:lnTo>
                  <a:pt x="0" y="12"/>
                </a:lnTo>
                <a:lnTo>
                  <a:pt x="0" y="6"/>
                </a:lnTo>
                <a:lnTo>
                  <a:pt x="0" y="0"/>
                </a:lnTo>
                <a:lnTo>
                  <a:pt x="6" y="0"/>
                </a:lnTo>
                <a:lnTo>
                  <a:pt x="12" y="6"/>
                </a:lnTo>
                <a:lnTo>
                  <a:pt x="6" y="6"/>
                </a:lnTo>
                <a:close/>
              </a:path>
            </a:pathLst>
          </a:custGeom>
          <a:solidFill>
            <a:srgbClr val="00CC99"/>
          </a:solidFill>
          <a:ln w="0">
            <a:solidFill>
              <a:srgbClr val="000000"/>
            </a:solidFill>
            <a:prstDash val="solid"/>
            <a:round/>
            <a:headEnd/>
            <a:tailEnd/>
          </a:ln>
        </p:spPr>
        <p:txBody>
          <a:bodyPr/>
          <a:lstStyle/>
          <a:p>
            <a:endParaRPr lang="fi-FI"/>
          </a:p>
        </p:txBody>
      </p:sp>
      <p:sp>
        <p:nvSpPr>
          <p:cNvPr id="5163" name="Freeform 43"/>
          <p:cNvSpPr>
            <a:spLocks noChangeAspect="1"/>
          </p:cNvSpPr>
          <p:nvPr/>
        </p:nvSpPr>
        <p:spPr bwMode="auto">
          <a:xfrm>
            <a:off x="3105150" y="3840163"/>
            <a:ext cx="279400" cy="254000"/>
          </a:xfrm>
          <a:custGeom>
            <a:avLst/>
            <a:gdLst>
              <a:gd name="T0" fmla="*/ 0 w 12"/>
              <a:gd name="T1" fmla="*/ 2147483647 h 12"/>
              <a:gd name="T2" fmla="*/ 0 w 12"/>
              <a:gd name="T3" fmla="*/ 0 h 12"/>
              <a:gd name="T4" fmla="*/ 2147483647 w 12"/>
              <a:gd name="T5" fmla="*/ 0 h 12"/>
              <a:gd name="T6" fmla="*/ 2147483647 w 12"/>
              <a:gd name="T7" fmla="*/ 2147483647 h 12"/>
              <a:gd name="T8" fmla="*/ 2147483647 w 12"/>
              <a:gd name="T9" fmla="*/ 2147483647 h 12"/>
              <a:gd name="T10" fmla="*/ 2147483647 w 12"/>
              <a:gd name="T11" fmla="*/ 2147483647 h 12"/>
              <a:gd name="T12" fmla="*/ 0 w 12"/>
              <a:gd name="T13" fmla="*/ 2147483647 h 12"/>
              <a:gd name="T14" fmla="*/ 0 60000 65536"/>
              <a:gd name="T15" fmla="*/ 0 60000 65536"/>
              <a:gd name="T16" fmla="*/ 0 60000 65536"/>
              <a:gd name="T17" fmla="*/ 0 60000 65536"/>
              <a:gd name="T18" fmla="*/ 0 60000 65536"/>
              <a:gd name="T19" fmla="*/ 0 60000 65536"/>
              <a:gd name="T20" fmla="*/ 0 60000 65536"/>
              <a:gd name="T21" fmla="*/ 0 w 12"/>
              <a:gd name="T22" fmla="*/ 0 h 12"/>
              <a:gd name="T23" fmla="*/ 12 w 1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2">
                <a:moveTo>
                  <a:pt x="0" y="6"/>
                </a:moveTo>
                <a:lnTo>
                  <a:pt x="0" y="0"/>
                </a:lnTo>
                <a:lnTo>
                  <a:pt x="6" y="0"/>
                </a:lnTo>
                <a:lnTo>
                  <a:pt x="12" y="6"/>
                </a:lnTo>
                <a:lnTo>
                  <a:pt x="12" y="12"/>
                </a:lnTo>
                <a:lnTo>
                  <a:pt x="6" y="12"/>
                </a:lnTo>
                <a:lnTo>
                  <a:pt x="0" y="6"/>
                </a:lnTo>
                <a:close/>
              </a:path>
            </a:pathLst>
          </a:custGeom>
          <a:solidFill>
            <a:srgbClr val="00CC99"/>
          </a:solidFill>
          <a:ln w="0">
            <a:solidFill>
              <a:srgbClr val="000000"/>
            </a:solidFill>
            <a:prstDash val="solid"/>
            <a:round/>
            <a:headEnd/>
            <a:tailEnd/>
          </a:ln>
        </p:spPr>
        <p:txBody>
          <a:bodyPr/>
          <a:lstStyle/>
          <a:p>
            <a:endParaRPr lang="fi-FI"/>
          </a:p>
        </p:txBody>
      </p:sp>
      <p:sp>
        <p:nvSpPr>
          <p:cNvPr id="5164" name="Freeform 44"/>
          <p:cNvSpPr>
            <a:spLocks noChangeAspect="1"/>
          </p:cNvSpPr>
          <p:nvPr/>
        </p:nvSpPr>
        <p:spPr bwMode="auto">
          <a:xfrm>
            <a:off x="4337050" y="2124075"/>
            <a:ext cx="823913" cy="1193800"/>
          </a:xfrm>
          <a:custGeom>
            <a:avLst/>
            <a:gdLst>
              <a:gd name="T0" fmla="*/ 2147483647 w 36"/>
              <a:gd name="T1" fmla="*/ 2147483647 h 54"/>
              <a:gd name="T2" fmla="*/ 0 w 36"/>
              <a:gd name="T3" fmla="*/ 2147483647 h 54"/>
              <a:gd name="T4" fmla="*/ 2147483647 w 36"/>
              <a:gd name="T5" fmla="*/ 2147483647 h 54"/>
              <a:gd name="T6" fmla="*/ 2147483647 w 36"/>
              <a:gd name="T7" fmla="*/ 2147483647 h 54"/>
              <a:gd name="T8" fmla="*/ 2147483647 w 36"/>
              <a:gd name="T9" fmla="*/ 0 h 54"/>
              <a:gd name="T10" fmla="*/ 2147483647 w 36"/>
              <a:gd name="T11" fmla="*/ 2147483647 h 54"/>
              <a:gd name="T12" fmla="*/ 2147483647 w 36"/>
              <a:gd name="T13" fmla="*/ 2147483647 h 54"/>
              <a:gd name="T14" fmla="*/ 2147483647 w 36"/>
              <a:gd name="T15" fmla="*/ 2147483647 h 54"/>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54"/>
              <a:gd name="T26" fmla="*/ 36 w 36"/>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54">
                <a:moveTo>
                  <a:pt x="12" y="54"/>
                </a:moveTo>
                <a:lnTo>
                  <a:pt x="0" y="48"/>
                </a:lnTo>
                <a:lnTo>
                  <a:pt x="12" y="30"/>
                </a:lnTo>
                <a:lnTo>
                  <a:pt x="12" y="24"/>
                </a:lnTo>
                <a:lnTo>
                  <a:pt x="36" y="0"/>
                </a:lnTo>
                <a:lnTo>
                  <a:pt x="30" y="24"/>
                </a:lnTo>
                <a:lnTo>
                  <a:pt x="24" y="36"/>
                </a:lnTo>
                <a:lnTo>
                  <a:pt x="12" y="54"/>
                </a:lnTo>
                <a:close/>
              </a:path>
            </a:pathLst>
          </a:custGeom>
          <a:gradFill rotWithShape="0">
            <a:gsLst>
              <a:gs pos="0">
                <a:srgbClr val="00CC99"/>
              </a:gs>
              <a:gs pos="49001">
                <a:srgbClr val="00CC99"/>
              </a:gs>
              <a:gs pos="50000">
                <a:srgbClr val="00CC99"/>
              </a:gs>
              <a:gs pos="50999">
                <a:srgbClr val="FFC000"/>
              </a:gs>
              <a:gs pos="100000">
                <a:srgbClr val="FFC000"/>
              </a:gs>
            </a:gsLst>
            <a:lin ang="10800000"/>
          </a:gradFill>
          <a:ln w="12700">
            <a:solidFill>
              <a:srgbClr val="000000"/>
            </a:solidFill>
            <a:prstDash val="solid"/>
            <a:round/>
            <a:headEnd/>
            <a:tailEnd/>
          </a:ln>
        </p:spPr>
        <p:txBody>
          <a:bodyPr/>
          <a:lstStyle/>
          <a:p>
            <a:endParaRPr lang="fi-FI"/>
          </a:p>
        </p:txBody>
      </p:sp>
      <p:sp>
        <p:nvSpPr>
          <p:cNvPr id="5165" name="Freeform 45"/>
          <p:cNvSpPr>
            <a:spLocks noChangeAspect="1"/>
          </p:cNvSpPr>
          <p:nvPr/>
        </p:nvSpPr>
        <p:spPr bwMode="auto">
          <a:xfrm>
            <a:off x="4198938" y="2112963"/>
            <a:ext cx="962025" cy="1981200"/>
          </a:xfrm>
          <a:custGeom>
            <a:avLst/>
            <a:gdLst>
              <a:gd name="T0" fmla="*/ 0 w 42"/>
              <a:gd name="T1" fmla="*/ 2147483647 h 90"/>
              <a:gd name="T2" fmla="*/ 0 w 42"/>
              <a:gd name="T3" fmla="*/ 2147483647 h 90"/>
              <a:gd name="T4" fmla="*/ 0 w 42"/>
              <a:gd name="T5" fmla="*/ 2147483647 h 90"/>
              <a:gd name="T6" fmla="*/ 0 w 42"/>
              <a:gd name="T7" fmla="*/ 2147483647 h 90"/>
              <a:gd name="T8" fmla="*/ 2147483647 w 42"/>
              <a:gd name="T9" fmla="*/ 2147483647 h 90"/>
              <a:gd name="T10" fmla="*/ 2147483647 w 42"/>
              <a:gd name="T11" fmla="*/ 2147483647 h 90"/>
              <a:gd name="T12" fmla="*/ 2147483647 w 42"/>
              <a:gd name="T13" fmla="*/ 2147483647 h 90"/>
              <a:gd name="T14" fmla="*/ 2147483647 w 42"/>
              <a:gd name="T15" fmla="*/ 2147483647 h 90"/>
              <a:gd name="T16" fmla="*/ 2147483647 w 42"/>
              <a:gd name="T17" fmla="*/ 2147483647 h 90"/>
              <a:gd name="T18" fmla="*/ 2147483647 w 42"/>
              <a:gd name="T19" fmla="*/ 2147483647 h 90"/>
              <a:gd name="T20" fmla="*/ 2147483647 w 42"/>
              <a:gd name="T21" fmla="*/ 2147483647 h 90"/>
              <a:gd name="T22" fmla="*/ 2147483647 w 42"/>
              <a:gd name="T23" fmla="*/ 2147483647 h 90"/>
              <a:gd name="T24" fmla="*/ 2147483647 w 42"/>
              <a:gd name="T25" fmla="*/ 0 h 90"/>
              <a:gd name="T26" fmla="*/ 2147483647 w 42"/>
              <a:gd name="T27" fmla="*/ 2147483647 h 90"/>
              <a:gd name="T28" fmla="*/ 2147483647 w 42"/>
              <a:gd name="T29" fmla="*/ 2147483647 h 90"/>
              <a:gd name="T30" fmla="*/ 2147483647 w 42"/>
              <a:gd name="T31" fmla="*/ 2147483647 h 90"/>
              <a:gd name="T32" fmla="*/ 2147483647 w 42"/>
              <a:gd name="T33" fmla="*/ 2147483647 h 90"/>
              <a:gd name="T34" fmla="*/ 0 w 42"/>
              <a:gd name="T35" fmla="*/ 2147483647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90"/>
              <a:gd name="T56" fmla="*/ 42 w 42"/>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90">
                <a:moveTo>
                  <a:pt x="0" y="66"/>
                </a:moveTo>
                <a:lnTo>
                  <a:pt x="0" y="72"/>
                </a:lnTo>
                <a:lnTo>
                  <a:pt x="0" y="78"/>
                </a:lnTo>
                <a:lnTo>
                  <a:pt x="0" y="84"/>
                </a:lnTo>
                <a:lnTo>
                  <a:pt x="6" y="84"/>
                </a:lnTo>
                <a:lnTo>
                  <a:pt x="6" y="90"/>
                </a:lnTo>
                <a:lnTo>
                  <a:pt x="12" y="90"/>
                </a:lnTo>
                <a:lnTo>
                  <a:pt x="18" y="90"/>
                </a:lnTo>
                <a:lnTo>
                  <a:pt x="24" y="90"/>
                </a:lnTo>
                <a:lnTo>
                  <a:pt x="18" y="78"/>
                </a:lnTo>
                <a:lnTo>
                  <a:pt x="30" y="66"/>
                </a:lnTo>
                <a:lnTo>
                  <a:pt x="42" y="24"/>
                </a:lnTo>
                <a:lnTo>
                  <a:pt x="42" y="0"/>
                </a:lnTo>
                <a:lnTo>
                  <a:pt x="36" y="24"/>
                </a:lnTo>
                <a:lnTo>
                  <a:pt x="30" y="36"/>
                </a:lnTo>
                <a:lnTo>
                  <a:pt x="18" y="54"/>
                </a:lnTo>
                <a:lnTo>
                  <a:pt x="12" y="66"/>
                </a:lnTo>
                <a:lnTo>
                  <a:pt x="0" y="66"/>
                </a:lnTo>
                <a:close/>
              </a:path>
            </a:pathLst>
          </a:custGeom>
          <a:solidFill>
            <a:srgbClr val="FFC000"/>
          </a:solidFill>
          <a:ln w="12700">
            <a:solidFill>
              <a:srgbClr val="000000"/>
            </a:solidFill>
            <a:prstDash val="solid"/>
            <a:round/>
            <a:headEnd/>
            <a:tailEnd/>
          </a:ln>
        </p:spPr>
        <p:txBody>
          <a:bodyPr/>
          <a:lstStyle/>
          <a:p>
            <a:endParaRPr lang="fi-FI"/>
          </a:p>
        </p:txBody>
      </p:sp>
      <p:sp>
        <p:nvSpPr>
          <p:cNvPr id="5166" name="Freeform 46"/>
          <p:cNvSpPr>
            <a:spLocks noChangeAspect="1"/>
          </p:cNvSpPr>
          <p:nvPr/>
        </p:nvSpPr>
        <p:spPr bwMode="auto">
          <a:xfrm>
            <a:off x="5160963" y="2112963"/>
            <a:ext cx="698500" cy="800100"/>
          </a:xfrm>
          <a:custGeom>
            <a:avLst/>
            <a:gdLst>
              <a:gd name="T0" fmla="*/ 0 w 364"/>
              <a:gd name="T1" fmla="*/ 0 h 416"/>
              <a:gd name="T2" fmla="*/ 2147483647 w 364"/>
              <a:gd name="T3" fmla="*/ 2147483647 h 416"/>
              <a:gd name="T4" fmla="*/ 2147483647 w 364"/>
              <a:gd name="T5" fmla="*/ 2147483647 h 416"/>
              <a:gd name="T6" fmla="*/ 2147483647 w 364"/>
              <a:gd name="T7" fmla="*/ 2147483647 h 416"/>
              <a:gd name="T8" fmla="*/ 2147483647 w 364"/>
              <a:gd name="T9" fmla="*/ 2147483647 h 416"/>
              <a:gd name="T10" fmla="*/ 2147483647 w 364"/>
              <a:gd name="T11" fmla="*/ 2147483647 h 416"/>
              <a:gd name="T12" fmla="*/ 2147483647 w 364"/>
              <a:gd name="T13" fmla="*/ 2147483647 h 416"/>
              <a:gd name="T14" fmla="*/ 2147483647 w 364"/>
              <a:gd name="T15" fmla="*/ 2147483647 h 416"/>
              <a:gd name="T16" fmla="*/ 2147483647 w 364"/>
              <a:gd name="T17" fmla="*/ 2147483647 h 416"/>
              <a:gd name="T18" fmla="*/ 0 w 364"/>
              <a:gd name="T19" fmla="*/ 2147483647 h 416"/>
              <a:gd name="T20" fmla="*/ 0 w 364"/>
              <a:gd name="T21" fmla="*/ 0 h 4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4"/>
              <a:gd name="T34" fmla="*/ 0 h 416"/>
              <a:gd name="T35" fmla="*/ 364 w 364"/>
              <a:gd name="T36" fmla="*/ 416 h 4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4" h="416">
                <a:moveTo>
                  <a:pt x="0" y="0"/>
                </a:moveTo>
                <a:lnTo>
                  <a:pt x="73" y="69"/>
                </a:lnTo>
                <a:lnTo>
                  <a:pt x="146" y="208"/>
                </a:lnTo>
                <a:lnTo>
                  <a:pt x="364" y="277"/>
                </a:lnTo>
                <a:lnTo>
                  <a:pt x="362" y="273"/>
                </a:lnTo>
                <a:lnTo>
                  <a:pt x="364" y="347"/>
                </a:lnTo>
                <a:lnTo>
                  <a:pt x="291" y="416"/>
                </a:lnTo>
                <a:lnTo>
                  <a:pt x="218" y="347"/>
                </a:lnTo>
                <a:lnTo>
                  <a:pt x="73" y="416"/>
                </a:lnTo>
                <a:lnTo>
                  <a:pt x="0" y="277"/>
                </a:lnTo>
                <a:lnTo>
                  <a:pt x="0" y="0"/>
                </a:lnTo>
                <a:close/>
              </a:path>
            </a:pathLst>
          </a:custGeom>
          <a:solidFill>
            <a:srgbClr val="00CC99"/>
          </a:solidFill>
          <a:ln w="12700">
            <a:solidFill>
              <a:srgbClr val="000000"/>
            </a:solidFill>
            <a:prstDash val="solid"/>
            <a:round/>
            <a:headEnd/>
            <a:tailEnd/>
          </a:ln>
        </p:spPr>
        <p:txBody>
          <a:bodyPr/>
          <a:lstStyle/>
          <a:p>
            <a:endParaRPr lang="fi-FI"/>
          </a:p>
        </p:txBody>
      </p:sp>
      <p:sp>
        <p:nvSpPr>
          <p:cNvPr id="5167" name="Freeform 47"/>
          <p:cNvSpPr>
            <a:spLocks noChangeAspect="1"/>
          </p:cNvSpPr>
          <p:nvPr/>
        </p:nvSpPr>
        <p:spPr bwMode="auto">
          <a:xfrm>
            <a:off x="4881563" y="2647950"/>
            <a:ext cx="838200" cy="1052513"/>
          </a:xfrm>
          <a:custGeom>
            <a:avLst/>
            <a:gdLst>
              <a:gd name="T0" fmla="*/ 2147483647 w 36"/>
              <a:gd name="T1" fmla="*/ 2147483647 h 48"/>
              <a:gd name="T2" fmla="*/ 2147483647 w 36"/>
              <a:gd name="T3" fmla="*/ 2147483647 h 48"/>
              <a:gd name="T4" fmla="*/ 0 w 36"/>
              <a:gd name="T5" fmla="*/ 2147483647 h 48"/>
              <a:gd name="T6" fmla="*/ 2147483647 w 36"/>
              <a:gd name="T7" fmla="*/ 0 h 48"/>
              <a:gd name="T8" fmla="*/ 2147483647 w 36"/>
              <a:gd name="T9" fmla="*/ 2147483647 h 48"/>
              <a:gd name="T10" fmla="*/ 2147483647 w 36"/>
              <a:gd name="T11" fmla="*/ 2147483647 h 48"/>
              <a:gd name="T12" fmla="*/ 2147483647 w 36"/>
              <a:gd name="T13" fmla="*/ 2147483647 h 48"/>
              <a:gd name="T14" fmla="*/ 2147483647 w 36"/>
              <a:gd name="T15" fmla="*/ 2147483647 h 48"/>
              <a:gd name="T16" fmla="*/ 2147483647 w 36"/>
              <a:gd name="T17" fmla="*/ 2147483647 h 48"/>
              <a:gd name="T18" fmla="*/ 2147483647 w 36"/>
              <a:gd name="T19" fmla="*/ 2147483647 h 48"/>
              <a:gd name="T20" fmla="*/ 2147483647 w 36"/>
              <a:gd name="T21" fmla="*/ 2147483647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48"/>
              <a:gd name="T35" fmla="*/ 36 w 36"/>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48">
                <a:moveTo>
                  <a:pt x="24" y="36"/>
                </a:moveTo>
                <a:lnTo>
                  <a:pt x="6" y="48"/>
                </a:lnTo>
                <a:lnTo>
                  <a:pt x="0" y="42"/>
                </a:lnTo>
                <a:lnTo>
                  <a:pt x="12" y="0"/>
                </a:lnTo>
                <a:lnTo>
                  <a:pt x="18" y="12"/>
                </a:lnTo>
                <a:lnTo>
                  <a:pt x="30" y="6"/>
                </a:lnTo>
                <a:lnTo>
                  <a:pt x="36" y="12"/>
                </a:lnTo>
                <a:lnTo>
                  <a:pt x="30" y="12"/>
                </a:lnTo>
                <a:lnTo>
                  <a:pt x="30" y="24"/>
                </a:lnTo>
                <a:lnTo>
                  <a:pt x="36" y="30"/>
                </a:lnTo>
                <a:lnTo>
                  <a:pt x="24" y="36"/>
                </a:lnTo>
                <a:close/>
              </a:path>
            </a:pathLst>
          </a:custGeom>
          <a:gradFill rotWithShape="0">
            <a:gsLst>
              <a:gs pos="0">
                <a:srgbClr val="00CC99"/>
              </a:gs>
              <a:gs pos="49001">
                <a:srgbClr val="00CC99"/>
              </a:gs>
              <a:gs pos="50000">
                <a:srgbClr val="00CC99"/>
              </a:gs>
              <a:gs pos="50999">
                <a:srgbClr val="FFC000"/>
              </a:gs>
              <a:gs pos="100000">
                <a:srgbClr val="FFC000"/>
              </a:gs>
            </a:gsLst>
            <a:lin ang="10800000"/>
          </a:gradFill>
          <a:ln w="12700">
            <a:solidFill>
              <a:schemeClr val="tx1"/>
            </a:solidFill>
            <a:prstDash val="solid"/>
            <a:round/>
            <a:headEnd/>
            <a:tailEnd/>
          </a:ln>
        </p:spPr>
        <p:txBody>
          <a:bodyPr/>
          <a:lstStyle/>
          <a:p>
            <a:endParaRPr lang="fi-FI"/>
          </a:p>
        </p:txBody>
      </p:sp>
      <p:sp>
        <p:nvSpPr>
          <p:cNvPr id="5168" name="Freeform 48"/>
          <p:cNvSpPr>
            <a:spLocks noChangeAspect="1"/>
          </p:cNvSpPr>
          <p:nvPr/>
        </p:nvSpPr>
        <p:spPr bwMode="auto">
          <a:xfrm>
            <a:off x="5986463" y="2392363"/>
            <a:ext cx="838200" cy="1042987"/>
          </a:xfrm>
          <a:custGeom>
            <a:avLst/>
            <a:gdLst>
              <a:gd name="T0" fmla="*/ 2147483647 w 36"/>
              <a:gd name="T1" fmla="*/ 2147483647 h 48"/>
              <a:gd name="T2" fmla="*/ 2147483647 w 36"/>
              <a:gd name="T3" fmla="*/ 2147483647 h 48"/>
              <a:gd name="T4" fmla="*/ 0 w 36"/>
              <a:gd name="T5" fmla="*/ 2147483647 h 48"/>
              <a:gd name="T6" fmla="*/ 2147483647 w 36"/>
              <a:gd name="T7" fmla="*/ 2147483647 h 48"/>
              <a:gd name="T8" fmla="*/ 2147483647 w 36"/>
              <a:gd name="T9" fmla="*/ 0 h 48"/>
              <a:gd name="T10" fmla="*/ 2147483647 w 36"/>
              <a:gd name="T11" fmla="*/ 2147483647 h 48"/>
              <a:gd name="T12" fmla="*/ 2147483647 w 36"/>
              <a:gd name="T13" fmla="*/ 2147483647 h 48"/>
              <a:gd name="T14" fmla="*/ 2147483647 w 36"/>
              <a:gd name="T15" fmla="*/ 2147483647 h 48"/>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48"/>
              <a:gd name="T26" fmla="*/ 36 w 36"/>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48">
                <a:moveTo>
                  <a:pt x="6" y="48"/>
                </a:moveTo>
                <a:lnTo>
                  <a:pt x="6" y="42"/>
                </a:lnTo>
                <a:lnTo>
                  <a:pt x="0" y="30"/>
                </a:lnTo>
                <a:lnTo>
                  <a:pt x="6" y="18"/>
                </a:lnTo>
                <a:lnTo>
                  <a:pt x="18" y="0"/>
                </a:lnTo>
                <a:lnTo>
                  <a:pt x="24" y="18"/>
                </a:lnTo>
                <a:lnTo>
                  <a:pt x="36" y="36"/>
                </a:lnTo>
                <a:lnTo>
                  <a:pt x="6" y="48"/>
                </a:lnTo>
                <a:close/>
              </a:path>
            </a:pathLst>
          </a:custGeom>
          <a:solidFill>
            <a:srgbClr val="00CC99"/>
          </a:solidFill>
          <a:ln w="12700">
            <a:solidFill>
              <a:srgbClr val="000000"/>
            </a:solidFill>
            <a:prstDash val="solid"/>
            <a:round/>
            <a:headEnd/>
            <a:tailEnd/>
          </a:ln>
        </p:spPr>
        <p:txBody>
          <a:bodyPr/>
          <a:lstStyle/>
          <a:p>
            <a:endParaRPr lang="fi-FI"/>
          </a:p>
        </p:txBody>
      </p:sp>
      <p:sp>
        <p:nvSpPr>
          <p:cNvPr id="5169" name="Freeform 49"/>
          <p:cNvSpPr>
            <a:spLocks noChangeAspect="1"/>
          </p:cNvSpPr>
          <p:nvPr/>
        </p:nvSpPr>
        <p:spPr bwMode="auto">
          <a:xfrm>
            <a:off x="3919538" y="2112963"/>
            <a:ext cx="1241425" cy="800100"/>
          </a:xfrm>
          <a:custGeom>
            <a:avLst/>
            <a:gdLst>
              <a:gd name="T0" fmla="*/ 2147483647 w 54"/>
              <a:gd name="T1" fmla="*/ 2147483647 h 36"/>
              <a:gd name="T2" fmla="*/ 2147483647 w 54"/>
              <a:gd name="T3" fmla="*/ 2147483647 h 36"/>
              <a:gd name="T4" fmla="*/ 0 w 54"/>
              <a:gd name="T5" fmla="*/ 2147483647 h 36"/>
              <a:gd name="T6" fmla="*/ 2147483647 w 54"/>
              <a:gd name="T7" fmla="*/ 2147483647 h 36"/>
              <a:gd name="T8" fmla="*/ 2147483647 w 54"/>
              <a:gd name="T9" fmla="*/ 2147483647 h 36"/>
              <a:gd name="T10" fmla="*/ 2147483647 w 54"/>
              <a:gd name="T11" fmla="*/ 2147483647 h 36"/>
              <a:gd name="T12" fmla="*/ 2147483647 w 54"/>
              <a:gd name="T13" fmla="*/ 0 h 36"/>
              <a:gd name="T14" fmla="*/ 2147483647 w 54"/>
              <a:gd name="T15" fmla="*/ 0 h 36"/>
              <a:gd name="T16" fmla="*/ 2147483647 w 54"/>
              <a:gd name="T17" fmla="*/ 2147483647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36"/>
              <a:gd name="T29" fmla="*/ 54 w 54"/>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36">
                <a:moveTo>
                  <a:pt x="18" y="12"/>
                </a:moveTo>
                <a:lnTo>
                  <a:pt x="6" y="18"/>
                </a:lnTo>
                <a:lnTo>
                  <a:pt x="0" y="24"/>
                </a:lnTo>
                <a:lnTo>
                  <a:pt x="6" y="36"/>
                </a:lnTo>
                <a:lnTo>
                  <a:pt x="30" y="18"/>
                </a:lnTo>
                <a:lnTo>
                  <a:pt x="30" y="24"/>
                </a:lnTo>
                <a:lnTo>
                  <a:pt x="54" y="0"/>
                </a:lnTo>
                <a:lnTo>
                  <a:pt x="36" y="0"/>
                </a:lnTo>
                <a:lnTo>
                  <a:pt x="18" y="12"/>
                </a:lnTo>
                <a:close/>
              </a:path>
            </a:pathLst>
          </a:custGeom>
          <a:gradFill rotWithShape="0">
            <a:gsLst>
              <a:gs pos="0">
                <a:srgbClr val="00CC99"/>
              </a:gs>
              <a:gs pos="49001">
                <a:srgbClr val="00CC99"/>
              </a:gs>
              <a:gs pos="50000">
                <a:srgbClr val="00CC99"/>
              </a:gs>
              <a:gs pos="50999">
                <a:srgbClr val="FFC000"/>
              </a:gs>
              <a:gs pos="100000">
                <a:srgbClr val="FFC000"/>
              </a:gs>
            </a:gsLst>
            <a:lin ang="10800000"/>
          </a:gradFill>
          <a:ln w="12700">
            <a:solidFill>
              <a:srgbClr val="000000"/>
            </a:solidFill>
            <a:prstDash val="solid"/>
            <a:round/>
            <a:headEnd/>
            <a:tailEnd/>
          </a:ln>
        </p:spPr>
        <p:txBody>
          <a:bodyPr/>
          <a:lstStyle/>
          <a:p>
            <a:endParaRPr lang="fi-FI"/>
          </a:p>
        </p:txBody>
      </p:sp>
      <p:sp>
        <p:nvSpPr>
          <p:cNvPr id="5170" name="Freeform 50"/>
          <p:cNvSpPr>
            <a:spLocks noChangeAspect="1"/>
          </p:cNvSpPr>
          <p:nvPr/>
        </p:nvSpPr>
        <p:spPr bwMode="auto">
          <a:xfrm>
            <a:off x="3524250" y="1350963"/>
            <a:ext cx="1636713" cy="1435100"/>
          </a:xfrm>
          <a:custGeom>
            <a:avLst/>
            <a:gdLst>
              <a:gd name="T0" fmla="*/ 2147483647 w 71"/>
              <a:gd name="T1" fmla="*/ 2147483647 h 65"/>
              <a:gd name="T2" fmla="*/ 2147483647 w 71"/>
              <a:gd name="T3" fmla="*/ 2147483647 h 65"/>
              <a:gd name="T4" fmla="*/ 2147483647 w 71"/>
              <a:gd name="T5" fmla="*/ 2147483647 h 65"/>
              <a:gd name="T6" fmla="*/ 0 w 71"/>
              <a:gd name="T7" fmla="*/ 2147483647 h 65"/>
              <a:gd name="T8" fmla="*/ 0 w 71"/>
              <a:gd name="T9" fmla="*/ 2147483647 h 65"/>
              <a:gd name="T10" fmla="*/ 0 w 71"/>
              <a:gd name="T11" fmla="*/ 2147483647 h 65"/>
              <a:gd name="T12" fmla="*/ 0 w 71"/>
              <a:gd name="T13" fmla="*/ 2147483647 h 65"/>
              <a:gd name="T14" fmla="*/ 2147483647 w 71"/>
              <a:gd name="T15" fmla="*/ 2147483647 h 65"/>
              <a:gd name="T16" fmla="*/ 2147483647 w 71"/>
              <a:gd name="T17" fmla="*/ 0 h 65"/>
              <a:gd name="T18" fmla="*/ 2147483647 w 71"/>
              <a:gd name="T19" fmla="*/ 2147483647 h 65"/>
              <a:gd name="T20" fmla="*/ 2147483647 w 71"/>
              <a:gd name="T21" fmla="*/ 0 h 65"/>
              <a:gd name="T22" fmla="*/ 2147483647 w 71"/>
              <a:gd name="T23" fmla="*/ 2147483647 h 65"/>
              <a:gd name="T24" fmla="*/ 2147483647 w 71"/>
              <a:gd name="T25" fmla="*/ 2147483647 h 65"/>
              <a:gd name="T26" fmla="*/ 2147483647 w 71"/>
              <a:gd name="T27" fmla="*/ 2147483647 h 65"/>
              <a:gd name="T28" fmla="*/ 2147483647 w 71"/>
              <a:gd name="T29" fmla="*/ 2147483647 h 65"/>
              <a:gd name="T30" fmla="*/ 2147483647 w 71"/>
              <a:gd name="T31" fmla="*/ 2147483647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
              <a:gd name="T49" fmla="*/ 0 h 65"/>
              <a:gd name="T50" fmla="*/ 71 w 71"/>
              <a:gd name="T51" fmla="*/ 65 h 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 h="65">
                <a:moveTo>
                  <a:pt x="23" y="53"/>
                </a:moveTo>
                <a:lnTo>
                  <a:pt x="17" y="59"/>
                </a:lnTo>
                <a:lnTo>
                  <a:pt x="11" y="65"/>
                </a:lnTo>
                <a:lnTo>
                  <a:pt x="0" y="65"/>
                </a:lnTo>
                <a:lnTo>
                  <a:pt x="0" y="59"/>
                </a:lnTo>
                <a:lnTo>
                  <a:pt x="0" y="47"/>
                </a:lnTo>
                <a:lnTo>
                  <a:pt x="0" y="29"/>
                </a:lnTo>
                <a:lnTo>
                  <a:pt x="23" y="12"/>
                </a:lnTo>
                <a:lnTo>
                  <a:pt x="35" y="0"/>
                </a:lnTo>
                <a:lnTo>
                  <a:pt x="41" y="6"/>
                </a:lnTo>
                <a:lnTo>
                  <a:pt x="41" y="0"/>
                </a:lnTo>
                <a:lnTo>
                  <a:pt x="53" y="24"/>
                </a:lnTo>
                <a:lnTo>
                  <a:pt x="71" y="35"/>
                </a:lnTo>
                <a:lnTo>
                  <a:pt x="53" y="35"/>
                </a:lnTo>
                <a:lnTo>
                  <a:pt x="35" y="47"/>
                </a:lnTo>
                <a:lnTo>
                  <a:pt x="23" y="53"/>
                </a:lnTo>
                <a:close/>
              </a:path>
            </a:pathLst>
          </a:custGeom>
          <a:solidFill>
            <a:srgbClr val="00CC99"/>
          </a:solidFill>
          <a:ln w="12700">
            <a:solidFill>
              <a:srgbClr val="000000"/>
            </a:solidFill>
            <a:prstDash val="solid"/>
            <a:round/>
            <a:headEnd/>
            <a:tailEnd/>
          </a:ln>
        </p:spPr>
        <p:txBody>
          <a:bodyPr/>
          <a:lstStyle/>
          <a:p>
            <a:endParaRPr lang="fi-FI"/>
          </a:p>
        </p:txBody>
      </p:sp>
      <p:sp>
        <p:nvSpPr>
          <p:cNvPr id="5171" name="Freeform 51"/>
          <p:cNvSpPr>
            <a:spLocks noChangeAspect="1"/>
          </p:cNvSpPr>
          <p:nvPr/>
        </p:nvSpPr>
        <p:spPr bwMode="auto">
          <a:xfrm>
            <a:off x="2838450" y="688975"/>
            <a:ext cx="1498600" cy="1284288"/>
          </a:xfrm>
          <a:custGeom>
            <a:avLst/>
            <a:gdLst>
              <a:gd name="T0" fmla="*/ 2147483647 w 65"/>
              <a:gd name="T1" fmla="*/ 2147483647 h 59"/>
              <a:gd name="T2" fmla="*/ 2147483647 w 65"/>
              <a:gd name="T3" fmla="*/ 2147483647 h 59"/>
              <a:gd name="T4" fmla="*/ 2147483647 w 65"/>
              <a:gd name="T5" fmla="*/ 0 h 59"/>
              <a:gd name="T6" fmla="*/ 2147483647 w 65"/>
              <a:gd name="T7" fmla="*/ 2147483647 h 59"/>
              <a:gd name="T8" fmla="*/ 2147483647 w 65"/>
              <a:gd name="T9" fmla="*/ 2147483647 h 59"/>
              <a:gd name="T10" fmla="*/ 0 w 65"/>
              <a:gd name="T11" fmla="*/ 2147483647 h 59"/>
              <a:gd name="T12" fmla="*/ 2147483647 w 65"/>
              <a:gd name="T13" fmla="*/ 2147483647 h 59"/>
              <a:gd name="T14" fmla="*/ 2147483647 w 65"/>
              <a:gd name="T15" fmla="*/ 2147483647 h 59"/>
              <a:gd name="T16" fmla="*/ 2147483647 w 65"/>
              <a:gd name="T17" fmla="*/ 2147483647 h 59"/>
              <a:gd name="T18" fmla="*/ 2147483647 w 65"/>
              <a:gd name="T19" fmla="*/ 2147483647 h 59"/>
              <a:gd name="T20" fmla="*/ 2147483647 w 65"/>
              <a:gd name="T21" fmla="*/ 2147483647 h 59"/>
              <a:gd name="T22" fmla="*/ 2147483647 w 65"/>
              <a:gd name="T23" fmla="*/ 2147483647 h 59"/>
              <a:gd name="T24" fmla="*/ 2147483647 w 65"/>
              <a:gd name="T25" fmla="*/ 2147483647 h 59"/>
              <a:gd name="T26" fmla="*/ 2147483647 w 65"/>
              <a:gd name="T27" fmla="*/ 2147483647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
              <a:gd name="T43" fmla="*/ 0 h 59"/>
              <a:gd name="T44" fmla="*/ 65 w 65"/>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 h="59">
                <a:moveTo>
                  <a:pt x="53" y="24"/>
                </a:moveTo>
                <a:lnTo>
                  <a:pt x="41" y="6"/>
                </a:lnTo>
                <a:lnTo>
                  <a:pt x="35" y="0"/>
                </a:lnTo>
                <a:lnTo>
                  <a:pt x="18" y="6"/>
                </a:lnTo>
                <a:lnTo>
                  <a:pt x="12" y="12"/>
                </a:lnTo>
                <a:lnTo>
                  <a:pt x="0" y="6"/>
                </a:lnTo>
                <a:lnTo>
                  <a:pt x="6" y="30"/>
                </a:lnTo>
                <a:lnTo>
                  <a:pt x="6" y="36"/>
                </a:lnTo>
                <a:lnTo>
                  <a:pt x="18" y="42"/>
                </a:lnTo>
                <a:lnTo>
                  <a:pt x="24" y="59"/>
                </a:lnTo>
                <a:lnTo>
                  <a:pt x="30" y="59"/>
                </a:lnTo>
                <a:lnTo>
                  <a:pt x="53" y="42"/>
                </a:lnTo>
                <a:lnTo>
                  <a:pt x="65" y="30"/>
                </a:lnTo>
                <a:lnTo>
                  <a:pt x="53" y="24"/>
                </a:lnTo>
                <a:close/>
              </a:path>
            </a:pathLst>
          </a:custGeom>
          <a:solidFill>
            <a:srgbClr val="00CC99"/>
          </a:solidFill>
          <a:ln w="12700">
            <a:solidFill>
              <a:srgbClr val="000000"/>
            </a:solidFill>
            <a:prstDash val="solid"/>
            <a:round/>
            <a:headEnd/>
            <a:tailEnd/>
          </a:ln>
        </p:spPr>
        <p:txBody>
          <a:bodyPr/>
          <a:lstStyle/>
          <a:p>
            <a:endParaRPr lang="fi-FI"/>
          </a:p>
        </p:txBody>
      </p:sp>
      <p:sp>
        <p:nvSpPr>
          <p:cNvPr id="5172" name="Freeform 52"/>
          <p:cNvSpPr>
            <a:spLocks noChangeAspect="1"/>
          </p:cNvSpPr>
          <p:nvPr/>
        </p:nvSpPr>
        <p:spPr bwMode="auto">
          <a:xfrm>
            <a:off x="2419350" y="295275"/>
            <a:ext cx="827088" cy="1055688"/>
          </a:xfrm>
          <a:custGeom>
            <a:avLst/>
            <a:gdLst>
              <a:gd name="T0" fmla="*/ 2147483647 w 36"/>
              <a:gd name="T1" fmla="*/ 2147483647 h 48"/>
              <a:gd name="T2" fmla="*/ 2147483647 w 36"/>
              <a:gd name="T3" fmla="*/ 2147483647 h 48"/>
              <a:gd name="T4" fmla="*/ 0 w 36"/>
              <a:gd name="T5" fmla="*/ 2147483647 h 48"/>
              <a:gd name="T6" fmla="*/ 0 w 36"/>
              <a:gd name="T7" fmla="*/ 0 h 48"/>
              <a:gd name="T8" fmla="*/ 2147483647 w 36"/>
              <a:gd name="T9" fmla="*/ 0 h 48"/>
              <a:gd name="T10" fmla="*/ 2147483647 w 36"/>
              <a:gd name="T11" fmla="*/ 2147483647 h 48"/>
              <a:gd name="T12" fmla="*/ 2147483647 w 36"/>
              <a:gd name="T13" fmla="*/ 2147483647 h 48"/>
              <a:gd name="T14" fmla="*/ 2147483647 w 36"/>
              <a:gd name="T15" fmla="*/ 2147483647 h 48"/>
              <a:gd name="T16" fmla="*/ 2147483647 w 36"/>
              <a:gd name="T17" fmla="*/ 2147483647 h 48"/>
              <a:gd name="T18" fmla="*/ 2147483647 w 36"/>
              <a:gd name="T19" fmla="*/ 2147483647 h 48"/>
              <a:gd name="T20" fmla="*/ 2147483647 w 36"/>
              <a:gd name="T21" fmla="*/ 2147483647 h 48"/>
              <a:gd name="T22" fmla="*/ 2147483647 w 36"/>
              <a:gd name="T23" fmla="*/ 2147483647 h 48"/>
              <a:gd name="T24" fmla="*/ 2147483647 w 36"/>
              <a:gd name="T25" fmla="*/ 2147483647 h 48"/>
              <a:gd name="T26" fmla="*/ 0 w 36"/>
              <a:gd name="T27" fmla="*/ 2147483647 h 48"/>
              <a:gd name="T28" fmla="*/ 2147483647 w 36"/>
              <a:gd name="T29" fmla="*/ 2147483647 h 48"/>
              <a:gd name="T30" fmla="*/ 2147483647 w 36"/>
              <a:gd name="T31" fmla="*/ 2147483647 h 48"/>
              <a:gd name="T32" fmla="*/ 2147483647 w 36"/>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8"/>
              <a:gd name="T53" fmla="*/ 36 w 36"/>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8">
                <a:moveTo>
                  <a:pt x="12" y="30"/>
                </a:moveTo>
                <a:lnTo>
                  <a:pt x="6" y="18"/>
                </a:lnTo>
                <a:lnTo>
                  <a:pt x="0" y="6"/>
                </a:lnTo>
                <a:lnTo>
                  <a:pt x="0" y="0"/>
                </a:lnTo>
                <a:lnTo>
                  <a:pt x="6" y="0"/>
                </a:lnTo>
                <a:lnTo>
                  <a:pt x="18" y="12"/>
                </a:lnTo>
                <a:lnTo>
                  <a:pt x="24" y="12"/>
                </a:lnTo>
                <a:lnTo>
                  <a:pt x="36" y="6"/>
                </a:lnTo>
                <a:lnTo>
                  <a:pt x="36" y="24"/>
                </a:lnTo>
                <a:lnTo>
                  <a:pt x="30" y="30"/>
                </a:lnTo>
                <a:lnTo>
                  <a:pt x="18" y="24"/>
                </a:lnTo>
                <a:lnTo>
                  <a:pt x="24" y="48"/>
                </a:lnTo>
                <a:lnTo>
                  <a:pt x="12" y="48"/>
                </a:lnTo>
                <a:lnTo>
                  <a:pt x="0" y="18"/>
                </a:lnTo>
                <a:lnTo>
                  <a:pt x="6" y="24"/>
                </a:lnTo>
                <a:lnTo>
                  <a:pt x="6" y="30"/>
                </a:lnTo>
                <a:lnTo>
                  <a:pt x="12" y="30"/>
                </a:lnTo>
                <a:close/>
              </a:path>
            </a:pathLst>
          </a:custGeom>
          <a:gradFill rotWithShape="0">
            <a:gsLst>
              <a:gs pos="0">
                <a:srgbClr val="00CC99"/>
              </a:gs>
              <a:gs pos="49001">
                <a:srgbClr val="00CC99"/>
              </a:gs>
              <a:gs pos="50000">
                <a:srgbClr val="00CC99"/>
              </a:gs>
              <a:gs pos="50999">
                <a:srgbClr val="FFC000"/>
              </a:gs>
              <a:gs pos="100000">
                <a:srgbClr val="FFC000"/>
              </a:gs>
            </a:gsLst>
            <a:lin ang="10800000"/>
          </a:gradFill>
          <a:ln w="12700">
            <a:solidFill>
              <a:srgbClr val="000000"/>
            </a:solidFill>
            <a:prstDash val="solid"/>
            <a:round/>
            <a:headEnd/>
            <a:tailEnd/>
          </a:ln>
        </p:spPr>
        <p:txBody>
          <a:bodyPr/>
          <a:lstStyle/>
          <a:p>
            <a:endParaRPr lang="fi-FI"/>
          </a:p>
        </p:txBody>
      </p:sp>
      <p:sp>
        <p:nvSpPr>
          <p:cNvPr id="5173" name="Freeform 53"/>
          <p:cNvSpPr>
            <a:spLocks noChangeAspect="1"/>
          </p:cNvSpPr>
          <p:nvPr/>
        </p:nvSpPr>
        <p:spPr bwMode="auto">
          <a:xfrm>
            <a:off x="2139950" y="688975"/>
            <a:ext cx="1244600" cy="1830388"/>
          </a:xfrm>
          <a:custGeom>
            <a:avLst/>
            <a:gdLst>
              <a:gd name="T0" fmla="*/ 2147483647 w 54"/>
              <a:gd name="T1" fmla="*/ 2147483647 h 83"/>
              <a:gd name="T2" fmla="*/ 2147483647 w 54"/>
              <a:gd name="T3" fmla="*/ 0 h 83"/>
              <a:gd name="T4" fmla="*/ 2147483647 w 54"/>
              <a:gd name="T5" fmla="*/ 0 h 83"/>
              <a:gd name="T6" fmla="*/ 2147483647 w 54"/>
              <a:gd name="T7" fmla="*/ 2147483647 h 83"/>
              <a:gd name="T8" fmla="*/ 2147483647 w 54"/>
              <a:gd name="T9" fmla="*/ 2147483647 h 83"/>
              <a:gd name="T10" fmla="*/ 2147483647 w 54"/>
              <a:gd name="T11" fmla="*/ 2147483647 h 83"/>
              <a:gd name="T12" fmla="*/ 0 w 54"/>
              <a:gd name="T13" fmla="*/ 2147483647 h 83"/>
              <a:gd name="T14" fmla="*/ 0 w 54"/>
              <a:gd name="T15" fmla="*/ 2147483647 h 83"/>
              <a:gd name="T16" fmla="*/ 2147483647 w 54"/>
              <a:gd name="T17" fmla="*/ 2147483647 h 83"/>
              <a:gd name="T18" fmla="*/ 2147483647 w 54"/>
              <a:gd name="T19" fmla="*/ 2147483647 h 83"/>
              <a:gd name="T20" fmla="*/ 2147483647 w 54"/>
              <a:gd name="T21" fmla="*/ 2147483647 h 83"/>
              <a:gd name="T22" fmla="*/ 2147483647 w 54"/>
              <a:gd name="T23" fmla="*/ 2147483647 h 83"/>
              <a:gd name="T24" fmla="*/ 2147483647 w 54"/>
              <a:gd name="T25" fmla="*/ 2147483647 h 83"/>
              <a:gd name="T26" fmla="*/ 2147483647 w 54"/>
              <a:gd name="T27" fmla="*/ 2147483647 h 83"/>
              <a:gd name="T28" fmla="*/ 2147483647 w 54"/>
              <a:gd name="T29" fmla="*/ 2147483647 h 83"/>
              <a:gd name="T30" fmla="*/ 2147483647 w 54"/>
              <a:gd name="T31" fmla="*/ 2147483647 h 83"/>
              <a:gd name="T32" fmla="*/ 2147483647 w 54"/>
              <a:gd name="T33" fmla="*/ 2147483647 h 83"/>
              <a:gd name="T34" fmla="*/ 2147483647 w 54"/>
              <a:gd name="T35" fmla="*/ 2147483647 h 83"/>
              <a:gd name="T36" fmla="*/ 2147483647 w 54"/>
              <a:gd name="T37" fmla="*/ 2147483647 h 83"/>
              <a:gd name="T38" fmla="*/ 2147483647 w 54"/>
              <a:gd name="T39" fmla="*/ 2147483647 h 83"/>
              <a:gd name="T40" fmla="*/ 2147483647 w 54"/>
              <a:gd name="T41" fmla="*/ 2147483647 h 83"/>
              <a:gd name="T42" fmla="*/ 2147483647 w 54"/>
              <a:gd name="T43" fmla="*/ 2147483647 h 83"/>
              <a:gd name="T44" fmla="*/ 2147483647 w 54"/>
              <a:gd name="T45" fmla="*/ 2147483647 h 83"/>
              <a:gd name="T46" fmla="*/ 2147483647 w 54"/>
              <a:gd name="T47" fmla="*/ 2147483647 h 83"/>
              <a:gd name="T48" fmla="*/ 2147483647 w 54"/>
              <a:gd name="T49" fmla="*/ 2147483647 h 83"/>
              <a:gd name="T50" fmla="*/ 2147483647 w 54"/>
              <a:gd name="T51" fmla="*/ 2147483647 h 83"/>
              <a:gd name="T52" fmla="*/ 2147483647 w 54"/>
              <a:gd name="T53" fmla="*/ 2147483647 h 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4"/>
              <a:gd name="T82" fmla="*/ 0 h 83"/>
              <a:gd name="T83" fmla="*/ 54 w 54"/>
              <a:gd name="T84" fmla="*/ 83 h 8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4" h="83">
                <a:moveTo>
                  <a:pt x="24" y="30"/>
                </a:moveTo>
                <a:lnTo>
                  <a:pt x="12" y="0"/>
                </a:lnTo>
                <a:lnTo>
                  <a:pt x="6" y="0"/>
                </a:lnTo>
                <a:lnTo>
                  <a:pt x="6" y="6"/>
                </a:lnTo>
                <a:lnTo>
                  <a:pt x="12" y="12"/>
                </a:lnTo>
                <a:lnTo>
                  <a:pt x="6" y="18"/>
                </a:lnTo>
                <a:lnTo>
                  <a:pt x="0" y="18"/>
                </a:lnTo>
                <a:lnTo>
                  <a:pt x="0" y="24"/>
                </a:lnTo>
                <a:lnTo>
                  <a:pt x="6" y="24"/>
                </a:lnTo>
                <a:lnTo>
                  <a:pt x="12" y="30"/>
                </a:lnTo>
                <a:lnTo>
                  <a:pt x="6" y="30"/>
                </a:lnTo>
                <a:lnTo>
                  <a:pt x="6" y="36"/>
                </a:lnTo>
                <a:lnTo>
                  <a:pt x="6" y="42"/>
                </a:lnTo>
                <a:lnTo>
                  <a:pt x="6" y="54"/>
                </a:lnTo>
                <a:lnTo>
                  <a:pt x="12" y="54"/>
                </a:lnTo>
                <a:lnTo>
                  <a:pt x="12" y="59"/>
                </a:lnTo>
                <a:lnTo>
                  <a:pt x="12" y="65"/>
                </a:lnTo>
                <a:lnTo>
                  <a:pt x="12" y="71"/>
                </a:lnTo>
                <a:lnTo>
                  <a:pt x="18" y="77"/>
                </a:lnTo>
                <a:lnTo>
                  <a:pt x="18" y="83"/>
                </a:lnTo>
                <a:lnTo>
                  <a:pt x="30" y="83"/>
                </a:lnTo>
                <a:lnTo>
                  <a:pt x="36" y="65"/>
                </a:lnTo>
                <a:lnTo>
                  <a:pt x="54" y="59"/>
                </a:lnTo>
                <a:lnTo>
                  <a:pt x="48" y="42"/>
                </a:lnTo>
                <a:lnTo>
                  <a:pt x="36" y="36"/>
                </a:lnTo>
                <a:lnTo>
                  <a:pt x="36" y="30"/>
                </a:lnTo>
                <a:lnTo>
                  <a:pt x="24" y="30"/>
                </a:lnTo>
                <a:close/>
              </a:path>
            </a:pathLst>
          </a:custGeom>
          <a:solidFill>
            <a:srgbClr val="00CC99"/>
          </a:solidFill>
          <a:ln w="12700">
            <a:solidFill>
              <a:srgbClr val="000000"/>
            </a:solidFill>
            <a:prstDash val="solid"/>
            <a:round/>
            <a:headEnd/>
            <a:tailEnd/>
          </a:ln>
        </p:spPr>
        <p:txBody>
          <a:bodyPr/>
          <a:lstStyle/>
          <a:p>
            <a:endParaRPr lang="fi-FI"/>
          </a:p>
        </p:txBody>
      </p:sp>
      <p:sp>
        <p:nvSpPr>
          <p:cNvPr id="5174" name="Rectangle 54"/>
          <p:cNvSpPr>
            <a:spLocks noChangeAspect="1" noChangeArrowheads="1"/>
          </p:cNvSpPr>
          <p:nvPr/>
        </p:nvSpPr>
        <p:spPr bwMode="auto">
          <a:xfrm>
            <a:off x="5521325" y="1516063"/>
            <a:ext cx="425450"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Oripää</a:t>
            </a:r>
            <a:endParaRPr lang="fi-FI" sz="900" b="1">
              <a:cs typeface="Arial" charset="0"/>
            </a:endParaRPr>
          </a:p>
        </p:txBody>
      </p:sp>
      <p:sp>
        <p:nvSpPr>
          <p:cNvPr id="5175" name="Rectangle 55"/>
          <p:cNvSpPr>
            <a:spLocks noChangeAspect="1" noChangeArrowheads="1"/>
          </p:cNvSpPr>
          <p:nvPr/>
        </p:nvSpPr>
        <p:spPr bwMode="auto">
          <a:xfrm>
            <a:off x="6227763" y="1341438"/>
            <a:ext cx="463550"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Loimaa</a:t>
            </a:r>
            <a:endParaRPr lang="fi-FI" sz="900" b="1">
              <a:cs typeface="Arial" charset="0"/>
            </a:endParaRPr>
          </a:p>
        </p:txBody>
      </p:sp>
      <p:sp>
        <p:nvSpPr>
          <p:cNvPr id="5176" name="Rectangle 56"/>
          <p:cNvSpPr>
            <a:spLocks noChangeAspect="1" noChangeArrowheads="1"/>
          </p:cNvSpPr>
          <p:nvPr/>
        </p:nvSpPr>
        <p:spPr bwMode="auto">
          <a:xfrm>
            <a:off x="6992938" y="4195763"/>
            <a:ext cx="276225" cy="136525"/>
          </a:xfrm>
          <a:prstGeom prst="rect">
            <a:avLst/>
          </a:prstGeom>
          <a:solidFill>
            <a:schemeClr val="bg1"/>
          </a:solid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Salo</a:t>
            </a:r>
          </a:p>
        </p:txBody>
      </p:sp>
      <p:sp>
        <p:nvSpPr>
          <p:cNvPr id="5177" name="Rectangle 57"/>
          <p:cNvSpPr>
            <a:spLocks noChangeAspect="1" noChangeArrowheads="1"/>
          </p:cNvSpPr>
          <p:nvPr/>
        </p:nvSpPr>
        <p:spPr bwMode="auto">
          <a:xfrm>
            <a:off x="7439025" y="2647950"/>
            <a:ext cx="490538"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Somero</a:t>
            </a:r>
          </a:p>
        </p:txBody>
      </p:sp>
      <p:sp>
        <p:nvSpPr>
          <p:cNvPr id="5178" name="Rectangle 58"/>
          <p:cNvSpPr>
            <a:spLocks noChangeAspect="1" noChangeArrowheads="1"/>
          </p:cNvSpPr>
          <p:nvPr/>
        </p:nvSpPr>
        <p:spPr bwMode="auto">
          <a:xfrm>
            <a:off x="5076825" y="5013325"/>
            <a:ext cx="801688"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Kemiönsaari</a:t>
            </a:r>
          </a:p>
        </p:txBody>
      </p:sp>
      <p:sp>
        <p:nvSpPr>
          <p:cNvPr id="5179" name="Rectangle 59"/>
          <p:cNvSpPr>
            <a:spLocks noChangeAspect="1" noChangeArrowheads="1"/>
          </p:cNvSpPr>
          <p:nvPr/>
        </p:nvSpPr>
        <p:spPr bwMode="auto">
          <a:xfrm>
            <a:off x="4284663" y="4292600"/>
            <a:ext cx="577850" cy="138113"/>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Parainen</a:t>
            </a:r>
          </a:p>
        </p:txBody>
      </p:sp>
      <p:sp>
        <p:nvSpPr>
          <p:cNvPr id="5180" name="Rectangle 60"/>
          <p:cNvSpPr>
            <a:spLocks noChangeAspect="1" noChangeArrowheads="1"/>
          </p:cNvSpPr>
          <p:nvPr/>
        </p:nvSpPr>
        <p:spPr bwMode="auto">
          <a:xfrm>
            <a:off x="5259388" y="2560638"/>
            <a:ext cx="303212"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Aura</a:t>
            </a:r>
            <a:endParaRPr lang="fi-FI" sz="900" b="1">
              <a:cs typeface="Arial" charset="0"/>
            </a:endParaRPr>
          </a:p>
        </p:txBody>
      </p:sp>
      <p:sp>
        <p:nvSpPr>
          <p:cNvPr id="5181" name="Rectangle 61"/>
          <p:cNvSpPr>
            <a:spLocks noChangeAspect="1" noChangeArrowheads="1"/>
          </p:cNvSpPr>
          <p:nvPr/>
        </p:nvSpPr>
        <p:spPr bwMode="auto">
          <a:xfrm>
            <a:off x="6516688" y="2565400"/>
            <a:ext cx="508000"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Koski Tl</a:t>
            </a:r>
            <a:endParaRPr lang="fi-FI" sz="900" b="1">
              <a:cs typeface="Arial" charset="0"/>
            </a:endParaRPr>
          </a:p>
        </p:txBody>
      </p:sp>
      <p:sp>
        <p:nvSpPr>
          <p:cNvPr id="5182" name="Rectangle 62"/>
          <p:cNvSpPr>
            <a:spLocks noChangeAspect="1" noChangeArrowheads="1"/>
          </p:cNvSpPr>
          <p:nvPr/>
        </p:nvSpPr>
        <p:spPr bwMode="auto">
          <a:xfrm>
            <a:off x="5080000" y="3175000"/>
            <a:ext cx="319088"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Lieto</a:t>
            </a:r>
            <a:endParaRPr lang="fi-FI" sz="900" b="1">
              <a:cs typeface="Arial" charset="0"/>
            </a:endParaRPr>
          </a:p>
        </p:txBody>
      </p:sp>
      <p:sp>
        <p:nvSpPr>
          <p:cNvPr id="5183" name="Rectangle 63"/>
          <p:cNvSpPr>
            <a:spLocks noChangeAspect="1" noChangeArrowheads="1"/>
          </p:cNvSpPr>
          <p:nvPr/>
        </p:nvSpPr>
        <p:spPr bwMode="auto">
          <a:xfrm>
            <a:off x="6130925" y="3082925"/>
            <a:ext cx="501650"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Marttila</a:t>
            </a:r>
            <a:endParaRPr lang="fi-FI" sz="900" b="1">
              <a:cs typeface="Arial" charset="0"/>
            </a:endParaRPr>
          </a:p>
        </p:txBody>
      </p:sp>
      <p:sp>
        <p:nvSpPr>
          <p:cNvPr id="5184" name="Rectangle 64"/>
          <p:cNvSpPr>
            <a:spLocks noChangeAspect="1" noChangeArrowheads="1"/>
          </p:cNvSpPr>
          <p:nvPr/>
        </p:nvSpPr>
        <p:spPr bwMode="auto">
          <a:xfrm>
            <a:off x="5511800" y="3608388"/>
            <a:ext cx="438150"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Paimio</a:t>
            </a:r>
          </a:p>
        </p:txBody>
      </p:sp>
      <p:sp>
        <p:nvSpPr>
          <p:cNvPr id="5185" name="Rectangle 65"/>
          <p:cNvSpPr>
            <a:spLocks noChangeAspect="1" noChangeArrowheads="1"/>
          </p:cNvSpPr>
          <p:nvPr/>
        </p:nvSpPr>
        <p:spPr bwMode="auto">
          <a:xfrm>
            <a:off x="5364163" y="4221163"/>
            <a:ext cx="390525"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Sauvo</a:t>
            </a:r>
          </a:p>
        </p:txBody>
      </p:sp>
      <p:sp>
        <p:nvSpPr>
          <p:cNvPr id="5186" name="Rectangle 66"/>
          <p:cNvSpPr>
            <a:spLocks noChangeAspect="1" noChangeArrowheads="1"/>
          </p:cNvSpPr>
          <p:nvPr/>
        </p:nvSpPr>
        <p:spPr bwMode="auto">
          <a:xfrm>
            <a:off x="5508625" y="2860427"/>
            <a:ext cx="669925"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Tarvasjoki</a:t>
            </a:r>
            <a:endParaRPr lang="fi-FI" sz="900" b="1" dirty="0">
              <a:cs typeface="Arial" charset="0"/>
            </a:endParaRPr>
          </a:p>
        </p:txBody>
      </p:sp>
      <p:sp>
        <p:nvSpPr>
          <p:cNvPr id="5187" name="Rectangle 67"/>
          <p:cNvSpPr>
            <a:spLocks noChangeAspect="1" noChangeArrowheads="1"/>
          </p:cNvSpPr>
          <p:nvPr/>
        </p:nvSpPr>
        <p:spPr bwMode="auto">
          <a:xfrm>
            <a:off x="4214813" y="3606800"/>
            <a:ext cx="373062"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Turku</a:t>
            </a:r>
            <a:endParaRPr lang="fi-FI" sz="900" b="1" dirty="0">
              <a:cs typeface="Arial" charset="0"/>
            </a:endParaRPr>
          </a:p>
        </p:txBody>
      </p:sp>
      <p:sp>
        <p:nvSpPr>
          <p:cNvPr id="5188" name="Rectangle 68"/>
          <p:cNvSpPr>
            <a:spLocks noChangeAspect="1" noChangeArrowheads="1"/>
          </p:cNvSpPr>
          <p:nvPr/>
        </p:nvSpPr>
        <p:spPr bwMode="auto">
          <a:xfrm>
            <a:off x="5435600" y="2038350"/>
            <a:ext cx="439738"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Pöytyä</a:t>
            </a:r>
            <a:endParaRPr lang="fi-FI" sz="900" b="1">
              <a:cs typeface="Arial" charset="0"/>
            </a:endParaRPr>
          </a:p>
        </p:txBody>
      </p:sp>
      <p:sp>
        <p:nvSpPr>
          <p:cNvPr id="5189" name="Rectangle 69"/>
          <p:cNvSpPr>
            <a:spLocks noChangeAspect="1" noChangeArrowheads="1"/>
          </p:cNvSpPr>
          <p:nvPr/>
        </p:nvSpPr>
        <p:spPr bwMode="auto">
          <a:xfrm>
            <a:off x="4932363" y="3716338"/>
            <a:ext cx="495300"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Kaarina</a:t>
            </a:r>
          </a:p>
        </p:txBody>
      </p:sp>
      <p:sp>
        <p:nvSpPr>
          <p:cNvPr id="5190" name="Rectangle 70"/>
          <p:cNvSpPr>
            <a:spLocks noChangeAspect="1" noChangeArrowheads="1"/>
          </p:cNvSpPr>
          <p:nvPr/>
        </p:nvSpPr>
        <p:spPr bwMode="auto">
          <a:xfrm>
            <a:off x="2122488" y="2908300"/>
            <a:ext cx="481012"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Kustavi</a:t>
            </a:r>
            <a:endParaRPr lang="fi-FI" sz="900" b="1">
              <a:cs typeface="Arial" charset="0"/>
            </a:endParaRPr>
          </a:p>
        </p:txBody>
      </p:sp>
      <p:sp>
        <p:nvSpPr>
          <p:cNvPr id="5191" name="Rectangle 71"/>
          <p:cNvSpPr>
            <a:spLocks noChangeAspect="1" noChangeArrowheads="1"/>
          </p:cNvSpPr>
          <p:nvPr/>
        </p:nvSpPr>
        <p:spPr bwMode="auto">
          <a:xfrm>
            <a:off x="3276600" y="1196975"/>
            <a:ext cx="396875" cy="273050"/>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Laitila</a:t>
            </a:r>
          </a:p>
          <a:p>
            <a:endParaRPr lang="fi-FI" sz="900" b="1">
              <a:cs typeface="Arial" charset="0"/>
            </a:endParaRPr>
          </a:p>
        </p:txBody>
      </p:sp>
      <p:sp>
        <p:nvSpPr>
          <p:cNvPr id="5192" name="Rectangle 72"/>
          <p:cNvSpPr>
            <a:spLocks noChangeAspect="1" noChangeArrowheads="1"/>
          </p:cNvSpPr>
          <p:nvPr/>
        </p:nvSpPr>
        <p:spPr bwMode="auto">
          <a:xfrm>
            <a:off x="3495675" y="3608388"/>
            <a:ext cx="538163"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Naantali</a:t>
            </a:r>
          </a:p>
        </p:txBody>
      </p:sp>
      <p:sp>
        <p:nvSpPr>
          <p:cNvPr id="5193" name="Rectangle 73"/>
          <p:cNvSpPr>
            <a:spLocks noChangeAspect="1" noChangeArrowheads="1"/>
          </p:cNvSpPr>
          <p:nvPr/>
        </p:nvSpPr>
        <p:spPr bwMode="auto">
          <a:xfrm>
            <a:off x="4040188" y="2386013"/>
            <a:ext cx="719137"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Nousiainen</a:t>
            </a:r>
            <a:endParaRPr lang="fi-FI" sz="900" b="1">
              <a:cs typeface="Arial" charset="0"/>
            </a:endParaRPr>
          </a:p>
        </p:txBody>
      </p:sp>
      <p:sp>
        <p:nvSpPr>
          <p:cNvPr id="5194" name="Rectangle 74"/>
          <p:cNvSpPr>
            <a:spLocks noChangeAspect="1" noChangeArrowheads="1"/>
          </p:cNvSpPr>
          <p:nvPr/>
        </p:nvSpPr>
        <p:spPr bwMode="auto">
          <a:xfrm>
            <a:off x="2555875" y="549275"/>
            <a:ext cx="658813"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Pyhäranta</a:t>
            </a:r>
            <a:endParaRPr lang="fi-FI" sz="900" b="1">
              <a:cs typeface="Arial" charset="0"/>
            </a:endParaRPr>
          </a:p>
        </p:txBody>
      </p:sp>
      <p:sp>
        <p:nvSpPr>
          <p:cNvPr id="5195" name="Rectangle 75"/>
          <p:cNvSpPr>
            <a:spLocks noChangeAspect="1" noChangeArrowheads="1"/>
          </p:cNvSpPr>
          <p:nvPr/>
        </p:nvSpPr>
        <p:spPr bwMode="auto">
          <a:xfrm>
            <a:off x="4211638" y="3284538"/>
            <a:ext cx="390525"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Raisio</a:t>
            </a:r>
            <a:endParaRPr lang="fi-FI" sz="900" b="1">
              <a:cs typeface="Arial" charset="0"/>
            </a:endParaRPr>
          </a:p>
        </p:txBody>
      </p:sp>
      <p:sp>
        <p:nvSpPr>
          <p:cNvPr id="5196" name="Rectangle 76"/>
          <p:cNvSpPr>
            <a:spLocks noChangeAspect="1" noChangeArrowheads="1"/>
          </p:cNvSpPr>
          <p:nvPr/>
        </p:nvSpPr>
        <p:spPr bwMode="auto">
          <a:xfrm>
            <a:off x="4572000" y="2852738"/>
            <a:ext cx="392113"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Rusko</a:t>
            </a:r>
            <a:endParaRPr lang="fi-FI" sz="900" b="1">
              <a:cs typeface="Arial" charset="0"/>
            </a:endParaRPr>
          </a:p>
        </p:txBody>
      </p:sp>
      <p:sp>
        <p:nvSpPr>
          <p:cNvPr id="5197" name="Rectangle 77"/>
          <p:cNvSpPr>
            <a:spLocks noChangeAspect="1" noChangeArrowheads="1"/>
          </p:cNvSpPr>
          <p:nvPr/>
        </p:nvSpPr>
        <p:spPr bwMode="auto">
          <a:xfrm>
            <a:off x="2557463" y="2647950"/>
            <a:ext cx="674687"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Taivassalo</a:t>
            </a:r>
            <a:endParaRPr lang="fi-FI" sz="900" b="1">
              <a:cs typeface="Arial" charset="0"/>
            </a:endParaRPr>
          </a:p>
        </p:txBody>
      </p:sp>
      <p:sp>
        <p:nvSpPr>
          <p:cNvPr id="5198" name="Rectangle 78"/>
          <p:cNvSpPr>
            <a:spLocks noChangeAspect="1" noChangeArrowheads="1"/>
          </p:cNvSpPr>
          <p:nvPr/>
        </p:nvSpPr>
        <p:spPr bwMode="auto">
          <a:xfrm>
            <a:off x="2339975" y="1628775"/>
            <a:ext cx="871538"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Uusikaupunki</a:t>
            </a:r>
            <a:endParaRPr lang="fi-FI" sz="900" b="1">
              <a:cs typeface="Arial" charset="0"/>
            </a:endParaRPr>
          </a:p>
        </p:txBody>
      </p:sp>
      <p:sp>
        <p:nvSpPr>
          <p:cNvPr id="5199" name="Rectangle 79"/>
          <p:cNvSpPr>
            <a:spLocks noChangeAspect="1" noChangeArrowheads="1"/>
          </p:cNvSpPr>
          <p:nvPr/>
        </p:nvSpPr>
        <p:spPr bwMode="auto">
          <a:xfrm>
            <a:off x="2987675" y="2276475"/>
            <a:ext cx="517525"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Vehmaa</a:t>
            </a:r>
            <a:endParaRPr lang="fi-FI" sz="900" b="1">
              <a:cs typeface="Arial" charset="0"/>
            </a:endParaRPr>
          </a:p>
        </p:txBody>
      </p:sp>
      <p:sp>
        <p:nvSpPr>
          <p:cNvPr id="5200" name="Rectangle 80"/>
          <p:cNvSpPr>
            <a:spLocks noChangeAspect="1" noChangeArrowheads="1"/>
          </p:cNvSpPr>
          <p:nvPr/>
        </p:nvSpPr>
        <p:spPr bwMode="auto">
          <a:xfrm>
            <a:off x="3708400" y="1989138"/>
            <a:ext cx="650875"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Mynämäki</a:t>
            </a:r>
            <a:endParaRPr lang="fi-FI" sz="900" b="1">
              <a:cs typeface="Arial" charset="0"/>
            </a:endParaRPr>
          </a:p>
        </p:txBody>
      </p:sp>
      <p:sp>
        <p:nvSpPr>
          <p:cNvPr id="5201" name="Rectangle 81"/>
          <p:cNvSpPr>
            <a:spLocks noChangeAspect="1" noChangeArrowheads="1"/>
          </p:cNvSpPr>
          <p:nvPr/>
        </p:nvSpPr>
        <p:spPr bwMode="auto">
          <a:xfrm>
            <a:off x="3603625" y="2908300"/>
            <a:ext cx="409575"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Masku</a:t>
            </a:r>
            <a:endParaRPr lang="fi-FI" sz="900" b="1">
              <a:cs typeface="Arial" charset="0"/>
            </a:endParaRPr>
          </a:p>
        </p:txBody>
      </p:sp>
      <p:sp>
        <p:nvSpPr>
          <p:cNvPr id="5202" name="Rectangle 82"/>
          <p:cNvSpPr>
            <a:spLocks noChangeAspect="1" noChangeArrowheads="1"/>
          </p:cNvSpPr>
          <p:nvPr/>
        </p:nvSpPr>
        <p:spPr bwMode="auto">
          <a:xfrm>
            <a:off x="3429000" y="3171825"/>
            <a:ext cx="174625" cy="87313"/>
          </a:xfrm>
          <a:prstGeom prst="rect">
            <a:avLst/>
          </a:prstGeom>
          <a:solidFill>
            <a:schemeClr val="bg1"/>
          </a:solidFill>
          <a:ln w="9525">
            <a:solidFill>
              <a:schemeClr val="bg1"/>
            </a:solidFill>
            <a:miter lim="800000"/>
            <a:headEnd/>
            <a:tailEnd/>
          </a:ln>
        </p:spPr>
        <p:txBody>
          <a:bodyPr wrap="none" anchor="ctr"/>
          <a:lstStyle/>
          <a:p>
            <a:pPr algn="ctr"/>
            <a:endParaRPr lang="fi-FI" sz="2800">
              <a:solidFill>
                <a:schemeClr val="bg1"/>
              </a:solidFill>
            </a:endParaRPr>
          </a:p>
        </p:txBody>
      </p:sp>
      <p:sp>
        <p:nvSpPr>
          <p:cNvPr id="5203" name="Line 83"/>
          <p:cNvSpPr>
            <a:spLocks noChangeAspect="1" noChangeShapeType="1"/>
          </p:cNvSpPr>
          <p:nvPr/>
        </p:nvSpPr>
        <p:spPr bwMode="auto">
          <a:xfrm flipH="1">
            <a:off x="3429000" y="3171825"/>
            <a:ext cx="260350" cy="0"/>
          </a:xfrm>
          <a:prstGeom prst="line">
            <a:avLst/>
          </a:prstGeom>
          <a:noFill/>
          <a:ln w="3175">
            <a:solidFill>
              <a:schemeClr val="tx1"/>
            </a:solidFill>
            <a:round/>
            <a:headEnd/>
            <a:tailEnd/>
          </a:ln>
        </p:spPr>
        <p:txBody>
          <a:bodyPr/>
          <a:lstStyle/>
          <a:p>
            <a:endParaRPr lang="fi-FI"/>
          </a:p>
        </p:txBody>
      </p:sp>
      <p:sp>
        <p:nvSpPr>
          <p:cNvPr id="112" name="Tasakylkinen kolmio 111"/>
          <p:cNvSpPr/>
          <p:nvPr/>
        </p:nvSpPr>
        <p:spPr>
          <a:xfrm>
            <a:off x="5219700" y="2349500"/>
            <a:ext cx="144463" cy="142875"/>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09" name="5-sakarainen tähti 108"/>
          <p:cNvSpPr/>
          <p:nvPr/>
        </p:nvSpPr>
        <p:spPr>
          <a:xfrm>
            <a:off x="4716463" y="3789363"/>
            <a:ext cx="144462" cy="144462"/>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10" name="5-sakarainen tähti 109"/>
          <p:cNvSpPr/>
          <p:nvPr/>
        </p:nvSpPr>
        <p:spPr>
          <a:xfrm>
            <a:off x="5003800" y="3357563"/>
            <a:ext cx="144463" cy="144462"/>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14" name="5-sakarainen tähti 113"/>
          <p:cNvSpPr/>
          <p:nvPr/>
        </p:nvSpPr>
        <p:spPr>
          <a:xfrm>
            <a:off x="4643438" y="2708275"/>
            <a:ext cx="144462" cy="144463"/>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21" name="5-sakarainen tähti 120"/>
          <p:cNvSpPr/>
          <p:nvPr/>
        </p:nvSpPr>
        <p:spPr>
          <a:xfrm>
            <a:off x="4284663" y="3429000"/>
            <a:ext cx="144462" cy="144463"/>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22" name="5-sakarainen tähti 121"/>
          <p:cNvSpPr/>
          <p:nvPr/>
        </p:nvSpPr>
        <p:spPr>
          <a:xfrm>
            <a:off x="3924300" y="3429000"/>
            <a:ext cx="144463" cy="144463"/>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23" name="5-sakarainen tähti 122"/>
          <p:cNvSpPr/>
          <p:nvPr/>
        </p:nvSpPr>
        <p:spPr>
          <a:xfrm>
            <a:off x="4067175" y="2924175"/>
            <a:ext cx="144463" cy="144463"/>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24" name="5-sakarainen tähti 123"/>
          <p:cNvSpPr/>
          <p:nvPr/>
        </p:nvSpPr>
        <p:spPr>
          <a:xfrm>
            <a:off x="4500563" y="4437063"/>
            <a:ext cx="144462"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25" name="5-sakarainen tähti 124"/>
          <p:cNvSpPr/>
          <p:nvPr/>
        </p:nvSpPr>
        <p:spPr>
          <a:xfrm>
            <a:off x="5435600" y="4076700"/>
            <a:ext cx="144463"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26" name="5-sakarainen tähti 125"/>
          <p:cNvSpPr/>
          <p:nvPr/>
        </p:nvSpPr>
        <p:spPr>
          <a:xfrm>
            <a:off x="5651500" y="3789363"/>
            <a:ext cx="144463"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27" name="5-sakarainen tähti 126"/>
          <p:cNvSpPr/>
          <p:nvPr/>
        </p:nvSpPr>
        <p:spPr>
          <a:xfrm>
            <a:off x="5867400" y="3068638"/>
            <a:ext cx="144463"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28" name="5-sakarainen tähti 127"/>
          <p:cNvSpPr/>
          <p:nvPr/>
        </p:nvSpPr>
        <p:spPr>
          <a:xfrm>
            <a:off x="6300788" y="2924175"/>
            <a:ext cx="144462"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29" name="5-sakarainen tähti 128"/>
          <p:cNvSpPr/>
          <p:nvPr/>
        </p:nvSpPr>
        <p:spPr>
          <a:xfrm>
            <a:off x="5580063" y="2636838"/>
            <a:ext cx="144462"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30" name="5-sakarainen tähti 129"/>
          <p:cNvSpPr/>
          <p:nvPr/>
        </p:nvSpPr>
        <p:spPr>
          <a:xfrm>
            <a:off x="5651500" y="2205038"/>
            <a:ext cx="144463"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31" name="5-sakarainen tähti 130"/>
          <p:cNvSpPr/>
          <p:nvPr/>
        </p:nvSpPr>
        <p:spPr>
          <a:xfrm>
            <a:off x="5867400" y="1628775"/>
            <a:ext cx="144463"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32" name="5-sakarainen tähti 131"/>
          <p:cNvSpPr/>
          <p:nvPr/>
        </p:nvSpPr>
        <p:spPr>
          <a:xfrm>
            <a:off x="4787900" y="3644900"/>
            <a:ext cx="144463"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33" name="5-sakarainen tähti 132"/>
          <p:cNvSpPr/>
          <p:nvPr/>
        </p:nvSpPr>
        <p:spPr>
          <a:xfrm>
            <a:off x="5148263" y="3357563"/>
            <a:ext cx="144462"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34" name="5-sakarainen tähti 133"/>
          <p:cNvSpPr/>
          <p:nvPr/>
        </p:nvSpPr>
        <p:spPr>
          <a:xfrm>
            <a:off x="4787900" y="2708275"/>
            <a:ext cx="144463"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35" name="5-sakarainen tähti 134"/>
          <p:cNvSpPr/>
          <p:nvPr/>
        </p:nvSpPr>
        <p:spPr>
          <a:xfrm>
            <a:off x="3779838" y="3429000"/>
            <a:ext cx="144462"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36" name="5-sakarainen tähti 135"/>
          <p:cNvSpPr/>
          <p:nvPr/>
        </p:nvSpPr>
        <p:spPr>
          <a:xfrm>
            <a:off x="4211638" y="2924175"/>
            <a:ext cx="144462"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37" name="5-sakarainen tähti 136"/>
          <p:cNvSpPr/>
          <p:nvPr/>
        </p:nvSpPr>
        <p:spPr>
          <a:xfrm>
            <a:off x="4140200" y="2565400"/>
            <a:ext cx="144463"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38" name="5-sakarainen tähti 137"/>
          <p:cNvSpPr/>
          <p:nvPr/>
        </p:nvSpPr>
        <p:spPr>
          <a:xfrm>
            <a:off x="2916238" y="2781300"/>
            <a:ext cx="144462"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39" name="5-sakarainen tähti 138"/>
          <p:cNvSpPr/>
          <p:nvPr/>
        </p:nvSpPr>
        <p:spPr>
          <a:xfrm>
            <a:off x="3203575" y="2420938"/>
            <a:ext cx="144463"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40" name="5-sakarainen tähti 139"/>
          <p:cNvSpPr/>
          <p:nvPr/>
        </p:nvSpPr>
        <p:spPr>
          <a:xfrm>
            <a:off x="3924300" y="2133600"/>
            <a:ext cx="144463"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41" name="5-sakarainen tähti 140"/>
          <p:cNvSpPr/>
          <p:nvPr/>
        </p:nvSpPr>
        <p:spPr>
          <a:xfrm>
            <a:off x="2627313" y="692150"/>
            <a:ext cx="144462"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44" name="Suorakulmio 143"/>
          <p:cNvSpPr/>
          <p:nvPr/>
        </p:nvSpPr>
        <p:spPr>
          <a:xfrm>
            <a:off x="179388" y="4868863"/>
            <a:ext cx="144462" cy="142875"/>
          </a:xfrm>
          <a:prstGeom prst="rect">
            <a:avLst/>
          </a:prstGeom>
          <a:solidFill>
            <a:srgbClr val="00CC9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291" name="Tekstikehys 97"/>
          <p:cNvSpPr txBox="1">
            <a:spLocks noChangeArrowheads="1"/>
          </p:cNvSpPr>
          <p:nvPr/>
        </p:nvSpPr>
        <p:spPr bwMode="auto">
          <a:xfrm>
            <a:off x="395288" y="4797425"/>
            <a:ext cx="2352675"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Kunnan väestöpohja &lt; 20 000</a:t>
            </a:r>
          </a:p>
        </p:txBody>
      </p:sp>
      <p:sp>
        <p:nvSpPr>
          <p:cNvPr id="146" name="Tasakylkinen kolmio 145"/>
          <p:cNvSpPr/>
          <p:nvPr/>
        </p:nvSpPr>
        <p:spPr>
          <a:xfrm>
            <a:off x="179388" y="6021388"/>
            <a:ext cx="144462" cy="14446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293" name="Tekstikehys 104"/>
          <p:cNvSpPr txBox="1">
            <a:spLocks noChangeArrowheads="1"/>
          </p:cNvSpPr>
          <p:nvPr/>
        </p:nvSpPr>
        <p:spPr bwMode="auto">
          <a:xfrm>
            <a:off x="395288" y="5949950"/>
            <a:ext cx="935037"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Kriisikunta</a:t>
            </a:r>
          </a:p>
        </p:txBody>
      </p:sp>
      <p:sp>
        <p:nvSpPr>
          <p:cNvPr id="148" name="Tasakylkinen kolmio 147"/>
          <p:cNvSpPr/>
          <p:nvPr/>
        </p:nvSpPr>
        <p:spPr>
          <a:xfrm>
            <a:off x="179388" y="6310313"/>
            <a:ext cx="144462" cy="142875"/>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295" name="Tekstikehys 106"/>
          <p:cNvSpPr txBox="1">
            <a:spLocks noChangeArrowheads="1"/>
          </p:cNvSpPr>
          <p:nvPr/>
        </p:nvSpPr>
        <p:spPr bwMode="auto">
          <a:xfrm>
            <a:off x="395288" y="6237288"/>
            <a:ext cx="1376362"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Kriisiytyvä kunta</a:t>
            </a:r>
          </a:p>
        </p:txBody>
      </p:sp>
      <p:sp>
        <p:nvSpPr>
          <p:cNvPr id="150" name="5-sakarainen tähti 149"/>
          <p:cNvSpPr/>
          <p:nvPr/>
        </p:nvSpPr>
        <p:spPr>
          <a:xfrm>
            <a:off x="179388" y="5445125"/>
            <a:ext cx="144462" cy="144463"/>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297" name="Tekstikehys 108"/>
          <p:cNvSpPr txBox="1">
            <a:spLocks noChangeArrowheads="1"/>
          </p:cNvSpPr>
          <p:nvPr/>
        </p:nvSpPr>
        <p:spPr bwMode="auto">
          <a:xfrm>
            <a:off x="395288" y="5373688"/>
            <a:ext cx="2120900"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Yhdyskuntarakenneperuste</a:t>
            </a:r>
          </a:p>
        </p:txBody>
      </p:sp>
      <p:sp>
        <p:nvSpPr>
          <p:cNvPr id="152" name="Suorakulmio 151"/>
          <p:cNvSpPr/>
          <p:nvPr/>
        </p:nvSpPr>
        <p:spPr>
          <a:xfrm>
            <a:off x="179388" y="5157788"/>
            <a:ext cx="144462" cy="142875"/>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299" name="Tekstikehys 97"/>
          <p:cNvSpPr txBox="1">
            <a:spLocks noChangeArrowheads="1"/>
          </p:cNvSpPr>
          <p:nvPr/>
        </p:nvSpPr>
        <p:spPr bwMode="auto">
          <a:xfrm>
            <a:off x="395288" y="5084763"/>
            <a:ext cx="1643062"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Työssäkäyntiperuste</a:t>
            </a:r>
          </a:p>
        </p:txBody>
      </p:sp>
      <p:sp>
        <p:nvSpPr>
          <p:cNvPr id="154" name="5-sakarainen tähti 153"/>
          <p:cNvSpPr/>
          <p:nvPr/>
        </p:nvSpPr>
        <p:spPr>
          <a:xfrm>
            <a:off x="179388" y="5734050"/>
            <a:ext cx="144462"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301" name="Tekstikehys 108"/>
          <p:cNvSpPr txBox="1">
            <a:spLocks noChangeArrowheads="1"/>
          </p:cNvSpPr>
          <p:nvPr/>
        </p:nvSpPr>
        <p:spPr bwMode="auto">
          <a:xfrm>
            <a:off x="395288" y="5661025"/>
            <a:ext cx="2425700"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Työpaikkaomavaraisuusperuste</a:t>
            </a:r>
          </a:p>
        </p:txBody>
      </p:sp>
      <p:cxnSp>
        <p:nvCxnSpPr>
          <p:cNvPr id="157" name="Suora nuoliyhdysviiva 156"/>
          <p:cNvCxnSpPr/>
          <p:nvPr/>
        </p:nvCxnSpPr>
        <p:spPr>
          <a:xfrm rot="5400000" flipH="1" flipV="1">
            <a:off x="2736057" y="369094"/>
            <a:ext cx="215900" cy="1587"/>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5303" name="Rectangle 74"/>
          <p:cNvSpPr>
            <a:spLocks noChangeAspect="1" noChangeArrowheads="1"/>
          </p:cNvSpPr>
          <p:nvPr/>
        </p:nvSpPr>
        <p:spPr bwMode="auto">
          <a:xfrm>
            <a:off x="2627313" y="115888"/>
            <a:ext cx="447675" cy="139700"/>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Rauma</a:t>
            </a:r>
            <a:endParaRPr lang="fi-FI" sz="900" b="1">
              <a:cs typeface="Arial" charset="0"/>
            </a:endParaRPr>
          </a:p>
        </p:txBody>
      </p:sp>
      <p:sp>
        <p:nvSpPr>
          <p:cNvPr id="142" name="5-sakarainen tähti 141"/>
          <p:cNvSpPr/>
          <p:nvPr/>
        </p:nvSpPr>
        <p:spPr>
          <a:xfrm>
            <a:off x="4356100" y="3789363"/>
            <a:ext cx="144463" cy="144462"/>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43" name="5-sakarainen tähti 142"/>
          <p:cNvSpPr/>
          <p:nvPr/>
        </p:nvSpPr>
        <p:spPr>
          <a:xfrm>
            <a:off x="5795963" y="3789363"/>
            <a:ext cx="144462" cy="144462"/>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45" name="Tekstikehys 78"/>
          <p:cNvSpPr txBox="1">
            <a:spLocks noChangeArrowheads="1"/>
          </p:cNvSpPr>
          <p:nvPr/>
        </p:nvSpPr>
        <p:spPr bwMode="auto">
          <a:xfrm>
            <a:off x="0" y="0"/>
            <a:ext cx="1858201" cy="261610"/>
          </a:xfrm>
          <a:prstGeom prst="rect">
            <a:avLst/>
          </a:prstGeom>
          <a:noFill/>
          <a:ln w="9525">
            <a:noFill/>
            <a:miter lim="800000"/>
            <a:headEnd/>
            <a:tailEnd/>
          </a:ln>
        </p:spPr>
        <p:txBody>
          <a:bodyPr wrap="none">
            <a:spAutoFit/>
          </a:bodyPr>
          <a:lstStyle/>
          <a:p>
            <a:r>
              <a:rPr lang="fi-FI" sz="1100" dirty="0" smtClean="0">
                <a:latin typeface="Verdana" pitchFamily="34" charset="0"/>
                <a:ea typeface="Verdana" pitchFamily="34" charset="0"/>
                <a:cs typeface="Verdana" pitchFamily="34" charset="0"/>
              </a:rPr>
              <a:t>Asukasluku 31.12.2013</a:t>
            </a:r>
            <a:endParaRPr lang="fi-FI" sz="1100" dirty="0">
              <a:latin typeface="Verdana" pitchFamily="34" charset="0"/>
              <a:ea typeface="Verdana" pitchFamily="34" charset="0"/>
              <a:cs typeface="Verdana" pitchFamily="34" charset="0"/>
            </a:endParaRPr>
          </a:p>
        </p:txBody>
      </p:sp>
      <p:graphicFrame>
        <p:nvGraphicFramePr>
          <p:cNvPr id="147" name="Taulukko 146"/>
          <p:cNvGraphicFramePr>
            <a:graphicFrameLocks noGrp="1"/>
          </p:cNvGraphicFramePr>
          <p:nvPr/>
        </p:nvGraphicFramePr>
        <p:xfrm>
          <a:off x="107504" y="260648"/>
          <a:ext cx="1656184" cy="4464488"/>
        </p:xfrm>
        <a:graphic>
          <a:graphicData uri="http://schemas.openxmlformats.org/drawingml/2006/table">
            <a:tbl>
              <a:tblPr/>
              <a:tblGrid>
                <a:gridCol w="1114299"/>
                <a:gridCol w="541885"/>
              </a:tblGrid>
              <a:tr h="159446">
                <a:tc>
                  <a:txBody>
                    <a:bodyPr/>
                    <a:lstStyle/>
                    <a:p>
                      <a:pPr algn="l" fontAlgn="b"/>
                      <a:r>
                        <a:rPr lang="fi-FI" sz="900" b="0" i="0" u="none" strike="noStrike">
                          <a:solidFill>
                            <a:srgbClr val="000000"/>
                          </a:solidFill>
                          <a:latin typeface="Calibri"/>
                        </a:rPr>
                        <a:t>Aura</a:t>
                      </a:r>
                    </a:p>
                  </a:txBody>
                  <a:tcPr marL="6048" marR="6048" marT="6048" marB="0" anchor="b">
                    <a:lnL>
                      <a:noFill/>
                    </a:lnL>
                    <a:lnR>
                      <a:noFill/>
                    </a:lnR>
                    <a:lnT>
                      <a:noFill/>
                    </a:lnT>
                    <a:lnB>
                      <a:noFill/>
                    </a:lnB>
                  </a:tcPr>
                </a:tc>
                <a:tc>
                  <a:txBody>
                    <a:bodyPr/>
                    <a:lstStyle/>
                    <a:p>
                      <a:pPr algn="r" fontAlgn="b"/>
                      <a:r>
                        <a:rPr lang="fi-FI" sz="900" b="0" i="0" u="none" strike="noStrike">
                          <a:solidFill>
                            <a:srgbClr val="000000"/>
                          </a:solidFill>
                          <a:latin typeface="Calibri"/>
                        </a:rPr>
                        <a:t>3 962</a:t>
                      </a:r>
                    </a:p>
                  </a:txBody>
                  <a:tcPr marL="6048" marR="6048" marT="6048" marB="0" anchor="b">
                    <a:lnL>
                      <a:noFill/>
                    </a:lnL>
                    <a:lnR>
                      <a:noFill/>
                    </a:lnR>
                    <a:lnT>
                      <a:noFill/>
                    </a:lnT>
                    <a:lnB>
                      <a:noFill/>
                    </a:lnB>
                  </a:tcPr>
                </a:tc>
              </a:tr>
              <a:tr h="159446">
                <a:tc>
                  <a:txBody>
                    <a:bodyPr/>
                    <a:lstStyle/>
                    <a:p>
                      <a:pPr algn="l" fontAlgn="b"/>
                      <a:r>
                        <a:rPr lang="fi-FI" sz="900" b="0" i="0" u="none" strike="noStrike">
                          <a:solidFill>
                            <a:srgbClr val="000000"/>
                          </a:solidFill>
                          <a:latin typeface="Calibri"/>
                        </a:rPr>
                        <a:t>Kaarina</a:t>
                      </a:r>
                    </a:p>
                  </a:txBody>
                  <a:tcPr marL="6048" marR="6048" marT="6048" marB="0" anchor="b">
                    <a:lnL>
                      <a:noFill/>
                    </a:lnL>
                    <a:lnR>
                      <a:noFill/>
                    </a:lnR>
                    <a:lnT>
                      <a:noFill/>
                    </a:lnT>
                    <a:lnB>
                      <a:noFill/>
                    </a:lnB>
                  </a:tcPr>
                </a:tc>
                <a:tc>
                  <a:txBody>
                    <a:bodyPr/>
                    <a:lstStyle/>
                    <a:p>
                      <a:pPr algn="r" fontAlgn="b"/>
                      <a:r>
                        <a:rPr lang="fi-FI" sz="900" b="0" i="0" u="none" strike="noStrike">
                          <a:solidFill>
                            <a:srgbClr val="000000"/>
                          </a:solidFill>
                          <a:latin typeface="Calibri"/>
                        </a:rPr>
                        <a:t>31 798</a:t>
                      </a:r>
                    </a:p>
                  </a:txBody>
                  <a:tcPr marL="6048" marR="6048" marT="6048" marB="0" anchor="b">
                    <a:lnL>
                      <a:noFill/>
                    </a:lnL>
                    <a:lnR>
                      <a:noFill/>
                    </a:lnR>
                    <a:lnT>
                      <a:noFill/>
                    </a:lnT>
                    <a:lnB>
                      <a:noFill/>
                    </a:lnB>
                  </a:tcPr>
                </a:tc>
              </a:tr>
              <a:tr h="159446">
                <a:tc>
                  <a:txBody>
                    <a:bodyPr/>
                    <a:lstStyle/>
                    <a:p>
                      <a:pPr algn="l" fontAlgn="b"/>
                      <a:r>
                        <a:rPr lang="fi-FI" sz="900" b="0" i="0" u="none" strike="noStrike">
                          <a:solidFill>
                            <a:srgbClr val="000000"/>
                          </a:solidFill>
                          <a:latin typeface="Calibri"/>
                        </a:rPr>
                        <a:t>Kemiönsaari</a:t>
                      </a:r>
                    </a:p>
                  </a:txBody>
                  <a:tcPr marL="6048" marR="6048" marT="6048" marB="0" anchor="b">
                    <a:lnL>
                      <a:noFill/>
                    </a:lnL>
                    <a:lnR>
                      <a:noFill/>
                    </a:lnR>
                    <a:lnT>
                      <a:noFill/>
                    </a:lnT>
                    <a:lnB>
                      <a:noFill/>
                    </a:lnB>
                  </a:tcPr>
                </a:tc>
                <a:tc>
                  <a:txBody>
                    <a:bodyPr/>
                    <a:lstStyle/>
                    <a:p>
                      <a:pPr algn="r" fontAlgn="b"/>
                      <a:r>
                        <a:rPr lang="fi-FI" sz="900" b="0" i="0" u="none" strike="noStrike">
                          <a:solidFill>
                            <a:srgbClr val="000000"/>
                          </a:solidFill>
                          <a:latin typeface="Calibri"/>
                        </a:rPr>
                        <a:t>7 012</a:t>
                      </a:r>
                    </a:p>
                  </a:txBody>
                  <a:tcPr marL="6048" marR="6048" marT="6048" marB="0" anchor="b">
                    <a:lnL>
                      <a:noFill/>
                    </a:lnL>
                    <a:lnR>
                      <a:noFill/>
                    </a:lnR>
                    <a:lnT>
                      <a:noFill/>
                    </a:lnT>
                    <a:lnB>
                      <a:noFill/>
                    </a:lnB>
                  </a:tcPr>
                </a:tc>
              </a:tr>
              <a:tr h="159446">
                <a:tc>
                  <a:txBody>
                    <a:bodyPr/>
                    <a:lstStyle/>
                    <a:p>
                      <a:pPr algn="l" fontAlgn="b"/>
                      <a:r>
                        <a:rPr lang="fi-FI" sz="900" b="0" i="0" u="none" strike="noStrike">
                          <a:solidFill>
                            <a:srgbClr val="000000"/>
                          </a:solidFill>
                          <a:latin typeface="Calibri"/>
                        </a:rPr>
                        <a:t>Koski Tl</a:t>
                      </a:r>
                    </a:p>
                  </a:txBody>
                  <a:tcPr marL="6048" marR="6048" marT="6048" marB="0" anchor="b">
                    <a:lnL>
                      <a:noFill/>
                    </a:lnL>
                    <a:lnR>
                      <a:noFill/>
                    </a:lnR>
                    <a:lnT>
                      <a:noFill/>
                    </a:lnT>
                    <a:lnB>
                      <a:noFill/>
                    </a:lnB>
                  </a:tcPr>
                </a:tc>
                <a:tc>
                  <a:txBody>
                    <a:bodyPr/>
                    <a:lstStyle/>
                    <a:p>
                      <a:pPr algn="r" fontAlgn="b"/>
                      <a:r>
                        <a:rPr lang="fi-FI" sz="900" b="0" i="0" u="none" strike="noStrike">
                          <a:solidFill>
                            <a:srgbClr val="000000"/>
                          </a:solidFill>
                          <a:latin typeface="Calibri"/>
                        </a:rPr>
                        <a:t>2 423</a:t>
                      </a:r>
                    </a:p>
                  </a:txBody>
                  <a:tcPr marL="6048" marR="6048" marT="6048" marB="0" anchor="b">
                    <a:lnL>
                      <a:noFill/>
                    </a:lnL>
                    <a:lnR>
                      <a:noFill/>
                    </a:lnR>
                    <a:lnT>
                      <a:noFill/>
                    </a:lnT>
                    <a:lnB>
                      <a:noFill/>
                    </a:lnB>
                  </a:tcPr>
                </a:tc>
              </a:tr>
              <a:tr h="159446">
                <a:tc>
                  <a:txBody>
                    <a:bodyPr/>
                    <a:lstStyle/>
                    <a:p>
                      <a:pPr algn="l" fontAlgn="b"/>
                      <a:r>
                        <a:rPr lang="fi-FI" sz="900" b="0" i="0" u="none" strike="noStrike">
                          <a:solidFill>
                            <a:srgbClr val="000000"/>
                          </a:solidFill>
                          <a:latin typeface="Calibri"/>
                        </a:rPr>
                        <a:t>Kustavi</a:t>
                      </a:r>
                    </a:p>
                  </a:txBody>
                  <a:tcPr marL="6048" marR="6048" marT="6048" marB="0" anchor="b">
                    <a:lnL>
                      <a:noFill/>
                    </a:lnL>
                    <a:lnR>
                      <a:noFill/>
                    </a:lnR>
                    <a:lnT>
                      <a:noFill/>
                    </a:lnT>
                    <a:lnB>
                      <a:noFill/>
                    </a:lnB>
                  </a:tcPr>
                </a:tc>
                <a:tc>
                  <a:txBody>
                    <a:bodyPr/>
                    <a:lstStyle/>
                    <a:p>
                      <a:pPr algn="r" fontAlgn="b"/>
                      <a:r>
                        <a:rPr lang="fi-FI" sz="900" b="0" i="0" u="none" strike="noStrike">
                          <a:solidFill>
                            <a:srgbClr val="000000"/>
                          </a:solidFill>
                          <a:latin typeface="Calibri"/>
                        </a:rPr>
                        <a:t>869</a:t>
                      </a:r>
                    </a:p>
                  </a:txBody>
                  <a:tcPr marL="6048" marR="6048" marT="6048" marB="0" anchor="b">
                    <a:lnL>
                      <a:noFill/>
                    </a:lnL>
                    <a:lnR>
                      <a:noFill/>
                    </a:lnR>
                    <a:lnT>
                      <a:noFill/>
                    </a:lnT>
                    <a:lnB>
                      <a:noFill/>
                    </a:lnB>
                  </a:tcPr>
                </a:tc>
              </a:tr>
              <a:tr h="159446">
                <a:tc>
                  <a:txBody>
                    <a:bodyPr/>
                    <a:lstStyle/>
                    <a:p>
                      <a:pPr algn="l" fontAlgn="b"/>
                      <a:r>
                        <a:rPr lang="fi-FI" sz="900" b="0" i="0" u="none" strike="noStrike">
                          <a:solidFill>
                            <a:srgbClr val="000000"/>
                          </a:solidFill>
                          <a:latin typeface="Calibri"/>
                        </a:rPr>
                        <a:t>Laitila</a:t>
                      </a:r>
                    </a:p>
                  </a:txBody>
                  <a:tcPr marL="6048" marR="6048" marT="6048" marB="0" anchor="b">
                    <a:lnL>
                      <a:noFill/>
                    </a:lnL>
                    <a:lnR>
                      <a:noFill/>
                    </a:lnR>
                    <a:lnT>
                      <a:noFill/>
                    </a:lnT>
                    <a:lnB>
                      <a:noFill/>
                    </a:lnB>
                  </a:tcPr>
                </a:tc>
                <a:tc>
                  <a:txBody>
                    <a:bodyPr/>
                    <a:lstStyle/>
                    <a:p>
                      <a:pPr algn="r" fontAlgn="b"/>
                      <a:r>
                        <a:rPr lang="fi-FI" sz="900" b="0" i="0" u="none" strike="noStrike">
                          <a:solidFill>
                            <a:srgbClr val="000000"/>
                          </a:solidFill>
                          <a:latin typeface="Calibri"/>
                        </a:rPr>
                        <a:t>8 487</a:t>
                      </a:r>
                    </a:p>
                  </a:txBody>
                  <a:tcPr marL="6048" marR="6048" marT="6048" marB="0" anchor="b">
                    <a:lnL>
                      <a:noFill/>
                    </a:lnL>
                    <a:lnR>
                      <a:noFill/>
                    </a:lnR>
                    <a:lnT>
                      <a:noFill/>
                    </a:lnT>
                    <a:lnB>
                      <a:noFill/>
                    </a:lnB>
                  </a:tcPr>
                </a:tc>
              </a:tr>
              <a:tr h="159446">
                <a:tc>
                  <a:txBody>
                    <a:bodyPr/>
                    <a:lstStyle/>
                    <a:p>
                      <a:pPr algn="l" fontAlgn="b"/>
                      <a:r>
                        <a:rPr lang="fi-FI" sz="900" b="0" i="0" u="none" strike="noStrike">
                          <a:solidFill>
                            <a:srgbClr val="000000"/>
                          </a:solidFill>
                          <a:latin typeface="Calibri"/>
                        </a:rPr>
                        <a:t>Lieto</a:t>
                      </a:r>
                    </a:p>
                  </a:txBody>
                  <a:tcPr marL="6048" marR="6048" marT="6048" marB="0" anchor="b">
                    <a:lnL>
                      <a:noFill/>
                    </a:lnL>
                    <a:lnR>
                      <a:noFill/>
                    </a:lnR>
                    <a:lnT>
                      <a:noFill/>
                    </a:lnT>
                    <a:lnB>
                      <a:noFill/>
                    </a:lnB>
                  </a:tcPr>
                </a:tc>
                <a:tc>
                  <a:txBody>
                    <a:bodyPr/>
                    <a:lstStyle/>
                    <a:p>
                      <a:pPr algn="r" fontAlgn="b"/>
                      <a:r>
                        <a:rPr lang="fi-FI" sz="900" b="0" i="0" u="none" strike="noStrike">
                          <a:solidFill>
                            <a:srgbClr val="000000"/>
                          </a:solidFill>
                          <a:latin typeface="Calibri"/>
                        </a:rPr>
                        <a:t>17 172</a:t>
                      </a:r>
                    </a:p>
                  </a:txBody>
                  <a:tcPr marL="6048" marR="6048" marT="6048" marB="0" anchor="b">
                    <a:lnL>
                      <a:noFill/>
                    </a:lnL>
                    <a:lnR>
                      <a:noFill/>
                    </a:lnR>
                    <a:lnT>
                      <a:noFill/>
                    </a:lnT>
                    <a:lnB>
                      <a:noFill/>
                    </a:lnB>
                  </a:tcPr>
                </a:tc>
              </a:tr>
              <a:tr h="159446">
                <a:tc>
                  <a:txBody>
                    <a:bodyPr/>
                    <a:lstStyle/>
                    <a:p>
                      <a:pPr algn="l" fontAlgn="b"/>
                      <a:r>
                        <a:rPr lang="fi-FI" sz="900" b="0" i="0" u="none" strike="noStrike">
                          <a:solidFill>
                            <a:srgbClr val="000000"/>
                          </a:solidFill>
                          <a:latin typeface="Calibri"/>
                        </a:rPr>
                        <a:t>Loimaa</a:t>
                      </a:r>
                    </a:p>
                  </a:txBody>
                  <a:tcPr marL="6048" marR="6048" marT="6048" marB="0" anchor="b">
                    <a:lnL>
                      <a:noFill/>
                    </a:lnL>
                    <a:lnR>
                      <a:noFill/>
                    </a:lnR>
                    <a:lnT>
                      <a:noFill/>
                    </a:lnT>
                    <a:lnB>
                      <a:noFill/>
                    </a:lnB>
                  </a:tcPr>
                </a:tc>
                <a:tc>
                  <a:txBody>
                    <a:bodyPr/>
                    <a:lstStyle/>
                    <a:p>
                      <a:pPr algn="r" fontAlgn="b"/>
                      <a:r>
                        <a:rPr lang="fi-FI" sz="900" b="0" i="0" u="none" strike="noStrike">
                          <a:solidFill>
                            <a:srgbClr val="000000"/>
                          </a:solidFill>
                          <a:latin typeface="Calibri"/>
                        </a:rPr>
                        <a:t>16 700</a:t>
                      </a:r>
                    </a:p>
                  </a:txBody>
                  <a:tcPr marL="6048" marR="6048" marT="6048" marB="0" anchor="b">
                    <a:lnL>
                      <a:noFill/>
                    </a:lnL>
                    <a:lnR>
                      <a:noFill/>
                    </a:lnR>
                    <a:lnT>
                      <a:noFill/>
                    </a:lnT>
                    <a:lnB>
                      <a:noFill/>
                    </a:lnB>
                  </a:tcPr>
                </a:tc>
              </a:tr>
              <a:tr h="159446">
                <a:tc>
                  <a:txBody>
                    <a:bodyPr/>
                    <a:lstStyle/>
                    <a:p>
                      <a:pPr algn="l" fontAlgn="b"/>
                      <a:r>
                        <a:rPr lang="fi-FI" sz="900" b="0" i="0" u="none" strike="noStrike">
                          <a:solidFill>
                            <a:srgbClr val="000000"/>
                          </a:solidFill>
                          <a:latin typeface="Calibri"/>
                        </a:rPr>
                        <a:t>Marttila</a:t>
                      </a:r>
                    </a:p>
                  </a:txBody>
                  <a:tcPr marL="6048" marR="6048" marT="6048" marB="0" anchor="b">
                    <a:lnL>
                      <a:noFill/>
                    </a:lnL>
                    <a:lnR>
                      <a:noFill/>
                    </a:lnR>
                    <a:lnT>
                      <a:noFill/>
                    </a:lnT>
                    <a:lnB>
                      <a:noFill/>
                    </a:lnB>
                  </a:tcPr>
                </a:tc>
                <a:tc>
                  <a:txBody>
                    <a:bodyPr/>
                    <a:lstStyle/>
                    <a:p>
                      <a:pPr algn="r" fontAlgn="b"/>
                      <a:r>
                        <a:rPr lang="fi-FI" sz="900" b="0" i="0" u="none" strike="noStrike">
                          <a:solidFill>
                            <a:srgbClr val="000000"/>
                          </a:solidFill>
                          <a:latin typeface="Calibri"/>
                        </a:rPr>
                        <a:t>2 056</a:t>
                      </a:r>
                    </a:p>
                  </a:txBody>
                  <a:tcPr marL="6048" marR="6048" marT="6048" marB="0" anchor="b">
                    <a:lnL>
                      <a:noFill/>
                    </a:lnL>
                    <a:lnR>
                      <a:noFill/>
                    </a:lnR>
                    <a:lnT>
                      <a:noFill/>
                    </a:lnT>
                    <a:lnB>
                      <a:noFill/>
                    </a:lnB>
                  </a:tcPr>
                </a:tc>
              </a:tr>
              <a:tr h="159446">
                <a:tc>
                  <a:txBody>
                    <a:bodyPr/>
                    <a:lstStyle/>
                    <a:p>
                      <a:pPr algn="l" fontAlgn="b"/>
                      <a:r>
                        <a:rPr lang="fi-FI" sz="900" b="0" i="0" u="none" strike="noStrike">
                          <a:solidFill>
                            <a:srgbClr val="000000"/>
                          </a:solidFill>
                          <a:latin typeface="Calibri"/>
                        </a:rPr>
                        <a:t>Masku</a:t>
                      </a:r>
                    </a:p>
                  </a:txBody>
                  <a:tcPr marL="6048" marR="6048" marT="6048" marB="0" anchor="b">
                    <a:lnL>
                      <a:noFill/>
                    </a:lnL>
                    <a:lnR>
                      <a:noFill/>
                    </a:lnR>
                    <a:lnT>
                      <a:noFill/>
                    </a:lnT>
                    <a:lnB>
                      <a:noFill/>
                    </a:lnB>
                  </a:tcPr>
                </a:tc>
                <a:tc>
                  <a:txBody>
                    <a:bodyPr/>
                    <a:lstStyle/>
                    <a:p>
                      <a:pPr algn="r" fontAlgn="b"/>
                      <a:r>
                        <a:rPr lang="fi-FI" sz="900" b="0" i="0" u="none" strike="noStrike">
                          <a:solidFill>
                            <a:srgbClr val="000000"/>
                          </a:solidFill>
                          <a:latin typeface="Calibri"/>
                        </a:rPr>
                        <a:t>9 729</a:t>
                      </a:r>
                    </a:p>
                  </a:txBody>
                  <a:tcPr marL="6048" marR="6048" marT="6048" marB="0" anchor="b">
                    <a:lnL>
                      <a:noFill/>
                    </a:lnL>
                    <a:lnR>
                      <a:noFill/>
                    </a:lnR>
                    <a:lnT>
                      <a:noFill/>
                    </a:lnT>
                    <a:lnB>
                      <a:noFill/>
                    </a:lnB>
                  </a:tcPr>
                </a:tc>
              </a:tr>
              <a:tr h="159446">
                <a:tc>
                  <a:txBody>
                    <a:bodyPr/>
                    <a:lstStyle/>
                    <a:p>
                      <a:pPr algn="l" fontAlgn="b"/>
                      <a:r>
                        <a:rPr lang="fi-FI" sz="900" b="0" i="0" u="none" strike="noStrike">
                          <a:solidFill>
                            <a:srgbClr val="000000"/>
                          </a:solidFill>
                          <a:latin typeface="Calibri"/>
                        </a:rPr>
                        <a:t>Mynämäki</a:t>
                      </a:r>
                    </a:p>
                  </a:txBody>
                  <a:tcPr marL="6048" marR="6048" marT="6048" marB="0" anchor="b">
                    <a:lnL>
                      <a:noFill/>
                    </a:lnL>
                    <a:lnR>
                      <a:noFill/>
                    </a:lnR>
                    <a:lnT>
                      <a:noFill/>
                    </a:lnT>
                    <a:lnB>
                      <a:noFill/>
                    </a:lnB>
                  </a:tcPr>
                </a:tc>
                <a:tc>
                  <a:txBody>
                    <a:bodyPr/>
                    <a:lstStyle/>
                    <a:p>
                      <a:pPr algn="r" fontAlgn="b"/>
                      <a:r>
                        <a:rPr lang="fi-FI" sz="900" b="0" i="0" u="none" strike="noStrike">
                          <a:solidFill>
                            <a:srgbClr val="000000"/>
                          </a:solidFill>
                          <a:latin typeface="Calibri"/>
                        </a:rPr>
                        <a:t>7 950</a:t>
                      </a:r>
                    </a:p>
                  </a:txBody>
                  <a:tcPr marL="6048" marR="6048" marT="6048" marB="0" anchor="b">
                    <a:lnL>
                      <a:noFill/>
                    </a:lnL>
                    <a:lnR>
                      <a:noFill/>
                    </a:lnR>
                    <a:lnT>
                      <a:noFill/>
                    </a:lnT>
                    <a:lnB>
                      <a:noFill/>
                    </a:lnB>
                  </a:tcPr>
                </a:tc>
              </a:tr>
              <a:tr h="159446">
                <a:tc>
                  <a:txBody>
                    <a:bodyPr/>
                    <a:lstStyle/>
                    <a:p>
                      <a:pPr algn="l" fontAlgn="b"/>
                      <a:r>
                        <a:rPr lang="fi-FI" sz="900" b="0" i="0" u="none" strike="noStrike">
                          <a:solidFill>
                            <a:srgbClr val="000000"/>
                          </a:solidFill>
                          <a:latin typeface="Calibri"/>
                        </a:rPr>
                        <a:t>Naantali</a:t>
                      </a:r>
                    </a:p>
                  </a:txBody>
                  <a:tcPr marL="6048" marR="6048" marT="6048" marB="0" anchor="b">
                    <a:lnL>
                      <a:noFill/>
                    </a:lnL>
                    <a:lnR>
                      <a:noFill/>
                    </a:lnR>
                    <a:lnT>
                      <a:noFill/>
                    </a:lnT>
                    <a:lnB>
                      <a:noFill/>
                    </a:lnB>
                  </a:tcPr>
                </a:tc>
                <a:tc>
                  <a:txBody>
                    <a:bodyPr/>
                    <a:lstStyle/>
                    <a:p>
                      <a:pPr algn="r" fontAlgn="b"/>
                      <a:r>
                        <a:rPr lang="fi-FI" sz="900" b="0" i="0" u="none" strike="noStrike">
                          <a:solidFill>
                            <a:srgbClr val="000000"/>
                          </a:solidFill>
                          <a:latin typeface="Calibri"/>
                        </a:rPr>
                        <a:t>18 859</a:t>
                      </a:r>
                    </a:p>
                  </a:txBody>
                  <a:tcPr marL="6048" marR="6048" marT="6048" marB="0" anchor="b">
                    <a:lnL>
                      <a:noFill/>
                    </a:lnL>
                    <a:lnR>
                      <a:noFill/>
                    </a:lnR>
                    <a:lnT>
                      <a:noFill/>
                    </a:lnT>
                    <a:lnB>
                      <a:noFill/>
                    </a:lnB>
                  </a:tcPr>
                </a:tc>
              </a:tr>
              <a:tr h="159446">
                <a:tc>
                  <a:txBody>
                    <a:bodyPr/>
                    <a:lstStyle/>
                    <a:p>
                      <a:pPr algn="l" fontAlgn="b"/>
                      <a:r>
                        <a:rPr lang="fi-FI" sz="900" b="0" i="0" u="none" strike="noStrike">
                          <a:solidFill>
                            <a:srgbClr val="000000"/>
                          </a:solidFill>
                          <a:latin typeface="Calibri"/>
                        </a:rPr>
                        <a:t>Nousiainen</a:t>
                      </a:r>
                    </a:p>
                  </a:txBody>
                  <a:tcPr marL="6048" marR="6048" marT="6048" marB="0" anchor="b">
                    <a:lnL>
                      <a:noFill/>
                    </a:lnL>
                    <a:lnR>
                      <a:noFill/>
                    </a:lnR>
                    <a:lnT>
                      <a:noFill/>
                    </a:lnT>
                    <a:lnB>
                      <a:noFill/>
                    </a:lnB>
                  </a:tcPr>
                </a:tc>
                <a:tc>
                  <a:txBody>
                    <a:bodyPr/>
                    <a:lstStyle/>
                    <a:p>
                      <a:pPr algn="r" fontAlgn="b"/>
                      <a:r>
                        <a:rPr lang="fi-FI" sz="900" b="0" i="0" u="none" strike="noStrike">
                          <a:solidFill>
                            <a:srgbClr val="000000"/>
                          </a:solidFill>
                          <a:latin typeface="Calibri"/>
                        </a:rPr>
                        <a:t>4 872</a:t>
                      </a:r>
                    </a:p>
                  </a:txBody>
                  <a:tcPr marL="6048" marR="6048" marT="6048" marB="0" anchor="b">
                    <a:lnL>
                      <a:noFill/>
                    </a:lnL>
                    <a:lnR>
                      <a:noFill/>
                    </a:lnR>
                    <a:lnT>
                      <a:noFill/>
                    </a:lnT>
                    <a:lnB>
                      <a:noFill/>
                    </a:lnB>
                  </a:tcPr>
                </a:tc>
              </a:tr>
              <a:tr h="159446">
                <a:tc>
                  <a:txBody>
                    <a:bodyPr/>
                    <a:lstStyle/>
                    <a:p>
                      <a:pPr algn="l" fontAlgn="b"/>
                      <a:r>
                        <a:rPr lang="fi-FI" sz="900" b="0" i="0" u="none" strike="noStrike">
                          <a:solidFill>
                            <a:srgbClr val="000000"/>
                          </a:solidFill>
                          <a:latin typeface="Calibri"/>
                        </a:rPr>
                        <a:t>Oripää</a:t>
                      </a:r>
                    </a:p>
                  </a:txBody>
                  <a:tcPr marL="6048" marR="6048" marT="6048" marB="0" anchor="b">
                    <a:lnL>
                      <a:noFill/>
                    </a:lnL>
                    <a:lnR>
                      <a:noFill/>
                    </a:lnR>
                    <a:lnT>
                      <a:noFill/>
                    </a:lnT>
                    <a:lnB>
                      <a:noFill/>
                    </a:lnB>
                  </a:tcPr>
                </a:tc>
                <a:tc>
                  <a:txBody>
                    <a:bodyPr/>
                    <a:lstStyle/>
                    <a:p>
                      <a:pPr algn="r" fontAlgn="b"/>
                      <a:r>
                        <a:rPr lang="fi-FI" sz="900" b="0" i="0" u="none" strike="noStrike">
                          <a:solidFill>
                            <a:srgbClr val="000000"/>
                          </a:solidFill>
                          <a:latin typeface="Calibri"/>
                        </a:rPr>
                        <a:t>1 423</a:t>
                      </a:r>
                    </a:p>
                  </a:txBody>
                  <a:tcPr marL="6048" marR="6048" marT="6048" marB="0" anchor="b">
                    <a:lnL>
                      <a:noFill/>
                    </a:lnL>
                    <a:lnR>
                      <a:noFill/>
                    </a:lnR>
                    <a:lnT>
                      <a:noFill/>
                    </a:lnT>
                    <a:lnB>
                      <a:noFill/>
                    </a:lnB>
                  </a:tcPr>
                </a:tc>
              </a:tr>
              <a:tr h="159446">
                <a:tc>
                  <a:txBody>
                    <a:bodyPr/>
                    <a:lstStyle/>
                    <a:p>
                      <a:pPr algn="l" fontAlgn="b"/>
                      <a:r>
                        <a:rPr lang="fi-FI" sz="900" b="0" i="0" u="none" strike="noStrike">
                          <a:solidFill>
                            <a:srgbClr val="000000"/>
                          </a:solidFill>
                          <a:latin typeface="Calibri"/>
                        </a:rPr>
                        <a:t>Paimio</a:t>
                      </a:r>
                    </a:p>
                  </a:txBody>
                  <a:tcPr marL="6048" marR="6048" marT="6048" marB="0" anchor="b">
                    <a:lnL>
                      <a:noFill/>
                    </a:lnL>
                    <a:lnR>
                      <a:noFill/>
                    </a:lnR>
                    <a:lnT>
                      <a:noFill/>
                    </a:lnT>
                    <a:lnB>
                      <a:noFill/>
                    </a:lnB>
                  </a:tcPr>
                </a:tc>
                <a:tc>
                  <a:txBody>
                    <a:bodyPr/>
                    <a:lstStyle/>
                    <a:p>
                      <a:pPr algn="r" fontAlgn="b"/>
                      <a:r>
                        <a:rPr lang="fi-FI" sz="900" b="0" i="0" u="none" strike="noStrike">
                          <a:solidFill>
                            <a:srgbClr val="000000"/>
                          </a:solidFill>
                          <a:latin typeface="Calibri"/>
                        </a:rPr>
                        <a:t>10 590</a:t>
                      </a:r>
                    </a:p>
                  </a:txBody>
                  <a:tcPr marL="6048" marR="6048" marT="6048" marB="0" anchor="b">
                    <a:lnL>
                      <a:noFill/>
                    </a:lnL>
                    <a:lnR>
                      <a:noFill/>
                    </a:lnR>
                    <a:lnT>
                      <a:noFill/>
                    </a:lnT>
                    <a:lnB>
                      <a:noFill/>
                    </a:lnB>
                  </a:tcPr>
                </a:tc>
              </a:tr>
              <a:tr h="159446">
                <a:tc>
                  <a:txBody>
                    <a:bodyPr/>
                    <a:lstStyle/>
                    <a:p>
                      <a:pPr algn="l" fontAlgn="b"/>
                      <a:r>
                        <a:rPr lang="fi-FI" sz="900" b="0" i="0" u="none" strike="noStrike">
                          <a:solidFill>
                            <a:srgbClr val="000000"/>
                          </a:solidFill>
                          <a:latin typeface="Calibri"/>
                        </a:rPr>
                        <a:t>Parainen</a:t>
                      </a:r>
                    </a:p>
                  </a:txBody>
                  <a:tcPr marL="6048" marR="6048" marT="6048" marB="0" anchor="b">
                    <a:lnL>
                      <a:noFill/>
                    </a:lnL>
                    <a:lnR>
                      <a:noFill/>
                    </a:lnR>
                    <a:lnT>
                      <a:noFill/>
                    </a:lnT>
                    <a:lnB>
                      <a:noFill/>
                    </a:lnB>
                  </a:tcPr>
                </a:tc>
                <a:tc>
                  <a:txBody>
                    <a:bodyPr/>
                    <a:lstStyle/>
                    <a:p>
                      <a:pPr algn="r" fontAlgn="b"/>
                      <a:r>
                        <a:rPr lang="fi-FI" sz="900" b="0" i="0" u="none" strike="noStrike">
                          <a:solidFill>
                            <a:srgbClr val="000000"/>
                          </a:solidFill>
                          <a:latin typeface="Calibri"/>
                        </a:rPr>
                        <a:t>15 507</a:t>
                      </a:r>
                    </a:p>
                  </a:txBody>
                  <a:tcPr marL="6048" marR="6048" marT="6048" marB="0" anchor="b">
                    <a:lnL>
                      <a:noFill/>
                    </a:lnL>
                    <a:lnR>
                      <a:noFill/>
                    </a:lnR>
                    <a:lnT>
                      <a:noFill/>
                    </a:lnT>
                    <a:lnB>
                      <a:noFill/>
                    </a:lnB>
                  </a:tcPr>
                </a:tc>
              </a:tr>
              <a:tr h="159446">
                <a:tc>
                  <a:txBody>
                    <a:bodyPr/>
                    <a:lstStyle/>
                    <a:p>
                      <a:pPr algn="l" fontAlgn="b"/>
                      <a:r>
                        <a:rPr lang="fi-FI" sz="900" b="0" i="0" u="none" strike="noStrike">
                          <a:solidFill>
                            <a:srgbClr val="000000"/>
                          </a:solidFill>
                          <a:latin typeface="Calibri"/>
                        </a:rPr>
                        <a:t>Pyhäranta</a:t>
                      </a:r>
                    </a:p>
                  </a:txBody>
                  <a:tcPr marL="6048" marR="6048" marT="6048" marB="0" anchor="b">
                    <a:lnL>
                      <a:noFill/>
                    </a:lnL>
                    <a:lnR>
                      <a:noFill/>
                    </a:lnR>
                    <a:lnT>
                      <a:noFill/>
                    </a:lnT>
                    <a:lnB>
                      <a:noFill/>
                    </a:lnB>
                  </a:tcPr>
                </a:tc>
                <a:tc>
                  <a:txBody>
                    <a:bodyPr/>
                    <a:lstStyle/>
                    <a:p>
                      <a:pPr algn="r" fontAlgn="b"/>
                      <a:r>
                        <a:rPr lang="fi-FI" sz="900" b="0" i="0" u="none" strike="noStrike">
                          <a:solidFill>
                            <a:srgbClr val="000000"/>
                          </a:solidFill>
                          <a:latin typeface="Calibri"/>
                        </a:rPr>
                        <a:t>2 177</a:t>
                      </a:r>
                    </a:p>
                  </a:txBody>
                  <a:tcPr marL="6048" marR="6048" marT="6048" marB="0" anchor="b">
                    <a:lnL>
                      <a:noFill/>
                    </a:lnL>
                    <a:lnR>
                      <a:noFill/>
                    </a:lnR>
                    <a:lnT>
                      <a:noFill/>
                    </a:lnT>
                    <a:lnB>
                      <a:noFill/>
                    </a:lnB>
                  </a:tcPr>
                </a:tc>
              </a:tr>
              <a:tr h="159446">
                <a:tc>
                  <a:txBody>
                    <a:bodyPr/>
                    <a:lstStyle/>
                    <a:p>
                      <a:pPr algn="l" fontAlgn="b"/>
                      <a:r>
                        <a:rPr lang="fi-FI" sz="900" b="0" i="0" u="none" strike="noStrike">
                          <a:solidFill>
                            <a:srgbClr val="000000"/>
                          </a:solidFill>
                          <a:latin typeface="Calibri"/>
                        </a:rPr>
                        <a:t>Pöytyä</a:t>
                      </a:r>
                    </a:p>
                  </a:txBody>
                  <a:tcPr marL="6048" marR="6048" marT="6048" marB="0" anchor="b">
                    <a:lnL>
                      <a:noFill/>
                    </a:lnL>
                    <a:lnR>
                      <a:noFill/>
                    </a:lnR>
                    <a:lnT>
                      <a:noFill/>
                    </a:lnT>
                    <a:lnB>
                      <a:noFill/>
                    </a:lnB>
                  </a:tcPr>
                </a:tc>
                <a:tc>
                  <a:txBody>
                    <a:bodyPr/>
                    <a:lstStyle/>
                    <a:p>
                      <a:pPr algn="r" fontAlgn="b"/>
                      <a:r>
                        <a:rPr lang="fi-FI" sz="900" b="0" i="0" u="none" strike="noStrike">
                          <a:solidFill>
                            <a:srgbClr val="000000"/>
                          </a:solidFill>
                          <a:latin typeface="Calibri"/>
                        </a:rPr>
                        <a:t>8 590</a:t>
                      </a:r>
                    </a:p>
                  </a:txBody>
                  <a:tcPr marL="6048" marR="6048" marT="6048" marB="0" anchor="b">
                    <a:lnL>
                      <a:noFill/>
                    </a:lnL>
                    <a:lnR>
                      <a:noFill/>
                    </a:lnR>
                    <a:lnT>
                      <a:noFill/>
                    </a:lnT>
                    <a:lnB>
                      <a:noFill/>
                    </a:lnB>
                  </a:tcPr>
                </a:tc>
              </a:tr>
              <a:tr h="159446">
                <a:tc>
                  <a:txBody>
                    <a:bodyPr/>
                    <a:lstStyle/>
                    <a:p>
                      <a:pPr algn="l" fontAlgn="b"/>
                      <a:r>
                        <a:rPr lang="fi-FI" sz="900" b="0" i="0" u="none" strike="noStrike">
                          <a:solidFill>
                            <a:srgbClr val="000000"/>
                          </a:solidFill>
                          <a:latin typeface="Calibri"/>
                        </a:rPr>
                        <a:t>Raisio</a:t>
                      </a:r>
                    </a:p>
                  </a:txBody>
                  <a:tcPr marL="6048" marR="6048" marT="6048" marB="0" anchor="b">
                    <a:lnL>
                      <a:noFill/>
                    </a:lnL>
                    <a:lnR>
                      <a:noFill/>
                    </a:lnR>
                    <a:lnT>
                      <a:noFill/>
                    </a:lnT>
                    <a:lnB>
                      <a:noFill/>
                    </a:lnB>
                  </a:tcPr>
                </a:tc>
                <a:tc>
                  <a:txBody>
                    <a:bodyPr/>
                    <a:lstStyle/>
                    <a:p>
                      <a:pPr algn="r" fontAlgn="b"/>
                      <a:r>
                        <a:rPr lang="fi-FI" sz="900" b="0" i="0" u="none" strike="noStrike">
                          <a:solidFill>
                            <a:srgbClr val="000000"/>
                          </a:solidFill>
                          <a:latin typeface="Calibri"/>
                        </a:rPr>
                        <a:t>24 565</a:t>
                      </a:r>
                    </a:p>
                  </a:txBody>
                  <a:tcPr marL="6048" marR="6048" marT="6048" marB="0" anchor="b">
                    <a:lnL>
                      <a:noFill/>
                    </a:lnL>
                    <a:lnR>
                      <a:noFill/>
                    </a:lnR>
                    <a:lnT>
                      <a:noFill/>
                    </a:lnT>
                    <a:lnB>
                      <a:noFill/>
                    </a:lnB>
                  </a:tcPr>
                </a:tc>
              </a:tr>
              <a:tr h="159446">
                <a:tc>
                  <a:txBody>
                    <a:bodyPr/>
                    <a:lstStyle/>
                    <a:p>
                      <a:pPr algn="l" fontAlgn="b"/>
                      <a:r>
                        <a:rPr lang="fi-FI" sz="900" b="0" i="0" u="none" strike="noStrike">
                          <a:solidFill>
                            <a:srgbClr val="000000"/>
                          </a:solidFill>
                          <a:latin typeface="Calibri"/>
                        </a:rPr>
                        <a:t>Rusko</a:t>
                      </a:r>
                    </a:p>
                  </a:txBody>
                  <a:tcPr marL="6048" marR="6048" marT="6048" marB="0" anchor="b">
                    <a:lnL>
                      <a:noFill/>
                    </a:lnL>
                    <a:lnR>
                      <a:noFill/>
                    </a:lnR>
                    <a:lnT>
                      <a:noFill/>
                    </a:lnT>
                    <a:lnB>
                      <a:noFill/>
                    </a:lnB>
                  </a:tcPr>
                </a:tc>
                <a:tc>
                  <a:txBody>
                    <a:bodyPr/>
                    <a:lstStyle/>
                    <a:p>
                      <a:pPr algn="r" fontAlgn="b"/>
                      <a:r>
                        <a:rPr lang="fi-FI" sz="900" b="0" i="0" u="none" strike="noStrike">
                          <a:solidFill>
                            <a:srgbClr val="000000"/>
                          </a:solidFill>
                          <a:latin typeface="Calibri"/>
                        </a:rPr>
                        <a:t>5 995</a:t>
                      </a:r>
                    </a:p>
                  </a:txBody>
                  <a:tcPr marL="6048" marR="6048" marT="6048" marB="0" anchor="b">
                    <a:lnL>
                      <a:noFill/>
                    </a:lnL>
                    <a:lnR>
                      <a:noFill/>
                    </a:lnR>
                    <a:lnT>
                      <a:noFill/>
                    </a:lnT>
                    <a:lnB>
                      <a:noFill/>
                    </a:lnB>
                  </a:tcPr>
                </a:tc>
              </a:tr>
              <a:tr h="159446">
                <a:tc>
                  <a:txBody>
                    <a:bodyPr/>
                    <a:lstStyle/>
                    <a:p>
                      <a:pPr algn="l" fontAlgn="b"/>
                      <a:r>
                        <a:rPr lang="fi-FI" sz="900" b="0" i="0" u="none" strike="noStrike">
                          <a:solidFill>
                            <a:srgbClr val="000000"/>
                          </a:solidFill>
                          <a:latin typeface="Calibri"/>
                        </a:rPr>
                        <a:t>Salo</a:t>
                      </a:r>
                    </a:p>
                  </a:txBody>
                  <a:tcPr marL="6048" marR="6048" marT="6048" marB="0" anchor="b">
                    <a:lnL>
                      <a:noFill/>
                    </a:lnL>
                    <a:lnR>
                      <a:noFill/>
                    </a:lnR>
                    <a:lnT>
                      <a:noFill/>
                    </a:lnT>
                    <a:lnB>
                      <a:noFill/>
                    </a:lnB>
                  </a:tcPr>
                </a:tc>
                <a:tc>
                  <a:txBody>
                    <a:bodyPr/>
                    <a:lstStyle/>
                    <a:p>
                      <a:pPr algn="r" fontAlgn="b"/>
                      <a:r>
                        <a:rPr lang="fi-FI" sz="900" b="0" i="0" u="none" strike="noStrike">
                          <a:solidFill>
                            <a:srgbClr val="000000"/>
                          </a:solidFill>
                          <a:latin typeface="Calibri"/>
                        </a:rPr>
                        <a:t>54 478</a:t>
                      </a:r>
                    </a:p>
                  </a:txBody>
                  <a:tcPr marL="6048" marR="6048" marT="6048" marB="0" anchor="b">
                    <a:lnL>
                      <a:noFill/>
                    </a:lnL>
                    <a:lnR>
                      <a:noFill/>
                    </a:lnR>
                    <a:lnT>
                      <a:noFill/>
                    </a:lnT>
                    <a:lnB>
                      <a:noFill/>
                    </a:lnB>
                  </a:tcPr>
                </a:tc>
              </a:tr>
              <a:tr h="159446">
                <a:tc>
                  <a:txBody>
                    <a:bodyPr/>
                    <a:lstStyle/>
                    <a:p>
                      <a:pPr algn="l" fontAlgn="b"/>
                      <a:r>
                        <a:rPr lang="fi-FI" sz="900" b="0" i="0" u="none" strike="noStrike">
                          <a:solidFill>
                            <a:srgbClr val="000000"/>
                          </a:solidFill>
                          <a:latin typeface="Calibri"/>
                        </a:rPr>
                        <a:t>Sauvo</a:t>
                      </a:r>
                    </a:p>
                  </a:txBody>
                  <a:tcPr marL="6048" marR="6048" marT="6048" marB="0" anchor="b">
                    <a:lnL>
                      <a:noFill/>
                    </a:lnL>
                    <a:lnR>
                      <a:noFill/>
                    </a:lnR>
                    <a:lnT>
                      <a:noFill/>
                    </a:lnT>
                    <a:lnB>
                      <a:noFill/>
                    </a:lnB>
                  </a:tcPr>
                </a:tc>
                <a:tc>
                  <a:txBody>
                    <a:bodyPr/>
                    <a:lstStyle/>
                    <a:p>
                      <a:pPr algn="r" fontAlgn="b"/>
                      <a:r>
                        <a:rPr lang="fi-FI" sz="900" b="0" i="0" u="none" strike="noStrike">
                          <a:solidFill>
                            <a:srgbClr val="000000"/>
                          </a:solidFill>
                          <a:latin typeface="Calibri"/>
                        </a:rPr>
                        <a:t>3 032</a:t>
                      </a:r>
                    </a:p>
                  </a:txBody>
                  <a:tcPr marL="6048" marR="6048" marT="6048" marB="0" anchor="b">
                    <a:lnL>
                      <a:noFill/>
                    </a:lnL>
                    <a:lnR>
                      <a:noFill/>
                    </a:lnR>
                    <a:lnT>
                      <a:noFill/>
                    </a:lnT>
                    <a:lnB>
                      <a:noFill/>
                    </a:lnB>
                  </a:tcPr>
                </a:tc>
              </a:tr>
              <a:tr h="159446">
                <a:tc>
                  <a:txBody>
                    <a:bodyPr/>
                    <a:lstStyle/>
                    <a:p>
                      <a:pPr algn="l" fontAlgn="b"/>
                      <a:r>
                        <a:rPr lang="fi-FI" sz="900" b="0" i="0" u="none" strike="noStrike">
                          <a:solidFill>
                            <a:srgbClr val="000000"/>
                          </a:solidFill>
                          <a:latin typeface="Calibri"/>
                        </a:rPr>
                        <a:t>Somero</a:t>
                      </a:r>
                    </a:p>
                  </a:txBody>
                  <a:tcPr marL="6048" marR="6048" marT="6048" marB="0" anchor="b">
                    <a:lnL>
                      <a:noFill/>
                    </a:lnL>
                    <a:lnR>
                      <a:noFill/>
                    </a:lnR>
                    <a:lnT>
                      <a:noFill/>
                    </a:lnT>
                    <a:lnB>
                      <a:noFill/>
                    </a:lnB>
                  </a:tcPr>
                </a:tc>
                <a:tc>
                  <a:txBody>
                    <a:bodyPr/>
                    <a:lstStyle/>
                    <a:p>
                      <a:pPr algn="r" fontAlgn="b"/>
                      <a:r>
                        <a:rPr lang="fi-FI" sz="900" b="0" i="0" u="none" strike="noStrike">
                          <a:solidFill>
                            <a:srgbClr val="000000"/>
                          </a:solidFill>
                          <a:latin typeface="Calibri"/>
                        </a:rPr>
                        <a:t>9 146</a:t>
                      </a:r>
                    </a:p>
                  </a:txBody>
                  <a:tcPr marL="6048" marR="6048" marT="6048" marB="0" anchor="b">
                    <a:lnL>
                      <a:noFill/>
                    </a:lnL>
                    <a:lnR>
                      <a:noFill/>
                    </a:lnR>
                    <a:lnT>
                      <a:noFill/>
                    </a:lnT>
                    <a:lnB>
                      <a:noFill/>
                    </a:lnB>
                  </a:tcPr>
                </a:tc>
              </a:tr>
              <a:tr h="159446">
                <a:tc>
                  <a:txBody>
                    <a:bodyPr/>
                    <a:lstStyle/>
                    <a:p>
                      <a:pPr algn="l" fontAlgn="b"/>
                      <a:r>
                        <a:rPr lang="fi-FI" sz="900" b="0" i="0" u="none" strike="noStrike">
                          <a:solidFill>
                            <a:srgbClr val="000000"/>
                          </a:solidFill>
                          <a:latin typeface="Calibri"/>
                        </a:rPr>
                        <a:t>Taivassalo</a:t>
                      </a:r>
                    </a:p>
                  </a:txBody>
                  <a:tcPr marL="6048" marR="6048" marT="6048" marB="0" anchor="b">
                    <a:lnL>
                      <a:noFill/>
                    </a:lnL>
                    <a:lnR>
                      <a:noFill/>
                    </a:lnR>
                    <a:lnT>
                      <a:noFill/>
                    </a:lnT>
                    <a:lnB>
                      <a:noFill/>
                    </a:lnB>
                  </a:tcPr>
                </a:tc>
                <a:tc>
                  <a:txBody>
                    <a:bodyPr/>
                    <a:lstStyle/>
                    <a:p>
                      <a:pPr algn="r" fontAlgn="b"/>
                      <a:r>
                        <a:rPr lang="fi-FI" sz="900" b="0" i="0" u="none" strike="noStrike">
                          <a:solidFill>
                            <a:srgbClr val="000000"/>
                          </a:solidFill>
                          <a:latin typeface="Calibri"/>
                        </a:rPr>
                        <a:t>1 667</a:t>
                      </a:r>
                    </a:p>
                  </a:txBody>
                  <a:tcPr marL="6048" marR="6048" marT="6048" marB="0" anchor="b">
                    <a:lnL>
                      <a:noFill/>
                    </a:lnL>
                    <a:lnR>
                      <a:noFill/>
                    </a:lnR>
                    <a:lnT>
                      <a:noFill/>
                    </a:lnT>
                    <a:lnB>
                      <a:noFill/>
                    </a:lnB>
                  </a:tcPr>
                </a:tc>
              </a:tr>
              <a:tr h="159446">
                <a:tc>
                  <a:txBody>
                    <a:bodyPr/>
                    <a:lstStyle/>
                    <a:p>
                      <a:pPr algn="l" fontAlgn="b"/>
                      <a:r>
                        <a:rPr lang="fi-FI" sz="900" b="0" i="0" u="none" strike="noStrike">
                          <a:solidFill>
                            <a:srgbClr val="000000"/>
                          </a:solidFill>
                          <a:latin typeface="Calibri"/>
                        </a:rPr>
                        <a:t>Tarvasjoki</a:t>
                      </a:r>
                    </a:p>
                  </a:txBody>
                  <a:tcPr marL="6048" marR="6048" marT="6048" marB="0" anchor="b">
                    <a:lnL>
                      <a:noFill/>
                    </a:lnL>
                    <a:lnR>
                      <a:noFill/>
                    </a:lnR>
                    <a:lnT>
                      <a:noFill/>
                    </a:lnT>
                    <a:lnB>
                      <a:noFill/>
                    </a:lnB>
                  </a:tcPr>
                </a:tc>
                <a:tc>
                  <a:txBody>
                    <a:bodyPr/>
                    <a:lstStyle/>
                    <a:p>
                      <a:pPr algn="r" fontAlgn="b"/>
                      <a:r>
                        <a:rPr lang="fi-FI" sz="900" b="0" i="0" u="none" strike="noStrike">
                          <a:solidFill>
                            <a:srgbClr val="000000"/>
                          </a:solidFill>
                          <a:latin typeface="Calibri"/>
                        </a:rPr>
                        <a:t>1 956</a:t>
                      </a:r>
                    </a:p>
                  </a:txBody>
                  <a:tcPr marL="6048" marR="6048" marT="6048" marB="0" anchor="b">
                    <a:lnL>
                      <a:noFill/>
                    </a:lnL>
                    <a:lnR>
                      <a:noFill/>
                    </a:lnR>
                    <a:lnT>
                      <a:noFill/>
                    </a:lnT>
                    <a:lnB>
                      <a:noFill/>
                    </a:lnB>
                  </a:tcPr>
                </a:tc>
              </a:tr>
              <a:tr h="159446">
                <a:tc>
                  <a:txBody>
                    <a:bodyPr/>
                    <a:lstStyle/>
                    <a:p>
                      <a:pPr algn="l" fontAlgn="b"/>
                      <a:r>
                        <a:rPr lang="fi-FI" sz="900" b="0" i="0" u="none" strike="noStrike">
                          <a:solidFill>
                            <a:srgbClr val="000000"/>
                          </a:solidFill>
                          <a:latin typeface="Calibri"/>
                        </a:rPr>
                        <a:t>Turku</a:t>
                      </a:r>
                    </a:p>
                  </a:txBody>
                  <a:tcPr marL="6048" marR="6048" marT="6048" marB="0" anchor="b">
                    <a:lnL>
                      <a:noFill/>
                    </a:lnL>
                    <a:lnR>
                      <a:noFill/>
                    </a:lnR>
                    <a:lnT>
                      <a:noFill/>
                    </a:lnT>
                    <a:lnB>
                      <a:noFill/>
                    </a:lnB>
                  </a:tcPr>
                </a:tc>
                <a:tc>
                  <a:txBody>
                    <a:bodyPr/>
                    <a:lstStyle/>
                    <a:p>
                      <a:pPr algn="r" fontAlgn="b"/>
                      <a:r>
                        <a:rPr lang="fi-FI" sz="900" b="0" i="0" u="none" strike="noStrike">
                          <a:solidFill>
                            <a:srgbClr val="000000"/>
                          </a:solidFill>
                          <a:latin typeface="Calibri"/>
                        </a:rPr>
                        <a:t>182 072</a:t>
                      </a:r>
                    </a:p>
                  </a:txBody>
                  <a:tcPr marL="6048" marR="6048" marT="6048" marB="0" anchor="b">
                    <a:lnL>
                      <a:noFill/>
                    </a:lnL>
                    <a:lnR>
                      <a:noFill/>
                    </a:lnR>
                    <a:lnT>
                      <a:noFill/>
                    </a:lnT>
                    <a:lnB>
                      <a:noFill/>
                    </a:lnB>
                  </a:tcPr>
                </a:tc>
              </a:tr>
              <a:tr h="159446">
                <a:tc>
                  <a:txBody>
                    <a:bodyPr/>
                    <a:lstStyle/>
                    <a:p>
                      <a:pPr algn="l" fontAlgn="b"/>
                      <a:r>
                        <a:rPr lang="fi-FI" sz="900" b="0" i="0" u="none" strike="noStrike">
                          <a:solidFill>
                            <a:srgbClr val="000000"/>
                          </a:solidFill>
                          <a:latin typeface="Calibri"/>
                        </a:rPr>
                        <a:t>Uusikaupunki</a:t>
                      </a:r>
                    </a:p>
                  </a:txBody>
                  <a:tcPr marL="6048" marR="6048" marT="6048" marB="0" anchor="b">
                    <a:lnL>
                      <a:noFill/>
                    </a:lnL>
                    <a:lnR>
                      <a:noFill/>
                    </a:lnR>
                    <a:lnT>
                      <a:noFill/>
                    </a:lnT>
                    <a:lnB>
                      <a:noFill/>
                    </a:lnB>
                  </a:tcPr>
                </a:tc>
                <a:tc>
                  <a:txBody>
                    <a:bodyPr/>
                    <a:lstStyle/>
                    <a:p>
                      <a:pPr algn="r" fontAlgn="b"/>
                      <a:r>
                        <a:rPr lang="fi-FI" sz="900" b="0" i="0" u="none" strike="noStrike">
                          <a:solidFill>
                            <a:srgbClr val="000000"/>
                          </a:solidFill>
                          <a:latin typeface="Calibri"/>
                        </a:rPr>
                        <a:t>15 463</a:t>
                      </a:r>
                    </a:p>
                  </a:txBody>
                  <a:tcPr marL="6048" marR="6048" marT="6048" marB="0" anchor="b">
                    <a:lnL>
                      <a:noFill/>
                    </a:lnL>
                    <a:lnR>
                      <a:noFill/>
                    </a:lnR>
                    <a:lnT>
                      <a:noFill/>
                    </a:lnT>
                    <a:lnB>
                      <a:noFill/>
                    </a:lnB>
                  </a:tcPr>
                </a:tc>
              </a:tr>
              <a:tr h="159446">
                <a:tc>
                  <a:txBody>
                    <a:bodyPr/>
                    <a:lstStyle/>
                    <a:p>
                      <a:pPr algn="l" fontAlgn="b"/>
                      <a:r>
                        <a:rPr lang="fi-FI" sz="900" b="0" i="0" u="none" strike="noStrike">
                          <a:solidFill>
                            <a:srgbClr val="000000"/>
                          </a:solidFill>
                          <a:latin typeface="Calibri"/>
                        </a:rPr>
                        <a:t>Vehmaa</a:t>
                      </a:r>
                    </a:p>
                  </a:txBody>
                  <a:tcPr marL="6048" marR="6048" marT="6048" marB="0" anchor="b">
                    <a:lnL>
                      <a:noFill/>
                    </a:lnL>
                    <a:lnR>
                      <a:noFill/>
                    </a:lnR>
                    <a:lnT>
                      <a:noFill/>
                    </a:lnT>
                    <a:lnB>
                      <a:noFill/>
                    </a:lnB>
                  </a:tcPr>
                </a:tc>
                <a:tc>
                  <a:txBody>
                    <a:bodyPr/>
                    <a:lstStyle/>
                    <a:p>
                      <a:pPr algn="r" fontAlgn="b"/>
                      <a:r>
                        <a:rPr lang="fi-FI" sz="900" b="0" i="0" u="none" strike="noStrike" dirty="0">
                          <a:solidFill>
                            <a:srgbClr val="000000"/>
                          </a:solidFill>
                          <a:latin typeface="Calibri"/>
                        </a:rPr>
                        <a:t>2 330</a:t>
                      </a:r>
                    </a:p>
                  </a:txBody>
                  <a:tcPr marL="6048" marR="6048" marT="6048" marB="0" anchor="b">
                    <a:lnL>
                      <a:noFill/>
                    </a:lnL>
                    <a:lnR>
                      <a:noFill/>
                    </a:lnR>
                    <a:lnT>
                      <a:noFill/>
                    </a:lnT>
                    <a:lnB>
                      <a:noFill/>
                    </a:lnB>
                  </a:tcPr>
                </a:tc>
              </a:tr>
            </a:tbl>
          </a:graphicData>
        </a:graphic>
      </p:graphicFrame>
      <p:sp>
        <p:nvSpPr>
          <p:cNvPr id="149" name="Tasakylkinen kolmio 148"/>
          <p:cNvSpPr/>
          <p:nvPr/>
        </p:nvSpPr>
        <p:spPr>
          <a:xfrm>
            <a:off x="5652120" y="2996952"/>
            <a:ext cx="144462" cy="142875"/>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spect="1" noChangeArrowheads="1"/>
          </p:cNvSpPr>
          <p:nvPr/>
        </p:nvSpPr>
        <p:spPr bwMode="auto">
          <a:xfrm>
            <a:off x="468313" y="476250"/>
            <a:ext cx="4464050" cy="461963"/>
          </a:xfrm>
          <a:prstGeom prst="rect">
            <a:avLst/>
          </a:prstGeom>
          <a:solidFill>
            <a:schemeClr val="bg1"/>
          </a:solidFill>
          <a:ln w="9525">
            <a:noFill/>
            <a:miter lim="800000"/>
            <a:headEnd/>
            <a:tailEnd/>
          </a:ln>
        </p:spPr>
        <p:txBody>
          <a:bodyPr>
            <a:spAutoFit/>
          </a:bodyPr>
          <a:lstStyle/>
          <a:p>
            <a:r>
              <a:rPr lang="fi-FI" sz="2400" b="1">
                <a:cs typeface="Arial" charset="0"/>
              </a:rPr>
              <a:t>Kainuu: selvitysperusteet</a:t>
            </a:r>
            <a:r>
              <a:rPr lang="fi-FI" sz="1600" b="1">
                <a:cs typeface="Arial" charset="0"/>
              </a:rPr>
              <a:t> </a:t>
            </a:r>
            <a:r>
              <a:rPr lang="fi-FI" sz="2400" b="1">
                <a:cs typeface="Arial" charset="0"/>
              </a:rPr>
              <a:t> </a:t>
            </a:r>
          </a:p>
        </p:txBody>
      </p:sp>
      <p:sp>
        <p:nvSpPr>
          <p:cNvPr id="35843" name="Freeform 89"/>
          <p:cNvSpPr>
            <a:spLocks noChangeAspect="1"/>
          </p:cNvSpPr>
          <p:nvPr/>
        </p:nvSpPr>
        <p:spPr bwMode="auto">
          <a:xfrm>
            <a:off x="5299075" y="981075"/>
            <a:ext cx="2370138" cy="2376488"/>
          </a:xfrm>
          <a:custGeom>
            <a:avLst/>
            <a:gdLst>
              <a:gd name="T0" fmla="*/ 2147483647 w 299"/>
              <a:gd name="T1" fmla="*/ 2147483647 h 300"/>
              <a:gd name="T2" fmla="*/ 2147483647 w 299"/>
              <a:gd name="T3" fmla="*/ 0 h 300"/>
              <a:gd name="T4" fmla="*/ 2147483647 w 299"/>
              <a:gd name="T5" fmla="*/ 2147483647 h 300"/>
              <a:gd name="T6" fmla="*/ 2147483647 w 299"/>
              <a:gd name="T7" fmla="*/ 2147483647 h 300"/>
              <a:gd name="T8" fmla="*/ 2147483647 w 299"/>
              <a:gd name="T9" fmla="*/ 2147483647 h 300"/>
              <a:gd name="T10" fmla="*/ 2147483647 w 299"/>
              <a:gd name="T11" fmla="*/ 2147483647 h 300"/>
              <a:gd name="T12" fmla="*/ 2147483647 w 299"/>
              <a:gd name="T13" fmla="*/ 2147483647 h 300"/>
              <a:gd name="T14" fmla="*/ 2147483647 w 299"/>
              <a:gd name="T15" fmla="*/ 2147483647 h 300"/>
              <a:gd name="T16" fmla="*/ 2147483647 w 299"/>
              <a:gd name="T17" fmla="*/ 2147483647 h 300"/>
              <a:gd name="T18" fmla="*/ 2147483647 w 299"/>
              <a:gd name="T19" fmla="*/ 2147483647 h 300"/>
              <a:gd name="T20" fmla="*/ 0 w 299"/>
              <a:gd name="T21" fmla="*/ 2147483647 h 300"/>
              <a:gd name="T22" fmla="*/ 2147483647 w 299"/>
              <a:gd name="T23" fmla="*/ 2147483647 h 300"/>
              <a:gd name="T24" fmla="*/ 2147483647 w 299"/>
              <a:gd name="T25" fmla="*/ 2147483647 h 300"/>
              <a:gd name="T26" fmla="*/ 2147483647 w 299"/>
              <a:gd name="T27" fmla="*/ 2147483647 h 300"/>
              <a:gd name="T28" fmla="*/ 2147483647 w 299"/>
              <a:gd name="T29" fmla="*/ 2147483647 h 300"/>
              <a:gd name="T30" fmla="*/ 2147483647 w 299"/>
              <a:gd name="T31" fmla="*/ 2147483647 h 300"/>
              <a:gd name="T32" fmla="*/ 2147483647 w 299"/>
              <a:gd name="T33" fmla="*/ 2147483647 h 300"/>
              <a:gd name="T34" fmla="*/ 2147483647 w 299"/>
              <a:gd name="T35" fmla="*/ 2147483647 h 300"/>
              <a:gd name="T36" fmla="*/ 2147483647 w 299"/>
              <a:gd name="T37" fmla="*/ 2147483647 h 300"/>
              <a:gd name="T38" fmla="*/ 2147483647 w 299"/>
              <a:gd name="T39" fmla="*/ 2147483647 h 300"/>
              <a:gd name="T40" fmla="*/ 2147483647 w 299"/>
              <a:gd name="T41" fmla="*/ 2147483647 h 300"/>
              <a:gd name="T42" fmla="*/ 2147483647 w 299"/>
              <a:gd name="T43" fmla="*/ 2147483647 h 300"/>
              <a:gd name="T44" fmla="*/ 2147483647 w 299"/>
              <a:gd name="T45" fmla="*/ 2147483647 h 300"/>
              <a:gd name="T46" fmla="*/ 2147483647 w 299"/>
              <a:gd name="T47" fmla="*/ 2147483647 h 300"/>
              <a:gd name="T48" fmla="*/ 2147483647 w 299"/>
              <a:gd name="T49" fmla="*/ 2147483647 h 300"/>
              <a:gd name="T50" fmla="*/ 2147483647 w 299"/>
              <a:gd name="T51" fmla="*/ 2147483647 h 300"/>
              <a:gd name="T52" fmla="*/ 2147483647 w 299"/>
              <a:gd name="T53" fmla="*/ 2147483647 h 300"/>
              <a:gd name="T54" fmla="*/ 2147483647 w 299"/>
              <a:gd name="T55" fmla="*/ 2147483647 h 300"/>
              <a:gd name="T56" fmla="*/ 2147483647 w 299"/>
              <a:gd name="T57" fmla="*/ 2147483647 h 300"/>
              <a:gd name="T58" fmla="*/ 2147483647 w 299"/>
              <a:gd name="T59" fmla="*/ 2147483647 h 300"/>
              <a:gd name="T60" fmla="*/ 2147483647 w 299"/>
              <a:gd name="T61" fmla="*/ 2147483647 h 300"/>
              <a:gd name="T62" fmla="*/ 2147483647 w 299"/>
              <a:gd name="T63" fmla="*/ 2147483647 h 300"/>
              <a:gd name="T64" fmla="*/ 2147483647 w 299"/>
              <a:gd name="T65" fmla="*/ 2147483647 h 300"/>
              <a:gd name="T66" fmla="*/ 2147483647 w 299"/>
              <a:gd name="T67" fmla="*/ 2147483647 h 300"/>
              <a:gd name="T68" fmla="*/ 2147483647 w 299"/>
              <a:gd name="T69" fmla="*/ 2147483647 h 300"/>
              <a:gd name="T70" fmla="*/ 2147483647 w 299"/>
              <a:gd name="T71" fmla="*/ 2147483647 h 300"/>
              <a:gd name="T72" fmla="*/ 2147483647 w 299"/>
              <a:gd name="T73" fmla="*/ 2147483647 h 300"/>
              <a:gd name="T74" fmla="*/ 2147483647 w 299"/>
              <a:gd name="T75" fmla="*/ 2147483647 h 300"/>
              <a:gd name="T76" fmla="*/ 2147483647 w 299"/>
              <a:gd name="T77" fmla="*/ 2147483647 h 300"/>
              <a:gd name="T78" fmla="*/ 2147483647 w 299"/>
              <a:gd name="T79" fmla="*/ 2147483647 h 300"/>
              <a:gd name="T80" fmla="*/ 2147483647 w 299"/>
              <a:gd name="T81" fmla="*/ 2147483647 h 300"/>
              <a:gd name="T82" fmla="*/ 2147483647 w 299"/>
              <a:gd name="T83" fmla="*/ 2147483647 h 300"/>
              <a:gd name="T84" fmla="*/ 2147483647 w 299"/>
              <a:gd name="T85" fmla="*/ 2147483647 h 300"/>
              <a:gd name="T86" fmla="*/ 2147483647 w 299"/>
              <a:gd name="T87" fmla="*/ 2147483647 h 300"/>
              <a:gd name="T88" fmla="*/ 2147483647 w 299"/>
              <a:gd name="T89" fmla="*/ 2147483647 h 300"/>
              <a:gd name="T90" fmla="*/ 2147483647 w 299"/>
              <a:gd name="T91" fmla="*/ 2147483647 h 300"/>
              <a:gd name="T92" fmla="*/ 2147483647 w 299"/>
              <a:gd name="T93" fmla="*/ 2147483647 h 300"/>
              <a:gd name="T94" fmla="*/ 2147483647 w 299"/>
              <a:gd name="T95" fmla="*/ 2147483647 h 300"/>
              <a:gd name="T96" fmla="*/ 2147483647 w 299"/>
              <a:gd name="T97" fmla="*/ 2147483647 h 300"/>
              <a:gd name="T98" fmla="*/ 2147483647 w 299"/>
              <a:gd name="T99" fmla="*/ 2147483647 h 300"/>
              <a:gd name="T100" fmla="*/ 2147483647 w 299"/>
              <a:gd name="T101" fmla="*/ 2147483647 h 300"/>
              <a:gd name="T102" fmla="*/ 2147483647 w 299"/>
              <a:gd name="T103" fmla="*/ 2147483647 h 300"/>
              <a:gd name="T104" fmla="*/ 2147483647 w 299"/>
              <a:gd name="T105" fmla="*/ 2147483647 h 300"/>
              <a:gd name="T106" fmla="*/ 2147483647 w 299"/>
              <a:gd name="T107" fmla="*/ 2147483647 h 300"/>
              <a:gd name="T108" fmla="*/ 2147483647 w 299"/>
              <a:gd name="T109" fmla="*/ 0 h 300"/>
              <a:gd name="T110" fmla="*/ 2147483647 w 299"/>
              <a:gd name="T111" fmla="*/ 2147483647 h 3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9"/>
              <a:gd name="T169" fmla="*/ 0 h 300"/>
              <a:gd name="T170" fmla="*/ 299 w 299"/>
              <a:gd name="T171" fmla="*/ 300 h 3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9" h="300">
                <a:moveTo>
                  <a:pt x="203" y="6"/>
                </a:moveTo>
                <a:lnTo>
                  <a:pt x="167" y="0"/>
                </a:lnTo>
                <a:lnTo>
                  <a:pt x="161" y="18"/>
                </a:lnTo>
                <a:lnTo>
                  <a:pt x="149" y="24"/>
                </a:lnTo>
                <a:lnTo>
                  <a:pt x="137" y="30"/>
                </a:lnTo>
                <a:lnTo>
                  <a:pt x="125" y="24"/>
                </a:lnTo>
                <a:lnTo>
                  <a:pt x="89" y="42"/>
                </a:lnTo>
                <a:lnTo>
                  <a:pt x="83" y="78"/>
                </a:lnTo>
                <a:lnTo>
                  <a:pt x="24" y="84"/>
                </a:lnTo>
                <a:lnTo>
                  <a:pt x="12" y="90"/>
                </a:lnTo>
                <a:lnTo>
                  <a:pt x="0" y="96"/>
                </a:lnTo>
                <a:lnTo>
                  <a:pt x="30" y="102"/>
                </a:lnTo>
                <a:lnTo>
                  <a:pt x="36" y="120"/>
                </a:lnTo>
                <a:lnTo>
                  <a:pt x="30" y="126"/>
                </a:lnTo>
                <a:lnTo>
                  <a:pt x="24" y="126"/>
                </a:lnTo>
                <a:lnTo>
                  <a:pt x="24" y="138"/>
                </a:lnTo>
                <a:lnTo>
                  <a:pt x="30" y="150"/>
                </a:lnTo>
                <a:lnTo>
                  <a:pt x="36" y="162"/>
                </a:lnTo>
                <a:lnTo>
                  <a:pt x="42" y="198"/>
                </a:lnTo>
                <a:lnTo>
                  <a:pt x="113" y="258"/>
                </a:lnTo>
                <a:lnTo>
                  <a:pt x="125" y="252"/>
                </a:lnTo>
                <a:lnTo>
                  <a:pt x="173" y="270"/>
                </a:lnTo>
                <a:lnTo>
                  <a:pt x="203" y="300"/>
                </a:lnTo>
                <a:lnTo>
                  <a:pt x="209" y="294"/>
                </a:lnTo>
                <a:lnTo>
                  <a:pt x="227" y="282"/>
                </a:lnTo>
                <a:lnTo>
                  <a:pt x="281" y="294"/>
                </a:lnTo>
                <a:lnTo>
                  <a:pt x="287" y="288"/>
                </a:lnTo>
                <a:lnTo>
                  <a:pt x="293" y="282"/>
                </a:lnTo>
                <a:lnTo>
                  <a:pt x="299" y="276"/>
                </a:lnTo>
                <a:lnTo>
                  <a:pt x="293" y="264"/>
                </a:lnTo>
                <a:lnTo>
                  <a:pt x="287" y="252"/>
                </a:lnTo>
                <a:lnTo>
                  <a:pt x="287" y="234"/>
                </a:lnTo>
                <a:lnTo>
                  <a:pt x="281" y="228"/>
                </a:lnTo>
                <a:lnTo>
                  <a:pt x="257" y="228"/>
                </a:lnTo>
                <a:lnTo>
                  <a:pt x="239" y="228"/>
                </a:lnTo>
                <a:lnTo>
                  <a:pt x="233" y="216"/>
                </a:lnTo>
                <a:lnTo>
                  <a:pt x="227" y="198"/>
                </a:lnTo>
                <a:lnTo>
                  <a:pt x="221" y="162"/>
                </a:lnTo>
                <a:lnTo>
                  <a:pt x="227" y="144"/>
                </a:lnTo>
                <a:lnTo>
                  <a:pt x="233" y="138"/>
                </a:lnTo>
                <a:lnTo>
                  <a:pt x="245" y="132"/>
                </a:lnTo>
                <a:lnTo>
                  <a:pt x="251" y="126"/>
                </a:lnTo>
                <a:lnTo>
                  <a:pt x="257" y="120"/>
                </a:lnTo>
                <a:lnTo>
                  <a:pt x="251" y="120"/>
                </a:lnTo>
                <a:lnTo>
                  <a:pt x="245" y="114"/>
                </a:lnTo>
                <a:lnTo>
                  <a:pt x="257" y="102"/>
                </a:lnTo>
                <a:lnTo>
                  <a:pt x="257" y="96"/>
                </a:lnTo>
                <a:lnTo>
                  <a:pt x="251" y="90"/>
                </a:lnTo>
                <a:lnTo>
                  <a:pt x="239" y="90"/>
                </a:lnTo>
                <a:lnTo>
                  <a:pt x="227" y="90"/>
                </a:lnTo>
                <a:lnTo>
                  <a:pt x="221" y="84"/>
                </a:lnTo>
                <a:lnTo>
                  <a:pt x="221" y="72"/>
                </a:lnTo>
                <a:lnTo>
                  <a:pt x="233" y="48"/>
                </a:lnTo>
                <a:lnTo>
                  <a:pt x="233" y="24"/>
                </a:lnTo>
                <a:lnTo>
                  <a:pt x="233" y="0"/>
                </a:lnTo>
                <a:lnTo>
                  <a:pt x="203" y="6"/>
                </a:lnTo>
                <a:close/>
              </a:path>
            </a:pathLst>
          </a:custGeom>
          <a:solidFill>
            <a:srgbClr val="00CC99"/>
          </a:solidFill>
          <a:ln w="0">
            <a:solidFill>
              <a:srgbClr val="000000"/>
            </a:solidFill>
            <a:prstDash val="solid"/>
            <a:round/>
            <a:headEnd/>
            <a:tailEnd/>
          </a:ln>
        </p:spPr>
        <p:txBody>
          <a:bodyPr/>
          <a:lstStyle/>
          <a:p>
            <a:endParaRPr lang="fi-FI"/>
          </a:p>
        </p:txBody>
      </p:sp>
      <p:sp>
        <p:nvSpPr>
          <p:cNvPr id="35844" name="Freeform 133"/>
          <p:cNvSpPr>
            <a:spLocks noChangeAspect="1"/>
          </p:cNvSpPr>
          <p:nvPr/>
        </p:nvSpPr>
        <p:spPr bwMode="auto">
          <a:xfrm>
            <a:off x="5251450" y="3214688"/>
            <a:ext cx="1038225" cy="857250"/>
          </a:xfrm>
          <a:custGeom>
            <a:avLst/>
            <a:gdLst>
              <a:gd name="T0" fmla="*/ 2147483647 w 131"/>
              <a:gd name="T1" fmla="*/ 2147483647 h 108"/>
              <a:gd name="T2" fmla="*/ 2147483647 w 131"/>
              <a:gd name="T3" fmla="*/ 2147483647 h 108"/>
              <a:gd name="T4" fmla="*/ 2147483647 w 131"/>
              <a:gd name="T5" fmla="*/ 2147483647 h 108"/>
              <a:gd name="T6" fmla="*/ 2147483647 w 131"/>
              <a:gd name="T7" fmla="*/ 2147483647 h 108"/>
              <a:gd name="T8" fmla="*/ 2147483647 w 131"/>
              <a:gd name="T9" fmla="*/ 2147483647 h 108"/>
              <a:gd name="T10" fmla="*/ 2147483647 w 131"/>
              <a:gd name="T11" fmla="*/ 2147483647 h 108"/>
              <a:gd name="T12" fmla="*/ 2147483647 w 131"/>
              <a:gd name="T13" fmla="*/ 2147483647 h 108"/>
              <a:gd name="T14" fmla="*/ 2147483647 w 131"/>
              <a:gd name="T15" fmla="*/ 0 h 108"/>
              <a:gd name="T16" fmla="*/ 2147483647 w 131"/>
              <a:gd name="T17" fmla="*/ 0 h 108"/>
              <a:gd name="T18" fmla="*/ 2147483647 w 131"/>
              <a:gd name="T19" fmla="*/ 0 h 108"/>
              <a:gd name="T20" fmla="*/ 0 w 131"/>
              <a:gd name="T21" fmla="*/ 2147483647 h 108"/>
              <a:gd name="T22" fmla="*/ 0 w 131"/>
              <a:gd name="T23" fmla="*/ 2147483647 h 108"/>
              <a:gd name="T24" fmla="*/ 2147483647 w 131"/>
              <a:gd name="T25" fmla="*/ 2147483647 h 108"/>
              <a:gd name="T26" fmla="*/ 2147483647 w 131"/>
              <a:gd name="T27" fmla="*/ 2147483647 h 108"/>
              <a:gd name="T28" fmla="*/ 2147483647 w 131"/>
              <a:gd name="T29" fmla="*/ 2147483647 h 108"/>
              <a:gd name="T30" fmla="*/ 2147483647 w 131"/>
              <a:gd name="T31" fmla="*/ 2147483647 h 108"/>
              <a:gd name="T32" fmla="*/ 2147483647 w 131"/>
              <a:gd name="T33" fmla="*/ 2147483647 h 1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1"/>
              <a:gd name="T52" fmla="*/ 0 h 108"/>
              <a:gd name="T53" fmla="*/ 131 w 131"/>
              <a:gd name="T54" fmla="*/ 108 h 1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1" h="108">
                <a:moveTo>
                  <a:pt x="119" y="108"/>
                </a:moveTo>
                <a:lnTo>
                  <a:pt x="131" y="90"/>
                </a:lnTo>
                <a:lnTo>
                  <a:pt x="131" y="72"/>
                </a:lnTo>
                <a:lnTo>
                  <a:pt x="125" y="48"/>
                </a:lnTo>
                <a:lnTo>
                  <a:pt x="131" y="42"/>
                </a:lnTo>
                <a:lnTo>
                  <a:pt x="65" y="6"/>
                </a:lnTo>
                <a:lnTo>
                  <a:pt x="54" y="12"/>
                </a:lnTo>
                <a:lnTo>
                  <a:pt x="42" y="0"/>
                </a:lnTo>
                <a:lnTo>
                  <a:pt x="30" y="0"/>
                </a:lnTo>
                <a:lnTo>
                  <a:pt x="24" y="0"/>
                </a:lnTo>
                <a:lnTo>
                  <a:pt x="0" y="12"/>
                </a:lnTo>
                <a:lnTo>
                  <a:pt x="0" y="18"/>
                </a:lnTo>
                <a:lnTo>
                  <a:pt x="6" y="24"/>
                </a:lnTo>
                <a:lnTo>
                  <a:pt x="24" y="36"/>
                </a:lnTo>
                <a:lnTo>
                  <a:pt x="24" y="54"/>
                </a:lnTo>
                <a:lnTo>
                  <a:pt x="77" y="84"/>
                </a:lnTo>
                <a:lnTo>
                  <a:pt x="119" y="108"/>
                </a:lnTo>
                <a:close/>
              </a:path>
            </a:pathLst>
          </a:custGeom>
          <a:solidFill>
            <a:srgbClr val="00CC99"/>
          </a:solidFill>
          <a:ln w="0">
            <a:solidFill>
              <a:srgbClr val="000000"/>
            </a:solidFill>
            <a:prstDash val="solid"/>
            <a:round/>
            <a:headEnd/>
            <a:tailEnd/>
          </a:ln>
        </p:spPr>
        <p:txBody>
          <a:bodyPr/>
          <a:lstStyle/>
          <a:p>
            <a:endParaRPr lang="fi-FI"/>
          </a:p>
        </p:txBody>
      </p:sp>
      <p:sp>
        <p:nvSpPr>
          <p:cNvPr id="35845" name="Freeform 134"/>
          <p:cNvSpPr>
            <a:spLocks noChangeAspect="1"/>
          </p:cNvSpPr>
          <p:nvPr/>
        </p:nvSpPr>
        <p:spPr bwMode="auto">
          <a:xfrm>
            <a:off x="5203825" y="3881438"/>
            <a:ext cx="1514475" cy="1808162"/>
          </a:xfrm>
          <a:custGeom>
            <a:avLst/>
            <a:gdLst>
              <a:gd name="T0" fmla="*/ 2147483647 w 191"/>
              <a:gd name="T1" fmla="*/ 2147483647 h 228"/>
              <a:gd name="T2" fmla="*/ 2147483647 w 191"/>
              <a:gd name="T3" fmla="*/ 2147483647 h 228"/>
              <a:gd name="T4" fmla="*/ 0 w 191"/>
              <a:gd name="T5" fmla="*/ 2147483647 h 228"/>
              <a:gd name="T6" fmla="*/ 0 w 191"/>
              <a:gd name="T7" fmla="*/ 2147483647 h 228"/>
              <a:gd name="T8" fmla="*/ 2147483647 w 191"/>
              <a:gd name="T9" fmla="*/ 2147483647 h 228"/>
              <a:gd name="T10" fmla="*/ 2147483647 w 191"/>
              <a:gd name="T11" fmla="*/ 2147483647 h 228"/>
              <a:gd name="T12" fmla="*/ 2147483647 w 191"/>
              <a:gd name="T13" fmla="*/ 2147483647 h 228"/>
              <a:gd name="T14" fmla="*/ 2147483647 w 191"/>
              <a:gd name="T15" fmla="*/ 2147483647 h 228"/>
              <a:gd name="T16" fmla="*/ 2147483647 w 191"/>
              <a:gd name="T17" fmla="*/ 0 h 228"/>
              <a:gd name="T18" fmla="*/ 2147483647 w 191"/>
              <a:gd name="T19" fmla="*/ 2147483647 h 228"/>
              <a:gd name="T20" fmla="*/ 2147483647 w 191"/>
              <a:gd name="T21" fmla="*/ 2147483647 h 228"/>
              <a:gd name="T22" fmla="*/ 2147483647 w 191"/>
              <a:gd name="T23" fmla="*/ 2147483647 h 228"/>
              <a:gd name="T24" fmla="*/ 2147483647 w 191"/>
              <a:gd name="T25" fmla="*/ 2147483647 h 228"/>
              <a:gd name="T26" fmla="*/ 2147483647 w 191"/>
              <a:gd name="T27" fmla="*/ 2147483647 h 228"/>
              <a:gd name="T28" fmla="*/ 2147483647 w 191"/>
              <a:gd name="T29" fmla="*/ 2147483647 h 228"/>
              <a:gd name="T30" fmla="*/ 2147483647 w 191"/>
              <a:gd name="T31" fmla="*/ 2147483647 h 228"/>
              <a:gd name="T32" fmla="*/ 2147483647 w 191"/>
              <a:gd name="T33" fmla="*/ 2147483647 h 228"/>
              <a:gd name="T34" fmla="*/ 2147483647 w 191"/>
              <a:gd name="T35" fmla="*/ 2147483647 h 228"/>
              <a:gd name="T36" fmla="*/ 2147483647 w 191"/>
              <a:gd name="T37" fmla="*/ 2147483647 h 228"/>
              <a:gd name="T38" fmla="*/ 2147483647 w 191"/>
              <a:gd name="T39" fmla="*/ 2147483647 h 228"/>
              <a:gd name="T40" fmla="*/ 2147483647 w 191"/>
              <a:gd name="T41" fmla="*/ 2147483647 h 228"/>
              <a:gd name="T42" fmla="*/ 2147483647 w 191"/>
              <a:gd name="T43" fmla="*/ 2147483647 h 228"/>
              <a:gd name="T44" fmla="*/ 2147483647 w 191"/>
              <a:gd name="T45" fmla="*/ 2147483647 h 2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1"/>
              <a:gd name="T70" fmla="*/ 0 h 228"/>
              <a:gd name="T71" fmla="*/ 191 w 191"/>
              <a:gd name="T72" fmla="*/ 228 h 2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1" h="228">
                <a:moveTo>
                  <a:pt x="24" y="132"/>
                </a:moveTo>
                <a:lnTo>
                  <a:pt x="6" y="114"/>
                </a:lnTo>
                <a:lnTo>
                  <a:pt x="0" y="90"/>
                </a:lnTo>
                <a:lnTo>
                  <a:pt x="0" y="66"/>
                </a:lnTo>
                <a:lnTo>
                  <a:pt x="6" y="54"/>
                </a:lnTo>
                <a:lnTo>
                  <a:pt x="36" y="24"/>
                </a:lnTo>
                <a:lnTo>
                  <a:pt x="48" y="18"/>
                </a:lnTo>
                <a:lnTo>
                  <a:pt x="66" y="18"/>
                </a:lnTo>
                <a:lnTo>
                  <a:pt x="83" y="0"/>
                </a:lnTo>
                <a:lnTo>
                  <a:pt x="125" y="24"/>
                </a:lnTo>
                <a:lnTo>
                  <a:pt x="137" y="42"/>
                </a:lnTo>
                <a:lnTo>
                  <a:pt x="149" y="90"/>
                </a:lnTo>
                <a:lnTo>
                  <a:pt x="167" y="114"/>
                </a:lnTo>
                <a:lnTo>
                  <a:pt x="191" y="132"/>
                </a:lnTo>
                <a:lnTo>
                  <a:pt x="185" y="168"/>
                </a:lnTo>
                <a:lnTo>
                  <a:pt x="155" y="174"/>
                </a:lnTo>
                <a:lnTo>
                  <a:pt x="89" y="162"/>
                </a:lnTo>
                <a:lnTo>
                  <a:pt x="71" y="198"/>
                </a:lnTo>
                <a:lnTo>
                  <a:pt x="60" y="228"/>
                </a:lnTo>
                <a:lnTo>
                  <a:pt x="48" y="210"/>
                </a:lnTo>
                <a:lnTo>
                  <a:pt x="18" y="174"/>
                </a:lnTo>
                <a:lnTo>
                  <a:pt x="36" y="156"/>
                </a:lnTo>
                <a:lnTo>
                  <a:pt x="24" y="132"/>
                </a:lnTo>
                <a:close/>
              </a:path>
            </a:pathLst>
          </a:custGeom>
          <a:solidFill>
            <a:srgbClr val="00CC99"/>
          </a:solidFill>
          <a:ln w="0">
            <a:solidFill>
              <a:srgbClr val="000000"/>
            </a:solidFill>
            <a:prstDash val="solid"/>
            <a:round/>
            <a:headEnd/>
            <a:tailEnd/>
          </a:ln>
        </p:spPr>
        <p:txBody>
          <a:bodyPr/>
          <a:lstStyle/>
          <a:p>
            <a:endParaRPr lang="fi-FI"/>
          </a:p>
        </p:txBody>
      </p:sp>
      <p:sp>
        <p:nvSpPr>
          <p:cNvPr id="35846" name="Freeform 136"/>
          <p:cNvSpPr>
            <a:spLocks noChangeAspect="1"/>
          </p:cNvSpPr>
          <p:nvPr/>
        </p:nvSpPr>
        <p:spPr bwMode="auto">
          <a:xfrm>
            <a:off x="3492500" y="2835275"/>
            <a:ext cx="1189038" cy="1331913"/>
          </a:xfrm>
          <a:custGeom>
            <a:avLst/>
            <a:gdLst>
              <a:gd name="T0" fmla="*/ 2147483647 w 150"/>
              <a:gd name="T1" fmla="*/ 2147483647 h 168"/>
              <a:gd name="T2" fmla="*/ 2147483647 w 150"/>
              <a:gd name="T3" fmla="*/ 2147483647 h 168"/>
              <a:gd name="T4" fmla="*/ 2147483647 w 150"/>
              <a:gd name="T5" fmla="*/ 2147483647 h 168"/>
              <a:gd name="T6" fmla="*/ 2147483647 w 150"/>
              <a:gd name="T7" fmla="*/ 2147483647 h 168"/>
              <a:gd name="T8" fmla="*/ 2147483647 w 150"/>
              <a:gd name="T9" fmla="*/ 2147483647 h 168"/>
              <a:gd name="T10" fmla="*/ 2147483647 w 150"/>
              <a:gd name="T11" fmla="*/ 2147483647 h 168"/>
              <a:gd name="T12" fmla="*/ 2147483647 w 150"/>
              <a:gd name="T13" fmla="*/ 2147483647 h 168"/>
              <a:gd name="T14" fmla="*/ 2147483647 w 150"/>
              <a:gd name="T15" fmla="*/ 2147483647 h 168"/>
              <a:gd name="T16" fmla="*/ 2147483647 w 150"/>
              <a:gd name="T17" fmla="*/ 2147483647 h 168"/>
              <a:gd name="T18" fmla="*/ 0 w 150"/>
              <a:gd name="T19" fmla="*/ 2147483647 h 168"/>
              <a:gd name="T20" fmla="*/ 2147483647 w 150"/>
              <a:gd name="T21" fmla="*/ 2147483647 h 168"/>
              <a:gd name="T22" fmla="*/ 2147483647 w 150"/>
              <a:gd name="T23" fmla="*/ 2147483647 h 168"/>
              <a:gd name="T24" fmla="*/ 2147483647 w 150"/>
              <a:gd name="T25" fmla="*/ 2147483647 h 168"/>
              <a:gd name="T26" fmla="*/ 2147483647 w 150"/>
              <a:gd name="T27" fmla="*/ 2147483647 h 168"/>
              <a:gd name="T28" fmla="*/ 2147483647 w 150"/>
              <a:gd name="T29" fmla="*/ 2147483647 h 168"/>
              <a:gd name="T30" fmla="*/ 2147483647 w 150"/>
              <a:gd name="T31" fmla="*/ 2147483647 h 168"/>
              <a:gd name="T32" fmla="*/ 2147483647 w 150"/>
              <a:gd name="T33" fmla="*/ 0 h 168"/>
              <a:gd name="T34" fmla="*/ 2147483647 w 150"/>
              <a:gd name="T35" fmla="*/ 2147483647 h 168"/>
              <a:gd name="T36" fmla="*/ 2147483647 w 150"/>
              <a:gd name="T37" fmla="*/ 2147483647 h 168"/>
              <a:gd name="T38" fmla="*/ 2147483647 w 150"/>
              <a:gd name="T39" fmla="*/ 2147483647 h 168"/>
              <a:gd name="T40" fmla="*/ 2147483647 w 150"/>
              <a:gd name="T41" fmla="*/ 2147483647 h 168"/>
              <a:gd name="T42" fmla="*/ 2147483647 w 150"/>
              <a:gd name="T43" fmla="*/ 2147483647 h 168"/>
              <a:gd name="T44" fmla="*/ 2147483647 w 150"/>
              <a:gd name="T45" fmla="*/ 2147483647 h 168"/>
              <a:gd name="T46" fmla="*/ 2147483647 w 150"/>
              <a:gd name="T47" fmla="*/ 2147483647 h 168"/>
              <a:gd name="T48" fmla="*/ 2147483647 w 150"/>
              <a:gd name="T49" fmla="*/ 2147483647 h 168"/>
              <a:gd name="T50" fmla="*/ 2147483647 w 150"/>
              <a:gd name="T51" fmla="*/ 2147483647 h 168"/>
              <a:gd name="T52" fmla="*/ 2147483647 w 150"/>
              <a:gd name="T53" fmla="*/ 2147483647 h 168"/>
              <a:gd name="T54" fmla="*/ 2147483647 w 150"/>
              <a:gd name="T55" fmla="*/ 2147483647 h 1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0"/>
              <a:gd name="T85" fmla="*/ 0 h 168"/>
              <a:gd name="T86" fmla="*/ 150 w 150"/>
              <a:gd name="T87" fmla="*/ 168 h 1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0" h="168">
                <a:moveTo>
                  <a:pt x="96" y="156"/>
                </a:moveTo>
                <a:lnTo>
                  <a:pt x="84" y="150"/>
                </a:lnTo>
                <a:lnTo>
                  <a:pt x="66" y="162"/>
                </a:lnTo>
                <a:lnTo>
                  <a:pt x="66" y="168"/>
                </a:lnTo>
                <a:lnTo>
                  <a:pt x="42" y="150"/>
                </a:lnTo>
                <a:lnTo>
                  <a:pt x="36" y="150"/>
                </a:lnTo>
                <a:lnTo>
                  <a:pt x="18" y="138"/>
                </a:lnTo>
                <a:lnTo>
                  <a:pt x="24" y="132"/>
                </a:lnTo>
                <a:lnTo>
                  <a:pt x="18" y="114"/>
                </a:lnTo>
                <a:lnTo>
                  <a:pt x="0" y="102"/>
                </a:lnTo>
                <a:lnTo>
                  <a:pt x="18" y="78"/>
                </a:lnTo>
                <a:lnTo>
                  <a:pt x="24" y="78"/>
                </a:lnTo>
                <a:lnTo>
                  <a:pt x="36" y="72"/>
                </a:lnTo>
                <a:lnTo>
                  <a:pt x="48" y="54"/>
                </a:lnTo>
                <a:lnTo>
                  <a:pt x="72" y="42"/>
                </a:lnTo>
                <a:lnTo>
                  <a:pt x="84" y="12"/>
                </a:lnTo>
                <a:lnTo>
                  <a:pt x="114" y="0"/>
                </a:lnTo>
                <a:lnTo>
                  <a:pt x="138" y="24"/>
                </a:lnTo>
                <a:lnTo>
                  <a:pt x="132" y="30"/>
                </a:lnTo>
                <a:lnTo>
                  <a:pt x="150" y="72"/>
                </a:lnTo>
                <a:lnTo>
                  <a:pt x="132" y="96"/>
                </a:lnTo>
                <a:lnTo>
                  <a:pt x="126" y="102"/>
                </a:lnTo>
                <a:lnTo>
                  <a:pt x="120" y="114"/>
                </a:lnTo>
                <a:lnTo>
                  <a:pt x="138" y="144"/>
                </a:lnTo>
                <a:lnTo>
                  <a:pt x="132" y="156"/>
                </a:lnTo>
                <a:lnTo>
                  <a:pt x="126" y="168"/>
                </a:lnTo>
                <a:lnTo>
                  <a:pt x="96" y="168"/>
                </a:lnTo>
                <a:lnTo>
                  <a:pt x="96" y="156"/>
                </a:lnTo>
                <a:close/>
              </a:path>
            </a:pathLst>
          </a:custGeom>
          <a:solidFill>
            <a:srgbClr val="00CC99"/>
          </a:solidFill>
          <a:ln w="0">
            <a:solidFill>
              <a:srgbClr val="000000"/>
            </a:solidFill>
            <a:prstDash val="solid"/>
            <a:round/>
            <a:headEnd/>
            <a:tailEnd/>
          </a:ln>
        </p:spPr>
        <p:txBody>
          <a:bodyPr/>
          <a:lstStyle/>
          <a:p>
            <a:endParaRPr lang="fi-FI"/>
          </a:p>
        </p:txBody>
      </p:sp>
      <p:sp>
        <p:nvSpPr>
          <p:cNvPr id="35847" name="Freeform 140"/>
          <p:cNvSpPr>
            <a:spLocks noChangeAspect="1"/>
          </p:cNvSpPr>
          <p:nvPr/>
        </p:nvSpPr>
        <p:spPr bwMode="auto">
          <a:xfrm>
            <a:off x="4443413" y="3357563"/>
            <a:ext cx="1417637" cy="714375"/>
          </a:xfrm>
          <a:custGeom>
            <a:avLst/>
            <a:gdLst>
              <a:gd name="T0" fmla="*/ 2147483647 w 179"/>
              <a:gd name="T1" fmla="*/ 2147483647 h 90"/>
              <a:gd name="T2" fmla="*/ 2147483647 w 179"/>
              <a:gd name="T3" fmla="*/ 2147483647 h 90"/>
              <a:gd name="T4" fmla="*/ 2147483647 w 179"/>
              <a:gd name="T5" fmla="*/ 2147483647 h 90"/>
              <a:gd name="T6" fmla="*/ 2147483647 w 179"/>
              <a:gd name="T7" fmla="*/ 2147483647 h 90"/>
              <a:gd name="T8" fmla="*/ 2147483647 w 179"/>
              <a:gd name="T9" fmla="*/ 2147483647 h 90"/>
              <a:gd name="T10" fmla="*/ 0 w 179"/>
              <a:gd name="T11" fmla="*/ 2147483647 h 90"/>
              <a:gd name="T12" fmla="*/ 2147483647 w 179"/>
              <a:gd name="T13" fmla="*/ 2147483647 h 90"/>
              <a:gd name="T14" fmla="*/ 2147483647 w 179"/>
              <a:gd name="T15" fmla="*/ 2147483647 h 90"/>
              <a:gd name="T16" fmla="*/ 2147483647 w 179"/>
              <a:gd name="T17" fmla="*/ 2147483647 h 90"/>
              <a:gd name="T18" fmla="*/ 2147483647 w 179"/>
              <a:gd name="T19" fmla="*/ 2147483647 h 90"/>
              <a:gd name="T20" fmla="*/ 2147483647 w 179"/>
              <a:gd name="T21" fmla="*/ 2147483647 h 90"/>
              <a:gd name="T22" fmla="*/ 2147483647 w 179"/>
              <a:gd name="T23" fmla="*/ 0 h 90"/>
              <a:gd name="T24" fmla="*/ 2147483647 w 179"/>
              <a:gd name="T25" fmla="*/ 2147483647 h 90"/>
              <a:gd name="T26" fmla="*/ 2147483647 w 179"/>
              <a:gd name="T27" fmla="*/ 2147483647 h 90"/>
              <a:gd name="T28" fmla="*/ 2147483647 w 179"/>
              <a:gd name="T29" fmla="*/ 2147483647 h 90"/>
              <a:gd name="T30" fmla="*/ 2147483647 w 179"/>
              <a:gd name="T31" fmla="*/ 2147483647 h 90"/>
              <a:gd name="T32" fmla="*/ 2147483647 w 179"/>
              <a:gd name="T33" fmla="*/ 2147483647 h 90"/>
              <a:gd name="T34" fmla="*/ 2147483647 w 179"/>
              <a:gd name="T35" fmla="*/ 2147483647 h 90"/>
              <a:gd name="T36" fmla="*/ 2147483647 w 179"/>
              <a:gd name="T37" fmla="*/ 2147483647 h 90"/>
              <a:gd name="T38" fmla="*/ 2147483647 w 179"/>
              <a:gd name="T39" fmla="*/ 2147483647 h 90"/>
              <a:gd name="T40" fmla="*/ 2147483647 w 179"/>
              <a:gd name="T41" fmla="*/ 2147483647 h 90"/>
              <a:gd name="T42" fmla="*/ 2147483647 w 179"/>
              <a:gd name="T43" fmla="*/ 2147483647 h 90"/>
              <a:gd name="T44" fmla="*/ 2147483647 w 179"/>
              <a:gd name="T45" fmla="*/ 2147483647 h 90"/>
              <a:gd name="T46" fmla="*/ 2147483647 w 179"/>
              <a:gd name="T47" fmla="*/ 2147483647 h 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9"/>
              <a:gd name="T73" fmla="*/ 0 h 90"/>
              <a:gd name="T74" fmla="*/ 179 w 179"/>
              <a:gd name="T75" fmla="*/ 90 h 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9" h="90">
                <a:moveTo>
                  <a:pt x="60" y="90"/>
                </a:moveTo>
                <a:lnTo>
                  <a:pt x="42" y="84"/>
                </a:lnTo>
                <a:lnTo>
                  <a:pt x="36" y="90"/>
                </a:lnTo>
                <a:lnTo>
                  <a:pt x="12" y="90"/>
                </a:lnTo>
                <a:lnTo>
                  <a:pt x="18" y="78"/>
                </a:lnTo>
                <a:lnTo>
                  <a:pt x="0" y="48"/>
                </a:lnTo>
                <a:lnTo>
                  <a:pt x="6" y="36"/>
                </a:lnTo>
                <a:lnTo>
                  <a:pt x="12" y="30"/>
                </a:lnTo>
                <a:lnTo>
                  <a:pt x="30" y="6"/>
                </a:lnTo>
                <a:lnTo>
                  <a:pt x="48" y="30"/>
                </a:lnTo>
                <a:lnTo>
                  <a:pt x="90" y="18"/>
                </a:lnTo>
                <a:lnTo>
                  <a:pt x="102" y="0"/>
                </a:lnTo>
                <a:lnTo>
                  <a:pt x="108" y="6"/>
                </a:lnTo>
                <a:lnTo>
                  <a:pt x="126" y="18"/>
                </a:lnTo>
                <a:lnTo>
                  <a:pt x="126" y="36"/>
                </a:lnTo>
                <a:lnTo>
                  <a:pt x="179" y="66"/>
                </a:lnTo>
                <a:lnTo>
                  <a:pt x="162" y="84"/>
                </a:lnTo>
                <a:lnTo>
                  <a:pt x="144" y="84"/>
                </a:lnTo>
                <a:lnTo>
                  <a:pt x="132" y="90"/>
                </a:lnTo>
                <a:lnTo>
                  <a:pt x="108" y="78"/>
                </a:lnTo>
                <a:lnTo>
                  <a:pt x="90" y="72"/>
                </a:lnTo>
                <a:lnTo>
                  <a:pt x="84" y="78"/>
                </a:lnTo>
                <a:lnTo>
                  <a:pt x="66" y="78"/>
                </a:lnTo>
                <a:lnTo>
                  <a:pt x="60" y="90"/>
                </a:lnTo>
                <a:close/>
              </a:path>
            </a:pathLst>
          </a:custGeom>
          <a:solidFill>
            <a:srgbClr val="00CC99"/>
          </a:solidFill>
          <a:ln w="0">
            <a:solidFill>
              <a:srgbClr val="000000"/>
            </a:solidFill>
            <a:prstDash val="solid"/>
            <a:round/>
            <a:headEnd/>
            <a:tailEnd/>
          </a:ln>
        </p:spPr>
        <p:txBody>
          <a:bodyPr/>
          <a:lstStyle/>
          <a:p>
            <a:endParaRPr lang="fi-FI"/>
          </a:p>
        </p:txBody>
      </p:sp>
      <p:sp>
        <p:nvSpPr>
          <p:cNvPr id="35848" name="Freeform 141"/>
          <p:cNvSpPr>
            <a:spLocks noChangeAspect="1"/>
          </p:cNvSpPr>
          <p:nvPr/>
        </p:nvSpPr>
        <p:spPr bwMode="auto">
          <a:xfrm>
            <a:off x="4395788" y="1743075"/>
            <a:ext cx="1235075" cy="1852613"/>
          </a:xfrm>
          <a:custGeom>
            <a:avLst/>
            <a:gdLst>
              <a:gd name="T0" fmla="*/ 0 w 156"/>
              <a:gd name="T1" fmla="*/ 2147483647 h 234"/>
              <a:gd name="T2" fmla="*/ 2147483647 w 156"/>
              <a:gd name="T3" fmla="*/ 2147483647 h 234"/>
              <a:gd name="T4" fmla="*/ 2147483647 w 156"/>
              <a:gd name="T5" fmla="*/ 2147483647 h 234"/>
              <a:gd name="T6" fmla="*/ 2147483647 w 156"/>
              <a:gd name="T7" fmla="*/ 2147483647 h 234"/>
              <a:gd name="T8" fmla="*/ 2147483647 w 156"/>
              <a:gd name="T9" fmla="*/ 2147483647 h 234"/>
              <a:gd name="T10" fmla="*/ 2147483647 w 156"/>
              <a:gd name="T11" fmla="*/ 2147483647 h 234"/>
              <a:gd name="T12" fmla="*/ 2147483647 w 156"/>
              <a:gd name="T13" fmla="*/ 2147483647 h 234"/>
              <a:gd name="T14" fmla="*/ 2147483647 w 156"/>
              <a:gd name="T15" fmla="*/ 2147483647 h 234"/>
              <a:gd name="T16" fmla="*/ 2147483647 w 156"/>
              <a:gd name="T17" fmla="*/ 2147483647 h 234"/>
              <a:gd name="T18" fmla="*/ 2147483647 w 156"/>
              <a:gd name="T19" fmla="*/ 2147483647 h 234"/>
              <a:gd name="T20" fmla="*/ 2147483647 w 156"/>
              <a:gd name="T21" fmla="*/ 2147483647 h 234"/>
              <a:gd name="T22" fmla="*/ 2147483647 w 156"/>
              <a:gd name="T23" fmla="*/ 2147483647 h 234"/>
              <a:gd name="T24" fmla="*/ 2147483647 w 156"/>
              <a:gd name="T25" fmla="*/ 2147483647 h 234"/>
              <a:gd name="T26" fmla="*/ 2147483647 w 156"/>
              <a:gd name="T27" fmla="*/ 2147483647 h 234"/>
              <a:gd name="T28" fmla="*/ 2147483647 w 156"/>
              <a:gd name="T29" fmla="*/ 2147483647 h 234"/>
              <a:gd name="T30" fmla="*/ 2147483647 w 156"/>
              <a:gd name="T31" fmla="*/ 2147483647 h 234"/>
              <a:gd name="T32" fmla="*/ 2147483647 w 156"/>
              <a:gd name="T33" fmla="*/ 2147483647 h 234"/>
              <a:gd name="T34" fmla="*/ 2147483647 w 156"/>
              <a:gd name="T35" fmla="*/ 2147483647 h 234"/>
              <a:gd name="T36" fmla="*/ 2147483647 w 156"/>
              <a:gd name="T37" fmla="*/ 2147483647 h 234"/>
              <a:gd name="T38" fmla="*/ 2147483647 w 156"/>
              <a:gd name="T39" fmla="*/ 0 h 234"/>
              <a:gd name="T40" fmla="*/ 2147483647 w 156"/>
              <a:gd name="T41" fmla="*/ 2147483647 h 234"/>
              <a:gd name="T42" fmla="*/ 2147483647 w 156"/>
              <a:gd name="T43" fmla="*/ 2147483647 h 234"/>
              <a:gd name="T44" fmla="*/ 2147483647 w 156"/>
              <a:gd name="T45" fmla="*/ 2147483647 h 234"/>
              <a:gd name="T46" fmla="*/ 2147483647 w 156"/>
              <a:gd name="T47" fmla="*/ 2147483647 h 234"/>
              <a:gd name="T48" fmla="*/ 2147483647 w 156"/>
              <a:gd name="T49" fmla="*/ 2147483647 h 234"/>
              <a:gd name="T50" fmla="*/ 2147483647 w 156"/>
              <a:gd name="T51" fmla="*/ 2147483647 h 234"/>
              <a:gd name="T52" fmla="*/ 2147483647 w 156"/>
              <a:gd name="T53" fmla="*/ 2147483647 h 234"/>
              <a:gd name="T54" fmla="*/ 2147483647 w 156"/>
              <a:gd name="T55" fmla="*/ 2147483647 h 234"/>
              <a:gd name="T56" fmla="*/ 2147483647 w 156"/>
              <a:gd name="T57" fmla="*/ 2147483647 h 234"/>
              <a:gd name="T58" fmla="*/ 2147483647 w 156"/>
              <a:gd name="T59" fmla="*/ 2147483647 h 234"/>
              <a:gd name="T60" fmla="*/ 2147483647 w 156"/>
              <a:gd name="T61" fmla="*/ 2147483647 h 234"/>
              <a:gd name="T62" fmla="*/ 0 w 156"/>
              <a:gd name="T63" fmla="*/ 2147483647 h 234"/>
              <a:gd name="T64" fmla="*/ 0 w 156"/>
              <a:gd name="T65" fmla="*/ 2147483647 h 2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6"/>
              <a:gd name="T100" fmla="*/ 0 h 234"/>
              <a:gd name="T101" fmla="*/ 156 w 156"/>
              <a:gd name="T102" fmla="*/ 234 h 2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6" h="234">
                <a:moveTo>
                  <a:pt x="0" y="138"/>
                </a:moveTo>
                <a:lnTo>
                  <a:pt x="24" y="162"/>
                </a:lnTo>
                <a:lnTo>
                  <a:pt x="18" y="168"/>
                </a:lnTo>
                <a:lnTo>
                  <a:pt x="36" y="210"/>
                </a:lnTo>
                <a:lnTo>
                  <a:pt x="54" y="234"/>
                </a:lnTo>
                <a:lnTo>
                  <a:pt x="96" y="222"/>
                </a:lnTo>
                <a:lnTo>
                  <a:pt x="108" y="204"/>
                </a:lnTo>
                <a:lnTo>
                  <a:pt x="108" y="198"/>
                </a:lnTo>
                <a:lnTo>
                  <a:pt x="132" y="186"/>
                </a:lnTo>
                <a:lnTo>
                  <a:pt x="126" y="132"/>
                </a:lnTo>
                <a:lnTo>
                  <a:pt x="144" y="132"/>
                </a:lnTo>
                <a:lnTo>
                  <a:pt x="156" y="102"/>
                </a:lnTo>
                <a:lnTo>
                  <a:pt x="150" y="66"/>
                </a:lnTo>
                <a:lnTo>
                  <a:pt x="144" y="54"/>
                </a:lnTo>
                <a:lnTo>
                  <a:pt x="138" y="42"/>
                </a:lnTo>
                <a:lnTo>
                  <a:pt x="138" y="30"/>
                </a:lnTo>
                <a:lnTo>
                  <a:pt x="144" y="30"/>
                </a:lnTo>
                <a:lnTo>
                  <a:pt x="150" y="24"/>
                </a:lnTo>
                <a:lnTo>
                  <a:pt x="144" y="6"/>
                </a:lnTo>
                <a:lnTo>
                  <a:pt x="114" y="0"/>
                </a:lnTo>
                <a:lnTo>
                  <a:pt x="102" y="42"/>
                </a:lnTo>
                <a:lnTo>
                  <a:pt x="84" y="36"/>
                </a:lnTo>
                <a:lnTo>
                  <a:pt x="72" y="30"/>
                </a:lnTo>
                <a:lnTo>
                  <a:pt x="66" y="36"/>
                </a:lnTo>
                <a:lnTo>
                  <a:pt x="54" y="42"/>
                </a:lnTo>
                <a:lnTo>
                  <a:pt x="24" y="42"/>
                </a:lnTo>
                <a:lnTo>
                  <a:pt x="24" y="54"/>
                </a:lnTo>
                <a:lnTo>
                  <a:pt x="18" y="66"/>
                </a:lnTo>
                <a:lnTo>
                  <a:pt x="30" y="78"/>
                </a:lnTo>
                <a:lnTo>
                  <a:pt x="36" y="114"/>
                </a:lnTo>
                <a:lnTo>
                  <a:pt x="30" y="132"/>
                </a:lnTo>
                <a:lnTo>
                  <a:pt x="0" y="132"/>
                </a:lnTo>
                <a:lnTo>
                  <a:pt x="0" y="138"/>
                </a:lnTo>
                <a:close/>
              </a:path>
            </a:pathLst>
          </a:custGeom>
          <a:solidFill>
            <a:srgbClr val="00CC99"/>
          </a:solidFill>
          <a:ln w="0">
            <a:solidFill>
              <a:srgbClr val="000000"/>
            </a:solidFill>
            <a:prstDash val="solid"/>
            <a:round/>
            <a:headEnd/>
            <a:tailEnd/>
          </a:ln>
        </p:spPr>
        <p:txBody>
          <a:bodyPr/>
          <a:lstStyle/>
          <a:p>
            <a:endParaRPr lang="fi-FI"/>
          </a:p>
        </p:txBody>
      </p:sp>
      <p:sp>
        <p:nvSpPr>
          <p:cNvPr id="35849" name="Freeform 165"/>
          <p:cNvSpPr>
            <a:spLocks noChangeAspect="1"/>
          </p:cNvSpPr>
          <p:nvPr/>
        </p:nvSpPr>
        <p:spPr bwMode="auto">
          <a:xfrm>
            <a:off x="5394325" y="2549525"/>
            <a:ext cx="1514475" cy="1141413"/>
          </a:xfrm>
          <a:custGeom>
            <a:avLst/>
            <a:gdLst>
              <a:gd name="T0" fmla="*/ 2147483647 w 191"/>
              <a:gd name="T1" fmla="*/ 2147483647 h 144"/>
              <a:gd name="T2" fmla="*/ 0 w 191"/>
              <a:gd name="T3" fmla="*/ 2147483647 h 144"/>
              <a:gd name="T4" fmla="*/ 2147483647 w 191"/>
              <a:gd name="T5" fmla="*/ 2147483647 h 144"/>
              <a:gd name="T6" fmla="*/ 2147483647 w 191"/>
              <a:gd name="T7" fmla="*/ 2147483647 h 144"/>
              <a:gd name="T8" fmla="*/ 2147483647 w 191"/>
              <a:gd name="T9" fmla="*/ 2147483647 h 144"/>
              <a:gd name="T10" fmla="*/ 2147483647 w 191"/>
              <a:gd name="T11" fmla="*/ 2147483647 h 144"/>
              <a:gd name="T12" fmla="*/ 2147483647 w 191"/>
              <a:gd name="T13" fmla="*/ 2147483647 h 144"/>
              <a:gd name="T14" fmla="*/ 2147483647 w 191"/>
              <a:gd name="T15" fmla="*/ 2147483647 h 144"/>
              <a:gd name="T16" fmla="*/ 2147483647 w 191"/>
              <a:gd name="T17" fmla="*/ 2147483647 h 144"/>
              <a:gd name="T18" fmla="*/ 2147483647 w 191"/>
              <a:gd name="T19" fmla="*/ 2147483647 h 144"/>
              <a:gd name="T20" fmla="*/ 2147483647 w 191"/>
              <a:gd name="T21" fmla="*/ 2147483647 h 144"/>
              <a:gd name="T22" fmla="*/ 2147483647 w 191"/>
              <a:gd name="T23" fmla="*/ 2147483647 h 144"/>
              <a:gd name="T24" fmla="*/ 2147483647 w 191"/>
              <a:gd name="T25" fmla="*/ 2147483647 h 144"/>
              <a:gd name="T26" fmla="*/ 2147483647 w 191"/>
              <a:gd name="T27" fmla="*/ 2147483647 h 144"/>
              <a:gd name="T28" fmla="*/ 2147483647 w 191"/>
              <a:gd name="T29" fmla="*/ 2147483647 h 144"/>
              <a:gd name="T30" fmla="*/ 2147483647 w 191"/>
              <a:gd name="T31" fmla="*/ 2147483647 h 144"/>
              <a:gd name="T32" fmla="*/ 2147483647 w 191"/>
              <a:gd name="T33" fmla="*/ 0 h 144"/>
              <a:gd name="T34" fmla="*/ 2147483647 w 191"/>
              <a:gd name="T35" fmla="*/ 2147483647 h 1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1"/>
              <a:gd name="T55" fmla="*/ 0 h 144"/>
              <a:gd name="T56" fmla="*/ 191 w 191"/>
              <a:gd name="T57" fmla="*/ 144 h 1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1" h="144">
                <a:moveTo>
                  <a:pt x="18" y="30"/>
                </a:moveTo>
                <a:lnTo>
                  <a:pt x="0" y="30"/>
                </a:lnTo>
                <a:lnTo>
                  <a:pt x="6" y="84"/>
                </a:lnTo>
                <a:lnTo>
                  <a:pt x="12" y="84"/>
                </a:lnTo>
                <a:lnTo>
                  <a:pt x="24" y="84"/>
                </a:lnTo>
                <a:lnTo>
                  <a:pt x="36" y="96"/>
                </a:lnTo>
                <a:lnTo>
                  <a:pt x="47" y="90"/>
                </a:lnTo>
                <a:lnTo>
                  <a:pt x="113" y="126"/>
                </a:lnTo>
                <a:lnTo>
                  <a:pt x="119" y="126"/>
                </a:lnTo>
                <a:lnTo>
                  <a:pt x="131" y="132"/>
                </a:lnTo>
                <a:lnTo>
                  <a:pt x="155" y="144"/>
                </a:lnTo>
                <a:lnTo>
                  <a:pt x="191" y="120"/>
                </a:lnTo>
                <a:lnTo>
                  <a:pt x="191" y="102"/>
                </a:lnTo>
                <a:lnTo>
                  <a:pt x="161" y="72"/>
                </a:lnTo>
                <a:lnTo>
                  <a:pt x="113" y="54"/>
                </a:lnTo>
                <a:lnTo>
                  <a:pt x="101" y="60"/>
                </a:lnTo>
                <a:lnTo>
                  <a:pt x="30" y="0"/>
                </a:lnTo>
                <a:lnTo>
                  <a:pt x="18" y="30"/>
                </a:lnTo>
                <a:close/>
              </a:path>
            </a:pathLst>
          </a:custGeom>
          <a:solidFill>
            <a:srgbClr val="00CC99"/>
          </a:solidFill>
          <a:ln w="0">
            <a:solidFill>
              <a:srgbClr val="000000"/>
            </a:solidFill>
            <a:prstDash val="solid"/>
            <a:round/>
            <a:headEnd/>
            <a:tailEnd/>
          </a:ln>
        </p:spPr>
        <p:txBody>
          <a:bodyPr/>
          <a:lstStyle/>
          <a:p>
            <a:endParaRPr lang="fi-FI"/>
          </a:p>
        </p:txBody>
      </p:sp>
      <p:sp>
        <p:nvSpPr>
          <p:cNvPr id="35850" name="Freeform 166"/>
          <p:cNvSpPr>
            <a:spLocks noChangeAspect="1"/>
          </p:cNvSpPr>
          <p:nvPr/>
        </p:nvSpPr>
        <p:spPr bwMode="auto">
          <a:xfrm>
            <a:off x="6194425" y="3214688"/>
            <a:ext cx="1998663" cy="2332037"/>
          </a:xfrm>
          <a:custGeom>
            <a:avLst/>
            <a:gdLst>
              <a:gd name="T0" fmla="*/ 0 w 252"/>
              <a:gd name="T1" fmla="*/ 2147483647 h 294"/>
              <a:gd name="T2" fmla="*/ 2147483647 w 252"/>
              <a:gd name="T3" fmla="*/ 2147483647 h 294"/>
              <a:gd name="T4" fmla="*/ 2147483647 w 252"/>
              <a:gd name="T5" fmla="*/ 2147483647 h 294"/>
              <a:gd name="T6" fmla="*/ 2147483647 w 252"/>
              <a:gd name="T7" fmla="*/ 2147483647 h 294"/>
              <a:gd name="T8" fmla="*/ 2147483647 w 252"/>
              <a:gd name="T9" fmla="*/ 2147483647 h 294"/>
              <a:gd name="T10" fmla="*/ 2147483647 w 252"/>
              <a:gd name="T11" fmla="*/ 2147483647 h 294"/>
              <a:gd name="T12" fmla="*/ 2147483647 w 252"/>
              <a:gd name="T13" fmla="*/ 2147483647 h 294"/>
              <a:gd name="T14" fmla="*/ 2147483647 w 252"/>
              <a:gd name="T15" fmla="*/ 2147483647 h 294"/>
              <a:gd name="T16" fmla="*/ 2147483647 w 252"/>
              <a:gd name="T17" fmla="*/ 2147483647 h 294"/>
              <a:gd name="T18" fmla="*/ 2147483647 w 252"/>
              <a:gd name="T19" fmla="*/ 2147483647 h 294"/>
              <a:gd name="T20" fmla="*/ 2147483647 w 252"/>
              <a:gd name="T21" fmla="*/ 2147483647 h 294"/>
              <a:gd name="T22" fmla="*/ 2147483647 w 252"/>
              <a:gd name="T23" fmla="*/ 0 h 294"/>
              <a:gd name="T24" fmla="*/ 2147483647 w 252"/>
              <a:gd name="T25" fmla="*/ 2147483647 h 294"/>
              <a:gd name="T26" fmla="*/ 2147483647 w 252"/>
              <a:gd name="T27" fmla="*/ 2147483647 h 294"/>
              <a:gd name="T28" fmla="*/ 2147483647 w 252"/>
              <a:gd name="T29" fmla="*/ 2147483647 h 294"/>
              <a:gd name="T30" fmla="*/ 2147483647 w 252"/>
              <a:gd name="T31" fmla="*/ 2147483647 h 294"/>
              <a:gd name="T32" fmla="*/ 2147483647 w 252"/>
              <a:gd name="T33" fmla="*/ 2147483647 h 294"/>
              <a:gd name="T34" fmla="*/ 2147483647 w 252"/>
              <a:gd name="T35" fmla="*/ 2147483647 h 294"/>
              <a:gd name="T36" fmla="*/ 2147483647 w 252"/>
              <a:gd name="T37" fmla="*/ 2147483647 h 294"/>
              <a:gd name="T38" fmla="*/ 2147483647 w 252"/>
              <a:gd name="T39" fmla="*/ 2147483647 h 294"/>
              <a:gd name="T40" fmla="*/ 2147483647 w 252"/>
              <a:gd name="T41" fmla="*/ 2147483647 h 294"/>
              <a:gd name="T42" fmla="*/ 2147483647 w 252"/>
              <a:gd name="T43" fmla="*/ 2147483647 h 294"/>
              <a:gd name="T44" fmla="*/ 2147483647 w 252"/>
              <a:gd name="T45" fmla="*/ 2147483647 h 294"/>
              <a:gd name="T46" fmla="*/ 2147483647 w 252"/>
              <a:gd name="T47" fmla="*/ 2147483647 h 294"/>
              <a:gd name="T48" fmla="*/ 2147483647 w 252"/>
              <a:gd name="T49" fmla="*/ 2147483647 h 294"/>
              <a:gd name="T50" fmla="*/ 2147483647 w 252"/>
              <a:gd name="T51" fmla="*/ 2147483647 h 294"/>
              <a:gd name="T52" fmla="*/ 2147483647 w 252"/>
              <a:gd name="T53" fmla="*/ 2147483647 h 294"/>
              <a:gd name="T54" fmla="*/ 2147483647 w 252"/>
              <a:gd name="T55" fmla="*/ 2147483647 h 294"/>
              <a:gd name="T56" fmla="*/ 2147483647 w 252"/>
              <a:gd name="T57" fmla="*/ 2147483647 h 294"/>
              <a:gd name="T58" fmla="*/ 2147483647 w 252"/>
              <a:gd name="T59" fmla="*/ 2147483647 h 294"/>
              <a:gd name="T60" fmla="*/ 2147483647 w 252"/>
              <a:gd name="T61" fmla="*/ 2147483647 h 294"/>
              <a:gd name="T62" fmla="*/ 2147483647 w 252"/>
              <a:gd name="T63" fmla="*/ 2147483647 h 294"/>
              <a:gd name="T64" fmla="*/ 2147483647 w 252"/>
              <a:gd name="T65" fmla="*/ 2147483647 h 294"/>
              <a:gd name="T66" fmla="*/ 2147483647 w 252"/>
              <a:gd name="T67" fmla="*/ 2147483647 h 294"/>
              <a:gd name="T68" fmla="*/ 2147483647 w 252"/>
              <a:gd name="T69" fmla="*/ 2147483647 h 294"/>
              <a:gd name="T70" fmla="*/ 2147483647 w 252"/>
              <a:gd name="T71" fmla="*/ 2147483647 h 294"/>
              <a:gd name="T72" fmla="*/ 2147483647 w 252"/>
              <a:gd name="T73" fmla="*/ 2147483647 h 294"/>
              <a:gd name="T74" fmla="*/ 0 w 252"/>
              <a:gd name="T75" fmla="*/ 2147483647 h 2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2"/>
              <a:gd name="T115" fmla="*/ 0 h 294"/>
              <a:gd name="T116" fmla="*/ 252 w 252"/>
              <a:gd name="T117" fmla="*/ 294 h 29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2" h="294">
                <a:moveTo>
                  <a:pt x="0" y="108"/>
                </a:moveTo>
                <a:lnTo>
                  <a:pt x="12" y="90"/>
                </a:lnTo>
                <a:lnTo>
                  <a:pt x="12" y="72"/>
                </a:lnTo>
                <a:lnTo>
                  <a:pt x="6" y="48"/>
                </a:lnTo>
                <a:lnTo>
                  <a:pt x="12" y="42"/>
                </a:lnTo>
                <a:lnTo>
                  <a:pt x="18" y="42"/>
                </a:lnTo>
                <a:lnTo>
                  <a:pt x="30" y="48"/>
                </a:lnTo>
                <a:lnTo>
                  <a:pt x="54" y="60"/>
                </a:lnTo>
                <a:lnTo>
                  <a:pt x="90" y="36"/>
                </a:lnTo>
                <a:lnTo>
                  <a:pt x="90" y="18"/>
                </a:lnTo>
                <a:lnTo>
                  <a:pt x="96" y="12"/>
                </a:lnTo>
                <a:lnTo>
                  <a:pt x="114" y="0"/>
                </a:lnTo>
                <a:lnTo>
                  <a:pt x="168" y="12"/>
                </a:lnTo>
                <a:lnTo>
                  <a:pt x="174" y="36"/>
                </a:lnTo>
                <a:lnTo>
                  <a:pt x="180" y="66"/>
                </a:lnTo>
                <a:lnTo>
                  <a:pt x="192" y="78"/>
                </a:lnTo>
                <a:lnTo>
                  <a:pt x="216" y="96"/>
                </a:lnTo>
                <a:lnTo>
                  <a:pt x="228" y="108"/>
                </a:lnTo>
                <a:lnTo>
                  <a:pt x="240" y="114"/>
                </a:lnTo>
                <a:lnTo>
                  <a:pt x="246" y="120"/>
                </a:lnTo>
                <a:lnTo>
                  <a:pt x="246" y="132"/>
                </a:lnTo>
                <a:lnTo>
                  <a:pt x="252" y="150"/>
                </a:lnTo>
                <a:lnTo>
                  <a:pt x="252" y="162"/>
                </a:lnTo>
                <a:lnTo>
                  <a:pt x="252" y="174"/>
                </a:lnTo>
                <a:lnTo>
                  <a:pt x="234" y="204"/>
                </a:lnTo>
                <a:lnTo>
                  <a:pt x="228" y="222"/>
                </a:lnTo>
                <a:lnTo>
                  <a:pt x="216" y="258"/>
                </a:lnTo>
                <a:lnTo>
                  <a:pt x="186" y="276"/>
                </a:lnTo>
                <a:lnTo>
                  <a:pt x="186" y="282"/>
                </a:lnTo>
                <a:lnTo>
                  <a:pt x="168" y="282"/>
                </a:lnTo>
                <a:lnTo>
                  <a:pt x="150" y="294"/>
                </a:lnTo>
                <a:lnTo>
                  <a:pt x="132" y="240"/>
                </a:lnTo>
                <a:lnTo>
                  <a:pt x="60" y="252"/>
                </a:lnTo>
                <a:lnTo>
                  <a:pt x="66" y="216"/>
                </a:lnTo>
                <a:lnTo>
                  <a:pt x="42" y="198"/>
                </a:lnTo>
                <a:lnTo>
                  <a:pt x="24" y="174"/>
                </a:lnTo>
                <a:lnTo>
                  <a:pt x="12" y="126"/>
                </a:lnTo>
                <a:lnTo>
                  <a:pt x="0" y="108"/>
                </a:lnTo>
                <a:close/>
              </a:path>
            </a:pathLst>
          </a:custGeom>
          <a:solidFill>
            <a:srgbClr val="00CC99"/>
          </a:solidFill>
          <a:ln w="0">
            <a:solidFill>
              <a:srgbClr val="000000"/>
            </a:solidFill>
            <a:prstDash val="solid"/>
            <a:round/>
            <a:headEnd/>
            <a:tailEnd/>
          </a:ln>
        </p:spPr>
        <p:txBody>
          <a:bodyPr/>
          <a:lstStyle/>
          <a:p>
            <a:endParaRPr lang="fi-FI"/>
          </a:p>
        </p:txBody>
      </p:sp>
      <p:sp>
        <p:nvSpPr>
          <p:cNvPr id="35851" name="Freeform 204"/>
          <p:cNvSpPr>
            <a:spLocks noChangeAspect="1"/>
          </p:cNvSpPr>
          <p:nvPr/>
        </p:nvSpPr>
        <p:spPr bwMode="auto">
          <a:xfrm>
            <a:off x="3968750" y="3929063"/>
            <a:ext cx="1520825" cy="1331912"/>
          </a:xfrm>
          <a:custGeom>
            <a:avLst/>
            <a:gdLst>
              <a:gd name="T0" fmla="*/ 2147483647 w 192"/>
              <a:gd name="T1" fmla="*/ 2147483647 h 168"/>
              <a:gd name="T2" fmla="*/ 2147483647 w 192"/>
              <a:gd name="T3" fmla="*/ 2147483647 h 168"/>
              <a:gd name="T4" fmla="*/ 2147483647 w 192"/>
              <a:gd name="T5" fmla="*/ 2147483647 h 168"/>
              <a:gd name="T6" fmla="*/ 2147483647 w 192"/>
              <a:gd name="T7" fmla="*/ 2147483647 h 168"/>
              <a:gd name="T8" fmla="*/ 0 w 192"/>
              <a:gd name="T9" fmla="*/ 2147483647 h 168"/>
              <a:gd name="T10" fmla="*/ 0 w 192"/>
              <a:gd name="T11" fmla="*/ 2147483647 h 168"/>
              <a:gd name="T12" fmla="*/ 2147483647 w 192"/>
              <a:gd name="T13" fmla="*/ 2147483647 h 168"/>
              <a:gd name="T14" fmla="*/ 2147483647 w 192"/>
              <a:gd name="T15" fmla="*/ 2147483647 h 168"/>
              <a:gd name="T16" fmla="*/ 2147483647 w 192"/>
              <a:gd name="T17" fmla="*/ 2147483647 h 168"/>
              <a:gd name="T18" fmla="*/ 2147483647 w 192"/>
              <a:gd name="T19" fmla="*/ 2147483647 h 168"/>
              <a:gd name="T20" fmla="*/ 2147483647 w 192"/>
              <a:gd name="T21" fmla="*/ 2147483647 h 168"/>
              <a:gd name="T22" fmla="*/ 2147483647 w 192"/>
              <a:gd name="T23" fmla="*/ 2147483647 h 168"/>
              <a:gd name="T24" fmla="*/ 2147483647 w 192"/>
              <a:gd name="T25" fmla="*/ 2147483647 h 168"/>
              <a:gd name="T26" fmla="*/ 2147483647 w 192"/>
              <a:gd name="T27" fmla="*/ 2147483647 h 168"/>
              <a:gd name="T28" fmla="*/ 2147483647 w 192"/>
              <a:gd name="T29" fmla="*/ 2147483647 h 168"/>
              <a:gd name="T30" fmla="*/ 2147483647 w 192"/>
              <a:gd name="T31" fmla="*/ 2147483647 h 168"/>
              <a:gd name="T32" fmla="*/ 2147483647 w 192"/>
              <a:gd name="T33" fmla="*/ 2147483647 h 168"/>
              <a:gd name="T34" fmla="*/ 2147483647 w 192"/>
              <a:gd name="T35" fmla="*/ 0 h 168"/>
              <a:gd name="T36" fmla="*/ 2147483647 w 192"/>
              <a:gd name="T37" fmla="*/ 2147483647 h 168"/>
              <a:gd name="T38" fmla="*/ 2147483647 w 192"/>
              <a:gd name="T39" fmla="*/ 2147483647 h 168"/>
              <a:gd name="T40" fmla="*/ 2147483647 w 192"/>
              <a:gd name="T41" fmla="*/ 2147483647 h 168"/>
              <a:gd name="T42" fmla="*/ 2147483647 w 192"/>
              <a:gd name="T43" fmla="*/ 2147483647 h 168"/>
              <a:gd name="T44" fmla="*/ 2147483647 w 192"/>
              <a:gd name="T45" fmla="*/ 2147483647 h 168"/>
              <a:gd name="T46" fmla="*/ 2147483647 w 192"/>
              <a:gd name="T47" fmla="*/ 2147483647 h 168"/>
              <a:gd name="T48" fmla="*/ 2147483647 w 192"/>
              <a:gd name="T49" fmla="*/ 2147483647 h 168"/>
              <a:gd name="T50" fmla="*/ 2147483647 w 192"/>
              <a:gd name="T51" fmla="*/ 2147483647 h 168"/>
              <a:gd name="T52" fmla="*/ 2147483647 w 192"/>
              <a:gd name="T53" fmla="*/ 2147483647 h 168"/>
              <a:gd name="T54" fmla="*/ 2147483647 w 192"/>
              <a:gd name="T55" fmla="*/ 2147483647 h 168"/>
              <a:gd name="T56" fmla="*/ 2147483647 w 192"/>
              <a:gd name="T57" fmla="*/ 2147483647 h 1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2"/>
              <a:gd name="T88" fmla="*/ 0 h 168"/>
              <a:gd name="T89" fmla="*/ 192 w 192"/>
              <a:gd name="T90" fmla="*/ 168 h 1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2" h="168">
                <a:moveTo>
                  <a:pt x="72" y="126"/>
                </a:moveTo>
                <a:lnTo>
                  <a:pt x="60" y="126"/>
                </a:lnTo>
                <a:lnTo>
                  <a:pt x="54" y="126"/>
                </a:lnTo>
                <a:lnTo>
                  <a:pt x="12" y="108"/>
                </a:lnTo>
                <a:lnTo>
                  <a:pt x="0" y="96"/>
                </a:lnTo>
                <a:lnTo>
                  <a:pt x="0" y="54"/>
                </a:lnTo>
                <a:lnTo>
                  <a:pt x="6" y="24"/>
                </a:lnTo>
                <a:lnTo>
                  <a:pt x="24" y="12"/>
                </a:lnTo>
                <a:lnTo>
                  <a:pt x="36" y="18"/>
                </a:lnTo>
                <a:lnTo>
                  <a:pt x="36" y="30"/>
                </a:lnTo>
                <a:lnTo>
                  <a:pt x="66" y="30"/>
                </a:lnTo>
                <a:lnTo>
                  <a:pt x="72" y="18"/>
                </a:lnTo>
                <a:lnTo>
                  <a:pt x="96" y="18"/>
                </a:lnTo>
                <a:lnTo>
                  <a:pt x="102" y="12"/>
                </a:lnTo>
                <a:lnTo>
                  <a:pt x="120" y="18"/>
                </a:lnTo>
                <a:lnTo>
                  <a:pt x="126" y="6"/>
                </a:lnTo>
                <a:lnTo>
                  <a:pt x="144" y="6"/>
                </a:lnTo>
                <a:lnTo>
                  <a:pt x="150" y="0"/>
                </a:lnTo>
                <a:lnTo>
                  <a:pt x="168" y="6"/>
                </a:lnTo>
                <a:lnTo>
                  <a:pt x="192" y="18"/>
                </a:lnTo>
                <a:lnTo>
                  <a:pt x="162" y="48"/>
                </a:lnTo>
                <a:lnTo>
                  <a:pt x="156" y="60"/>
                </a:lnTo>
                <a:lnTo>
                  <a:pt x="156" y="84"/>
                </a:lnTo>
                <a:lnTo>
                  <a:pt x="162" y="108"/>
                </a:lnTo>
                <a:lnTo>
                  <a:pt x="180" y="126"/>
                </a:lnTo>
                <a:lnTo>
                  <a:pt x="192" y="150"/>
                </a:lnTo>
                <a:lnTo>
                  <a:pt x="174" y="168"/>
                </a:lnTo>
                <a:lnTo>
                  <a:pt x="108" y="132"/>
                </a:lnTo>
                <a:lnTo>
                  <a:pt x="72" y="126"/>
                </a:lnTo>
                <a:close/>
              </a:path>
            </a:pathLst>
          </a:custGeom>
          <a:noFill/>
          <a:ln w="0">
            <a:solidFill>
              <a:srgbClr val="000000"/>
            </a:solidFill>
            <a:prstDash val="solid"/>
            <a:round/>
            <a:headEnd/>
            <a:tailEnd/>
          </a:ln>
        </p:spPr>
        <p:txBody>
          <a:bodyPr/>
          <a:lstStyle/>
          <a:p>
            <a:endParaRPr lang="fi-FI"/>
          </a:p>
        </p:txBody>
      </p:sp>
      <p:sp>
        <p:nvSpPr>
          <p:cNvPr id="35852" name="Tekstikehys 14"/>
          <p:cNvSpPr txBox="1">
            <a:spLocks noChangeArrowheads="1"/>
          </p:cNvSpPr>
          <p:nvPr/>
        </p:nvSpPr>
        <p:spPr bwMode="auto">
          <a:xfrm>
            <a:off x="4284663" y="4508500"/>
            <a:ext cx="723900" cy="246063"/>
          </a:xfrm>
          <a:prstGeom prst="rect">
            <a:avLst/>
          </a:prstGeom>
          <a:noFill/>
          <a:ln w="9525">
            <a:noFill/>
            <a:miter lim="800000"/>
            <a:headEnd/>
            <a:tailEnd/>
          </a:ln>
        </p:spPr>
        <p:txBody>
          <a:bodyPr wrap="none">
            <a:spAutoFit/>
          </a:bodyPr>
          <a:lstStyle/>
          <a:p>
            <a:r>
              <a:rPr lang="fi-FI" sz="1000" b="1">
                <a:latin typeface="Verdana" pitchFamily="34" charset="0"/>
                <a:ea typeface="Verdana" pitchFamily="34" charset="0"/>
                <a:cs typeface="Verdana" pitchFamily="34" charset="0"/>
              </a:rPr>
              <a:t>Kajaani</a:t>
            </a:r>
          </a:p>
        </p:txBody>
      </p:sp>
      <p:sp>
        <p:nvSpPr>
          <p:cNvPr id="35853" name="Tekstikehys 15"/>
          <p:cNvSpPr txBox="1">
            <a:spLocks noChangeArrowheads="1"/>
          </p:cNvSpPr>
          <p:nvPr/>
        </p:nvSpPr>
        <p:spPr bwMode="auto">
          <a:xfrm>
            <a:off x="5508625" y="4508500"/>
            <a:ext cx="817563" cy="246063"/>
          </a:xfrm>
          <a:prstGeom prst="rect">
            <a:avLst/>
          </a:prstGeom>
          <a:noFill/>
          <a:ln w="9525">
            <a:noFill/>
            <a:miter lim="800000"/>
            <a:headEnd/>
            <a:tailEnd/>
          </a:ln>
        </p:spPr>
        <p:txBody>
          <a:bodyPr wrap="none">
            <a:spAutoFit/>
          </a:bodyPr>
          <a:lstStyle/>
          <a:p>
            <a:r>
              <a:rPr lang="fi-FI" sz="1000" b="1">
                <a:latin typeface="Verdana" pitchFamily="34" charset="0"/>
                <a:ea typeface="Verdana" pitchFamily="34" charset="0"/>
                <a:cs typeface="Verdana" pitchFamily="34" charset="0"/>
              </a:rPr>
              <a:t>Sotkamo</a:t>
            </a:r>
          </a:p>
        </p:txBody>
      </p:sp>
      <p:sp>
        <p:nvSpPr>
          <p:cNvPr id="35854" name="Tekstikehys 16"/>
          <p:cNvSpPr txBox="1">
            <a:spLocks noChangeArrowheads="1"/>
          </p:cNvSpPr>
          <p:nvPr/>
        </p:nvSpPr>
        <p:spPr bwMode="auto">
          <a:xfrm>
            <a:off x="6875463" y="4365625"/>
            <a:ext cx="692150" cy="246063"/>
          </a:xfrm>
          <a:prstGeom prst="rect">
            <a:avLst/>
          </a:prstGeom>
          <a:noFill/>
          <a:ln w="9525">
            <a:noFill/>
            <a:miter lim="800000"/>
            <a:headEnd/>
            <a:tailEnd/>
          </a:ln>
        </p:spPr>
        <p:txBody>
          <a:bodyPr wrap="none">
            <a:spAutoFit/>
          </a:bodyPr>
          <a:lstStyle/>
          <a:p>
            <a:r>
              <a:rPr lang="fi-FI" sz="1000" b="1">
                <a:latin typeface="Verdana" pitchFamily="34" charset="0"/>
                <a:ea typeface="Verdana" pitchFamily="34" charset="0"/>
                <a:cs typeface="Verdana" pitchFamily="34" charset="0"/>
              </a:rPr>
              <a:t>Kuhmo</a:t>
            </a:r>
          </a:p>
        </p:txBody>
      </p:sp>
      <p:sp>
        <p:nvSpPr>
          <p:cNvPr id="35855" name="Tekstikehys 17"/>
          <p:cNvSpPr txBox="1">
            <a:spLocks noChangeArrowheads="1"/>
          </p:cNvSpPr>
          <p:nvPr/>
        </p:nvSpPr>
        <p:spPr bwMode="auto">
          <a:xfrm>
            <a:off x="3779838" y="3500438"/>
            <a:ext cx="581025" cy="246062"/>
          </a:xfrm>
          <a:prstGeom prst="rect">
            <a:avLst/>
          </a:prstGeom>
          <a:noFill/>
          <a:ln w="9525">
            <a:noFill/>
            <a:miter lim="800000"/>
            <a:headEnd/>
            <a:tailEnd/>
          </a:ln>
        </p:spPr>
        <p:txBody>
          <a:bodyPr wrap="none">
            <a:spAutoFit/>
          </a:bodyPr>
          <a:lstStyle/>
          <a:p>
            <a:r>
              <a:rPr lang="fi-FI" sz="1000" b="1">
                <a:latin typeface="Verdana" pitchFamily="34" charset="0"/>
                <a:ea typeface="Verdana" pitchFamily="34" charset="0"/>
                <a:cs typeface="Verdana" pitchFamily="34" charset="0"/>
              </a:rPr>
              <a:t>Vaala</a:t>
            </a:r>
          </a:p>
        </p:txBody>
      </p:sp>
      <p:sp>
        <p:nvSpPr>
          <p:cNvPr id="35856" name="Tekstikehys 18"/>
          <p:cNvSpPr txBox="1">
            <a:spLocks noChangeArrowheads="1"/>
          </p:cNvSpPr>
          <p:nvPr/>
        </p:nvSpPr>
        <p:spPr bwMode="auto">
          <a:xfrm>
            <a:off x="4643438" y="3644900"/>
            <a:ext cx="774700" cy="246063"/>
          </a:xfrm>
          <a:prstGeom prst="rect">
            <a:avLst/>
          </a:prstGeom>
          <a:noFill/>
          <a:ln w="9525">
            <a:noFill/>
            <a:miter lim="800000"/>
            <a:headEnd/>
            <a:tailEnd/>
          </a:ln>
        </p:spPr>
        <p:txBody>
          <a:bodyPr wrap="none">
            <a:spAutoFit/>
          </a:bodyPr>
          <a:lstStyle/>
          <a:p>
            <a:r>
              <a:rPr lang="fi-FI" sz="1000" b="1">
                <a:latin typeface="Verdana" pitchFamily="34" charset="0"/>
                <a:ea typeface="Verdana" pitchFamily="34" charset="0"/>
                <a:cs typeface="Verdana" pitchFamily="34" charset="0"/>
              </a:rPr>
              <a:t>Paltamo</a:t>
            </a:r>
          </a:p>
        </p:txBody>
      </p:sp>
      <p:sp>
        <p:nvSpPr>
          <p:cNvPr id="35857" name="Tekstikehys 19"/>
          <p:cNvSpPr txBox="1">
            <a:spLocks noChangeArrowheads="1"/>
          </p:cNvSpPr>
          <p:nvPr/>
        </p:nvSpPr>
        <p:spPr bwMode="auto">
          <a:xfrm>
            <a:off x="5435600" y="3500438"/>
            <a:ext cx="833438" cy="246062"/>
          </a:xfrm>
          <a:prstGeom prst="rect">
            <a:avLst/>
          </a:prstGeom>
          <a:noFill/>
          <a:ln w="9525">
            <a:noFill/>
            <a:miter lim="800000"/>
            <a:headEnd/>
            <a:tailEnd/>
          </a:ln>
        </p:spPr>
        <p:txBody>
          <a:bodyPr wrap="none">
            <a:spAutoFit/>
          </a:bodyPr>
          <a:lstStyle/>
          <a:p>
            <a:r>
              <a:rPr lang="fi-FI" sz="1000" b="1">
                <a:latin typeface="Verdana" pitchFamily="34" charset="0"/>
                <a:ea typeface="Verdana" pitchFamily="34" charset="0"/>
                <a:cs typeface="Verdana" pitchFamily="34" charset="0"/>
              </a:rPr>
              <a:t>Ristijärvi</a:t>
            </a:r>
          </a:p>
        </p:txBody>
      </p:sp>
      <p:sp>
        <p:nvSpPr>
          <p:cNvPr id="35858" name="Tekstikehys 20"/>
          <p:cNvSpPr txBox="1">
            <a:spLocks noChangeArrowheads="1"/>
          </p:cNvSpPr>
          <p:nvPr/>
        </p:nvSpPr>
        <p:spPr bwMode="auto">
          <a:xfrm>
            <a:off x="5651500" y="3068638"/>
            <a:ext cx="998538" cy="246062"/>
          </a:xfrm>
          <a:prstGeom prst="rect">
            <a:avLst/>
          </a:prstGeom>
          <a:noFill/>
          <a:ln w="9525">
            <a:noFill/>
            <a:miter lim="800000"/>
            <a:headEnd/>
            <a:tailEnd/>
          </a:ln>
        </p:spPr>
        <p:txBody>
          <a:bodyPr wrap="none">
            <a:spAutoFit/>
          </a:bodyPr>
          <a:lstStyle/>
          <a:p>
            <a:r>
              <a:rPr lang="fi-FI" sz="1000" b="1">
                <a:latin typeface="Verdana" pitchFamily="34" charset="0"/>
                <a:ea typeface="Verdana" pitchFamily="34" charset="0"/>
                <a:cs typeface="Verdana" pitchFamily="34" charset="0"/>
              </a:rPr>
              <a:t>Hyrynsalmi</a:t>
            </a:r>
          </a:p>
        </p:txBody>
      </p:sp>
      <p:sp>
        <p:nvSpPr>
          <p:cNvPr id="35859" name="Tekstikehys 21"/>
          <p:cNvSpPr txBox="1">
            <a:spLocks noChangeArrowheads="1"/>
          </p:cNvSpPr>
          <p:nvPr/>
        </p:nvSpPr>
        <p:spPr bwMode="auto">
          <a:xfrm>
            <a:off x="4716463" y="2420938"/>
            <a:ext cx="849312" cy="246062"/>
          </a:xfrm>
          <a:prstGeom prst="rect">
            <a:avLst/>
          </a:prstGeom>
          <a:noFill/>
          <a:ln w="9525">
            <a:noFill/>
            <a:miter lim="800000"/>
            <a:headEnd/>
            <a:tailEnd/>
          </a:ln>
        </p:spPr>
        <p:txBody>
          <a:bodyPr wrap="none">
            <a:spAutoFit/>
          </a:bodyPr>
          <a:lstStyle/>
          <a:p>
            <a:r>
              <a:rPr lang="fi-FI" sz="1000" b="1">
                <a:latin typeface="Verdana" pitchFamily="34" charset="0"/>
                <a:ea typeface="Verdana" pitchFamily="34" charset="0"/>
                <a:cs typeface="Verdana" pitchFamily="34" charset="0"/>
              </a:rPr>
              <a:t>Puolanka</a:t>
            </a:r>
          </a:p>
        </p:txBody>
      </p:sp>
      <p:sp>
        <p:nvSpPr>
          <p:cNvPr id="35860" name="Tekstikehys 22"/>
          <p:cNvSpPr txBox="1">
            <a:spLocks noChangeArrowheads="1"/>
          </p:cNvSpPr>
          <p:nvPr/>
        </p:nvSpPr>
        <p:spPr bwMode="auto">
          <a:xfrm>
            <a:off x="5795963" y="2276475"/>
            <a:ext cx="1141412" cy="246063"/>
          </a:xfrm>
          <a:prstGeom prst="rect">
            <a:avLst/>
          </a:prstGeom>
          <a:noFill/>
          <a:ln w="9525">
            <a:noFill/>
            <a:miter lim="800000"/>
            <a:headEnd/>
            <a:tailEnd/>
          </a:ln>
        </p:spPr>
        <p:txBody>
          <a:bodyPr wrap="none">
            <a:spAutoFit/>
          </a:bodyPr>
          <a:lstStyle/>
          <a:p>
            <a:r>
              <a:rPr lang="fi-FI" sz="1000" b="1">
                <a:latin typeface="Verdana" pitchFamily="34" charset="0"/>
                <a:ea typeface="Verdana" pitchFamily="34" charset="0"/>
                <a:cs typeface="Verdana" pitchFamily="34" charset="0"/>
              </a:rPr>
              <a:t>Suomussalmi</a:t>
            </a:r>
          </a:p>
        </p:txBody>
      </p:sp>
      <p:sp>
        <p:nvSpPr>
          <p:cNvPr id="42" name="Tasakylkinen kolmio 41"/>
          <p:cNvSpPr/>
          <p:nvPr/>
        </p:nvSpPr>
        <p:spPr>
          <a:xfrm>
            <a:off x="3924300" y="3716338"/>
            <a:ext cx="142875" cy="144462"/>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43" name="Tasakylkinen kolmio 42"/>
          <p:cNvSpPr/>
          <p:nvPr/>
        </p:nvSpPr>
        <p:spPr>
          <a:xfrm>
            <a:off x="6227763" y="3284538"/>
            <a:ext cx="144462" cy="144462"/>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1" name="5-sakarainen tähti 50"/>
          <p:cNvSpPr/>
          <p:nvPr/>
        </p:nvSpPr>
        <p:spPr>
          <a:xfrm>
            <a:off x="6011863" y="3716338"/>
            <a:ext cx="144462"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8" name="Suorakulmio 37"/>
          <p:cNvSpPr/>
          <p:nvPr/>
        </p:nvSpPr>
        <p:spPr>
          <a:xfrm>
            <a:off x="1042988" y="1052513"/>
            <a:ext cx="144462" cy="142875"/>
          </a:xfrm>
          <a:prstGeom prst="rect">
            <a:avLst/>
          </a:prstGeom>
          <a:solidFill>
            <a:srgbClr val="00CC9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5886" name="Tekstikehys 97"/>
          <p:cNvSpPr txBox="1">
            <a:spLocks noChangeArrowheads="1"/>
          </p:cNvSpPr>
          <p:nvPr/>
        </p:nvSpPr>
        <p:spPr bwMode="auto">
          <a:xfrm>
            <a:off x="1258888" y="981075"/>
            <a:ext cx="2352675"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Kunnan väestöpohja &lt; 20 000</a:t>
            </a:r>
          </a:p>
        </p:txBody>
      </p:sp>
      <p:sp>
        <p:nvSpPr>
          <p:cNvPr id="44" name="Tasakylkinen kolmio 43"/>
          <p:cNvSpPr/>
          <p:nvPr/>
        </p:nvSpPr>
        <p:spPr>
          <a:xfrm>
            <a:off x="1042988" y="2205038"/>
            <a:ext cx="144462" cy="14446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5888" name="Tekstikehys 104"/>
          <p:cNvSpPr txBox="1">
            <a:spLocks noChangeArrowheads="1"/>
          </p:cNvSpPr>
          <p:nvPr/>
        </p:nvSpPr>
        <p:spPr bwMode="auto">
          <a:xfrm>
            <a:off x="1258888" y="2133600"/>
            <a:ext cx="935037"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Kriisikunta</a:t>
            </a:r>
          </a:p>
        </p:txBody>
      </p:sp>
      <p:sp>
        <p:nvSpPr>
          <p:cNvPr id="48" name="Tasakylkinen kolmio 47"/>
          <p:cNvSpPr/>
          <p:nvPr/>
        </p:nvSpPr>
        <p:spPr>
          <a:xfrm>
            <a:off x="1042988" y="2492375"/>
            <a:ext cx="144462" cy="142875"/>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5890" name="Tekstikehys 106"/>
          <p:cNvSpPr txBox="1">
            <a:spLocks noChangeArrowheads="1"/>
          </p:cNvSpPr>
          <p:nvPr/>
        </p:nvSpPr>
        <p:spPr bwMode="auto">
          <a:xfrm>
            <a:off x="1258888" y="2420938"/>
            <a:ext cx="1376362"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Kriisiytyvä kunta</a:t>
            </a:r>
          </a:p>
        </p:txBody>
      </p:sp>
      <p:sp>
        <p:nvSpPr>
          <p:cNvPr id="52" name="5-sakarainen tähti 51"/>
          <p:cNvSpPr/>
          <p:nvPr/>
        </p:nvSpPr>
        <p:spPr>
          <a:xfrm>
            <a:off x="1042988" y="1628775"/>
            <a:ext cx="144462" cy="144463"/>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5892" name="Tekstikehys 108"/>
          <p:cNvSpPr txBox="1">
            <a:spLocks noChangeArrowheads="1"/>
          </p:cNvSpPr>
          <p:nvPr/>
        </p:nvSpPr>
        <p:spPr bwMode="auto">
          <a:xfrm>
            <a:off x="1258888" y="1557338"/>
            <a:ext cx="2120900"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Yhdyskuntarakenneperuste</a:t>
            </a:r>
          </a:p>
        </p:txBody>
      </p:sp>
      <p:sp>
        <p:nvSpPr>
          <p:cNvPr id="54" name="Suorakulmio 53"/>
          <p:cNvSpPr/>
          <p:nvPr/>
        </p:nvSpPr>
        <p:spPr>
          <a:xfrm>
            <a:off x="1042988" y="1341438"/>
            <a:ext cx="144462" cy="142875"/>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5894" name="Tekstikehys 97"/>
          <p:cNvSpPr txBox="1">
            <a:spLocks noChangeArrowheads="1"/>
          </p:cNvSpPr>
          <p:nvPr/>
        </p:nvSpPr>
        <p:spPr bwMode="auto">
          <a:xfrm>
            <a:off x="1258888" y="1268413"/>
            <a:ext cx="1643062"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Työssäkäyntiperuste</a:t>
            </a:r>
          </a:p>
        </p:txBody>
      </p:sp>
      <p:sp>
        <p:nvSpPr>
          <p:cNvPr id="56" name="5-sakarainen tähti 55"/>
          <p:cNvSpPr/>
          <p:nvPr/>
        </p:nvSpPr>
        <p:spPr>
          <a:xfrm>
            <a:off x="1042988" y="1916113"/>
            <a:ext cx="144462"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5896" name="Tekstikehys 108"/>
          <p:cNvSpPr txBox="1">
            <a:spLocks noChangeArrowheads="1"/>
          </p:cNvSpPr>
          <p:nvPr/>
        </p:nvSpPr>
        <p:spPr bwMode="auto">
          <a:xfrm>
            <a:off x="1258888" y="1844675"/>
            <a:ext cx="2425700"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Työpaikkaomavaraisuusperuste</a:t>
            </a:r>
          </a:p>
        </p:txBody>
      </p:sp>
      <p:sp>
        <p:nvSpPr>
          <p:cNvPr id="39" name="Tekstikehys 78"/>
          <p:cNvSpPr txBox="1">
            <a:spLocks noChangeArrowheads="1"/>
          </p:cNvSpPr>
          <p:nvPr/>
        </p:nvSpPr>
        <p:spPr bwMode="auto">
          <a:xfrm>
            <a:off x="467544" y="3140968"/>
            <a:ext cx="1858201" cy="261610"/>
          </a:xfrm>
          <a:prstGeom prst="rect">
            <a:avLst/>
          </a:prstGeom>
          <a:noFill/>
          <a:ln w="9525">
            <a:noFill/>
            <a:miter lim="800000"/>
            <a:headEnd/>
            <a:tailEnd/>
          </a:ln>
        </p:spPr>
        <p:txBody>
          <a:bodyPr wrap="none">
            <a:spAutoFit/>
          </a:bodyPr>
          <a:lstStyle/>
          <a:p>
            <a:r>
              <a:rPr lang="fi-FI" sz="1100" dirty="0" smtClean="0">
                <a:latin typeface="Verdana" pitchFamily="34" charset="0"/>
                <a:ea typeface="Verdana" pitchFamily="34" charset="0"/>
                <a:cs typeface="Verdana" pitchFamily="34" charset="0"/>
              </a:rPr>
              <a:t>Asukasluku 31.12.2013</a:t>
            </a:r>
            <a:endParaRPr lang="fi-FI" sz="1100" dirty="0">
              <a:latin typeface="Verdana" pitchFamily="34" charset="0"/>
              <a:ea typeface="Verdana" pitchFamily="34" charset="0"/>
              <a:cs typeface="Verdana" pitchFamily="34" charset="0"/>
            </a:endParaRPr>
          </a:p>
        </p:txBody>
      </p:sp>
      <p:graphicFrame>
        <p:nvGraphicFramePr>
          <p:cNvPr id="40" name="Taulukko 39"/>
          <p:cNvGraphicFramePr>
            <a:graphicFrameLocks noGrp="1"/>
          </p:cNvGraphicFramePr>
          <p:nvPr/>
        </p:nvGraphicFramePr>
        <p:xfrm>
          <a:off x="539552" y="3573016"/>
          <a:ext cx="1520307" cy="1645920"/>
        </p:xfrm>
        <a:graphic>
          <a:graphicData uri="http://schemas.openxmlformats.org/drawingml/2006/table">
            <a:tbl>
              <a:tblPr/>
              <a:tblGrid>
                <a:gridCol w="789940"/>
                <a:gridCol w="730367"/>
              </a:tblGrid>
              <a:tr h="182880">
                <a:tc>
                  <a:txBody>
                    <a:bodyPr/>
                    <a:lstStyle/>
                    <a:p>
                      <a:pPr algn="l" fontAlgn="b"/>
                      <a:r>
                        <a:rPr lang="fi-FI" sz="1100" b="0" i="0" u="none" strike="noStrike">
                          <a:solidFill>
                            <a:srgbClr val="000000"/>
                          </a:solidFill>
                          <a:latin typeface="Calibri"/>
                        </a:rPr>
                        <a:t>Hyrynsalmi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2 565</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Kajaani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37 868</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Kuhmo</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9 104</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Paltamo</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3 620</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Puolanka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2 878</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Ristijärvi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1 427</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Sotkamo</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10 659</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Suomussalmi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8 661</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Vaala</a:t>
                      </a:r>
                    </a:p>
                  </a:txBody>
                  <a:tcPr marL="7620" marR="7620" marT="7620" marB="0" anchor="b">
                    <a:lnL>
                      <a:noFill/>
                    </a:lnL>
                    <a:lnR>
                      <a:noFill/>
                    </a:lnR>
                    <a:lnT>
                      <a:noFill/>
                    </a:lnT>
                    <a:lnB>
                      <a:noFill/>
                    </a:lnB>
                  </a:tcPr>
                </a:tc>
                <a:tc>
                  <a:txBody>
                    <a:bodyPr/>
                    <a:lstStyle/>
                    <a:p>
                      <a:pPr algn="r" fontAlgn="b"/>
                      <a:r>
                        <a:rPr lang="fi-FI" sz="1100" b="0" i="0" u="none" strike="noStrike" dirty="0">
                          <a:solidFill>
                            <a:srgbClr val="000000"/>
                          </a:solidFill>
                          <a:latin typeface="Calibri"/>
                        </a:rPr>
                        <a:t>3 193</a:t>
                      </a:r>
                    </a:p>
                  </a:txBody>
                  <a:tcPr marL="7620" marR="7620" marT="762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spect="1" noChangeArrowheads="1"/>
          </p:cNvSpPr>
          <p:nvPr/>
        </p:nvSpPr>
        <p:spPr bwMode="auto">
          <a:xfrm>
            <a:off x="395288" y="260648"/>
            <a:ext cx="4537075" cy="646331"/>
          </a:xfrm>
          <a:prstGeom prst="rect">
            <a:avLst/>
          </a:prstGeom>
          <a:noFill/>
          <a:ln w="9525">
            <a:noFill/>
            <a:miter lim="800000"/>
            <a:headEnd/>
            <a:tailEnd/>
          </a:ln>
        </p:spPr>
        <p:txBody>
          <a:bodyPr>
            <a:spAutoFit/>
          </a:bodyPr>
          <a:lstStyle/>
          <a:p>
            <a:r>
              <a:rPr lang="fi-FI" b="1" dirty="0">
                <a:cs typeface="Arial" charset="0"/>
              </a:rPr>
              <a:t>Kainuu: </a:t>
            </a:r>
            <a:r>
              <a:rPr lang="fi-FI" b="1" dirty="0" smtClean="0">
                <a:cs typeface="Arial" charset="0"/>
              </a:rPr>
              <a:t>kuntien ilmoittamat ensisijaiset selvitysalueet  </a:t>
            </a:r>
            <a:endParaRPr lang="fi-FI" b="1" dirty="0">
              <a:cs typeface="Arial" charset="0"/>
            </a:endParaRPr>
          </a:p>
        </p:txBody>
      </p:sp>
      <p:sp>
        <p:nvSpPr>
          <p:cNvPr id="36867" name="Freeform 89"/>
          <p:cNvSpPr>
            <a:spLocks noChangeAspect="1"/>
          </p:cNvSpPr>
          <p:nvPr/>
        </p:nvSpPr>
        <p:spPr bwMode="auto">
          <a:xfrm>
            <a:off x="5299075" y="981075"/>
            <a:ext cx="2370138" cy="2376488"/>
          </a:xfrm>
          <a:custGeom>
            <a:avLst/>
            <a:gdLst>
              <a:gd name="T0" fmla="*/ 2147483647 w 299"/>
              <a:gd name="T1" fmla="*/ 2147483647 h 300"/>
              <a:gd name="T2" fmla="*/ 2147483647 w 299"/>
              <a:gd name="T3" fmla="*/ 0 h 300"/>
              <a:gd name="T4" fmla="*/ 2147483647 w 299"/>
              <a:gd name="T5" fmla="*/ 2147483647 h 300"/>
              <a:gd name="T6" fmla="*/ 2147483647 w 299"/>
              <a:gd name="T7" fmla="*/ 2147483647 h 300"/>
              <a:gd name="T8" fmla="*/ 2147483647 w 299"/>
              <a:gd name="T9" fmla="*/ 2147483647 h 300"/>
              <a:gd name="T10" fmla="*/ 2147483647 w 299"/>
              <a:gd name="T11" fmla="*/ 2147483647 h 300"/>
              <a:gd name="T12" fmla="*/ 2147483647 w 299"/>
              <a:gd name="T13" fmla="*/ 2147483647 h 300"/>
              <a:gd name="T14" fmla="*/ 2147483647 w 299"/>
              <a:gd name="T15" fmla="*/ 2147483647 h 300"/>
              <a:gd name="T16" fmla="*/ 2147483647 w 299"/>
              <a:gd name="T17" fmla="*/ 2147483647 h 300"/>
              <a:gd name="T18" fmla="*/ 2147483647 w 299"/>
              <a:gd name="T19" fmla="*/ 2147483647 h 300"/>
              <a:gd name="T20" fmla="*/ 0 w 299"/>
              <a:gd name="T21" fmla="*/ 2147483647 h 300"/>
              <a:gd name="T22" fmla="*/ 2147483647 w 299"/>
              <a:gd name="T23" fmla="*/ 2147483647 h 300"/>
              <a:gd name="T24" fmla="*/ 2147483647 w 299"/>
              <a:gd name="T25" fmla="*/ 2147483647 h 300"/>
              <a:gd name="T26" fmla="*/ 2147483647 w 299"/>
              <a:gd name="T27" fmla="*/ 2147483647 h 300"/>
              <a:gd name="T28" fmla="*/ 2147483647 w 299"/>
              <a:gd name="T29" fmla="*/ 2147483647 h 300"/>
              <a:gd name="T30" fmla="*/ 2147483647 w 299"/>
              <a:gd name="T31" fmla="*/ 2147483647 h 300"/>
              <a:gd name="T32" fmla="*/ 2147483647 w 299"/>
              <a:gd name="T33" fmla="*/ 2147483647 h 300"/>
              <a:gd name="T34" fmla="*/ 2147483647 w 299"/>
              <a:gd name="T35" fmla="*/ 2147483647 h 300"/>
              <a:gd name="T36" fmla="*/ 2147483647 w 299"/>
              <a:gd name="T37" fmla="*/ 2147483647 h 300"/>
              <a:gd name="T38" fmla="*/ 2147483647 w 299"/>
              <a:gd name="T39" fmla="*/ 2147483647 h 300"/>
              <a:gd name="T40" fmla="*/ 2147483647 w 299"/>
              <a:gd name="T41" fmla="*/ 2147483647 h 300"/>
              <a:gd name="T42" fmla="*/ 2147483647 w 299"/>
              <a:gd name="T43" fmla="*/ 2147483647 h 300"/>
              <a:gd name="T44" fmla="*/ 2147483647 w 299"/>
              <a:gd name="T45" fmla="*/ 2147483647 h 300"/>
              <a:gd name="T46" fmla="*/ 2147483647 w 299"/>
              <a:gd name="T47" fmla="*/ 2147483647 h 300"/>
              <a:gd name="T48" fmla="*/ 2147483647 w 299"/>
              <a:gd name="T49" fmla="*/ 2147483647 h 300"/>
              <a:gd name="T50" fmla="*/ 2147483647 w 299"/>
              <a:gd name="T51" fmla="*/ 2147483647 h 300"/>
              <a:gd name="T52" fmla="*/ 2147483647 w 299"/>
              <a:gd name="T53" fmla="*/ 2147483647 h 300"/>
              <a:gd name="T54" fmla="*/ 2147483647 w 299"/>
              <a:gd name="T55" fmla="*/ 2147483647 h 300"/>
              <a:gd name="T56" fmla="*/ 2147483647 w 299"/>
              <a:gd name="T57" fmla="*/ 2147483647 h 300"/>
              <a:gd name="T58" fmla="*/ 2147483647 w 299"/>
              <a:gd name="T59" fmla="*/ 2147483647 h 300"/>
              <a:gd name="T60" fmla="*/ 2147483647 w 299"/>
              <a:gd name="T61" fmla="*/ 2147483647 h 300"/>
              <a:gd name="T62" fmla="*/ 2147483647 w 299"/>
              <a:gd name="T63" fmla="*/ 2147483647 h 300"/>
              <a:gd name="T64" fmla="*/ 2147483647 w 299"/>
              <a:gd name="T65" fmla="*/ 2147483647 h 300"/>
              <a:gd name="T66" fmla="*/ 2147483647 w 299"/>
              <a:gd name="T67" fmla="*/ 2147483647 h 300"/>
              <a:gd name="T68" fmla="*/ 2147483647 w 299"/>
              <a:gd name="T69" fmla="*/ 2147483647 h 300"/>
              <a:gd name="T70" fmla="*/ 2147483647 w 299"/>
              <a:gd name="T71" fmla="*/ 2147483647 h 300"/>
              <a:gd name="T72" fmla="*/ 2147483647 w 299"/>
              <a:gd name="T73" fmla="*/ 2147483647 h 300"/>
              <a:gd name="T74" fmla="*/ 2147483647 w 299"/>
              <a:gd name="T75" fmla="*/ 2147483647 h 300"/>
              <a:gd name="T76" fmla="*/ 2147483647 w 299"/>
              <a:gd name="T77" fmla="*/ 2147483647 h 300"/>
              <a:gd name="T78" fmla="*/ 2147483647 w 299"/>
              <a:gd name="T79" fmla="*/ 2147483647 h 300"/>
              <a:gd name="T80" fmla="*/ 2147483647 w 299"/>
              <a:gd name="T81" fmla="*/ 2147483647 h 300"/>
              <a:gd name="T82" fmla="*/ 2147483647 w 299"/>
              <a:gd name="T83" fmla="*/ 2147483647 h 300"/>
              <a:gd name="T84" fmla="*/ 2147483647 w 299"/>
              <a:gd name="T85" fmla="*/ 2147483647 h 300"/>
              <a:gd name="T86" fmla="*/ 2147483647 w 299"/>
              <a:gd name="T87" fmla="*/ 2147483647 h 300"/>
              <a:gd name="T88" fmla="*/ 2147483647 w 299"/>
              <a:gd name="T89" fmla="*/ 2147483647 h 300"/>
              <a:gd name="T90" fmla="*/ 2147483647 w 299"/>
              <a:gd name="T91" fmla="*/ 2147483647 h 300"/>
              <a:gd name="T92" fmla="*/ 2147483647 w 299"/>
              <a:gd name="T93" fmla="*/ 2147483647 h 300"/>
              <a:gd name="T94" fmla="*/ 2147483647 w 299"/>
              <a:gd name="T95" fmla="*/ 2147483647 h 300"/>
              <a:gd name="T96" fmla="*/ 2147483647 w 299"/>
              <a:gd name="T97" fmla="*/ 2147483647 h 300"/>
              <a:gd name="T98" fmla="*/ 2147483647 w 299"/>
              <a:gd name="T99" fmla="*/ 2147483647 h 300"/>
              <a:gd name="T100" fmla="*/ 2147483647 w 299"/>
              <a:gd name="T101" fmla="*/ 2147483647 h 300"/>
              <a:gd name="T102" fmla="*/ 2147483647 w 299"/>
              <a:gd name="T103" fmla="*/ 2147483647 h 300"/>
              <a:gd name="T104" fmla="*/ 2147483647 w 299"/>
              <a:gd name="T105" fmla="*/ 2147483647 h 300"/>
              <a:gd name="T106" fmla="*/ 2147483647 w 299"/>
              <a:gd name="T107" fmla="*/ 2147483647 h 300"/>
              <a:gd name="T108" fmla="*/ 2147483647 w 299"/>
              <a:gd name="T109" fmla="*/ 0 h 300"/>
              <a:gd name="T110" fmla="*/ 2147483647 w 299"/>
              <a:gd name="T111" fmla="*/ 2147483647 h 3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9"/>
              <a:gd name="T169" fmla="*/ 0 h 300"/>
              <a:gd name="T170" fmla="*/ 299 w 299"/>
              <a:gd name="T171" fmla="*/ 300 h 3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9" h="300">
                <a:moveTo>
                  <a:pt x="203" y="6"/>
                </a:moveTo>
                <a:lnTo>
                  <a:pt x="167" y="0"/>
                </a:lnTo>
                <a:lnTo>
                  <a:pt x="161" y="18"/>
                </a:lnTo>
                <a:lnTo>
                  <a:pt x="149" y="24"/>
                </a:lnTo>
                <a:lnTo>
                  <a:pt x="137" y="30"/>
                </a:lnTo>
                <a:lnTo>
                  <a:pt x="125" y="24"/>
                </a:lnTo>
                <a:lnTo>
                  <a:pt x="89" y="42"/>
                </a:lnTo>
                <a:lnTo>
                  <a:pt x="83" y="78"/>
                </a:lnTo>
                <a:lnTo>
                  <a:pt x="24" y="84"/>
                </a:lnTo>
                <a:lnTo>
                  <a:pt x="12" y="90"/>
                </a:lnTo>
                <a:lnTo>
                  <a:pt x="0" y="96"/>
                </a:lnTo>
                <a:lnTo>
                  <a:pt x="30" y="102"/>
                </a:lnTo>
                <a:lnTo>
                  <a:pt x="36" y="120"/>
                </a:lnTo>
                <a:lnTo>
                  <a:pt x="30" y="126"/>
                </a:lnTo>
                <a:lnTo>
                  <a:pt x="24" y="126"/>
                </a:lnTo>
                <a:lnTo>
                  <a:pt x="24" y="138"/>
                </a:lnTo>
                <a:lnTo>
                  <a:pt x="30" y="150"/>
                </a:lnTo>
                <a:lnTo>
                  <a:pt x="36" y="162"/>
                </a:lnTo>
                <a:lnTo>
                  <a:pt x="42" y="198"/>
                </a:lnTo>
                <a:lnTo>
                  <a:pt x="113" y="258"/>
                </a:lnTo>
                <a:lnTo>
                  <a:pt x="125" y="252"/>
                </a:lnTo>
                <a:lnTo>
                  <a:pt x="173" y="270"/>
                </a:lnTo>
                <a:lnTo>
                  <a:pt x="203" y="300"/>
                </a:lnTo>
                <a:lnTo>
                  <a:pt x="209" y="294"/>
                </a:lnTo>
                <a:lnTo>
                  <a:pt x="227" y="282"/>
                </a:lnTo>
                <a:lnTo>
                  <a:pt x="281" y="294"/>
                </a:lnTo>
                <a:lnTo>
                  <a:pt x="287" y="288"/>
                </a:lnTo>
                <a:lnTo>
                  <a:pt x="293" y="282"/>
                </a:lnTo>
                <a:lnTo>
                  <a:pt x="299" y="276"/>
                </a:lnTo>
                <a:lnTo>
                  <a:pt x="293" y="264"/>
                </a:lnTo>
                <a:lnTo>
                  <a:pt x="287" y="252"/>
                </a:lnTo>
                <a:lnTo>
                  <a:pt x="287" y="234"/>
                </a:lnTo>
                <a:lnTo>
                  <a:pt x="281" y="228"/>
                </a:lnTo>
                <a:lnTo>
                  <a:pt x="257" y="228"/>
                </a:lnTo>
                <a:lnTo>
                  <a:pt x="239" y="228"/>
                </a:lnTo>
                <a:lnTo>
                  <a:pt x="233" y="216"/>
                </a:lnTo>
                <a:lnTo>
                  <a:pt x="227" y="198"/>
                </a:lnTo>
                <a:lnTo>
                  <a:pt x="221" y="162"/>
                </a:lnTo>
                <a:lnTo>
                  <a:pt x="227" y="144"/>
                </a:lnTo>
                <a:lnTo>
                  <a:pt x="233" y="138"/>
                </a:lnTo>
                <a:lnTo>
                  <a:pt x="245" y="132"/>
                </a:lnTo>
                <a:lnTo>
                  <a:pt x="251" y="126"/>
                </a:lnTo>
                <a:lnTo>
                  <a:pt x="257" y="120"/>
                </a:lnTo>
                <a:lnTo>
                  <a:pt x="251" y="120"/>
                </a:lnTo>
                <a:lnTo>
                  <a:pt x="245" y="114"/>
                </a:lnTo>
                <a:lnTo>
                  <a:pt x="257" y="102"/>
                </a:lnTo>
                <a:lnTo>
                  <a:pt x="257" y="96"/>
                </a:lnTo>
                <a:lnTo>
                  <a:pt x="251" y="90"/>
                </a:lnTo>
                <a:lnTo>
                  <a:pt x="239" y="90"/>
                </a:lnTo>
                <a:lnTo>
                  <a:pt x="227" y="90"/>
                </a:lnTo>
                <a:lnTo>
                  <a:pt x="221" y="84"/>
                </a:lnTo>
                <a:lnTo>
                  <a:pt x="221" y="72"/>
                </a:lnTo>
                <a:lnTo>
                  <a:pt x="233" y="48"/>
                </a:lnTo>
                <a:lnTo>
                  <a:pt x="233" y="24"/>
                </a:lnTo>
                <a:lnTo>
                  <a:pt x="233" y="0"/>
                </a:lnTo>
                <a:lnTo>
                  <a:pt x="203" y="6"/>
                </a:lnTo>
                <a:close/>
              </a:path>
            </a:pathLst>
          </a:custGeom>
          <a:solidFill>
            <a:srgbClr val="FF99FF"/>
          </a:solidFill>
          <a:ln w="0">
            <a:solidFill>
              <a:srgbClr val="000000"/>
            </a:solidFill>
            <a:prstDash val="solid"/>
            <a:round/>
            <a:headEnd/>
            <a:tailEnd/>
          </a:ln>
        </p:spPr>
        <p:txBody>
          <a:bodyPr/>
          <a:lstStyle/>
          <a:p>
            <a:endParaRPr lang="fi-FI"/>
          </a:p>
        </p:txBody>
      </p:sp>
      <p:sp>
        <p:nvSpPr>
          <p:cNvPr id="36868" name="Freeform 133"/>
          <p:cNvSpPr>
            <a:spLocks noChangeAspect="1"/>
          </p:cNvSpPr>
          <p:nvPr/>
        </p:nvSpPr>
        <p:spPr bwMode="auto">
          <a:xfrm>
            <a:off x="5251450" y="3214688"/>
            <a:ext cx="1038225" cy="857250"/>
          </a:xfrm>
          <a:custGeom>
            <a:avLst/>
            <a:gdLst>
              <a:gd name="T0" fmla="*/ 2147483647 w 131"/>
              <a:gd name="T1" fmla="*/ 2147483647 h 108"/>
              <a:gd name="T2" fmla="*/ 2147483647 w 131"/>
              <a:gd name="T3" fmla="*/ 2147483647 h 108"/>
              <a:gd name="T4" fmla="*/ 2147483647 w 131"/>
              <a:gd name="T5" fmla="*/ 2147483647 h 108"/>
              <a:gd name="T6" fmla="*/ 2147483647 w 131"/>
              <a:gd name="T7" fmla="*/ 2147483647 h 108"/>
              <a:gd name="T8" fmla="*/ 2147483647 w 131"/>
              <a:gd name="T9" fmla="*/ 2147483647 h 108"/>
              <a:gd name="T10" fmla="*/ 2147483647 w 131"/>
              <a:gd name="T11" fmla="*/ 2147483647 h 108"/>
              <a:gd name="T12" fmla="*/ 2147483647 w 131"/>
              <a:gd name="T13" fmla="*/ 2147483647 h 108"/>
              <a:gd name="T14" fmla="*/ 2147483647 w 131"/>
              <a:gd name="T15" fmla="*/ 0 h 108"/>
              <a:gd name="T16" fmla="*/ 2147483647 w 131"/>
              <a:gd name="T17" fmla="*/ 0 h 108"/>
              <a:gd name="T18" fmla="*/ 2147483647 w 131"/>
              <a:gd name="T19" fmla="*/ 0 h 108"/>
              <a:gd name="T20" fmla="*/ 0 w 131"/>
              <a:gd name="T21" fmla="*/ 2147483647 h 108"/>
              <a:gd name="T22" fmla="*/ 0 w 131"/>
              <a:gd name="T23" fmla="*/ 2147483647 h 108"/>
              <a:gd name="T24" fmla="*/ 2147483647 w 131"/>
              <a:gd name="T25" fmla="*/ 2147483647 h 108"/>
              <a:gd name="T26" fmla="*/ 2147483647 w 131"/>
              <a:gd name="T27" fmla="*/ 2147483647 h 108"/>
              <a:gd name="T28" fmla="*/ 2147483647 w 131"/>
              <a:gd name="T29" fmla="*/ 2147483647 h 108"/>
              <a:gd name="T30" fmla="*/ 2147483647 w 131"/>
              <a:gd name="T31" fmla="*/ 2147483647 h 108"/>
              <a:gd name="T32" fmla="*/ 2147483647 w 131"/>
              <a:gd name="T33" fmla="*/ 2147483647 h 1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1"/>
              <a:gd name="T52" fmla="*/ 0 h 108"/>
              <a:gd name="T53" fmla="*/ 131 w 131"/>
              <a:gd name="T54" fmla="*/ 108 h 1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1" h="108">
                <a:moveTo>
                  <a:pt x="119" y="108"/>
                </a:moveTo>
                <a:lnTo>
                  <a:pt x="131" y="90"/>
                </a:lnTo>
                <a:lnTo>
                  <a:pt x="131" y="72"/>
                </a:lnTo>
                <a:lnTo>
                  <a:pt x="125" y="48"/>
                </a:lnTo>
                <a:lnTo>
                  <a:pt x="131" y="42"/>
                </a:lnTo>
                <a:lnTo>
                  <a:pt x="65" y="6"/>
                </a:lnTo>
                <a:lnTo>
                  <a:pt x="54" y="12"/>
                </a:lnTo>
                <a:lnTo>
                  <a:pt x="42" y="0"/>
                </a:lnTo>
                <a:lnTo>
                  <a:pt x="30" y="0"/>
                </a:lnTo>
                <a:lnTo>
                  <a:pt x="24" y="0"/>
                </a:lnTo>
                <a:lnTo>
                  <a:pt x="0" y="12"/>
                </a:lnTo>
                <a:lnTo>
                  <a:pt x="0" y="18"/>
                </a:lnTo>
                <a:lnTo>
                  <a:pt x="6" y="24"/>
                </a:lnTo>
                <a:lnTo>
                  <a:pt x="24" y="36"/>
                </a:lnTo>
                <a:lnTo>
                  <a:pt x="24" y="54"/>
                </a:lnTo>
                <a:lnTo>
                  <a:pt x="77" y="84"/>
                </a:lnTo>
                <a:lnTo>
                  <a:pt x="119" y="108"/>
                </a:lnTo>
                <a:close/>
              </a:path>
            </a:pathLst>
          </a:custGeom>
          <a:solidFill>
            <a:srgbClr val="FF99FF"/>
          </a:solidFill>
          <a:ln w="0">
            <a:solidFill>
              <a:srgbClr val="000000"/>
            </a:solidFill>
            <a:prstDash val="solid"/>
            <a:round/>
            <a:headEnd/>
            <a:tailEnd/>
          </a:ln>
        </p:spPr>
        <p:txBody>
          <a:bodyPr/>
          <a:lstStyle/>
          <a:p>
            <a:endParaRPr lang="fi-FI"/>
          </a:p>
        </p:txBody>
      </p:sp>
      <p:sp>
        <p:nvSpPr>
          <p:cNvPr id="36869" name="Freeform 134"/>
          <p:cNvSpPr>
            <a:spLocks noChangeAspect="1"/>
          </p:cNvSpPr>
          <p:nvPr/>
        </p:nvSpPr>
        <p:spPr bwMode="auto">
          <a:xfrm>
            <a:off x="5203825" y="3881438"/>
            <a:ext cx="1514475" cy="1808162"/>
          </a:xfrm>
          <a:custGeom>
            <a:avLst/>
            <a:gdLst>
              <a:gd name="T0" fmla="*/ 2147483647 w 191"/>
              <a:gd name="T1" fmla="*/ 2147483647 h 228"/>
              <a:gd name="T2" fmla="*/ 2147483647 w 191"/>
              <a:gd name="T3" fmla="*/ 2147483647 h 228"/>
              <a:gd name="T4" fmla="*/ 0 w 191"/>
              <a:gd name="T5" fmla="*/ 2147483647 h 228"/>
              <a:gd name="T6" fmla="*/ 0 w 191"/>
              <a:gd name="T7" fmla="*/ 2147483647 h 228"/>
              <a:gd name="T8" fmla="*/ 2147483647 w 191"/>
              <a:gd name="T9" fmla="*/ 2147483647 h 228"/>
              <a:gd name="T10" fmla="*/ 2147483647 w 191"/>
              <a:gd name="T11" fmla="*/ 2147483647 h 228"/>
              <a:gd name="T12" fmla="*/ 2147483647 w 191"/>
              <a:gd name="T13" fmla="*/ 2147483647 h 228"/>
              <a:gd name="T14" fmla="*/ 2147483647 w 191"/>
              <a:gd name="T15" fmla="*/ 2147483647 h 228"/>
              <a:gd name="T16" fmla="*/ 2147483647 w 191"/>
              <a:gd name="T17" fmla="*/ 0 h 228"/>
              <a:gd name="T18" fmla="*/ 2147483647 w 191"/>
              <a:gd name="T19" fmla="*/ 2147483647 h 228"/>
              <a:gd name="T20" fmla="*/ 2147483647 w 191"/>
              <a:gd name="T21" fmla="*/ 2147483647 h 228"/>
              <a:gd name="T22" fmla="*/ 2147483647 w 191"/>
              <a:gd name="T23" fmla="*/ 2147483647 h 228"/>
              <a:gd name="T24" fmla="*/ 2147483647 w 191"/>
              <a:gd name="T25" fmla="*/ 2147483647 h 228"/>
              <a:gd name="T26" fmla="*/ 2147483647 w 191"/>
              <a:gd name="T27" fmla="*/ 2147483647 h 228"/>
              <a:gd name="T28" fmla="*/ 2147483647 w 191"/>
              <a:gd name="T29" fmla="*/ 2147483647 h 228"/>
              <a:gd name="T30" fmla="*/ 2147483647 w 191"/>
              <a:gd name="T31" fmla="*/ 2147483647 h 228"/>
              <a:gd name="T32" fmla="*/ 2147483647 w 191"/>
              <a:gd name="T33" fmla="*/ 2147483647 h 228"/>
              <a:gd name="T34" fmla="*/ 2147483647 w 191"/>
              <a:gd name="T35" fmla="*/ 2147483647 h 228"/>
              <a:gd name="T36" fmla="*/ 2147483647 w 191"/>
              <a:gd name="T37" fmla="*/ 2147483647 h 228"/>
              <a:gd name="T38" fmla="*/ 2147483647 w 191"/>
              <a:gd name="T39" fmla="*/ 2147483647 h 228"/>
              <a:gd name="T40" fmla="*/ 2147483647 w 191"/>
              <a:gd name="T41" fmla="*/ 2147483647 h 228"/>
              <a:gd name="T42" fmla="*/ 2147483647 w 191"/>
              <a:gd name="T43" fmla="*/ 2147483647 h 228"/>
              <a:gd name="T44" fmla="*/ 2147483647 w 191"/>
              <a:gd name="T45" fmla="*/ 2147483647 h 2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1"/>
              <a:gd name="T70" fmla="*/ 0 h 228"/>
              <a:gd name="T71" fmla="*/ 191 w 191"/>
              <a:gd name="T72" fmla="*/ 228 h 2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1" h="228">
                <a:moveTo>
                  <a:pt x="24" y="132"/>
                </a:moveTo>
                <a:lnTo>
                  <a:pt x="6" y="114"/>
                </a:lnTo>
                <a:lnTo>
                  <a:pt x="0" y="90"/>
                </a:lnTo>
                <a:lnTo>
                  <a:pt x="0" y="66"/>
                </a:lnTo>
                <a:lnTo>
                  <a:pt x="6" y="54"/>
                </a:lnTo>
                <a:lnTo>
                  <a:pt x="36" y="24"/>
                </a:lnTo>
                <a:lnTo>
                  <a:pt x="48" y="18"/>
                </a:lnTo>
                <a:lnTo>
                  <a:pt x="66" y="18"/>
                </a:lnTo>
                <a:lnTo>
                  <a:pt x="83" y="0"/>
                </a:lnTo>
                <a:lnTo>
                  <a:pt x="125" y="24"/>
                </a:lnTo>
                <a:lnTo>
                  <a:pt x="137" y="42"/>
                </a:lnTo>
                <a:lnTo>
                  <a:pt x="149" y="90"/>
                </a:lnTo>
                <a:lnTo>
                  <a:pt x="167" y="114"/>
                </a:lnTo>
                <a:lnTo>
                  <a:pt x="191" y="132"/>
                </a:lnTo>
                <a:lnTo>
                  <a:pt x="185" y="168"/>
                </a:lnTo>
                <a:lnTo>
                  <a:pt x="155" y="174"/>
                </a:lnTo>
                <a:lnTo>
                  <a:pt x="89" y="162"/>
                </a:lnTo>
                <a:lnTo>
                  <a:pt x="71" y="198"/>
                </a:lnTo>
                <a:lnTo>
                  <a:pt x="60" y="228"/>
                </a:lnTo>
                <a:lnTo>
                  <a:pt x="48" y="210"/>
                </a:lnTo>
                <a:lnTo>
                  <a:pt x="18" y="174"/>
                </a:lnTo>
                <a:lnTo>
                  <a:pt x="36" y="156"/>
                </a:lnTo>
                <a:lnTo>
                  <a:pt x="24" y="132"/>
                </a:lnTo>
                <a:close/>
              </a:path>
            </a:pathLst>
          </a:custGeom>
          <a:solidFill>
            <a:srgbClr val="FF99FF"/>
          </a:solidFill>
          <a:ln w="0">
            <a:solidFill>
              <a:srgbClr val="000000"/>
            </a:solidFill>
            <a:prstDash val="solid"/>
            <a:round/>
            <a:headEnd/>
            <a:tailEnd/>
          </a:ln>
        </p:spPr>
        <p:txBody>
          <a:bodyPr/>
          <a:lstStyle/>
          <a:p>
            <a:endParaRPr lang="fi-FI"/>
          </a:p>
        </p:txBody>
      </p:sp>
      <p:sp>
        <p:nvSpPr>
          <p:cNvPr id="36870" name="Freeform 136"/>
          <p:cNvSpPr>
            <a:spLocks noChangeAspect="1"/>
          </p:cNvSpPr>
          <p:nvPr/>
        </p:nvSpPr>
        <p:spPr bwMode="auto">
          <a:xfrm>
            <a:off x="3492500" y="2835275"/>
            <a:ext cx="1189038" cy="1331913"/>
          </a:xfrm>
          <a:custGeom>
            <a:avLst/>
            <a:gdLst>
              <a:gd name="T0" fmla="*/ 2147483647 w 150"/>
              <a:gd name="T1" fmla="*/ 2147483647 h 168"/>
              <a:gd name="T2" fmla="*/ 2147483647 w 150"/>
              <a:gd name="T3" fmla="*/ 2147483647 h 168"/>
              <a:gd name="T4" fmla="*/ 2147483647 w 150"/>
              <a:gd name="T5" fmla="*/ 2147483647 h 168"/>
              <a:gd name="T6" fmla="*/ 2147483647 w 150"/>
              <a:gd name="T7" fmla="*/ 2147483647 h 168"/>
              <a:gd name="T8" fmla="*/ 2147483647 w 150"/>
              <a:gd name="T9" fmla="*/ 2147483647 h 168"/>
              <a:gd name="T10" fmla="*/ 2147483647 w 150"/>
              <a:gd name="T11" fmla="*/ 2147483647 h 168"/>
              <a:gd name="T12" fmla="*/ 2147483647 w 150"/>
              <a:gd name="T13" fmla="*/ 2147483647 h 168"/>
              <a:gd name="T14" fmla="*/ 2147483647 w 150"/>
              <a:gd name="T15" fmla="*/ 2147483647 h 168"/>
              <a:gd name="T16" fmla="*/ 2147483647 w 150"/>
              <a:gd name="T17" fmla="*/ 2147483647 h 168"/>
              <a:gd name="T18" fmla="*/ 0 w 150"/>
              <a:gd name="T19" fmla="*/ 2147483647 h 168"/>
              <a:gd name="T20" fmla="*/ 2147483647 w 150"/>
              <a:gd name="T21" fmla="*/ 2147483647 h 168"/>
              <a:gd name="T22" fmla="*/ 2147483647 w 150"/>
              <a:gd name="T23" fmla="*/ 2147483647 h 168"/>
              <a:gd name="T24" fmla="*/ 2147483647 w 150"/>
              <a:gd name="T25" fmla="*/ 2147483647 h 168"/>
              <a:gd name="T26" fmla="*/ 2147483647 w 150"/>
              <a:gd name="T27" fmla="*/ 2147483647 h 168"/>
              <a:gd name="T28" fmla="*/ 2147483647 w 150"/>
              <a:gd name="T29" fmla="*/ 2147483647 h 168"/>
              <a:gd name="T30" fmla="*/ 2147483647 w 150"/>
              <a:gd name="T31" fmla="*/ 2147483647 h 168"/>
              <a:gd name="T32" fmla="*/ 2147483647 w 150"/>
              <a:gd name="T33" fmla="*/ 0 h 168"/>
              <a:gd name="T34" fmla="*/ 2147483647 w 150"/>
              <a:gd name="T35" fmla="*/ 2147483647 h 168"/>
              <a:gd name="T36" fmla="*/ 2147483647 w 150"/>
              <a:gd name="T37" fmla="*/ 2147483647 h 168"/>
              <a:gd name="T38" fmla="*/ 2147483647 w 150"/>
              <a:gd name="T39" fmla="*/ 2147483647 h 168"/>
              <a:gd name="T40" fmla="*/ 2147483647 w 150"/>
              <a:gd name="T41" fmla="*/ 2147483647 h 168"/>
              <a:gd name="T42" fmla="*/ 2147483647 w 150"/>
              <a:gd name="T43" fmla="*/ 2147483647 h 168"/>
              <a:gd name="T44" fmla="*/ 2147483647 w 150"/>
              <a:gd name="T45" fmla="*/ 2147483647 h 168"/>
              <a:gd name="T46" fmla="*/ 2147483647 w 150"/>
              <a:gd name="T47" fmla="*/ 2147483647 h 168"/>
              <a:gd name="T48" fmla="*/ 2147483647 w 150"/>
              <a:gd name="T49" fmla="*/ 2147483647 h 168"/>
              <a:gd name="T50" fmla="*/ 2147483647 w 150"/>
              <a:gd name="T51" fmla="*/ 2147483647 h 168"/>
              <a:gd name="T52" fmla="*/ 2147483647 w 150"/>
              <a:gd name="T53" fmla="*/ 2147483647 h 168"/>
              <a:gd name="T54" fmla="*/ 2147483647 w 150"/>
              <a:gd name="T55" fmla="*/ 2147483647 h 1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0"/>
              <a:gd name="T85" fmla="*/ 0 h 168"/>
              <a:gd name="T86" fmla="*/ 150 w 150"/>
              <a:gd name="T87" fmla="*/ 168 h 1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0" h="168">
                <a:moveTo>
                  <a:pt x="96" y="156"/>
                </a:moveTo>
                <a:lnTo>
                  <a:pt x="84" y="150"/>
                </a:lnTo>
                <a:lnTo>
                  <a:pt x="66" y="162"/>
                </a:lnTo>
                <a:lnTo>
                  <a:pt x="66" y="168"/>
                </a:lnTo>
                <a:lnTo>
                  <a:pt x="42" y="150"/>
                </a:lnTo>
                <a:lnTo>
                  <a:pt x="36" y="150"/>
                </a:lnTo>
                <a:lnTo>
                  <a:pt x="18" y="138"/>
                </a:lnTo>
                <a:lnTo>
                  <a:pt x="24" y="132"/>
                </a:lnTo>
                <a:lnTo>
                  <a:pt x="18" y="114"/>
                </a:lnTo>
                <a:lnTo>
                  <a:pt x="0" y="102"/>
                </a:lnTo>
                <a:lnTo>
                  <a:pt x="18" y="78"/>
                </a:lnTo>
                <a:lnTo>
                  <a:pt x="24" y="78"/>
                </a:lnTo>
                <a:lnTo>
                  <a:pt x="36" y="72"/>
                </a:lnTo>
                <a:lnTo>
                  <a:pt x="48" y="54"/>
                </a:lnTo>
                <a:lnTo>
                  <a:pt x="72" y="42"/>
                </a:lnTo>
                <a:lnTo>
                  <a:pt x="84" y="12"/>
                </a:lnTo>
                <a:lnTo>
                  <a:pt x="114" y="0"/>
                </a:lnTo>
                <a:lnTo>
                  <a:pt x="138" y="24"/>
                </a:lnTo>
                <a:lnTo>
                  <a:pt x="132" y="30"/>
                </a:lnTo>
                <a:lnTo>
                  <a:pt x="150" y="72"/>
                </a:lnTo>
                <a:lnTo>
                  <a:pt x="132" y="96"/>
                </a:lnTo>
                <a:lnTo>
                  <a:pt x="126" y="102"/>
                </a:lnTo>
                <a:lnTo>
                  <a:pt x="120" y="114"/>
                </a:lnTo>
                <a:lnTo>
                  <a:pt x="138" y="144"/>
                </a:lnTo>
                <a:lnTo>
                  <a:pt x="132" y="156"/>
                </a:lnTo>
                <a:lnTo>
                  <a:pt x="126" y="168"/>
                </a:lnTo>
                <a:lnTo>
                  <a:pt x="96" y="168"/>
                </a:lnTo>
                <a:lnTo>
                  <a:pt x="96" y="156"/>
                </a:lnTo>
                <a:close/>
              </a:path>
            </a:pathLst>
          </a:custGeom>
          <a:solidFill>
            <a:srgbClr val="66CCFF"/>
          </a:solidFill>
          <a:ln w="0">
            <a:solidFill>
              <a:srgbClr val="000000"/>
            </a:solidFill>
            <a:prstDash val="solid"/>
            <a:round/>
            <a:headEnd/>
            <a:tailEnd/>
          </a:ln>
        </p:spPr>
        <p:txBody>
          <a:bodyPr/>
          <a:lstStyle/>
          <a:p>
            <a:endParaRPr lang="fi-FI"/>
          </a:p>
        </p:txBody>
      </p:sp>
      <p:sp>
        <p:nvSpPr>
          <p:cNvPr id="36871" name="Freeform 140"/>
          <p:cNvSpPr>
            <a:spLocks noChangeAspect="1"/>
          </p:cNvSpPr>
          <p:nvPr/>
        </p:nvSpPr>
        <p:spPr bwMode="auto">
          <a:xfrm>
            <a:off x="4443413" y="3357563"/>
            <a:ext cx="1417637" cy="714375"/>
          </a:xfrm>
          <a:custGeom>
            <a:avLst/>
            <a:gdLst>
              <a:gd name="T0" fmla="*/ 2147483647 w 179"/>
              <a:gd name="T1" fmla="*/ 2147483647 h 90"/>
              <a:gd name="T2" fmla="*/ 2147483647 w 179"/>
              <a:gd name="T3" fmla="*/ 2147483647 h 90"/>
              <a:gd name="T4" fmla="*/ 2147483647 w 179"/>
              <a:gd name="T5" fmla="*/ 2147483647 h 90"/>
              <a:gd name="T6" fmla="*/ 2147483647 w 179"/>
              <a:gd name="T7" fmla="*/ 2147483647 h 90"/>
              <a:gd name="T8" fmla="*/ 2147483647 w 179"/>
              <a:gd name="T9" fmla="*/ 2147483647 h 90"/>
              <a:gd name="T10" fmla="*/ 0 w 179"/>
              <a:gd name="T11" fmla="*/ 2147483647 h 90"/>
              <a:gd name="T12" fmla="*/ 2147483647 w 179"/>
              <a:gd name="T13" fmla="*/ 2147483647 h 90"/>
              <a:gd name="T14" fmla="*/ 2147483647 w 179"/>
              <a:gd name="T15" fmla="*/ 2147483647 h 90"/>
              <a:gd name="T16" fmla="*/ 2147483647 w 179"/>
              <a:gd name="T17" fmla="*/ 2147483647 h 90"/>
              <a:gd name="T18" fmla="*/ 2147483647 w 179"/>
              <a:gd name="T19" fmla="*/ 2147483647 h 90"/>
              <a:gd name="T20" fmla="*/ 2147483647 w 179"/>
              <a:gd name="T21" fmla="*/ 2147483647 h 90"/>
              <a:gd name="T22" fmla="*/ 2147483647 w 179"/>
              <a:gd name="T23" fmla="*/ 0 h 90"/>
              <a:gd name="T24" fmla="*/ 2147483647 w 179"/>
              <a:gd name="T25" fmla="*/ 2147483647 h 90"/>
              <a:gd name="T26" fmla="*/ 2147483647 w 179"/>
              <a:gd name="T27" fmla="*/ 2147483647 h 90"/>
              <a:gd name="T28" fmla="*/ 2147483647 w 179"/>
              <a:gd name="T29" fmla="*/ 2147483647 h 90"/>
              <a:gd name="T30" fmla="*/ 2147483647 w 179"/>
              <a:gd name="T31" fmla="*/ 2147483647 h 90"/>
              <a:gd name="T32" fmla="*/ 2147483647 w 179"/>
              <a:gd name="T33" fmla="*/ 2147483647 h 90"/>
              <a:gd name="T34" fmla="*/ 2147483647 w 179"/>
              <a:gd name="T35" fmla="*/ 2147483647 h 90"/>
              <a:gd name="T36" fmla="*/ 2147483647 w 179"/>
              <a:gd name="T37" fmla="*/ 2147483647 h 90"/>
              <a:gd name="T38" fmla="*/ 2147483647 w 179"/>
              <a:gd name="T39" fmla="*/ 2147483647 h 90"/>
              <a:gd name="T40" fmla="*/ 2147483647 w 179"/>
              <a:gd name="T41" fmla="*/ 2147483647 h 90"/>
              <a:gd name="T42" fmla="*/ 2147483647 w 179"/>
              <a:gd name="T43" fmla="*/ 2147483647 h 90"/>
              <a:gd name="T44" fmla="*/ 2147483647 w 179"/>
              <a:gd name="T45" fmla="*/ 2147483647 h 90"/>
              <a:gd name="T46" fmla="*/ 2147483647 w 179"/>
              <a:gd name="T47" fmla="*/ 2147483647 h 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9"/>
              <a:gd name="T73" fmla="*/ 0 h 90"/>
              <a:gd name="T74" fmla="*/ 179 w 179"/>
              <a:gd name="T75" fmla="*/ 90 h 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9" h="90">
                <a:moveTo>
                  <a:pt x="60" y="90"/>
                </a:moveTo>
                <a:lnTo>
                  <a:pt x="42" y="84"/>
                </a:lnTo>
                <a:lnTo>
                  <a:pt x="36" y="90"/>
                </a:lnTo>
                <a:lnTo>
                  <a:pt x="12" y="90"/>
                </a:lnTo>
                <a:lnTo>
                  <a:pt x="18" y="78"/>
                </a:lnTo>
                <a:lnTo>
                  <a:pt x="0" y="48"/>
                </a:lnTo>
                <a:lnTo>
                  <a:pt x="6" y="36"/>
                </a:lnTo>
                <a:lnTo>
                  <a:pt x="12" y="30"/>
                </a:lnTo>
                <a:lnTo>
                  <a:pt x="30" y="6"/>
                </a:lnTo>
                <a:lnTo>
                  <a:pt x="48" y="30"/>
                </a:lnTo>
                <a:lnTo>
                  <a:pt x="90" y="18"/>
                </a:lnTo>
                <a:lnTo>
                  <a:pt x="102" y="0"/>
                </a:lnTo>
                <a:lnTo>
                  <a:pt x="108" y="6"/>
                </a:lnTo>
                <a:lnTo>
                  <a:pt x="126" y="18"/>
                </a:lnTo>
                <a:lnTo>
                  <a:pt x="126" y="36"/>
                </a:lnTo>
                <a:lnTo>
                  <a:pt x="179" y="66"/>
                </a:lnTo>
                <a:lnTo>
                  <a:pt x="162" y="84"/>
                </a:lnTo>
                <a:lnTo>
                  <a:pt x="144" y="84"/>
                </a:lnTo>
                <a:lnTo>
                  <a:pt x="132" y="90"/>
                </a:lnTo>
                <a:lnTo>
                  <a:pt x="108" y="78"/>
                </a:lnTo>
                <a:lnTo>
                  <a:pt x="90" y="72"/>
                </a:lnTo>
                <a:lnTo>
                  <a:pt x="84" y="78"/>
                </a:lnTo>
                <a:lnTo>
                  <a:pt x="66" y="78"/>
                </a:lnTo>
                <a:lnTo>
                  <a:pt x="60" y="90"/>
                </a:lnTo>
                <a:close/>
              </a:path>
            </a:pathLst>
          </a:custGeom>
          <a:solidFill>
            <a:srgbClr val="FF99FF"/>
          </a:solidFill>
          <a:ln w="0">
            <a:solidFill>
              <a:srgbClr val="000000"/>
            </a:solidFill>
            <a:prstDash val="solid"/>
            <a:round/>
            <a:headEnd/>
            <a:tailEnd/>
          </a:ln>
        </p:spPr>
        <p:txBody>
          <a:bodyPr/>
          <a:lstStyle/>
          <a:p>
            <a:endParaRPr lang="fi-FI"/>
          </a:p>
        </p:txBody>
      </p:sp>
      <p:sp>
        <p:nvSpPr>
          <p:cNvPr id="36872" name="Freeform 141"/>
          <p:cNvSpPr>
            <a:spLocks noChangeAspect="1"/>
          </p:cNvSpPr>
          <p:nvPr/>
        </p:nvSpPr>
        <p:spPr bwMode="auto">
          <a:xfrm>
            <a:off x="4395788" y="1743075"/>
            <a:ext cx="1235075" cy="1852613"/>
          </a:xfrm>
          <a:custGeom>
            <a:avLst/>
            <a:gdLst>
              <a:gd name="T0" fmla="*/ 0 w 156"/>
              <a:gd name="T1" fmla="*/ 2147483647 h 234"/>
              <a:gd name="T2" fmla="*/ 2147483647 w 156"/>
              <a:gd name="T3" fmla="*/ 2147483647 h 234"/>
              <a:gd name="T4" fmla="*/ 2147483647 w 156"/>
              <a:gd name="T5" fmla="*/ 2147483647 h 234"/>
              <a:gd name="T6" fmla="*/ 2147483647 w 156"/>
              <a:gd name="T7" fmla="*/ 2147483647 h 234"/>
              <a:gd name="T8" fmla="*/ 2147483647 w 156"/>
              <a:gd name="T9" fmla="*/ 2147483647 h 234"/>
              <a:gd name="T10" fmla="*/ 2147483647 w 156"/>
              <a:gd name="T11" fmla="*/ 2147483647 h 234"/>
              <a:gd name="T12" fmla="*/ 2147483647 w 156"/>
              <a:gd name="T13" fmla="*/ 2147483647 h 234"/>
              <a:gd name="T14" fmla="*/ 2147483647 w 156"/>
              <a:gd name="T15" fmla="*/ 2147483647 h 234"/>
              <a:gd name="T16" fmla="*/ 2147483647 w 156"/>
              <a:gd name="T17" fmla="*/ 2147483647 h 234"/>
              <a:gd name="T18" fmla="*/ 2147483647 w 156"/>
              <a:gd name="T19" fmla="*/ 2147483647 h 234"/>
              <a:gd name="T20" fmla="*/ 2147483647 w 156"/>
              <a:gd name="T21" fmla="*/ 2147483647 h 234"/>
              <a:gd name="T22" fmla="*/ 2147483647 w 156"/>
              <a:gd name="T23" fmla="*/ 2147483647 h 234"/>
              <a:gd name="T24" fmla="*/ 2147483647 w 156"/>
              <a:gd name="T25" fmla="*/ 2147483647 h 234"/>
              <a:gd name="T26" fmla="*/ 2147483647 w 156"/>
              <a:gd name="T27" fmla="*/ 2147483647 h 234"/>
              <a:gd name="T28" fmla="*/ 2147483647 w 156"/>
              <a:gd name="T29" fmla="*/ 2147483647 h 234"/>
              <a:gd name="T30" fmla="*/ 2147483647 w 156"/>
              <a:gd name="T31" fmla="*/ 2147483647 h 234"/>
              <a:gd name="T32" fmla="*/ 2147483647 w 156"/>
              <a:gd name="T33" fmla="*/ 2147483647 h 234"/>
              <a:gd name="T34" fmla="*/ 2147483647 w 156"/>
              <a:gd name="T35" fmla="*/ 2147483647 h 234"/>
              <a:gd name="T36" fmla="*/ 2147483647 w 156"/>
              <a:gd name="T37" fmla="*/ 2147483647 h 234"/>
              <a:gd name="T38" fmla="*/ 2147483647 w 156"/>
              <a:gd name="T39" fmla="*/ 0 h 234"/>
              <a:gd name="T40" fmla="*/ 2147483647 w 156"/>
              <a:gd name="T41" fmla="*/ 2147483647 h 234"/>
              <a:gd name="T42" fmla="*/ 2147483647 w 156"/>
              <a:gd name="T43" fmla="*/ 2147483647 h 234"/>
              <a:gd name="T44" fmla="*/ 2147483647 w 156"/>
              <a:gd name="T45" fmla="*/ 2147483647 h 234"/>
              <a:gd name="T46" fmla="*/ 2147483647 w 156"/>
              <a:gd name="T47" fmla="*/ 2147483647 h 234"/>
              <a:gd name="T48" fmla="*/ 2147483647 w 156"/>
              <a:gd name="T49" fmla="*/ 2147483647 h 234"/>
              <a:gd name="T50" fmla="*/ 2147483647 w 156"/>
              <a:gd name="T51" fmla="*/ 2147483647 h 234"/>
              <a:gd name="T52" fmla="*/ 2147483647 w 156"/>
              <a:gd name="T53" fmla="*/ 2147483647 h 234"/>
              <a:gd name="T54" fmla="*/ 2147483647 w 156"/>
              <a:gd name="T55" fmla="*/ 2147483647 h 234"/>
              <a:gd name="T56" fmla="*/ 2147483647 w 156"/>
              <a:gd name="T57" fmla="*/ 2147483647 h 234"/>
              <a:gd name="T58" fmla="*/ 2147483647 w 156"/>
              <a:gd name="T59" fmla="*/ 2147483647 h 234"/>
              <a:gd name="T60" fmla="*/ 2147483647 w 156"/>
              <a:gd name="T61" fmla="*/ 2147483647 h 234"/>
              <a:gd name="T62" fmla="*/ 0 w 156"/>
              <a:gd name="T63" fmla="*/ 2147483647 h 234"/>
              <a:gd name="T64" fmla="*/ 0 w 156"/>
              <a:gd name="T65" fmla="*/ 2147483647 h 2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6"/>
              <a:gd name="T100" fmla="*/ 0 h 234"/>
              <a:gd name="T101" fmla="*/ 156 w 156"/>
              <a:gd name="T102" fmla="*/ 234 h 2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6" h="234">
                <a:moveTo>
                  <a:pt x="0" y="138"/>
                </a:moveTo>
                <a:lnTo>
                  <a:pt x="24" y="162"/>
                </a:lnTo>
                <a:lnTo>
                  <a:pt x="18" y="168"/>
                </a:lnTo>
                <a:lnTo>
                  <a:pt x="36" y="210"/>
                </a:lnTo>
                <a:lnTo>
                  <a:pt x="54" y="234"/>
                </a:lnTo>
                <a:lnTo>
                  <a:pt x="96" y="222"/>
                </a:lnTo>
                <a:lnTo>
                  <a:pt x="108" y="204"/>
                </a:lnTo>
                <a:lnTo>
                  <a:pt x="108" y="198"/>
                </a:lnTo>
                <a:lnTo>
                  <a:pt x="132" y="186"/>
                </a:lnTo>
                <a:lnTo>
                  <a:pt x="126" y="132"/>
                </a:lnTo>
                <a:lnTo>
                  <a:pt x="144" y="132"/>
                </a:lnTo>
                <a:lnTo>
                  <a:pt x="156" y="102"/>
                </a:lnTo>
                <a:lnTo>
                  <a:pt x="150" y="66"/>
                </a:lnTo>
                <a:lnTo>
                  <a:pt x="144" y="54"/>
                </a:lnTo>
                <a:lnTo>
                  <a:pt x="138" y="42"/>
                </a:lnTo>
                <a:lnTo>
                  <a:pt x="138" y="30"/>
                </a:lnTo>
                <a:lnTo>
                  <a:pt x="144" y="30"/>
                </a:lnTo>
                <a:lnTo>
                  <a:pt x="150" y="24"/>
                </a:lnTo>
                <a:lnTo>
                  <a:pt x="144" y="6"/>
                </a:lnTo>
                <a:lnTo>
                  <a:pt x="114" y="0"/>
                </a:lnTo>
                <a:lnTo>
                  <a:pt x="102" y="42"/>
                </a:lnTo>
                <a:lnTo>
                  <a:pt x="84" y="36"/>
                </a:lnTo>
                <a:lnTo>
                  <a:pt x="72" y="30"/>
                </a:lnTo>
                <a:lnTo>
                  <a:pt x="66" y="36"/>
                </a:lnTo>
                <a:lnTo>
                  <a:pt x="54" y="42"/>
                </a:lnTo>
                <a:lnTo>
                  <a:pt x="24" y="42"/>
                </a:lnTo>
                <a:lnTo>
                  <a:pt x="24" y="54"/>
                </a:lnTo>
                <a:lnTo>
                  <a:pt x="18" y="66"/>
                </a:lnTo>
                <a:lnTo>
                  <a:pt x="30" y="78"/>
                </a:lnTo>
                <a:lnTo>
                  <a:pt x="36" y="114"/>
                </a:lnTo>
                <a:lnTo>
                  <a:pt x="30" y="132"/>
                </a:lnTo>
                <a:lnTo>
                  <a:pt x="0" y="132"/>
                </a:lnTo>
                <a:lnTo>
                  <a:pt x="0" y="138"/>
                </a:lnTo>
                <a:close/>
              </a:path>
            </a:pathLst>
          </a:custGeom>
          <a:solidFill>
            <a:schemeClr val="bg1">
              <a:lumMod val="85000"/>
            </a:schemeClr>
          </a:solidFill>
          <a:ln w="0">
            <a:solidFill>
              <a:srgbClr val="000000"/>
            </a:solidFill>
            <a:prstDash val="solid"/>
            <a:round/>
            <a:headEnd/>
            <a:tailEnd/>
          </a:ln>
        </p:spPr>
        <p:txBody>
          <a:bodyPr/>
          <a:lstStyle/>
          <a:p>
            <a:endParaRPr lang="fi-FI"/>
          </a:p>
        </p:txBody>
      </p:sp>
      <p:sp>
        <p:nvSpPr>
          <p:cNvPr id="36873" name="Freeform 165"/>
          <p:cNvSpPr>
            <a:spLocks noChangeAspect="1"/>
          </p:cNvSpPr>
          <p:nvPr/>
        </p:nvSpPr>
        <p:spPr bwMode="auto">
          <a:xfrm>
            <a:off x="5394325" y="2549525"/>
            <a:ext cx="1514475" cy="1141413"/>
          </a:xfrm>
          <a:custGeom>
            <a:avLst/>
            <a:gdLst>
              <a:gd name="T0" fmla="*/ 2147483647 w 191"/>
              <a:gd name="T1" fmla="*/ 2147483647 h 144"/>
              <a:gd name="T2" fmla="*/ 0 w 191"/>
              <a:gd name="T3" fmla="*/ 2147483647 h 144"/>
              <a:gd name="T4" fmla="*/ 2147483647 w 191"/>
              <a:gd name="T5" fmla="*/ 2147483647 h 144"/>
              <a:gd name="T6" fmla="*/ 2147483647 w 191"/>
              <a:gd name="T7" fmla="*/ 2147483647 h 144"/>
              <a:gd name="T8" fmla="*/ 2147483647 w 191"/>
              <a:gd name="T9" fmla="*/ 2147483647 h 144"/>
              <a:gd name="T10" fmla="*/ 2147483647 w 191"/>
              <a:gd name="T11" fmla="*/ 2147483647 h 144"/>
              <a:gd name="T12" fmla="*/ 2147483647 w 191"/>
              <a:gd name="T13" fmla="*/ 2147483647 h 144"/>
              <a:gd name="T14" fmla="*/ 2147483647 w 191"/>
              <a:gd name="T15" fmla="*/ 2147483647 h 144"/>
              <a:gd name="T16" fmla="*/ 2147483647 w 191"/>
              <a:gd name="T17" fmla="*/ 2147483647 h 144"/>
              <a:gd name="T18" fmla="*/ 2147483647 w 191"/>
              <a:gd name="T19" fmla="*/ 2147483647 h 144"/>
              <a:gd name="T20" fmla="*/ 2147483647 w 191"/>
              <a:gd name="T21" fmla="*/ 2147483647 h 144"/>
              <a:gd name="T22" fmla="*/ 2147483647 w 191"/>
              <a:gd name="T23" fmla="*/ 2147483647 h 144"/>
              <a:gd name="T24" fmla="*/ 2147483647 w 191"/>
              <a:gd name="T25" fmla="*/ 2147483647 h 144"/>
              <a:gd name="T26" fmla="*/ 2147483647 w 191"/>
              <a:gd name="T27" fmla="*/ 2147483647 h 144"/>
              <a:gd name="T28" fmla="*/ 2147483647 w 191"/>
              <a:gd name="T29" fmla="*/ 2147483647 h 144"/>
              <a:gd name="T30" fmla="*/ 2147483647 w 191"/>
              <a:gd name="T31" fmla="*/ 2147483647 h 144"/>
              <a:gd name="T32" fmla="*/ 2147483647 w 191"/>
              <a:gd name="T33" fmla="*/ 0 h 144"/>
              <a:gd name="T34" fmla="*/ 2147483647 w 191"/>
              <a:gd name="T35" fmla="*/ 2147483647 h 1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1"/>
              <a:gd name="T55" fmla="*/ 0 h 144"/>
              <a:gd name="T56" fmla="*/ 191 w 191"/>
              <a:gd name="T57" fmla="*/ 144 h 1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1" h="144">
                <a:moveTo>
                  <a:pt x="18" y="30"/>
                </a:moveTo>
                <a:lnTo>
                  <a:pt x="0" y="30"/>
                </a:lnTo>
                <a:lnTo>
                  <a:pt x="6" y="84"/>
                </a:lnTo>
                <a:lnTo>
                  <a:pt x="12" y="84"/>
                </a:lnTo>
                <a:lnTo>
                  <a:pt x="24" y="84"/>
                </a:lnTo>
                <a:lnTo>
                  <a:pt x="36" y="96"/>
                </a:lnTo>
                <a:lnTo>
                  <a:pt x="47" y="90"/>
                </a:lnTo>
                <a:lnTo>
                  <a:pt x="113" y="126"/>
                </a:lnTo>
                <a:lnTo>
                  <a:pt x="119" y="126"/>
                </a:lnTo>
                <a:lnTo>
                  <a:pt x="131" y="132"/>
                </a:lnTo>
                <a:lnTo>
                  <a:pt x="155" y="144"/>
                </a:lnTo>
                <a:lnTo>
                  <a:pt x="191" y="120"/>
                </a:lnTo>
                <a:lnTo>
                  <a:pt x="191" y="102"/>
                </a:lnTo>
                <a:lnTo>
                  <a:pt x="161" y="72"/>
                </a:lnTo>
                <a:lnTo>
                  <a:pt x="113" y="54"/>
                </a:lnTo>
                <a:lnTo>
                  <a:pt x="101" y="60"/>
                </a:lnTo>
                <a:lnTo>
                  <a:pt x="30" y="0"/>
                </a:lnTo>
                <a:lnTo>
                  <a:pt x="18" y="30"/>
                </a:lnTo>
                <a:close/>
              </a:path>
            </a:pathLst>
          </a:custGeom>
          <a:solidFill>
            <a:srgbClr val="FF99FF"/>
          </a:solidFill>
          <a:ln w="0">
            <a:solidFill>
              <a:srgbClr val="000000"/>
            </a:solidFill>
            <a:prstDash val="solid"/>
            <a:round/>
            <a:headEnd/>
            <a:tailEnd/>
          </a:ln>
        </p:spPr>
        <p:txBody>
          <a:bodyPr/>
          <a:lstStyle/>
          <a:p>
            <a:endParaRPr lang="fi-FI"/>
          </a:p>
        </p:txBody>
      </p:sp>
      <p:sp>
        <p:nvSpPr>
          <p:cNvPr id="36874" name="Freeform 166"/>
          <p:cNvSpPr>
            <a:spLocks noChangeAspect="1"/>
          </p:cNvSpPr>
          <p:nvPr/>
        </p:nvSpPr>
        <p:spPr bwMode="auto">
          <a:xfrm>
            <a:off x="6156176" y="3214688"/>
            <a:ext cx="1998663" cy="2332037"/>
          </a:xfrm>
          <a:custGeom>
            <a:avLst/>
            <a:gdLst>
              <a:gd name="T0" fmla="*/ 0 w 252"/>
              <a:gd name="T1" fmla="*/ 2147483647 h 294"/>
              <a:gd name="T2" fmla="*/ 2147483647 w 252"/>
              <a:gd name="T3" fmla="*/ 2147483647 h 294"/>
              <a:gd name="T4" fmla="*/ 2147483647 w 252"/>
              <a:gd name="T5" fmla="*/ 2147483647 h 294"/>
              <a:gd name="T6" fmla="*/ 2147483647 w 252"/>
              <a:gd name="T7" fmla="*/ 2147483647 h 294"/>
              <a:gd name="T8" fmla="*/ 2147483647 w 252"/>
              <a:gd name="T9" fmla="*/ 2147483647 h 294"/>
              <a:gd name="T10" fmla="*/ 2147483647 w 252"/>
              <a:gd name="T11" fmla="*/ 2147483647 h 294"/>
              <a:gd name="T12" fmla="*/ 2147483647 w 252"/>
              <a:gd name="T13" fmla="*/ 2147483647 h 294"/>
              <a:gd name="T14" fmla="*/ 2147483647 w 252"/>
              <a:gd name="T15" fmla="*/ 2147483647 h 294"/>
              <a:gd name="T16" fmla="*/ 2147483647 w 252"/>
              <a:gd name="T17" fmla="*/ 2147483647 h 294"/>
              <a:gd name="T18" fmla="*/ 2147483647 w 252"/>
              <a:gd name="T19" fmla="*/ 2147483647 h 294"/>
              <a:gd name="T20" fmla="*/ 2147483647 w 252"/>
              <a:gd name="T21" fmla="*/ 2147483647 h 294"/>
              <a:gd name="T22" fmla="*/ 2147483647 w 252"/>
              <a:gd name="T23" fmla="*/ 0 h 294"/>
              <a:gd name="T24" fmla="*/ 2147483647 w 252"/>
              <a:gd name="T25" fmla="*/ 2147483647 h 294"/>
              <a:gd name="T26" fmla="*/ 2147483647 w 252"/>
              <a:gd name="T27" fmla="*/ 2147483647 h 294"/>
              <a:gd name="T28" fmla="*/ 2147483647 w 252"/>
              <a:gd name="T29" fmla="*/ 2147483647 h 294"/>
              <a:gd name="T30" fmla="*/ 2147483647 w 252"/>
              <a:gd name="T31" fmla="*/ 2147483647 h 294"/>
              <a:gd name="T32" fmla="*/ 2147483647 w 252"/>
              <a:gd name="T33" fmla="*/ 2147483647 h 294"/>
              <a:gd name="T34" fmla="*/ 2147483647 w 252"/>
              <a:gd name="T35" fmla="*/ 2147483647 h 294"/>
              <a:gd name="T36" fmla="*/ 2147483647 w 252"/>
              <a:gd name="T37" fmla="*/ 2147483647 h 294"/>
              <a:gd name="T38" fmla="*/ 2147483647 w 252"/>
              <a:gd name="T39" fmla="*/ 2147483647 h 294"/>
              <a:gd name="T40" fmla="*/ 2147483647 w 252"/>
              <a:gd name="T41" fmla="*/ 2147483647 h 294"/>
              <a:gd name="T42" fmla="*/ 2147483647 w 252"/>
              <a:gd name="T43" fmla="*/ 2147483647 h 294"/>
              <a:gd name="T44" fmla="*/ 2147483647 w 252"/>
              <a:gd name="T45" fmla="*/ 2147483647 h 294"/>
              <a:gd name="T46" fmla="*/ 2147483647 w 252"/>
              <a:gd name="T47" fmla="*/ 2147483647 h 294"/>
              <a:gd name="T48" fmla="*/ 2147483647 w 252"/>
              <a:gd name="T49" fmla="*/ 2147483647 h 294"/>
              <a:gd name="T50" fmla="*/ 2147483647 w 252"/>
              <a:gd name="T51" fmla="*/ 2147483647 h 294"/>
              <a:gd name="T52" fmla="*/ 2147483647 w 252"/>
              <a:gd name="T53" fmla="*/ 2147483647 h 294"/>
              <a:gd name="T54" fmla="*/ 2147483647 w 252"/>
              <a:gd name="T55" fmla="*/ 2147483647 h 294"/>
              <a:gd name="T56" fmla="*/ 2147483647 w 252"/>
              <a:gd name="T57" fmla="*/ 2147483647 h 294"/>
              <a:gd name="T58" fmla="*/ 2147483647 w 252"/>
              <a:gd name="T59" fmla="*/ 2147483647 h 294"/>
              <a:gd name="T60" fmla="*/ 2147483647 w 252"/>
              <a:gd name="T61" fmla="*/ 2147483647 h 294"/>
              <a:gd name="T62" fmla="*/ 2147483647 w 252"/>
              <a:gd name="T63" fmla="*/ 2147483647 h 294"/>
              <a:gd name="T64" fmla="*/ 2147483647 w 252"/>
              <a:gd name="T65" fmla="*/ 2147483647 h 294"/>
              <a:gd name="T66" fmla="*/ 2147483647 w 252"/>
              <a:gd name="T67" fmla="*/ 2147483647 h 294"/>
              <a:gd name="T68" fmla="*/ 2147483647 w 252"/>
              <a:gd name="T69" fmla="*/ 2147483647 h 294"/>
              <a:gd name="T70" fmla="*/ 2147483647 w 252"/>
              <a:gd name="T71" fmla="*/ 2147483647 h 294"/>
              <a:gd name="T72" fmla="*/ 2147483647 w 252"/>
              <a:gd name="T73" fmla="*/ 2147483647 h 294"/>
              <a:gd name="T74" fmla="*/ 0 w 252"/>
              <a:gd name="T75" fmla="*/ 2147483647 h 2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2"/>
              <a:gd name="T115" fmla="*/ 0 h 294"/>
              <a:gd name="T116" fmla="*/ 252 w 252"/>
              <a:gd name="T117" fmla="*/ 294 h 29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2" h="294">
                <a:moveTo>
                  <a:pt x="0" y="108"/>
                </a:moveTo>
                <a:lnTo>
                  <a:pt x="12" y="90"/>
                </a:lnTo>
                <a:lnTo>
                  <a:pt x="12" y="72"/>
                </a:lnTo>
                <a:lnTo>
                  <a:pt x="6" y="48"/>
                </a:lnTo>
                <a:lnTo>
                  <a:pt x="12" y="42"/>
                </a:lnTo>
                <a:lnTo>
                  <a:pt x="18" y="42"/>
                </a:lnTo>
                <a:lnTo>
                  <a:pt x="30" y="48"/>
                </a:lnTo>
                <a:lnTo>
                  <a:pt x="54" y="60"/>
                </a:lnTo>
                <a:lnTo>
                  <a:pt x="90" y="36"/>
                </a:lnTo>
                <a:lnTo>
                  <a:pt x="90" y="18"/>
                </a:lnTo>
                <a:lnTo>
                  <a:pt x="96" y="12"/>
                </a:lnTo>
                <a:lnTo>
                  <a:pt x="114" y="0"/>
                </a:lnTo>
                <a:lnTo>
                  <a:pt x="168" y="12"/>
                </a:lnTo>
                <a:lnTo>
                  <a:pt x="174" y="36"/>
                </a:lnTo>
                <a:lnTo>
                  <a:pt x="180" y="66"/>
                </a:lnTo>
                <a:lnTo>
                  <a:pt x="192" y="78"/>
                </a:lnTo>
                <a:lnTo>
                  <a:pt x="216" y="96"/>
                </a:lnTo>
                <a:lnTo>
                  <a:pt x="228" y="108"/>
                </a:lnTo>
                <a:lnTo>
                  <a:pt x="240" y="114"/>
                </a:lnTo>
                <a:lnTo>
                  <a:pt x="246" y="120"/>
                </a:lnTo>
                <a:lnTo>
                  <a:pt x="246" y="132"/>
                </a:lnTo>
                <a:lnTo>
                  <a:pt x="252" y="150"/>
                </a:lnTo>
                <a:lnTo>
                  <a:pt x="252" y="162"/>
                </a:lnTo>
                <a:lnTo>
                  <a:pt x="252" y="174"/>
                </a:lnTo>
                <a:lnTo>
                  <a:pt x="234" y="204"/>
                </a:lnTo>
                <a:lnTo>
                  <a:pt x="228" y="222"/>
                </a:lnTo>
                <a:lnTo>
                  <a:pt x="216" y="258"/>
                </a:lnTo>
                <a:lnTo>
                  <a:pt x="186" y="276"/>
                </a:lnTo>
                <a:lnTo>
                  <a:pt x="186" y="282"/>
                </a:lnTo>
                <a:lnTo>
                  <a:pt x="168" y="282"/>
                </a:lnTo>
                <a:lnTo>
                  <a:pt x="150" y="294"/>
                </a:lnTo>
                <a:lnTo>
                  <a:pt x="132" y="240"/>
                </a:lnTo>
                <a:lnTo>
                  <a:pt x="60" y="252"/>
                </a:lnTo>
                <a:lnTo>
                  <a:pt x="66" y="216"/>
                </a:lnTo>
                <a:lnTo>
                  <a:pt x="42" y="198"/>
                </a:lnTo>
                <a:lnTo>
                  <a:pt x="24" y="174"/>
                </a:lnTo>
                <a:lnTo>
                  <a:pt x="12" y="126"/>
                </a:lnTo>
                <a:lnTo>
                  <a:pt x="0" y="108"/>
                </a:lnTo>
                <a:close/>
              </a:path>
            </a:pathLst>
          </a:custGeom>
          <a:solidFill>
            <a:srgbClr val="FF99FF"/>
          </a:solidFill>
          <a:ln w="0">
            <a:solidFill>
              <a:srgbClr val="000000"/>
            </a:solidFill>
            <a:prstDash val="solid"/>
            <a:round/>
            <a:headEnd/>
            <a:tailEnd/>
          </a:ln>
        </p:spPr>
        <p:txBody>
          <a:bodyPr/>
          <a:lstStyle/>
          <a:p>
            <a:endParaRPr lang="fi-FI"/>
          </a:p>
        </p:txBody>
      </p:sp>
      <p:sp>
        <p:nvSpPr>
          <p:cNvPr id="36875" name="Freeform 204"/>
          <p:cNvSpPr>
            <a:spLocks noChangeAspect="1"/>
          </p:cNvSpPr>
          <p:nvPr/>
        </p:nvSpPr>
        <p:spPr bwMode="auto">
          <a:xfrm>
            <a:off x="3968750" y="3929063"/>
            <a:ext cx="1520825" cy="1331912"/>
          </a:xfrm>
          <a:custGeom>
            <a:avLst/>
            <a:gdLst>
              <a:gd name="T0" fmla="*/ 2147483647 w 192"/>
              <a:gd name="T1" fmla="*/ 2147483647 h 168"/>
              <a:gd name="T2" fmla="*/ 2147483647 w 192"/>
              <a:gd name="T3" fmla="*/ 2147483647 h 168"/>
              <a:gd name="T4" fmla="*/ 2147483647 w 192"/>
              <a:gd name="T5" fmla="*/ 2147483647 h 168"/>
              <a:gd name="T6" fmla="*/ 2147483647 w 192"/>
              <a:gd name="T7" fmla="*/ 2147483647 h 168"/>
              <a:gd name="T8" fmla="*/ 0 w 192"/>
              <a:gd name="T9" fmla="*/ 2147483647 h 168"/>
              <a:gd name="T10" fmla="*/ 0 w 192"/>
              <a:gd name="T11" fmla="*/ 2147483647 h 168"/>
              <a:gd name="T12" fmla="*/ 2147483647 w 192"/>
              <a:gd name="T13" fmla="*/ 2147483647 h 168"/>
              <a:gd name="T14" fmla="*/ 2147483647 w 192"/>
              <a:gd name="T15" fmla="*/ 2147483647 h 168"/>
              <a:gd name="T16" fmla="*/ 2147483647 w 192"/>
              <a:gd name="T17" fmla="*/ 2147483647 h 168"/>
              <a:gd name="T18" fmla="*/ 2147483647 w 192"/>
              <a:gd name="T19" fmla="*/ 2147483647 h 168"/>
              <a:gd name="T20" fmla="*/ 2147483647 w 192"/>
              <a:gd name="T21" fmla="*/ 2147483647 h 168"/>
              <a:gd name="T22" fmla="*/ 2147483647 w 192"/>
              <a:gd name="T23" fmla="*/ 2147483647 h 168"/>
              <a:gd name="T24" fmla="*/ 2147483647 w 192"/>
              <a:gd name="T25" fmla="*/ 2147483647 h 168"/>
              <a:gd name="T26" fmla="*/ 2147483647 w 192"/>
              <a:gd name="T27" fmla="*/ 2147483647 h 168"/>
              <a:gd name="T28" fmla="*/ 2147483647 w 192"/>
              <a:gd name="T29" fmla="*/ 2147483647 h 168"/>
              <a:gd name="T30" fmla="*/ 2147483647 w 192"/>
              <a:gd name="T31" fmla="*/ 2147483647 h 168"/>
              <a:gd name="T32" fmla="*/ 2147483647 w 192"/>
              <a:gd name="T33" fmla="*/ 2147483647 h 168"/>
              <a:gd name="T34" fmla="*/ 2147483647 w 192"/>
              <a:gd name="T35" fmla="*/ 0 h 168"/>
              <a:gd name="T36" fmla="*/ 2147483647 w 192"/>
              <a:gd name="T37" fmla="*/ 2147483647 h 168"/>
              <a:gd name="T38" fmla="*/ 2147483647 w 192"/>
              <a:gd name="T39" fmla="*/ 2147483647 h 168"/>
              <a:gd name="T40" fmla="*/ 2147483647 w 192"/>
              <a:gd name="T41" fmla="*/ 2147483647 h 168"/>
              <a:gd name="T42" fmla="*/ 2147483647 w 192"/>
              <a:gd name="T43" fmla="*/ 2147483647 h 168"/>
              <a:gd name="T44" fmla="*/ 2147483647 w 192"/>
              <a:gd name="T45" fmla="*/ 2147483647 h 168"/>
              <a:gd name="T46" fmla="*/ 2147483647 w 192"/>
              <a:gd name="T47" fmla="*/ 2147483647 h 168"/>
              <a:gd name="T48" fmla="*/ 2147483647 w 192"/>
              <a:gd name="T49" fmla="*/ 2147483647 h 168"/>
              <a:gd name="T50" fmla="*/ 2147483647 w 192"/>
              <a:gd name="T51" fmla="*/ 2147483647 h 168"/>
              <a:gd name="T52" fmla="*/ 2147483647 w 192"/>
              <a:gd name="T53" fmla="*/ 2147483647 h 168"/>
              <a:gd name="T54" fmla="*/ 2147483647 w 192"/>
              <a:gd name="T55" fmla="*/ 2147483647 h 168"/>
              <a:gd name="T56" fmla="*/ 2147483647 w 192"/>
              <a:gd name="T57" fmla="*/ 2147483647 h 1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2"/>
              <a:gd name="T88" fmla="*/ 0 h 168"/>
              <a:gd name="T89" fmla="*/ 192 w 192"/>
              <a:gd name="T90" fmla="*/ 168 h 1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2" h="168">
                <a:moveTo>
                  <a:pt x="72" y="126"/>
                </a:moveTo>
                <a:lnTo>
                  <a:pt x="60" y="126"/>
                </a:lnTo>
                <a:lnTo>
                  <a:pt x="54" y="126"/>
                </a:lnTo>
                <a:lnTo>
                  <a:pt x="12" y="108"/>
                </a:lnTo>
                <a:lnTo>
                  <a:pt x="0" y="96"/>
                </a:lnTo>
                <a:lnTo>
                  <a:pt x="0" y="54"/>
                </a:lnTo>
                <a:lnTo>
                  <a:pt x="6" y="24"/>
                </a:lnTo>
                <a:lnTo>
                  <a:pt x="24" y="12"/>
                </a:lnTo>
                <a:lnTo>
                  <a:pt x="36" y="18"/>
                </a:lnTo>
                <a:lnTo>
                  <a:pt x="36" y="30"/>
                </a:lnTo>
                <a:lnTo>
                  <a:pt x="66" y="30"/>
                </a:lnTo>
                <a:lnTo>
                  <a:pt x="72" y="18"/>
                </a:lnTo>
                <a:lnTo>
                  <a:pt x="96" y="18"/>
                </a:lnTo>
                <a:lnTo>
                  <a:pt x="102" y="12"/>
                </a:lnTo>
                <a:lnTo>
                  <a:pt x="120" y="18"/>
                </a:lnTo>
                <a:lnTo>
                  <a:pt x="126" y="6"/>
                </a:lnTo>
                <a:lnTo>
                  <a:pt x="144" y="6"/>
                </a:lnTo>
                <a:lnTo>
                  <a:pt x="150" y="0"/>
                </a:lnTo>
                <a:lnTo>
                  <a:pt x="168" y="6"/>
                </a:lnTo>
                <a:lnTo>
                  <a:pt x="192" y="18"/>
                </a:lnTo>
                <a:lnTo>
                  <a:pt x="162" y="48"/>
                </a:lnTo>
                <a:lnTo>
                  <a:pt x="156" y="60"/>
                </a:lnTo>
                <a:lnTo>
                  <a:pt x="156" y="84"/>
                </a:lnTo>
                <a:lnTo>
                  <a:pt x="162" y="108"/>
                </a:lnTo>
                <a:lnTo>
                  <a:pt x="180" y="126"/>
                </a:lnTo>
                <a:lnTo>
                  <a:pt x="192" y="150"/>
                </a:lnTo>
                <a:lnTo>
                  <a:pt x="174" y="168"/>
                </a:lnTo>
                <a:lnTo>
                  <a:pt x="108" y="132"/>
                </a:lnTo>
                <a:lnTo>
                  <a:pt x="72" y="126"/>
                </a:lnTo>
                <a:close/>
              </a:path>
            </a:pathLst>
          </a:custGeom>
          <a:solidFill>
            <a:srgbClr val="FF99FF"/>
          </a:solidFill>
          <a:ln w="0">
            <a:solidFill>
              <a:srgbClr val="000000"/>
            </a:solidFill>
            <a:prstDash val="solid"/>
            <a:round/>
            <a:headEnd/>
            <a:tailEnd/>
          </a:ln>
        </p:spPr>
        <p:txBody>
          <a:bodyPr/>
          <a:lstStyle/>
          <a:p>
            <a:endParaRPr lang="fi-FI"/>
          </a:p>
        </p:txBody>
      </p:sp>
      <p:sp>
        <p:nvSpPr>
          <p:cNvPr id="36876" name="Tekstikehys 14"/>
          <p:cNvSpPr txBox="1">
            <a:spLocks noChangeArrowheads="1"/>
          </p:cNvSpPr>
          <p:nvPr/>
        </p:nvSpPr>
        <p:spPr bwMode="auto">
          <a:xfrm>
            <a:off x="4284663" y="4508500"/>
            <a:ext cx="723900" cy="246063"/>
          </a:xfrm>
          <a:prstGeom prst="rect">
            <a:avLst/>
          </a:prstGeom>
          <a:noFill/>
          <a:ln w="9525">
            <a:noFill/>
            <a:miter lim="800000"/>
            <a:headEnd/>
            <a:tailEnd/>
          </a:ln>
        </p:spPr>
        <p:txBody>
          <a:bodyPr wrap="none">
            <a:spAutoFit/>
          </a:bodyPr>
          <a:lstStyle/>
          <a:p>
            <a:r>
              <a:rPr lang="fi-FI" sz="1000" b="1">
                <a:latin typeface="Verdana" pitchFamily="34" charset="0"/>
                <a:ea typeface="Verdana" pitchFamily="34" charset="0"/>
                <a:cs typeface="Verdana" pitchFamily="34" charset="0"/>
              </a:rPr>
              <a:t>Kajaani</a:t>
            </a:r>
          </a:p>
        </p:txBody>
      </p:sp>
      <p:sp>
        <p:nvSpPr>
          <p:cNvPr id="36877" name="Tekstikehys 15"/>
          <p:cNvSpPr txBox="1">
            <a:spLocks noChangeArrowheads="1"/>
          </p:cNvSpPr>
          <p:nvPr/>
        </p:nvSpPr>
        <p:spPr bwMode="auto">
          <a:xfrm>
            <a:off x="5508625" y="4508500"/>
            <a:ext cx="817563" cy="246063"/>
          </a:xfrm>
          <a:prstGeom prst="rect">
            <a:avLst/>
          </a:prstGeom>
          <a:noFill/>
          <a:ln w="9525">
            <a:noFill/>
            <a:miter lim="800000"/>
            <a:headEnd/>
            <a:tailEnd/>
          </a:ln>
        </p:spPr>
        <p:txBody>
          <a:bodyPr wrap="none">
            <a:spAutoFit/>
          </a:bodyPr>
          <a:lstStyle/>
          <a:p>
            <a:r>
              <a:rPr lang="fi-FI" sz="1000" b="1">
                <a:latin typeface="Verdana" pitchFamily="34" charset="0"/>
                <a:ea typeface="Verdana" pitchFamily="34" charset="0"/>
                <a:cs typeface="Verdana" pitchFamily="34" charset="0"/>
              </a:rPr>
              <a:t>Sotkamo</a:t>
            </a:r>
          </a:p>
        </p:txBody>
      </p:sp>
      <p:sp>
        <p:nvSpPr>
          <p:cNvPr id="36878" name="Tekstikehys 16"/>
          <p:cNvSpPr txBox="1">
            <a:spLocks noChangeArrowheads="1"/>
          </p:cNvSpPr>
          <p:nvPr/>
        </p:nvSpPr>
        <p:spPr bwMode="auto">
          <a:xfrm>
            <a:off x="6875463" y="4365625"/>
            <a:ext cx="692150" cy="246063"/>
          </a:xfrm>
          <a:prstGeom prst="rect">
            <a:avLst/>
          </a:prstGeom>
          <a:noFill/>
          <a:ln w="9525">
            <a:noFill/>
            <a:miter lim="800000"/>
            <a:headEnd/>
            <a:tailEnd/>
          </a:ln>
        </p:spPr>
        <p:txBody>
          <a:bodyPr wrap="none">
            <a:spAutoFit/>
          </a:bodyPr>
          <a:lstStyle/>
          <a:p>
            <a:r>
              <a:rPr lang="fi-FI" sz="1000" b="1">
                <a:latin typeface="Verdana" pitchFamily="34" charset="0"/>
                <a:ea typeface="Verdana" pitchFamily="34" charset="0"/>
                <a:cs typeface="Verdana" pitchFamily="34" charset="0"/>
              </a:rPr>
              <a:t>Kuhmo</a:t>
            </a:r>
          </a:p>
        </p:txBody>
      </p:sp>
      <p:sp>
        <p:nvSpPr>
          <p:cNvPr id="36879" name="Tekstikehys 17"/>
          <p:cNvSpPr txBox="1">
            <a:spLocks noChangeArrowheads="1"/>
          </p:cNvSpPr>
          <p:nvPr/>
        </p:nvSpPr>
        <p:spPr bwMode="auto">
          <a:xfrm>
            <a:off x="3779838" y="3500438"/>
            <a:ext cx="581025" cy="246062"/>
          </a:xfrm>
          <a:prstGeom prst="rect">
            <a:avLst/>
          </a:prstGeom>
          <a:noFill/>
          <a:ln w="9525">
            <a:noFill/>
            <a:miter lim="800000"/>
            <a:headEnd/>
            <a:tailEnd/>
          </a:ln>
        </p:spPr>
        <p:txBody>
          <a:bodyPr wrap="none">
            <a:spAutoFit/>
          </a:bodyPr>
          <a:lstStyle/>
          <a:p>
            <a:r>
              <a:rPr lang="fi-FI" sz="1000" b="1">
                <a:latin typeface="Verdana" pitchFamily="34" charset="0"/>
                <a:ea typeface="Verdana" pitchFamily="34" charset="0"/>
                <a:cs typeface="Verdana" pitchFamily="34" charset="0"/>
              </a:rPr>
              <a:t>Vaala</a:t>
            </a:r>
          </a:p>
        </p:txBody>
      </p:sp>
      <p:sp>
        <p:nvSpPr>
          <p:cNvPr id="36880" name="Tekstikehys 18"/>
          <p:cNvSpPr txBox="1">
            <a:spLocks noChangeArrowheads="1"/>
          </p:cNvSpPr>
          <p:nvPr/>
        </p:nvSpPr>
        <p:spPr bwMode="auto">
          <a:xfrm>
            <a:off x="4643438" y="3644900"/>
            <a:ext cx="774700" cy="246063"/>
          </a:xfrm>
          <a:prstGeom prst="rect">
            <a:avLst/>
          </a:prstGeom>
          <a:noFill/>
          <a:ln w="9525">
            <a:noFill/>
            <a:miter lim="800000"/>
            <a:headEnd/>
            <a:tailEnd/>
          </a:ln>
        </p:spPr>
        <p:txBody>
          <a:bodyPr wrap="none">
            <a:spAutoFit/>
          </a:bodyPr>
          <a:lstStyle/>
          <a:p>
            <a:r>
              <a:rPr lang="fi-FI" sz="1000" b="1">
                <a:latin typeface="Verdana" pitchFamily="34" charset="0"/>
                <a:ea typeface="Verdana" pitchFamily="34" charset="0"/>
                <a:cs typeface="Verdana" pitchFamily="34" charset="0"/>
              </a:rPr>
              <a:t>Paltamo</a:t>
            </a:r>
          </a:p>
        </p:txBody>
      </p:sp>
      <p:sp>
        <p:nvSpPr>
          <p:cNvPr id="36881" name="Tekstikehys 19"/>
          <p:cNvSpPr txBox="1">
            <a:spLocks noChangeArrowheads="1"/>
          </p:cNvSpPr>
          <p:nvPr/>
        </p:nvSpPr>
        <p:spPr bwMode="auto">
          <a:xfrm>
            <a:off x="5580112" y="3500438"/>
            <a:ext cx="833438" cy="246062"/>
          </a:xfrm>
          <a:prstGeom prst="rect">
            <a:avLst/>
          </a:prstGeom>
          <a:noFill/>
          <a:ln w="9525">
            <a:noFill/>
            <a:miter lim="800000"/>
            <a:headEnd/>
            <a:tailEnd/>
          </a:ln>
        </p:spPr>
        <p:txBody>
          <a:bodyPr wrap="none">
            <a:spAutoFit/>
          </a:bodyPr>
          <a:lstStyle/>
          <a:p>
            <a:r>
              <a:rPr lang="fi-FI" sz="1000" b="1" dirty="0">
                <a:latin typeface="Verdana" pitchFamily="34" charset="0"/>
                <a:ea typeface="Verdana" pitchFamily="34" charset="0"/>
                <a:cs typeface="Verdana" pitchFamily="34" charset="0"/>
              </a:rPr>
              <a:t>Ristijärvi</a:t>
            </a:r>
          </a:p>
        </p:txBody>
      </p:sp>
      <p:sp>
        <p:nvSpPr>
          <p:cNvPr id="36882" name="Tekstikehys 20"/>
          <p:cNvSpPr txBox="1">
            <a:spLocks noChangeArrowheads="1"/>
          </p:cNvSpPr>
          <p:nvPr/>
        </p:nvSpPr>
        <p:spPr bwMode="auto">
          <a:xfrm>
            <a:off x="5651500" y="3068638"/>
            <a:ext cx="998538" cy="246062"/>
          </a:xfrm>
          <a:prstGeom prst="rect">
            <a:avLst/>
          </a:prstGeom>
          <a:noFill/>
          <a:ln w="9525">
            <a:noFill/>
            <a:miter lim="800000"/>
            <a:headEnd/>
            <a:tailEnd/>
          </a:ln>
        </p:spPr>
        <p:txBody>
          <a:bodyPr wrap="none">
            <a:spAutoFit/>
          </a:bodyPr>
          <a:lstStyle/>
          <a:p>
            <a:r>
              <a:rPr lang="fi-FI" sz="1000" b="1">
                <a:latin typeface="Verdana" pitchFamily="34" charset="0"/>
                <a:ea typeface="Verdana" pitchFamily="34" charset="0"/>
                <a:cs typeface="Verdana" pitchFamily="34" charset="0"/>
              </a:rPr>
              <a:t>Hyrynsalmi</a:t>
            </a:r>
          </a:p>
        </p:txBody>
      </p:sp>
      <p:sp>
        <p:nvSpPr>
          <p:cNvPr id="36883" name="Tekstikehys 21"/>
          <p:cNvSpPr txBox="1">
            <a:spLocks noChangeArrowheads="1"/>
          </p:cNvSpPr>
          <p:nvPr/>
        </p:nvSpPr>
        <p:spPr bwMode="auto">
          <a:xfrm>
            <a:off x="4716463" y="2420938"/>
            <a:ext cx="849312" cy="246062"/>
          </a:xfrm>
          <a:prstGeom prst="rect">
            <a:avLst/>
          </a:prstGeom>
          <a:noFill/>
          <a:ln w="9525">
            <a:noFill/>
            <a:miter lim="800000"/>
            <a:headEnd/>
            <a:tailEnd/>
          </a:ln>
        </p:spPr>
        <p:txBody>
          <a:bodyPr wrap="none">
            <a:spAutoFit/>
          </a:bodyPr>
          <a:lstStyle/>
          <a:p>
            <a:r>
              <a:rPr lang="fi-FI" sz="1000" b="1">
                <a:latin typeface="Verdana" pitchFamily="34" charset="0"/>
                <a:ea typeface="Verdana" pitchFamily="34" charset="0"/>
                <a:cs typeface="Verdana" pitchFamily="34" charset="0"/>
              </a:rPr>
              <a:t>Puolanka</a:t>
            </a:r>
          </a:p>
        </p:txBody>
      </p:sp>
      <p:sp>
        <p:nvSpPr>
          <p:cNvPr id="36884" name="Tekstikehys 22"/>
          <p:cNvSpPr txBox="1">
            <a:spLocks noChangeArrowheads="1"/>
          </p:cNvSpPr>
          <p:nvPr/>
        </p:nvSpPr>
        <p:spPr bwMode="auto">
          <a:xfrm>
            <a:off x="5795963" y="2276475"/>
            <a:ext cx="1141412" cy="246063"/>
          </a:xfrm>
          <a:prstGeom prst="rect">
            <a:avLst/>
          </a:prstGeom>
          <a:noFill/>
          <a:ln w="9525">
            <a:noFill/>
            <a:miter lim="800000"/>
            <a:headEnd/>
            <a:tailEnd/>
          </a:ln>
        </p:spPr>
        <p:txBody>
          <a:bodyPr wrap="none">
            <a:spAutoFit/>
          </a:bodyPr>
          <a:lstStyle/>
          <a:p>
            <a:r>
              <a:rPr lang="fi-FI" sz="1000" b="1">
                <a:latin typeface="Verdana" pitchFamily="34" charset="0"/>
                <a:ea typeface="Verdana" pitchFamily="34" charset="0"/>
                <a:cs typeface="Verdana" pitchFamily="34" charset="0"/>
              </a:rPr>
              <a:t>Suomussalmi</a:t>
            </a:r>
          </a:p>
        </p:txBody>
      </p:sp>
      <p:sp>
        <p:nvSpPr>
          <p:cNvPr id="39" name="Suorakulmio 38"/>
          <p:cNvSpPr/>
          <p:nvPr/>
        </p:nvSpPr>
        <p:spPr>
          <a:xfrm>
            <a:off x="466725" y="1125538"/>
            <a:ext cx="288925" cy="285750"/>
          </a:xfrm>
          <a:prstGeom prst="rect">
            <a:avLst/>
          </a:prstGeom>
          <a:solidFill>
            <a:srgbClr val="66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40" name="Suorakulmio 39"/>
          <p:cNvSpPr/>
          <p:nvPr/>
        </p:nvSpPr>
        <p:spPr>
          <a:xfrm>
            <a:off x="466725" y="1703090"/>
            <a:ext cx="288925" cy="285750"/>
          </a:xfrm>
          <a:prstGeom prst="rect">
            <a:avLst/>
          </a:prstGeom>
          <a:solidFill>
            <a:srgbClr val="FF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36908" name="Tekstikehys 44"/>
          <p:cNvSpPr txBox="1">
            <a:spLocks noChangeArrowheads="1"/>
          </p:cNvSpPr>
          <p:nvPr/>
        </p:nvSpPr>
        <p:spPr bwMode="auto">
          <a:xfrm>
            <a:off x="898525" y="1151166"/>
            <a:ext cx="2952750" cy="430887"/>
          </a:xfrm>
          <a:prstGeom prst="rect">
            <a:avLst/>
          </a:prstGeom>
          <a:noFill/>
          <a:ln w="9525">
            <a:noFill/>
            <a:miter lim="800000"/>
            <a:headEnd/>
            <a:tailEnd/>
          </a:ln>
        </p:spPr>
        <p:txBody>
          <a:bodyPr>
            <a:spAutoFit/>
          </a:bodyPr>
          <a:lstStyle/>
          <a:p>
            <a:r>
              <a:rPr lang="fi-FI" sz="1100" dirty="0" smtClean="0">
                <a:latin typeface="Verdana" pitchFamily="34" charset="0"/>
                <a:ea typeface="Verdana" pitchFamily="34" charset="0"/>
                <a:cs typeface="Verdana" pitchFamily="34" charset="0"/>
              </a:rPr>
              <a:t>Vaalan esittämä selvitys: Muhos, Puolanka, Pyhäntä, Siikalatva, Utajärvi</a:t>
            </a:r>
            <a:endParaRPr lang="fi-FI" sz="1100" dirty="0">
              <a:latin typeface="Verdana" pitchFamily="34" charset="0"/>
              <a:ea typeface="Verdana" pitchFamily="34" charset="0"/>
              <a:cs typeface="Verdana" pitchFamily="34" charset="0"/>
            </a:endParaRPr>
          </a:p>
        </p:txBody>
      </p:sp>
      <p:sp>
        <p:nvSpPr>
          <p:cNvPr id="28" name="Suorakulmio 27"/>
          <p:cNvSpPr/>
          <p:nvPr/>
        </p:nvSpPr>
        <p:spPr>
          <a:xfrm>
            <a:off x="467544" y="2420888"/>
            <a:ext cx="288925" cy="287337"/>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29" name="Tekstikehys 44"/>
          <p:cNvSpPr txBox="1">
            <a:spLocks noChangeArrowheads="1"/>
          </p:cNvSpPr>
          <p:nvPr/>
        </p:nvSpPr>
        <p:spPr bwMode="auto">
          <a:xfrm>
            <a:off x="827584" y="2492896"/>
            <a:ext cx="3456384"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Kunta ei aio osallistua selvityksiin</a:t>
            </a:r>
            <a:endParaRPr lang="fi-FI" sz="1100" dirty="0">
              <a:latin typeface="Verdana" pitchFamily="34" charset="0"/>
              <a:ea typeface="Verdana" pitchFamily="34" charset="0"/>
              <a:cs typeface="Verdana" pitchFamily="34" charset="0"/>
            </a:endParaRPr>
          </a:p>
        </p:txBody>
      </p:sp>
      <p:sp>
        <p:nvSpPr>
          <p:cNvPr id="30" name="5-sakarainen tähti 29"/>
          <p:cNvSpPr/>
          <p:nvPr/>
        </p:nvSpPr>
        <p:spPr>
          <a:xfrm>
            <a:off x="539105" y="4508673"/>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1" name="Tekstikehys 44"/>
          <p:cNvSpPr txBox="1">
            <a:spLocks noChangeArrowheads="1"/>
          </p:cNvSpPr>
          <p:nvPr/>
        </p:nvSpPr>
        <p:spPr bwMode="auto">
          <a:xfrm>
            <a:off x="899592" y="4437112"/>
            <a:ext cx="1800225" cy="430887"/>
          </a:xfrm>
          <a:prstGeom prst="rect">
            <a:avLst/>
          </a:prstGeom>
          <a:noFill/>
          <a:ln w="9525">
            <a:noFill/>
            <a:miter lim="800000"/>
            <a:headEnd/>
            <a:tailEnd/>
          </a:ln>
        </p:spPr>
        <p:txBody>
          <a:bodyPr>
            <a:spAutoFit/>
          </a:bodyPr>
          <a:lstStyle/>
          <a:p>
            <a:r>
              <a:rPr lang="fi-FI" sz="1100" dirty="0" smtClean="0">
                <a:latin typeface="Verdana" pitchFamily="34" charset="0"/>
                <a:ea typeface="Verdana" pitchFamily="34" charset="0"/>
                <a:cs typeface="Verdana" pitchFamily="34" charset="0"/>
              </a:rPr>
              <a:t>Ei yhtenäisiä päätöksiä selvitysalueesta</a:t>
            </a:r>
            <a:endParaRPr lang="fi-FI" sz="1100" dirty="0">
              <a:latin typeface="Verdana" pitchFamily="34" charset="0"/>
              <a:ea typeface="Verdana" pitchFamily="34" charset="0"/>
              <a:cs typeface="Verdana" pitchFamily="34" charset="0"/>
            </a:endParaRPr>
          </a:p>
        </p:txBody>
      </p:sp>
      <p:sp>
        <p:nvSpPr>
          <p:cNvPr id="32" name="Nuoli oikealle 31"/>
          <p:cNvSpPr/>
          <p:nvPr/>
        </p:nvSpPr>
        <p:spPr>
          <a:xfrm rot="20578872" flipV="1">
            <a:off x="4414791" y="3168537"/>
            <a:ext cx="360040" cy="144016"/>
          </a:xfrm>
          <a:prstGeom prst="rightArrow">
            <a:avLst/>
          </a:prstGeom>
          <a:solidFill>
            <a:srgbClr val="66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 name="Nuoli oikealle 32"/>
          <p:cNvSpPr/>
          <p:nvPr/>
        </p:nvSpPr>
        <p:spPr>
          <a:xfrm rot="10541803" flipV="1">
            <a:off x="3280752" y="3559711"/>
            <a:ext cx="360040" cy="144016"/>
          </a:xfrm>
          <a:prstGeom prst="rightArrow">
            <a:avLst/>
          </a:prstGeom>
          <a:solidFill>
            <a:srgbClr val="66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 name="Tekstikehys 44"/>
          <p:cNvSpPr txBox="1">
            <a:spLocks noChangeArrowheads="1"/>
          </p:cNvSpPr>
          <p:nvPr/>
        </p:nvSpPr>
        <p:spPr bwMode="auto">
          <a:xfrm>
            <a:off x="2195736" y="3707740"/>
            <a:ext cx="1512168" cy="369332"/>
          </a:xfrm>
          <a:prstGeom prst="rect">
            <a:avLst/>
          </a:prstGeom>
          <a:noFill/>
          <a:ln w="9525">
            <a:noFill/>
            <a:miter lim="800000"/>
            <a:headEnd/>
            <a:tailEnd/>
          </a:ln>
        </p:spPr>
        <p:txBody>
          <a:bodyPr wrap="square">
            <a:spAutoFit/>
          </a:bodyPr>
          <a:lstStyle/>
          <a:p>
            <a:r>
              <a:rPr lang="fi-FI" sz="900" b="1" dirty="0" smtClean="0">
                <a:latin typeface="Verdana" pitchFamily="34" charset="0"/>
                <a:ea typeface="Verdana" pitchFamily="34" charset="0"/>
                <a:cs typeface="Verdana" pitchFamily="34" charset="0"/>
              </a:rPr>
              <a:t>Muhos, Pyhäntä, </a:t>
            </a:r>
          </a:p>
          <a:p>
            <a:r>
              <a:rPr lang="fi-FI" sz="900" b="1" dirty="0" smtClean="0">
                <a:latin typeface="Verdana" pitchFamily="34" charset="0"/>
                <a:ea typeface="Verdana" pitchFamily="34" charset="0"/>
                <a:cs typeface="Verdana" pitchFamily="34" charset="0"/>
              </a:rPr>
              <a:t>Siikalatva, Utajärvi</a:t>
            </a:r>
            <a:endParaRPr lang="fi-FI" sz="900" b="1" dirty="0">
              <a:latin typeface="Verdana" pitchFamily="34" charset="0"/>
              <a:ea typeface="Verdana" pitchFamily="34" charset="0"/>
              <a:cs typeface="Verdana" pitchFamily="34" charset="0"/>
            </a:endParaRPr>
          </a:p>
        </p:txBody>
      </p:sp>
      <p:sp>
        <p:nvSpPr>
          <p:cNvPr id="37" name="Tekstikehys 44"/>
          <p:cNvSpPr txBox="1">
            <a:spLocks noChangeArrowheads="1"/>
          </p:cNvSpPr>
          <p:nvPr/>
        </p:nvSpPr>
        <p:spPr bwMode="auto">
          <a:xfrm>
            <a:off x="899592" y="1655222"/>
            <a:ext cx="2952750" cy="430887"/>
          </a:xfrm>
          <a:prstGeom prst="rect">
            <a:avLst/>
          </a:prstGeom>
          <a:noFill/>
          <a:ln w="9525">
            <a:noFill/>
            <a:miter lim="800000"/>
            <a:headEnd/>
            <a:tailEnd/>
          </a:ln>
        </p:spPr>
        <p:txBody>
          <a:bodyPr>
            <a:spAutoFit/>
          </a:bodyPr>
          <a:lstStyle/>
          <a:p>
            <a:r>
              <a:rPr lang="fi-FI" sz="1100" dirty="0" smtClean="0">
                <a:latin typeface="Verdana" pitchFamily="34" charset="0"/>
                <a:ea typeface="Verdana" pitchFamily="34" charset="0"/>
                <a:cs typeface="Verdana" pitchFamily="34" charset="0"/>
              </a:rPr>
              <a:t>Maakuntaselvitys; ei yhtenäistä näkemystä alueesta</a:t>
            </a:r>
            <a:endParaRPr lang="fi-FI" sz="1100" dirty="0">
              <a:latin typeface="Verdana" pitchFamily="34" charset="0"/>
              <a:ea typeface="Verdana" pitchFamily="34" charset="0"/>
              <a:cs typeface="Verdana" pitchFamily="34" charset="0"/>
            </a:endParaRPr>
          </a:p>
        </p:txBody>
      </p:sp>
      <p:sp>
        <p:nvSpPr>
          <p:cNvPr id="38" name="5-sakarainen tähti 37"/>
          <p:cNvSpPr/>
          <p:nvPr/>
        </p:nvSpPr>
        <p:spPr>
          <a:xfrm>
            <a:off x="6372200" y="3356992"/>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41" name="5-sakarainen tähti 40"/>
          <p:cNvSpPr/>
          <p:nvPr/>
        </p:nvSpPr>
        <p:spPr>
          <a:xfrm>
            <a:off x="5868144" y="3717032"/>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42" name="5-sakarainen tähti 41"/>
          <p:cNvSpPr/>
          <p:nvPr/>
        </p:nvSpPr>
        <p:spPr>
          <a:xfrm>
            <a:off x="7452320" y="4653136"/>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43" name="5-sakarainen tähti 42"/>
          <p:cNvSpPr/>
          <p:nvPr/>
        </p:nvSpPr>
        <p:spPr>
          <a:xfrm>
            <a:off x="5652120" y="4869160"/>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44" name="5-sakarainen tähti 43"/>
          <p:cNvSpPr/>
          <p:nvPr/>
        </p:nvSpPr>
        <p:spPr>
          <a:xfrm>
            <a:off x="5292080" y="3789040"/>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45" name="5-sakarainen tähti 44"/>
          <p:cNvSpPr/>
          <p:nvPr/>
        </p:nvSpPr>
        <p:spPr>
          <a:xfrm>
            <a:off x="4139952" y="3717032"/>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46" name="5-sakarainen tähti 45"/>
          <p:cNvSpPr/>
          <p:nvPr/>
        </p:nvSpPr>
        <p:spPr>
          <a:xfrm>
            <a:off x="4788024" y="4797152"/>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48" name="5-sakarainen tähti 47"/>
          <p:cNvSpPr/>
          <p:nvPr/>
        </p:nvSpPr>
        <p:spPr>
          <a:xfrm>
            <a:off x="6660232" y="2564904"/>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0" name="5-sakarainen tähti 49"/>
          <p:cNvSpPr/>
          <p:nvPr/>
        </p:nvSpPr>
        <p:spPr>
          <a:xfrm>
            <a:off x="539105" y="1196752"/>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1" name="5-sakarainen tähti 50"/>
          <p:cNvSpPr/>
          <p:nvPr/>
        </p:nvSpPr>
        <p:spPr>
          <a:xfrm>
            <a:off x="539105" y="1772816"/>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spect="1" noChangeArrowheads="1"/>
          </p:cNvSpPr>
          <p:nvPr/>
        </p:nvSpPr>
        <p:spPr bwMode="auto">
          <a:xfrm>
            <a:off x="395289" y="395372"/>
            <a:ext cx="3240608" cy="369332"/>
          </a:xfrm>
          <a:prstGeom prst="rect">
            <a:avLst/>
          </a:prstGeom>
          <a:noFill/>
          <a:ln w="9525">
            <a:noFill/>
            <a:miter lim="800000"/>
            <a:headEnd/>
            <a:tailEnd/>
          </a:ln>
        </p:spPr>
        <p:txBody>
          <a:bodyPr wrap="square">
            <a:spAutoFit/>
          </a:bodyPr>
          <a:lstStyle/>
          <a:p>
            <a:r>
              <a:rPr lang="fi-FI" b="1" dirty="0">
                <a:cs typeface="Arial" charset="0"/>
              </a:rPr>
              <a:t>Kainuu: </a:t>
            </a:r>
            <a:r>
              <a:rPr lang="fi-FI" b="1" dirty="0" smtClean="0">
                <a:cs typeface="Arial" charset="0"/>
              </a:rPr>
              <a:t>selvitystilanne</a:t>
            </a:r>
            <a:endParaRPr lang="fi-FI" b="1" dirty="0">
              <a:cs typeface="Arial" charset="0"/>
            </a:endParaRPr>
          </a:p>
        </p:txBody>
      </p:sp>
      <p:sp>
        <p:nvSpPr>
          <p:cNvPr id="36867" name="Freeform 89"/>
          <p:cNvSpPr>
            <a:spLocks noChangeAspect="1"/>
          </p:cNvSpPr>
          <p:nvPr/>
        </p:nvSpPr>
        <p:spPr bwMode="auto">
          <a:xfrm>
            <a:off x="5299075" y="981075"/>
            <a:ext cx="2370138" cy="2376488"/>
          </a:xfrm>
          <a:custGeom>
            <a:avLst/>
            <a:gdLst>
              <a:gd name="T0" fmla="*/ 2147483647 w 299"/>
              <a:gd name="T1" fmla="*/ 2147483647 h 300"/>
              <a:gd name="T2" fmla="*/ 2147483647 w 299"/>
              <a:gd name="T3" fmla="*/ 0 h 300"/>
              <a:gd name="T4" fmla="*/ 2147483647 w 299"/>
              <a:gd name="T5" fmla="*/ 2147483647 h 300"/>
              <a:gd name="T6" fmla="*/ 2147483647 w 299"/>
              <a:gd name="T7" fmla="*/ 2147483647 h 300"/>
              <a:gd name="T8" fmla="*/ 2147483647 w 299"/>
              <a:gd name="T9" fmla="*/ 2147483647 h 300"/>
              <a:gd name="T10" fmla="*/ 2147483647 w 299"/>
              <a:gd name="T11" fmla="*/ 2147483647 h 300"/>
              <a:gd name="T12" fmla="*/ 2147483647 w 299"/>
              <a:gd name="T13" fmla="*/ 2147483647 h 300"/>
              <a:gd name="T14" fmla="*/ 2147483647 w 299"/>
              <a:gd name="T15" fmla="*/ 2147483647 h 300"/>
              <a:gd name="T16" fmla="*/ 2147483647 w 299"/>
              <a:gd name="T17" fmla="*/ 2147483647 h 300"/>
              <a:gd name="T18" fmla="*/ 2147483647 w 299"/>
              <a:gd name="T19" fmla="*/ 2147483647 h 300"/>
              <a:gd name="T20" fmla="*/ 0 w 299"/>
              <a:gd name="T21" fmla="*/ 2147483647 h 300"/>
              <a:gd name="T22" fmla="*/ 2147483647 w 299"/>
              <a:gd name="T23" fmla="*/ 2147483647 h 300"/>
              <a:gd name="T24" fmla="*/ 2147483647 w 299"/>
              <a:gd name="T25" fmla="*/ 2147483647 h 300"/>
              <a:gd name="T26" fmla="*/ 2147483647 w 299"/>
              <a:gd name="T27" fmla="*/ 2147483647 h 300"/>
              <a:gd name="T28" fmla="*/ 2147483647 w 299"/>
              <a:gd name="T29" fmla="*/ 2147483647 h 300"/>
              <a:gd name="T30" fmla="*/ 2147483647 w 299"/>
              <a:gd name="T31" fmla="*/ 2147483647 h 300"/>
              <a:gd name="T32" fmla="*/ 2147483647 w 299"/>
              <a:gd name="T33" fmla="*/ 2147483647 h 300"/>
              <a:gd name="T34" fmla="*/ 2147483647 w 299"/>
              <a:gd name="T35" fmla="*/ 2147483647 h 300"/>
              <a:gd name="T36" fmla="*/ 2147483647 w 299"/>
              <a:gd name="T37" fmla="*/ 2147483647 h 300"/>
              <a:gd name="T38" fmla="*/ 2147483647 w 299"/>
              <a:gd name="T39" fmla="*/ 2147483647 h 300"/>
              <a:gd name="T40" fmla="*/ 2147483647 w 299"/>
              <a:gd name="T41" fmla="*/ 2147483647 h 300"/>
              <a:gd name="T42" fmla="*/ 2147483647 w 299"/>
              <a:gd name="T43" fmla="*/ 2147483647 h 300"/>
              <a:gd name="T44" fmla="*/ 2147483647 w 299"/>
              <a:gd name="T45" fmla="*/ 2147483647 h 300"/>
              <a:gd name="T46" fmla="*/ 2147483647 w 299"/>
              <a:gd name="T47" fmla="*/ 2147483647 h 300"/>
              <a:gd name="T48" fmla="*/ 2147483647 w 299"/>
              <a:gd name="T49" fmla="*/ 2147483647 h 300"/>
              <a:gd name="T50" fmla="*/ 2147483647 w 299"/>
              <a:gd name="T51" fmla="*/ 2147483647 h 300"/>
              <a:gd name="T52" fmla="*/ 2147483647 w 299"/>
              <a:gd name="T53" fmla="*/ 2147483647 h 300"/>
              <a:gd name="T54" fmla="*/ 2147483647 w 299"/>
              <a:gd name="T55" fmla="*/ 2147483647 h 300"/>
              <a:gd name="T56" fmla="*/ 2147483647 w 299"/>
              <a:gd name="T57" fmla="*/ 2147483647 h 300"/>
              <a:gd name="T58" fmla="*/ 2147483647 w 299"/>
              <a:gd name="T59" fmla="*/ 2147483647 h 300"/>
              <a:gd name="T60" fmla="*/ 2147483647 w 299"/>
              <a:gd name="T61" fmla="*/ 2147483647 h 300"/>
              <a:gd name="T62" fmla="*/ 2147483647 w 299"/>
              <a:gd name="T63" fmla="*/ 2147483647 h 300"/>
              <a:gd name="T64" fmla="*/ 2147483647 w 299"/>
              <a:gd name="T65" fmla="*/ 2147483647 h 300"/>
              <a:gd name="T66" fmla="*/ 2147483647 w 299"/>
              <a:gd name="T67" fmla="*/ 2147483647 h 300"/>
              <a:gd name="T68" fmla="*/ 2147483647 w 299"/>
              <a:gd name="T69" fmla="*/ 2147483647 h 300"/>
              <a:gd name="T70" fmla="*/ 2147483647 w 299"/>
              <a:gd name="T71" fmla="*/ 2147483647 h 300"/>
              <a:gd name="T72" fmla="*/ 2147483647 w 299"/>
              <a:gd name="T73" fmla="*/ 2147483647 h 300"/>
              <a:gd name="T74" fmla="*/ 2147483647 w 299"/>
              <a:gd name="T75" fmla="*/ 2147483647 h 300"/>
              <a:gd name="T76" fmla="*/ 2147483647 w 299"/>
              <a:gd name="T77" fmla="*/ 2147483647 h 300"/>
              <a:gd name="T78" fmla="*/ 2147483647 w 299"/>
              <a:gd name="T79" fmla="*/ 2147483647 h 300"/>
              <a:gd name="T80" fmla="*/ 2147483647 w 299"/>
              <a:gd name="T81" fmla="*/ 2147483647 h 300"/>
              <a:gd name="T82" fmla="*/ 2147483647 w 299"/>
              <a:gd name="T83" fmla="*/ 2147483647 h 300"/>
              <a:gd name="T84" fmla="*/ 2147483647 w 299"/>
              <a:gd name="T85" fmla="*/ 2147483647 h 300"/>
              <a:gd name="T86" fmla="*/ 2147483647 w 299"/>
              <a:gd name="T87" fmla="*/ 2147483647 h 300"/>
              <a:gd name="T88" fmla="*/ 2147483647 w 299"/>
              <a:gd name="T89" fmla="*/ 2147483647 h 300"/>
              <a:gd name="T90" fmla="*/ 2147483647 w 299"/>
              <a:gd name="T91" fmla="*/ 2147483647 h 300"/>
              <a:gd name="T92" fmla="*/ 2147483647 w 299"/>
              <a:gd name="T93" fmla="*/ 2147483647 h 300"/>
              <a:gd name="T94" fmla="*/ 2147483647 w 299"/>
              <a:gd name="T95" fmla="*/ 2147483647 h 300"/>
              <a:gd name="T96" fmla="*/ 2147483647 w 299"/>
              <a:gd name="T97" fmla="*/ 2147483647 h 300"/>
              <a:gd name="T98" fmla="*/ 2147483647 w 299"/>
              <a:gd name="T99" fmla="*/ 2147483647 h 300"/>
              <a:gd name="T100" fmla="*/ 2147483647 w 299"/>
              <a:gd name="T101" fmla="*/ 2147483647 h 300"/>
              <a:gd name="T102" fmla="*/ 2147483647 w 299"/>
              <a:gd name="T103" fmla="*/ 2147483647 h 300"/>
              <a:gd name="T104" fmla="*/ 2147483647 w 299"/>
              <a:gd name="T105" fmla="*/ 2147483647 h 300"/>
              <a:gd name="T106" fmla="*/ 2147483647 w 299"/>
              <a:gd name="T107" fmla="*/ 2147483647 h 300"/>
              <a:gd name="T108" fmla="*/ 2147483647 w 299"/>
              <a:gd name="T109" fmla="*/ 0 h 300"/>
              <a:gd name="T110" fmla="*/ 2147483647 w 299"/>
              <a:gd name="T111" fmla="*/ 2147483647 h 3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9"/>
              <a:gd name="T169" fmla="*/ 0 h 300"/>
              <a:gd name="T170" fmla="*/ 299 w 299"/>
              <a:gd name="T171" fmla="*/ 300 h 3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9" h="300">
                <a:moveTo>
                  <a:pt x="203" y="6"/>
                </a:moveTo>
                <a:lnTo>
                  <a:pt x="167" y="0"/>
                </a:lnTo>
                <a:lnTo>
                  <a:pt x="161" y="18"/>
                </a:lnTo>
                <a:lnTo>
                  <a:pt x="149" y="24"/>
                </a:lnTo>
                <a:lnTo>
                  <a:pt x="137" y="30"/>
                </a:lnTo>
                <a:lnTo>
                  <a:pt x="125" y="24"/>
                </a:lnTo>
                <a:lnTo>
                  <a:pt x="89" y="42"/>
                </a:lnTo>
                <a:lnTo>
                  <a:pt x="83" y="78"/>
                </a:lnTo>
                <a:lnTo>
                  <a:pt x="24" y="84"/>
                </a:lnTo>
                <a:lnTo>
                  <a:pt x="12" y="90"/>
                </a:lnTo>
                <a:lnTo>
                  <a:pt x="0" y="96"/>
                </a:lnTo>
                <a:lnTo>
                  <a:pt x="30" y="102"/>
                </a:lnTo>
                <a:lnTo>
                  <a:pt x="36" y="120"/>
                </a:lnTo>
                <a:lnTo>
                  <a:pt x="30" y="126"/>
                </a:lnTo>
                <a:lnTo>
                  <a:pt x="24" y="126"/>
                </a:lnTo>
                <a:lnTo>
                  <a:pt x="24" y="138"/>
                </a:lnTo>
                <a:lnTo>
                  <a:pt x="30" y="150"/>
                </a:lnTo>
                <a:lnTo>
                  <a:pt x="36" y="162"/>
                </a:lnTo>
                <a:lnTo>
                  <a:pt x="42" y="198"/>
                </a:lnTo>
                <a:lnTo>
                  <a:pt x="113" y="258"/>
                </a:lnTo>
                <a:lnTo>
                  <a:pt x="125" y="252"/>
                </a:lnTo>
                <a:lnTo>
                  <a:pt x="173" y="270"/>
                </a:lnTo>
                <a:lnTo>
                  <a:pt x="203" y="300"/>
                </a:lnTo>
                <a:lnTo>
                  <a:pt x="209" y="294"/>
                </a:lnTo>
                <a:lnTo>
                  <a:pt x="227" y="282"/>
                </a:lnTo>
                <a:lnTo>
                  <a:pt x="281" y="294"/>
                </a:lnTo>
                <a:lnTo>
                  <a:pt x="287" y="288"/>
                </a:lnTo>
                <a:lnTo>
                  <a:pt x="293" y="282"/>
                </a:lnTo>
                <a:lnTo>
                  <a:pt x="299" y="276"/>
                </a:lnTo>
                <a:lnTo>
                  <a:pt x="293" y="264"/>
                </a:lnTo>
                <a:lnTo>
                  <a:pt x="287" y="252"/>
                </a:lnTo>
                <a:lnTo>
                  <a:pt x="287" y="234"/>
                </a:lnTo>
                <a:lnTo>
                  <a:pt x="281" y="228"/>
                </a:lnTo>
                <a:lnTo>
                  <a:pt x="257" y="228"/>
                </a:lnTo>
                <a:lnTo>
                  <a:pt x="239" y="228"/>
                </a:lnTo>
                <a:lnTo>
                  <a:pt x="233" y="216"/>
                </a:lnTo>
                <a:lnTo>
                  <a:pt x="227" y="198"/>
                </a:lnTo>
                <a:lnTo>
                  <a:pt x="221" y="162"/>
                </a:lnTo>
                <a:lnTo>
                  <a:pt x="227" y="144"/>
                </a:lnTo>
                <a:lnTo>
                  <a:pt x="233" y="138"/>
                </a:lnTo>
                <a:lnTo>
                  <a:pt x="245" y="132"/>
                </a:lnTo>
                <a:lnTo>
                  <a:pt x="251" y="126"/>
                </a:lnTo>
                <a:lnTo>
                  <a:pt x="257" y="120"/>
                </a:lnTo>
                <a:lnTo>
                  <a:pt x="251" y="120"/>
                </a:lnTo>
                <a:lnTo>
                  <a:pt x="245" y="114"/>
                </a:lnTo>
                <a:lnTo>
                  <a:pt x="257" y="102"/>
                </a:lnTo>
                <a:lnTo>
                  <a:pt x="257" y="96"/>
                </a:lnTo>
                <a:lnTo>
                  <a:pt x="251" y="90"/>
                </a:lnTo>
                <a:lnTo>
                  <a:pt x="239" y="90"/>
                </a:lnTo>
                <a:lnTo>
                  <a:pt x="227" y="90"/>
                </a:lnTo>
                <a:lnTo>
                  <a:pt x="221" y="84"/>
                </a:lnTo>
                <a:lnTo>
                  <a:pt x="221" y="72"/>
                </a:lnTo>
                <a:lnTo>
                  <a:pt x="233" y="48"/>
                </a:lnTo>
                <a:lnTo>
                  <a:pt x="233" y="24"/>
                </a:lnTo>
                <a:lnTo>
                  <a:pt x="233" y="0"/>
                </a:lnTo>
                <a:lnTo>
                  <a:pt x="203" y="6"/>
                </a:lnTo>
                <a:close/>
              </a:path>
            </a:pathLst>
          </a:custGeom>
          <a:solidFill>
            <a:srgbClr val="FF99FF"/>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p>
        </p:txBody>
      </p:sp>
      <p:sp>
        <p:nvSpPr>
          <p:cNvPr id="36868" name="Freeform 133"/>
          <p:cNvSpPr>
            <a:spLocks noChangeAspect="1"/>
          </p:cNvSpPr>
          <p:nvPr/>
        </p:nvSpPr>
        <p:spPr bwMode="auto">
          <a:xfrm>
            <a:off x="5251450" y="3214688"/>
            <a:ext cx="1038225" cy="857250"/>
          </a:xfrm>
          <a:custGeom>
            <a:avLst/>
            <a:gdLst>
              <a:gd name="T0" fmla="*/ 2147483647 w 131"/>
              <a:gd name="T1" fmla="*/ 2147483647 h 108"/>
              <a:gd name="T2" fmla="*/ 2147483647 w 131"/>
              <a:gd name="T3" fmla="*/ 2147483647 h 108"/>
              <a:gd name="T4" fmla="*/ 2147483647 w 131"/>
              <a:gd name="T5" fmla="*/ 2147483647 h 108"/>
              <a:gd name="T6" fmla="*/ 2147483647 w 131"/>
              <a:gd name="T7" fmla="*/ 2147483647 h 108"/>
              <a:gd name="T8" fmla="*/ 2147483647 w 131"/>
              <a:gd name="T9" fmla="*/ 2147483647 h 108"/>
              <a:gd name="T10" fmla="*/ 2147483647 w 131"/>
              <a:gd name="T11" fmla="*/ 2147483647 h 108"/>
              <a:gd name="T12" fmla="*/ 2147483647 w 131"/>
              <a:gd name="T13" fmla="*/ 2147483647 h 108"/>
              <a:gd name="T14" fmla="*/ 2147483647 w 131"/>
              <a:gd name="T15" fmla="*/ 0 h 108"/>
              <a:gd name="T16" fmla="*/ 2147483647 w 131"/>
              <a:gd name="T17" fmla="*/ 0 h 108"/>
              <a:gd name="T18" fmla="*/ 2147483647 w 131"/>
              <a:gd name="T19" fmla="*/ 0 h 108"/>
              <a:gd name="T20" fmla="*/ 0 w 131"/>
              <a:gd name="T21" fmla="*/ 2147483647 h 108"/>
              <a:gd name="T22" fmla="*/ 0 w 131"/>
              <a:gd name="T23" fmla="*/ 2147483647 h 108"/>
              <a:gd name="T24" fmla="*/ 2147483647 w 131"/>
              <a:gd name="T25" fmla="*/ 2147483647 h 108"/>
              <a:gd name="T26" fmla="*/ 2147483647 w 131"/>
              <a:gd name="T27" fmla="*/ 2147483647 h 108"/>
              <a:gd name="T28" fmla="*/ 2147483647 w 131"/>
              <a:gd name="T29" fmla="*/ 2147483647 h 108"/>
              <a:gd name="T30" fmla="*/ 2147483647 w 131"/>
              <a:gd name="T31" fmla="*/ 2147483647 h 108"/>
              <a:gd name="T32" fmla="*/ 2147483647 w 131"/>
              <a:gd name="T33" fmla="*/ 2147483647 h 1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1"/>
              <a:gd name="T52" fmla="*/ 0 h 108"/>
              <a:gd name="T53" fmla="*/ 131 w 131"/>
              <a:gd name="T54" fmla="*/ 108 h 1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1" h="108">
                <a:moveTo>
                  <a:pt x="119" y="108"/>
                </a:moveTo>
                <a:lnTo>
                  <a:pt x="131" y="90"/>
                </a:lnTo>
                <a:lnTo>
                  <a:pt x="131" y="72"/>
                </a:lnTo>
                <a:lnTo>
                  <a:pt x="125" y="48"/>
                </a:lnTo>
                <a:lnTo>
                  <a:pt x="131" y="42"/>
                </a:lnTo>
                <a:lnTo>
                  <a:pt x="65" y="6"/>
                </a:lnTo>
                <a:lnTo>
                  <a:pt x="54" y="12"/>
                </a:lnTo>
                <a:lnTo>
                  <a:pt x="42" y="0"/>
                </a:lnTo>
                <a:lnTo>
                  <a:pt x="30" y="0"/>
                </a:lnTo>
                <a:lnTo>
                  <a:pt x="24" y="0"/>
                </a:lnTo>
                <a:lnTo>
                  <a:pt x="0" y="12"/>
                </a:lnTo>
                <a:lnTo>
                  <a:pt x="0" y="18"/>
                </a:lnTo>
                <a:lnTo>
                  <a:pt x="6" y="24"/>
                </a:lnTo>
                <a:lnTo>
                  <a:pt x="24" y="36"/>
                </a:lnTo>
                <a:lnTo>
                  <a:pt x="24" y="54"/>
                </a:lnTo>
                <a:lnTo>
                  <a:pt x="77" y="84"/>
                </a:lnTo>
                <a:lnTo>
                  <a:pt x="119" y="108"/>
                </a:lnTo>
                <a:close/>
              </a:path>
            </a:pathLst>
          </a:custGeom>
          <a:solidFill>
            <a:srgbClr val="FF99FF"/>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p>
        </p:txBody>
      </p:sp>
      <p:sp>
        <p:nvSpPr>
          <p:cNvPr id="36869" name="Freeform 134"/>
          <p:cNvSpPr>
            <a:spLocks noChangeAspect="1"/>
          </p:cNvSpPr>
          <p:nvPr/>
        </p:nvSpPr>
        <p:spPr bwMode="auto">
          <a:xfrm>
            <a:off x="5203825" y="3881438"/>
            <a:ext cx="1514475" cy="1808162"/>
          </a:xfrm>
          <a:custGeom>
            <a:avLst/>
            <a:gdLst>
              <a:gd name="T0" fmla="*/ 2147483647 w 191"/>
              <a:gd name="T1" fmla="*/ 2147483647 h 228"/>
              <a:gd name="T2" fmla="*/ 2147483647 w 191"/>
              <a:gd name="T3" fmla="*/ 2147483647 h 228"/>
              <a:gd name="T4" fmla="*/ 0 w 191"/>
              <a:gd name="T5" fmla="*/ 2147483647 h 228"/>
              <a:gd name="T6" fmla="*/ 0 w 191"/>
              <a:gd name="T7" fmla="*/ 2147483647 h 228"/>
              <a:gd name="T8" fmla="*/ 2147483647 w 191"/>
              <a:gd name="T9" fmla="*/ 2147483647 h 228"/>
              <a:gd name="T10" fmla="*/ 2147483647 w 191"/>
              <a:gd name="T11" fmla="*/ 2147483647 h 228"/>
              <a:gd name="T12" fmla="*/ 2147483647 w 191"/>
              <a:gd name="T13" fmla="*/ 2147483647 h 228"/>
              <a:gd name="T14" fmla="*/ 2147483647 w 191"/>
              <a:gd name="T15" fmla="*/ 2147483647 h 228"/>
              <a:gd name="T16" fmla="*/ 2147483647 w 191"/>
              <a:gd name="T17" fmla="*/ 0 h 228"/>
              <a:gd name="T18" fmla="*/ 2147483647 w 191"/>
              <a:gd name="T19" fmla="*/ 2147483647 h 228"/>
              <a:gd name="T20" fmla="*/ 2147483647 w 191"/>
              <a:gd name="T21" fmla="*/ 2147483647 h 228"/>
              <a:gd name="T22" fmla="*/ 2147483647 w 191"/>
              <a:gd name="T23" fmla="*/ 2147483647 h 228"/>
              <a:gd name="T24" fmla="*/ 2147483647 w 191"/>
              <a:gd name="T25" fmla="*/ 2147483647 h 228"/>
              <a:gd name="T26" fmla="*/ 2147483647 w 191"/>
              <a:gd name="T27" fmla="*/ 2147483647 h 228"/>
              <a:gd name="T28" fmla="*/ 2147483647 w 191"/>
              <a:gd name="T29" fmla="*/ 2147483647 h 228"/>
              <a:gd name="T30" fmla="*/ 2147483647 w 191"/>
              <a:gd name="T31" fmla="*/ 2147483647 h 228"/>
              <a:gd name="T32" fmla="*/ 2147483647 w 191"/>
              <a:gd name="T33" fmla="*/ 2147483647 h 228"/>
              <a:gd name="T34" fmla="*/ 2147483647 w 191"/>
              <a:gd name="T35" fmla="*/ 2147483647 h 228"/>
              <a:gd name="T36" fmla="*/ 2147483647 w 191"/>
              <a:gd name="T37" fmla="*/ 2147483647 h 228"/>
              <a:gd name="T38" fmla="*/ 2147483647 w 191"/>
              <a:gd name="T39" fmla="*/ 2147483647 h 228"/>
              <a:gd name="T40" fmla="*/ 2147483647 w 191"/>
              <a:gd name="T41" fmla="*/ 2147483647 h 228"/>
              <a:gd name="T42" fmla="*/ 2147483647 w 191"/>
              <a:gd name="T43" fmla="*/ 2147483647 h 228"/>
              <a:gd name="T44" fmla="*/ 2147483647 w 191"/>
              <a:gd name="T45" fmla="*/ 2147483647 h 2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1"/>
              <a:gd name="T70" fmla="*/ 0 h 228"/>
              <a:gd name="T71" fmla="*/ 191 w 191"/>
              <a:gd name="T72" fmla="*/ 228 h 2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1" h="228">
                <a:moveTo>
                  <a:pt x="24" y="132"/>
                </a:moveTo>
                <a:lnTo>
                  <a:pt x="6" y="114"/>
                </a:lnTo>
                <a:lnTo>
                  <a:pt x="0" y="90"/>
                </a:lnTo>
                <a:lnTo>
                  <a:pt x="0" y="66"/>
                </a:lnTo>
                <a:lnTo>
                  <a:pt x="6" y="54"/>
                </a:lnTo>
                <a:lnTo>
                  <a:pt x="36" y="24"/>
                </a:lnTo>
                <a:lnTo>
                  <a:pt x="48" y="18"/>
                </a:lnTo>
                <a:lnTo>
                  <a:pt x="66" y="18"/>
                </a:lnTo>
                <a:lnTo>
                  <a:pt x="83" y="0"/>
                </a:lnTo>
                <a:lnTo>
                  <a:pt x="125" y="24"/>
                </a:lnTo>
                <a:lnTo>
                  <a:pt x="137" y="42"/>
                </a:lnTo>
                <a:lnTo>
                  <a:pt x="149" y="90"/>
                </a:lnTo>
                <a:lnTo>
                  <a:pt x="167" y="114"/>
                </a:lnTo>
                <a:lnTo>
                  <a:pt x="191" y="132"/>
                </a:lnTo>
                <a:lnTo>
                  <a:pt x="185" y="168"/>
                </a:lnTo>
                <a:lnTo>
                  <a:pt x="155" y="174"/>
                </a:lnTo>
                <a:lnTo>
                  <a:pt x="89" y="162"/>
                </a:lnTo>
                <a:lnTo>
                  <a:pt x="71" y="198"/>
                </a:lnTo>
                <a:lnTo>
                  <a:pt x="60" y="228"/>
                </a:lnTo>
                <a:lnTo>
                  <a:pt x="48" y="210"/>
                </a:lnTo>
                <a:lnTo>
                  <a:pt x="18" y="174"/>
                </a:lnTo>
                <a:lnTo>
                  <a:pt x="36" y="156"/>
                </a:lnTo>
                <a:lnTo>
                  <a:pt x="24" y="132"/>
                </a:lnTo>
                <a:close/>
              </a:path>
            </a:pathLst>
          </a:custGeom>
          <a:solidFill>
            <a:srgbClr val="FF99FF"/>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p>
        </p:txBody>
      </p:sp>
      <p:sp>
        <p:nvSpPr>
          <p:cNvPr id="36870" name="Freeform 136"/>
          <p:cNvSpPr>
            <a:spLocks noChangeAspect="1"/>
          </p:cNvSpPr>
          <p:nvPr/>
        </p:nvSpPr>
        <p:spPr bwMode="auto">
          <a:xfrm>
            <a:off x="3492500" y="2835275"/>
            <a:ext cx="1189038" cy="1331913"/>
          </a:xfrm>
          <a:custGeom>
            <a:avLst/>
            <a:gdLst>
              <a:gd name="T0" fmla="*/ 2147483647 w 150"/>
              <a:gd name="T1" fmla="*/ 2147483647 h 168"/>
              <a:gd name="T2" fmla="*/ 2147483647 w 150"/>
              <a:gd name="T3" fmla="*/ 2147483647 h 168"/>
              <a:gd name="T4" fmla="*/ 2147483647 w 150"/>
              <a:gd name="T5" fmla="*/ 2147483647 h 168"/>
              <a:gd name="T6" fmla="*/ 2147483647 w 150"/>
              <a:gd name="T7" fmla="*/ 2147483647 h 168"/>
              <a:gd name="T8" fmla="*/ 2147483647 w 150"/>
              <a:gd name="T9" fmla="*/ 2147483647 h 168"/>
              <a:gd name="T10" fmla="*/ 2147483647 w 150"/>
              <a:gd name="T11" fmla="*/ 2147483647 h 168"/>
              <a:gd name="T12" fmla="*/ 2147483647 w 150"/>
              <a:gd name="T13" fmla="*/ 2147483647 h 168"/>
              <a:gd name="T14" fmla="*/ 2147483647 w 150"/>
              <a:gd name="T15" fmla="*/ 2147483647 h 168"/>
              <a:gd name="T16" fmla="*/ 2147483647 w 150"/>
              <a:gd name="T17" fmla="*/ 2147483647 h 168"/>
              <a:gd name="T18" fmla="*/ 0 w 150"/>
              <a:gd name="T19" fmla="*/ 2147483647 h 168"/>
              <a:gd name="T20" fmla="*/ 2147483647 w 150"/>
              <a:gd name="T21" fmla="*/ 2147483647 h 168"/>
              <a:gd name="T22" fmla="*/ 2147483647 w 150"/>
              <a:gd name="T23" fmla="*/ 2147483647 h 168"/>
              <a:gd name="T24" fmla="*/ 2147483647 w 150"/>
              <a:gd name="T25" fmla="*/ 2147483647 h 168"/>
              <a:gd name="T26" fmla="*/ 2147483647 w 150"/>
              <a:gd name="T27" fmla="*/ 2147483647 h 168"/>
              <a:gd name="T28" fmla="*/ 2147483647 w 150"/>
              <a:gd name="T29" fmla="*/ 2147483647 h 168"/>
              <a:gd name="T30" fmla="*/ 2147483647 w 150"/>
              <a:gd name="T31" fmla="*/ 2147483647 h 168"/>
              <a:gd name="T32" fmla="*/ 2147483647 w 150"/>
              <a:gd name="T33" fmla="*/ 0 h 168"/>
              <a:gd name="T34" fmla="*/ 2147483647 w 150"/>
              <a:gd name="T35" fmla="*/ 2147483647 h 168"/>
              <a:gd name="T36" fmla="*/ 2147483647 w 150"/>
              <a:gd name="T37" fmla="*/ 2147483647 h 168"/>
              <a:gd name="T38" fmla="*/ 2147483647 w 150"/>
              <a:gd name="T39" fmla="*/ 2147483647 h 168"/>
              <a:gd name="T40" fmla="*/ 2147483647 w 150"/>
              <a:gd name="T41" fmla="*/ 2147483647 h 168"/>
              <a:gd name="T42" fmla="*/ 2147483647 w 150"/>
              <a:gd name="T43" fmla="*/ 2147483647 h 168"/>
              <a:gd name="T44" fmla="*/ 2147483647 w 150"/>
              <a:gd name="T45" fmla="*/ 2147483647 h 168"/>
              <a:gd name="T46" fmla="*/ 2147483647 w 150"/>
              <a:gd name="T47" fmla="*/ 2147483647 h 168"/>
              <a:gd name="T48" fmla="*/ 2147483647 w 150"/>
              <a:gd name="T49" fmla="*/ 2147483647 h 168"/>
              <a:gd name="T50" fmla="*/ 2147483647 w 150"/>
              <a:gd name="T51" fmla="*/ 2147483647 h 168"/>
              <a:gd name="T52" fmla="*/ 2147483647 w 150"/>
              <a:gd name="T53" fmla="*/ 2147483647 h 168"/>
              <a:gd name="T54" fmla="*/ 2147483647 w 150"/>
              <a:gd name="T55" fmla="*/ 2147483647 h 1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0"/>
              <a:gd name="T85" fmla="*/ 0 h 168"/>
              <a:gd name="T86" fmla="*/ 150 w 150"/>
              <a:gd name="T87" fmla="*/ 168 h 1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0" h="168">
                <a:moveTo>
                  <a:pt x="96" y="156"/>
                </a:moveTo>
                <a:lnTo>
                  <a:pt x="84" y="150"/>
                </a:lnTo>
                <a:lnTo>
                  <a:pt x="66" y="162"/>
                </a:lnTo>
                <a:lnTo>
                  <a:pt x="66" y="168"/>
                </a:lnTo>
                <a:lnTo>
                  <a:pt x="42" y="150"/>
                </a:lnTo>
                <a:lnTo>
                  <a:pt x="36" y="150"/>
                </a:lnTo>
                <a:lnTo>
                  <a:pt x="18" y="138"/>
                </a:lnTo>
                <a:lnTo>
                  <a:pt x="24" y="132"/>
                </a:lnTo>
                <a:lnTo>
                  <a:pt x="18" y="114"/>
                </a:lnTo>
                <a:lnTo>
                  <a:pt x="0" y="102"/>
                </a:lnTo>
                <a:lnTo>
                  <a:pt x="18" y="78"/>
                </a:lnTo>
                <a:lnTo>
                  <a:pt x="24" y="78"/>
                </a:lnTo>
                <a:lnTo>
                  <a:pt x="36" y="72"/>
                </a:lnTo>
                <a:lnTo>
                  <a:pt x="48" y="54"/>
                </a:lnTo>
                <a:lnTo>
                  <a:pt x="72" y="42"/>
                </a:lnTo>
                <a:lnTo>
                  <a:pt x="84" y="12"/>
                </a:lnTo>
                <a:lnTo>
                  <a:pt x="114" y="0"/>
                </a:lnTo>
                <a:lnTo>
                  <a:pt x="138" y="24"/>
                </a:lnTo>
                <a:lnTo>
                  <a:pt x="132" y="30"/>
                </a:lnTo>
                <a:lnTo>
                  <a:pt x="150" y="72"/>
                </a:lnTo>
                <a:lnTo>
                  <a:pt x="132" y="96"/>
                </a:lnTo>
                <a:lnTo>
                  <a:pt x="126" y="102"/>
                </a:lnTo>
                <a:lnTo>
                  <a:pt x="120" y="114"/>
                </a:lnTo>
                <a:lnTo>
                  <a:pt x="138" y="144"/>
                </a:lnTo>
                <a:lnTo>
                  <a:pt x="132" y="156"/>
                </a:lnTo>
                <a:lnTo>
                  <a:pt x="126" y="168"/>
                </a:lnTo>
                <a:lnTo>
                  <a:pt x="96" y="168"/>
                </a:lnTo>
                <a:lnTo>
                  <a:pt x="96" y="156"/>
                </a:lnTo>
                <a:close/>
              </a:path>
            </a:pathLst>
          </a:custGeom>
          <a:noFill/>
          <a:ln w="0">
            <a:solidFill>
              <a:srgbClr val="000000"/>
            </a:solidFill>
            <a:prstDash val="solid"/>
            <a:round/>
            <a:headEnd/>
            <a:tailEnd/>
          </a:ln>
        </p:spPr>
        <p:txBody>
          <a:bodyPr/>
          <a:lstStyle/>
          <a:p>
            <a:endParaRPr lang="fi-FI"/>
          </a:p>
        </p:txBody>
      </p:sp>
      <p:sp>
        <p:nvSpPr>
          <p:cNvPr id="36871" name="Freeform 140"/>
          <p:cNvSpPr>
            <a:spLocks noChangeAspect="1"/>
          </p:cNvSpPr>
          <p:nvPr/>
        </p:nvSpPr>
        <p:spPr bwMode="auto">
          <a:xfrm>
            <a:off x="4443413" y="3357563"/>
            <a:ext cx="1417637" cy="714375"/>
          </a:xfrm>
          <a:custGeom>
            <a:avLst/>
            <a:gdLst>
              <a:gd name="T0" fmla="*/ 2147483647 w 179"/>
              <a:gd name="T1" fmla="*/ 2147483647 h 90"/>
              <a:gd name="T2" fmla="*/ 2147483647 w 179"/>
              <a:gd name="T3" fmla="*/ 2147483647 h 90"/>
              <a:gd name="T4" fmla="*/ 2147483647 w 179"/>
              <a:gd name="T5" fmla="*/ 2147483647 h 90"/>
              <a:gd name="T6" fmla="*/ 2147483647 w 179"/>
              <a:gd name="T7" fmla="*/ 2147483647 h 90"/>
              <a:gd name="T8" fmla="*/ 2147483647 w 179"/>
              <a:gd name="T9" fmla="*/ 2147483647 h 90"/>
              <a:gd name="T10" fmla="*/ 0 w 179"/>
              <a:gd name="T11" fmla="*/ 2147483647 h 90"/>
              <a:gd name="T12" fmla="*/ 2147483647 w 179"/>
              <a:gd name="T13" fmla="*/ 2147483647 h 90"/>
              <a:gd name="T14" fmla="*/ 2147483647 w 179"/>
              <a:gd name="T15" fmla="*/ 2147483647 h 90"/>
              <a:gd name="T16" fmla="*/ 2147483647 w 179"/>
              <a:gd name="T17" fmla="*/ 2147483647 h 90"/>
              <a:gd name="T18" fmla="*/ 2147483647 w 179"/>
              <a:gd name="T19" fmla="*/ 2147483647 h 90"/>
              <a:gd name="T20" fmla="*/ 2147483647 w 179"/>
              <a:gd name="T21" fmla="*/ 2147483647 h 90"/>
              <a:gd name="T22" fmla="*/ 2147483647 w 179"/>
              <a:gd name="T23" fmla="*/ 0 h 90"/>
              <a:gd name="T24" fmla="*/ 2147483647 w 179"/>
              <a:gd name="T25" fmla="*/ 2147483647 h 90"/>
              <a:gd name="T26" fmla="*/ 2147483647 w 179"/>
              <a:gd name="T27" fmla="*/ 2147483647 h 90"/>
              <a:gd name="T28" fmla="*/ 2147483647 w 179"/>
              <a:gd name="T29" fmla="*/ 2147483647 h 90"/>
              <a:gd name="T30" fmla="*/ 2147483647 w 179"/>
              <a:gd name="T31" fmla="*/ 2147483647 h 90"/>
              <a:gd name="T32" fmla="*/ 2147483647 w 179"/>
              <a:gd name="T33" fmla="*/ 2147483647 h 90"/>
              <a:gd name="T34" fmla="*/ 2147483647 w 179"/>
              <a:gd name="T35" fmla="*/ 2147483647 h 90"/>
              <a:gd name="T36" fmla="*/ 2147483647 w 179"/>
              <a:gd name="T37" fmla="*/ 2147483647 h 90"/>
              <a:gd name="T38" fmla="*/ 2147483647 w 179"/>
              <a:gd name="T39" fmla="*/ 2147483647 h 90"/>
              <a:gd name="T40" fmla="*/ 2147483647 w 179"/>
              <a:gd name="T41" fmla="*/ 2147483647 h 90"/>
              <a:gd name="T42" fmla="*/ 2147483647 w 179"/>
              <a:gd name="T43" fmla="*/ 2147483647 h 90"/>
              <a:gd name="T44" fmla="*/ 2147483647 w 179"/>
              <a:gd name="T45" fmla="*/ 2147483647 h 90"/>
              <a:gd name="T46" fmla="*/ 2147483647 w 179"/>
              <a:gd name="T47" fmla="*/ 2147483647 h 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9"/>
              <a:gd name="T73" fmla="*/ 0 h 90"/>
              <a:gd name="T74" fmla="*/ 179 w 179"/>
              <a:gd name="T75" fmla="*/ 90 h 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9" h="90">
                <a:moveTo>
                  <a:pt x="60" y="90"/>
                </a:moveTo>
                <a:lnTo>
                  <a:pt x="42" y="84"/>
                </a:lnTo>
                <a:lnTo>
                  <a:pt x="36" y="90"/>
                </a:lnTo>
                <a:lnTo>
                  <a:pt x="12" y="90"/>
                </a:lnTo>
                <a:lnTo>
                  <a:pt x="18" y="78"/>
                </a:lnTo>
                <a:lnTo>
                  <a:pt x="0" y="48"/>
                </a:lnTo>
                <a:lnTo>
                  <a:pt x="6" y="36"/>
                </a:lnTo>
                <a:lnTo>
                  <a:pt x="12" y="30"/>
                </a:lnTo>
                <a:lnTo>
                  <a:pt x="30" y="6"/>
                </a:lnTo>
                <a:lnTo>
                  <a:pt x="48" y="30"/>
                </a:lnTo>
                <a:lnTo>
                  <a:pt x="90" y="18"/>
                </a:lnTo>
                <a:lnTo>
                  <a:pt x="102" y="0"/>
                </a:lnTo>
                <a:lnTo>
                  <a:pt x="108" y="6"/>
                </a:lnTo>
                <a:lnTo>
                  <a:pt x="126" y="18"/>
                </a:lnTo>
                <a:lnTo>
                  <a:pt x="126" y="36"/>
                </a:lnTo>
                <a:lnTo>
                  <a:pt x="179" y="66"/>
                </a:lnTo>
                <a:lnTo>
                  <a:pt x="162" y="84"/>
                </a:lnTo>
                <a:lnTo>
                  <a:pt x="144" y="84"/>
                </a:lnTo>
                <a:lnTo>
                  <a:pt x="132" y="90"/>
                </a:lnTo>
                <a:lnTo>
                  <a:pt x="108" y="78"/>
                </a:lnTo>
                <a:lnTo>
                  <a:pt x="90" y="72"/>
                </a:lnTo>
                <a:lnTo>
                  <a:pt x="84" y="78"/>
                </a:lnTo>
                <a:lnTo>
                  <a:pt x="66" y="78"/>
                </a:lnTo>
                <a:lnTo>
                  <a:pt x="60" y="90"/>
                </a:lnTo>
                <a:close/>
              </a:path>
            </a:pathLst>
          </a:custGeom>
          <a:solidFill>
            <a:srgbClr val="FF99FF"/>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p>
        </p:txBody>
      </p:sp>
      <p:sp>
        <p:nvSpPr>
          <p:cNvPr id="36872" name="Freeform 141"/>
          <p:cNvSpPr>
            <a:spLocks noChangeAspect="1"/>
          </p:cNvSpPr>
          <p:nvPr/>
        </p:nvSpPr>
        <p:spPr bwMode="auto">
          <a:xfrm>
            <a:off x="4395788" y="1743075"/>
            <a:ext cx="1235075" cy="1852613"/>
          </a:xfrm>
          <a:custGeom>
            <a:avLst/>
            <a:gdLst>
              <a:gd name="T0" fmla="*/ 0 w 156"/>
              <a:gd name="T1" fmla="*/ 2147483647 h 234"/>
              <a:gd name="T2" fmla="*/ 2147483647 w 156"/>
              <a:gd name="T3" fmla="*/ 2147483647 h 234"/>
              <a:gd name="T4" fmla="*/ 2147483647 w 156"/>
              <a:gd name="T5" fmla="*/ 2147483647 h 234"/>
              <a:gd name="T6" fmla="*/ 2147483647 w 156"/>
              <a:gd name="T7" fmla="*/ 2147483647 h 234"/>
              <a:gd name="T8" fmla="*/ 2147483647 w 156"/>
              <a:gd name="T9" fmla="*/ 2147483647 h 234"/>
              <a:gd name="T10" fmla="*/ 2147483647 w 156"/>
              <a:gd name="T11" fmla="*/ 2147483647 h 234"/>
              <a:gd name="T12" fmla="*/ 2147483647 w 156"/>
              <a:gd name="T13" fmla="*/ 2147483647 h 234"/>
              <a:gd name="T14" fmla="*/ 2147483647 w 156"/>
              <a:gd name="T15" fmla="*/ 2147483647 h 234"/>
              <a:gd name="T16" fmla="*/ 2147483647 w 156"/>
              <a:gd name="T17" fmla="*/ 2147483647 h 234"/>
              <a:gd name="T18" fmla="*/ 2147483647 w 156"/>
              <a:gd name="T19" fmla="*/ 2147483647 h 234"/>
              <a:gd name="T20" fmla="*/ 2147483647 w 156"/>
              <a:gd name="T21" fmla="*/ 2147483647 h 234"/>
              <a:gd name="T22" fmla="*/ 2147483647 w 156"/>
              <a:gd name="T23" fmla="*/ 2147483647 h 234"/>
              <a:gd name="T24" fmla="*/ 2147483647 w 156"/>
              <a:gd name="T25" fmla="*/ 2147483647 h 234"/>
              <a:gd name="T26" fmla="*/ 2147483647 w 156"/>
              <a:gd name="T27" fmla="*/ 2147483647 h 234"/>
              <a:gd name="T28" fmla="*/ 2147483647 w 156"/>
              <a:gd name="T29" fmla="*/ 2147483647 h 234"/>
              <a:gd name="T30" fmla="*/ 2147483647 w 156"/>
              <a:gd name="T31" fmla="*/ 2147483647 h 234"/>
              <a:gd name="T32" fmla="*/ 2147483647 w 156"/>
              <a:gd name="T33" fmla="*/ 2147483647 h 234"/>
              <a:gd name="T34" fmla="*/ 2147483647 w 156"/>
              <a:gd name="T35" fmla="*/ 2147483647 h 234"/>
              <a:gd name="T36" fmla="*/ 2147483647 w 156"/>
              <a:gd name="T37" fmla="*/ 2147483647 h 234"/>
              <a:gd name="T38" fmla="*/ 2147483647 w 156"/>
              <a:gd name="T39" fmla="*/ 0 h 234"/>
              <a:gd name="T40" fmla="*/ 2147483647 w 156"/>
              <a:gd name="T41" fmla="*/ 2147483647 h 234"/>
              <a:gd name="T42" fmla="*/ 2147483647 w 156"/>
              <a:gd name="T43" fmla="*/ 2147483647 h 234"/>
              <a:gd name="T44" fmla="*/ 2147483647 w 156"/>
              <a:gd name="T45" fmla="*/ 2147483647 h 234"/>
              <a:gd name="T46" fmla="*/ 2147483647 w 156"/>
              <a:gd name="T47" fmla="*/ 2147483647 h 234"/>
              <a:gd name="T48" fmla="*/ 2147483647 w 156"/>
              <a:gd name="T49" fmla="*/ 2147483647 h 234"/>
              <a:gd name="T50" fmla="*/ 2147483647 w 156"/>
              <a:gd name="T51" fmla="*/ 2147483647 h 234"/>
              <a:gd name="T52" fmla="*/ 2147483647 w 156"/>
              <a:gd name="T53" fmla="*/ 2147483647 h 234"/>
              <a:gd name="T54" fmla="*/ 2147483647 w 156"/>
              <a:gd name="T55" fmla="*/ 2147483647 h 234"/>
              <a:gd name="T56" fmla="*/ 2147483647 w 156"/>
              <a:gd name="T57" fmla="*/ 2147483647 h 234"/>
              <a:gd name="T58" fmla="*/ 2147483647 w 156"/>
              <a:gd name="T59" fmla="*/ 2147483647 h 234"/>
              <a:gd name="T60" fmla="*/ 2147483647 w 156"/>
              <a:gd name="T61" fmla="*/ 2147483647 h 234"/>
              <a:gd name="T62" fmla="*/ 0 w 156"/>
              <a:gd name="T63" fmla="*/ 2147483647 h 234"/>
              <a:gd name="T64" fmla="*/ 0 w 156"/>
              <a:gd name="T65" fmla="*/ 2147483647 h 2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6"/>
              <a:gd name="T100" fmla="*/ 0 h 234"/>
              <a:gd name="T101" fmla="*/ 156 w 156"/>
              <a:gd name="T102" fmla="*/ 234 h 2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6" h="234">
                <a:moveTo>
                  <a:pt x="0" y="138"/>
                </a:moveTo>
                <a:lnTo>
                  <a:pt x="24" y="162"/>
                </a:lnTo>
                <a:lnTo>
                  <a:pt x="18" y="168"/>
                </a:lnTo>
                <a:lnTo>
                  <a:pt x="36" y="210"/>
                </a:lnTo>
                <a:lnTo>
                  <a:pt x="54" y="234"/>
                </a:lnTo>
                <a:lnTo>
                  <a:pt x="96" y="222"/>
                </a:lnTo>
                <a:lnTo>
                  <a:pt x="108" y="204"/>
                </a:lnTo>
                <a:lnTo>
                  <a:pt x="108" y="198"/>
                </a:lnTo>
                <a:lnTo>
                  <a:pt x="132" y="186"/>
                </a:lnTo>
                <a:lnTo>
                  <a:pt x="126" y="132"/>
                </a:lnTo>
                <a:lnTo>
                  <a:pt x="144" y="132"/>
                </a:lnTo>
                <a:lnTo>
                  <a:pt x="156" y="102"/>
                </a:lnTo>
                <a:lnTo>
                  <a:pt x="150" y="66"/>
                </a:lnTo>
                <a:lnTo>
                  <a:pt x="144" y="54"/>
                </a:lnTo>
                <a:lnTo>
                  <a:pt x="138" y="42"/>
                </a:lnTo>
                <a:lnTo>
                  <a:pt x="138" y="30"/>
                </a:lnTo>
                <a:lnTo>
                  <a:pt x="144" y="30"/>
                </a:lnTo>
                <a:lnTo>
                  <a:pt x="150" y="24"/>
                </a:lnTo>
                <a:lnTo>
                  <a:pt x="144" y="6"/>
                </a:lnTo>
                <a:lnTo>
                  <a:pt x="114" y="0"/>
                </a:lnTo>
                <a:lnTo>
                  <a:pt x="102" y="42"/>
                </a:lnTo>
                <a:lnTo>
                  <a:pt x="84" y="36"/>
                </a:lnTo>
                <a:lnTo>
                  <a:pt x="72" y="30"/>
                </a:lnTo>
                <a:lnTo>
                  <a:pt x="66" y="36"/>
                </a:lnTo>
                <a:lnTo>
                  <a:pt x="54" y="42"/>
                </a:lnTo>
                <a:lnTo>
                  <a:pt x="24" y="42"/>
                </a:lnTo>
                <a:lnTo>
                  <a:pt x="24" y="54"/>
                </a:lnTo>
                <a:lnTo>
                  <a:pt x="18" y="66"/>
                </a:lnTo>
                <a:lnTo>
                  <a:pt x="30" y="78"/>
                </a:lnTo>
                <a:lnTo>
                  <a:pt x="36" y="114"/>
                </a:lnTo>
                <a:lnTo>
                  <a:pt x="30" y="132"/>
                </a:lnTo>
                <a:lnTo>
                  <a:pt x="0" y="132"/>
                </a:lnTo>
                <a:lnTo>
                  <a:pt x="0" y="138"/>
                </a:lnTo>
                <a:close/>
              </a:path>
            </a:pathLst>
          </a:custGeom>
          <a:noFill/>
          <a:ln w="0">
            <a:solidFill>
              <a:srgbClr val="000000"/>
            </a:solidFill>
            <a:prstDash val="solid"/>
            <a:round/>
            <a:headEnd/>
            <a:tailEnd/>
          </a:ln>
        </p:spPr>
        <p:txBody>
          <a:bodyPr/>
          <a:lstStyle/>
          <a:p>
            <a:endParaRPr lang="fi-FI"/>
          </a:p>
        </p:txBody>
      </p:sp>
      <p:sp>
        <p:nvSpPr>
          <p:cNvPr id="36873" name="Freeform 165"/>
          <p:cNvSpPr>
            <a:spLocks noChangeAspect="1"/>
          </p:cNvSpPr>
          <p:nvPr/>
        </p:nvSpPr>
        <p:spPr bwMode="auto">
          <a:xfrm>
            <a:off x="5394325" y="2549525"/>
            <a:ext cx="1514475" cy="1141413"/>
          </a:xfrm>
          <a:custGeom>
            <a:avLst/>
            <a:gdLst>
              <a:gd name="T0" fmla="*/ 2147483647 w 191"/>
              <a:gd name="T1" fmla="*/ 2147483647 h 144"/>
              <a:gd name="T2" fmla="*/ 0 w 191"/>
              <a:gd name="T3" fmla="*/ 2147483647 h 144"/>
              <a:gd name="T4" fmla="*/ 2147483647 w 191"/>
              <a:gd name="T5" fmla="*/ 2147483647 h 144"/>
              <a:gd name="T6" fmla="*/ 2147483647 w 191"/>
              <a:gd name="T7" fmla="*/ 2147483647 h 144"/>
              <a:gd name="T8" fmla="*/ 2147483647 w 191"/>
              <a:gd name="T9" fmla="*/ 2147483647 h 144"/>
              <a:gd name="T10" fmla="*/ 2147483647 w 191"/>
              <a:gd name="T11" fmla="*/ 2147483647 h 144"/>
              <a:gd name="T12" fmla="*/ 2147483647 w 191"/>
              <a:gd name="T13" fmla="*/ 2147483647 h 144"/>
              <a:gd name="T14" fmla="*/ 2147483647 w 191"/>
              <a:gd name="T15" fmla="*/ 2147483647 h 144"/>
              <a:gd name="T16" fmla="*/ 2147483647 w 191"/>
              <a:gd name="T17" fmla="*/ 2147483647 h 144"/>
              <a:gd name="T18" fmla="*/ 2147483647 w 191"/>
              <a:gd name="T19" fmla="*/ 2147483647 h 144"/>
              <a:gd name="T20" fmla="*/ 2147483647 w 191"/>
              <a:gd name="T21" fmla="*/ 2147483647 h 144"/>
              <a:gd name="T22" fmla="*/ 2147483647 w 191"/>
              <a:gd name="T23" fmla="*/ 2147483647 h 144"/>
              <a:gd name="T24" fmla="*/ 2147483647 w 191"/>
              <a:gd name="T25" fmla="*/ 2147483647 h 144"/>
              <a:gd name="T26" fmla="*/ 2147483647 w 191"/>
              <a:gd name="T27" fmla="*/ 2147483647 h 144"/>
              <a:gd name="T28" fmla="*/ 2147483647 w 191"/>
              <a:gd name="T29" fmla="*/ 2147483647 h 144"/>
              <a:gd name="T30" fmla="*/ 2147483647 w 191"/>
              <a:gd name="T31" fmla="*/ 2147483647 h 144"/>
              <a:gd name="T32" fmla="*/ 2147483647 w 191"/>
              <a:gd name="T33" fmla="*/ 0 h 144"/>
              <a:gd name="T34" fmla="*/ 2147483647 w 191"/>
              <a:gd name="T35" fmla="*/ 2147483647 h 1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1"/>
              <a:gd name="T55" fmla="*/ 0 h 144"/>
              <a:gd name="T56" fmla="*/ 191 w 191"/>
              <a:gd name="T57" fmla="*/ 144 h 1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1" h="144">
                <a:moveTo>
                  <a:pt x="18" y="30"/>
                </a:moveTo>
                <a:lnTo>
                  <a:pt x="0" y="30"/>
                </a:lnTo>
                <a:lnTo>
                  <a:pt x="6" y="84"/>
                </a:lnTo>
                <a:lnTo>
                  <a:pt x="12" y="84"/>
                </a:lnTo>
                <a:lnTo>
                  <a:pt x="24" y="84"/>
                </a:lnTo>
                <a:lnTo>
                  <a:pt x="36" y="96"/>
                </a:lnTo>
                <a:lnTo>
                  <a:pt x="47" y="90"/>
                </a:lnTo>
                <a:lnTo>
                  <a:pt x="113" y="126"/>
                </a:lnTo>
                <a:lnTo>
                  <a:pt x="119" y="126"/>
                </a:lnTo>
                <a:lnTo>
                  <a:pt x="131" y="132"/>
                </a:lnTo>
                <a:lnTo>
                  <a:pt x="155" y="144"/>
                </a:lnTo>
                <a:lnTo>
                  <a:pt x="191" y="120"/>
                </a:lnTo>
                <a:lnTo>
                  <a:pt x="191" y="102"/>
                </a:lnTo>
                <a:lnTo>
                  <a:pt x="161" y="72"/>
                </a:lnTo>
                <a:lnTo>
                  <a:pt x="113" y="54"/>
                </a:lnTo>
                <a:lnTo>
                  <a:pt x="101" y="60"/>
                </a:lnTo>
                <a:lnTo>
                  <a:pt x="30" y="0"/>
                </a:lnTo>
                <a:lnTo>
                  <a:pt x="18" y="30"/>
                </a:lnTo>
                <a:close/>
              </a:path>
            </a:pathLst>
          </a:custGeom>
          <a:solidFill>
            <a:srgbClr val="FF99FF"/>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p>
        </p:txBody>
      </p:sp>
      <p:sp>
        <p:nvSpPr>
          <p:cNvPr id="36874" name="Freeform 166"/>
          <p:cNvSpPr>
            <a:spLocks noChangeAspect="1"/>
          </p:cNvSpPr>
          <p:nvPr/>
        </p:nvSpPr>
        <p:spPr bwMode="auto">
          <a:xfrm>
            <a:off x="6156176" y="3212976"/>
            <a:ext cx="1998663" cy="2332037"/>
          </a:xfrm>
          <a:custGeom>
            <a:avLst/>
            <a:gdLst>
              <a:gd name="T0" fmla="*/ 0 w 252"/>
              <a:gd name="T1" fmla="*/ 2147483647 h 294"/>
              <a:gd name="T2" fmla="*/ 2147483647 w 252"/>
              <a:gd name="T3" fmla="*/ 2147483647 h 294"/>
              <a:gd name="T4" fmla="*/ 2147483647 w 252"/>
              <a:gd name="T5" fmla="*/ 2147483647 h 294"/>
              <a:gd name="T6" fmla="*/ 2147483647 w 252"/>
              <a:gd name="T7" fmla="*/ 2147483647 h 294"/>
              <a:gd name="T8" fmla="*/ 2147483647 w 252"/>
              <a:gd name="T9" fmla="*/ 2147483647 h 294"/>
              <a:gd name="T10" fmla="*/ 2147483647 w 252"/>
              <a:gd name="T11" fmla="*/ 2147483647 h 294"/>
              <a:gd name="T12" fmla="*/ 2147483647 w 252"/>
              <a:gd name="T13" fmla="*/ 2147483647 h 294"/>
              <a:gd name="T14" fmla="*/ 2147483647 w 252"/>
              <a:gd name="T15" fmla="*/ 2147483647 h 294"/>
              <a:gd name="T16" fmla="*/ 2147483647 w 252"/>
              <a:gd name="T17" fmla="*/ 2147483647 h 294"/>
              <a:gd name="T18" fmla="*/ 2147483647 w 252"/>
              <a:gd name="T19" fmla="*/ 2147483647 h 294"/>
              <a:gd name="T20" fmla="*/ 2147483647 w 252"/>
              <a:gd name="T21" fmla="*/ 2147483647 h 294"/>
              <a:gd name="T22" fmla="*/ 2147483647 w 252"/>
              <a:gd name="T23" fmla="*/ 0 h 294"/>
              <a:gd name="T24" fmla="*/ 2147483647 w 252"/>
              <a:gd name="T25" fmla="*/ 2147483647 h 294"/>
              <a:gd name="T26" fmla="*/ 2147483647 w 252"/>
              <a:gd name="T27" fmla="*/ 2147483647 h 294"/>
              <a:gd name="T28" fmla="*/ 2147483647 w 252"/>
              <a:gd name="T29" fmla="*/ 2147483647 h 294"/>
              <a:gd name="T30" fmla="*/ 2147483647 w 252"/>
              <a:gd name="T31" fmla="*/ 2147483647 h 294"/>
              <a:gd name="T32" fmla="*/ 2147483647 w 252"/>
              <a:gd name="T33" fmla="*/ 2147483647 h 294"/>
              <a:gd name="T34" fmla="*/ 2147483647 w 252"/>
              <a:gd name="T35" fmla="*/ 2147483647 h 294"/>
              <a:gd name="T36" fmla="*/ 2147483647 w 252"/>
              <a:gd name="T37" fmla="*/ 2147483647 h 294"/>
              <a:gd name="T38" fmla="*/ 2147483647 w 252"/>
              <a:gd name="T39" fmla="*/ 2147483647 h 294"/>
              <a:gd name="T40" fmla="*/ 2147483647 w 252"/>
              <a:gd name="T41" fmla="*/ 2147483647 h 294"/>
              <a:gd name="T42" fmla="*/ 2147483647 w 252"/>
              <a:gd name="T43" fmla="*/ 2147483647 h 294"/>
              <a:gd name="T44" fmla="*/ 2147483647 w 252"/>
              <a:gd name="T45" fmla="*/ 2147483647 h 294"/>
              <a:gd name="T46" fmla="*/ 2147483647 w 252"/>
              <a:gd name="T47" fmla="*/ 2147483647 h 294"/>
              <a:gd name="T48" fmla="*/ 2147483647 w 252"/>
              <a:gd name="T49" fmla="*/ 2147483647 h 294"/>
              <a:gd name="T50" fmla="*/ 2147483647 w 252"/>
              <a:gd name="T51" fmla="*/ 2147483647 h 294"/>
              <a:gd name="T52" fmla="*/ 2147483647 w 252"/>
              <a:gd name="T53" fmla="*/ 2147483647 h 294"/>
              <a:gd name="T54" fmla="*/ 2147483647 w 252"/>
              <a:gd name="T55" fmla="*/ 2147483647 h 294"/>
              <a:gd name="T56" fmla="*/ 2147483647 w 252"/>
              <a:gd name="T57" fmla="*/ 2147483647 h 294"/>
              <a:gd name="T58" fmla="*/ 2147483647 w 252"/>
              <a:gd name="T59" fmla="*/ 2147483647 h 294"/>
              <a:gd name="T60" fmla="*/ 2147483647 w 252"/>
              <a:gd name="T61" fmla="*/ 2147483647 h 294"/>
              <a:gd name="T62" fmla="*/ 2147483647 w 252"/>
              <a:gd name="T63" fmla="*/ 2147483647 h 294"/>
              <a:gd name="T64" fmla="*/ 2147483647 w 252"/>
              <a:gd name="T65" fmla="*/ 2147483647 h 294"/>
              <a:gd name="T66" fmla="*/ 2147483647 w 252"/>
              <a:gd name="T67" fmla="*/ 2147483647 h 294"/>
              <a:gd name="T68" fmla="*/ 2147483647 w 252"/>
              <a:gd name="T69" fmla="*/ 2147483647 h 294"/>
              <a:gd name="T70" fmla="*/ 2147483647 w 252"/>
              <a:gd name="T71" fmla="*/ 2147483647 h 294"/>
              <a:gd name="T72" fmla="*/ 2147483647 w 252"/>
              <a:gd name="T73" fmla="*/ 2147483647 h 294"/>
              <a:gd name="T74" fmla="*/ 0 w 252"/>
              <a:gd name="T75" fmla="*/ 2147483647 h 2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2"/>
              <a:gd name="T115" fmla="*/ 0 h 294"/>
              <a:gd name="T116" fmla="*/ 252 w 252"/>
              <a:gd name="T117" fmla="*/ 294 h 29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2" h="294">
                <a:moveTo>
                  <a:pt x="0" y="108"/>
                </a:moveTo>
                <a:lnTo>
                  <a:pt x="12" y="90"/>
                </a:lnTo>
                <a:lnTo>
                  <a:pt x="12" y="72"/>
                </a:lnTo>
                <a:lnTo>
                  <a:pt x="6" y="48"/>
                </a:lnTo>
                <a:lnTo>
                  <a:pt x="12" y="42"/>
                </a:lnTo>
                <a:lnTo>
                  <a:pt x="18" y="42"/>
                </a:lnTo>
                <a:lnTo>
                  <a:pt x="30" y="48"/>
                </a:lnTo>
                <a:lnTo>
                  <a:pt x="54" y="60"/>
                </a:lnTo>
                <a:lnTo>
                  <a:pt x="90" y="36"/>
                </a:lnTo>
                <a:lnTo>
                  <a:pt x="90" y="18"/>
                </a:lnTo>
                <a:lnTo>
                  <a:pt x="96" y="12"/>
                </a:lnTo>
                <a:lnTo>
                  <a:pt x="114" y="0"/>
                </a:lnTo>
                <a:lnTo>
                  <a:pt x="168" y="12"/>
                </a:lnTo>
                <a:lnTo>
                  <a:pt x="174" y="36"/>
                </a:lnTo>
                <a:lnTo>
                  <a:pt x="180" y="66"/>
                </a:lnTo>
                <a:lnTo>
                  <a:pt x="192" y="78"/>
                </a:lnTo>
                <a:lnTo>
                  <a:pt x="216" y="96"/>
                </a:lnTo>
                <a:lnTo>
                  <a:pt x="228" y="108"/>
                </a:lnTo>
                <a:lnTo>
                  <a:pt x="240" y="114"/>
                </a:lnTo>
                <a:lnTo>
                  <a:pt x="246" y="120"/>
                </a:lnTo>
                <a:lnTo>
                  <a:pt x="246" y="132"/>
                </a:lnTo>
                <a:lnTo>
                  <a:pt x="252" y="150"/>
                </a:lnTo>
                <a:lnTo>
                  <a:pt x="252" y="162"/>
                </a:lnTo>
                <a:lnTo>
                  <a:pt x="252" y="174"/>
                </a:lnTo>
                <a:lnTo>
                  <a:pt x="234" y="204"/>
                </a:lnTo>
                <a:lnTo>
                  <a:pt x="228" y="222"/>
                </a:lnTo>
                <a:lnTo>
                  <a:pt x="216" y="258"/>
                </a:lnTo>
                <a:lnTo>
                  <a:pt x="186" y="276"/>
                </a:lnTo>
                <a:lnTo>
                  <a:pt x="186" y="282"/>
                </a:lnTo>
                <a:lnTo>
                  <a:pt x="168" y="282"/>
                </a:lnTo>
                <a:lnTo>
                  <a:pt x="150" y="294"/>
                </a:lnTo>
                <a:lnTo>
                  <a:pt x="132" y="240"/>
                </a:lnTo>
                <a:lnTo>
                  <a:pt x="60" y="252"/>
                </a:lnTo>
                <a:lnTo>
                  <a:pt x="66" y="216"/>
                </a:lnTo>
                <a:lnTo>
                  <a:pt x="42" y="198"/>
                </a:lnTo>
                <a:lnTo>
                  <a:pt x="24" y="174"/>
                </a:lnTo>
                <a:lnTo>
                  <a:pt x="12" y="126"/>
                </a:lnTo>
                <a:lnTo>
                  <a:pt x="0" y="108"/>
                </a:lnTo>
                <a:close/>
              </a:path>
            </a:pathLst>
          </a:custGeom>
          <a:solidFill>
            <a:srgbClr val="FF99FF"/>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p>
        </p:txBody>
      </p:sp>
      <p:sp>
        <p:nvSpPr>
          <p:cNvPr id="36875" name="Freeform 204"/>
          <p:cNvSpPr>
            <a:spLocks noChangeAspect="1"/>
          </p:cNvSpPr>
          <p:nvPr/>
        </p:nvSpPr>
        <p:spPr bwMode="auto">
          <a:xfrm>
            <a:off x="3968750" y="3929063"/>
            <a:ext cx="1520825" cy="1331912"/>
          </a:xfrm>
          <a:custGeom>
            <a:avLst/>
            <a:gdLst>
              <a:gd name="T0" fmla="*/ 2147483647 w 192"/>
              <a:gd name="T1" fmla="*/ 2147483647 h 168"/>
              <a:gd name="T2" fmla="*/ 2147483647 w 192"/>
              <a:gd name="T3" fmla="*/ 2147483647 h 168"/>
              <a:gd name="T4" fmla="*/ 2147483647 w 192"/>
              <a:gd name="T5" fmla="*/ 2147483647 h 168"/>
              <a:gd name="T6" fmla="*/ 2147483647 w 192"/>
              <a:gd name="T7" fmla="*/ 2147483647 h 168"/>
              <a:gd name="T8" fmla="*/ 0 w 192"/>
              <a:gd name="T9" fmla="*/ 2147483647 h 168"/>
              <a:gd name="T10" fmla="*/ 0 w 192"/>
              <a:gd name="T11" fmla="*/ 2147483647 h 168"/>
              <a:gd name="T12" fmla="*/ 2147483647 w 192"/>
              <a:gd name="T13" fmla="*/ 2147483647 h 168"/>
              <a:gd name="T14" fmla="*/ 2147483647 w 192"/>
              <a:gd name="T15" fmla="*/ 2147483647 h 168"/>
              <a:gd name="T16" fmla="*/ 2147483647 w 192"/>
              <a:gd name="T17" fmla="*/ 2147483647 h 168"/>
              <a:gd name="T18" fmla="*/ 2147483647 w 192"/>
              <a:gd name="T19" fmla="*/ 2147483647 h 168"/>
              <a:gd name="T20" fmla="*/ 2147483647 w 192"/>
              <a:gd name="T21" fmla="*/ 2147483647 h 168"/>
              <a:gd name="T22" fmla="*/ 2147483647 w 192"/>
              <a:gd name="T23" fmla="*/ 2147483647 h 168"/>
              <a:gd name="T24" fmla="*/ 2147483647 w 192"/>
              <a:gd name="T25" fmla="*/ 2147483647 h 168"/>
              <a:gd name="T26" fmla="*/ 2147483647 w 192"/>
              <a:gd name="T27" fmla="*/ 2147483647 h 168"/>
              <a:gd name="T28" fmla="*/ 2147483647 w 192"/>
              <a:gd name="T29" fmla="*/ 2147483647 h 168"/>
              <a:gd name="T30" fmla="*/ 2147483647 w 192"/>
              <a:gd name="T31" fmla="*/ 2147483647 h 168"/>
              <a:gd name="T32" fmla="*/ 2147483647 w 192"/>
              <a:gd name="T33" fmla="*/ 2147483647 h 168"/>
              <a:gd name="T34" fmla="*/ 2147483647 w 192"/>
              <a:gd name="T35" fmla="*/ 0 h 168"/>
              <a:gd name="T36" fmla="*/ 2147483647 w 192"/>
              <a:gd name="T37" fmla="*/ 2147483647 h 168"/>
              <a:gd name="T38" fmla="*/ 2147483647 w 192"/>
              <a:gd name="T39" fmla="*/ 2147483647 h 168"/>
              <a:gd name="T40" fmla="*/ 2147483647 w 192"/>
              <a:gd name="T41" fmla="*/ 2147483647 h 168"/>
              <a:gd name="T42" fmla="*/ 2147483647 w 192"/>
              <a:gd name="T43" fmla="*/ 2147483647 h 168"/>
              <a:gd name="T44" fmla="*/ 2147483647 w 192"/>
              <a:gd name="T45" fmla="*/ 2147483647 h 168"/>
              <a:gd name="T46" fmla="*/ 2147483647 w 192"/>
              <a:gd name="T47" fmla="*/ 2147483647 h 168"/>
              <a:gd name="T48" fmla="*/ 2147483647 w 192"/>
              <a:gd name="T49" fmla="*/ 2147483647 h 168"/>
              <a:gd name="T50" fmla="*/ 2147483647 w 192"/>
              <a:gd name="T51" fmla="*/ 2147483647 h 168"/>
              <a:gd name="T52" fmla="*/ 2147483647 w 192"/>
              <a:gd name="T53" fmla="*/ 2147483647 h 168"/>
              <a:gd name="T54" fmla="*/ 2147483647 w 192"/>
              <a:gd name="T55" fmla="*/ 2147483647 h 168"/>
              <a:gd name="T56" fmla="*/ 2147483647 w 192"/>
              <a:gd name="T57" fmla="*/ 2147483647 h 1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2"/>
              <a:gd name="T88" fmla="*/ 0 h 168"/>
              <a:gd name="T89" fmla="*/ 192 w 192"/>
              <a:gd name="T90" fmla="*/ 168 h 1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2" h="168">
                <a:moveTo>
                  <a:pt x="72" y="126"/>
                </a:moveTo>
                <a:lnTo>
                  <a:pt x="60" y="126"/>
                </a:lnTo>
                <a:lnTo>
                  <a:pt x="54" y="126"/>
                </a:lnTo>
                <a:lnTo>
                  <a:pt x="12" y="108"/>
                </a:lnTo>
                <a:lnTo>
                  <a:pt x="0" y="96"/>
                </a:lnTo>
                <a:lnTo>
                  <a:pt x="0" y="54"/>
                </a:lnTo>
                <a:lnTo>
                  <a:pt x="6" y="24"/>
                </a:lnTo>
                <a:lnTo>
                  <a:pt x="24" y="12"/>
                </a:lnTo>
                <a:lnTo>
                  <a:pt x="36" y="18"/>
                </a:lnTo>
                <a:lnTo>
                  <a:pt x="36" y="30"/>
                </a:lnTo>
                <a:lnTo>
                  <a:pt x="66" y="30"/>
                </a:lnTo>
                <a:lnTo>
                  <a:pt x="72" y="18"/>
                </a:lnTo>
                <a:lnTo>
                  <a:pt x="96" y="18"/>
                </a:lnTo>
                <a:lnTo>
                  <a:pt x="102" y="12"/>
                </a:lnTo>
                <a:lnTo>
                  <a:pt x="120" y="18"/>
                </a:lnTo>
                <a:lnTo>
                  <a:pt x="126" y="6"/>
                </a:lnTo>
                <a:lnTo>
                  <a:pt x="144" y="6"/>
                </a:lnTo>
                <a:lnTo>
                  <a:pt x="150" y="0"/>
                </a:lnTo>
                <a:lnTo>
                  <a:pt x="168" y="6"/>
                </a:lnTo>
                <a:lnTo>
                  <a:pt x="192" y="18"/>
                </a:lnTo>
                <a:lnTo>
                  <a:pt x="162" y="48"/>
                </a:lnTo>
                <a:lnTo>
                  <a:pt x="156" y="60"/>
                </a:lnTo>
                <a:lnTo>
                  <a:pt x="156" y="84"/>
                </a:lnTo>
                <a:lnTo>
                  <a:pt x="162" y="108"/>
                </a:lnTo>
                <a:lnTo>
                  <a:pt x="180" y="126"/>
                </a:lnTo>
                <a:lnTo>
                  <a:pt x="192" y="150"/>
                </a:lnTo>
                <a:lnTo>
                  <a:pt x="174" y="168"/>
                </a:lnTo>
                <a:lnTo>
                  <a:pt x="108" y="132"/>
                </a:lnTo>
                <a:lnTo>
                  <a:pt x="72" y="126"/>
                </a:lnTo>
                <a:close/>
              </a:path>
            </a:pathLst>
          </a:custGeom>
          <a:solidFill>
            <a:srgbClr val="FF99FF"/>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p>
        </p:txBody>
      </p:sp>
      <p:sp>
        <p:nvSpPr>
          <p:cNvPr id="36876" name="Tekstikehys 14"/>
          <p:cNvSpPr txBox="1">
            <a:spLocks noChangeArrowheads="1"/>
          </p:cNvSpPr>
          <p:nvPr/>
        </p:nvSpPr>
        <p:spPr bwMode="auto">
          <a:xfrm>
            <a:off x="4284663" y="4508500"/>
            <a:ext cx="723900" cy="246063"/>
          </a:xfrm>
          <a:prstGeom prst="rect">
            <a:avLst/>
          </a:prstGeom>
          <a:noFill/>
          <a:ln w="9525">
            <a:noFill/>
            <a:miter lim="800000"/>
            <a:headEnd/>
            <a:tailEnd/>
          </a:ln>
        </p:spPr>
        <p:txBody>
          <a:bodyPr wrap="none">
            <a:spAutoFit/>
          </a:bodyPr>
          <a:lstStyle/>
          <a:p>
            <a:r>
              <a:rPr lang="fi-FI" sz="1000" b="1">
                <a:latin typeface="Verdana" pitchFamily="34" charset="0"/>
                <a:ea typeface="Verdana" pitchFamily="34" charset="0"/>
                <a:cs typeface="Verdana" pitchFamily="34" charset="0"/>
              </a:rPr>
              <a:t>Kajaani</a:t>
            </a:r>
          </a:p>
        </p:txBody>
      </p:sp>
      <p:sp>
        <p:nvSpPr>
          <p:cNvPr id="36877" name="Tekstikehys 15"/>
          <p:cNvSpPr txBox="1">
            <a:spLocks noChangeArrowheads="1"/>
          </p:cNvSpPr>
          <p:nvPr/>
        </p:nvSpPr>
        <p:spPr bwMode="auto">
          <a:xfrm>
            <a:off x="5508625" y="4508500"/>
            <a:ext cx="817563" cy="246063"/>
          </a:xfrm>
          <a:prstGeom prst="rect">
            <a:avLst/>
          </a:prstGeom>
          <a:noFill/>
          <a:ln w="9525">
            <a:noFill/>
            <a:miter lim="800000"/>
            <a:headEnd/>
            <a:tailEnd/>
          </a:ln>
        </p:spPr>
        <p:txBody>
          <a:bodyPr wrap="none">
            <a:spAutoFit/>
          </a:bodyPr>
          <a:lstStyle/>
          <a:p>
            <a:r>
              <a:rPr lang="fi-FI" sz="1000" b="1">
                <a:latin typeface="Verdana" pitchFamily="34" charset="0"/>
                <a:ea typeface="Verdana" pitchFamily="34" charset="0"/>
                <a:cs typeface="Verdana" pitchFamily="34" charset="0"/>
              </a:rPr>
              <a:t>Sotkamo</a:t>
            </a:r>
          </a:p>
        </p:txBody>
      </p:sp>
      <p:sp>
        <p:nvSpPr>
          <p:cNvPr id="36878" name="Tekstikehys 16"/>
          <p:cNvSpPr txBox="1">
            <a:spLocks noChangeArrowheads="1"/>
          </p:cNvSpPr>
          <p:nvPr/>
        </p:nvSpPr>
        <p:spPr bwMode="auto">
          <a:xfrm>
            <a:off x="6875463" y="4365625"/>
            <a:ext cx="692150" cy="246063"/>
          </a:xfrm>
          <a:prstGeom prst="rect">
            <a:avLst/>
          </a:prstGeom>
          <a:noFill/>
          <a:ln w="9525">
            <a:noFill/>
            <a:miter lim="800000"/>
            <a:headEnd/>
            <a:tailEnd/>
          </a:ln>
        </p:spPr>
        <p:txBody>
          <a:bodyPr wrap="none">
            <a:spAutoFit/>
          </a:bodyPr>
          <a:lstStyle/>
          <a:p>
            <a:r>
              <a:rPr lang="fi-FI" sz="1000" b="1">
                <a:latin typeface="Verdana" pitchFamily="34" charset="0"/>
                <a:ea typeface="Verdana" pitchFamily="34" charset="0"/>
                <a:cs typeface="Verdana" pitchFamily="34" charset="0"/>
              </a:rPr>
              <a:t>Kuhmo</a:t>
            </a:r>
          </a:p>
        </p:txBody>
      </p:sp>
      <p:sp>
        <p:nvSpPr>
          <p:cNvPr id="36879" name="Tekstikehys 17"/>
          <p:cNvSpPr txBox="1">
            <a:spLocks noChangeArrowheads="1"/>
          </p:cNvSpPr>
          <p:nvPr/>
        </p:nvSpPr>
        <p:spPr bwMode="auto">
          <a:xfrm>
            <a:off x="3779838" y="3500438"/>
            <a:ext cx="581025" cy="246062"/>
          </a:xfrm>
          <a:prstGeom prst="rect">
            <a:avLst/>
          </a:prstGeom>
          <a:noFill/>
          <a:ln w="9525">
            <a:noFill/>
            <a:miter lim="800000"/>
            <a:headEnd/>
            <a:tailEnd/>
          </a:ln>
        </p:spPr>
        <p:txBody>
          <a:bodyPr wrap="none">
            <a:spAutoFit/>
          </a:bodyPr>
          <a:lstStyle/>
          <a:p>
            <a:r>
              <a:rPr lang="fi-FI" sz="1000" b="1">
                <a:latin typeface="Verdana" pitchFamily="34" charset="0"/>
                <a:ea typeface="Verdana" pitchFamily="34" charset="0"/>
                <a:cs typeface="Verdana" pitchFamily="34" charset="0"/>
              </a:rPr>
              <a:t>Vaala</a:t>
            </a:r>
          </a:p>
        </p:txBody>
      </p:sp>
      <p:sp>
        <p:nvSpPr>
          <p:cNvPr id="36880" name="Tekstikehys 18"/>
          <p:cNvSpPr txBox="1">
            <a:spLocks noChangeArrowheads="1"/>
          </p:cNvSpPr>
          <p:nvPr/>
        </p:nvSpPr>
        <p:spPr bwMode="auto">
          <a:xfrm>
            <a:off x="4643438" y="3644900"/>
            <a:ext cx="774700" cy="246063"/>
          </a:xfrm>
          <a:prstGeom prst="rect">
            <a:avLst/>
          </a:prstGeom>
          <a:noFill/>
          <a:ln w="9525">
            <a:noFill/>
            <a:miter lim="800000"/>
            <a:headEnd/>
            <a:tailEnd/>
          </a:ln>
        </p:spPr>
        <p:txBody>
          <a:bodyPr wrap="none">
            <a:spAutoFit/>
          </a:bodyPr>
          <a:lstStyle/>
          <a:p>
            <a:r>
              <a:rPr lang="fi-FI" sz="1000" b="1">
                <a:latin typeface="Verdana" pitchFamily="34" charset="0"/>
                <a:ea typeface="Verdana" pitchFamily="34" charset="0"/>
                <a:cs typeface="Verdana" pitchFamily="34" charset="0"/>
              </a:rPr>
              <a:t>Paltamo</a:t>
            </a:r>
          </a:p>
        </p:txBody>
      </p:sp>
      <p:sp>
        <p:nvSpPr>
          <p:cNvPr id="36881" name="Tekstikehys 19"/>
          <p:cNvSpPr txBox="1">
            <a:spLocks noChangeArrowheads="1"/>
          </p:cNvSpPr>
          <p:nvPr/>
        </p:nvSpPr>
        <p:spPr bwMode="auto">
          <a:xfrm>
            <a:off x="5580112" y="3500438"/>
            <a:ext cx="833438" cy="246062"/>
          </a:xfrm>
          <a:prstGeom prst="rect">
            <a:avLst/>
          </a:prstGeom>
          <a:noFill/>
          <a:ln w="9525">
            <a:noFill/>
            <a:miter lim="800000"/>
            <a:headEnd/>
            <a:tailEnd/>
          </a:ln>
        </p:spPr>
        <p:txBody>
          <a:bodyPr wrap="none">
            <a:spAutoFit/>
          </a:bodyPr>
          <a:lstStyle/>
          <a:p>
            <a:r>
              <a:rPr lang="fi-FI" sz="1000" b="1" dirty="0">
                <a:latin typeface="Verdana" pitchFamily="34" charset="0"/>
                <a:ea typeface="Verdana" pitchFamily="34" charset="0"/>
                <a:cs typeface="Verdana" pitchFamily="34" charset="0"/>
              </a:rPr>
              <a:t>Ristijärvi</a:t>
            </a:r>
          </a:p>
        </p:txBody>
      </p:sp>
      <p:sp>
        <p:nvSpPr>
          <p:cNvPr id="36882" name="Tekstikehys 20"/>
          <p:cNvSpPr txBox="1">
            <a:spLocks noChangeArrowheads="1"/>
          </p:cNvSpPr>
          <p:nvPr/>
        </p:nvSpPr>
        <p:spPr bwMode="auto">
          <a:xfrm>
            <a:off x="5651500" y="3068638"/>
            <a:ext cx="998538" cy="246062"/>
          </a:xfrm>
          <a:prstGeom prst="rect">
            <a:avLst/>
          </a:prstGeom>
          <a:noFill/>
          <a:ln w="9525">
            <a:noFill/>
            <a:miter lim="800000"/>
            <a:headEnd/>
            <a:tailEnd/>
          </a:ln>
        </p:spPr>
        <p:txBody>
          <a:bodyPr wrap="none">
            <a:spAutoFit/>
          </a:bodyPr>
          <a:lstStyle/>
          <a:p>
            <a:r>
              <a:rPr lang="fi-FI" sz="1000" b="1">
                <a:latin typeface="Verdana" pitchFamily="34" charset="0"/>
                <a:ea typeface="Verdana" pitchFamily="34" charset="0"/>
                <a:cs typeface="Verdana" pitchFamily="34" charset="0"/>
              </a:rPr>
              <a:t>Hyrynsalmi</a:t>
            </a:r>
          </a:p>
        </p:txBody>
      </p:sp>
      <p:sp>
        <p:nvSpPr>
          <p:cNvPr id="36883" name="Tekstikehys 21"/>
          <p:cNvSpPr txBox="1">
            <a:spLocks noChangeArrowheads="1"/>
          </p:cNvSpPr>
          <p:nvPr/>
        </p:nvSpPr>
        <p:spPr bwMode="auto">
          <a:xfrm>
            <a:off x="4716463" y="2420938"/>
            <a:ext cx="849312" cy="246062"/>
          </a:xfrm>
          <a:prstGeom prst="rect">
            <a:avLst/>
          </a:prstGeom>
          <a:noFill/>
          <a:ln w="9525">
            <a:noFill/>
            <a:miter lim="800000"/>
            <a:headEnd/>
            <a:tailEnd/>
          </a:ln>
        </p:spPr>
        <p:txBody>
          <a:bodyPr wrap="none">
            <a:spAutoFit/>
          </a:bodyPr>
          <a:lstStyle/>
          <a:p>
            <a:r>
              <a:rPr lang="fi-FI" sz="1000" b="1">
                <a:latin typeface="Verdana" pitchFamily="34" charset="0"/>
                <a:ea typeface="Verdana" pitchFamily="34" charset="0"/>
                <a:cs typeface="Verdana" pitchFamily="34" charset="0"/>
              </a:rPr>
              <a:t>Puolanka</a:t>
            </a:r>
          </a:p>
        </p:txBody>
      </p:sp>
      <p:sp>
        <p:nvSpPr>
          <p:cNvPr id="36884" name="Tekstikehys 22"/>
          <p:cNvSpPr txBox="1">
            <a:spLocks noChangeArrowheads="1"/>
          </p:cNvSpPr>
          <p:nvPr/>
        </p:nvSpPr>
        <p:spPr bwMode="auto">
          <a:xfrm>
            <a:off x="5795963" y="2276475"/>
            <a:ext cx="1141412" cy="246063"/>
          </a:xfrm>
          <a:prstGeom prst="rect">
            <a:avLst/>
          </a:prstGeom>
          <a:noFill/>
          <a:ln w="9525">
            <a:noFill/>
            <a:miter lim="800000"/>
            <a:headEnd/>
            <a:tailEnd/>
          </a:ln>
        </p:spPr>
        <p:txBody>
          <a:bodyPr wrap="none">
            <a:spAutoFit/>
          </a:bodyPr>
          <a:lstStyle/>
          <a:p>
            <a:r>
              <a:rPr lang="fi-FI" sz="1000" b="1">
                <a:latin typeface="Verdana" pitchFamily="34" charset="0"/>
                <a:ea typeface="Verdana" pitchFamily="34" charset="0"/>
                <a:cs typeface="Verdana" pitchFamily="34" charset="0"/>
              </a:rPr>
              <a:t>Suomussalmi</a:t>
            </a:r>
          </a:p>
        </p:txBody>
      </p:sp>
      <p:sp>
        <p:nvSpPr>
          <p:cNvPr id="28" name="Suorakulmio 27"/>
          <p:cNvSpPr/>
          <p:nvPr/>
        </p:nvSpPr>
        <p:spPr>
          <a:xfrm>
            <a:off x="467544" y="1124744"/>
            <a:ext cx="288925" cy="287337"/>
          </a:xfrm>
          <a:prstGeom prst="rect">
            <a:avLst/>
          </a:prstGeom>
          <a:solidFill>
            <a:srgbClr val="FF99FF"/>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solidFill>
                <a:schemeClr val="tx1"/>
              </a:solidFill>
              <a:latin typeface="Arial" charset="0"/>
            </a:endParaRPr>
          </a:p>
        </p:txBody>
      </p:sp>
      <p:sp>
        <p:nvSpPr>
          <p:cNvPr id="29" name="Tekstikehys 44"/>
          <p:cNvSpPr txBox="1">
            <a:spLocks noChangeArrowheads="1"/>
          </p:cNvSpPr>
          <p:nvPr/>
        </p:nvSpPr>
        <p:spPr bwMode="auto">
          <a:xfrm>
            <a:off x="827584" y="1700808"/>
            <a:ext cx="3456384"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Kunta ei ole mukana selvityksissä</a:t>
            </a:r>
            <a:endParaRPr lang="fi-FI" sz="1100" dirty="0">
              <a:latin typeface="Verdana" pitchFamily="34" charset="0"/>
              <a:ea typeface="Verdana" pitchFamily="34" charset="0"/>
              <a:cs typeface="Verdana" pitchFamily="34" charset="0"/>
            </a:endParaRPr>
          </a:p>
        </p:txBody>
      </p:sp>
      <p:sp>
        <p:nvSpPr>
          <p:cNvPr id="23" name="Tekstikehys 22"/>
          <p:cNvSpPr txBox="1"/>
          <p:nvPr/>
        </p:nvSpPr>
        <p:spPr>
          <a:xfrm>
            <a:off x="827584" y="980728"/>
            <a:ext cx="3672408" cy="600164"/>
          </a:xfrm>
          <a:prstGeom prst="rect">
            <a:avLst/>
          </a:prstGeom>
          <a:noFill/>
        </p:spPr>
        <p:txBody>
          <a:bodyPr wrap="square" rtlCol="0">
            <a:spAutoFit/>
          </a:bodyPr>
          <a:lstStyle/>
          <a:p>
            <a:r>
              <a:rPr lang="fi-FI" sz="1100" dirty="0" smtClean="0">
                <a:latin typeface="Verdana" pitchFamily="34" charset="0"/>
                <a:ea typeface="Verdana" pitchFamily="34" charset="0"/>
                <a:cs typeface="Verdana" pitchFamily="34" charset="0"/>
              </a:rPr>
              <a:t>Kajaani, Sotkamo, Paltamo, Hyrynsalmi, Ristijärvi, Suomussalmi ja Kuhmo: selvitys 1/2014 – 6/2015</a:t>
            </a:r>
          </a:p>
        </p:txBody>
      </p:sp>
      <p:sp>
        <p:nvSpPr>
          <p:cNvPr id="25" name="Suorakulmio 24"/>
          <p:cNvSpPr/>
          <p:nvPr/>
        </p:nvSpPr>
        <p:spPr>
          <a:xfrm>
            <a:off x="467544" y="1701503"/>
            <a:ext cx="288925" cy="28733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5003800" y="115888"/>
            <a:ext cx="4032250" cy="430212"/>
          </a:xfrm>
          <a:prstGeom prst="rect">
            <a:avLst/>
          </a:prstGeom>
          <a:noFill/>
          <a:ln w="9525">
            <a:noFill/>
            <a:miter lim="800000"/>
            <a:headEnd/>
            <a:tailEnd/>
          </a:ln>
        </p:spPr>
        <p:txBody>
          <a:bodyPr>
            <a:spAutoFit/>
          </a:bodyPr>
          <a:lstStyle/>
          <a:p>
            <a:r>
              <a:rPr lang="fi-FI" sz="2200" b="1">
                <a:cs typeface="Arial" charset="0"/>
              </a:rPr>
              <a:t>Lappi: selvitysperusteet </a:t>
            </a:r>
          </a:p>
        </p:txBody>
      </p:sp>
      <p:sp>
        <p:nvSpPr>
          <p:cNvPr id="37891" name="Freeform 3"/>
          <p:cNvSpPr>
            <a:spLocks noChangeAspect="1"/>
          </p:cNvSpPr>
          <p:nvPr/>
        </p:nvSpPr>
        <p:spPr bwMode="auto">
          <a:xfrm>
            <a:off x="2484438" y="6072188"/>
            <a:ext cx="803275" cy="763587"/>
          </a:xfrm>
          <a:custGeom>
            <a:avLst/>
            <a:gdLst>
              <a:gd name="T0" fmla="*/ 2147483647 w 1198"/>
              <a:gd name="T1" fmla="*/ 2147483647 h 1140"/>
              <a:gd name="T2" fmla="*/ 2147483647 w 1198"/>
              <a:gd name="T3" fmla="*/ 2147483647 h 1140"/>
              <a:gd name="T4" fmla="*/ 2147483647 w 1198"/>
              <a:gd name="T5" fmla="*/ 2147483647 h 1140"/>
              <a:gd name="T6" fmla="*/ 0 w 1198"/>
              <a:gd name="T7" fmla="*/ 2147483647 h 1140"/>
              <a:gd name="T8" fmla="*/ 2147483647 w 1198"/>
              <a:gd name="T9" fmla="*/ 2147483647 h 1140"/>
              <a:gd name="T10" fmla="*/ 2147483647 w 1198"/>
              <a:gd name="T11" fmla="*/ 2147483647 h 1140"/>
              <a:gd name="T12" fmla="*/ 2147483647 w 1198"/>
              <a:gd name="T13" fmla="*/ 2147483647 h 1140"/>
              <a:gd name="T14" fmla="*/ 2147483647 w 1198"/>
              <a:gd name="T15" fmla="*/ 2147483647 h 1140"/>
              <a:gd name="T16" fmla="*/ 2147483647 w 1198"/>
              <a:gd name="T17" fmla="*/ 2147483647 h 1140"/>
              <a:gd name="T18" fmla="*/ 2147483647 w 1198"/>
              <a:gd name="T19" fmla="*/ 2147483647 h 1140"/>
              <a:gd name="T20" fmla="*/ 2147483647 w 1198"/>
              <a:gd name="T21" fmla="*/ 2147483647 h 1140"/>
              <a:gd name="T22" fmla="*/ 2147483647 w 1198"/>
              <a:gd name="T23" fmla="*/ 2147483647 h 1140"/>
              <a:gd name="T24" fmla="*/ 2147483647 w 1198"/>
              <a:gd name="T25" fmla="*/ 2147483647 h 1140"/>
              <a:gd name="T26" fmla="*/ 2147483647 w 1198"/>
              <a:gd name="T27" fmla="*/ 2147483647 h 1140"/>
              <a:gd name="T28" fmla="*/ 2147483647 w 1198"/>
              <a:gd name="T29" fmla="*/ 2147483647 h 1140"/>
              <a:gd name="T30" fmla="*/ 2147483647 w 1198"/>
              <a:gd name="T31" fmla="*/ 2147483647 h 1140"/>
              <a:gd name="T32" fmla="*/ 2147483647 w 1198"/>
              <a:gd name="T33" fmla="*/ 2147483647 h 1140"/>
              <a:gd name="T34" fmla="*/ 2147483647 w 1198"/>
              <a:gd name="T35" fmla="*/ 2147483647 h 1140"/>
              <a:gd name="T36" fmla="*/ 2147483647 w 1198"/>
              <a:gd name="T37" fmla="*/ 2147483647 h 1140"/>
              <a:gd name="T38" fmla="*/ 2147483647 w 1198"/>
              <a:gd name="T39" fmla="*/ 2147483647 h 1140"/>
              <a:gd name="T40" fmla="*/ 2147483647 w 1198"/>
              <a:gd name="T41" fmla="*/ 2147483647 h 1140"/>
              <a:gd name="T42" fmla="*/ 2147483647 w 1198"/>
              <a:gd name="T43" fmla="*/ 2147483647 h 1140"/>
              <a:gd name="T44" fmla="*/ 2147483647 w 1198"/>
              <a:gd name="T45" fmla="*/ 0 h 1140"/>
              <a:gd name="T46" fmla="*/ 2147483647 w 1198"/>
              <a:gd name="T47" fmla="*/ 2147483647 h 1140"/>
              <a:gd name="T48" fmla="*/ 2147483647 w 1198"/>
              <a:gd name="T49" fmla="*/ 2147483647 h 1140"/>
              <a:gd name="T50" fmla="*/ 2147483647 w 1198"/>
              <a:gd name="T51" fmla="*/ 2147483647 h 1140"/>
              <a:gd name="T52" fmla="*/ 2147483647 w 1198"/>
              <a:gd name="T53" fmla="*/ 2147483647 h 1140"/>
              <a:gd name="T54" fmla="*/ 2147483647 w 1198"/>
              <a:gd name="T55" fmla="*/ 2147483647 h 1140"/>
              <a:gd name="T56" fmla="*/ 2147483647 w 1198"/>
              <a:gd name="T57" fmla="*/ 2147483647 h 1140"/>
              <a:gd name="T58" fmla="*/ 2147483647 w 1198"/>
              <a:gd name="T59" fmla="*/ 2147483647 h 11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98"/>
              <a:gd name="T91" fmla="*/ 0 h 1140"/>
              <a:gd name="T92" fmla="*/ 1198 w 1198"/>
              <a:gd name="T93" fmla="*/ 1140 h 11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98" h="1140">
                <a:moveTo>
                  <a:pt x="154" y="765"/>
                </a:moveTo>
                <a:lnTo>
                  <a:pt x="88" y="872"/>
                </a:lnTo>
                <a:lnTo>
                  <a:pt x="2" y="1008"/>
                </a:lnTo>
                <a:lnTo>
                  <a:pt x="0" y="1014"/>
                </a:lnTo>
                <a:lnTo>
                  <a:pt x="25" y="1034"/>
                </a:lnTo>
                <a:lnTo>
                  <a:pt x="65" y="1034"/>
                </a:lnTo>
                <a:lnTo>
                  <a:pt x="109" y="997"/>
                </a:lnTo>
                <a:lnTo>
                  <a:pt x="158" y="999"/>
                </a:lnTo>
                <a:lnTo>
                  <a:pt x="203" y="1002"/>
                </a:lnTo>
                <a:lnTo>
                  <a:pt x="233" y="1023"/>
                </a:lnTo>
                <a:lnTo>
                  <a:pt x="273" y="1072"/>
                </a:lnTo>
                <a:lnTo>
                  <a:pt x="343" y="1077"/>
                </a:lnTo>
                <a:lnTo>
                  <a:pt x="396" y="1134"/>
                </a:lnTo>
                <a:lnTo>
                  <a:pt x="396" y="1140"/>
                </a:lnTo>
                <a:lnTo>
                  <a:pt x="499" y="1019"/>
                </a:lnTo>
                <a:lnTo>
                  <a:pt x="637" y="948"/>
                </a:lnTo>
                <a:lnTo>
                  <a:pt x="677" y="838"/>
                </a:lnTo>
                <a:lnTo>
                  <a:pt x="1045" y="866"/>
                </a:lnTo>
                <a:lnTo>
                  <a:pt x="1198" y="763"/>
                </a:lnTo>
                <a:lnTo>
                  <a:pt x="965" y="497"/>
                </a:lnTo>
                <a:lnTo>
                  <a:pt x="1089" y="227"/>
                </a:lnTo>
                <a:lnTo>
                  <a:pt x="1054" y="62"/>
                </a:lnTo>
                <a:lnTo>
                  <a:pt x="864" y="0"/>
                </a:lnTo>
                <a:lnTo>
                  <a:pt x="769" y="49"/>
                </a:lnTo>
                <a:lnTo>
                  <a:pt x="632" y="243"/>
                </a:lnTo>
                <a:lnTo>
                  <a:pt x="541" y="396"/>
                </a:lnTo>
                <a:lnTo>
                  <a:pt x="381" y="562"/>
                </a:lnTo>
                <a:lnTo>
                  <a:pt x="288" y="614"/>
                </a:lnTo>
                <a:lnTo>
                  <a:pt x="251" y="763"/>
                </a:lnTo>
                <a:lnTo>
                  <a:pt x="154" y="765"/>
                </a:lnTo>
                <a:close/>
              </a:path>
            </a:pathLst>
          </a:custGeom>
          <a:gradFill rotWithShape="0">
            <a:gsLst>
              <a:gs pos="0">
                <a:srgbClr val="00CC99"/>
              </a:gs>
              <a:gs pos="49001">
                <a:srgbClr val="00CC99"/>
              </a:gs>
              <a:gs pos="50000">
                <a:srgbClr val="00CC99"/>
              </a:gs>
              <a:gs pos="50999">
                <a:srgbClr val="FFC000"/>
              </a:gs>
              <a:gs pos="100000">
                <a:srgbClr val="FFC000"/>
              </a:gs>
            </a:gsLst>
            <a:lin ang="10800000"/>
          </a:gradFill>
          <a:ln w="0">
            <a:solidFill>
              <a:srgbClr val="000000"/>
            </a:solidFill>
            <a:prstDash val="solid"/>
            <a:round/>
            <a:headEnd/>
            <a:tailEnd/>
          </a:ln>
        </p:spPr>
        <p:txBody>
          <a:bodyPr/>
          <a:lstStyle/>
          <a:p>
            <a:endParaRPr lang="fi-FI"/>
          </a:p>
        </p:txBody>
      </p:sp>
      <p:sp>
        <p:nvSpPr>
          <p:cNvPr id="37892" name="Freeform 4"/>
          <p:cNvSpPr>
            <a:spLocks noChangeAspect="1"/>
          </p:cNvSpPr>
          <p:nvPr/>
        </p:nvSpPr>
        <p:spPr bwMode="auto">
          <a:xfrm>
            <a:off x="4470400" y="3503613"/>
            <a:ext cx="1190625" cy="2101850"/>
          </a:xfrm>
          <a:custGeom>
            <a:avLst/>
            <a:gdLst>
              <a:gd name="T0" fmla="*/ 2147483647 w 1780"/>
              <a:gd name="T1" fmla="*/ 2147483647 h 3142"/>
              <a:gd name="T2" fmla="*/ 2147483647 w 1780"/>
              <a:gd name="T3" fmla="*/ 2147483647 h 3142"/>
              <a:gd name="T4" fmla="*/ 2147483647 w 1780"/>
              <a:gd name="T5" fmla="*/ 2147483647 h 3142"/>
              <a:gd name="T6" fmla="*/ 2147483647 w 1780"/>
              <a:gd name="T7" fmla="*/ 2147483647 h 3142"/>
              <a:gd name="T8" fmla="*/ 2147483647 w 1780"/>
              <a:gd name="T9" fmla="*/ 2147483647 h 3142"/>
              <a:gd name="T10" fmla="*/ 2147483647 w 1780"/>
              <a:gd name="T11" fmla="*/ 2147483647 h 3142"/>
              <a:gd name="T12" fmla="*/ 2147483647 w 1780"/>
              <a:gd name="T13" fmla="*/ 2147483647 h 3142"/>
              <a:gd name="T14" fmla="*/ 2147483647 w 1780"/>
              <a:gd name="T15" fmla="*/ 2147483647 h 3142"/>
              <a:gd name="T16" fmla="*/ 2147483647 w 1780"/>
              <a:gd name="T17" fmla="*/ 2147483647 h 3142"/>
              <a:gd name="T18" fmla="*/ 0 w 1780"/>
              <a:gd name="T19" fmla="*/ 2147483647 h 3142"/>
              <a:gd name="T20" fmla="*/ 2147483647 w 1780"/>
              <a:gd name="T21" fmla="*/ 2147483647 h 3142"/>
              <a:gd name="T22" fmla="*/ 2147483647 w 1780"/>
              <a:gd name="T23" fmla="*/ 2147483647 h 3142"/>
              <a:gd name="T24" fmla="*/ 2147483647 w 1780"/>
              <a:gd name="T25" fmla="*/ 2147483647 h 3142"/>
              <a:gd name="T26" fmla="*/ 2147483647 w 1780"/>
              <a:gd name="T27" fmla="*/ 2147483647 h 3142"/>
              <a:gd name="T28" fmla="*/ 2147483647 w 1780"/>
              <a:gd name="T29" fmla="*/ 2147483647 h 3142"/>
              <a:gd name="T30" fmla="*/ 2147483647 w 1780"/>
              <a:gd name="T31" fmla="*/ 2147483647 h 3142"/>
              <a:gd name="T32" fmla="*/ 2147483647 w 1780"/>
              <a:gd name="T33" fmla="*/ 2147483647 h 3142"/>
              <a:gd name="T34" fmla="*/ 2147483647 w 1780"/>
              <a:gd name="T35" fmla="*/ 2147483647 h 3142"/>
              <a:gd name="T36" fmla="*/ 2147483647 w 1780"/>
              <a:gd name="T37" fmla="*/ 0 h 3142"/>
              <a:gd name="T38" fmla="*/ 2147483647 w 1780"/>
              <a:gd name="T39" fmla="*/ 2147483647 h 3142"/>
              <a:gd name="T40" fmla="*/ 2147483647 w 1780"/>
              <a:gd name="T41" fmla="*/ 2147483647 h 3142"/>
              <a:gd name="T42" fmla="*/ 2147483647 w 1780"/>
              <a:gd name="T43" fmla="*/ 2147483647 h 3142"/>
              <a:gd name="T44" fmla="*/ 2147483647 w 1780"/>
              <a:gd name="T45" fmla="*/ 2147483647 h 3142"/>
              <a:gd name="T46" fmla="*/ 2147483647 w 1780"/>
              <a:gd name="T47" fmla="*/ 2147483647 h 3142"/>
              <a:gd name="T48" fmla="*/ 2147483647 w 1780"/>
              <a:gd name="T49" fmla="*/ 2147483647 h 3142"/>
              <a:gd name="T50" fmla="*/ 2147483647 w 1780"/>
              <a:gd name="T51" fmla="*/ 2147483647 h 3142"/>
              <a:gd name="T52" fmla="*/ 2147483647 w 1780"/>
              <a:gd name="T53" fmla="*/ 2147483647 h 3142"/>
              <a:gd name="T54" fmla="*/ 2147483647 w 1780"/>
              <a:gd name="T55" fmla="*/ 2147483647 h 3142"/>
              <a:gd name="T56" fmla="*/ 2147483647 w 1780"/>
              <a:gd name="T57" fmla="*/ 2147483647 h 3142"/>
              <a:gd name="T58" fmla="*/ 2147483647 w 1780"/>
              <a:gd name="T59" fmla="*/ 2147483647 h 3142"/>
              <a:gd name="T60" fmla="*/ 2147483647 w 1780"/>
              <a:gd name="T61" fmla="*/ 2147483647 h 3142"/>
              <a:gd name="T62" fmla="*/ 2147483647 w 1780"/>
              <a:gd name="T63" fmla="*/ 2147483647 h 3142"/>
              <a:gd name="T64" fmla="*/ 2147483647 w 1780"/>
              <a:gd name="T65" fmla="*/ 2147483647 h 3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80"/>
              <a:gd name="T100" fmla="*/ 0 h 3142"/>
              <a:gd name="T101" fmla="*/ 1780 w 1780"/>
              <a:gd name="T102" fmla="*/ 3142 h 31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80" h="3142">
                <a:moveTo>
                  <a:pt x="740" y="2985"/>
                </a:moveTo>
                <a:lnTo>
                  <a:pt x="481" y="2960"/>
                </a:lnTo>
                <a:lnTo>
                  <a:pt x="295" y="3142"/>
                </a:lnTo>
                <a:lnTo>
                  <a:pt x="233" y="3122"/>
                </a:lnTo>
                <a:lnTo>
                  <a:pt x="238" y="3122"/>
                </a:lnTo>
                <a:lnTo>
                  <a:pt x="194" y="2918"/>
                </a:lnTo>
                <a:lnTo>
                  <a:pt x="288" y="2669"/>
                </a:lnTo>
                <a:lnTo>
                  <a:pt x="253" y="2496"/>
                </a:lnTo>
                <a:lnTo>
                  <a:pt x="107" y="2463"/>
                </a:lnTo>
                <a:lnTo>
                  <a:pt x="0" y="2071"/>
                </a:lnTo>
                <a:lnTo>
                  <a:pt x="7" y="2075"/>
                </a:lnTo>
                <a:lnTo>
                  <a:pt x="53" y="1790"/>
                </a:lnTo>
                <a:lnTo>
                  <a:pt x="403" y="1580"/>
                </a:lnTo>
                <a:lnTo>
                  <a:pt x="672" y="1519"/>
                </a:lnTo>
                <a:lnTo>
                  <a:pt x="1037" y="726"/>
                </a:lnTo>
                <a:lnTo>
                  <a:pt x="1143" y="550"/>
                </a:lnTo>
                <a:lnTo>
                  <a:pt x="1169" y="420"/>
                </a:lnTo>
                <a:lnTo>
                  <a:pt x="1311" y="318"/>
                </a:lnTo>
                <a:lnTo>
                  <a:pt x="1489" y="0"/>
                </a:lnTo>
                <a:lnTo>
                  <a:pt x="1512" y="10"/>
                </a:lnTo>
                <a:lnTo>
                  <a:pt x="1780" y="245"/>
                </a:lnTo>
                <a:lnTo>
                  <a:pt x="1756" y="559"/>
                </a:lnTo>
                <a:lnTo>
                  <a:pt x="1031" y="1888"/>
                </a:lnTo>
                <a:lnTo>
                  <a:pt x="1014" y="2040"/>
                </a:lnTo>
                <a:lnTo>
                  <a:pt x="1039" y="2153"/>
                </a:lnTo>
                <a:lnTo>
                  <a:pt x="1161" y="2343"/>
                </a:lnTo>
                <a:lnTo>
                  <a:pt x="1277" y="2524"/>
                </a:lnTo>
                <a:lnTo>
                  <a:pt x="1467" y="2862"/>
                </a:lnTo>
                <a:lnTo>
                  <a:pt x="1534" y="3050"/>
                </a:lnTo>
                <a:lnTo>
                  <a:pt x="1537" y="3079"/>
                </a:lnTo>
                <a:lnTo>
                  <a:pt x="1546" y="3090"/>
                </a:lnTo>
                <a:lnTo>
                  <a:pt x="1248" y="3112"/>
                </a:lnTo>
                <a:lnTo>
                  <a:pt x="740" y="2985"/>
                </a:lnTo>
                <a:close/>
              </a:path>
            </a:pathLst>
          </a:custGeom>
          <a:solidFill>
            <a:srgbClr val="00CC99"/>
          </a:solidFill>
          <a:ln w="0">
            <a:solidFill>
              <a:srgbClr val="000000"/>
            </a:solidFill>
            <a:prstDash val="solid"/>
            <a:round/>
            <a:headEnd/>
            <a:tailEnd/>
          </a:ln>
        </p:spPr>
        <p:txBody>
          <a:bodyPr/>
          <a:lstStyle/>
          <a:p>
            <a:endParaRPr lang="fi-FI"/>
          </a:p>
        </p:txBody>
      </p:sp>
      <p:sp>
        <p:nvSpPr>
          <p:cNvPr id="37893" name="Freeform 5"/>
          <p:cNvSpPr>
            <a:spLocks noChangeAspect="1"/>
          </p:cNvSpPr>
          <p:nvPr/>
        </p:nvSpPr>
        <p:spPr bwMode="auto">
          <a:xfrm>
            <a:off x="468313" y="1128713"/>
            <a:ext cx="2384425" cy="1868487"/>
          </a:xfrm>
          <a:custGeom>
            <a:avLst/>
            <a:gdLst>
              <a:gd name="T0" fmla="*/ 2147483647 w 3563"/>
              <a:gd name="T1" fmla="*/ 2147483647 h 2788"/>
              <a:gd name="T2" fmla="*/ 2147483647 w 3563"/>
              <a:gd name="T3" fmla="*/ 2147483647 h 2788"/>
              <a:gd name="T4" fmla="*/ 2147483647 w 3563"/>
              <a:gd name="T5" fmla="*/ 2147483647 h 2788"/>
              <a:gd name="T6" fmla="*/ 2147483647 w 3563"/>
              <a:gd name="T7" fmla="*/ 2147483647 h 2788"/>
              <a:gd name="T8" fmla="*/ 2147483647 w 3563"/>
              <a:gd name="T9" fmla="*/ 2147483647 h 2788"/>
              <a:gd name="T10" fmla="*/ 2147483647 w 3563"/>
              <a:gd name="T11" fmla="*/ 2147483647 h 2788"/>
              <a:gd name="T12" fmla="*/ 2147483647 w 3563"/>
              <a:gd name="T13" fmla="*/ 2147483647 h 2788"/>
              <a:gd name="T14" fmla="*/ 2147483647 w 3563"/>
              <a:gd name="T15" fmla="*/ 2147483647 h 2788"/>
              <a:gd name="T16" fmla="*/ 2147483647 w 3563"/>
              <a:gd name="T17" fmla="*/ 2147483647 h 2788"/>
              <a:gd name="T18" fmla="*/ 2147483647 w 3563"/>
              <a:gd name="T19" fmla="*/ 2147483647 h 2788"/>
              <a:gd name="T20" fmla="*/ 2147483647 w 3563"/>
              <a:gd name="T21" fmla="*/ 2147483647 h 2788"/>
              <a:gd name="T22" fmla="*/ 2147483647 w 3563"/>
              <a:gd name="T23" fmla="*/ 2147483647 h 2788"/>
              <a:gd name="T24" fmla="*/ 2147483647 w 3563"/>
              <a:gd name="T25" fmla="*/ 2147483647 h 2788"/>
              <a:gd name="T26" fmla="*/ 2147483647 w 3563"/>
              <a:gd name="T27" fmla="*/ 2147483647 h 2788"/>
              <a:gd name="T28" fmla="*/ 2147483647 w 3563"/>
              <a:gd name="T29" fmla="*/ 2147483647 h 2788"/>
              <a:gd name="T30" fmla="*/ 2147483647 w 3563"/>
              <a:gd name="T31" fmla="*/ 2147483647 h 2788"/>
              <a:gd name="T32" fmla="*/ 2147483647 w 3563"/>
              <a:gd name="T33" fmla="*/ 2147483647 h 2788"/>
              <a:gd name="T34" fmla="*/ 2147483647 w 3563"/>
              <a:gd name="T35" fmla="*/ 2147483647 h 2788"/>
              <a:gd name="T36" fmla="*/ 2147483647 w 3563"/>
              <a:gd name="T37" fmla="*/ 2147483647 h 2788"/>
              <a:gd name="T38" fmla="*/ 2147483647 w 3563"/>
              <a:gd name="T39" fmla="*/ 2147483647 h 2788"/>
              <a:gd name="T40" fmla="*/ 2147483647 w 3563"/>
              <a:gd name="T41" fmla="*/ 2147483647 h 2788"/>
              <a:gd name="T42" fmla="*/ 2147483647 w 3563"/>
              <a:gd name="T43" fmla="*/ 2147483647 h 2788"/>
              <a:gd name="T44" fmla="*/ 2147483647 w 3563"/>
              <a:gd name="T45" fmla="*/ 2147483647 h 2788"/>
              <a:gd name="T46" fmla="*/ 2147483647 w 3563"/>
              <a:gd name="T47" fmla="*/ 2147483647 h 2788"/>
              <a:gd name="T48" fmla="*/ 2147483647 w 3563"/>
              <a:gd name="T49" fmla="*/ 2147483647 h 2788"/>
              <a:gd name="T50" fmla="*/ 2147483647 w 3563"/>
              <a:gd name="T51" fmla="*/ 2147483647 h 2788"/>
              <a:gd name="T52" fmla="*/ 2147483647 w 3563"/>
              <a:gd name="T53" fmla="*/ 2147483647 h 2788"/>
              <a:gd name="T54" fmla="*/ 2147483647 w 3563"/>
              <a:gd name="T55" fmla="*/ 2147483647 h 2788"/>
              <a:gd name="T56" fmla="*/ 2147483647 w 3563"/>
              <a:gd name="T57" fmla="*/ 2147483647 h 2788"/>
              <a:gd name="T58" fmla="*/ 2147483647 w 3563"/>
              <a:gd name="T59" fmla="*/ 2147483647 h 2788"/>
              <a:gd name="T60" fmla="*/ 2147483647 w 3563"/>
              <a:gd name="T61" fmla="*/ 2147483647 h 2788"/>
              <a:gd name="T62" fmla="*/ 2147483647 w 3563"/>
              <a:gd name="T63" fmla="*/ 2147483647 h 2788"/>
              <a:gd name="T64" fmla="*/ 2147483647 w 3563"/>
              <a:gd name="T65" fmla="*/ 2147483647 h 2788"/>
              <a:gd name="T66" fmla="*/ 2147483647 w 3563"/>
              <a:gd name="T67" fmla="*/ 2147483647 h 2788"/>
              <a:gd name="T68" fmla="*/ 2147483647 w 3563"/>
              <a:gd name="T69" fmla="*/ 2147483647 h 2788"/>
              <a:gd name="T70" fmla="*/ 2147483647 w 3563"/>
              <a:gd name="T71" fmla="*/ 2147483647 h 2788"/>
              <a:gd name="T72" fmla="*/ 2147483647 w 3563"/>
              <a:gd name="T73" fmla="*/ 2147483647 h 2788"/>
              <a:gd name="T74" fmla="*/ 2147483647 w 3563"/>
              <a:gd name="T75" fmla="*/ 2147483647 h 2788"/>
              <a:gd name="T76" fmla="*/ 2147483647 w 3563"/>
              <a:gd name="T77" fmla="*/ 2147483647 h 2788"/>
              <a:gd name="T78" fmla="*/ 2147483647 w 3563"/>
              <a:gd name="T79" fmla="*/ 2147483647 h 2788"/>
              <a:gd name="T80" fmla="*/ 2147483647 w 3563"/>
              <a:gd name="T81" fmla="*/ 2147483647 h 27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63"/>
              <a:gd name="T124" fmla="*/ 0 h 2788"/>
              <a:gd name="T125" fmla="*/ 3563 w 3563"/>
              <a:gd name="T126" fmla="*/ 2788 h 27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63" h="2788">
                <a:moveTo>
                  <a:pt x="103" y="387"/>
                </a:moveTo>
                <a:lnTo>
                  <a:pt x="6" y="478"/>
                </a:lnTo>
                <a:lnTo>
                  <a:pt x="0" y="494"/>
                </a:lnTo>
                <a:lnTo>
                  <a:pt x="27" y="518"/>
                </a:lnTo>
                <a:lnTo>
                  <a:pt x="128" y="578"/>
                </a:lnTo>
                <a:lnTo>
                  <a:pt x="186" y="644"/>
                </a:lnTo>
                <a:lnTo>
                  <a:pt x="207" y="701"/>
                </a:lnTo>
                <a:lnTo>
                  <a:pt x="198" y="797"/>
                </a:lnTo>
                <a:lnTo>
                  <a:pt x="237" y="861"/>
                </a:lnTo>
                <a:lnTo>
                  <a:pt x="375" y="969"/>
                </a:lnTo>
                <a:lnTo>
                  <a:pt x="454" y="1093"/>
                </a:lnTo>
                <a:lnTo>
                  <a:pt x="530" y="1199"/>
                </a:lnTo>
                <a:lnTo>
                  <a:pt x="591" y="1240"/>
                </a:lnTo>
                <a:lnTo>
                  <a:pt x="674" y="1421"/>
                </a:lnTo>
                <a:lnTo>
                  <a:pt x="789" y="1538"/>
                </a:lnTo>
                <a:lnTo>
                  <a:pt x="863" y="1641"/>
                </a:lnTo>
                <a:lnTo>
                  <a:pt x="978" y="1707"/>
                </a:lnTo>
                <a:lnTo>
                  <a:pt x="1033" y="1792"/>
                </a:lnTo>
                <a:lnTo>
                  <a:pt x="1087" y="1881"/>
                </a:lnTo>
                <a:lnTo>
                  <a:pt x="1166" y="1917"/>
                </a:lnTo>
                <a:lnTo>
                  <a:pt x="1297" y="1934"/>
                </a:lnTo>
                <a:lnTo>
                  <a:pt x="1355" y="1986"/>
                </a:lnTo>
                <a:lnTo>
                  <a:pt x="1434" y="2007"/>
                </a:lnTo>
                <a:lnTo>
                  <a:pt x="1498" y="2054"/>
                </a:lnTo>
                <a:lnTo>
                  <a:pt x="1573" y="2075"/>
                </a:lnTo>
                <a:lnTo>
                  <a:pt x="1638" y="2139"/>
                </a:lnTo>
                <a:lnTo>
                  <a:pt x="1710" y="2165"/>
                </a:lnTo>
                <a:lnTo>
                  <a:pt x="1756" y="2247"/>
                </a:lnTo>
                <a:lnTo>
                  <a:pt x="1808" y="2316"/>
                </a:lnTo>
                <a:lnTo>
                  <a:pt x="1894" y="2412"/>
                </a:lnTo>
                <a:lnTo>
                  <a:pt x="1927" y="2520"/>
                </a:lnTo>
                <a:lnTo>
                  <a:pt x="1942" y="2703"/>
                </a:lnTo>
                <a:lnTo>
                  <a:pt x="1979" y="2720"/>
                </a:lnTo>
                <a:lnTo>
                  <a:pt x="2070" y="2726"/>
                </a:lnTo>
                <a:lnTo>
                  <a:pt x="2074" y="2742"/>
                </a:lnTo>
                <a:lnTo>
                  <a:pt x="2115" y="2663"/>
                </a:lnTo>
                <a:lnTo>
                  <a:pt x="2428" y="2641"/>
                </a:lnTo>
                <a:lnTo>
                  <a:pt x="2666" y="2718"/>
                </a:lnTo>
                <a:lnTo>
                  <a:pt x="2672" y="2788"/>
                </a:lnTo>
                <a:lnTo>
                  <a:pt x="2808" y="2736"/>
                </a:lnTo>
                <a:lnTo>
                  <a:pt x="3063" y="2379"/>
                </a:lnTo>
                <a:lnTo>
                  <a:pt x="3240" y="2229"/>
                </a:lnTo>
                <a:lnTo>
                  <a:pt x="3559" y="2227"/>
                </a:lnTo>
                <a:lnTo>
                  <a:pt x="3563" y="2227"/>
                </a:lnTo>
                <a:lnTo>
                  <a:pt x="3446" y="1811"/>
                </a:lnTo>
                <a:lnTo>
                  <a:pt x="3421" y="1805"/>
                </a:lnTo>
                <a:lnTo>
                  <a:pt x="3381" y="1734"/>
                </a:lnTo>
                <a:lnTo>
                  <a:pt x="3308" y="1636"/>
                </a:lnTo>
                <a:lnTo>
                  <a:pt x="3211" y="1543"/>
                </a:lnTo>
                <a:lnTo>
                  <a:pt x="3074" y="1489"/>
                </a:lnTo>
                <a:lnTo>
                  <a:pt x="2940" y="1436"/>
                </a:lnTo>
                <a:lnTo>
                  <a:pt x="2755" y="1262"/>
                </a:lnTo>
                <a:lnTo>
                  <a:pt x="2670" y="1211"/>
                </a:lnTo>
                <a:lnTo>
                  <a:pt x="2600" y="1211"/>
                </a:lnTo>
                <a:lnTo>
                  <a:pt x="2534" y="1275"/>
                </a:lnTo>
                <a:lnTo>
                  <a:pt x="2477" y="1426"/>
                </a:lnTo>
                <a:lnTo>
                  <a:pt x="2453" y="1444"/>
                </a:lnTo>
                <a:lnTo>
                  <a:pt x="2265" y="1483"/>
                </a:lnTo>
                <a:lnTo>
                  <a:pt x="2154" y="1534"/>
                </a:lnTo>
                <a:lnTo>
                  <a:pt x="2060" y="1602"/>
                </a:lnTo>
                <a:lnTo>
                  <a:pt x="2020" y="1607"/>
                </a:lnTo>
                <a:lnTo>
                  <a:pt x="1941" y="1487"/>
                </a:lnTo>
                <a:lnTo>
                  <a:pt x="1750" y="1476"/>
                </a:lnTo>
                <a:lnTo>
                  <a:pt x="1521" y="1344"/>
                </a:lnTo>
                <a:lnTo>
                  <a:pt x="1491" y="1341"/>
                </a:lnTo>
                <a:lnTo>
                  <a:pt x="1428" y="1372"/>
                </a:lnTo>
                <a:lnTo>
                  <a:pt x="1392" y="1372"/>
                </a:lnTo>
                <a:lnTo>
                  <a:pt x="1379" y="1102"/>
                </a:lnTo>
                <a:lnTo>
                  <a:pt x="1277" y="916"/>
                </a:lnTo>
                <a:lnTo>
                  <a:pt x="1254" y="801"/>
                </a:lnTo>
                <a:lnTo>
                  <a:pt x="868" y="83"/>
                </a:lnTo>
                <a:lnTo>
                  <a:pt x="668" y="7"/>
                </a:lnTo>
                <a:lnTo>
                  <a:pt x="607" y="0"/>
                </a:lnTo>
                <a:lnTo>
                  <a:pt x="422" y="99"/>
                </a:lnTo>
                <a:lnTo>
                  <a:pt x="353" y="172"/>
                </a:lnTo>
                <a:lnTo>
                  <a:pt x="344" y="235"/>
                </a:lnTo>
                <a:lnTo>
                  <a:pt x="365" y="329"/>
                </a:lnTo>
                <a:lnTo>
                  <a:pt x="411" y="419"/>
                </a:lnTo>
                <a:lnTo>
                  <a:pt x="369" y="540"/>
                </a:lnTo>
                <a:lnTo>
                  <a:pt x="352" y="552"/>
                </a:lnTo>
                <a:lnTo>
                  <a:pt x="313" y="537"/>
                </a:lnTo>
                <a:lnTo>
                  <a:pt x="136" y="387"/>
                </a:lnTo>
                <a:lnTo>
                  <a:pt x="103" y="387"/>
                </a:lnTo>
                <a:close/>
              </a:path>
            </a:pathLst>
          </a:custGeom>
          <a:solidFill>
            <a:srgbClr val="00CC99"/>
          </a:solidFill>
          <a:ln w="0">
            <a:solidFill>
              <a:srgbClr val="000000"/>
            </a:solidFill>
            <a:prstDash val="solid"/>
            <a:round/>
            <a:headEnd/>
            <a:tailEnd/>
          </a:ln>
        </p:spPr>
        <p:txBody>
          <a:bodyPr/>
          <a:lstStyle/>
          <a:p>
            <a:endParaRPr lang="fi-FI"/>
          </a:p>
        </p:txBody>
      </p:sp>
      <p:sp>
        <p:nvSpPr>
          <p:cNvPr id="37894" name="Freeform 6"/>
          <p:cNvSpPr>
            <a:spLocks noChangeAspect="1"/>
          </p:cNvSpPr>
          <p:nvPr/>
        </p:nvSpPr>
        <p:spPr bwMode="auto">
          <a:xfrm>
            <a:off x="2774950" y="433388"/>
            <a:ext cx="2419350" cy="2378075"/>
          </a:xfrm>
          <a:custGeom>
            <a:avLst/>
            <a:gdLst>
              <a:gd name="T0" fmla="*/ 2147483647 w 3617"/>
              <a:gd name="T1" fmla="*/ 2147483647 h 3552"/>
              <a:gd name="T2" fmla="*/ 2147483647 w 3617"/>
              <a:gd name="T3" fmla="*/ 2147483647 h 3552"/>
              <a:gd name="T4" fmla="*/ 2147483647 w 3617"/>
              <a:gd name="T5" fmla="*/ 2147483647 h 3552"/>
              <a:gd name="T6" fmla="*/ 2147483647 w 3617"/>
              <a:gd name="T7" fmla="*/ 2147483647 h 3552"/>
              <a:gd name="T8" fmla="*/ 2147483647 w 3617"/>
              <a:gd name="T9" fmla="*/ 2147483647 h 3552"/>
              <a:gd name="T10" fmla="*/ 2147483647 w 3617"/>
              <a:gd name="T11" fmla="*/ 2147483647 h 3552"/>
              <a:gd name="T12" fmla="*/ 2147483647 w 3617"/>
              <a:gd name="T13" fmla="*/ 2147483647 h 3552"/>
              <a:gd name="T14" fmla="*/ 2147483647 w 3617"/>
              <a:gd name="T15" fmla="*/ 2147483647 h 3552"/>
              <a:gd name="T16" fmla="*/ 2147483647 w 3617"/>
              <a:gd name="T17" fmla="*/ 2147483647 h 3552"/>
              <a:gd name="T18" fmla="*/ 2147483647 w 3617"/>
              <a:gd name="T19" fmla="*/ 2147483647 h 3552"/>
              <a:gd name="T20" fmla="*/ 2147483647 w 3617"/>
              <a:gd name="T21" fmla="*/ 2147483647 h 3552"/>
              <a:gd name="T22" fmla="*/ 2147483647 w 3617"/>
              <a:gd name="T23" fmla="*/ 2147483647 h 3552"/>
              <a:gd name="T24" fmla="*/ 2147483647 w 3617"/>
              <a:gd name="T25" fmla="*/ 2147483647 h 3552"/>
              <a:gd name="T26" fmla="*/ 2147483647 w 3617"/>
              <a:gd name="T27" fmla="*/ 2147483647 h 3552"/>
              <a:gd name="T28" fmla="*/ 2147483647 w 3617"/>
              <a:gd name="T29" fmla="*/ 2147483647 h 3552"/>
              <a:gd name="T30" fmla="*/ 2147483647 w 3617"/>
              <a:gd name="T31" fmla="*/ 2147483647 h 3552"/>
              <a:gd name="T32" fmla="*/ 2147483647 w 3617"/>
              <a:gd name="T33" fmla="*/ 2147483647 h 3552"/>
              <a:gd name="T34" fmla="*/ 0 w 3617"/>
              <a:gd name="T35" fmla="*/ 2147483647 h 3552"/>
              <a:gd name="T36" fmla="*/ 2147483647 w 3617"/>
              <a:gd name="T37" fmla="*/ 2147483647 h 3552"/>
              <a:gd name="T38" fmla="*/ 2147483647 w 3617"/>
              <a:gd name="T39" fmla="*/ 2147483647 h 3552"/>
              <a:gd name="T40" fmla="*/ 2147483647 w 3617"/>
              <a:gd name="T41" fmla="*/ 2147483647 h 3552"/>
              <a:gd name="T42" fmla="*/ 2147483647 w 3617"/>
              <a:gd name="T43" fmla="*/ 2147483647 h 3552"/>
              <a:gd name="T44" fmla="*/ 2147483647 w 3617"/>
              <a:gd name="T45" fmla="*/ 2147483647 h 3552"/>
              <a:gd name="T46" fmla="*/ 2147483647 w 3617"/>
              <a:gd name="T47" fmla="*/ 2147483647 h 3552"/>
              <a:gd name="T48" fmla="*/ 2147483647 w 3617"/>
              <a:gd name="T49" fmla="*/ 2147483647 h 3552"/>
              <a:gd name="T50" fmla="*/ 2147483647 w 3617"/>
              <a:gd name="T51" fmla="*/ 2147483647 h 3552"/>
              <a:gd name="T52" fmla="*/ 2147483647 w 3617"/>
              <a:gd name="T53" fmla="*/ 2147483647 h 3552"/>
              <a:gd name="T54" fmla="*/ 2147483647 w 3617"/>
              <a:gd name="T55" fmla="*/ 2147483647 h 3552"/>
              <a:gd name="T56" fmla="*/ 2147483647 w 3617"/>
              <a:gd name="T57" fmla="*/ 2147483647 h 3552"/>
              <a:gd name="T58" fmla="*/ 2147483647 w 3617"/>
              <a:gd name="T59" fmla="*/ 2147483647 h 3552"/>
              <a:gd name="T60" fmla="*/ 2147483647 w 3617"/>
              <a:gd name="T61" fmla="*/ 2147483647 h 3552"/>
              <a:gd name="T62" fmla="*/ 2147483647 w 3617"/>
              <a:gd name="T63" fmla="*/ 2147483647 h 3552"/>
              <a:gd name="T64" fmla="*/ 2147483647 w 3617"/>
              <a:gd name="T65" fmla="*/ 2147483647 h 3552"/>
              <a:gd name="T66" fmla="*/ 2147483647 w 3617"/>
              <a:gd name="T67" fmla="*/ 2147483647 h 3552"/>
              <a:gd name="T68" fmla="*/ 2147483647 w 3617"/>
              <a:gd name="T69" fmla="*/ 2147483647 h 3552"/>
              <a:gd name="T70" fmla="*/ 2147483647 w 3617"/>
              <a:gd name="T71" fmla="*/ 2147483647 h 3552"/>
              <a:gd name="T72" fmla="*/ 2147483647 w 3617"/>
              <a:gd name="T73" fmla="*/ 2147483647 h 3552"/>
              <a:gd name="T74" fmla="*/ 2147483647 w 3617"/>
              <a:gd name="T75" fmla="*/ 2147483647 h 3552"/>
              <a:gd name="T76" fmla="*/ 2147483647 w 3617"/>
              <a:gd name="T77" fmla="*/ 2147483647 h 3552"/>
              <a:gd name="T78" fmla="*/ 2147483647 w 3617"/>
              <a:gd name="T79" fmla="*/ 2147483647 h 3552"/>
              <a:gd name="T80" fmla="*/ 2147483647 w 3617"/>
              <a:gd name="T81" fmla="*/ 2147483647 h 3552"/>
              <a:gd name="T82" fmla="*/ 2147483647 w 3617"/>
              <a:gd name="T83" fmla="*/ 2147483647 h 3552"/>
              <a:gd name="T84" fmla="*/ 2147483647 w 3617"/>
              <a:gd name="T85" fmla="*/ 2147483647 h 3552"/>
              <a:gd name="T86" fmla="*/ 2147483647 w 3617"/>
              <a:gd name="T87" fmla="*/ 0 h 3552"/>
              <a:gd name="T88" fmla="*/ 2147483647 w 3617"/>
              <a:gd name="T89" fmla="*/ 2147483647 h 3552"/>
              <a:gd name="T90" fmla="*/ 2147483647 w 3617"/>
              <a:gd name="T91" fmla="*/ 2147483647 h 3552"/>
              <a:gd name="T92" fmla="*/ 2147483647 w 3617"/>
              <a:gd name="T93" fmla="*/ 2147483647 h 3552"/>
              <a:gd name="T94" fmla="*/ 2147483647 w 3617"/>
              <a:gd name="T95" fmla="*/ 2147483647 h 35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17"/>
              <a:gd name="T145" fmla="*/ 0 h 3552"/>
              <a:gd name="T146" fmla="*/ 3617 w 3617"/>
              <a:gd name="T147" fmla="*/ 3552 h 35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17" h="3552">
                <a:moveTo>
                  <a:pt x="1927" y="911"/>
                </a:moveTo>
                <a:lnTo>
                  <a:pt x="695" y="1594"/>
                </a:lnTo>
                <a:lnTo>
                  <a:pt x="719" y="1748"/>
                </a:lnTo>
                <a:lnTo>
                  <a:pt x="714" y="1866"/>
                </a:lnTo>
                <a:lnTo>
                  <a:pt x="650" y="2074"/>
                </a:lnTo>
                <a:lnTo>
                  <a:pt x="627" y="2142"/>
                </a:lnTo>
                <a:lnTo>
                  <a:pt x="584" y="2151"/>
                </a:lnTo>
                <a:lnTo>
                  <a:pt x="460" y="2130"/>
                </a:lnTo>
                <a:lnTo>
                  <a:pt x="376" y="2179"/>
                </a:lnTo>
                <a:lnTo>
                  <a:pt x="269" y="2291"/>
                </a:lnTo>
                <a:lnTo>
                  <a:pt x="195" y="2438"/>
                </a:lnTo>
                <a:lnTo>
                  <a:pt x="186" y="2543"/>
                </a:lnTo>
                <a:lnTo>
                  <a:pt x="183" y="2703"/>
                </a:lnTo>
                <a:lnTo>
                  <a:pt x="150" y="2719"/>
                </a:lnTo>
                <a:lnTo>
                  <a:pt x="84" y="2737"/>
                </a:lnTo>
                <a:lnTo>
                  <a:pt x="45" y="2789"/>
                </a:lnTo>
                <a:lnTo>
                  <a:pt x="12" y="2845"/>
                </a:lnTo>
                <a:lnTo>
                  <a:pt x="0" y="2849"/>
                </a:lnTo>
                <a:lnTo>
                  <a:pt x="117" y="3265"/>
                </a:lnTo>
                <a:lnTo>
                  <a:pt x="113" y="3265"/>
                </a:lnTo>
                <a:lnTo>
                  <a:pt x="888" y="3552"/>
                </a:lnTo>
                <a:lnTo>
                  <a:pt x="1091" y="3449"/>
                </a:lnTo>
                <a:lnTo>
                  <a:pt x="2143" y="3391"/>
                </a:lnTo>
                <a:lnTo>
                  <a:pt x="2804" y="3135"/>
                </a:lnTo>
                <a:lnTo>
                  <a:pt x="2853" y="3166"/>
                </a:lnTo>
                <a:lnTo>
                  <a:pt x="2985" y="3133"/>
                </a:lnTo>
                <a:lnTo>
                  <a:pt x="2981" y="3119"/>
                </a:lnTo>
                <a:lnTo>
                  <a:pt x="2948" y="2942"/>
                </a:lnTo>
                <a:lnTo>
                  <a:pt x="3162" y="2481"/>
                </a:lnTo>
                <a:lnTo>
                  <a:pt x="3203" y="2202"/>
                </a:lnTo>
                <a:lnTo>
                  <a:pt x="3170" y="2167"/>
                </a:lnTo>
                <a:lnTo>
                  <a:pt x="3115" y="2146"/>
                </a:lnTo>
                <a:lnTo>
                  <a:pt x="3009" y="2152"/>
                </a:lnTo>
                <a:lnTo>
                  <a:pt x="2957" y="2152"/>
                </a:lnTo>
                <a:lnTo>
                  <a:pt x="2936" y="2119"/>
                </a:lnTo>
                <a:lnTo>
                  <a:pt x="2942" y="2086"/>
                </a:lnTo>
                <a:lnTo>
                  <a:pt x="3277" y="1788"/>
                </a:lnTo>
                <a:lnTo>
                  <a:pt x="3215" y="1562"/>
                </a:lnTo>
                <a:lnTo>
                  <a:pt x="3220" y="1431"/>
                </a:lnTo>
                <a:lnTo>
                  <a:pt x="3250" y="1295"/>
                </a:lnTo>
                <a:lnTo>
                  <a:pt x="3617" y="807"/>
                </a:lnTo>
                <a:lnTo>
                  <a:pt x="3425" y="300"/>
                </a:lnTo>
                <a:lnTo>
                  <a:pt x="2870" y="35"/>
                </a:lnTo>
                <a:lnTo>
                  <a:pt x="2798" y="0"/>
                </a:lnTo>
                <a:lnTo>
                  <a:pt x="2613" y="410"/>
                </a:lnTo>
                <a:lnTo>
                  <a:pt x="2453" y="630"/>
                </a:lnTo>
                <a:lnTo>
                  <a:pt x="1969" y="829"/>
                </a:lnTo>
                <a:lnTo>
                  <a:pt x="1927" y="911"/>
                </a:lnTo>
                <a:close/>
              </a:path>
            </a:pathLst>
          </a:custGeom>
          <a:solidFill>
            <a:srgbClr val="00CC99"/>
          </a:solidFill>
          <a:ln w="0">
            <a:solidFill>
              <a:srgbClr val="000000"/>
            </a:solidFill>
            <a:prstDash val="solid"/>
            <a:round/>
            <a:headEnd/>
            <a:tailEnd/>
          </a:ln>
        </p:spPr>
        <p:txBody>
          <a:bodyPr/>
          <a:lstStyle/>
          <a:p>
            <a:endParaRPr lang="fi-FI"/>
          </a:p>
        </p:txBody>
      </p:sp>
      <p:sp>
        <p:nvSpPr>
          <p:cNvPr id="37895" name="Freeform 7"/>
          <p:cNvSpPr>
            <a:spLocks noChangeAspect="1"/>
          </p:cNvSpPr>
          <p:nvPr/>
        </p:nvSpPr>
        <p:spPr bwMode="auto">
          <a:xfrm>
            <a:off x="2360613" y="6519863"/>
            <a:ext cx="184150" cy="231775"/>
          </a:xfrm>
          <a:custGeom>
            <a:avLst/>
            <a:gdLst>
              <a:gd name="T0" fmla="*/ 2147483647 w 273"/>
              <a:gd name="T1" fmla="*/ 2147483647 h 345"/>
              <a:gd name="T2" fmla="*/ 2147483647 w 273"/>
              <a:gd name="T3" fmla="*/ 2147483647 h 345"/>
              <a:gd name="T4" fmla="*/ 2147483647 w 273"/>
              <a:gd name="T5" fmla="*/ 2147483647 h 345"/>
              <a:gd name="T6" fmla="*/ 2147483647 w 273"/>
              <a:gd name="T7" fmla="*/ 2147483647 h 345"/>
              <a:gd name="T8" fmla="*/ 2147483647 w 273"/>
              <a:gd name="T9" fmla="*/ 2147483647 h 345"/>
              <a:gd name="T10" fmla="*/ 2147483647 w 273"/>
              <a:gd name="T11" fmla="*/ 2147483647 h 345"/>
              <a:gd name="T12" fmla="*/ 2147483647 w 273"/>
              <a:gd name="T13" fmla="*/ 2147483647 h 345"/>
              <a:gd name="T14" fmla="*/ 2147483647 w 273"/>
              <a:gd name="T15" fmla="*/ 2147483647 h 345"/>
              <a:gd name="T16" fmla="*/ 0 w 273"/>
              <a:gd name="T17" fmla="*/ 2147483647 h 345"/>
              <a:gd name="T18" fmla="*/ 2147483647 w 273"/>
              <a:gd name="T19" fmla="*/ 0 h 345"/>
              <a:gd name="T20" fmla="*/ 2147483647 w 273"/>
              <a:gd name="T21" fmla="*/ 2147483647 h 345"/>
              <a:gd name="T22" fmla="*/ 2147483647 w 273"/>
              <a:gd name="T23" fmla="*/ 2147483647 h 345"/>
              <a:gd name="T24" fmla="*/ 2147483647 w 273"/>
              <a:gd name="T25" fmla="*/ 2147483647 h 345"/>
              <a:gd name="T26" fmla="*/ 2147483647 w 273"/>
              <a:gd name="T27" fmla="*/ 2147483647 h 345"/>
              <a:gd name="T28" fmla="*/ 2147483647 w 273"/>
              <a:gd name="T29" fmla="*/ 2147483647 h 3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
              <a:gd name="T46" fmla="*/ 0 h 345"/>
              <a:gd name="T47" fmla="*/ 273 w 273"/>
              <a:gd name="T48" fmla="*/ 345 h 3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 h="345">
                <a:moveTo>
                  <a:pt x="154" y="271"/>
                </a:moveTo>
                <a:lnTo>
                  <a:pt x="100" y="314"/>
                </a:lnTo>
                <a:lnTo>
                  <a:pt x="79" y="314"/>
                </a:lnTo>
                <a:lnTo>
                  <a:pt x="58" y="296"/>
                </a:lnTo>
                <a:lnTo>
                  <a:pt x="49" y="268"/>
                </a:lnTo>
                <a:lnTo>
                  <a:pt x="87" y="190"/>
                </a:lnTo>
                <a:lnTo>
                  <a:pt x="82" y="141"/>
                </a:lnTo>
                <a:lnTo>
                  <a:pt x="52" y="98"/>
                </a:lnTo>
                <a:lnTo>
                  <a:pt x="0" y="75"/>
                </a:lnTo>
                <a:lnTo>
                  <a:pt x="184" y="0"/>
                </a:lnTo>
                <a:lnTo>
                  <a:pt x="273" y="203"/>
                </a:lnTo>
                <a:lnTo>
                  <a:pt x="187" y="339"/>
                </a:lnTo>
                <a:lnTo>
                  <a:pt x="185" y="345"/>
                </a:lnTo>
                <a:lnTo>
                  <a:pt x="180" y="341"/>
                </a:lnTo>
                <a:lnTo>
                  <a:pt x="154" y="271"/>
                </a:lnTo>
                <a:close/>
              </a:path>
            </a:pathLst>
          </a:custGeom>
          <a:noFill/>
          <a:ln w="12700">
            <a:solidFill>
              <a:srgbClr val="000000"/>
            </a:solidFill>
            <a:prstDash val="solid"/>
            <a:round/>
            <a:headEnd/>
            <a:tailEnd/>
          </a:ln>
        </p:spPr>
        <p:txBody>
          <a:bodyPr/>
          <a:lstStyle/>
          <a:p>
            <a:endParaRPr lang="fi-FI"/>
          </a:p>
        </p:txBody>
      </p:sp>
      <p:sp>
        <p:nvSpPr>
          <p:cNvPr id="37896" name="Freeform 8"/>
          <p:cNvSpPr>
            <a:spLocks noChangeAspect="1"/>
          </p:cNvSpPr>
          <p:nvPr/>
        </p:nvSpPr>
        <p:spPr bwMode="auto">
          <a:xfrm>
            <a:off x="2360613" y="6172200"/>
            <a:ext cx="547687" cy="485775"/>
          </a:xfrm>
          <a:custGeom>
            <a:avLst/>
            <a:gdLst>
              <a:gd name="T0" fmla="*/ 2147483647 w 817"/>
              <a:gd name="T1" fmla="*/ 2147483647 h 722"/>
              <a:gd name="T2" fmla="*/ 2147483647 w 817"/>
              <a:gd name="T3" fmla="*/ 2147483647 h 722"/>
              <a:gd name="T4" fmla="*/ 2147483647 w 817"/>
              <a:gd name="T5" fmla="*/ 2147483647 h 722"/>
              <a:gd name="T6" fmla="*/ 0 w 817"/>
              <a:gd name="T7" fmla="*/ 2147483647 h 722"/>
              <a:gd name="T8" fmla="*/ 2147483647 w 817"/>
              <a:gd name="T9" fmla="*/ 2147483647 h 722"/>
              <a:gd name="T10" fmla="*/ 2147483647 w 817"/>
              <a:gd name="T11" fmla="*/ 2147483647 h 722"/>
              <a:gd name="T12" fmla="*/ 2147483647 w 817"/>
              <a:gd name="T13" fmla="*/ 0 h 722"/>
              <a:gd name="T14" fmla="*/ 2147483647 w 817"/>
              <a:gd name="T15" fmla="*/ 2147483647 h 722"/>
              <a:gd name="T16" fmla="*/ 2147483647 w 817"/>
              <a:gd name="T17" fmla="*/ 2147483647 h 722"/>
              <a:gd name="T18" fmla="*/ 2147483647 w 817"/>
              <a:gd name="T19" fmla="*/ 2147483647 h 722"/>
              <a:gd name="T20" fmla="*/ 2147483647 w 817"/>
              <a:gd name="T21" fmla="*/ 2147483647 h 722"/>
              <a:gd name="T22" fmla="*/ 2147483647 w 817"/>
              <a:gd name="T23" fmla="*/ 2147483647 h 722"/>
              <a:gd name="T24" fmla="*/ 2147483647 w 817"/>
              <a:gd name="T25" fmla="*/ 2147483647 h 722"/>
              <a:gd name="T26" fmla="*/ 2147483647 w 817"/>
              <a:gd name="T27" fmla="*/ 2147483647 h 722"/>
              <a:gd name="T28" fmla="*/ 2147483647 w 817"/>
              <a:gd name="T29" fmla="*/ 2147483647 h 722"/>
              <a:gd name="T30" fmla="*/ 2147483647 w 817"/>
              <a:gd name="T31" fmla="*/ 2147483647 h 7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17"/>
              <a:gd name="T49" fmla="*/ 0 h 722"/>
              <a:gd name="T50" fmla="*/ 817 w 817"/>
              <a:gd name="T51" fmla="*/ 722 h 7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17" h="722">
                <a:moveTo>
                  <a:pt x="339" y="615"/>
                </a:moveTo>
                <a:lnTo>
                  <a:pt x="273" y="722"/>
                </a:lnTo>
                <a:lnTo>
                  <a:pt x="184" y="519"/>
                </a:lnTo>
                <a:lnTo>
                  <a:pt x="0" y="594"/>
                </a:lnTo>
                <a:lnTo>
                  <a:pt x="5" y="589"/>
                </a:lnTo>
                <a:lnTo>
                  <a:pt x="88" y="412"/>
                </a:lnTo>
                <a:lnTo>
                  <a:pt x="79" y="0"/>
                </a:lnTo>
                <a:lnTo>
                  <a:pt x="289" y="132"/>
                </a:lnTo>
                <a:lnTo>
                  <a:pt x="593" y="110"/>
                </a:lnTo>
                <a:lnTo>
                  <a:pt x="762" y="172"/>
                </a:lnTo>
                <a:lnTo>
                  <a:pt x="817" y="93"/>
                </a:lnTo>
                <a:lnTo>
                  <a:pt x="726" y="246"/>
                </a:lnTo>
                <a:lnTo>
                  <a:pt x="566" y="412"/>
                </a:lnTo>
                <a:lnTo>
                  <a:pt x="473" y="464"/>
                </a:lnTo>
                <a:lnTo>
                  <a:pt x="436" y="613"/>
                </a:lnTo>
                <a:lnTo>
                  <a:pt x="339" y="615"/>
                </a:lnTo>
                <a:close/>
              </a:path>
            </a:pathLst>
          </a:custGeom>
          <a:gradFill rotWithShape="0">
            <a:gsLst>
              <a:gs pos="0">
                <a:srgbClr val="00CC99"/>
              </a:gs>
              <a:gs pos="49001">
                <a:srgbClr val="00CC99"/>
              </a:gs>
              <a:gs pos="50000">
                <a:srgbClr val="00CC99"/>
              </a:gs>
              <a:gs pos="50999">
                <a:srgbClr val="FFC000"/>
              </a:gs>
              <a:gs pos="100000">
                <a:srgbClr val="FFC000"/>
              </a:gs>
            </a:gsLst>
            <a:lin ang="10800000"/>
          </a:gradFill>
          <a:ln w="0">
            <a:solidFill>
              <a:srgbClr val="000000"/>
            </a:solidFill>
            <a:prstDash val="solid"/>
            <a:round/>
            <a:headEnd/>
            <a:tailEnd/>
          </a:ln>
        </p:spPr>
        <p:txBody>
          <a:bodyPr/>
          <a:lstStyle/>
          <a:p>
            <a:endParaRPr lang="fi-FI"/>
          </a:p>
        </p:txBody>
      </p:sp>
      <p:sp>
        <p:nvSpPr>
          <p:cNvPr id="37897" name="Freeform 9"/>
          <p:cNvSpPr>
            <a:spLocks noChangeAspect="1"/>
          </p:cNvSpPr>
          <p:nvPr/>
        </p:nvSpPr>
        <p:spPr bwMode="auto">
          <a:xfrm>
            <a:off x="2198688" y="2620963"/>
            <a:ext cx="1195387" cy="1866900"/>
          </a:xfrm>
          <a:custGeom>
            <a:avLst/>
            <a:gdLst>
              <a:gd name="T0" fmla="*/ 2147483647 w 1785"/>
              <a:gd name="T1" fmla="*/ 2147483647 h 2791"/>
              <a:gd name="T2" fmla="*/ 2147483647 w 1785"/>
              <a:gd name="T3" fmla="*/ 2147483647 h 2791"/>
              <a:gd name="T4" fmla="*/ 2147483647 w 1785"/>
              <a:gd name="T5" fmla="*/ 2147483647 h 2791"/>
              <a:gd name="T6" fmla="*/ 2147483647 w 1785"/>
              <a:gd name="T7" fmla="*/ 2147483647 h 2791"/>
              <a:gd name="T8" fmla="*/ 2147483647 w 1785"/>
              <a:gd name="T9" fmla="*/ 2147483647 h 2791"/>
              <a:gd name="T10" fmla="*/ 0 w 1785"/>
              <a:gd name="T11" fmla="*/ 2147483647 h 2791"/>
              <a:gd name="T12" fmla="*/ 2147483647 w 1785"/>
              <a:gd name="T13" fmla="*/ 2147483647 h 2791"/>
              <a:gd name="T14" fmla="*/ 2147483647 w 1785"/>
              <a:gd name="T15" fmla="*/ 2147483647 h 2791"/>
              <a:gd name="T16" fmla="*/ 2147483647 w 1785"/>
              <a:gd name="T17" fmla="*/ 2147483647 h 2791"/>
              <a:gd name="T18" fmla="*/ 2147483647 w 1785"/>
              <a:gd name="T19" fmla="*/ 2147483647 h 2791"/>
              <a:gd name="T20" fmla="*/ 2147483647 w 1785"/>
              <a:gd name="T21" fmla="*/ 0 h 2791"/>
              <a:gd name="T22" fmla="*/ 2147483647 w 1785"/>
              <a:gd name="T23" fmla="*/ 2147483647 h 2791"/>
              <a:gd name="T24" fmla="*/ 2147483647 w 1785"/>
              <a:gd name="T25" fmla="*/ 2147483647 h 2791"/>
              <a:gd name="T26" fmla="*/ 2147483647 w 1785"/>
              <a:gd name="T27" fmla="*/ 2147483647 h 2791"/>
              <a:gd name="T28" fmla="*/ 2147483647 w 1785"/>
              <a:gd name="T29" fmla="*/ 2147483647 h 2791"/>
              <a:gd name="T30" fmla="*/ 2147483647 w 1785"/>
              <a:gd name="T31" fmla="*/ 2147483647 h 2791"/>
              <a:gd name="T32" fmla="*/ 2147483647 w 1785"/>
              <a:gd name="T33" fmla="*/ 2147483647 h 2791"/>
              <a:gd name="T34" fmla="*/ 2147483647 w 1785"/>
              <a:gd name="T35" fmla="*/ 2147483647 h 2791"/>
              <a:gd name="T36" fmla="*/ 2147483647 w 1785"/>
              <a:gd name="T37" fmla="*/ 2147483647 h 2791"/>
              <a:gd name="T38" fmla="*/ 2147483647 w 1785"/>
              <a:gd name="T39" fmla="*/ 2147483647 h 2791"/>
              <a:gd name="T40" fmla="*/ 2147483647 w 1785"/>
              <a:gd name="T41" fmla="*/ 2147483647 h 2791"/>
              <a:gd name="T42" fmla="*/ 2147483647 w 1785"/>
              <a:gd name="T43" fmla="*/ 2147483647 h 2791"/>
              <a:gd name="T44" fmla="*/ 2147483647 w 1785"/>
              <a:gd name="T45" fmla="*/ 2147483647 h 27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85"/>
              <a:gd name="T70" fmla="*/ 0 h 2791"/>
              <a:gd name="T71" fmla="*/ 1785 w 1785"/>
              <a:gd name="T72" fmla="*/ 2791 h 279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85" h="2791">
                <a:moveTo>
                  <a:pt x="628" y="2773"/>
                </a:moveTo>
                <a:lnTo>
                  <a:pt x="318" y="2144"/>
                </a:lnTo>
                <a:lnTo>
                  <a:pt x="283" y="2026"/>
                </a:lnTo>
                <a:lnTo>
                  <a:pt x="252" y="1702"/>
                </a:lnTo>
                <a:lnTo>
                  <a:pt x="203" y="1002"/>
                </a:lnTo>
                <a:lnTo>
                  <a:pt x="0" y="620"/>
                </a:lnTo>
                <a:lnTo>
                  <a:pt x="87" y="561"/>
                </a:lnTo>
                <a:lnTo>
                  <a:pt x="223" y="509"/>
                </a:lnTo>
                <a:lnTo>
                  <a:pt x="478" y="152"/>
                </a:lnTo>
                <a:lnTo>
                  <a:pt x="655" y="2"/>
                </a:lnTo>
                <a:lnTo>
                  <a:pt x="974" y="0"/>
                </a:lnTo>
                <a:lnTo>
                  <a:pt x="1749" y="287"/>
                </a:lnTo>
                <a:lnTo>
                  <a:pt x="1672" y="692"/>
                </a:lnTo>
                <a:lnTo>
                  <a:pt x="1785" y="1054"/>
                </a:lnTo>
                <a:lnTo>
                  <a:pt x="1518" y="1925"/>
                </a:lnTo>
                <a:lnTo>
                  <a:pt x="1556" y="2181"/>
                </a:lnTo>
                <a:lnTo>
                  <a:pt x="1398" y="2341"/>
                </a:lnTo>
                <a:lnTo>
                  <a:pt x="1373" y="2413"/>
                </a:lnTo>
                <a:lnTo>
                  <a:pt x="1276" y="2467"/>
                </a:lnTo>
                <a:lnTo>
                  <a:pt x="1170" y="2791"/>
                </a:lnTo>
                <a:lnTo>
                  <a:pt x="755" y="2723"/>
                </a:lnTo>
                <a:lnTo>
                  <a:pt x="630" y="2778"/>
                </a:lnTo>
                <a:lnTo>
                  <a:pt x="628" y="2773"/>
                </a:lnTo>
                <a:close/>
              </a:path>
            </a:pathLst>
          </a:custGeom>
          <a:solidFill>
            <a:srgbClr val="00CC99"/>
          </a:solidFill>
          <a:ln w="0">
            <a:solidFill>
              <a:srgbClr val="000000"/>
            </a:solidFill>
            <a:prstDash val="solid"/>
            <a:round/>
            <a:headEnd/>
            <a:tailEnd/>
          </a:ln>
        </p:spPr>
        <p:txBody>
          <a:bodyPr/>
          <a:lstStyle/>
          <a:p>
            <a:endParaRPr lang="fi-FI"/>
          </a:p>
        </p:txBody>
      </p:sp>
      <p:sp>
        <p:nvSpPr>
          <p:cNvPr id="37898" name="Freeform 10"/>
          <p:cNvSpPr>
            <a:spLocks noChangeAspect="1"/>
          </p:cNvSpPr>
          <p:nvPr/>
        </p:nvSpPr>
        <p:spPr bwMode="auto">
          <a:xfrm>
            <a:off x="1914525" y="3736975"/>
            <a:ext cx="757238" cy="1079500"/>
          </a:xfrm>
          <a:custGeom>
            <a:avLst/>
            <a:gdLst>
              <a:gd name="T0" fmla="*/ 2147483647 w 1130"/>
              <a:gd name="T1" fmla="*/ 2147483647 h 1611"/>
              <a:gd name="T2" fmla="*/ 2147483647 w 1130"/>
              <a:gd name="T3" fmla="*/ 2147483647 h 1611"/>
              <a:gd name="T4" fmla="*/ 2147483647 w 1130"/>
              <a:gd name="T5" fmla="*/ 2147483647 h 1611"/>
              <a:gd name="T6" fmla="*/ 2147483647 w 1130"/>
              <a:gd name="T7" fmla="*/ 2147483647 h 1611"/>
              <a:gd name="T8" fmla="*/ 2147483647 w 1130"/>
              <a:gd name="T9" fmla="*/ 0 h 1611"/>
              <a:gd name="T10" fmla="*/ 0 w 1130"/>
              <a:gd name="T11" fmla="*/ 2147483647 h 1611"/>
              <a:gd name="T12" fmla="*/ 2147483647 w 1130"/>
              <a:gd name="T13" fmla="*/ 2147483647 h 1611"/>
              <a:gd name="T14" fmla="*/ 2147483647 w 1130"/>
              <a:gd name="T15" fmla="*/ 2147483647 h 1611"/>
              <a:gd name="T16" fmla="*/ 2147483647 w 1130"/>
              <a:gd name="T17" fmla="*/ 2147483647 h 1611"/>
              <a:gd name="T18" fmla="*/ 2147483647 w 1130"/>
              <a:gd name="T19" fmla="*/ 2147483647 h 1611"/>
              <a:gd name="T20" fmla="*/ 2147483647 w 1130"/>
              <a:gd name="T21" fmla="*/ 2147483647 h 1611"/>
              <a:gd name="T22" fmla="*/ 2147483647 w 1130"/>
              <a:gd name="T23" fmla="*/ 2147483647 h 1611"/>
              <a:gd name="T24" fmla="*/ 2147483647 w 1130"/>
              <a:gd name="T25" fmla="*/ 2147483647 h 1611"/>
              <a:gd name="T26" fmla="*/ 2147483647 w 1130"/>
              <a:gd name="T27" fmla="*/ 2147483647 h 1611"/>
              <a:gd name="T28" fmla="*/ 2147483647 w 1130"/>
              <a:gd name="T29" fmla="*/ 2147483647 h 1611"/>
              <a:gd name="T30" fmla="*/ 2147483647 w 1130"/>
              <a:gd name="T31" fmla="*/ 2147483647 h 1611"/>
              <a:gd name="T32" fmla="*/ 2147483647 w 1130"/>
              <a:gd name="T33" fmla="*/ 2147483647 h 1611"/>
              <a:gd name="T34" fmla="*/ 2147483647 w 1130"/>
              <a:gd name="T35" fmla="*/ 2147483647 h 1611"/>
              <a:gd name="T36" fmla="*/ 2147483647 w 1130"/>
              <a:gd name="T37" fmla="*/ 2147483647 h 1611"/>
              <a:gd name="T38" fmla="*/ 2147483647 w 1130"/>
              <a:gd name="T39" fmla="*/ 2147483647 h 1611"/>
              <a:gd name="T40" fmla="*/ 2147483647 w 1130"/>
              <a:gd name="T41" fmla="*/ 2147483647 h 1611"/>
              <a:gd name="T42" fmla="*/ 2147483647 w 1130"/>
              <a:gd name="T43" fmla="*/ 2147483647 h 1611"/>
              <a:gd name="T44" fmla="*/ 2147483647 w 1130"/>
              <a:gd name="T45" fmla="*/ 2147483647 h 16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30"/>
              <a:gd name="T70" fmla="*/ 0 h 1611"/>
              <a:gd name="T71" fmla="*/ 1130 w 1130"/>
              <a:gd name="T72" fmla="*/ 1611 h 16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30" h="1611">
                <a:moveTo>
                  <a:pt x="1053" y="1105"/>
                </a:moveTo>
                <a:lnTo>
                  <a:pt x="743" y="476"/>
                </a:lnTo>
                <a:lnTo>
                  <a:pt x="708" y="358"/>
                </a:lnTo>
                <a:lnTo>
                  <a:pt x="677" y="34"/>
                </a:lnTo>
                <a:lnTo>
                  <a:pt x="518" y="0"/>
                </a:lnTo>
                <a:lnTo>
                  <a:pt x="0" y="407"/>
                </a:lnTo>
                <a:lnTo>
                  <a:pt x="130" y="432"/>
                </a:lnTo>
                <a:lnTo>
                  <a:pt x="188" y="480"/>
                </a:lnTo>
                <a:lnTo>
                  <a:pt x="197" y="561"/>
                </a:lnTo>
                <a:lnTo>
                  <a:pt x="194" y="722"/>
                </a:lnTo>
                <a:lnTo>
                  <a:pt x="168" y="779"/>
                </a:lnTo>
                <a:lnTo>
                  <a:pt x="119" y="804"/>
                </a:lnTo>
                <a:lnTo>
                  <a:pt x="65" y="825"/>
                </a:lnTo>
                <a:lnTo>
                  <a:pt x="35" y="886"/>
                </a:lnTo>
                <a:lnTo>
                  <a:pt x="35" y="973"/>
                </a:lnTo>
                <a:lnTo>
                  <a:pt x="99" y="1197"/>
                </a:lnTo>
                <a:lnTo>
                  <a:pt x="200" y="1407"/>
                </a:lnTo>
                <a:lnTo>
                  <a:pt x="203" y="1418"/>
                </a:lnTo>
                <a:lnTo>
                  <a:pt x="560" y="1423"/>
                </a:lnTo>
                <a:lnTo>
                  <a:pt x="595" y="1475"/>
                </a:lnTo>
                <a:lnTo>
                  <a:pt x="1130" y="1611"/>
                </a:lnTo>
                <a:lnTo>
                  <a:pt x="1055" y="1110"/>
                </a:lnTo>
                <a:lnTo>
                  <a:pt x="1053" y="1105"/>
                </a:lnTo>
                <a:close/>
              </a:path>
            </a:pathLst>
          </a:custGeom>
          <a:solidFill>
            <a:srgbClr val="00CC99"/>
          </a:solidFill>
          <a:ln w="0">
            <a:solidFill>
              <a:srgbClr val="000000"/>
            </a:solidFill>
            <a:prstDash val="solid"/>
            <a:round/>
            <a:headEnd/>
            <a:tailEnd/>
          </a:ln>
        </p:spPr>
        <p:txBody>
          <a:bodyPr/>
          <a:lstStyle/>
          <a:p>
            <a:endParaRPr lang="fi-FI"/>
          </a:p>
        </p:txBody>
      </p:sp>
      <p:sp>
        <p:nvSpPr>
          <p:cNvPr id="37899" name="Freeform 11"/>
          <p:cNvSpPr>
            <a:spLocks noChangeAspect="1"/>
          </p:cNvSpPr>
          <p:nvPr/>
        </p:nvSpPr>
        <p:spPr bwMode="auto">
          <a:xfrm>
            <a:off x="3614738" y="4662488"/>
            <a:ext cx="1047750" cy="1128712"/>
          </a:xfrm>
          <a:custGeom>
            <a:avLst/>
            <a:gdLst>
              <a:gd name="T0" fmla="*/ 2147483647 w 1565"/>
              <a:gd name="T1" fmla="*/ 2147483647 h 1687"/>
              <a:gd name="T2" fmla="*/ 2147483647 w 1565"/>
              <a:gd name="T3" fmla="*/ 2147483647 h 1687"/>
              <a:gd name="T4" fmla="*/ 2147483647 w 1565"/>
              <a:gd name="T5" fmla="*/ 2147483647 h 1687"/>
              <a:gd name="T6" fmla="*/ 0 w 1565"/>
              <a:gd name="T7" fmla="*/ 2147483647 h 1687"/>
              <a:gd name="T8" fmla="*/ 2147483647 w 1565"/>
              <a:gd name="T9" fmla="*/ 2147483647 h 1687"/>
              <a:gd name="T10" fmla="*/ 2147483647 w 1565"/>
              <a:gd name="T11" fmla="*/ 2147483647 h 1687"/>
              <a:gd name="T12" fmla="*/ 2147483647 w 1565"/>
              <a:gd name="T13" fmla="*/ 2147483647 h 1687"/>
              <a:gd name="T14" fmla="*/ 2147483647 w 1565"/>
              <a:gd name="T15" fmla="*/ 2147483647 h 1687"/>
              <a:gd name="T16" fmla="*/ 2147483647 w 1565"/>
              <a:gd name="T17" fmla="*/ 2147483647 h 1687"/>
              <a:gd name="T18" fmla="*/ 2147483647 w 1565"/>
              <a:gd name="T19" fmla="*/ 2147483647 h 1687"/>
              <a:gd name="T20" fmla="*/ 2147483647 w 1565"/>
              <a:gd name="T21" fmla="*/ 2147483647 h 1687"/>
              <a:gd name="T22" fmla="*/ 2147483647 w 1565"/>
              <a:gd name="T23" fmla="*/ 2147483647 h 1687"/>
              <a:gd name="T24" fmla="*/ 2147483647 w 1565"/>
              <a:gd name="T25" fmla="*/ 2147483647 h 1687"/>
              <a:gd name="T26" fmla="*/ 2147483647 w 1565"/>
              <a:gd name="T27" fmla="*/ 2147483647 h 1687"/>
              <a:gd name="T28" fmla="*/ 2147483647 w 1565"/>
              <a:gd name="T29" fmla="*/ 2147483647 h 1687"/>
              <a:gd name="T30" fmla="*/ 2147483647 w 1565"/>
              <a:gd name="T31" fmla="*/ 2147483647 h 1687"/>
              <a:gd name="T32" fmla="*/ 2147483647 w 1565"/>
              <a:gd name="T33" fmla="*/ 2147483647 h 1687"/>
              <a:gd name="T34" fmla="*/ 2147483647 w 1565"/>
              <a:gd name="T35" fmla="*/ 2147483647 h 1687"/>
              <a:gd name="T36" fmla="*/ 2147483647 w 1565"/>
              <a:gd name="T37" fmla="*/ 2147483647 h 1687"/>
              <a:gd name="T38" fmla="*/ 2147483647 w 1565"/>
              <a:gd name="T39" fmla="*/ 2147483647 h 1687"/>
              <a:gd name="T40" fmla="*/ 2147483647 w 1565"/>
              <a:gd name="T41" fmla="*/ 2147483647 h 1687"/>
              <a:gd name="T42" fmla="*/ 2147483647 w 1565"/>
              <a:gd name="T43" fmla="*/ 2147483647 h 1687"/>
              <a:gd name="T44" fmla="*/ 2147483647 w 1565"/>
              <a:gd name="T45" fmla="*/ 2147483647 h 1687"/>
              <a:gd name="T46" fmla="*/ 2147483647 w 1565"/>
              <a:gd name="T47" fmla="*/ 2147483647 h 1687"/>
              <a:gd name="T48" fmla="*/ 2147483647 w 1565"/>
              <a:gd name="T49" fmla="*/ 0 h 1687"/>
              <a:gd name="T50" fmla="*/ 2147483647 w 1565"/>
              <a:gd name="T51" fmla="*/ 2147483647 h 1687"/>
              <a:gd name="T52" fmla="*/ 2147483647 w 1565"/>
              <a:gd name="T53" fmla="*/ 2147483647 h 16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65"/>
              <a:gd name="T82" fmla="*/ 0 h 1687"/>
              <a:gd name="T83" fmla="*/ 1565 w 1565"/>
              <a:gd name="T84" fmla="*/ 1687 h 168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65" h="1687">
                <a:moveTo>
                  <a:pt x="439" y="129"/>
                </a:moveTo>
                <a:lnTo>
                  <a:pt x="107" y="205"/>
                </a:lnTo>
                <a:lnTo>
                  <a:pt x="99" y="215"/>
                </a:lnTo>
                <a:lnTo>
                  <a:pt x="0" y="236"/>
                </a:lnTo>
                <a:lnTo>
                  <a:pt x="187" y="525"/>
                </a:lnTo>
                <a:lnTo>
                  <a:pt x="227" y="1061"/>
                </a:lnTo>
                <a:lnTo>
                  <a:pt x="581" y="1506"/>
                </a:lnTo>
                <a:lnTo>
                  <a:pt x="721" y="1594"/>
                </a:lnTo>
                <a:lnTo>
                  <a:pt x="868" y="1687"/>
                </a:lnTo>
                <a:lnTo>
                  <a:pt x="951" y="1511"/>
                </a:lnTo>
                <a:lnTo>
                  <a:pt x="1004" y="1448"/>
                </a:lnTo>
                <a:lnTo>
                  <a:pt x="1089" y="1416"/>
                </a:lnTo>
                <a:lnTo>
                  <a:pt x="1188" y="1387"/>
                </a:lnTo>
                <a:lnTo>
                  <a:pt x="1340" y="1408"/>
                </a:lnTo>
                <a:lnTo>
                  <a:pt x="1510" y="1387"/>
                </a:lnTo>
                <a:lnTo>
                  <a:pt x="1515" y="1387"/>
                </a:lnTo>
                <a:lnTo>
                  <a:pt x="1471" y="1183"/>
                </a:lnTo>
                <a:lnTo>
                  <a:pt x="1565" y="934"/>
                </a:lnTo>
                <a:lnTo>
                  <a:pt x="1530" y="761"/>
                </a:lnTo>
                <a:lnTo>
                  <a:pt x="1384" y="728"/>
                </a:lnTo>
                <a:lnTo>
                  <a:pt x="1277" y="336"/>
                </a:lnTo>
                <a:lnTo>
                  <a:pt x="1118" y="228"/>
                </a:lnTo>
                <a:lnTo>
                  <a:pt x="983" y="83"/>
                </a:lnTo>
                <a:lnTo>
                  <a:pt x="863" y="93"/>
                </a:lnTo>
                <a:lnTo>
                  <a:pt x="773" y="0"/>
                </a:lnTo>
                <a:lnTo>
                  <a:pt x="625" y="117"/>
                </a:lnTo>
                <a:lnTo>
                  <a:pt x="439" y="129"/>
                </a:lnTo>
                <a:close/>
              </a:path>
            </a:pathLst>
          </a:custGeom>
          <a:solidFill>
            <a:srgbClr val="00CC99"/>
          </a:solidFill>
          <a:ln w="0">
            <a:solidFill>
              <a:srgbClr val="000000"/>
            </a:solidFill>
            <a:prstDash val="solid"/>
            <a:round/>
            <a:headEnd/>
            <a:tailEnd/>
          </a:ln>
        </p:spPr>
        <p:txBody>
          <a:bodyPr/>
          <a:lstStyle/>
          <a:p>
            <a:endParaRPr lang="fi-FI"/>
          </a:p>
        </p:txBody>
      </p:sp>
      <p:sp>
        <p:nvSpPr>
          <p:cNvPr id="37900" name="Freeform 12"/>
          <p:cNvSpPr>
            <a:spLocks noChangeAspect="1"/>
          </p:cNvSpPr>
          <p:nvPr/>
        </p:nvSpPr>
        <p:spPr bwMode="auto">
          <a:xfrm>
            <a:off x="1855788" y="2897188"/>
            <a:ext cx="512762" cy="1112837"/>
          </a:xfrm>
          <a:custGeom>
            <a:avLst/>
            <a:gdLst>
              <a:gd name="T0" fmla="*/ 2147483647 w 764"/>
              <a:gd name="T1" fmla="*/ 2147483647 h 1661"/>
              <a:gd name="T2" fmla="*/ 2147483647 w 764"/>
              <a:gd name="T3" fmla="*/ 2147483647 h 1661"/>
              <a:gd name="T4" fmla="*/ 2147483647 w 764"/>
              <a:gd name="T5" fmla="*/ 2147483647 h 1661"/>
              <a:gd name="T6" fmla="*/ 2147483647 w 764"/>
              <a:gd name="T7" fmla="*/ 2147483647 h 1661"/>
              <a:gd name="T8" fmla="*/ 0 w 764"/>
              <a:gd name="T9" fmla="*/ 2147483647 h 1661"/>
              <a:gd name="T10" fmla="*/ 2147483647 w 764"/>
              <a:gd name="T11" fmla="*/ 2147483647 h 1661"/>
              <a:gd name="T12" fmla="*/ 2147483647 w 764"/>
              <a:gd name="T13" fmla="*/ 2147483647 h 1661"/>
              <a:gd name="T14" fmla="*/ 2147483647 w 764"/>
              <a:gd name="T15" fmla="*/ 2147483647 h 1661"/>
              <a:gd name="T16" fmla="*/ 2147483647 w 764"/>
              <a:gd name="T17" fmla="*/ 2147483647 h 1661"/>
              <a:gd name="T18" fmla="*/ 2147483647 w 764"/>
              <a:gd name="T19" fmla="*/ 2147483647 h 1661"/>
              <a:gd name="T20" fmla="*/ 2147483647 w 764"/>
              <a:gd name="T21" fmla="*/ 2147483647 h 1661"/>
              <a:gd name="T22" fmla="*/ 2147483647 w 764"/>
              <a:gd name="T23" fmla="*/ 2147483647 h 1661"/>
              <a:gd name="T24" fmla="*/ 2147483647 w 764"/>
              <a:gd name="T25" fmla="*/ 2147483647 h 1661"/>
              <a:gd name="T26" fmla="*/ 2147483647 w 764"/>
              <a:gd name="T27" fmla="*/ 2147483647 h 1661"/>
              <a:gd name="T28" fmla="*/ 2147483647 w 764"/>
              <a:gd name="T29" fmla="*/ 0 h 1661"/>
              <a:gd name="T30" fmla="*/ 2147483647 w 764"/>
              <a:gd name="T31" fmla="*/ 2147483647 h 1661"/>
              <a:gd name="T32" fmla="*/ 2147483647 w 764"/>
              <a:gd name="T33" fmla="*/ 2147483647 h 1661"/>
              <a:gd name="T34" fmla="*/ 2147483647 w 764"/>
              <a:gd name="T35" fmla="*/ 2147483647 h 1661"/>
              <a:gd name="T36" fmla="*/ 2147483647 w 764"/>
              <a:gd name="T37" fmla="*/ 2147483647 h 1661"/>
              <a:gd name="T38" fmla="*/ 2147483647 w 764"/>
              <a:gd name="T39" fmla="*/ 2147483647 h 1661"/>
              <a:gd name="T40" fmla="*/ 2147483647 w 764"/>
              <a:gd name="T41" fmla="*/ 2147483647 h 1661"/>
              <a:gd name="T42" fmla="*/ 2147483647 w 764"/>
              <a:gd name="T43" fmla="*/ 2147483647 h 1661"/>
              <a:gd name="T44" fmla="*/ 2147483647 w 764"/>
              <a:gd name="T45" fmla="*/ 2147483647 h 1661"/>
              <a:gd name="T46" fmla="*/ 2147483647 w 764"/>
              <a:gd name="T47" fmla="*/ 2147483647 h 1661"/>
              <a:gd name="T48" fmla="*/ 2147483647 w 764"/>
              <a:gd name="T49" fmla="*/ 2147483647 h 1661"/>
              <a:gd name="T50" fmla="*/ 2147483647 w 764"/>
              <a:gd name="T51" fmla="*/ 2147483647 h 1661"/>
              <a:gd name="T52" fmla="*/ 2147483647 w 764"/>
              <a:gd name="T53" fmla="*/ 2147483647 h 1661"/>
              <a:gd name="T54" fmla="*/ 2147483647 w 764"/>
              <a:gd name="T55" fmla="*/ 2147483647 h 16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64"/>
              <a:gd name="T85" fmla="*/ 0 h 1661"/>
              <a:gd name="T86" fmla="*/ 764 w 764"/>
              <a:gd name="T87" fmla="*/ 1661 h 166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64" h="1661">
                <a:moveTo>
                  <a:pt x="95" y="982"/>
                </a:moveTo>
                <a:lnTo>
                  <a:pt x="96" y="1148"/>
                </a:lnTo>
                <a:lnTo>
                  <a:pt x="108" y="1308"/>
                </a:lnTo>
                <a:lnTo>
                  <a:pt x="37" y="1490"/>
                </a:lnTo>
                <a:lnTo>
                  <a:pt x="0" y="1554"/>
                </a:lnTo>
                <a:lnTo>
                  <a:pt x="7" y="1602"/>
                </a:lnTo>
                <a:lnTo>
                  <a:pt x="50" y="1654"/>
                </a:lnTo>
                <a:lnTo>
                  <a:pt x="87" y="1661"/>
                </a:lnTo>
                <a:lnTo>
                  <a:pt x="605" y="1254"/>
                </a:lnTo>
                <a:lnTo>
                  <a:pt x="764" y="1288"/>
                </a:lnTo>
                <a:lnTo>
                  <a:pt x="715" y="588"/>
                </a:lnTo>
                <a:lnTo>
                  <a:pt x="512" y="206"/>
                </a:lnTo>
                <a:lnTo>
                  <a:pt x="599" y="147"/>
                </a:lnTo>
                <a:lnTo>
                  <a:pt x="593" y="77"/>
                </a:lnTo>
                <a:lnTo>
                  <a:pt x="355" y="0"/>
                </a:lnTo>
                <a:lnTo>
                  <a:pt x="42" y="22"/>
                </a:lnTo>
                <a:lnTo>
                  <a:pt x="1" y="101"/>
                </a:lnTo>
                <a:lnTo>
                  <a:pt x="4" y="108"/>
                </a:lnTo>
                <a:lnTo>
                  <a:pt x="40" y="239"/>
                </a:lnTo>
                <a:lnTo>
                  <a:pt x="93" y="323"/>
                </a:lnTo>
                <a:lnTo>
                  <a:pt x="141" y="380"/>
                </a:lnTo>
                <a:lnTo>
                  <a:pt x="186" y="429"/>
                </a:lnTo>
                <a:lnTo>
                  <a:pt x="232" y="507"/>
                </a:lnTo>
                <a:lnTo>
                  <a:pt x="248" y="555"/>
                </a:lnTo>
                <a:lnTo>
                  <a:pt x="211" y="621"/>
                </a:lnTo>
                <a:lnTo>
                  <a:pt x="131" y="673"/>
                </a:lnTo>
                <a:lnTo>
                  <a:pt x="98" y="747"/>
                </a:lnTo>
                <a:lnTo>
                  <a:pt x="95" y="982"/>
                </a:lnTo>
                <a:close/>
              </a:path>
            </a:pathLst>
          </a:custGeom>
          <a:solidFill>
            <a:srgbClr val="00CC99"/>
          </a:solidFill>
          <a:ln w="0">
            <a:solidFill>
              <a:srgbClr val="000000"/>
            </a:solidFill>
            <a:prstDash val="solid"/>
            <a:round/>
            <a:headEnd/>
            <a:tailEnd/>
          </a:ln>
        </p:spPr>
        <p:txBody>
          <a:bodyPr/>
          <a:lstStyle/>
          <a:p>
            <a:endParaRPr lang="fi-FI"/>
          </a:p>
        </p:txBody>
      </p:sp>
      <p:sp>
        <p:nvSpPr>
          <p:cNvPr id="37901" name="Freeform 13"/>
          <p:cNvSpPr>
            <a:spLocks noChangeAspect="1"/>
          </p:cNvSpPr>
          <p:nvPr/>
        </p:nvSpPr>
        <p:spPr bwMode="auto">
          <a:xfrm>
            <a:off x="3687763" y="4100513"/>
            <a:ext cx="1050925" cy="788987"/>
          </a:xfrm>
          <a:custGeom>
            <a:avLst/>
            <a:gdLst>
              <a:gd name="T0" fmla="*/ 2147483647 w 1573"/>
              <a:gd name="T1" fmla="*/ 2147483647 h 1179"/>
              <a:gd name="T2" fmla="*/ 0 w 1573"/>
              <a:gd name="T3" fmla="*/ 2147483647 h 1179"/>
              <a:gd name="T4" fmla="*/ 2147483647 w 1573"/>
              <a:gd name="T5" fmla="*/ 2147483647 h 1179"/>
              <a:gd name="T6" fmla="*/ 2147483647 w 1573"/>
              <a:gd name="T7" fmla="*/ 2147483647 h 1179"/>
              <a:gd name="T8" fmla="*/ 2147483647 w 1573"/>
              <a:gd name="T9" fmla="*/ 2147483647 h 1179"/>
              <a:gd name="T10" fmla="*/ 2147483647 w 1573"/>
              <a:gd name="T11" fmla="*/ 2147483647 h 1179"/>
              <a:gd name="T12" fmla="*/ 2147483647 w 1573"/>
              <a:gd name="T13" fmla="*/ 0 h 1179"/>
              <a:gd name="T14" fmla="*/ 2147483647 w 1573"/>
              <a:gd name="T15" fmla="*/ 2147483647 h 1179"/>
              <a:gd name="T16" fmla="*/ 2147483647 w 1573"/>
              <a:gd name="T17" fmla="*/ 2147483647 h 1179"/>
              <a:gd name="T18" fmla="*/ 2147483647 w 1573"/>
              <a:gd name="T19" fmla="*/ 2147483647 h 1179"/>
              <a:gd name="T20" fmla="*/ 2147483647 w 1573"/>
              <a:gd name="T21" fmla="*/ 2147483647 h 1179"/>
              <a:gd name="T22" fmla="*/ 2147483647 w 1573"/>
              <a:gd name="T23" fmla="*/ 2147483647 h 1179"/>
              <a:gd name="T24" fmla="*/ 2147483647 w 1573"/>
              <a:gd name="T25" fmla="*/ 2147483647 h 1179"/>
              <a:gd name="T26" fmla="*/ 2147483647 w 1573"/>
              <a:gd name="T27" fmla="*/ 2147483647 h 1179"/>
              <a:gd name="T28" fmla="*/ 2147483647 w 1573"/>
              <a:gd name="T29" fmla="*/ 2147483647 h 1179"/>
              <a:gd name="T30" fmla="*/ 2147483647 w 1573"/>
              <a:gd name="T31" fmla="*/ 2147483647 h 1179"/>
              <a:gd name="T32" fmla="*/ 2147483647 w 1573"/>
              <a:gd name="T33" fmla="*/ 2147483647 h 1179"/>
              <a:gd name="T34" fmla="*/ 2147483647 w 1573"/>
              <a:gd name="T35" fmla="*/ 2147483647 h 1179"/>
              <a:gd name="T36" fmla="*/ 2147483647 w 1573"/>
              <a:gd name="T37" fmla="*/ 2147483647 h 1179"/>
              <a:gd name="T38" fmla="*/ 2147483647 w 1573"/>
              <a:gd name="T39" fmla="*/ 2147483647 h 11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73"/>
              <a:gd name="T61" fmla="*/ 0 h 1179"/>
              <a:gd name="T62" fmla="*/ 1573 w 1573"/>
              <a:gd name="T63" fmla="*/ 1179 h 11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73" h="1179">
                <a:moveTo>
                  <a:pt x="332" y="968"/>
                </a:moveTo>
                <a:lnTo>
                  <a:pt x="0" y="1044"/>
                </a:lnTo>
                <a:lnTo>
                  <a:pt x="418" y="532"/>
                </a:lnTo>
                <a:lnTo>
                  <a:pt x="487" y="172"/>
                </a:lnTo>
                <a:lnTo>
                  <a:pt x="604" y="127"/>
                </a:lnTo>
                <a:lnTo>
                  <a:pt x="608" y="5"/>
                </a:lnTo>
                <a:lnTo>
                  <a:pt x="610" y="0"/>
                </a:lnTo>
                <a:lnTo>
                  <a:pt x="1078" y="291"/>
                </a:lnTo>
                <a:lnTo>
                  <a:pt x="1186" y="552"/>
                </a:lnTo>
                <a:lnTo>
                  <a:pt x="1258" y="556"/>
                </a:lnTo>
                <a:lnTo>
                  <a:pt x="1573" y="684"/>
                </a:lnTo>
                <a:lnTo>
                  <a:pt x="1223" y="894"/>
                </a:lnTo>
                <a:lnTo>
                  <a:pt x="1177" y="1179"/>
                </a:lnTo>
                <a:lnTo>
                  <a:pt x="1170" y="1175"/>
                </a:lnTo>
                <a:lnTo>
                  <a:pt x="1011" y="1067"/>
                </a:lnTo>
                <a:lnTo>
                  <a:pt x="876" y="922"/>
                </a:lnTo>
                <a:lnTo>
                  <a:pt x="756" y="932"/>
                </a:lnTo>
                <a:lnTo>
                  <a:pt x="666" y="839"/>
                </a:lnTo>
                <a:lnTo>
                  <a:pt x="518" y="956"/>
                </a:lnTo>
                <a:lnTo>
                  <a:pt x="332" y="968"/>
                </a:lnTo>
                <a:close/>
              </a:path>
            </a:pathLst>
          </a:custGeom>
          <a:solidFill>
            <a:srgbClr val="00CC99"/>
          </a:solidFill>
          <a:ln w="0">
            <a:solidFill>
              <a:srgbClr val="000000"/>
            </a:solidFill>
            <a:prstDash val="solid"/>
            <a:round/>
            <a:headEnd/>
            <a:tailEnd/>
          </a:ln>
        </p:spPr>
        <p:txBody>
          <a:bodyPr/>
          <a:lstStyle/>
          <a:p>
            <a:endParaRPr lang="fi-FI"/>
          </a:p>
        </p:txBody>
      </p:sp>
      <p:sp>
        <p:nvSpPr>
          <p:cNvPr id="37902" name="Freeform 14"/>
          <p:cNvSpPr>
            <a:spLocks noChangeAspect="1"/>
          </p:cNvSpPr>
          <p:nvPr/>
        </p:nvSpPr>
        <p:spPr bwMode="auto">
          <a:xfrm>
            <a:off x="4097338" y="5483225"/>
            <a:ext cx="911225" cy="1036638"/>
          </a:xfrm>
          <a:custGeom>
            <a:avLst/>
            <a:gdLst>
              <a:gd name="T0" fmla="*/ 2147483647 w 1362"/>
              <a:gd name="T1" fmla="*/ 2147483647 h 1551"/>
              <a:gd name="T2" fmla="*/ 2147483647 w 1362"/>
              <a:gd name="T3" fmla="*/ 2147483647 h 1551"/>
              <a:gd name="T4" fmla="*/ 2147483647 w 1362"/>
              <a:gd name="T5" fmla="*/ 2147483647 h 1551"/>
              <a:gd name="T6" fmla="*/ 2147483647 w 1362"/>
              <a:gd name="T7" fmla="*/ 2147483647 h 1551"/>
              <a:gd name="T8" fmla="*/ 2147483647 w 1362"/>
              <a:gd name="T9" fmla="*/ 2147483647 h 1551"/>
              <a:gd name="T10" fmla="*/ 2147483647 w 1362"/>
              <a:gd name="T11" fmla="*/ 2147483647 h 1551"/>
              <a:gd name="T12" fmla="*/ 2147483647 w 1362"/>
              <a:gd name="T13" fmla="*/ 2147483647 h 1551"/>
              <a:gd name="T14" fmla="*/ 2147483647 w 1362"/>
              <a:gd name="T15" fmla="*/ 2147483647 h 1551"/>
              <a:gd name="T16" fmla="*/ 2147483647 w 1362"/>
              <a:gd name="T17" fmla="*/ 2147483647 h 1551"/>
              <a:gd name="T18" fmla="*/ 2147483647 w 1362"/>
              <a:gd name="T19" fmla="*/ 2147483647 h 1551"/>
              <a:gd name="T20" fmla="*/ 2147483647 w 1362"/>
              <a:gd name="T21" fmla="*/ 2147483647 h 1551"/>
              <a:gd name="T22" fmla="*/ 2147483647 w 1362"/>
              <a:gd name="T23" fmla="*/ 2147483647 h 1551"/>
              <a:gd name="T24" fmla="*/ 2147483647 w 1362"/>
              <a:gd name="T25" fmla="*/ 2147483647 h 1551"/>
              <a:gd name="T26" fmla="*/ 2147483647 w 1362"/>
              <a:gd name="T27" fmla="*/ 2147483647 h 1551"/>
              <a:gd name="T28" fmla="*/ 2147483647 w 1362"/>
              <a:gd name="T29" fmla="*/ 2147483647 h 1551"/>
              <a:gd name="T30" fmla="*/ 2147483647 w 1362"/>
              <a:gd name="T31" fmla="*/ 2147483647 h 1551"/>
              <a:gd name="T32" fmla="*/ 2147483647 w 1362"/>
              <a:gd name="T33" fmla="*/ 2147483647 h 1551"/>
              <a:gd name="T34" fmla="*/ 2147483647 w 1362"/>
              <a:gd name="T35" fmla="*/ 2147483647 h 1551"/>
              <a:gd name="T36" fmla="*/ 2147483647 w 1362"/>
              <a:gd name="T37" fmla="*/ 2147483647 h 1551"/>
              <a:gd name="T38" fmla="*/ 2147483647 w 1362"/>
              <a:gd name="T39" fmla="*/ 2147483647 h 1551"/>
              <a:gd name="T40" fmla="*/ 2147483647 w 1362"/>
              <a:gd name="T41" fmla="*/ 2147483647 h 1551"/>
              <a:gd name="T42" fmla="*/ 2147483647 w 1362"/>
              <a:gd name="T43" fmla="*/ 2147483647 h 1551"/>
              <a:gd name="T44" fmla="*/ 2147483647 w 1362"/>
              <a:gd name="T45" fmla="*/ 2147483647 h 1551"/>
              <a:gd name="T46" fmla="*/ 2147483647 w 1362"/>
              <a:gd name="T47" fmla="*/ 2147483647 h 1551"/>
              <a:gd name="T48" fmla="*/ 2147483647 w 1362"/>
              <a:gd name="T49" fmla="*/ 2147483647 h 1551"/>
              <a:gd name="T50" fmla="*/ 2147483647 w 1362"/>
              <a:gd name="T51" fmla="*/ 2147483647 h 1551"/>
              <a:gd name="T52" fmla="*/ 0 w 1362"/>
              <a:gd name="T53" fmla="*/ 2147483647 h 1551"/>
              <a:gd name="T54" fmla="*/ 2147483647 w 1362"/>
              <a:gd name="T55" fmla="*/ 2147483647 h 1551"/>
              <a:gd name="T56" fmla="*/ 2147483647 w 1362"/>
              <a:gd name="T57" fmla="*/ 2147483647 h 1551"/>
              <a:gd name="T58" fmla="*/ 2147483647 w 1362"/>
              <a:gd name="T59" fmla="*/ 2147483647 h 1551"/>
              <a:gd name="T60" fmla="*/ 2147483647 w 1362"/>
              <a:gd name="T61" fmla="*/ 2147483647 h 1551"/>
              <a:gd name="T62" fmla="*/ 2147483647 w 1362"/>
              <a:gd name="T63" fmla="*/ 2147483647 h 1551"/>
              <a:gd name="T64" fmla="*/ 2147483647 w 1362"/>
              <a:gd name="T65" fmla="*/ 2147483647 h 1551"/>
              <a:gd name="T66" fmla="*/ 2147483647 w 1362"/>
              <a:gd name="T67" fmla="*/ 2147483647 h 1551"/>
              <a:gd name="T68" fmla="*/ 2147483647 w 1362"/>
              <a:gd name="T69" fmla="*/ 2147483647 h 1551"/>
              <a:gd name="T70" fmla="*/ 2147483647 w 1362"/>
              <a:gd name="T71" fmla="*/ 0 h 1551"/>
              <a:gd name="T72" fmla="*/ 2147483647 w 1362"/>
              <a:gd name="T73" fmla="*/ 2147483647 h 1551"/>
              <a:gd name="T74" fmla="*/ 2147483647 w 1362"/>
              <a:gd name="T75" fmla="*/ 2147483647 h 1551"/>
              <a:gd name="T76" fmla="*/ 2147483647 w 1362"/>
              <a:gd name="T77" fmla="*/ 2147483647 h 15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62"/>
              <a:gd name="T118" fmla="*/ 0 h 1551"/>
              <a:gd name="T119" fmla="*/ 1362 w 1362"/>
              <a:gd name="T120" fmla="*/ 1551 h 15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62" h="1551">
                <a:moveTo>
                  <a:pt x="1166" y="203"/>
                </a:moveTo>
                <a:lnTo>
                  <a:pt x="1135" y="311"/>
                </a:lnTo>
                <a:lnTo>
                  <a:pt x="1227" y="516"/>
                </a:lnTo>
                <a:lnTo>
                  <a:pt x="1359" y="569"/>
                </a:lnTo>
                <a:lnTo>
                  <a:pt x="1330" y="797"/>
                </a:lnTo>
                <a:lnTo>
                  <a:pt x="1274" y="817"/>
                </a:lnTo>
                <a:lnTo>
                  <a:pt x="1276" y="946"/>
                </a:lnTo>
                <a:lnTo>
                  <a:pt x="1362" y="1003"/>
                </a:lnTo>
                <a:lnTo>
                  <a:pt x="1358" y="1109"/>
                </a:lnTo>
                <a:lnTo>
                  <a:pt x="1317" y="1137"/>
                </a:lnTo>
                <a:lnTo>
                  <a:pt x="1194" y="1111"/>
                </a:lnTo>
                <a:lnTo>
                  <a:pt x="1055" y="1168"/>
                </a:lnTo>
                <a:lnTo>
                  <a:pt x="1166" y="1339"/>
                </a:lnTo>
                <a:lnTo>
                  <a:pt x="1161" y="1471"/>
                </a:lnTo>
                <a:lnTo>
                  <a:pt x="935" y="1551"/>
                </a:lnTo>
                <a:lnTo>
                  <a:pt x="464" y="1501"/>
                </a:lnTo>
                <a:lnTo>
                  <a:pt x="460" y="1492"/>
                </a:lnTo>
                <a:lnTo>
                  <a:pt x="362" y="1243"/>
                </a:lnTo>
                <a:lnTo>
                  <a:pt x="260" y="1263"/>
                </a:lnTo>
                <a:lnTo>
                  <a:pt x="186" y="1233"/>
                </a:lnTo>
                <a:lnTo>
                  <a:pt x="199" y="903"/>
                </a:lnTo>
                <a:lnTo>
                  <a:pt x="23" y="766"/>
                </a:lnTo>
                <a:lnTo>
                  <a:pt x="17" y="686"/>
                </a:lnTo>
                <a:lnTo>
                  <a:pt x="14" y="652"/>
                </a:lnTo>
                <a:lnTo>
                  <a:pt x="52" y="577"/>
                </a:lnTo>
                <a:lnTo>
                  <a:pt x="5" y="527"/>
                </a:lnTo>
                <a:lnTo>
                  <a:pt x="0" y="369"/>
                </a:lnTo>
                <a:lnTo>
                  <a:pt x="147" y="462"/>
                </a:lnTo>
                <a:lnTo>
                  <a:pt x="230" y="286"/>
                </a:lnTo>
                <a:lnTo>
                  <a:pt x="283" y="223"/>
                </a:lnTo>
                <a:lnTo>
                  <a:pt x="368" y="191"/>
                </a:lnTo>
                <a:lnTo>
                  <a:pt x="467" y="162"/>
                </a:lnTo>
                <a:lnTo>
                  <a:pt x="619" y="183"/>
                </a:lnTo>
                <a:lnTo>
                  <a:pt x="789" y="162"/>
                </a:lnTo>
                <a:lnTo>
                  <a:pt x="851" y="182"/>
                </a:lnTo>
                <a:lnTo>
                  <a:pt x="1037" y="0"/>
                </a:lnTo>
                <a:lnTo>
                  <a:pt x="1296" y="25"/>
                </a:lnTo>
                <a:lnTo>
                  <a:pt x="1269" y="153"/>
                </a:lnTo>
                <a:lnTo>
                  <a:pt x="1166" y="203"/>
                </a:lnTo>
                <a:close/>
              </a:path>
            </a:pathLst>
          </a:custGeom>
          <a:solidFill>
            <a:srgbClr val="00CC99"/>
          </a:solidFill>
          <a:ln w="0">
            <a:solidFill>
              <a:srgbClr val="000000"/>
            </a:solidFill>
            <a:prstDash val="solid"/>
            <a:round/>
            <a:headEnd/>
            <a:tailEnd/>
          </a:ln>
        </p:spPr>
        <p:txBody>
          <a:bodyPr/>
          <a:lstStyle/>
          <a:p>
            <a:endParaRPr lang="fi-FI"/>
          </a:p>
        </p:txBody>
      </p:sp>
      <p:sp>
        <p:nvSpPr>
          <p:cNvPr id="37903" name="Freeform 15"/>
          <p:cNvSpPr>
            <a:spLocks noChangeAspect="1"/>
          </p:cNvSpPr>
          <p:nvPr/>
        </p:nvSpPr>
        <p:spPr bwMode="auto">
          <a:xfrm>
            <a:off x="3130550" y="5795963"/>
            <a:ext cx="1100138" cy="898525"/>
          </a:xfrm>
          <a:custGeom>
            <a:avLst/>
            <a:gdLst>
              <a:gd name="T0" fmla="*/ 2147483647 w 1643"/>
              <a:gd name="T1" fmla="*/ 2147483647 h 1344"/>
              <a:gd name="T2" fmla="*/ 2147483647 w 1643"/>
              <a:gd name="T3" fmla="*/ 0 h 1344"/>
              <a:gd name="T4" fmla="*/ 2147483647 w 1643"/>
              <a:gd name="T5" fmla="*/ 2147483647 h 1344"/>
              <a:gd name="T6" fmla="*/ 2147483647 w 1643"/>
              <a:gd name="T7" fmla="*/ 2147483647 h 1344"/>
              <a:gd name="T8" fmla="*/ 2147483647 w 1643"/>
              <a:gd name="T9" fmla="*/ 2147483647 h 1344"/>
              <a:gd name="T10" fmla="*/ 2147483647 w 1643"/>
              <a:gd name="T11" fmla="*/ 2147483647 h 1344"/>
              <a:gd name="T12" fmla="*/ 2147483647 w 1643"/>
              <a:gd name="T13" fmla="*/ 2147483647 h 1344"/>
              <a:gd name="T14" fmla="*/ 2147483647 w 1643"/>
              <a:gd name="T15" fmla="*/ 2147483647 h 1344"/>
              <a:gd name="T16" fmla="*/ 2147483647 w 1643"/>
              <a:gd name="T17" fmla="*/ 2147483647 h 1344"/>
              <a:gd name="T18" fmla="*/ 2147483647 w 1643"/>
              <a:gd name="T19" fmla="*/ 2147483647 h 1344"/>
              <a:gd name="T20" fmla="*/ 2147483647 w 1643"/>
              <a:gd name="T21" fmla="*/ 2147483647 h 1344"/>
              <a:gd name="T22" fmla="*/ 2147483647 w 1643"/>
              <a:gd name="T23" fmla="*/ 2147483647 h 1344"/>
              <a:gd name="T24" fmla="*/ 2147483647 w 1643"/>
              <a:gd name="T25" fmla="*/ 2147483647 h 1344"/>
              <a:gd name="T26" fmla="*/ 0 w 1643"/>
              <a:gd name="T27" fmla="*/ 2147483647 h 1344"/>
              <a:gd name="T28" fmla="*/ 2147483647 w 1643"/>
              <a:gd name="T29" fmla="*/ 2147483647 h 1344"/>
              <a:gd name="T30" fmla="*/ 2147483647 w 1643"/>
              <a:gd name="T31" fmla="*/ 2147483647 h 1344"/>
              <a:gd name="T32" fmla="*/ 2147483647 w 1643"/>
              <a:gd name="T33" fmla="*/ 2147483647 h 1344"/>
              <a:gd name="T34" fmla="*/ 2147483647 w 1643"/>
              <a:gd name="T35" fmla="*/ 2147483647 h 1344"/>
              <a:gd name="T36" fmla="*/ 2147483647 w 1643"/>
              <a:gd name="T37" fmla="*/ 2147483647 h 1344"/>
              <a:gd name="T38" fmla="*/ 2147483647 w 1643"/>
              <a:gd name="T39" fmla="*/ 2147483647 h 1344"/>
              <a:gd name="T40" fmla="*/ 2147483647 w 1643"/>
              <a:gd name="T41" fmla="*/ 2147483647 h 1344"/>
              <a:gd name="T42" fmla="*/ 2147483647 w 1643"/>
              <a:gd name="T43" fmla="*/ 2147483647 h 13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43"/>
              <a:gd name="T67" fmla="*/ 0 h 1344"/>
              <a:gd name="T68" fmla="*/ 1643 w 1643"/>
              <a:gd name="T69" fmla="*/ 1344 h 13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43" h="1344">
                <a:moveTo>
                  <a:pt x="838" y="13"/>
                </a:moveTo>
                <a:lnTo>
                  <a:pt x="1160" y="0"/>
                </a:lnTo>
                <a:lnTo>
                  <a:pt x="1186" y="104"/>
                </a:lnTo>
                <a:lnTo>
                  <a:pt x="1251" y="201"/>
                </a:lnTo>
                <a:lnTo>
                  <a:pt x="1461" y="219"/>
                </a:lnTo>
                <a:lnTo>
                  <a:pt x="1467" y="299"/>
                </a:lnTo>
                <a:lnTo>
                  <a:pt x="1643" y="436"/>
                </a:lnTo>
                <a:lnTo>
                  <a:pt x="1630" y="766"/>
                </a:lnTo>
                <a:lnTo>
                  <a:pt x="1333" y="1252"/>
                </a:lnTo>
                <a:lnTo>
                  <a:pt x="1087" y="1344"/>
                </a:lnTo>
                <a:lnTo>
                  <a:pt x="448" y="1277"/>
                </a:lnTo>
                <a:lnTo>
                  <a:pt x="419" y="1054"/>
                </a:lnTo>
                <a:lnTo>
                  <a:pt x="233" y="1178"/>
                </a:lnTo>
                <a:lnTo>
                  <a:pt x="0" y="912"/>
                </a:lnTo>
                <a:lnTo>
                  <a:pt x="124" y="642"/>
                </a:lnTo>
                <a:lnTo>
                  <a:pt x="89" y="477"/>
                </a:lnTo>
                <a:lnTo>
                  <a:pt x="374" y="328"/>
                </a:lnTo>
                <a:lnTo>
                  <a:pt x="483" y="206"/>
                </a:lnTo>
                <a:lnTo>
                  <a:pt x="654" y="155"/>
                </a:lnTo>
                <a:lnTo>
                  <a:pt x="704" y="255"/>
                </a:lnTo>
                <a:lnTo>
                  <a:pt x="856" y="172"/>
                </a:lnTo>
                <a:lnTo>
                  <a:pt x="838" y="13"/>
                </a:lnTo>
                <a:close/>
              </a:path>
            </a:pathLst>
          </a:custGeom>
          <a:solidFill>
            <a:srgbClr val="00CC99"/>
          </a:solidFill>
          <a:ln w="0">
            <a:solidFill>
              <a:srgbClr val="000000"/>
            </a:solidFill>
            <a:prstDash val="solid"/>
            <a:round/>
            <a:headEnd/>
            <a:tailEnd/>
          </a:ln>
        </p:spPr>
        <p:txBody>
          <a:bodyPr/>
          <a:lstStyle/>
          <a:p>
            <a:endParaRPr lang="fi-FI"/>
          </a:p>
        </p:txBody>
      </p:sp>
      <p:sp>
        <p:nvSpPr>
          <p:cNvPr id="37904" name="Freeform 16"/>
          <p:cNvSpPr>
            <a:spLocks noChangeAspect="1"/>
          </p:cNvSpPr>
          <p:nvPr/>
        </p:nvSpPr>
        <p:spPr bwMode="auto">
          <a:xfrm>
            <a:off x="4094163" y="2905125"/>
            <a:ext cx="1371600" cy="1654175"/>
          </a:xfrm>
          <a:custGeom>
            <a:avLst/>
            <a:gdLst>
              <a:gd name="T0" fmla="*/ 2147483647 w 2049"/>
              <a:gd name="T1" fmla="*/ 2147483647 h 2469"/>
              <a:gd name="T2" fmla="*/ 2147483647 w 2049"/>
              <a:gd name="T3" fmla="*/ 2147483647 h 2469"/>
              <a:gd name="T4" fmla="*/ 2147483647 w 2049"/>
              <a:gd name="T5" fmla="*/ 2147483647 h 2469"/>
              <a:gd name="T6" fmla="*/ 2147483647 w 2049"/>
              <a:gd name="T7" fmla="*/ 2147483647 h 2469"/>
              <a:gd name="T8" fmla="*/ 2147483647 w 2049"/>
              <a:gd name="T9" fmla="*/ 2147483647 h 2469"/>
              <a:gd name="T10" fmla="*/ 2147483647 w 2049"/>
              <a:gd name="T11" fmla="*/ 2147483647 h 2469"/>
              <a:gd name="T12" fmla="*/ 2147483647 w 2049"/>
              <a:gd name="T13" fmla="*/ 2147483647 h 2469"/>
              <a:gd name="T14" fmla="*/ 2147483647 w 2049"/>
              <a:gd name="T15" fmla="*/ 2147483647 h 2469"/>
              <a:gd name="T16" fmla="*/ 2147483647 w 2049"/>
              <a:gd name="T17" fmla="*/ 2147483647 h 2469"/>
              <a:gd name="T18" fmla="*/ 0 w 2049"/>
              <a:gd name="T19" fmla="*/ 2147483647 h 2469"/>
              <a:gd name="T20" fmla="*/ 2147483647 w 2049"/>
              <a:gd name="T21" fmla="*/ 2147483647 h 2469"/>
              <a:gd name="T22" fmla="*/ 2147483647 w 2049"/>
              <a:gd name="T23" fmla="*/ 2147483647 h 2469"/>
              <a:gd name="T24" fmla="*/ 2147483647 w 2049"/>
              <a:gd name="T25" fmla="*/ 0 h 2469"/>
              <a:gd name="T26" fmla="*/ 2147483647 w 2049"/>
              <a:gd name="T27" fmla="*/ 2147483647 h 2469"/>
              <a:gd name="T28" fmla="*/ 2147483647 w 2049"/>
              <a:gd name="T29" fmla="*/ 2147483647 h 2469"/>
              <a:gd name="T30" fmla="*/ 2147483647 w 2049"/>
              <a:gd name="T31" fmla="*/ 2147483647 h 2469"/>
              <a:gd name="T32" fmla="*/ 2147483647 w 2049"/>
              <a:gd name="T33" fmla="*/ 2147483647 h 2469"/>
              <a:gd name="T34" fmla="*/ 2147483647 w 2049"/>
              <a:gd name="T35" fmla="*/ 2147483647 h 2469"/>
              <a:gd name="T36" fmla="*/ 2147483647 w 2049"/>
              <a:gd name="T37" fmla="*/ 2147483647 h 24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49"/>
              <a:gd name="T58" fmla="*/ 0 h 2469"/>
              <a:gd name="T59" fmla="*/ 2049 w 2049"/>
              <a:gd name="T60" fmla="*/ 2469 h 24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49" h="2469">
                <a:moveTo>
                  <a:pt x="1871" y="1207"/>
                </a:moveTo>
                <a:lnTo>
                  <a:pt x="1729" y="1309"/>
                </a:lnTo>
                <a:lnTo>
                  <a:pt x="1703" y="1439"/>
                </a:lnTo>
                <a:lnTo>
                  <a:pt x="1597" y="1615"/>
                </a:lnTo>
                <a:lnTo>
                  <a:pt x="1232" y="2408"/>
                </a:lnTo>
                <a:lnTo>
                  <a:pt x="963" y="2469"/>
                </a:lnTo>
                <a:lnTo>
                  <a:pt x="648" y="2341"/>
                </a:lnTo>
                <a:lnTo>
                  <a:pt x="576" y="2337"/>
                </a:lnTo>
                <a:lnTo>
                  <a:pt x="468" y="2076"/>
                </a:lnTo>
                <a:lnTo>
                  <a:pt x="0" y="1785"/>
                </a:lnTo>
                <a:lnTo>
                  <a:pt x="128" y="1480"/>
                </a:lnTo>
                <a:lnTo>
                  <a:pt x="468" y="1258"/>
                </a:lnTo>
                <a:lnTo>
                  <a:pt x="1182" y="0"/>
                </a:lnTo>
                <a:lnTo>
                  <a:pt x="1289" y="45"/>
                </a:lnTo>
                <a:lnTo>
                  <a:pt x="1693" y="218"/>
                </a:lnTo>
                <a:lnTo>
                  <a:pt x="1999" y="821"/>
                </a:lnTo>
                <a:lnTo>
                  <a:pt x="2044" y="886"/>
                </a:lnTo>
                <a:lnTo>
                  <a:pt x="2049" y="889"/>
                </a:lnTo>
                <a:lnTo>
                  <a:pt x="1871" y="1207"/>
                </a:lnTo>
                <a:close/>
              </a:path>
            </a:pathLst>
          </a:custGeom>
          <a:solidFill>
            <a:srgbClr val="00CC99"/>
          </a:solidFill>
          <a:ln w="0">
            <a:solidFill>
              <a:srgbClr val="000000"/>
            </a:solidFill>
            <a:prstDash val="solid"/>
            <a:round/>
            <a:headEnd/>
            <a:tailEnd/>
          </a:ln>
        </p:spPr>
        <p:txBody>
          <a:bodyPr/>
          <a:lstStyle/>
          <a:p>
            <a:endParaRPr lang="fi-FI"/>
          </a:p>
        </p:txBody>
      </p:sp>
      <p:sp>
        <p:nvSpPr>
          <p:cNvPr id="37905" name="Freeform 17"/>
          <p:cNvSpPr>
            <a:spLocks noChangeAspect="1"/>
          </p:cNvSpPr>
          <p:nvPr/>
        </p:nvSpPr>
        <p:spPr bwMode="auto">
          <a:xfrm>
            <a:off x="2982913" y="2532063"/>
            <a:ext cx="1903412" cy="2289175"/>
          </a:xfrm>
          <a:custGeom>
            <a:avLst/>
            <a:gdLst>
              <a:gd name="T0" fmla="*/ 0 w 2845"/>
              <a:gd name="T1" fmla="*/ 2147483647 h 3420"/>
              <a:gd name="T2" fmla="*/ 2147483647 w 2845"/>
              <a:gd name="T3" fmla="*/ 2147483647 h 3420"/>
              <a:gd name="T4" fmla="*/ 2147483647 w 2845"/>
              <a:gd name="T5" fmla="*/ 2147483647 h 3420"/>
              <a:gd name="T6" fmla="*/ 2147483647 w 2845"/>
              <a:gd name="T7" fmla="*/ 2147483647 h 3420"/>
              <a:gd name="T8" fmla="*/ 2147483647 w 2845"/>
              <a:gd name="T9" fmla="*/ 2147483647 h 3420"/>
              <a:gd name="T10" fmla="*/ 2147483647 w 2845"/>
              <a:gd name="T11" fmla="*/ 2147483647 h 3420"/>
              <a:gd name="T12" fmla="*/ 2147483647 w 2845"/>
              <a:gd name="T13" fmla="*/ 2147483647 h 3420"/>
              <a:gd name="T14" fmla="*/ 2147483647 w 2845"/>
              <a:gd name="T15" fmla="*/ 2147483647 h 3420"/>
              <a:gd name="T16" fmla="*/ 2147483647 w 2845"/>
              <a:gd name="T17" fmla="*/ 2147483647 h 3420"/>
              <a:gd name="T18" fmla="*/ 2147483647 w 2845"/>
              <a:gd name="T19" fmla="*/ 2147483647 h 3420"/>
              <a:gd name="T20" fmla="*/ 2147483647 w 2845"/>
              <a:gd name="T21" fmla="*/ 2147483647 h 3420"/>
              <a:gd name="T22" fmla="*/ 2147483647 w 2845"/>
              <a:gd name="T23" fmla="*/ 2147483647 h 3420"/>
              <a:gd name="T24" fmla="*/ 2147483647 w 2845"/>
              <a:gd name="T25" fmla="*/ 2147483647 h 3420"/>
              <a:gd name="T26" fmla="*/ 2147483647 w 2845"/>
              <a:gd name="T27" fmla="*/ 2147483647 h 3420"/>
              <a:gd name="T28" fmla="*/ 2147483647 w 2845"/>
              <a:gd name="T29" fmla="*/ 2147483647 h 3420"/>
              <a:gd name="T30" fmla="*/ 2147483647 w 2845"/>
              <a:gd name="T31" fmla="*/ 0 h 3420"/>
              <a:gd name="T32" fmla="*/ 2147483647 w 2845"/>
              <a:gd name="T33" fmla="*/ 2147483647 h 3420"/>
              <a:gd name="T34" fmla="*/ 2147483647 w 2845"/>
              <a:gd name="T35" fmla="*/ 2147483647 h 3420"/>
              <a:gd name="T36" fmla="*/ 2147483647 w 2845"/>
              <a:gd name="T37" fmla="*/ 2147483647 h 3420"/>
              <a:gd name="T38" fmla="*/ 2147483647 w 2845"/>
              <a:gd name="T39" fmla="*/ 2147483647 h 3420"/>
              <a:gd name="T40" fmla="*/ 2147483647 w 2845"/>
              <a:gd name="T41" fmla="*/ 2147483647 h 3420"/>
              <a:gd name="T42" fmla="*/ 2147483647 w 2845"/>
              <a:gd name="T43" fmla="*/ 2147483647 h 3420"/>
              <a:gd name="T44" fmla="*/ 2147483647 w 2845"/>
              <a:gd name="T45" fmla="*/ 2147483647 h 3420"/>
              <a:gd name="T46" fmla="*/ 2147483647 w 2845"/>
              <a:gd name="T47" fmla="*/ 2147483647 h 3420"/>
              <a:gd name="T48" fmla="*/ 2147483647 w 2845"/>
              <a:gd name="T49" fmla="*/ 2147483647 h 3420"/>
              <a:gd name="T50" fmla="*/ 2147483647 w 2845"/>
              <a:gd name="T51" fmla="*/ 2147483647 h 3420"/>
              <a:gd name="T52" fmla="*/ 2147483647 w 2845"/>
              <a:gd name="T53" fmla="*/ 2147483647 h 3420"/>
              <a:gd name="T54" fmla="*/ 2147483647 w 2845"/>
              <a:gd name="T55" fmla="*/ 2147483647 h 3420"/>
              <a:gd name="T56" fmla="*/ 0 w 2845"/>
              <a:gd name="T57" fmla="*/ 2147483647 h 34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45"/>
              <a:gd name="T88" fmla="*/ 0 h 3420"/>
              <a:gd name="T89" fmla="*/ 2845 w 2845"/>
              <a:gd name="T90" fmla="*/ 3420 h 34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45" h="3420">
                <a:moveTo>
                  <a:pt x="0" y="2923"/>
                </a:moveTo>
                <a:lnTo>
                  <a:pt x="458" y="2999"/>
                </a:lnTo>
                <a:lnTo>
                  <a:pt x="946" y="3420"/>
                </a:lnTo>
                <a:lnTo>
                  <a:pt x="1045" y="3399"/>
                </a:lnTo>
                <a:lnTo>
                  <a:pt x="1053" y="3389"/>
                </a:lnTo>
                <a:lnTo>
                  <a:pt x="1471" y="2877"/>
                </a:lnTo>
                <a:lnTo>
                  <a:pt x="1540" y="2517"/>
                </a:lnTo>
                <a:lnTo>
                  <a:pt x="1657" y="2472"/>
                </a:lnTo>
                <a:lnTo>
                  <a:pt x="1661" y="2350"/>
                </a:lnTo>
                <a:lnTo>
                  <a:pt x="1663" y="2345"/>
                </a:lnTo>
                <a:lnTo>
                  <a:pt x="1791" y="2040"/>
                </a:lnTo>
                <a:lnTo>
                  <a:pt x="2131" y="1818"/>
                </a:lnTo>
                <a:lnTo>
                  <a:pt x="2845" y="560"/>
                </a:lnTo>
                <a:lnTo>
                  <a:pt x="2840" y="557"/>
                </a:lnTo>
                <a:lnTo>
                  <a:pt x="2828" y="557"/>
                </a:lnTo>
                <a:lnTo>
                  <a:pt x="2676" y="0"/>
                </a:lnTo>
                <a:lnTo>
                  <a:pt x="2544" y="33"/>
                </a:lnTo>
                <a:lnTo>
                  <a:pt x="2495" y="2"/>
                </a:lnTo>
                <a:lnTo>
                  <a:pt x="1834" y="258"/>
                </a:lnTo>
                <a:lnTo>
                  <a:pt x="782" y="316"/>
                </a:lnTo>
                <a:lnTo>
                  <a:pt x="579" y="419"/>
                </a:lnTo>
                <a:lnTo>
                  <a:pt x="502" y="824"/>
                </a:lnTo>
                <a:lnTo>
                  <a:pt x="615" y="1186"/>
                </a:lnTo>
                <a:lnTo>
                  <a:pt x="348" y="2057"/>
                </a:lnTo>
                <a:lnTo>
                  <a:pt x="386" y="2313"/>
                </a:lnTo>
                <a:lnTo>
                  <a:pt x="228" y="2473"/>
                </a:lnTo>
                <a:lnTo>
                  <a:pt x="203" y="2545"/>
                </a:lnTo>
                <a:lnTo>
                  <a:pt x="106" y="2599"/>
                </a:lnTo>
                <a:lnTo>
                  <a:pt x="0" y="2923"/>
                </a:lnTo>
                <a:close/>
              </a:path>
            </a:pathLst>
          </a:custGeom>
          <a:solidFill>
            <a:srgbClr val="00CC99"/>
          </a:solidFill>
          <a:ln w="0">
            <a:solidFill>
              <a:srgbClr val="000000"/>
            </a:solidFill>
            <a:prstDash val="solid"/>
            <a:round/>
            <a:headEnd/>
            <a:tailEnd/>
          </a:ln>
        </p:spPr>
        <p:txBody>
          <a:bodyPr/>
          <a:lstStyle/>
          <a:p>
            <a:endParaRPr lang="fi-FI"/>
          </a:p>
        </p:txBody>
      </p:sp>
      <p:sp>
        <p:nvSpPr>
          <p:cNvPr id="37906" name="Freeform 18"/>
          <p:cNvSpPr>
            <a:spLocks noChangeAspect="1"/>
          </p:cNvSpPr>
          <p:nvPr/>
        </p:nvSpPr>
        <p:spPr bwMode="auto">
          <a:xfrm>
            <a:off x="2406650" y="5718175"/>
            <a:ext cx="976313" cy="571500"/>
          </a:xfrm>
          <a:custGeom>
            <a:avLst/>
            <a:gdLst>
              <a:gd name="T0" fmla="*/ 0 w 1458"/>
              <a:gd name="T1" fmla="*/ 2147483647 h 852"/>
              <a:gd name="T2" fmla="*/ 2147483647 w 1458"/>
              <a:gd name="T3" fmla="*/ 0 h 852"/>
              <a:gd name="T4" fmla="*/ 2147483647 w 1458"/>
              <a:gd name="T5" fmla="*/ 2147483647 h 852"/>
              <a:gd name="T6" fmla="*/ 2147483647 w 1458"/>
              <a:gd name="T7" fmla="*/ 2147483647 h 852"/>
              <a:gd name="T8" fmla="*/ 2147483647 w 1458"/>
              <a:gd name="T9" fmla="*/ 2147483647 h 852"/>
              <a:gd name="T10" fmla="*/ 2147483647 w 1458"/>
              <a:gd name="T11" fmla="*/ 2147483647 h 852"/>
              <a:gd name="T12" fmla="*/ 2147483647 w 1458"/>
              <a:gd name="T13" fmla="*/ 2147483647 h 852"/>
              <a:gd name="T14" fmla="*/ 2147483647 w 1458"/>
              <a:gd name="T15" fmla="*/ 2147483647 h 852"/>
              <a:gd name="T16" fmla="*/ 2147483647 w 1458"/>
              <a:gd name="T17" fmla="*/ 2147483647 h 852"/>
              <a:gd name="T18" fmla="*/ 2147483647 w 1458"/>
              <a:gd name="T19" fmla="*/ 2147483647 h 852"/>
              <a:gd name="T20" fmla="*/ 2147483647 w 1458"/>
              <a:gd name="T21" fmla="*/ 2147483647 h 852"/>
              <a:gd name="T22" fmla="*/ 2147483647 w 1458"/>
              <a:gd name="T23" fmla="*/ 2147483647 h 852"/>
              <a:gd name="T24" fmla="*/ 2147483647 w 1458"/>
              <a:gd name="T25" fmla="*/ 2147483647 h 852"/>
              <a:gd name="T26" fmla="*/ 0 w 1458"/>
              <a:gd name="T27" fmla="*/ 2147483647 h 8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58"/>
              <a:gd name="T43" fmla="*/ 0 h 852"/>
              <a:gd name="T44" fmla="*/ 1458 w 1458"/>
              <a:gd name="T45" fmla="*/ 852 h 8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58" h="852">
                <a:moveTo>
                  <a:pt x="0" y="362"/>
                </a:moveTo>
                <a:lnTo>
                  <a:pt x="290" y="0"/>
                </a:lnTo>
                <a:lnTo>
                  <a:pt x="742" y="280"/>
                </a:lnTo>
                <a:lnTo>
                  <a:pt x="1154" y="283"/>
                </a:lnTo>
                <a:lnTo>
                  <a:pt x="1458" y="443"/>
                </a:lnTo>
                <a:lnTo>
                  <a:pt x="1173" y="592"/>
                </a:lnTo>
                <a:lnTo>
                  <a:pt x="983" y="530"/>
                </a:lnTo>
                <a:lnTo>
                  <a:pt x="888" y="579"/>
                </a:lnTo>
                <a:lnTo>
                  <a:pt x="751" y="773"/>
                </a:lnTo>
                <a:lnTo>
                  <a:pt x="696" y="852"/>
                </a:lnTo>
                <a:lnTo>
                  <a:pt x="527" y="790"/>
                </a:lnTo>
                <a:lnTo>
                  <a:pt x="223" y="812"/>
                </a:lnTo>
                <a:lnTo>
                  <a:pt x="13" y="680"/>
                </a:lnTo>
                <a:lnTo>
                  <a:pt x="0" y="362"/>
                </a:lnTo>
                <a:close/>
              </a:path>
            </a:pathLst>
          </a:custGeom>
          <a:solidFill>
            <a:srgbClr val="00CC99"/>
          </a:solidFill>
          <a:ln w="0">
            <a:solidFill>
              <a:srgbClr val="000000"/>
            </a:solidFill>
            <a:prstDash val="solid"/>
            <a:round/>
            <a:headEnd/>
            <a:tailEnd/>
          </a:ln>
        </p:spPr>
        <p:txBody>
          <a:bodyPr/>
          <a:lstStyle/>
          <a:p>
            <a:endParaRPr lang="fi-FI"/>
          </a:p>
        </p:txBody>
      </p:sp>
      <p:sp>
        <p:nvSpPr>
          <p:cNvPr id="37907" name="Freeform 19"/>
          <p:cNvSpPr>
            <a:spLocks noChangeAspect="1"/>
          </p:cNvSpPr>
          <p:nvPr/>
        </p:nvSpPr>
        <p:spPr bwMode="auto">
          <a:xfrm>
            <a:off x="2043113" y="5718175"/>
            <a:ext cx="555625" cy="852488"/>
          </a:xfrm>
          <a:custGeom>
            <a:avLst/>
            <a:gdLst>
              <a:gd name="T0" fmla="*/ 2147483647 w 831"/>
              <a:gd name="T1" fmla="*/ 2147483647 h 1274"/>
              <a:gd name="T2" fmla="*/ 2147483647 w 831"/>
              <a:gd name="T3" fmla="*/ 0 h 1274"/>
              <a:gd name="T4" fmla="*/ 2147483647 w 831"/>
              <a:gd name="T5" fmla="*/ 2147483647 h 1274"/>
              <a:gd name="T6" fmla="*/ 0 w 831"/>
              <a:gd name="T7" fmla="*/ 2147483647 h 1274"/>
              <a:gd name="T8" fmla="*/ 2147483647 w 831"/>
              <a:gd name="T9" fmla="*/ 2147483647 h 1274"/>
              <a:gd name="T10" fmla="*/ 2147483647 w 831"/>
              <a:gd name="T11" fmla="*/ 2147483647 h 1274"/>
              <a:gd name="T12" fmla="*/ 2147483647 w 831"/>
              <a:gd name="T13" fmla="*/ 2147483647 h 1274"/>
              <a:gd name="T14" fmla="*/ 2147483647 w 831"/>
              <a:gd name="T15" fmla="*/ 2147483647 h 1274"/>
              <a:gd name="T16" fmla="*/ 2147483647 w 831"/>
              <a:gd name="T17" fmla="*/ 2147483647 h 1274"/>
              <a:gd name="T18" fmla="*/ 2147483647 w 831"/>
              <a:gd name="T19" fmla="*/ 2147483647 h 1274"/>
              <a:gd name="T20" fmla="*/ 2147483647 w 831"/>
              <a:gd name="T21" fmla="*/ 2147483647 h 1274"/>
              <a:gd name="T22" fmla="*/ 2147483647 w 831"/>
              <a:gd name="T23" fmla="*/ 2147483647 h 1274"/>
              <a:gd name="T24" fmla="*/ 2147483647 w 831"/>
              <a:gd name="T25" fmla="*/ 2147483647 h 1274"/>
              <a:gd name="T26" fmla="*/ 2147483647 w 831"/>
              <a:gd name="T27" fmla="*/ 2147483647 h 1274"/>
              <a:gd name="T28" fmla="*/ 2147483647 w 831"/>
              <a:gd name="T29" fmla="*/ 2147483647 h 1274"/>
              <a:gd name="T30" fmla="*/ 2147483647 w 831"/>
              <a:gd name="T31" fmla="*/ 2147483647 h 1274"/>
              <a:gd name="T32" fmla="*/ 2147483647 w 831"/>
              <a:gd name="T33" fmla="*/ 2147483647 h 1274"/>
              <a:gd name="T34" fmla="*/ 2147483647 w 831"/>
              <a:gd name="T35" fmla="*/ 2147483647 h 12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1"/>
              <a:gd name="T55" fmla="*/ 0 h 1274"/>
              <a:gd name="T56" fmla="*/ 831 w 831"/>
              <a:gd name="T57" fmla="*/ 1274 h 12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1" h="1274">
                <a:moveTo>
                  <a:pt x="541" y="362"/>
                </a:moveTo>
                <a:lnTo>
                  <a:pt x="831" y="0"/>
                </a:lnTo>
                <a:lnTo>
                  <a:pt x="13" y="239"/>
                </a:lnTo>
                <a:lnTo>
                  <a:pt x="0" y="392"/>
                </a:lnTo>
                <a:lnTo>
                  <a:pt x="106" y="687"/>
                </a:lnTo>
                <a:lnTo>
                  <a:pt x="170" y="938"/>
                </a:lnTo>
                <a:lnTo>
                  <a:pt x="207" y="1257"/>
                </a:lnTo>
                <a:lnTo>
                  <a:pt x="247" y="1257"/>
                </a:lnTo>
                <a:lnTo>
                  <a:pt x="292" y="1175"/>
                </a:lnTo>
                <a:lnTo>
                  <a:pt x="313" y="1163"/>
                </a:lnTo>
                <a:lnTo>
                  <a:pt x="329" y="1173"/>
                </a:lnTo>
                <a:lnTo>
                  <a:pt x="383" y="1239"/>
                </a:lnTo>
                <a:lnTo>
                  <a:pt x="450" y="1262"/>
                </a:lnTo>
                <a:lnTo>
                  <a:pt x="475" y="1274"/>
                </a:lnTo>
                <a:lnTo>
                  <a:pt x="480" y="1269"/>
                </a:lnTo>
                <a:lnTo>
                  <a:pt x="563" y="1092"/>
                </a:lnTo>
                <a:lnTo>
                  <a:pt x="554" y="680"/>
                </a:lnTo>
                <a:lnTo>
                  <a:pt x="541" y="362"/>
                </a:lnTo>
                <a:close/>
              </a:path>
            </a:pathLst>
          </a:custGeom>
          <a:solidFill>
            <a:schemeClr val="bg1"/>
          </a:solidFill>
          <a:ln w="0">
            <a:solidFill>
              <a:srgbClr val="000000"/>
            </a:solidFill>
            <a:prstDash val="solid"/>
            <a:round/>
            <a:headEnd/>
            <a:tailEnd/>
          </a:ln>
        </p:spPr>
        <p:txBody>
          <a:bodyPr/>
          <a:lstStyle/>
          <a:p>
            <a:endParaRPr lang="fi-FI"/>
          </a:p>
        </p:txBody>
      </p:sp>
      <p:sp>
        <p:nvSpPr>
          <p:cNvPr id="37908" name="Freeform 20"/>
          <p:cNvSpPr>
            <a:spLocks noChangeAspect="1"/>
          </p:cNvSpPr>
          <p:nvPr/>
        </p:nvSpPr>
        <p:spPr bwMode="auto">
          <a:xfrm>
            <a:off x="2000250" y="4684713"/>
            <a:ext cx="725488" cy="809625"/>
          </a:xfrm>
          <a:custGeom>
            <a:avLst/>
            <a:gdLst>
              <a:gd name="T0" fmla="*/ 2147483647 w 1083"/>
              <a:gd name="T1" fmla="*/ 2147483647 h 1207"/>
              <a:gd name="T2" fmla="*/ 0 w 1083"/>
              <a:gd name="T3" fmla="*/ 2147483647 h 1207"/>
              <a:gd name="T4" fmla="*/ 2147483647 w 1083"/>
              <a:gd name="T5" fmla="*/ 2147483647 h 1207"/>
              <a:gd name="T6" fmla="*/ 2147483647 w 1083"/>
              <a:gd name="T7" fmla="*/ 2147483647 h 1207"/>
              <a:gd name="T8" fmla="*/ 2147483647 w 1083"/>
              <a:gd name="T9" fmla="*/ 2147483647 h 1207"/>
              <a:gd name="T10" fmla="*/ 2147483647 w 1083"/>
              <a:gd name="T11" fmla="*/ 2147483647 h 1207"/>
              <a:gd name="T12" fmla="*/ 2147483647 w 1083"/>
              <a:gd name="T13" fmla="*/ 2147483647 h 1207"/>
              <a:gd name="T14" fmla="*/ 2147483647 w 1083"/>
              <a:gd name="T15" fmla="*/ 2147483647 h 1207"/>
              <a:gd name="T16" fmla="*/ 2147483647 w 1083"/>
              <a:gd name="T17" fmla="*/ 2147483647 h 1207"/>
              <a:gd name="T18" fmla="*/ 2147483647 w 1083"/>
              <a:gd name="T19" fmla="*/ 0 h 1207"/>
              <a:gd name="T20" fmla="*/ 2147483647 w 1083"/>
              <a:gd name="T21" fmla="*/ 2147483647 h 1207"/>
              <a:gd name="T22" fmla="*/ 2147483647 w 1083"/>
              <a:gd name="T23" fmla="*/ 2147483647 h 1207"/>
              <a:gd name="T24" fmla="*/ 2147483647 w 1083"/>
              <a:gd name="T25" fmla="*/ 2147483647 h 1207"/>
              <a:gd name="T26" fmla="*/ 2147483647 w 1083"/>
              <a:gd name="T27" fmla="*/ 2147483647 h 1207"/>
              <a:gd name="T28" fmla="*/ 2147483647 w 1083"/>
              <a:gd name="T29" fmla="*/ 2147483647 h 1207"/>
              <a:gd name="T30" fmla="*/ 2147483647 w 1083"/>
              <a:gd name="T31" fmla="*/ 2147483647 h 1207"/>
              <a:gd name="T32" fmla="*/ 2147483647 w 1083"/>
              <a:gd name="T33" fmla="*/ 2147483647 h 1207"/>
              <a:gd name="T34" fmla="*/ 2147483647 w 1083"/>
              <a:gd name="T35" fmla="*/ 2147483647 h 1207"/>
              <a:gd name="T36" fmla="*/ 2147483647 w 1083"/>
              <a:gd name="T37" fmla="*/ 2147483647 h 1207"/>
              <a:gd name="T38" fmla="*/ 2147483647 w 1083"/>
              <a:gd name="T39" fmla="*/ 2147483647 h 1207"/>
              <a:gd name="T40" fmla="*/ 2147483647 w 1083"/>
              <a:gd name="T41" fmla="*/ 2147483647 h 12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3"/>
              <a:gd name="T64" fmla="*/ 0 h 1207"/>
              <a:gd name="T65" fmla="*/ 1083 w 1083"/>
              <a:gd name="T66" fmla="*/ 1207 h 12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3" h="1207">
                <a:moveTo>
                  <a:pt x="143" y="1207"/>
                </a:moveTo>
                <a:lnTo>
                  <a:pt x="0" y="1073"/>
                </a:lnTo>
                <a:lnTo>
                  <a:pt x="62" y="1015"/>
                </a:lnTo>
                <a:lnTo>
                  <a:pt x="101" y="903"/>
                </a:lnTo>
                <a:lnTo>
                  <a:pt x="139" y="552"/>
                </a:lnTo>
                <a:lnTo>
                  <a:pt x="151" y="519"/>
                </a:lnTo>
                <a:lnTo>
                  <a:pt x="217" y="446"/>
                </a:lnTo>
                <a:lnTo>
                  <a:pt x="207" y="358"/>
                </a:lnTo>
                <a:lnTo>
                  <a:pt x="78" y="5"/>
                </a:lnTo>
                <a:lnTo>
                  <a:pt x="75" y="0"/>
                </a:lnTo>
                <a:lnTo>
                  <a:pt x="432" y="5"/>
                </a:lnTo>
                <a:lnTo>
                  <a:pt x="467" y="57"/>
                </a:lnTo>
                <a:lnTo>
                  <a:pt x="1002" y="193"/>
                </a:lnTo>
                <a:lnTo>
                  <a:pt x="1083" y="591"/>
                </a:lnTo>
                <a:lnTo>
                  <a:pt x="1071" y="590"/>
                </a:lnTo>
                <a:lnTo>
                  <a:pt x="920" y="581"/>
                </a:lnTo>
                <a:lnTo>
                  <a:pt x="706" y="656"/>
                </a:lnTo>
                <a:lnTo>
                  <a:pt x="713" y="832"/>
                </a:lnTo>
                <a:lnTo>
                  <a:pt x="500" y="911"/>
                </a:lnTo>
                <a:lnTo>
                  <a:pt x="357" y="1121"/>
                </a:lnTo>
                <a:lnTo>
                  <a:pt x="143" y="1207"/>
                </a:lnTo>
                <a:close/>
              </a:path>
            </a:pathLst>
          </a:custGeom>
          <a:solidFill>
            <a:srgbClr val="00CC99"/>
          </a:solidFill>
          <a:ln w="0">
            <a:solidFill>
              <a:srgbClr val="000000"/>
            </a:solidFill>
            <a:prstDash val="solid"/>
            <a:round/>
            <a:headEnd/>
            <a:tailEnd/>
          </a:ln>
        </p:spPr>
        <p:txBody>
          <a:bodyPr/>
          <a:lstStyle/>
          <a:p>
            <a:endParaRPr lang="fi-FI"/>
          </a:p>
        </p:txBody>
      </p:sp>
      <p:sp>
        <p:nvSpPr>
          <p:cNvPr id="37909" name="Freeform 21"/>
          <p:cNvSpPr>
            <a:spLocks noChangeAspect="1"/>
          </p:cNvSpPr>
          <p:nvPr/>
        </p:nvSpPr>
        <p:spPr bwMode="auto">
          <a:xfrm>
            <a:off x="3230563" y="44450"/>
            <a:ext cx="1416050" cy="1457325"/>
          </a:xfrm>
          <a:custGeom>
            <a:avLst/>
            <a:gdLst>
              <a:gd name="T0" fmla="*/ 2147483647 w 2117"/>
              <a:gd name="T1" fmla="*/ 2147483647 h 2177"/>
              <a:gd name="T2" fmla="*/ 2147483647 w 2117"/>
              <a:gd name="T3" fmla="*/ 2147483647 h 2177"/>
              <a:gd name="T4" fmla="*/ 2147483647 w 2117"/>
              <a:gd name="T5" fmla="*/ 2147483647 h 2177"/>
              <a:gd name="T6" fmla="*/ 2147483647 w 2117"/>
              <a:gd name="T7" fmla="*/ 2147483647 h 2177"/>
              <a:gd name="T8" fmla="*/ 2147483647 w 2117"/>
              <a:gd name="T9" fmla="*/ 2147483647 h 2177"/>
              <a:gd name="T10" fmla="*/ 2147483647 w 2117"/>
              <a:gd name="T11" fmla="*/ 0 h 2177"/>
              <a:gd name="T12" fmla="*/ 2147483647 w 2117"/>
              <a:gd name="T13" fmla="*/ 2147483647 h 2177"/>
              <a:gd name="T14" fmla="*/ 2147483647 w 2117"/>
              <a:gd name="T15" fmla="*/ 2147483647 h 2177"/>
              <a:gd name="T16" fmla="*/ 2147483647 w 2117"/>
              <a:gd name="T17" fmla="*/ 2147483647 h 2177"/>
              <a:gd name="T18" fmla="*/ 2147483647 w 2117"/>
              <a:gd name="T19" fmla="*/ 2147483647 h 2177"/>
              <a:gd name="T20" fmla="*/ 2147483647 w 2117"/>
              <a:gd name="T21" fmla="*/ 2147483647 h 2177"/>
              <a:gd name="T22" fmla="*/ 2147483647 w 2117"/>
              <a:gd name="T23" fmla="*/ 2147483647 h 2177"/>
              <a:gd name="T24" fmla="*/ 2147483647 w 2117"/>
              <a:gd name="T25" fmla="*/ 2147483647 h 2177"/>
              <a:gd name="T26" fmla="*/ 2147483647 w 2117"/>
              <a:gd name="T27" fmla="*/ 2147483647 h 2177"/>
              <a:gd name="T28" fmla="*/ 2147483647 w 2117"/>
              <a:gd name="T29" fmla="*/ 2147483647 h 2177"/>
              <a:gd name="T30" fmla="*/ 2147483647 w 2117"/>
              <a:gd name="T31" fmla="*/ 2147483647 h 2177"/>
              <a:gd name="T32" fmla="*/ 2147483647 w 2117"/>
              <a:gd name="T33" fmla="*/ 2147483647 h 2177"/>
              <a:gd name="T34" fmla="*/ 2147483647 w 2117"/>
              <a:gd name="T35" fmla="*/ 2147483647 h 2177"/>
              <a:gd name="T36" fmla="*/ 2147483647 w 2117"/>
              <a:gd name="T37" fmla="*/ 2147483647 h 2177"/>
              <a:gd name="T38" fmla="*/ 2147483647 w 2117"/>
              <a:gd name="T39" fmla="*/ 2147483647 h 2177"/>
              <a:gd name="T40" fmla="*/ 2147483647 w 2117"/>
              <a:gd name="T41" fmla="*/ 2147483647 h 2177"/>
              <a:gd name="T42" fmla="*/ 2147483647 w 2117"/>
              <a:gd name="T43" fmla="*/ 2147483647 h 2177"/>
              <a:gd name="T44" fmla="*/ 2147483647 w 2117"/>
              <a:gd name="T45" fmla="*/ 2147483647 h 2177"/>
              <a:gd name="T46" fmla="*/ 2147483647 w 2117"/>
              <a:gd name="T47" fmla="*/ 2147483647 h 2177"/>
              <a:gd name="T48" fmla="*/ 2147483647 w 2117"/>
              <a:gd name="T49" fmla="*/ 2147483647 h 2177"/>
              <a:gd name="T50" fmla="*/ 2147483647 w 2117"/>
              <a:gd name="T51" fmla="*/ 2147483647 h 2177"/>
              <a:gd name="T52" fmla="*/ 2147483647 w 2117"/>
              <a:gd name="T53" fmla="*/ 2147483647 h 2177"/>
              <a:gd name="T54" fmla="*/ 2147483647 w 2117"/>
              <a:gd name="T55" fmla="*/ 2147483647 h 2177"/>
              <a:gd name="T56" fmla="*/ 2147483647 w 2117"/>
              <a:gd name="T57" fmla="*/ 2147483647 h 2177"/>
              <a:gd name="T58" fmla="*/ 0 w 2117"/>
              <a:gd name="T59" fmla="*/ 2147483647 h 2177"/>
              <a:gd name="T60" fmla="*/ 2147483647 w 2117"/>
              <a:gd name="T61" fmla="*/ 2147483647 h 2177"/>
              <a:gd name="T62" fmla="*/ 2147483647 w 2117"/>
              <a:gd name="T63" fmla="*/ 2147483647 h 2177"/>
              <a:gd name="T64" fmla="*/ 2147483647 w 2117"/>
              <a:gd name="T65" fmla="*/ 2147483647 h 2177"/>
              <a:gd name="T66" fmla="*/ 2147483647 w 2117"/>
              <a:gd name="T67" fmla="*/ 2147483647 h 2177"/>
              <a:gd name="T68" fmla="*/ 2147483647 w 2117"/>
              <a:gd name="T69" fmla="*/ 2147483647 h 2177"/>
              <a:gd name="T70" fmla="*/ 2147483647 w 2117"/>
              <a:gd name="T71" fmla="*/ 2147483647 h 2177"/>
              <a:gd name="T72" fmla="*/ 2147483647 w 2117"/>
              <a:gd name="T73" fmla="*/ 2147483647 h 2177"/>
              <a:gd name="T74" fmla="*/ 2147483647 w 2117"/>
              <a:gd name="T75" fmla="*/ 2147483647 h 2177"/>
              <a:gd name="T76" fmla="*/ 2147483647 w 2117"/>
              <a:gd name="T77" fmla="*/ 2147483647 h 2177"/>
              <a:gd name="T78" fmla="*/ 2147483647 w 2117"/>
              <a:gd name="T79" fmla="*/ 2147483647 h 21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17"/>
              <a:gd name="T121" fmla="*/ 0 h 2177"/>
              <a:gd name="T122" fmla="*/ 2117 w 2117"/>
              <a:gd name="T123" fmla="*/ 2177 h 217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17" h="2177">
                <a:moveTo>
                  <a:pt x="2090" y="445"/>
                </a:moveTo>
                <a:lnTo>
                  <a:pt x="2018" y="402"/>
                </a:lnTo>
                <a:lnTo>
                  <a:pt x="1927" y="336"/>
                </a:lnTo>
                <a:lnTo>
                  <a:pt x="1841" y="207"/>
                </a:lnTo>
                <a:lnTo>
                  <a:pt x="1783" y="29"/>
                </a:lnTo>
                <a:lnTo>
                  <a:pt x="1764" y="0"/>
                </a:lnTo>
                <a:lnTo>
                  <a:pt x="1731" y="2"/>
                </a:lnTo>
                <a:lnTo>
                  <a:pt x="1689" y="21"/>
                </a:lnTo>
                <a:lnTo>
                  <a:pt x="1519" y="76"/>
                </a:lnTo>
                <a:lnTo>
                  <a:pt x="1425" y="153"/>
                </a:lnTo>
                <a:lnTo>
                  <a:pt x="1296" y="225"/>
                </a:lnTo>
                <a:lnTo>
                  <a:pt x="1190" y="347"/>
                </a:lnTo>
                <a:lnTo>
                  <a:pt x="1123" y="377"/>
                </a:lnTo>
                <a:lnTo>
                  <a:pt x="1015" y="367"/>
                </a:lnTo>
                <a:lnTo>
                  <a:pt x="884" y="331"/>
                </a:lnTo>
                <a:lnTo>
                  <a:pt x="772" y="322"/>
                </a:lnTo>
                <a:lnTo>
                  <a:pt x="693" y="340"/>
                </a:lnTo>
                <a:lnTo>
                  <a:pt x="608" y="414"/>
                </a:lnTo>
                <a:lnTo>
                  <a:pt x="554" y="565"/>
                </a:lnTo>
                <a:lnTo>
                  <a:pt x="495" y="625"/>
                </a:lnTo>
                <a:lnTo>
                  <a:pt x="443" y="721"/>
                </a:lnTo>
                <a:lnTo>
                  <a:pt x="394" y="787"/>
                </a:lnTo>
                <a:lnTo>
                  <a:pt x="305" y="838"/>
                </a:lnTo>
                <a:lnTo>
                  <a:pt x="225" y="915"/>
                </a:lnTo>
                <a:lnTo>
                  <a:pt x="190" y="982"/>
                </a:lnTo>
                <a:lnTo>
                  <a:pt x="215" y="1114"/>
                </a:lnTo>
                <a:lnTo>
                  <a:pt x="154" y="1280"/>
                </a:lnTo>
                <a:lnTo>
                  <a:pt x="101" y="1547"/>
                </a:lnTo>
                <a:lnTo>
                  <a:pt x="45" y="1781"/>
                </a:lnTo>
                <a:lnTo>
                  <a:pt x="0" y="2010"/>
                </a:lnTo>
                <a:lnTo>
                  <a:pt x="9" y="2152"/>
                </a:lnTo>
                <a:lnTo>
                  <a:pt x="14" y="2177"/>
                </a:lnTo>
                <a:lnTo>
                  <a:pt x="1246" y="1494"/>
                </a:lnTo>
                <a:lnTo>
                  <a:pt x="1288" y="1412"/>
                </a:lnTo>
                <a:lnTo>
                  <a:pt x="1772" y="1213"/>
                </a:lnTo>
                <a:lnTo>
                  <a:pt x="1932" y="993"/>
                </a:lnTo>
                <a:lnTo>
                  <a:pt x="2117" y="583"/>
                </a:lnTo>
                <a:lnTo>
                  <a:pt x="2106" y="578"/>
                </a:lnTo>
                <a:lnTo>
                  <a:pt x="2109" y="554"/>
                </a:lnTo>
                <a:lnTo>
                  <a:pt x="2090" y="445"/>
                </a:lnTo>
                <a:close/>
              </a:path>
            </a:pathLst>
          </a:custGeom>
          <a:solidFill>
            <a:srgbClr val="00CC99"/>
          </a:solidFill>
          <a:ln w="0">
            <a:solidFill>
              <a:srgbClr val="000000"/>
            </a:solidFill>
            <a:prstDash val="solid"/>
            <a:round/>
            <a:headEnd/>
            <a:tailEnd/>
          </a:ln>
        </p:spPr>
        <p:txBody>
          <a:bodyPr/>
          <a:lstStyle/>
          <a:p>
            <a:endParaRPr lang="fi-FI"/>
          </a:p>
        </p:txBody>
      </p:sp>
      <p:sp>
        <p:nvSpPr>
          <p:cNvPr id="37910" name="Freeform 22"/>
          <p:cNvSpPr>
            <a:spLocks noChangeAspect="1"/>
          </p:cNvSpPr>
          <p:nvPr/>
        </p:nvSpPr>
        <p:spPr bwMode="auto">
          <a:xfrm>
            <a:off x="1905000" y="5073650"/>
            <a:ext cx="841375" cy="906463"/>
          </a:xfrm>
          <a:custGeom>
            <a:avLst/>
            <a:gdLst>
              <a:gd name="T0" fmla="*/ 0 w 1258"/>
              <a:gd name="T1" fmla="*/ 2147483647 h 1354"/>
              <a:gd name="T2" fmla="*/ 2147483647 w 1258"/>
              <a:gd name="T3" fmla="*/ 2147483647 h 1354"/>
              <a:gd name="T4" fmla="*/ 2147483647 w 1258"/>
              <a:gd name="T5" fmla="*/ 2147483647 h 1354"/>
              <a:gd name="T6" fmla="*/ 2147483647 w 1258"/>
              <a:gd name="T7" fmla="*/ 2147483647 h 1354"/>
              <a:gd name="T8" fmla="*/ 2147483647 w 1258"/>
              <a:gd name="T9" fmla="*/ 2147483647 h 1354"/>
              <a:gd name="T10" fmla="*/ 2147483647 w 1258"/>
              <a:gd name="T11" fmla="*/ 2147483647 h 1354"/>
              <a:gd name="T12" fmla="*/ 2147483647 w 1258"/>
              <a:gd name="T13" fmla="*/ 2147483647 h 1354"/>
              <a:gd name="T14" fmla="*/ 2147483647 w 1258"/>
              <a:gd name="T15" fmla="*/ 2147483647 h 1354"/>
              <a:gd name="T16" fmla="*/ 2147483647 w 1258"/>
              <a:gd name="T17" fmla="*/ 2147483647 h 1354"/>
              <a:gd name="T18" fmla="*/ 2147483647 w 1258"/>
              <a:gd name="T19" fmla="*/ 0 h 1354"/>
              <a:gd name="T20" fmla="*/ 2147483647 w 1258"/>
              <a:gd name="T21" fmla="*/ 2147483647 h 1354"/>
              <a:gd name="T22" fmla="*/ 2147483647 w 1258"/>
              <a:gd name="T23" fmla="*/ 2147483647 h 1354"/>
              <a:gd name="T24" fmla="*/ 2147483647 w 1258"/>
              <a:gd name="T25" fmla="*/ 2147483647 h 1354"/>
              <a:gd name="T26" fmla="*/ 2147483647 w 1258"/>
              <a:gd name="T27" fmla="*/ 2147483647 h 1354"/>
              <a:gd name="T28" fmla="*/ 2147483647 w 1258"/>
              <a:gd name="T29" fmla="*/ 2147483647 h 1354"/>
              <a:gd name="T30" fmla="*/ 2147483647 w 1258"/>
              <a:gd name="T31" fmla="*/ 2147483647 h 1354"/>
              <a:gd name="T32" fmla="*/ 2147483647 w 1258"/>
              <a:gd name="T33" fmla="*/ 2147483647 h 1354"/>
              <a:gd name="T34" fmla="*/ 2147483647 w 1258"/>
              <a:gd name="T35" fmla="*/ 2147483647 h 1354"/>
              <a:gd name="T36" fmla="*/ 2147483647 w 1258"/>
              <a:gd name="T37" fmla="*/ 2147483647 h 1354"/>
              <a:gd name="T38" fmla="*/ 2147483647 w 1258"/>
              <a:gd name="T39" fmla="*/ 2147483647 h 1354"/>
              <a:gd name="T40" fmla="*/ 2147483647 w 1258"/>
              <a:gd name="T41" fmla="*/ 2147483647 h 1354"/>
              <a:gd name="T42" fmla="*/ 0 w 1258"/>
              <a:gd name="T43" fmla="*/ 2147483647 h 13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58"/>
              <a:gd name="T67" fmla="*/ 0 h 1354"/>
              <a:gd name="T68" fmla="*/ 1258 w 1258"/>
              <a:gd name="T69" fmla="*/ 1354 h 13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58" h="1354">
                <a:moveTo>
                  <a:pt x="0" y="661"/>
                </a:moveTo>
                <a:lnTo>
                  <a:pt x="85" y="541"/>
                </a:lnTo>
                <a:lnTo>
                  <a:pt x="136" y="496"/>
                </a:lnTo>
                <a:lnTo>
                  <a:pt x="141" y="492"/>
                </a:lnTo>
                <a:lnTo>
                  <a:pt x="284" y="626"/>
                </a:lnTo>
                <a:lnTo>
                  <a:pt x="498" y="540"/>
                </a:lnTo>
                <a:lnTo>
                  <a:pt x="641" y="330"/>
                </a:lnTo>
                <a:lnTo>
                  <a:pt x="854" y="251"/>
                </a:lnTo>
                <a:lnTo>
                  <a:pt x="847" y="75"/>
                </a:lnTo>
                <a:lnTo>
                  <a:pt x="1061" y="0"/>
                </a:lnTo>
                <a:lnTo>
                  <a:pt x="1212" y="9"/>
                </a:lnTo>
                <a:lnTo>
                  <a:pt x="1258" y="678"/>
                </a:lnTo>
                <a:lnTo>
                  <a:pt x="1037" y="962"/>
                </a:lnTo>
                <a:lnTo>
                  <a:pt x="219" y="1201"/>
                </a:lnTo>
                <a:lnTo>
                  <a:pt x="206" y="1354"/>
                </a:lnTo>
                <a:lnTo>
                  <a:pt x="191" y="1313"/>
                </a:lnTo>
                <a:lnTo>
                  <a:pt x="73" y="1209"/>
                </a:lnTo>
                <a:lnTo>
                  <a:pt x="21" y="1106"/>
                </a:lnTo>
                <a:lnTo>
                  <a:pt x="8" y="1007"/>
                </a:lnTo>
                <a:lnTo>
                  <a:pt x="34" y="879"/>
                </a:lnTo>
                <a:lnTo>
                  <a:pt x="11" y="750"/>
                </a:lnTo>
                <a:lnTo>
                  <a:pt x="0" y="661"/>
                </a:lnTo>
                <a:close/>
              </a:path>
            </a:pathLst>
          </a:custGeom>
          <a:solidFill>
            <a:srgbClr val="00CC99"/>
          </a:solidFill>
          <a:ln w="0">
            <a:solidFill>
              <a:srgbClr val="000000"/>
            </a:solidFill>
            <a:prstDash val="solid"/>
            <a:round/>
            <a:headEnd/>
            <a:tailEnd/>
          </a:ln>
        </p:spPr>
        <p:txBody>
          <a:bodyPr/>
          <a:lstStyle/>
          <a:p>
            <a:endParaRPr lang="fi-FI"/>
          </a:p>
        </p:txBody>
      </p:sp>
      <p:sp>
        <p:nvSpPr>
          <p:cNvPr id="37911" name="Freeform 23"/>
          <p:cNvSpPr>
            <a:spLocks noChangeAspect="1"/>
          </p:cNvSpPr>
          <p:nvPr/>
        </p:nvSpPr>
        <p:spPr bwMode="auto">
          <a:xfrm>
            <a:off x="2598738" y="4441825"/>
            <a:ext cx="1535112" cy="1573213"/>
          </a:xfrm>
          <a:custGeom>
            <a:avLst/>
            <a:gdLst>
              <a:gd name="T0" fmla="*/ 2147483647 w 2290"/>
              <a:gd name="T1" fmla="*/ 2147483647 h 2349"/>
              <a:gd name="T2" fmla="*/ 2147483647 w 2290"/>
              <a:gd name="T3" fmla="*/ 2147483647 h 2349"/>
              <a:gd name="T4" fmla="*/ 2147483647 w 2290"/>
              <a:gd name="T5" fmla="*/ 2147483647 h 2349"/>
              <a:gd name="T6" fmla="*/ 2147483647 w 2290"/>
              <a:gd name="T7" fmla="*/ 2147483647 h 2349"/>
              <a:gd name="T8" fmla="*/ 2147483647 w 2290"/>
              <a:gd name="T9" fmla="*/ 2147483647 h 2349"/>
              <a:gd name="T10" fmla="*/ 2147483647 w 2290"/>
              <a:gd name="T11" fmla="*/ 2147483647 h 2349"/>
              <a:gd name="T12" fmla="*/ 2147483647 w 2290"/>
              <a:gd name="T13" fmla="*/ 2147483647 h 2349"/>
              <a:gd name="T14" fmla="*/ 2147483647 w 2290"/>
              <a:gd name="T15" fmla="*/ 2147483647 h 2349"/>
              <a:gd name="T16" fmla="*/ 2147483647 w 2290"/>
              <a:gd name="T17" fmla="*/ 2147483647 h 2349"/>
              <a:gd name="T18" fmla="*/ 0 w 2290"/>
              <a:gd name="T19" fmla="*/ 2147483647 h 2349"/>
              <a:gd name="T20" fmla="*/ 2147483647 w 2290"/>
              <a:gd name="T21" fmla="*/ 2147483647 h 2349"/>
              <a:gd name="T22" fmla="*/ 2147483647 w 2290"/>
              <a:gd name="T23" fmla="*/ 2147483647 h 2349"/>
              <a:gd name="T24" fmla="*/ 2147483647 w 2290"/>
              <a:gd name="T25" fmla="*/ 2147483647 h 2349"/>
              <a:gd name="T26" fmla="*/ 2147483647 w 2290"/>
              <a:gd name="T27" fmla="*/ 2147483647 h 2349"/>
              <a:gd name="T28" fmla="*/ 2147483647 w 2290"/>
              <a:gd name="T29" fmla="*/ 2147483647 h 2349"/>
              <a:gd name="T30" fmla="*/ 2147483647 w 2290"/>
              <a:gd name="T31" fmla="*/ 0 h 2349"/>
              <a:gd name="T32" fmla="*/ 2147483647 w 2290"/>
              <a:gd name="T33" fmla="*/ 2147483647 h 2349"/>
              <a:gd name="T34" fmla="*/ 2147483647 w 2290"/>
              <a:gd name="T35" fmla="*/ 2147483647 h 2349"/>
              <a:gd name="T36" fmla="*/ 2147483647 w 2290"/>
              <a:gd name="T37" fmla="*/ 2147483647 h 2349"/>
              <a:gd name="T38" fmla="*/ 2147483647 w 2290"/>
              <a:gd name="T39" fmla="*/ 2147483647 h 2349"/>
              <a:gd name="T40" fmla="*/ 2147483647 w 2290"/>
              <a:gd name="T41" fmla="*/ 2147483647 h 2349"/>
              <a:gd name="T42" fmla="*/ 2147483647 w 2290"/>
              <a:gd name="T43" fmla="*/ 2147483647 h 2349"/>
              <a:gd name="T44" fmla="*/ 2147483647 w 2290"/>
              <a:gd name="T45" fmla="*/ 2147483647 h 2349"/>
              <a:gd name="T46" fmla="*/ 2147483647 w 2290"/>
              <a:gd name="T47" fmla="*/ 2147483647 h 2349"/>
              <a:gd name="T48" fmla="*/ 2147483647 w 2290"/>
              <a:gd name="T49" fmla="*/ 2147483647 h 2349"/>
              <a:gd name="T50" fmla="*/ 2147483647 w 2290"/>
              <a:gd name="T51" fmla="*/ 2147483647 h 2349"/>
              <a:gd name="T52" fmla="*/ 2147483647 w 2290"/>
              <a:gd name="T53" fmla="*/ 2147483647 h 2349"/>
              <a:gd name="T54" fmla="*/ 2147483647 w 2290"/>
              <a:gd name="T55" fmla="*/ 2147483647 h 2349"/>
              <a:gd name="T56" fmla="*/ 2147483647 w 2290"/>
              <a:gd name="T57" fmla="*/ 2147483647 h 2349"/>
              <a:gd name="T58" fmla="*/ 2147483647 w 2290"/>
              <a:gd name="T59" fmla="*/ 2147483647 h 23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90"/>
              <a:gd name="T91" fmla="*/ 0 h 2349"/>
              <a:gd name="T92" fmla="*/ 2290 w 2290"/>
              <a:gd name="T93" fmla="*/ 2349 h 234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90" h="2349">
                <a:moveTo>
                  <a:pt x="1954" y="2021"/>
                </a:moveTo>
                <a:lnTo>
                  <a:pt x="1632" y="2034"/>
                </a:lnTo>
                <a:lnTo>
                  <a:pt x="1650" y="2193"/>
                </a:lnTo>
                <a:lnTo>
                  <a:pt x="1498" y="2276"/>
                </a:lnTo>
                <a:lnTo>
                  <a:pt x="1448" y="2176"/>
                </a:lnTo>
                <a:lnTo>
                  <a:pt x="1277" y="2227"/>
                </a:lnTo>
                <a:lnTo>
                  <a:pt x="1168" y="2349"/>
                </a:lnTo>
                <a:lnTo>
                  <a:pt x="864" y="2189"/>
                </a:lnTo>
                <a:lnTo>
                  <a:pt x="452" y="2186"/>
                </a:lnTo>
                <a:lnTo>
                  <a:pt x="0" y="1906"/>
                </a:lnTo>
                <a:lnTo>
                  <a:pt x="221" y="1622"/>
                </a:lnTo>
                <a:lnTo>
                  <a:pt x="175" y="953"/>
                </a:lnTo>
                <a:lnTo>
                  <a:pt x="187" y="954"/>
                </a:lnTo>
                <a:lnTo>
                  <a:pt x="106" y="556"/>
                </a:lnTo>
                <a:lnTo>
                  <a:pt x="31" y="55"/>
                </a:lnTo>
                <a:lnTo>
                  <a:pt x="156" y="0"/>
                </a:lnTo>
                <a:lnTo>
                  <a:pt x="571" y="68"/>
                </a:lnTo>
                <a:lnTo>
                  <a:pt x="1029" y="144"/>
                </a:lnTo>
                <a:lnTo>
                  <a:pt x="1517" y="565"/>
                </a:lnTo>
                <a:lnTo>
                  <a:pt x="1704" y="854"/>
                </a:lnTo>
                <a:lnTo>
                  <a:pt x="1744" y="1390"/>
                </a:lnTo>
                <a:lnTo>
                  <a:pt x="2098" y="1835"/>
                </a:lnTo>
                <a:lnTo>
                  <a:pt x="2238" y="1923"/>
                </a:lnTo>
                <a:lnTo>
                  <a:pt x="2243" y="2081"/>
                </a:lnTo>
                <a:lnTo>
                  <a:pt x="2290" y="2131"/>
                </a:lnTo>
                <a:lnTo>
                  <a:pt x="2252" y="2206"/>
                </a:lnTo>
                <a:lnTo>
                  <a:pt x="2255" y="2240"/>
                </a:lnTo>
                <a:lnTo>
                  <a:pt x="2045" y="2222"/>
                </a:lnTo>
                <a:lnTo>
                  <a:pt x="1980" y="2125"/>
                </a:lnTo>
                <a:lnTo>
                  <a:pt x="1954" y="2021"/>
                </a:lnTo>
                <a:close/>
              </a:path>
            </a:pathLst>
          </a:custGeom>
          <a:noFill/>
          <a:ln w="12700">
            <a:solidFill>
              <a:srgbClr val="000000"/>
            </a:solidFill>
            <a:prstDash val="solid"/>
            <a:round/>
            <a:headEnd/>
            <a:tailEnd/>
          </a:ln>
        </p:spPr>
        <p:txBody>
          <a:bodyPr/>
          <a:lstStyle/>
          <a:p>
            <a:endParaRPr lang="fi-FI"/>
          </a:p>
        </p:txBody>
      </p:sp>
      <p:sp>
        <p:nvSpPr>
          <p:cNvPr id="37912" name="Rectangle 24"/>
          <p:cNvSpPr>
            <a:spLocks noChangeAspect="1" noChangeArrowheads="1"/>
          </p:cNvSpPr>
          <p:nvPr/>
        </p:nvSpPr>
        <p:spPr bwMode="auto">
          <a:xfrm>
            <a:off x="1476375" y="2276475"/>
            <a:ext cx="712788" cy="152400"/>
          </a:xfrm>
          <a:prstGeom prst="rect">
            <a:avLst/>
          </a:prstGeom>
          <a:noFill/>
          <a:ln w="9525">
            <a:noFill/>
            <a:miter lim="800000"/>
            <a:headEnd/>
            <a:tailEnd/>
          </a:ln>
        </p:spPr>
        <p:txBody>
          <a:bodyPr wrap="none" lIns="0" tIns="0" rIns="0" bIns="0">
            <a:spAutoFit/>
          </a:bodyPr>
          <a:lstStyle/>
          <a:p>
            <a:r>
              <a:rPr lang="fi-FI" sz="1000" b="1">
                <a:solidFill>
                  <a:srgbClr val="000000"/>
                </a:solidFill>
                <a:latin typeface="Verdana" pitchFamily="34" charset="0"/>
                <a:cs typeface="Arial" charset="0"/>
              </a:rPr>
              <a:t>Enontekiö</a:t>
            </a:r>
          </a:p>
        </p:txBody>
      </p:sp>
      <p:sp>
        <p:nvSpPr>
          <p:cNvPr id="37913" name="Rectangle 25"/>
          <p:cNvSpPr>
            <a:spLocks noChangeAspect="1" noChangeArrowheads="1"/>
          </p:cNvSpPr>
          <p:nvPr/>
        </p:nvSpPr>
        <p:spPr bwMode="auto">
          <a:xfrm>
            <a:off x="3779838" y="1773238"/>
            <a:ext cx="350837" cy="152400"/>
          </a:xfrm>
          <a:prstGeom prst="rect">
            <a:avLst/>
          </a:prstGeom>
          <a:noFill/>
          <a:ln w="9525">
            <a:noFill/>
            <a:miter lim="800000"/>
            <a:headEnd/>
            <a:tailEnd/>
          </a:ln>
        </p:spPr>
        <p:txBody>
          <a:bodyPr wrap="none" lIns="0" tIns="0" rIns="0" bIns="0">
            <a:spAutoFit/>
          </a:bodyPr>
          <a:lstStyle/>
          <a:p>
            <a:r>
              <a:rPr lang="fi-FI" sz="1000" b="1">
                <a:solidFill>
                  <a:srgbClr val="000000"/>
                </a:solidFill>
                <a:latin typeface="Verdana" pitchFamily="34" charset="0"/>
                <a:cs typeface="Arial" charset="0"/>
              </a:rPr>
              <a:t>Inari</a:t>
            </a:r>
          </a:p>
        </p:txBody>
      </p:sp>
      <p:sp>
        <p:nvSpPr>
          <p:cNvPr id="37914" name="Rectangle 26"/>
          <p:cNvSpPr>
            <a:spLocks noChangeAspect="1" noChangeArrowheads="1"/>
          </p:cNvSpPr>
          <p:nvPr/>
        </p:nvSpPr>
        <p:spPr bwMode="auto">
          <a:xfrm flipH="1">
            <a:off x="1258888" y="6597650"/>
            <a:ext cx="822325" cy="152400"/>
          </a:xfrm>
          <a:prstGeom prst="rect">
            <a:avLst/>
          </a:prstGeom>
          <a:solidFill>
            <a:schemeClr val="bg1"/>
          </a:solidFill>
          <a:ln w="9525">
            <a:noFill/>
            <a:miter lim="800000"/>
            <a:headEnd/>
            <a:tailEnd/>
          </a:ln>
        </p:spPr>
        <p:txBody>
          <a:bodyPr lIns="0" tIns="0" rIns="0" bIns="0">
            <a:spAutoFit/>
          </a:bodyPr>
          <a:lstStyle/>
          <a:p>
            <a:pPr algn="r"/>
            <a:r>
              <a:rPr lang="fi-FI" sz="1000" b="1">
                <a:solidFill>
                  <a:srgbClr val="000000"/>
                </a:solidFill>
                <a:latin typeface="Verdana" pitchFamily="34" charset="0"/>
                <a:cs typeface="Arial" charset="0"/>
              </a:rPr>
              <a:t>Kemi</a:t>
            </a:r>
          </a:p>
        </p:txBody>
      </p:sp>
      <p:sp>
        <p:nvSpPr>
          <p:cNvPr id="37915" name="Rectangle 27"/>
          <p:cNvSpPr>
            <a:spLocks noChangeAspect="1" noChangeArrowheads="1"/>
          </p:cNvSpPr>
          <p:nvPr/>
        </p:nvSpPr>
        <p:spPr bwMode="auto">
          <a:xfrm>
            <a:off x="2339975" y="6092825"/>
            <a:ext cx="511175" cy="304800"/>
          </a:xfrm>
          <a:prstGeom prst="rect">
            <a:avLst/>
          </a:prstGeom>
          <a:noFill/>
          <a:ln w="9525">
            <a:noFill/>
            <a:miter lim="800000"/>
            <a:headEnd/>
            <a:tailEnd/>
          </a:ln>
        </p:spPr>
        <p:txBody>
          <a:bodyPr wrap="none" lIns="0" tIns="0" rIns="0" bIns="0">
            <a:spAutoFit/>
          </a:bodyPr>
          <a:lstStyle/>
          <a:p>
            <a:r>
              <a:rPr lang="fi-FI" sz="1000" b="1">
                <a:solidFill>
                  <a:srgbClr val="000000"/>
                </a:solidFill>
                <a:latin typeface="Verdana" pitchFamily="34" charset="0"/>
                <a:cs typeface="Arial" charset="0"/>
              </a:rPr>
              <a:t>Kemin-</a:t>
            </a:r>
          </a:p>
          <a:p>
            <a:r>
              <a:rPr lang="fi-FI" sz="1000" b="1">
                <a:solidFill>
                  <a:srgbClr val="000000"/>
                </a:solidFill>
                <a:latin typeface="Verdana" pitchFamily="34" charset="0"/>
                <a:cs typeface="Arial" charset="0"/>
              </a:rPr>
              <a:t>maa</a:t>
            </a:r>
          </a:p>
        </p:txBody>
      </p:sp>
      <p:sp>
        <p:nvSpPr>
          <p:cNvPr id="37916" name="Rectangle 28"/>
          <p:cNvSpPr>
            <a:spLocks noChangeAspect="1" noChangeArrowheads="1"/>
          </p:cNvSpPr>
          <p:nvPr/>
        </p:nvSpPr>
        <p:spPr bwMode="auto">
          <a:xfrm>
            <a:off x="2627313" y="3500438"/>
            <a:ext cx="425450" cy="152400"/>
          </a:xfrm>
          <a:prstGeom prst="rect">
            <a:avLst/>
          </a:prstGeom>
          <a:noFill/>
          <a:ln w="9525">
            <a:noFill/>
            <a:miter lim="800000"/>
            <a:headEnd/>
            <a:tailEnd/>
          </a:ln>
        </p:spPr>
        <p:txBody>
          <a:bodyPr wrap="none" lIns="0" tIns="0" rIns="0" bIns="0">
            <a:spAutoFit/>
          </a:bodyPr>
          <a:lstStyle/>
          <a:p>
            <a:r>
              <a:rPr lang="fi-FI" sz="1000" b="1">
                <a:solidFill>
                  <a:srgbClr val="000000"/>
                </a:solidFill>
                <a:latin typeface="Verdana" pitchFamily="34" charset="0"/>
                <a:cs typeface="Arial" charset="0"/>
              </a:rPr>
              <a:t>Kittilä</a:t>
            </a:r>
          </a:p>
        </p:txBody>
      </p:sp>
      <p:sp>
        <p:nvSpPr>
          <p:cNvPr id="37917" name="Rectangle 29"/>
          <p:cNvSpPr>
            <a:spLocks noChangeAspect="1" noChangeArrowheads="1"/>
          </p:cNvSpPr>
          <p:nvPr/>
        </p:nvSpPr>
        <p:spPr bwMode="auto">
          <a:xfrm>
            <a:off x="2051050" y="4292600"/>
            <a:ext cx="419100" cy="152400"/>
          </a:xfrm>
          <a:prstGeom prst="rect">
            <a:avLst/>
          </a:prstGeom>
          <a:noFill/>
          <a:ln w="9525">
            <a:noFill/>
            <a:miter lim="800000"/>
            <a:headEnd/>
            <a:tailEnd/>
          </a:ln>
        </p:spPr>
        <p:txBody>
          <a:bodyPr wrap="none" lIns="0" tIns="0" rIns="0" bIns="0">
            <a:spAutoFit/>
          </a:bodyPr>
          <a:lstStyle/>
          <a:p>
            <a:r>
              <a:rPr lang="fi-FI" sz="1000" b="1">
                <a:solidFill>
                  <a:srgbClr val="000000"/>
                </a:solidFill>
                <a:latin typeface="Verdana" pitchFamily="34" charset="0"/>
                <a:cs typeface="Arial" charset="0"/>
              </a:rPr>
              <a:t>Kolari</a:t>
            </a:r>
          </a:p>
        </p:txBody>
      </p:sp>
      <p:sp>
        <p:nvSpPr>
          <p:cNvPr id="37918" name="Rectangle 30"/>
          <p:cNvSpPr>
            <a:spLocks noChangeAspect="1" noChangeArrowheads="1"/>
          </p:cNvSpPr>
          <p:nvPr/>
        </p:nvSpPr>
        <p:spPr bwMode="auto">
          <a:xfrm>
            <a:off x="3851275" y="5157788"/>
            <a:ext cx="684213" cy="152400"/>
          </a:xfrm>
          <a:prstGeom prst="rect">
            <a:avLst/>
          </a:prstGeom>
          <a:noFill/>
          <a:ln w="9525">
            <a:noFill/>
            <a:miter lim="800000"/>
            <a:headEnd/>
            <a:tailEnd/>
          </a:ln>
        </p:spPr>
        <p:txBody>
          <a:bodyPr wrap="none" lIns="0" tIns="0" rIns="0" bIns="0">
            <a:spAutoFit/>
          </a:bodyPr>
          <a:lstStyle/>
          <a:p>
            <a:r>
              <a:rPr lang="fi-FI" sz="1000" b="1">
                <a:solidFill>
                  <a:srgbClr val="000000"/>
                </a:solidFill>
                <a:latin typeface="Verdana" pitchFamily="34" charset="0"/>
                <a:cs typeface="Arial" charset="0"/>
              </a:rPr>
              <a:t>Kemijärvi</a:t>
            </a:r>
          </a:p>
        </p:txBody>
      </p:sp>
      <p:sp>
        <p:nvSpPr>
          <p:cNvPr id="37919" name="Rectangle 31"/>
          <p:cNvSpPr>
            <a:spLocks noChangeAspect="1" noChangeArrowheads="1"/>
          </p:cNvSpPr>
          <p:nvPr/>
        </p:nvSpPr>
        <p:spPr bwMode="auto">
          <a:xfrm>
            <a:off x="1763713" y="3357563"/>
            <a:ext cx="519112" cy="152400"/>
          </a:xfrm>
          <a:prstGeom prst="rect">
            <a:avLst/>
          </a:prstGeom>
          <a:noFill/>
          <a:ln w="9525">
            <a:noFill/>
            <a:miter lim="800000"/>
            <a:headEnd/>
            <a:tailEnd/>
          </a:ln>
        </p:spPr>
        <p:txBody>
          <a:bodyPr wrap="none" lIns="0" tIns="0" rIns="0" bIns="0">
            <a:spAutoFit/>
          </a:bodyPr>
          <a:lstStyle/>
          <a:p>
            <a:r>
              <a:rPr lang="fi-FI" sz="1000" b="1">
                <a:solidFill>
                  <a:srgbClr val="000000"/>
                </a:solidFill>
                <a:latin typeface="Verdana" pitchFamily="34" charset="0"/>
                <a:cs typeface="Arial" charset="0"/>
              </a:rPr>
              <a:t>Muonio</a:t>
            </a:r>
          </a:p>
        </p:txBody>
      </p:sp>
      <p:sp>
        <p:nvSpPr>
          <p:cNvPr id="37920" name="Rectangle 32"/>
          <p:cNvSpPr>
            <a:spLocks noChangeAspect="1" noChangeArrowheads="1"/>
          </p:cNvSpPr>
          <p:nvPr/>
        </p:nvSpPr>
        <p:spPr bwMode="auto">
          <a:xfrm>
            <a:off x="3748088" y="4416425"/>
            <a:ext cx="1038225" cy="152400"/>
          </a:xfrm>
          <a:prstGeom prst="rect">
            <a:avLst/>
          </a:prstGeom>
          <a:noFill/>
          <a:ln w="9525">
            <a:noFill/>
            <a:miter lim="800000"/>
            <a:headEnd/>
            <a:tailEnd/>
          </a:ln>
        </p:spPr>
        <p:txBody>
          <a:bodyPr wrap="none" lIns="0" tIns="0" rIns="0" bIns="0">
            <a:spAutoFit/>
          </a:bodyPr>
          <a:lstStyle/>
          <a:p>
            <a:r>
              <a:rPr lang="fi-FI" sz="1000" b="1">
                <a:solidFill>
                  <a:srgbClr val="000000"/>
                </a:solidFill>
                <a:latin typeface="Verdana" pitchFamily="34" charset="0"/>
                <a:cs typeface="Arial" charset="0"/>
              </a:rPr>
              <a:t>Pelkosenniemi</a:t>
            </a:r>
          </a:p>
        </p:txBody>
      </p:sp>
      <p:sp>
        <p:nvSpPr>
          <p:cNvPr id="37921" name="Rectangle 33"/>
          <p:cNvSpPr>
            <a:spLocks noChangeAspect="1" noChangeArrowheads="1"/>
          </p:cNvSpPr>
          <p:nvPr/>
        </p:nvSpPr>
        <p:spPr bwMode="auto">
          <a:xfrm>
            <a:off x="4356100" y="5949950"/>
            <a:ext cx="1030288" cy="152400"/>
          </a:xfrm>
          <a:prstGeom prst="rect">
            <a:avLst/>
          </a:prstGeom>
          <a:noFill/>
          <a:ln w="9525">
            <a:noFill/>
            <a:miter lim="800000"/>
            <a:headEnd/>
            <a:tailEnd/>
          </a:ln>
        </p:spPr>
        <p:txBody>
          <a:bodyPr lIns="0" tIns="0" rIns="0" bIns="0">
            <a:spAutoFit/>
          </a:bodyPr>
          <a:lstStyle/>
          <a:p>
            <a:r>
              <a:rPr lang="fi-FI" sz="1000" b="1">
                <a:solidFill>
                  <a:srgbClr val="000000"/>
                </a:solidFill>
                <a:latin typeface="Verdana" pitchFamily="34" charset="0"/>
                <a:cs typeface="Arial" charset="0"/>
              </a:rPr>
              <a:t>Posio</a:t>
            </a:r>
          </a:p>
        </p:txBody>
      </p:sp>
      <p:sp>
        <p:nvSpPr>
          <p:cNvPr id="37922" name="Rectangle 34"/>
          <p:cNvSpPr>
            <a:spLocks noChangeAspect="1" noChangeArrowheads="1"/>
          </p:cNvSpPr>
          <p:nvPr/>
        </p:nvSpPr>
        <p:spPr bwMode="auto">
          <a:xfrm>
            <a:off x="3492500" y="6165850"/>
            <a:ext cx="449263" cy="152400"/>
          </a:xfrm>
          <a:prstGeom prst="rect">
            <a:avLst/>
          </a:prstGeom>
          <a:noFill/>
          <a:ln w="9525">
            <a:noFill/>
            <a:miter lim="800000"/>
            <a:headEnd/>
            <a:tailEnd/>
          </a:ln>
        </p:spPr>
        <p:txBody>
          <a:bodyPr wrap="none" lIns="0" tIns="0" rIns="0" bIns="0">
            <a:spAutoFit/>
          </a:bodyPr>
          <a:lstStyle/>
          <a:p>
            <a:r>
              <a:rPr lang="fi-FI" sz="1000" b="1">
                <a:solidFill>
                  <a:srgbClr val="000000"/>
                </a:solidFill>
                <a:latin typeface="Verdana" pitchFamily="34" charset="0"/>
                <a:cs typeface="Arial" charset="0"/>
              </a:rPr>
              <a:t>Ranua</a:t>
            </a:r>
          </a:p>
        </p:txBody>
      </p:sp>
      <p:sp>
        <p:nvSpPr>
          <p:cNvPr id="37923" name="Rectangle 35"/>
          <p:cNvSpPr>
            <a:spLocks noChangeAspect="1" noChangeArrowheads="1"/>
          </p:cNvSpPr>
          <p:nvPr/>
        </p:nvSpPr>
        <p:spPr bwMode="auto">
          <a:xfrm>
            <a:off x="4716463" y="4868863"/>
            <a:ext cx="344487" cy="152400"/>
          </a:xfrm>
          <a:prstGeom prst="rect">
            <a:avLst/>
          </a:prstGeom>
          <a:noFill/>
          <a:ln w="9525">
            <a:noFill/>
            <a:miter lim="800000"/>
            <a:headEnd/>
            <a:tailEnd/>
          </a:ln>
        </p:spPr>
        <p:txBody>
          <a:bodyPr wrap="none" lIns="0" tIns="0" rIns="0" bIns="0">
            <a:spAutoFit/>
          </a:bodyPr>
          <a:lstStyle/>
          <a:p>
            <a:r>
              <a:rPr lang="fi-FI" sz="1000" b="1">
                <a:solidFill>
                  <a:srgbClr val="000000"/>
                </a:solidFill>
                <a:latin typeface="Verdana" pitchFamily="34" charset="0"/>
                <a:cs typeface="Arial" charset="0"/>
              </a:rPr>
              <a:t>Salla</a:t>
            </a:r>
          </a:p>
        </p:txBody>
      </p:sp>
      <p:sp>
        <p:nvSpPr>
          <p:cNvPr id="37924" name="Rectangle 36"/>
          <p:cNvSpPr>
            <a:spLocks noChangeAspect="1" noChangeArrowheads="1"/>
          </p:cNvSpPr>
          <p:nvPr/>
        </p:nvSpPr>
        <p:spPr bwMode="auto">
          <a:xfrm>
            <a:off x="4506913" y="3687763"/>
            <a:ext cx="407987" cy="304800"/>
          </a:xfrm>
          <a:prstGeom prst="rect">
            <a:avLst/>
          </a:prstGeom>
          <a:noFill/>
          <a:ln w="9525">
            <a:noFill/>
            <a:miter lim="800000"/>
            <a:headEnd/>
            <a:tailEnd/>
          </a:ln>
        </p:spPr>
        <p:txBody>
          <a:bodyPr wrap="none" lIns="0" tIns="0" rIns="0" bIns="0">
            <a:spAutoFit/>
          </a:bodyPr>
          <a:lstStyle/>
          <a:p>
            <a:r>
              <a:rPr lang="fi-FI" sz="1000" b="1">
                <a:solidFill>
                  <a:srgbClr val="000000"/>
                </a:solidFill>
                <a:latin typeface="Verdana" pitchFamily="34" charset="0"/>
                <a:cs typeface="Arial" charset="0"/>
              </a:rPr>
              <a:t>Savu-</a:t>
            </a:r>
          </a:p>
          <a:p>
            <a:r>
              <a:rPr lang="fi-FI" sz="1000" b="1">
                <a:solidFill>
                  <a:srgbClr val="000000"/>
                </a:solidFill>
                <a:latin typeface="Verdana" pitchFamily="34" charset="0"/>
                <a:cs typeface="Arial" charset="0"/>
              </a:rPr>
              <a:t>koski</a:t>
            </a:r>
          </a:p>
        </p:txBody>
      </p:sp>
      <p:sp>
        <p:nvSpPr>
          <p:cNvPr id="37925" name="Rectangle 37"/>
          <p:cNvSpPr>
            <a:spLocks noChangeAspect="1" noChangeArrowheads="1"/>
          </p:cNvSpPr>
          <p:nvPr/>
        </p:nvSpPr>
        <p:spPr bwMode="auto">
          <a:xfrm>
            <a:off x="2771775" y="6453188"/>
            <a:ext cx="546100" cy="152400"/>
          </a:xfrm>
          <a:prstGeom prst="rect">
            <a:avLst/>
          </a:prstGeom>
          <a:noFill/>
          <a:ln w="9525">
            <a:noFill/>
            <a:miter lim="800000"/>
            <a:headEnd/>
            <a:tailEnd/>
          </a:ln>
        </p:spPr>
        <p:txBody>
          <a:bodyPr lIns="0" tIns="0" rIns="0" bIns="0">
            <a:spAutoFit/>
          </a:bodyPr>
          <a:lstStyle/>
          <a:p>
            <a:r>
              <a:rPr lang="fi-FI" sz="1000" b="1">
                <a:solidFill>
                  <a:srgbClr val="000000"/>
                </a:solidFill>
                <a:latin typeface="Verdana" pitchFamily="34" charset="0"/>
                <a:cs typeface="Arial" charset="0"/>
              </a:rPr>
              <a:t>Simo</a:t>
            </a:r>
            <a:endParaRPr lang="fi-FI" sz="1000" b="1">
              <a:cs typeface="Arial" charset="0"/>
            </a:endParaRPr>
          </a:p>
        </p:txBody>
      </p:sp>
      <p:sp>
        <p:nvSpPr>
          <p:cNvPr id="37926" name="Rectangle 38"/>
          <p:cNvSpPr>
            <a:spLocks noChangeAspect="1" noChangeArrowheads="1"/>
          </p:cNvSpPr>
          <p:nvPr/>
        </p:nvSpPr>
        <p:spPr bwMode="auto">
          <a:xfrm>
            <a:off x="3419475" y="3573463"/>
            <a:ext cx="736600" cy="152400"/>
          </a:xfrm>
          <a:prstGeom prst="rect">
            <a:avLst/>
          </a:prstGeom>
          <a:noFill/>
          <a:ln w="9525">
            <a:noFill/>
            <a:miter lim="800000"/>
            <a:headEnd/>
            <a:tailEnd/>
          </a:ln>
        </p:spPr>
        <p:txBody>
          <a:bodyPr wrap="none" lIns="0" tIns="0" rIns="0" bIns="0">
            <a:spAutoFit/>
          </a:bodyPr>
          <a:lstStyle/>
          <a:p>
            <a:r>
              <a:rPr lang="fi-FI" sz="1000" b="1">
                <a:solidFill>
                  <a:srgbClr val="000000"/>
                </a:solidFill>
                <a:latin typeface="Verdana" pitchFamily="34" charset="0"/>
                <a:cs typeface="Arial" charset="0"/>
              </a:rPr>
              <a:t>Sodankylä</a:t>
            </a:r>
          </a:p>
        </p:txBody>
      </p:sp>
      <p:sp>
        <p:nvSpPr>
          <p:cNvPr id="37927" name="Rectangle 39"/>
          <p:cNvSpPr>
            <a:spLocks noChangeAspect="1" noChangeArrowheads="1"/>
          </p:cNvSpPr>
          <p:nvPr/>
        </p:nvSpPr>
        <p:spPr bwMode="auto">
          <a:xfrm>
            <a:off x="2484438" y="5949950"/>
            <a:ext cx="531812" cy="152400"/>
          </a:xfrm>
          <a:prstGeom prst="rect">
            <a:avLst/>
          </a:prstGeom>
          <a:noFill/>
          <a:ln w="9525">
            <a:noFill/>
            <a:miter lim="800000"/>
            <a:headEnd/>
            <a:tailEnd/>
          </a:ln>
        </p:spPr>
        <p:txBody>
          <a:bodyPr wrap="none" lIns="0" tIns="0" rIns="0" bIns="0">
            <a:spAutoFit/>
          </a:bodyPr>
          <a:lstStyle/>
          <a:p>
            <a:r>
              <a:rPr lang="fi-FI" sz="1000" b="1">
                <a:solidFill>
                  <a:srgbClr val="000000"/>
                </a:solidFill>
                <a:latin typeface="Verdana" pitchFamily="34" charset="0"/>
                <a:cs typeface="Arial" charset="0"/>
              </a:rPr>
              <a:t>Tervola</a:t>
            </a:r>
          </a:p>
        </p:txBody>
      </p:sp>
      <p:sp>
        <p:nvSpPr>
          <p:cNvPr id="37928" name="Rectangle 40"/>
          <p:cNvSpPr>
            <a:spLocks noChangeAspect="1" noChangeArrowheads="1"/>
          </p:cNvSpPr>
          <p:nvPr/>
        </p:nvSpPr>
        <p:spPr bwMode="auto">
          <a:xfrm>
            <a:off x="1908175" y="6021388"/>
            <a:ext cx="458788" cy="152400"/>
          </a:xfrm>
          <a:prstGeom prst="rect">
            <a:avLst/>
          </a:prstGeom>
          <a:noFill/>
          <a:ln w="9525">
            <a:noFill/>
            <a:miter lim="800000"/>
            <a:headEnd/>
            <a:tailEnd/>
          </a:ln>
        </p:spPr>
        <p:txBody>
          <a:bodyPr wrap="none" lIns="0" tIns="0" rIns="0" bIns="0">
            <a:spAutoFit/>
          </a:bodyPr>
          <a:lstStyle/>
          <a:p>
            <a:pPr algn="r"/>
            <a:r>
              <a:rPr lang="fi-FI" sz="1000" b="1">
                <a:solidFill>
                  <a:srgbClr val="000000"/>
                </a:solidFill>
                <a:latin typeface="Verdana" pitchFamily="34" charset="0"/>
                <a:cs typeface="Arial" charset="0"/>
              </a:rPr>
              <a:t>Tornio</a:t>
            </a:r>
          </a:p>
        </p:txBody>
      </p:sp>
      <p:sp>
        <p:nvSpPr>
          <p:cNvPr id="37929" name="Rectangle 41"/>
          <p:cNvSpPr>
            <a:spLocks noChangeAspect="1" noChangeArrowheads="1"/>
          </p:cNvSpPr>
          <p:nvPr/>
        </p:nvSpPr>
        <p:spPr bwMode="auto">
          <a:xfrm>
            <a:off x="2178050" y="4918075"/>
            <a:ext cx="350838" cy="152400"/>
          </a:xfrm>
          <a:prstGeom prst="rect">
            <a:avLst/>
          </a:prstGeom>
          <a:noFill/>
          <a:ln w="9525">
            <a:noFill/>
            <a:miter lim="800000"/>
            <a:headEnd/>
            <a:tailEnd/>
          </a:ln>
        </p:spPr>
        <p:txBody>
          <a:bodyPr wrap="none" lIns="0" tIns="0" rIns="0" bIns="0">
            <a:spAutoFit/>
          </a:bodyPr>
          <a:lstStyle/>
          <a:p>
            <a:r>
              <a:rPr lang="fi-FI" sz="1000" b="1">
                <a:solidFill>
                  <a:srgbClr val="000000"/>
                </a:solidFill>
                <a:latin typeface="Verdana" pitchFamily="34" charset="0"/>
                <a:cs typeface="Arial" charset="0"/>
              </a:rPr>
              <a:t>Pello</a:t>
            </a:r>
          </a:p>
        </p:txBody>
      </p:sp>
      <p:sp>
        <p:nvSpPr>
          <p:cNvPr id="37930" name="Rectangle 42"/>
          <p:cNvSpPr>
            <a:spLocks noChangeAspect="1" noChangeArrowheads="1"/>
          </p:cNvSpPr>
          <p:nvPr/>
        </p:nvSpPr>
        <p:spPr bwMode="auto">
          <a:xfrm>
            <a:off x="3563938" y="692150"/>
            <a:ext cx="501650" cy="152400"/>
          </a:xfrm>
          <a:prstGeom prst="rect">
            <a:avLst/>
          </a:prstGeom>
          <a:noFill/>
          <a:ln w="9525">
            <a:noFill/>
            <a:miter lim="800000"/>
            <a:headEnd/>
            <a:tailEnd/>
          </a:ln>
        </p:spPr>
        <p:txBody>
          <a:bodyPr wrap="none" lIns="0" tIns="0" rIns="0" bIns="0">
            <a:spAutoFit/>
          </a:bodyPr>
          <a:lstStyle/>
          <a:p>
            <a:r>
              <a:rPr lang="fi-FI" sz="1000" b="1">
                <a:solidFill>
                  <a:srgbClr val="000000"/>
                </a:solidFill>
                <a:latin typeface="Verdana" pitchFamily="34" charset="0"/>
                <a:cs typeface="Arial" charset="0"/>
              </a:rPr>
              <a:t>Utsjoki</a:t>
            </a:r>
          </a:p>
        </p:txBody>
      </p:sp>
      <p:sp>
        <p:nvSpPr>
          <p:cNvPr id="37931" name="Rectangle 43"/>
          <p:cNvSpPr>
            <a:spLocks noChangeAspect="1" noChangeArrowheads="1"/>
          </p:cNvSpPr>
          <p:nvPr/>
        </p:nvSpPr>
        <p:spPr bwMode="auto">
          <a:xfrm>
            <a:off x="1979613" y="5516563"/>
            <a:ext cx="608012" cy="152400"/>
          </a:xfrm>
          <a:prstGeom prst="rect">
            <a:avLst/>
          </a:prstGeom>
          <a:noFill/>
          <a:ln w="9525">
            <a:noFill/>
            <a:miter lim="800000"/>
            <a:headEnd/>
            <a:tailEnd/>
          </a:ln>
        </p:spPr>
        <p:txBody>
          <a:bodyPr wrap="none" lIns="0" tIns="0" rIns="0" bIns="0">
            <a:spAutoFit/>
          </a:bodyPr>
          <a:lstStyle/>
          <a:p>
            <a:r>
              <a:rPr lang="fi-FI" sz="1000" b="1">
                <a:solidFill>
                  <a:srgbClr val="000000"/>
                </a:solidFill>
                <a:latin typeface="Verdana" pitchFamily="34" charset="0"/>
                <a:cs typeface="Arial" charset="0"/>
              </a:rPr>
              <a:t>Ylitornio</a:t>
            </a:r>
          </a:p>
        </p:txBody>
      </p:sp>
      <p:sp>
        <p:nvSpPr>
          <p:cNvPr id="37932" name="Rectangle 44"/>
          <p:cNvSpPr>
            <a:spLocks noChangeAspect="1" noChangeArrowheads="1"/>
          </p:cNvSpPr>
          <p:nvPr/>
        </p:nvSpPr>
        <p:spPr bwMode="auto">
          <a:xfrm>
            <a:off x="2843213" y="5084763"/>
            <a:ext cx="749300" cy="152400"/>
          </a:xfrm>
          <a:prstGeom prst="rect">
            <a:avLst/>
          </a:prstGeom>
          <a:noFill/>
          <a:ln w="9525">
            <a:noFill/>
            <a:miter lim="800000"/>
            <a:headEnd/>
            <a:tailEnd/>
          </a:ln>
        </p:spPr>
        <p:txBody>
          <a:bodyPr wrap="none" lIns="0" tIns="0" rIns="0" bIns="0">
            <a:spAutoFit/>
          </a:bodyPr>
          <a:lstStyle/>
          <a:p>
            <a:r>
              <a:rPr lang="fi-FI" sz="1000" b="1">
                <a:solidFill>
                  <a:srgbClr val="000000"/>
                </a:solidFill>
                <a:latin typeface="Verdana" pitchFamily="34" charset="0"/>
                <a:cs typeface="Arial" charset="0"/>
              </a:rPr>
              <a:t>Rovaniemi</a:t>
            </a:r>
          </a:p>
        </p:txBody>
      </p:sp>
      <p:sp>
        <p:nvSpPr>
          <p:cNvPr id="37933" name="Text Box 45"/>
          <p:cNvSpPr txBox="1">
            <a:spLocks noChangeArrowheads="1"/>
          </p:cNvSpPr>
          <p:nvPr/>
        </p:nvSpPr>
        <p:spPr bwMode="auto">
          <a:xfrm>
            <a:off x="6332538" y="280988"/>
            <a:ext cx="184150" cy="366712"/>
          </a:xfrm>
          <a:prstGeom prst="rect">
            <a:avLst/>
          </a:prstGeom>
          <a:noFill/>
          <a:ln w="9525">
            <a:noFill/>
            <a:miter lim="800000"/>
            <a:headEnd/>
            <a:tailEnd/>
          </a:ln>
        </p:spPr>
        <p:txBody>
          <a:bodyPr wrap="none">
            <a:spAutoFit/>
          </a:bodyPr>
          <a:lstStyle/>
          <a:p>
            <a:endParaRPr lang="sv-FI">
              <a:cs typeface="Arial" charset="0"/>
            </a:endParaRPr>
          </a:p>
        </p:txBody>
      </p:sp>
      <p:sp>
        <p:nvSpPr>
          <p:cNvPr id="78" name="Tasakylkinen kolmio 77"/>
          <p:cNvSpPr/>
          <p:nvPr/>
        </p:nvSpPr>
        <p:spPr>
          <a:xfrm>
            <a:off x="2124075" y="6597650"/>
            <a:ext cx="144463" cy="144463"/>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9" name="5-sakarainen tähti 78"/>
          <p:cNvSpPr/>
          <p:nvPr/>
        </p:nvSpPr>
        <p:spPr>
          <a:xfrm>
            <a:off x="2700338" y="6597650"/>
            <a:ext cx="144462"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0" name="5-sakarainen tähti 79"/>
          <p:cNvSpPr/>
          <p:nvPr/>
        </p:nvSpPr>
        <p:spPr>
          <a:xfrm>
            <a:off x="2555875" y="6381750"/>
            <a:ext cx="144463"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6" name="Suorakulmio 65"/>
          <p:cNvSpPr/>
          <p:nvPr/>
        </p:nvSpPr>
        <p:spPr>
          <a:xfrm>
            <a:off x="5724525" y="692150"/>
            <a:ext cx="144463" cy="142875"/>
          </a:xfrm>
          <a:prstGeom prst="rect">
            <a:avLst/>
          </a:prstGeom>
          <a:solidFill>
            <a:srgbClr val="00CC9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7983" name="Tekstikehys 97"/>
          <p:cNvSpPr txBox="1">
            <a:spLocks noChangeArrowheads="1"/>
          </p:cNvSpPr>
          <p:nvPr/>
        </p:nvSpPr>
        <p:spPr bwMode="auto">
          <a:xfrm>
            <a:off x="5940425" y="620713"/>
            <a:ext cx="2352675"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Kunnan väestöpohja &lt; 20 000</a:t>
            </a:r>
          </a:p>
        </p:txBody>
      </p:sp>
      <p:sp>
        <p:nvSpPr>
          <p:cNvPr id="70" name="Tasakylkinen kolmio 69"/>
          <p:cNvSpPr/>
          <p:nvPr/>
        </p:nvSpPr>
        <p:spPr>
          <a:xfrm>
            <a:off x="5724525" y="1844675"/>
            <a:ext cx="144463" cy="144463"/>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7985" name="Tekstikehys 104"/>
          <p:cNvSpPr txBox="1">
            <a:spLocks noChangeArrowheads="1"/>
          </p:cNvSpPr>
          <p:nvPr/>
        </p:nvSpPr>
        <p:spPr bwMode="auto">
          <a:xfrm>
            <a:off x="5940425" y="1773238"/>
            <a:ext cx="935038"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Kriisikunta</a:t>
            </a:r>
          </a:p>
        </p:txBody>
      </p:sp>
      <p:sp>
        <p:nvSpPr>
          <p:cNvPr id="77" name="Tasakylkinen kolmio 76"/>
          <p:cNvSpPr/>
          <p:nvPr/>
        </p:nvSpPr>
        <p:spPr>
          <a:xfrm>
            <a:off x="5724525" y="2133600"/>
            <a:ext cx="144463" cy="142875"/>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7987" name="Tekstikehys 106"/>
          <p:cNvSpPr txBox="1">
            <a:spLocks noChangeArrowheads="1"/>
          </p:cNvSpPr>
          <p:nvPr/>
        </p:nvSpPr>
        <p:spPr bwMode="auto">
          <a:xfrm>
            <a:off x="5940425" y="2060575"/>
            <a:ext cx="1376363"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Kriisiytyvä kunta</a:t>
            </a:r>
          </a:p>
        </p:txBody>
      </p:sp>
      <p:sp>
        <p:nvSpPr>
          <p:cNvPr id="82" name="5-sakarainen tähti 81"/>
          <p:cNvSpPr/>
          <p:nvPr/>
        </p:nvSpPr>
        <p:spPr>
          <a:xfrm>
            <a:off x="5724525" y="1268413"/>
            <a:ext cx="144463" cy="144462"/>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7989" name="Tekstikehys 108"/>
          <p:cNvSpPr txBox="1">
            <a:spLocks noChangeArrowheads="1"/>
          </p:cNvSpPr>
          <p:nvPr/>
        </p:nvSpPr>
        <p:spPr bwMode="auto">
          <a:xfrm>
            <a:off x="5940425" y="1196975"/>
            <a:ext cx="2205038"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Yhdyskuntarakenneperuste</a:t>
            </a:r>
          </a:p>
        </p:txBody>
      </p:sp>
      <p:sp>
        <p:nvSpPr>
          <p:cNvPr id="84" name="Suorakulmio 83"/>
          <p:cNvSpPr/>
          <p:nvPr/>
        </p:nvSpPr>
        <p:spPr>
          <a:xfrm>
            <a:off x="5724525" y="981075"/>
            <a:ext cx="144463" cy="142875"/>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7991" name="Tekstikehys 97"/>
          <p:cNvSpPr txBox="1">
            <a:spLocks noChangeArrowheads="1"/>
          </p:cNvSpPr>
          <p:nvPr/>
        </p:nvSpPr>
        <p:spPr bwMode="auto">
          <a:xfrm>
            <a:off x="5940425" y="908050"/>
            <a:ext cx="1643063"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Työssäkäyntiperuste</a:t>
            </a:r>
          </a:p>
        </p:txBody>
      </p:sp>
      <p:sp>
        <p:nvSpPr>
          <p:cNvPr id="86" name="5-sakarainen tähti 85"/>
          <p:cNvSpPr/>
          <p:nvPr/>
        </p:nvSpPr>
        <p:spPr>
          <a:xfrm>
            <a:off x="5724525" y="1557338"/>
            <a:ext cx="144463"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37993" name="Tekstikehys 108"/>
          <p:cNvSpPr txBox="1">
            <a:spLocks noChangeArrowheads="1"/>
          </p:cNvSpPr>
          <p:nvPr/>
        </p:nvSpPr>
        <p:spPr bwMode="auto">
          <a:xfrm>
            <a:off x="5940425" y="1484313"/>
            <a:ext cx="2425700"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Työpaikkaomavaraisuusperuste</a:t>
            </a:r>
          </a:p>
        </p:txBody>
      </p:sp>
      <p:sp>
        <p:nvSpPr>
          <p:cNvPr id="88" name="5-sakarainen tähti 87"/>
          <p:cNvSpPr/>
          <p:nvPr/>
        </p:nvSpPr>
        <p:spPr>
          <a:xfrm>
            <a:off x="2411413" y="6381750"/>
            <a:ext cx="144462" cy="144463"/>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9" name="5-sakarainen tähti 88"/>
          <p:cNvSpPr/>
          <p:nvPr/>
        </p:nvSpPr>
        <p:spPr>
          <a:xfrm>
            <a:off x="2195513" y="6165850"/>
            <a:ext cx="144462" cy="144463"/>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5" name="5-sakarainen tähti 64"/>
          <p:cNvSpPr/>
          <p:nvPr/>
        </p:nvSpPr>
        <p:spPr>
          <a:xfrm>
            <a:off x="2268538" y="6597650"/>
            <a:ext cx="144462" cy="144463"/>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8" name="Tasakylkinen kolmio 67"/>
          <p:cNvSpPr/>
          <p:nvPr/>
        </p:nvSpPr>
        <p:spPr>
          <a:xfrm>
            <a:off x="1979712" y="3573016"/>
            <a:ext cx="144463" cy="142875"/>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9" name="Tekstikehys 78"/>
          <p:cNvSpPr txBox="1">
            <a:spLocks noChangeArrowheads="1"/>
          </p:cNvSpPr>
          <p:nvPr/>
        </p:nvSpPr>
        <p:spPr bwMode="auto">
          <a:xfrm>
            <a:off x="6588224" y="2636912"/>
            <a:ext cx="1858201" cy="261610"/>
          </a:xfrm>
          <a:prstGeom prst="rect">
            <a:avLst/>
          </a:prstGeom>
          <a:noFill/>
          <a:ln w="9525">
            <a:noFill/>
            <a:miter lim="800000"/>
            <a:headEnd/>
            <a:tailEnd/>
          </a:ln>
        </p:spPr>
        <p:txBody>
          <a:bodyPr wrap="none">
            <a:spAutoFit/>
          </a:bodyPr>
          <a:lstStyle/>
          <a:p>
            <a:r>
              <a:rPr lang="fi-FI" sz="1100" dirty="0" smtClean="0">
                <a:latin typeface="Verdana" pitchFamily="34" charset="0"/>
                <a:ea typeface="Verdana" pitchFamily="34" charset="0"/>
                <a:cs typeface="Verdana" pitchFamily="34" charset="0"/>
              </a:rPr>
              <a:t>Asukasluku 31.12.2013</a:t>
            </a:r>
            <a:endParaRPr lang="fi-FI" sz="1100" dirty="0">
              <a:latin typeface="Verdana" pitchFamily="34" charset="0"/>
              <a:ea typeface="Verdana" pitchFamily="34" charset="0"/>
              <a:cs typeface="Verdana" pitchFamily="34" charset="0"/>
            </a:endParaRPr>
          </a:p>
        </p:txBody>
      </p:sp>
      <p:graphicFrame>
        <p:nvGraphicFramePr>
          <p:cNvPr id="71" name="Taulukko 70"/>
          <p:cNvGraphicFramePr>
            <a:graphicFrameLocks noGrp="1"/>
          </p:cNvGraphicFramePr>
          <p:nvPr/>
        </p:nvGraphicFramePr>
        <p:xfrm>
          <a:off x="6732240" y="2924944"/>
          <a:ext cx="1772603" cy="3840480"/>
        </p:xfrm>
        <a:graphic>
          <a:graphicData uri="http://schemas.openxmlformats.org/drawingml/2006/table">
            <a:tbl>
              <a:tblPr/>
              <a:tblGrid>
                <a:gridCol w="870903"/>
                <a:gridCol w="901700"/>
              </a:tblGrid>
              <a:tr h="182880">
                <a:tc>
                  <a:txBody>
                    <a:bodyPr/>
                    <a:lstStyle/>
                    <a:p>
                      <a:pPr algn="l" fontAlgn="b"/>
                      <a:r>
                        <a:rPr lang="fi-FI" sz="1100" b="0" i="0" u="none" strike="noStrike">
                          <a:solidFill>
                            <a:srgbClr val="000000"/>
                          </a:solidFill>
                          <a:latin typeface="Calibri"/>
                        </a:rPr>
                        <a:t>Enontekiö</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1 891</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Inari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6 794</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Kemi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22 120</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Kemijärvi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7 983</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Keminmaa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8 565</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Kittilä</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6 478</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Kolari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3 885</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Muonio</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2 383</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Pelkosenniemi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966</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Pello</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3 739</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Posio</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3 647</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Ranua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4 154</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Rovaniemi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61 215</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Salla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3 890</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Savukoski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1 126</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Simo</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3 356</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Sodankylä</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8 884</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Tervola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3 306</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Tornio</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22 371</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Utsjoki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1 279</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Ylitornio</a:t>
                      </a:r>
                    </a:p>
                  </a:txBody>
                  <a:tcPr marL="7620" marR="7620" marT="7620" marB="0" anchor="b">
                    <a:lnL>
                      <a:noFill/>
                    </a:lnL>
                    <a:lnR>
                      <a:noFill/>
                    </a:lnR>
                    <a:lnT>
                      <a:noFill/>
                    </a:lnT>
                    <a:lnB>
                      <a:noFill/>
                    </a:lnB>
                  </a:tcPr>
                </a:tc>
                <a:tc>
                  <a:txBody>
                    <a:bodyPr/>
                    <a:lstStyle/>
                    <a:p>
                      <a:pPr algn="r" fontAlgn="b"/>
                      <a:r>
                        <a:rPr lang="fi-FI" sz="1100" b="0" i="0" u="none" strike="noStrike" dirty="0">
                          <a:solidFill>
                            <a:srgbClr val="000000"/>
                          </a:solidFill>
                          <a:latin typeface="Calibri"/>
                        </a:rPr>
                        <a:t>4 482</a:t>
                      </a:r>
                    </a:p>
                  </a:txBody>
                  <a:tcPr marL="7620" marR="7620" marT="762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3" name="Freeform 11"/>
          <p:cNvSpPr>
            <a:spLocks noChangeAspect="1"/>
          </p:cNvSpPr>
          <p:nvPr/>
        </p:nvSpPr>
        <p:spPr bwMode="auto">
          <a:xfrm>
            <a:off x="3614738" y="4662488"/>
            <a:ext cx="1047750" cy="1128712"/>
          </a:xfrm>
          <a:custGeom>
            <a:avLst/>
            <a:gdLst>
              <a:gd name="T0" fmla="*/ 2147483647 w 1565"/>
              <a:gd name="T1" fmla="*/ 2147483647 h 1687"/>
              <a:gd name="T2" fmla="*/ 2147483647 w 1565"/>
              <a:gd name="T3" fmla="*/ 2147483647 h 1687"/>
              <a:gd name="T4" fmla="*/ 2147483647 w 1565"/>
              <a:gd name="T5" fmla="*/ 2147483647 h 1687"/>
              <a:gd name="T6" fmla="*/ 0 w 1565"/>
              <a:gd name="T7" fmla="*/ 2147483647 h 1687"/>
              <a:gd name="T8" fmla="*/ 2147483647 w 1565"/>
              <a:gd name="T9" fmla="*/ 2147483647 h 1687"/>
              <a:gd name="T10" fmla="*/ 2147483647 w 1565"/>
              <a:gd name="T11" fmla="*/ 2147483647 h 1687"/>
              <a:gd name="T12" fmla="*/ 2147483647 w 1565"/>
              <a:gd name="T13" fmla="*/ 2147483647 h 1687"/>
              <a:gd name="T14" fmla="*/ 2147483647 w 1565"/>
              <a:gd name="T15" fmla="*/ 2147483647 h 1687"/>
              <a:gd name="T16" fmla="*/ 2147483647 w 1565"/>
              <a:gd name="T17" fmla="*/ 2147483647 h 1687"/>
              <a:gd name="T18" fmla="*/ 2147483647 w 1565"/>
              <a:gd name="T19" fmla="*/ 2147483647 h 1687"/>
              <a:gd name="T20" fmla="*/ 2147483647 w 1565"/>
              <a:gd name="T21" fmla="*/ 2147483647 h 1687"/>
              <a:gd name="T22" fmla="*/ 2147483647 w 1565"/>
              <a:gd name="T23" fmla="*/ 2147483647 h 1687"/>
              <a:gd name="T24" fmla="*/ 2147483647 w 1565"/>
              <a:gd name="T25" fmla="*/ 2147483647 h 1687"/>
              <a:gd name="T26" fmla="*/ 2147483647 w 1565"/>
              <a:gd name="T27" fmla="*/ 2147483647 h 1687"/>
              <a:gd name="T28" fmla="*/ 2147483647 w 1565"/>
              <a:gd name="T29" fmla="*/ 2147483647 h 1687"/>
              <a:gd name="T30" fmla="*/ 2147483647 w 1565"/>
              <a:gd name="T31" fmla="*/ 2147483647 h 1687"/>
              <a:gd name="T32" fmla="*/ 2147483647 w 1565"/>
              <a:gd name="T33" fmla="*/ 2147483647 h 1687"/>
              <a:gd name="T34" fmla="*/ 2147483647 w 1565"/>
              <a:gd name="T35" fmla="*/ 2147483647 h 1687"/>
              <a:gd name="T36" fmla="*/ 2147483647 w 1565"/>
              <a:gd name="T37" fmla="*/ 2147483647 h 1687"/>
              <a:gd name="T38" fmla="*/ 2147483647 w 1565"/>
              <a:gd name="T39" fmla="*/ 2147483647 h 1687"/>
              <a:gd name="T40" fmla="*/ 2147483647 w 1565"/>
              <a:gd name="T41" fmla="*/ 2147483647 h 1687"/>
              <a:gd name="T42" fmla="*/ 2147483647 w 1565"/>
              <a:gd name="T43" fmla="*/ 2147483647 h 1687"/>
              <a:gd name="T44" fmla="*/ 2147483647 w 1565"/>
              <a:gd name="T45" fmla="*/ 2147483647 h 1687"/>
              <a:gd name="T46" fmla="*/ 2147483647 w 1565"/>
              <a:gd name="T47" fmla="*/ 2147483647 h 1687"/>
              <a:gd name="T48" fmla="*/ 2147483647 w 1565"/>
              <a:gd name="T49" fmla="*/ 0 h 1687"/>
              <a:gd name="T50" fmla="*/ 2147483647 w 1565"/>
              <a:gd name="T51" fmla="*/ 2147483647 h 1687"/>
              <a:gd name="T52" fmla="*/ 2147483647 w 1565"/>
              <a:gd name="T53" fmla="*/ 2147483647 h 16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65"/>
              <a:gd name="T82" fmla="*/ 0 h 1687"/>
              <a:gd name="T83" fmla="*/ 1565 w 1565"/>
              <a:gd name="T84" fmla="*/ 1687 h 168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65" h="1687">
                <a:moveTo>
                  <a:pt x="439" y="129"/>
                </a:moveTo>
                <a:lnTo>
                  <a:pt x="107" y="205"/>
                </a:lnTo>
                <a:lnTo>
                  <a:pt x="99" y="215"/>
                </a:lnTo>
                <a:lnTo>
                  <a:pt x="0" y="236"/>
                </a:lnTo>
                <a:lnTo>
                  <a:pt x="187" y="525"/>
                </a:lnTo>
                <a:lnTo>
                  <a:pt x="227" y="1061"/>
                </a:lnTo>
                <a:lnTo>
                  <a:pt x="581" y="1506"/>
                </a:lnTo>
                <a:lnTo>
                  <a:pt x="721" y="1594"/>
                </a:lnTo>
                <a:lnTo>
                  <a:pt x="868" y="1687"/>
                </a:lnTo>
                <a:lnTo>
                  <a:pt x="951" y="1511"/>
                </a:lnTo>
                <a:lnTo>
                  <a:pt x="1004" y="1448"/>
                </a:lnTo>
                <a:lnTo>
                  <a:pt x="1089" y="1416"/>
                </a:lnTo>
                <a:lnTo>
                  <a:pt x="1188" y="1387"/>
                </a:lnTo>
                <a:lnTo>
                  <a:pt x="1340" y="1408"/>
                </a:lnTo>
                <a:lnTo>
                  <a:pt x="1510" y="1387"/>
                </a:lnTo>
                <a:lnTo>
                  <a:pt x="1515" y="1387"/>
                </a:lnTo>
                <a:lnTo>
                  <a:pt x="1471" y="1183"/>
                </a:lnTo>
                <a:lnTo>
                  <a:pt x="1565" y="934"/>
                </a:lnTo>
                <a:lnTo>
                  <a:pt x="1530" y="761"/>
                </a:lnTo>
                <a:lnTo>
                  <a:pt x="1384" y="728"/>
                </a:lnTo>
                <a:lnTo>
                  <a:pt x="1277" y="336"/>
                </a:lnTo>
                <a:lnTo>
                  <a:pt x="1118" y="228"/>
                </a:lnTo>
                <a:lnTo>
                  <a:pt x="983" y="83"/>
                </a:lnTo>
                <a:lnTo>
                  <a:pt x="863" y="93"/>
                </a:lnTo>
                <a:lnTo>
                  <a:pt x="773" y="0"/>
                </a:lnTo>
                <a:lnTo>
                  <a:pt x="625" y="117"/>
                </a:lnTo>
                <a:lnTo>
                  <a:pt x="439" y="129"/>
                </a:lnTo>
                <a:close/>
              </a:path>
            </a:pathLst>
          </a:custGeom>
          <a:solidFill>
            <a:schemeClr val="bg1">
              <a:lumMod val="85000"/>
            </a:schemeClr>
          </a:solidFill>
          <a:ln w="0">
            <a:solidFill>
              <a:srgbClr val="000000"/>
            </a:solidFill>
            <a:prstDash val="solid"/>
            <a:round/>
            <a:headEnd/>
            <a:tailEnd/>
          </a:ln>
        </p:spPr>
        <p:txBody>
          <a:bodyPr/>
          <a:lstStyle/>
          <a:p>
            <a:endParaRPr lang="fi-FI"/>
          </a:p>
        </p:txBody>
      </p:sp>
      <p:sp>
        <p:nvSpPr>
          <p:cNvPr id="38914" name="Text Box 2"/>
          <p:cNvSpPr txBox="1">
            <a:spLocks noChangeArrowheads="1"/>
          </p:cNvSpPr>
          <p:nvPr/>
        </p:nvSpPr>
        <p:spPr bwMode="auto">
          <a:xfrm>
            <a:off x="4859338" y="-27384"/>
            <a:ext cx="4105275" cy="646331"/>
          </a:xfrm>
          <a:prstGeom prst="rect">
            <a:avLst/>
          </a:prstGeom>
          <a:noFill/>
          <a:ln w="9525">
            <a:noFill/>
            <a:miter lim="800000"/>
            <a:headEnd/>
            <a:tailEnd/>
          </a:ln>
        </p:spPr>
        <p:txBody>
          <a:bodyPr>
            <a:spAutoFit/>
          </a:bodyPr>
          <a:lstStyle/>
          <a:p>
            <a:r>
              <a:rPr lang="fi-FI" b="1" dirty="0">
                <a:cs typeface="Arial" charset="0"/>
              </a:rPr>
              <a:t>Lappi: </a:t>
            </a:r>
            <a:r>
              <a:rPr lang="fi-FI" b="1" dirty="0" smtClean="0">
                <a:cs typeface="Arial" charset="0"/>
              </a:rPr>
              <a:t>kuntien ilmoittamat ensisijaiset selvitysalueet </a:t>
            </a:r>
            <a:endParaRPr lang="fi-FI" b="1" dirty="0">
              <a:cs typeface="Arial" charset="0"/>
            </a:endParaRPr>
          </a:p>
        </p:txBody>
      </p:sp>
      <p:sp>
        <p:nvSpPr>
          <p:cNvPr id="38915" name="Freeform 3"/>
          <p:cNvSpPr>
            <a:spLocks noChangeAspect="1"/>
          </p:cNvSpPr>
          <p:nvPr/>
        </p:nvSpPr>
        <p:spPr bwMode="auto">
          <a:xfrm>
            <a:off x="2484438" y="6072188"/>
            <a:ext cx="803275" cy="763587"/>
          </a:xfrm>
          <a:custGeom>
            <a:avLst/>
            <a:gdLst>
              <a:gd name="T0" fmla="*/ 2147483647 w 1198"/>
              <a:gd name="T1" fmla="*/ 2147483647 h 1140"/>
              <a:gd name="T2" fmla="*/ 2147483647 w 1198"/>
              <a:gd name="T3" fmla="*/ 2147483647 h 1140"/>
              <a:gd name="T4" fmla="*/ 2147483647 w 1198"/>
              <a:gd name="T5" fmla="*/ 2147483647 h 1140"/>
              <a:gd name="T6" fmla="*/ 0 w 1198"/>
              <a:gd name="T7" fmla="*/ 2147483647 h 1140"/>
              <a:gd name="T8" fmla="*/ 2147483647 w 1198"/>
              <a:gd name="T9" fmla="*/ 2147483647 h 1140"/>
              <a:gd name="T10" fmla="*/ 2147483647 w 1198"/>
              <a:gd name="T11" fmla="*/ 2147483647 h 1140"/>
              <a:gd name="T12" fmla="*/ 2147483647 w 1198"/>
              <a:gd name="T13" fmla="*/ 2147483647 h 1140"/>
              <a:gd name="T14" fmla="*/ 2147483647 w 1198"/>
              <a:gd name="T15" fmla="*/ 2147483647 h 1140"/>
              <a:gd name="T16" fmla="*/ 2147483647 w 1198"/>
              <a:gd name="T17" fmla="*/ 2147483647 h 1140"/>
              <a:gd name="T18" fmla="*/ 2147483647 w 1198"/>
              <a:gd name="T19" fmla="*/ 2147483647 h 1140"/>
              <a:gd name="T20" fmla="*/ 2147483647 w 1198"/>
              <a:gd name="T21" fmla="*/ 2147483647 h 1140"/>
              <a:gd name="T22" fmla="*/ 2147483647 w 1198"/>
              <a:gd name="T23" fmla="*/ 2147483647 h 1140"/>
              <a:gd name="T24" fmla="*/ 2147483647 w 1198"/>
              <a:gd name="T25" fmla="*/ 2147483647 h 1140"/>
              <a:gd name="T26" fmla="*/ 2147483647 w 1198"/>
              <a:gd name="T27" fmla="*/ 2147483647 h 1140"/>
              <a:gd name="T28" fmla="*/ 2147483647 w 1198"/>
              <a:gd name="T29" fmla="*/ 2147483647 h 1140"/>
              <a:gd name="T30" fmla="*/ 2147483647 w 1198"/>
              <a:gd name="T31" fmla="*/ 2147483647 h 1140"/>
              <a:gd name="T32" fmla="*/ 2147483647 w 1198"/>
              <a:gd name="T33" fmla="*/ 2147483647 h 1140"/>
              <a:gd name="T34" fmla="*/ 2147483647 w 1198"/>
              <a:gd name="T35" fmla="*/ 2147483647 h 1140"/>
              <a:gd name="T36" fmla="*/ 2147483647 w 1198"/>
              <a:gd name="T37" fmla="*/ 2147483647 h 1140"/>
              <a:gd name="T38" fmla="*/ 2147483647 w 1198"/>
              <a:gd name="T39" fmla="*/ 2147483647 h 1140"/>
              <a:gd name="T40" fmla="*/ 2147483647 w 1198"/>
              <a:gd name="T41" fmla="*/ 2147483647 h 1140"/>
              <a:gd name="T42" fmla="*/ 2147483647 w 1198"/>
              <a:gd name="T43" fmla="*/ 2147483647 h 1140"/>
              <a:gd name="T44" fmla="*/ 2147483647 w 1198"/>
              <a:gd name="T45" fmla="*/ 0 h 1140"/>
              <a:gd name="T46" fmla="*/ 2147483647 w 1198"/>
              <a:gd name="T47" fmla="*/ 2147483647 h 1140"/>
              <a:gd name="T48" fmla="*/ 2147483647 w 1198"/>
              <a:gd name="T49" fmla="*/ 2147483647 h 1140"/>
              <a:gd name="T50" fmla="*/ 2147483647 w 1198"/>
              <a:gd name="T51" fmla="*/ 2147483647 h 1140"/>
              <a:gd name="T52" fmla="*/ 2147483647 w 1198"/>
              <a:gd name="T53" fmla="*/ 2147483647 h 1140"/>
              <a:gd name="T54" fmla="*/ 2147483647 w 1198"/>
              <a:gd name="T55" fmla="*/ 2147483647 h 1140"/>
              <a:gd name="T56" fmla="*/ 2147483647 w 1198"/>
              <a:gd name="T57" fmla="*/ 2147483647 h 1140"/>
              <a:gd name="T58" fmla="*/ 2147483647 w 1198"/>
              <a:gd name="T59" fmla="*/ 2147483647 h 11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98"/>
              <a:gd name="T91" fmla="*/ 0 h 1140"/>
              <a:gd name="T92" fmla="*/ 1198 w 1198"/>
              <a:gd name="T93" fmla="*/ 1140 h 11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98" h="1140">
                <a:moveTo>
                  <a:pt x="154" y="765"/>
                </a:moveTo>
                <a:lnTo>
                  <a:pt x="88" y="872"/>
                </a:lnTo>
                <a:lnTo>
                  <a:pt x="2" y="1008"/>
                </a:lnTo>
                <a:lnTo>
                  <a:pt x="0" y="1014"/>
                </a:lnTo>
                <a:lnTo>
                  <a:pt x="25" y="1034"/>
                </a:lnTo>
                <a:lnTo>
                  <a:pt x="65" y="1034"/>
                </a:lnTo>
                <a:lnTo>
                  <a:pt x="109" y="997"/>
                </a:lnTo>
                <a:lnTo>
                  <a:pt x="158" y="999"/>
                </a:lnTo>
                <a:lnTo>
                  <a:pt x="203" y="1002"/>
                </a:lnTo>
                <a:lnTo>
                  <a:pt x="233" y="1023"/>
                </a:lnTo>
                <a:lnTo>
                  <a:pt x="273" y="1072"/>
                </a:lnTo>
                <a:lnTo>
                  <a:pt x="343" y="1077"/>
                </a:lnTo>
                <a:lnTo>
                  <a:pt x="396" y="1134"/>
                </a:lnTo>
                <a:lnTo>
                  <a:pt x="396" y="1140"/>
                </a:lnTo>
                <a:lnTo>
                  <a:pt x="499" y="1019"/>
                </a:lnTo>
                <a:lnTo>
                  <a:pt x="637" y="948"/>
                </a:lnTo>
                <a:lnTo>
                  <a:pt x="677" y="838"/>
                </a:lnTo>
                <a:lnTo>
                  <a:pt x="1045" y="866"/>
                </a:lnTo>
                <a:lnTo>
                  <a:pt x="1198" y="763"/>
                </a:lnTo>
                <a:lnTo>
                  <a:pt x="965" y="497"/>
                </a:lnTo>
                <a:lnTo>
                  <a:pt x="1089" y="227"/>
                </a:lnTo>
                <a:lnTo>
                  <a:pt x="1054" y="62"/>
                </a:lnTo>
                <a:lnTo>
                  <a:pt x="864" y="0"/>
                </a:lnTo>
                <a:lnTo>
                  <a:pt x="769" y="49"/>
                </a:lnTo>
                <a:lnTo>
                  <a:pt x="632" y="243"/>
                </a:lnTo>
                <a:lnTo>
                  <a:pt x="541" y="396"/>
                </a:lnTo>
                <a:lnTo>
                  <a:pt x="381" y="562"/>
                </a:lnTo>
                <a:lnTo>
                  <a:pt x="288" y="614"/>
                </a:lnTo>
                <a:lnTo>
                  <a:pt x="251" y="763"/>
                </a:lnTo>
                <a:lnTo>
                  <a:pt x="154" y="765"/>
                </a:lnTo>
                <a:close/>
              </a:path>
            </a:pathLst>
          </a:custGeom>
          <a:solidFill>
            <a:srgbClr val="EF89A6"/>
          </a:solidFill>
          <a:ln w="0">
            <a:solidFill>
              <a:srgbClr val="000000"/>
            </a:solidFill>
            <a:prstDash val="solid"/>
            <a:round/>
            <a:headEnd/>
            <a:tailEnd/>
          </a:ln>
        </p:spPr>
        <p:txBody>
          <a:bodyPr/>
          <a:lstStyle/>
          <a:p>
            <a:endParaRPr lang="fi-FI"/>
          </a:p>
        </p:txBody>
      </p:sp>
      <p:sp>
        <p:nvSpPr>
          <p:cNvPr id="38916" name="Freeform 4"/>
          <p:cNvSpPr>
            <a:spLocks noChangeAspect="1"/>
          </p:cNvSpPr>
          <p:nvPr/>
        </p:nvSpPr>
        <p:spPr bwMode="auto">
          <a:xfrm>
            <a:off x="4470400" y="3503613"/>
            <a:ext cx="1190625" cy="2101850"/>
          </a:xfrm>
          <a:custGeom>
            <a:avLst/>
            <a:gdLst>
              <a:gd name="T0" fmla="*/ 2147483647 w 1780"/>
              <a:gd name="T1" fmla="*/ 2147483647 h 3142"/>
              <a:gd name="T2" fmla="*/ 2147483647 w 1780"/>
              <a:gd name="T3" fmla="*/ 2147483647 h 3142"/>
              <a:gd name="T4" fmla="*/ 2147483647 w 1780"/>
              <a:gd name="T5" fmla="*/ 2147483647 h 3142"/>
              <a:gd name="T6" fmla="*/ 2147483647 w 1780"/>
              <a:gd name="T7" fmla="*/ 2147483647 h 3142"/>
              <a:gd name="T8" fmla="*/ 2147483647 w 1780"/>
              <a:gd name="T9" fmla="*/ 2147483647 h 3142"/>
              <a:gd name="T10" fmla="*/ 2147483647 w 1780"/>
              <a:gd name="T11" fmla="*/ 2147483647 h 3142"/>
              <a:gd name="T12" fmla="*/ 2147483647 w 1780"/>
              <a:gd name="T13" fmla="*/ 2147483647 h 3142"/>
              <a:gd name="T14" fmla="*/ 2147483647 w 1780"/>
              <a:gd name="T15" fmla="*/ 2147483647 h 3142"/>
              <a:gd name="T16" fmla="*/ 2147483647 w 1780"/>
              <a:gd name="T17" fmla="*/ 2147483647 h 3142"/>
              <a:gd name="T18" fmla="*/ 0 w 1780"/>
              <a:gd name="T19" fmla="*/ 2147483647 h 3142"/>
              <a:gd name="T20" fmla="*/ 2147483647 w 1780"/>
              <a:gd name="T21" fmla="*/ 2147483647 h 3142"/>
              <a:gd name="T22" fmla="*/ 2147483647 w 1780"/>
              <a:gd name="T23" fmla="*/ 2147483647 h 3142"/>
              <a:gd name="T24" fmla="*/ 2147483647 w 1780"/>
              <a:gd name="T25" fmla="*/ 2147483647 h 3142"/>
              <a:gd name="T26" fmla="*/ 2147483647 w 1780"/>
              <a:gd name="T27" fmla="*/ 2147483647 h 3142"/>
              <a:gd name="T28" fmla="*/ 2147483647 w 1780"/>
              <a:gd name="T29" fmla="*/ 2147483647 h 3142"/>
              <a:gd name="T30" fmla="*/ 2147483647 w 1780"/>
              <a:gd name="T31" fmla="*/ 2147483647 h 3142"/>
              <a:gd name="T32" fmla="*/ 2147483647 w 1780"/>
              <a:gd name="T33" fmla="*/ 2147483647 h 3142"/>
              <a:gd name="T34" fmla="*/ 2147483647 w 1780"/>
              <a:gd name="T35" fmla="*/ 2147483647 h 3142"/>
              <a:gd name="T36" fmla="*/ 2147483647 w 1780"/>
              <a:gd name="T37" fmla="*/ 0 h 3142"/>
              <a:gd name="T38" fmla="*/ 2147483647 w 1780"/>
              <a:gd name="T39" fmla="*/ 2147483647 h 3142"/>
              <a:gd name="T40" fmla="*/ 2147483647 w 1780"/>
              <a:gd name="T41" fmla="*/ 2147483647 h 3142"/>
              <a:gd name="T42" fmla="*/ 2147483647 w 1780"/>
              <a:gd name="T43" fmla="*/ 2147483647 h 3142"/>
              <a:gd name="T44" fmla="*/ 2147483647 w 1780"/>
              <a:gd name="T45" fmla="*/ 2147483647 h 3142"/>
              <a:gd name="T46" fmla="*/ 2147483647 w 1780"/>
              <a:gd name="T47" fmla="*/ 2147483647 h 3142"/>
              <a:gd name="T48" fmla="*/ 2147483647 w 1780"/>
              <a:gd name="T49" fmla="*/ 2147483647 h 3142"/>
              <a:gd name="T50" fmla="*/ 2147483647 w 1780"/>
              <a:gd name="T51" fmla="*/ 2147483647 h 3142"/>
              <a:gd name="T52" fmla="*/ 2147483647 w 1780"/>
              <a:gd name="T53" fmla="*/ 2147483647 h 3142"/>
              <a:gd name="T54" fmla="*/ 2147483647 w 1780"/>
              <a:gd name="T55" fmla="*/ 2147483647 h 3142"/>
              <a:gd name="T56" fmla="*/ 2147483647 w 1780"/>
              <a:gd name="T57" fmla="*/ 2147483647 h 3142"/>
              <a:gd name="T58" fmla="*/ 2147483647 w 1780"/>
              <a:gd name="T59" fmla="*/ 2147483647 h 3142"/>
              <a:gd name="T60" fmla="*/ 2147483647 w 1780"/>
              <a:gd name="T61" fmla="*/ 2147483647 h 3142"/>
              <a:gd name="T62" fmla="*/ 2147483647 w 1780"/>
              <a:gd name="T63" fmla="*/ 2147483647 h 3142"/>
              <a:gd name="T64" fmla="*/ 2147483647 w 1780"/>
              <a:gd name="T65" fmla="*/ 2147483647 h 3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80"/>
              <a:gd name="T100" fmla="*/ 0 h 3142"/>
              <a:gd name="T101" fmla="*/ 1780 w 1780"/>
              <a:gd name="T102" fmla="*/ 3142 h 31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80" h="3142">
                <a:moveTo>
                  <a:pt x="740" y="2985"/>
                </a:moveTo>
                <a:lnTo>
                  <a:pt x="481" y="2960"/>
                </a:lnTo>
                <a:lnTo>
                  <a:pt x="295" y="3142"/>
                </a:lnTo>
                <a:lnTo>
                  <a:pt x="233" y="3122"/>
                </a:lnTo>
                <a:lnTo>
                  <a:pt x="238" y="3122"/>
                </a:lnTo>
                <a:lnTo>
                  <a:pt x="194" y="2918"/>
                </a:lnTo>
                <a:lnTo>
                  <a:pt x="288" y="2669"/>
                </a:lnTo>
                <a:lnTo>
                  <a:pt x="253" y="2496"/>
                </a:lnTo>
                <a:lnTo>
                  <a:pt x="107" y="2463"/>
                </a:lnTo>
                <a:lnTo>
                  <a:pt x="0" y="2071"/>
                </a:lnTo>
                <a:lnTo>
                  <a:pt x="7" y="2075"/>
                </a:lnTo>
                <a:lnTo>
                  <a:pt x="53" y="1790"/>
                </a:lnTo>
                <a:lnTo>
                  <a:pt x="403" y="1580"/>
                </a:lnTo>
                <a:lnTo>
                  <a:pt x="672" y="1519"/>
                </a:lnTo>
                <a:lnTo>
                  <a:pt x="1037" y="726"/>
                </a:lnTo>
                <a:lnTo>
                  <a:pt x="1143" y="550"/>
                </a:lnTo>
                <a:lnTo>
                  <a:pt x="1169" y="420"/>
                </a:lnTo>
                <a:lnTo>
                  <a:pt x="1311" y="318"/>
                </a:lnTo>
                <a:lnTo>
                  <a:pt x="1489" y="0"/>
                </a:lnTo>
                <a:lnTo>
                  <a:pt x="1512" y="10"/>
                </a:lnTo>
                <a:lnTo>
                  <a:pt x="1780" y="245"/>
                </a:lnTo>
                <a:lnTo>
                  <a:pt x="1756" y="559"/>
                </a:lnTo>
                <a:lnTo>
                  <a:pt x="1031" y="1888"/>
                </a:lnTo>
                <a:lnTo>
                  <a:pt x="1014" y="2040"/>
                </a:lnTo>
                <a:lnTo>
                  <a:pt x="1039" y="2153"/>
                </a:lnTo>
                <a:lnTo>
                  <a:pt x="1161" y="2343"/>
                </a:lnTo>
                <a:lnTo>
                  <a:pt x="1277" y="2524"/>
                </a:lnTo>
                <a:lnTo>
                  <a:pt x="1467" y="2862"/>
                </a:lnTo>
                <a:lnTo>
                  <a:pt x="1534" y="3050"/>
                </a:lnTo>
                <a:lnTo>
                  <a:pt x="1537" y="3079"/>
                </a:lnTo>
                <a:lnTo>
                  <a:pt x="1546" y="3090"/>
                </a:lnTo>
                <a:lnTo>
                  <a:pt x="1248" y="3112"/>
                </a:lnTo>
                <a:lnTo>
                  <a:pt x="740" y="2985"/>
                </a:lnTo>
                <a:close/>
              </a:path>
            </a:pathLst>
          </a:custGeom>
          <a:solidFill>
            <a:srgbClr val="CC99FF"/>
          </a:solidFill>
          <a:ln w="0">
            <a:solidFill>
              <a:srgbClr val="000000"/>
            </a:solidFill>
            <a:prstDash val="solid"/>
            <a:round/>
            <a:headEnd/>
            <a:tailEnd/>
          </a:ln>
        </p:spPr>
        <p:txBody>
          <a:bodyPr/>
          <a:lstStyle/>
          <a:p>
            <a:endParaRPr lang="fi-FI"/>
          </a:p>
        </p:txBody>
      </p:sp>
      <p:sp>
        <p:nvSpPr>
          <p:cNvPr id="38917" name="Freeform 5"/>
          <p:cNvSpPr>
            <a:spLocks noChangeAspect="1"/>
          </p:cNvSpPr>
          <p:nvPr/>
        </p:nvSpPr>
        <p:spPr bwMode="auto">
          <a:xfrm>
            <a:off x="468313" y="1128713"/>
            <a:ext cx="2384425" cy="1868487"/>
          </a:xfrm>
          <a:custGeom>
            <a:avLst/>
            <a:gdLst>
              <a:gd name="T0" fmla="*/ 2147483647 w 3563"/>
              <a:gd name="T1" fmla="*/ 2147483647 h 2788"/>
              <a:gd name="T2" fmla="*/ 2147483647 w 3563"/>
              <a:gd name="T3" fmla="*/ 2147483647 h 2788"/>
              <a:gd name="T4" fmla="*/ 2147483647 w 3563"/>
              <a:gd name="T5" fmla="*/ 2147483647 h 2788"/>
              <a:gd name="T6" fmla="*/ 2147483647 w 3563"/>
              <a:gd name="T7" fmla="*/ 2147483647 h 2788"/>
              <a:gd name="T8" fmla="*/ 2147483647 w 3563"/>
              <a:gd name="T9" fmla="*/ 2147483647 h 2788"/>
              <a:gd name="T10" fmla="*/ 2147483647 w 3563"/>
              <a:gd name="T11" fmla="*/ 2147483647 h 2788"/>
              <a:gd name="T12" fmla="*/ 2147483647 w 3563"/>
              <a:gd name="T13" fmla="*/ 2147483647 h 2788"/>
              <a:gd name="T14" fmla="*/ 2147483647 w 3563"/>
              <a:gd name="T15" fmla="*/ 2147483647 h 2788"/>
              <a:gd name="T16" fmla="*/ 2147483647 w 3563"/>
              <a:gd name="T17" fmla="*/ 2147483647 h 2788"/>
              <a:gd name="T18" fmla="*/ 2147483647 w 3563"/>
              <a:gd name="T19" fmla="*/ 2147483647 h 2788"/>
              <a:gd name="T20" fmla="*/ 2147483647 w 3563"/>
              <a:gd name="T21" fmla="*/ 2147483647 h 2788"/>
              <a:gd name="T22" fmla="*/ 2147483647 w 3563"/>
              <a:gd name="T23" fmla="*/ 2147483647 h 2788"/>
              <a:gd name="T24" fmla="*/ 2147483647 w 3563"/>
              <a:gd name="T25" fmla="*/ 2147483647 h 2788"/>
              <a:gd name="T26" fmla="*/ 2147483647 w 3563"/>
              <a:gd name="T27" fmla="*/ 2147483647 h 2788"/>
              <a:gd name="T28" fmla="*/ 2147483647 w 3563"/>
              <a:gd name="T29" fmla="*/ 2147483647 h 2788"/>
              <a:gd name="T30" fmla="*/ 2147483647 w 3563"/>
              <a:gd name="T31" fmla="*/ 2147483647 h 2788"/>
              <a:gd name="T32" fmla="*/ 2147483647 w 3563"/>
              <a:gd name="T33" fmla="*/ 2147483647 h 2788"/>
              <a:gd name="T34" fmla="*/ 2147483647 w 3563"/>
              <a:gd name="T35" fmla="*/ 2147483647 h 2788"/>
              <a:gd name="T36" fmla="*/ 2147483647 w 3563"/>
              <a:gd name="T37" fmla="*/ 2147483647 h 2788"/>
              <a:gd name="T38" fmla="*/ 2147483647 w 3563"/>
              <a:gd name="T39" fmla="*/ 2147483647 h 2788"/>
              <a:gd name="T40" fmla="*/ 2147483647 w 3563"/>
              <a:gd name="T41" fmla="*/ 2147483647 h 2788"/>
              <a:gd name="T42" fmla="*/ 2147483647 w 3563"/>
              <a:gd name="T43" fmla="*/ 2147483647 h 2788"/>
              <a:gd name="T44" fmla="*/ 2147483647 w 3563"/>
              <a:gd name="T45" fmla="*/ 2147483647 h 2788"/>
              <a:gd name="T46" fmla="*/ 2147483647 w 3563"/>
              <a:gd name="T47" fmla="*/ 2147483647 h 2788"/>
              <a:gd name="T48" fmla="*/ 2147483647 w 3563"/>
              <a:gd name="T49" fmla="*/ 2147483647 h 2788"/>
              <a:gd name="T50" fmla="*/ 2147483647 w 3563"/>
              <a:gd name="T51" fmla="*/ 2147483647 h 2788"/>
              <a:gd name="T52" fmla="*/ 2147483647 w 3563"/>
              <a:gd name="T53" fmla="*/ 2147483647 h 2788"/>
              <a:gd name="T54" fmla="*/ 2147483647 w 3563"/>
              <a:gd name="T55" fmla="*/ 2147483647 h 2788"/>
              <a:gd name="T56" fmla="*/ 2147483647 w 3563"/>
              <a:gd name="T57" fmla="*/ 2147483647 h 2788"/>
              <a:gd name="T58" fmla="*/ 2147483647 w 3563"/>
              <a:gd name="T59" fmla="*/ 2147483647 h 2788"/>
              <a:gd name="T60" fmla="*/ 2147483647 w 3563"/>
              <a:gd name="T61" fmla="*/ 2147483647 h 2788"/>
              <a:gd name="T62" fmla="*/ 2147483647 w 3563"/>
              <a:gd name="T63" fmla="*/ 2147483647 h 2788"/>
              <a:gd name="T64" fmla="*/ 2147483647 w 3563"/>
              <a:gd name="T65" fmla="*/ 2147483647 h 2788"/>
              <a:gd name="T66" fmla="*/ 2147483647 w 3563"/>
              <a:gd name="T67" fmla="*/ 2147483647 h 2788"/>
              <a:gd name="T68" fmla="*/ 2147483647 w 3563"/>
              <a:gd name="T69" fmla="*/ 2147483647 h 2788"/>
              <a:gd name="T70" fmla="*/ 2147483647 w 3563"/>
              <a:gd name="T71" fmla="*/ 2147483647 h 2788"/>
              <a:gd name="T72" fmla="*/ 2147483647 w 3563"/>
              <a:gd name="T73" fmla="*/ 2147483647 h 2788"/>
              <a:gd name="T74" fmla="*/ 2147483647 w 3563"/>
              <a:gd name="T75" fmla="*/ 2147483647 h 2788"/>
              <a:gd name="T76" fmla="*/ 2147483647 w 3563"/>
              <a:gd name="T77" fmla="*/ 2147483647 h 2788"/>
              <a:gd name="T78" fmla="*/ 2147483647 w 3563"/>
              <a:gd name="T79" fmla="*/ 2147483647 h 2788"/>
              <a:gd name="T80" fmla="*/ 2147483647 w 3563"/>
              <a:gd name="T81" fmla="*/ 2147483647 h 27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63"/>
              <a:gd name="T124" fmla="*/ 0 h 2788"/>
              <a:gd name="T125" fmla="*/ 3563 w 3563"/>
              <a:gd name="T126" fmla="*/ 2788 h 27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63" h="2788">
                <a:moveTo>
                  <a:pt x="103" y="387"/>
                </a:moveTo>
                <a:lnTo>
                  <a:pt x="6" y="478"/>
                </a:lnTo>
                <a:lnTo>
                  <a:pt x="0" y="494"/>
                </a:lnTo>
                <a:lnTo>
                  <a:pt x="27" y="518"/>
                </a:lnTo>
                <a:lnTo>
                  <a:pt x="128" y="578"/>
                </a:lnTo>
                <a:lnTo>
                  <a:pt x="186" y="644"/>
                </a:lnTo>
                <a:lnTo>
                  <a:pt x="207" y="701"/>
                </a:lnTo>
                <a:lnTo>
                  <a:pt x="198" y="797"/>
                </a:lnTo>
                <a:lnTo>
                  <a:pt x="237" y="861"/>
                </a:lnTo>
                <a:lnTo>
                  <a:pt x="375" y="969"/>
                </a:lnTo>
                <a:lnTo>
                  <a:pt x="454" y="1093"/>
                </a:lnTo>
                <a:lnTo>
                  <a:pt x="530" y="1199"/>
                </a:lnTo>
                <a:lnTo>
                  <a:pt x="591" y="1240"/>
                </a:lnTo>
                <a:lnTo>
                  <a:pt x="674" y="1421"/>
                </a:lnTo>
                <a:lnTo>
                  <a:pt x="789" y="1538"/>
                </a:lnTo>
                <a:lnTo>
                  <a:pt x="863" y="1641"/>
                </a:lnTo>
                <a:lnTo>
                  <a:pt x="978" y="1707"/>
                </a:lnTo>
                <a:lnTo>
                  <a:pt x="1033" y="1792"/>
                </a:lnTo>
                <a:lnTo>
                  <a:pt x="1087" y="1881"/>
                </a:lnTo>
                <a:lnTo>
                  <a:pt x="1166" y="1917"/>
                </a:lnTo>
                <a:lnTo>
                  <a:pt x="1297" y="1934"/>
                </a:lnTo>
                <a:lnTo>
                  <a:pt x="1355" y="1986"/>
                </a:lnTo>
                <a:lnTo>
                  <a:pt x="1434" y="2007"/>
                </a:lnTo>
                <a:lnTo>
                  <a:pt x="1498" y="2054"/>
                </a:lnTo>
                <a:lnTo>
                  <a:pt x="1573" y="2075"/>
                </a:lnTo>
                <a:lnTo>
                  <a:pt x="1638" y="2139"/>
                </a:lnTo>
                <a:lnTo>
                  <a:pt x="1710" y="2165"/>
                </a:lnTo>
                <a:lnTo>
                  <a:pt x="1756" y="2247"/>
                </a:lnTo>
                <a:lnTo>
                  <a:pt x="1808" y="2316"/>
                </a:lnTo>
                <a:lnTo>
                  <a:pt x="1894" y="2412"/>
                </a:lnTo>
                <a:lnTo>
                  <a:pt x="1927" y="2520"/>
                </a:lnTo>
                <a:lnTo>
                  <a:pt x="1942" y="2703"/>
                </a:lnTo>
                <a:lnTo>
                  <a:pt x="1979" y="2720"/>
                </a:lnTo>
                <a:lnTo>
                  <a:pt x="2070" y="2726"/>
                </a:lnTo>
                <a:lnTo>
                  <a:pt x="2074" y="2742"/>
                </a:lnTo>
                <a:lnTo>
                  <a:pt x="2115" y="2663"/>
                </a:lnTo>
                <a:lnTo>
                  <a:pt x="2428" y="2641"/>
                </a:lnTo>
                <a:lnTo>
                  <a:pt x="2666" y="2718"/>
                </a:lnTo>
                <a:lnTo>
                  <a:pt x="2672" y="2788"/>
                </a:lnTo>
                <a:lnTo>
                  <a:pt x="2808" y="2736"/>
                </a:lnTo>
                <a:lnTo>
                  <a:pt x="3063" y="2379"/>
                </a:lnTo>
                <a:lnTo>
                  <a:pt x="3240" y="2229"/>
                </a:lnTo>
                <a:lnTo>
                  <a:pt x="3559" y="2227"/>
                </a:lnTo>
                <a:lnTo>
                  <a:pt x="3563" y="2227"/>
                </a:lnTo>
                <a:lnTo>
                  <a:pt x="3446" y="1811"/>
                </a:lnTo>
                <a:lnTo>
                  <a:pt x="3421" y="1805"/>
                </a:lnTo>
                <a:lnTo>
                  <a:pt x="3381" y="1734"/>
                </a:lnTo>
                <a:lnTo>
                  <a:pt x="3308" y="1636"/>
                </a:lnTo>
                <a:lnTo>
                  <a:pt x="3211" y="1543"/>
                </a:lnTo>
                <a:lnTo>
                  <a:pt x="3074" y="1489"/>
                </a:lnTo>
                <a:lnTo>
                  <a:pt x="2940" y="1436"/>
                </a:lnTo>
                <a:lnTo>
                  <a:pt x="2755" y="1262"/>
                </a:lnTo>
                <a:lnTo>
                  <a:pt x="2670" y="1211"/>
                </a:lnTo>
                <a:lnTo>
                  <a:pt x="2600" y="1211"/>
                </a:lnTo>
                <a:lnTo>
                  <a:pt x="2534" y="1275"/>
                </a:lnTo>
                <a:lnTo>
                  <a:pt x="2477" y="1426"/>
                </a:lnTo>
                <a:lnTo>
                  <a:pt x="2453" y="1444"/>
                </a:lnTo>
                <a:lnTo>
                  <a:pt x="2265" y="1483"/>
                </a:lnTo>
                <a:lnTo>
                  <a:pt x="2154" y="1534"/>
                </a:lnTo>
                <a:lnTo>
                  <a:pt x="2060" y="1602"/>
                </a:lnTo>
                <a:lnTo>
                  <a:pt x="2020" y="1607"/>
                </a:lnTo>
                <a:lnTo>
                  <a:pt x="1941" y="1487"/>
                </a:lnTo>
                <a:lnTo>
                  <a:pt x="1750" y="1476"/>
                </a:lnTo>
                <a:lnTo>
                  <a:pt x="1521" y="1344"/>
                </a:lnTo>
                <a:lnTo>
                  <a:pt x="1491" y="1341"/>
                </a:lnTo>
                <a:lnTo>
                  <a:pt x="1428" y="1372"/>
                </a:lnTo>
                <a:lnTo>
                  <a:pt x="1392" y="1372"/>
                </a:lnTo>
                <a:lnTo>
                  <a:pt x="1379" y="1102"/>
                </a:lnTo>
                <a:lnTo>
                  <a:pt x="1277" y="916"/>
                </a:lnTo>
                <a:lnTo>
                  <a:pt x="1254" y="801"/>
                </a:lnTo>
                <a:lnTo>
                  <a:pt x="868" y="83"/>
                </a:lnTo>
                <a:lnTo>
                  <a:pt x="668" y="7"/>
                </a:lnTo>
                <a:lnTo>
                  <a:pt x="607" y="0"/>
                </a:lnTo>
                <a:lnTo>
                  <a:pt x="422" y="99"/>
                </a:lnTo>
                <a:lnTo>
                  <a:pt x="353" y="172"/>
                </a:lnTo>
                <a:lnTo>
                  <a:pt x="344" y="235"/>
                </a:lnTo>
                <a:lnTo>
                  <a:pt x="365" y="329"/>
                </a:lnTo>
                <a:lnTo>
                  <a:pt x="411" y="419"/>
                </a:lnTo>
                <a:lnTo>
                  <a:pt x="369" y="540"/>
                </a:lnTo>
                <a:lnTo>
                  <a:pt x="352" y="552"/>
                </a:lnTo>
                <a:lnTo>
                  <a:pt x="313" y="537"/>
                </a:lnTo>
                <a:lnTo>
                  <a:pt x="136" y="387"/>
                </a:lnTo>
                <a:lnTo>
                  <a:pt x="103" y="387"/>
                </a:lnTo>
                <a:close/>
              </a:path>
            </a:pathLst>
          </a:custGeom>
          <a:solidFill>
            <a:schemeClr val="bg1">
              <a:lumMod val="85000"/>
            </a:schemeClr>
          </a:solidFill>
          <a:ln w="0">
            <a:solidFill>
              <a:srgbClr val="000000"/>
            </a:solidFill>
            <a:prstDash val="solid"/>
            <a:round/>
            <a:headEnd/>
            <a:tailEnd/>
          </a:ln>
        </p:spPr>
        <p:txBody>
          <a:bodyPr/>
          <a:lstStyle/>
          <a:p>
            <a:endParaRPr lang="fi-FI"/>
          </a:p>
        </p:txBody>
      </p:sp>
      <p:sp>
        <p:nvSpPr>
          <p:cNvPr id="38918" name="Freeform 6"/>
          <p:cNvSpPr>
            <a:spLocks noChangeAspect="1"/>
          </p:cNvSpPr>
          <p:nvPr/>
        </p:nvSpPr>
        <p:spPr bwMode="auto">
          <a:xfrm>
            <a:off x="2774950" y="433388"/>
            <a:ext cx="2419350" cy="2378075"/>
          </a:xfrm>
          <a:custGeom>
            <a:avLst/>
            <a:gdLst>
              <a:gd name="T0" fmla="*/ 2147483647 w 3617"/>
              <a:gd name="T1" fmla="*/ 2147483647 h 3552"/>
              <a:gd name="T2" fmla="*/ 2147483647 w 3617"/>
              <a:gd name="T3" fmla="*/ 2147483647 h 3552"/>
              <a:gd name="T4" fmla="*/ 2147483647 w 3617"/>
              <a:gd name="T5" fmla="*/ 2147483647 h 3552"/>
              <a:gd name="T6" fmla="*/ 2147483647 w 3617"/>
              <a:gd name="T7" fmla="*/ 2147483647 h 3552"/>
              <a:gd name="T8" fmla="*/ 2147483647 w 3617"/>
              <a:gd name="T9" fmla="*/ 2147483647 h 3552"/>
              <a:gd name="T10" fmla="*/ 2147483647 w 3617"/>
              <a:gd name="T11" fmla="*/ 2147483647 h 3552"/>
              <a:gd name="T12" fmla="*/ 2147483647 w 3617"/>
              <a:gd name="T13" fmla="*/ 2147483647 h 3552"/>
              <a:gd name="T14" fmla="*/ 2147483647 w 3617"/>
              <a:gd name="T15" fmla="*/ 2147483647 h 3552"/>
              <a:gd name="T16" fmla="*/ 2147483647 w 3617"/>
              <a:gd name="T17" fmla="*/ 2147483647 h 3552"/>
              <a:gd name="T18" fmla="*/ 2147483647 w 3617"/>
              <a:gd name="T19" fmla="*/ 2147483647 h 3552"/>
              <a:gd name="T20" fmla="*/ 2147483647 w 3617"/>
              <a:gd name="T21" fmla="*/ 2147483647 h 3552"/>
              <a:gd name="T22" fmla="*/ 2147483647 w 3617"/>
              <a:gd name="T23" fmla="*/ 2147483647 h 3552"/>
              <a:gd name="T24" fmla="*/ 2147483647 w 3617"/>
              <a:gd name="T25" fmla="*/ 2147483647 h 3552"/>
              <a:gd name="T26" fmla="*/ 2147483647 w 3617"/>
              <a:gd name="T27" fmla="*/ 2147483647 h 3552"/>
              <a:gd name="T28" fmla="*/ 2147483647 w 3617"/>
              <a:gd name="T29" fmla="*/ 2147483647 h 3552"/>
              <a:gd name="T30" fmla="*/ 2147483647 w 3617"/>
              <a:gd name="T31" fmla="*/ 2147483647 h 3552"/>
              <a:gd name="T32" fmla="*/ 2147483647 w 3617"/>
              <a:gd name="T33" fmla="*/ 2147483647 h 3552"/>
              <a:gd name="T34" fmla="*/ 0 w 3617"/>
              <a:gd name="T35" fmla="*/ 2147483647 h 3552"/>
              <a:gd name="T36" fmla="*/ 2147483647 w 3617"/>
              <a:gd name="T37" fmla="*/ 2147483647 h 3552"/>
              <a:gd name="T38" fmla="*/ 2147483647 w 3617"/>
              <a:gd name="T39" fmla="*/ 2147483647 h 3552"/>
              <a:gd name="T40" fmla="*/ 2147483647 w 3617"/>
              <a:gd name="T41" fmla="*/ 2147483647 h 3552"/>
              <a:gd name="T42" fmla="*/ 2147483647 w 3617"/>
              <a:gd name="T43" fmla="*/ 2147483647 h 3552"/>
              <a:gd name="T44" fmla="*/ 2147483647 w 3617"/>
              <a:gd name="T45" fmla="*/ 2147483647 h 3552"/>
              <a:gd name="T46" fmla="*/ 2147483647 w 3617"/>
              <a:gd name="T47" fmla="*/ 2147483647 h 3552"/>
              <a:gd name="T48" fmla="*/ 2147483647 w 3617"/>
              <a:gd name="T49" fmla="*/ 2147483647 h 3552"/>
              <a:gd name="T50" fmla="*/ 2147483647 w 3617"/>
              <a:gd name="T51" fmla="*/ 2147483647 h 3552"/>
              <a:gd name="T52" fmla="*/ 2147483647 w 3617"/>
              <a:gd name="T53" fmla="*/ 2147483647 h 3552"/>
              <a:gd name="T54" fmla="*/ 2147483647 w 3617"/>
              <a:gd name="T55" fmla="*/ 2147483647 h 3552"/>
              <a:gd name="T56" fmla="*/ 2147483647 w 3617"/>
              <a:gd name="T57" fmla="*/ 2147483647 h 3552"/>
              <a:gd name="T58" fmla="*/ 2147483647 w 3617"/>
              <a:gd name="T59" fmla="*/ 2147483647 h 3552"/>
              <a:gd name="T60" fmla="*/ 2147483647 w 3617"/>
              <a:gd name="T61" fmla="*/ 2147483647 h 3552"/>
              <a:gd name="T62" fmla="*/ 2147483647 w 3617"/>
              <a:gd name="T63" fmla="*/ 2147483647 h 3552"/>
              <a:gd name="T64" fmla="*/ 2147483647 w 3617"/>
              <a:gd name="T65" fmla="*/ 2147483647 h 3552"/>
              <a:gd name="T66" fmla="*/ 2147483647 w 3617"/>
              <a:gd name="T67" fmla="*/ 2147483647 h 3552"/>
              <a:gd name="T68" fmla="*/ 2147483647 w 3617"/>
              <a:gd name="T69" fmla="*/ 2147483647 h 3552"/>
              <a:gd name="T70" fmla="*/ 2147483647 w 3617"/>
              <a:gd name="T71" fmla="*/ 2147483647 h 3552"/>
              <a:gd name="T72" fmla="*/ 2147483647 w 3617"/>
              <a:gd name="T73" fmla="*/ 2147483647 h 3552"/>
              <a:gd name="T74" fmla="*/ 2147483647 w 3617"/>
              <a:gd name="T75" fmla="*/ 2147483647 h 3552"/>
              <a:gd name="T76" fmla="*/ 2147483647 w 3617"/>
              <a:gd name="T77" fmla="*/ 2147483647 h 3552"/>
              <a:gd name="T78" fmla="*/ 2147483647 w 3617"/>
              <a:gd name="T79" fmla="*/ 2147483647 h 3552"/>
              <a:gd name="T80" fmla="*/ 2147483647 w 3617"/>
              <a:gd name="T81" fmla="*/ 2147483647 h 3552"/>
              <a:gd name="T82" fmla="*/ 2147483647 w 3617"/>
              <a:gd name="T83" fmla="*/ 2147483647 h 3552"/>
              <a:gd name="T84" fmla="*/ 2147483647 w 3617"/>
              <a:gd name="T85" fmla="*/ 2147483647 h 3552"/>
              <a:gd name="T86" fmla="*/ 2147483647 w 3617"/>
              <a:gd name="T87" fmla="*/ 0 h 3552"/>
              <a:gd name="T88" fmla="*/ 2147483647 w 3617"/>
              <a:gd name="T89" fmla="*/ 2147483647 h 3552"/>
              <a:gd name="T90" fmla="*/ 2147483647 w 3617"/>
              <a:gd name="T91" fmla="*/ 2147483647 h 3552"/>
              <a:gd name="T92" fmla="*/ 2147483647 w 3617"/>
              <a:gd name="T93" fmla="*/ 2147483647 h 3552"/>
              <a:gd name="T94" fmla="*/ 2147483647 w 3617"/>
              <a:gd name="T95" fmla="*/ 2147483647 h 35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17"/>
              <a:gd name="T145" fmla="*/ 0 h 3552"/>
              <a:gd name="T146" fmla="*/ 3617 w 3617"/>
              <a:gd name="T147" fmla="*/ 3552 h 35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17" h="3552">
                <a:moveTo>
                  <a:pt x="1927" y="911"/>
                </a:moveTo>
                <a:lnTo>
                  <a:pt x="695" y="1594"/>
                </a:lnTo>
                <a:lnTo>
                  <a:pt x="719" y="1748"/>
                </a:lnTo>
                <a:lnTo>
                  <a:pt x="714" y="1866"/>
                </a:lnTo>
                <a:lnTo>
                  <a:pt x="650" y="2074"/>
                </a:lnTo>
                <a:lnTo>
                  <a:pt x="627" y="2142"/>
                </a:lnTo>
                <a:lnTo>
                  <a:pt x="584" y="2151"/>
                </a:lnTo>
                <a:lnTo>
                  <a:pt x="460" y="2130"/>
                </a:lnTo>
                <a:lnTo>
                  <a:pt x="376" y="2179"/>
                </a:lnTo>
                <a:lnTo>
                  <a:pt x="269" y="2291"/>
                </a:lnTo>
                <a:lnTo>
                  <a:pt x="195" y="2438"/>
                </a:lnTo>
                <a:lnTo>
                  <a:pt x="186" y="2543"/>
                </a:lnTo>
                <a:lnTo>
                  <a:pt x="183" y="2703"/>
                </a:lnTo>
                <a:lnTo>
                  <a:pt x="150" y="2719"/>
                </a:lnTo>
                <a:lnTo>
                  <a:pt x="84" y="2737"/>
                </a:lnTo>
                <a:lnTo>
                  <a:pt x="45" y="2789"/>
                </a:lnTo>
                <a:lnTo>
                  <a:pt x="12" y="2845"/>
                </a:lnTo>
                <a:lnTo>
                  <a:pt x="0" y="2849"/>
                </a:lnTo>
                <a:lnTo>
                  <a:pt x="117" y="3265"/>
                </a:lnTo>
                <a:lnTo>
                  <a:pt x="113" y="3265"/>
                </a:lnTo>
                <a:lnTo>
                  <a:pt x="888" y="3552"/>
                </a:lnTo>
                <a:lnTo>
                  <a:pt x="1091" y="3449"/>
                </a:lnTo>
                <a:lnTo>
                  <a:pt x="2143" y="3391"/>
                </a:lnTo>
                <a:lnTo>
                  <a:pt x="2804" y="3135"/>
                </a:lnTo>
                <a:lnTo>
                  <a:pt x="2853" y="3166"/>
                </a:lnTo>
                <a:lnTo>
                  <a:pt x="2985" y="3133"/>
                </a:lnTo>
                <a:lnTo>
                  <a:pt x="2981" y="3119"/>
                </a:lnTo>
                <a:lnTo>
                  <a:pt x="2948" y="2942"/>
                </a:lnTo>
                <a:lnTo>
                  <a:pt x="3162" y="2481"/>
                </a:lnTo>
                <a:lnTo>
                  <a:pt x="3203" y="2202"/>
                </a:lnTo>
                <a:lnTo>
                  <a:pt x="3170" y="2167"/>
                </a:lnTo>
                <a:lnTo>
                  <a:pt x="3115" y="2146"/>
                </a:lnTo>
                <a:lnTo>
                  <a:pt x="3009" y="2152"/>
                </a:lnTo>
                <a:lnTo>
                  <a:pt x="2957" y="2152"/>
                </a:lnTo>
                <a:lnTo>
                  <a:pt x="2936" y="2119"/>
                </a:lnTo>
                <a:lnTo>
                  <a:pt x="2942" y="2086"/>
                </a:lnTo>
                <a:lnTo>
                  <a:pt x="3277" y="1788"/>
                </a:lnTo>
                <a:lnTo>
                  <a:pt x="3215" y="1562"/>
                </a:lnTo>
                <a:lnTo>
                  <a:pt x="3220" y="1431"/>
                </a:lnTo>
                <a:lnTo>
                  <a:pt x="3250" y="1295"/>
                </a:lnTo>
                <a:lnTo>
                  <a:pt x="3617" y="807"/>
                </a:lnTo>
                <a:lnTo>
                  <a:pt x="3425" y="300"/>
                </a:lnTo>
                <a:lnTo>
                  <a:pt x="2870" y="35"/>
                </a:lnTo>
                <a:lnTo>
                  <a:pt x="2798" y="0"/>
                </a:lnTo>
                <a:lnTo>
                  <a:pt x="2613" y="410"/>
                </a:lnTo>
                <a:lnTo>
                  <a:pt x="2453" y="630"/>
                </a:lnTo>
                <a:lnTo>
                  <a:pt x="1969" y="829"/>
                </a:lnTo>
                <a:lnTo>
                  <a:pt x="1927" y="911"/>
                </a:lnTo>
                <a:close/>
              </a:path>
            </a:pathLst>
          </a:custGeom>
          <a:solidFill>
            <a:srgbClr val="66CCFF"/>
          </a:solidFill>
          <a:ln w="0">
            <a:solidFill>
              <a:srgbClr val="000000"/>
            </a:solidFill>
            <a:prstDash val="solid"/>
            <a:round/>
            <a:headEnd/>
            <a:tailEnd/>
          </a:ln>
        </p:spPr>
        <p:txBody>
          <a:bodyPr/>
          <a:lstStyle/>
          <a:p>
            <a:endParaRPr lang="fi-FI"/>
          </a:p>
        </p:txBody>
      </p:sp>
      <p:sp>
        <p:nvSpPr>
          <p:cNvPr id="38919" name="Freeform 7"/>
          <p:cNvSpPr>
            <a:spLocks noChangeAspect="1"/>
          </p:cNvSpPr>
          <p:nvPr/>
        </p:nvSpPr>
        <p:spPr bwMode="auto">
          <a:xfrm>
            <a:off x="2360613" y="6519863"/>
            <a:ext cx="184150" cy="231775"/>
          </a:xfrm>
          <a:custGeom>
            <a:avLst/>
            <a:gdLst>
              <a:gd name="T0" fmla="*/ 2147483647 w 273"/>
              <a:gd name="T1" fmla="*/ 2147483647 h 345"/>
              <a:gd name="T2" fmla="*/ 2147483647 w 273"/>
              <a:gd name="T3" fmla="*/ 2147483647 h 345"/>
              <a:gd name="T4" fmla="*/ 2147483647 w 273"/>
              <a:gd name="T5" fmla="*/ 2147483647 h 345"/>
              <a:gd name="T6" fmla="*/ 2147483647 w 273"/>
              <a:gd name="T7" fmla="*/ 2147483647 h 345"/>
              <a:gd name="T8" fmla="*/ 2147483647 w 273"/>
              <a:gd name="T9" fmla="*/ 2147483647 h 345"/>
              <a:gd name="T10" fmla="*/ 2147483647 w 273"/>
              <a:gd name="T11" fmla="*/ 2147483647 h 345"/>
              <a:gd name="T12" fmla="*/ 2147483647 w 273"/>
              <a:gd name="T13" fmla="*/ 2147483647 h 345"/>
              <a:gd name="T14" fmla="*/ 2147483647 w 273"/>
              <a:gd name="T15" fmla="*/ 2147483647 h 345"/>
              <a:gd name="T16" fmla="*/ 0 w 273"/>
              <a:gd name="T17" fmla="*/ 2147483647 h 345"/>
              <a:gd name="T18" fmla="*/ 2147483647 w 273"/>
              <a:gd name="T19" fmla="*/ 0 h 345"/>
              <a:gd name="T20" fmla="*/ 2147483647 w 273"/>
              <a:gd name="T21" fmla="*/ 2147483647 h 345"/>
              <a:gd name="T22" fmla="*/ 2147483647 w 273"/>
              <a:gd name="T23" fmla="*/ 2147483647 h 345"/>
              <a:gd name="T24" fmla="*/ 2147483647 w 273"/>
              <a:gd name="T25" fmla="*/ 2147483647 h 345"/>
              <a:gd name="T26" fmla="*/ 2147483647 w 273"/>
              <a:gd name="T27" fmla="*/ 2147483647 h 345"/>
              <a:gd name="T28" fmla="*/ 2147483647 w 273"/>
              <a:gd name="T29" fmla="*/ 2147483647 h 3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
              <a:gd name="T46" fmla="*/ 0 h 345"/>
              <a:gd name="T47" fmla="*/ 273 w 273"/>
              <a:gd name="T48" fmla="*/ 345 h 3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 h="345">
                <a:moveTo>
                  <a:pt x="154" y="271"/>
                </a:moveTo>
                <a:lnTo>
                  <a:pt x="100" y="314"/>
                </a:lnTo>
                <a:lnTo>
                  <a:pt x="79" y="314"/>
                </a:lnTo>
                <a:lnTo>
                  <a:pt x="58" y="296"/>
                </a:lnTo>
                <a:lnTo>
                  <a:pt x="49" y="268"/>
                </a:lnTo>
                <a:lnTo>
                  <a:pt x="87" y="190"/>
                </a:lnTo>
                <a:lnTo>
                  <a:pt x="82" y="141"/>
                </a:lnTo>
                <a:lnTo>
                  <a:pt x="52" y="98"/>
                </a:lnTo>
                <a:lnTo>
                  <a:pt x="0" y="75"/>
                </a:lnTo>
                <a:lnTo>
                  <a:pt x="184" y="0"/>
                </a:lnTo>
                <a:lnTo>
                  <a:pt x="273" y="203"/>
                </a:lnTo>
                <a:lnTo>
                  <a:pt x="187" y="339"/>
                </a:lnTo>
                <a:lnTo>
                  <a:pt x="185" y="345"/>
                </a:lnTo>
                <a:lnTo>
                  <a:pt x="180" y="341"/>
                </a:lnTo>
                <a:lnTo>
                  <a:pt x="154" y="271"/>
                </a:lnTo>
                <a:close/>
              </a:path>
            </a:pathLst>
          </a:custGeom>
          <a:solidFill>
            <a:srgbClr val="EF89A6"/>
          </a:solidFill>
          <a:ln w="12700">
            <a:solidFill>
              <a:srgbClr val="000000"/>
            </a:solidFill>
            <a:prstDash val="solid"/>
            <a:round/>
            <a:headEnd/>
            <a:tailEnd/>
          </a:ln>
        </p:spPr>
        <p:txBody>
          <a:bodyPr/>
          <a:lstStyle/>
          <a:p>
            <a:endParaRPr lang="fi-FI"/>
          </a:p>
        </p:txBody>
      </p:sp>
      <p:sp>
        <p:nvSpPr>
          <p:cNvPr id="38920" name="Freeform 8"/>
          <p:cNvSpPr>
            <a:spLocks noChangeAspect="1"/>
          </p:cNvSpPr>
          <p:nvPr/>
        </p:nvSpPr>
        <p:spPr bwMode="auto">
          <a:xfrm>
            <a:off x="2360613" y="6172200"/>
            <a:ext cx="547687" cy="485775"/>
          </a:xfrm>
          <a:custGeom>
            <a:avLst/>
            <a:gdLst>
              <a:gd name="T0" fmla="*/ 2147483647 w 817"/>
              <a:gd name="T1" fmla="*/ 2147483647 h 722"/>
              <a:gd name="T2" fmla="*/ 2147483647 w 817"/>
              <a:gd name="T3" fmla="*/ 2147483647 h 722"/>
              <a:gd name="T4" fmla="*/ 2147483647 w 817"/>
              <a:gd name="T5" fmla="*/ 2147483647 h 722"/>
              <a:gd name="T6" fmla="*/ 0 w 817"/>
              <a:gd name="T7" fmla="*/ 2147483647 h 722"/>
              <a:gd name="T8" fmla="*/ 2147483647 w 817"/>
              <a:gd name="T9" fmla="*/ 2147483647 h 722"/>
              <a:gd name="T10" fmla="*/ 2147483647 w 817"/>
              <a:gd name="T11" fmla="*/ 2147483647 h 722"/>
              <a:gd name="T12" fmla="*/ 2147483647 w 817"/>
              <a:gd name="T13" fmla="*/ 0 h 722"/>
              <a:gd name="T14" fmla="*/ 2147483647 w 817"/>
              <a:gd name="T15" fmla="*/ 2147483647 h 722"/>
              <a:gd name="T16" fmla="*/ 2147483647 w 817"/>
              <a:gd name="T17" fmla="*/ 2147483647 h 722"/>
              <a:gd name="T18" fmla="*/ 2147483647 w 817"/>
              <a:gd name="T19" fmla="*/ 2147483647 h 722"/>
              <a:gd name="T20" fmla="*/ 2147483647 w 817"/>
              <a:gd name="T21" fmla="*/ 2147483647 h 722"/>
              <a:gd name="T22" fmla="*/ 2147483647 w 817"/>
              <a:gd name="T23" fmla="*/ 2147483647 h 722"/>
              <a:gd name="T24" fmla="*/ 2147483647 w 817"/>
              <a:gd name="T25" fmla="*/ 2147483647 h 722"/>
              <a:gd name="T26" fmla="*/ 2147483647 w 817"/>
              <a:gd name="T27" fmla="*/ 2147483647 h 722"/>
              <a:gd name="T28" fmla="*/ 2147483647 w 817"/>
              <a:gd name="T29" fmla="*/ 2147483647 h 722"/>
              <a:gd name="T30" fmla="*/ 2147483647 w 817"/>
              <a:gd name="T31" fmla="*/ 2147483647 h 7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17"/>
              <a:gd name="T49" fmla="*/ 0 h 722"/>
              <a:gd name="T50" fmla="*/ 817 w 817"/>
              <a:gd name="T51" fmla="*/ 722 h 7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17" h="722">
                <a:moveTo>
                  <a:pt x="339" y="615"/>
                </a:moveTo>
                <a:lnTo>
                  <a:pt x="273" y="722"/>
                </a:lnTo>
                <a:lnTo>
                  <a:pt x="184" y="519"/>
                </a:lnTo>
                <a:lnTo>
                  <a:pt x="0" y="594"/>
                </a:lnTo>
                <a:lnTo>
                  <a:pt x="5" y="589"/>
                </a:lnTo>
                <a:lnTo>
                  <a:pt x="88" y="412"/>
                </a:lnTo>
                <a:lnTo>
                  <a:pt x="79" y="0"/>
                </a:lnTo>
                <a:lnTo>
                  <a:pt x="289" y="132"/>
                </a:lnTo>
                <a:lnTo>
                  <a:pt x="593" y="110"/>
                </a:lnTo>
                <a:lnTo>
                  <a:pt x="762" y="172"/>
                </a:lnTo>
                <a:lnTo>
                  <a:pt x="817" y="93"/>
                </a:lnTo>
                <a:lnTo>
                  <a:pt x="726" y="246"/>
                </a:lnTo>
                <a:lnTo>
                  <a:pt x="566" y="412"/>
                </a:lnTo>
                <a:lnTo>
                  <a:pt x="473" y="464"/>
                </a:lnTo>
                <a:lnTo>
                  <a:pt x="436" y="613"/>
                </a:lnTo>
                <a:lnTo>
                  <a:pt x="339" y="615"/>
                </a:lnTo>
                <a:close/>
              </a:path>
            </a:pathLst>
          </a:custGeom>
          <a:solidFill>
            <a:srgbClr val="EF89A6"/>
          </a:solidFill>
          <a:ln w="0">
            <a:solidFill>
              <a:srgbClr val="000000"/>
            </a:solidFill>
            <a:prstDash val="solid"/>
            <a:round/>
            <a:headEnd/>
            <a:tailEnd/>
          </a:ln>
        </p:spPr>
        <p:txBody>
          <a:bodyPr/>
          <a:lstStyle/>
          <a:p>
            <a:endParaRPr lang="fi-FI"/>
          </a:p>
        </p:txBody>
      </p:sp>
      <p:sp>
        <p:nvSpPr>
          <p:cNvPr id="38921" name="Freeform 9"/>
          <p:cNvSpPr>
            <a:spLocks noChangeAspect="1"/>
          </p:cNvSpPr>
          <p:nvPr/>
        </p:nvSpPr>
        <p:spPr bwMode="auto">
          <a:xfrm>
            <a:off x="2198688" y="2620963"/>
            <a:ext cx="1195387" cy="1866900"/>
          </a:xfrm>
          <a:custGeom>
            <a:avLst/>
            <a:gdLst>
              <a:gd name="T0" fmla="*/ 2147483647 w 1785"/>
              <a:gd name="T1" fmla="*/ 2147483647 h 2791"/>
              <a:gd name="T2" fmla="*/ 2147483647 w 1785"/>
              <a:gd name="T3" fmla="*/ 2147483647 h 2791"/>
              <a:gd name="T4" fmla="*/ 2147483647 w 1785"/>
              <a:gd name="T5" fmla="*/ 2147483647 h 2791"/>
              <a:gd name="T6" fmla="*/ 2147483647 w 1785"/>
              <a:gd name="T7" fmla="*/ 2147483647 h 2791"/>
              <a:gd name="T8" fmla="*/ 2147483647 w 1785"/>
              <a:gd name="T9" fmla="*/ 2147483647 h 2791"/>
              <a:gd name="T10" fmla="*/ 0 w 1785"/>
              <a:gd name="T11" fmla="*/ 2147483647 h 2791"/>
              <a:gd name="T12" fmla="*/ 2147483647 w 1785"/>
              <a:gd name="T13" fmla="*/ 2147483647 h 2791"/>
              <a:gd name="T14" fmla="*/ 2147483647 w 1785"/>
              <a:gd name="T15" fmla="*/ 2147483647 h 2791"/>
              <a:gd name="T16" fmla="*/ 2147483647 w 1785"/>
              <a:gd name="T17" fmla="*/ 2147483647 h 2791"/>
              <a:gd name="T18" fmla="*/ 2147483647 w 1785"/>
              <a:gd name="T19" fmla="*/ 2147483647 h 2791"/>
              <a:gd name="T20" fmla="*/ 2147483647 w 1785"/>
              <a:gd name="T21" fmla="*/ 0 h 2791"/>
              <a:gd name="T22" fmla="*/ 2147483647 w 1785"/>
              <a:gd name="T23" fmla="*/ 2147483647 h 2791"/>
              <a:gd name="T24" fmla="*/ 2147483647 w 1785"/>
              <a:gd name="T25" fmla="*/ 2147483647 h 2791"/>
              <a:gd name="T26" fmla="*/ 2147483647 w 1785"/>
              <a:gd name="T27" fmla="*/ 2147483647 h 2791"/>
              <a:gd name="T28" fmla="*/ 2147483647 w 1785"/>
              <a:gd name="T29" fmla="*/ 2147483647 h 2791"/>
              <a:gd name="T30" fmla="*/ 2147483647 w 1785"/>
              <a:gd name="T31" fmla="*/ 2147483647 h 2791"/>
              <a:gd name="T32" fmla="*/ 2147483647 w 1785"/>
              <a:gd name="T33" fmla="*/ 2147483647 h 2791"/>
              <a:gd name="T34" fmla="*/ 2147483647 w 1785"/>
              <a:gd name="T35" fmla="*/ 2147483647 h 2791"/>
              <a:gd name="T36" fmla="*/ 2147483647 w 1785"/>
              <a:gd name="T37" fmla="*/ 2147483647 h 2791"/>
              <a:gd name="T38" fmla="*/ 2147483647 w 1785"/>
              <a:gd name="T39" fmla="*/ 2147483647 h 2791"/>
              <a:gd name="T40" fmla="*/ 2147483647 w 1785"/>
              <a:gd name="T41" fmla="*/ 2147483647 h 2791"/>
              <a:gd name="T42" fmla="*/ 2147483647 w 1785"/>
              <a:gd name="T43" fmla="*/ 2147483647 h 2791"/>
              <a:gd name="T44" fmla="*/ 2147483647 w 1785"/>
              <a:gd name="T45" fmla="*/ 2147483647 h 27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85"/>
              <a:gd name="T70" fmla="*/ 0 h 2791"/>
              <a:gd name="T71" fmla="*/ 1785 w 1785"/>
              <a:gd name="T72" fmla="*/ 2791 h 279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85" h="2791">
                <a:moveTo>
                  <a:pt x="628" y="2773"/>
                </a:moveTo>
                <a:lnTo>
                  <a:pt x="318" y="2144"/>
                </a:lnTo>
                <a:lnTo>
                  <a:pt x="283" y="2026"/>
                </a:lnTo>
                <a:lnTo>
                  <a:pt x="252" y="1702"/>
                </a:lnTo>
                <a:lnTo>
                  <a:pt x="203" y="1002"/>
                </a:lnTo>
                <a:lnTo>
                  <a:pt x="0" y="620"/>
                </a:lnTo>
                <a:lnTo>
                  <a:pt x="87" y="561"/>
                </a:lnTo>
                <a:lnTo>
                  <a:pt x="223" y="509"/>
                </a:lnTo>
                <a:lnTo>
                  <a:pt x="478" y="152"/>
                </a:lnTo>
                <a:lnTo>
                  <a:pt x="655" y="2"/>
                </a:lnTo>
                <a:lnTo>
                  <a:pt x="974" y="0"/>
                </a:lnTo>
                <a:lnTo>
                  <a:pt x="1749" y="287"/>
                </a:lnTo>
                <a:lnTo>
                  <a:pt x="1672" y="692"/>
                </a:lnTo>
                <a:lnTo>
                  <a:pt x="1785" y="1054"/>
                </a:lnTo>
                <a:lnTo>
                  <a:pt x="1518" y="1925"/>
                </a:lnTo>
                <a:lnTo>
                  <a:pt x="1556" y="2181"/>
                </a:lnTo>
                <a:lnTo>
                  <a:pt x="1398" y="2341"/>
                </a:lnTo>
                <a:lnTo>
                  <a:pt x="1373" y="2413"/>
                </a:lnTo>
                <a:lnTo>
                  <a:pt x="1276" y="2467"/>
                </a:lnTo>
                <a:lnTo>
                  <a:pt x="1170" y="2791"/>
                </a:lnTo>
                <a:lnTo>
                  <a:pt x="755" y="2723"/>
                </a:lnTo>
                <a:lnTo>
                  <a:pt x="630" y="2778"/>
                </a:lnTo>
                <a:lnTo>
                  <a:pt x="628" y="2773"/>
                </a:lnTo>
                <a:close/>
              </a:path>
            </a:pathLst>
          </a:custGeom>
          <a:solidFill>
            <a:schemeClr val="bg1">
              <a:lumMod val="85000"/>
            </a:schemeClr>
          </a:solidFill>
          <a:ln w="0">
            <a:solidFill>
              <a:srgbClr val="000000"/>
            </a:solidFill>
            <a:prstDash val="solid"/>
            <a:round/>
            <a:headEnd/>
            <a:tailEnd/>
          </a:ln>
        </p:spPr>
        <p:txBody>
          <a:bodyPr/>
          <a:lstStyle/>
          <a:p>
            <a:endParaRPr lang="fi-FI"/>
          </a:p>
        </p:txBody>
      </p:sp>
      <p:sp>
        <p:nvSpPr>
          <p:cNvPr id="38922" name="Freeform 10"/>
          <p:cNvSpPr>
            <a:spLocks noChangeAspect="1"/>
          </p:cNvSpPr>
          <p:nvPr/>
        </p:nvSpPr>
        <p:spPr bwMode="auto">
          <a:xfrm>
            <a:off x="1914525" y="3736975"/>
            <a:ext cx="757238" cy="1079500"/>
          </a:xfrm>
          <a:custGeom>
            <a:avLst/>
            <a:gdLst>
              <a:gd name="T0" fmla="*/ 2147483647 w 1130"/>
              <a:gd name="T1" fmla="*/ 2147483647 h 1611"/>
              <a:gd name="T2" fmla="*/ 2147483647 w 1130"/>
              <a:gd name="T3" fmla="*/ 2147483647 h 1611"/>
              <a:gd name="T4" fmla="*/ 2147483647 w 1130"/>
              <a:gd name="T5" fmla="*/ 2147483647 h 1611"/>
              <a:gd name="T6" fmla="*/ 2147483647 w 1130"/>
              <a:gd name="T7" fmla="*/ 2147483647 h 1611"/>
              <a:gd name="T8" fmla="*/ 2147483647 w 1130"/>
              <a:gd name="T9" fmla="*/ 0 h 1611"/>
              <a:gd name="T10" fmla="*/ 0 w 1130"/>
              <a:gd name="T11" fmla="*/ 2147483647 h 1611"/>
              <a:gd name="T12" fmla="*/ 2147483647 w 1130"/>
              <a:gd name="T13" fmla="*/ 2147483647 h 1611"/>
              <a:gd name="T14" fmla="*/ 2147483647 w 1130"/>
              <a:gd name="T15" fmla="*/ 2147483647 h 1611"/>
              <a:gd name="T16" fmla="*/ 2147483647 w 1130"/>
              <a:gd name="T17" fmla="*/ 2147483647 h 1611"/>
              <a:gd name="T18" fmla="*/ 2147483647 w 1130"/>
              <a:gd name="T19" fmla="*/ 2147483647 h 1611"/>
              <a:gd name="T20" fmla="*/ 2147483647 w 1130"/>
              <a:gd name="T21" fmla="*/ 2147483647 h 1611"/>
              <a:gd name="T22" fmla="*/ 2147483647 w 1130"/>
              <a:gd name="T23" fmla="*/ 2147483647 h 1611"/>
              <a:gd name="T24" fmla="*/ 2147483647 w 1130"/>
              <a:gd name="T25" fmla="*/ 2147483647 h 1611"/>
              <a:gd name="T26" fmla="*/ 2147483647 w 1130"/>
              <a:gd name="T27" fmla="*/ 2147483647 h 1611"/>
              <a:gd name="T28" fmla="*/ 2147483647 w 1130"/>
              <a:gd name="T29" fmla="*/ 2147483647 h 1611"/>
              <a:gd name="T30" fmla="*/ 2147483647 w 1130"/>
              <a:gd name="T31" fmla="*/ 2147483647 h 1611"/>
              <a:gd name="T32" fmla="*/ 2147483647 w 1130"/>
              <a:gd name="T33" fmla="*/ 2147483647 h 1611"/>
              <a:gd name="T34" fmla="*/ 2147483647 w 1130"/>
              <a:gd name="T35" fmla="*/ 2147483647 h 1611"/>
              <a:gd name="T36" fmla="*/ 2147483647 w 1130"/>
              <a:gd name="T37" fmla="*/ 2147483647 h 1611"/>
              <a:gd name="T38" fmla="*/ 2147483647 w 1130"/>
              <a:gd name="T39" fmla="*/ 2147483647 h 1611"/>
              <a:gd name="T40" fmla="*/ 2147483647 w 1130"/>
              <a:gd name="T41" fmla="*/ 2147483647 h 1611"/>
              <a:gd name="T42" fmla="*/ 2147483647 w 1130"/>
              <a:gd name="T43" fmla="*/ 2147483647 h 1611"/>
              <a:gd name="T44" fmla="*/ 2147483647 w 1130"/>
              <a:gd name="T45" fmla="*/ 2147483647 h 16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30"/>
              <a:gd name="T70" fmla="*/ 0 h 1611"/>
              <a:gd name="T71" fmla="*/ 1130 w 1130"/>
              <a:gd name="T72" fmla="*/ 1611 h 16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30" h="1611">
                <a:moveTo>
                  <a:pt x="1053" y="1105"/>
                </a:moveTo>
                <a:lnTo>
                  <a:pt x="743" y="476"/>
                </a:lnTo>
                <a:lnTo>
                  <a:pt x="708" y="358"/>
                </a:lnTo>
                <a:lnTo>
                  <a:pt x="677" y="34"/>
                </a:lnTo>
                <a:lnTo>
                  <a:pt x="518" y="0"/>
                </a:lnTo>
                <a:lnTo>
                  <a:pt x="0" y="407"/>
                </a:lnTo>
                <a:lnTo>
                  <a:pt x="130" y="432"/>
                </a:lnTo>
                <a:lnTo>
                  <a:pt x="188" y="480"/>
                </a:lnTo>
                <a:lnTo>
                  <a:pt x="197" y="561"/>
                </a:lnTo>
                <a:lnTo>
                  <a:pt x="194" y="722"/>
                </a:lnTo>
                <a:lnTo>
                  <a:pt x="168" y="779"/>
                </a:lnTo>
                <a:lnTo>
                  <a:pt x="119" y="804"/>
                </a:lnTo>
                <a:lnTo>
                  <a:pt x="65" y="825"/>
                </a:lnTo>
                <a:lnTo>
                  <a:pt x="35" y="886"/>
                </a:lnTo>
                <a:lnTo>
                  <a:pt x="35" y="973"/>
                </a:lnTo>
                <a:lnTo>
                  <a:pt x="99" y="1197"/>
                </a:lnTo>
                <a:lnTo>
                  <a:pt x="200" y="1407"/>
                </a:lnTo>
                <a:lnTo>
                  <a:pt x="203" y="1418"/>
                </a:lnTo>
                <a:lnTo>
                  <a:pt x="560" y="1423"/>
                </a:lnTo>
                <a:lnTo>
                  <a:pt x="595" y="1475"/>
                </a:lnTo>
                <a:lnTo>
                  <a:pt x="1130" y="1611"/>
                </a:lnTo>
                <a:lnTo>
                  <a:pt x="1055" y="1110"/>
                </a:lnTo>
                <a:lnTo>
                  <a:pt x="1053" y="1105"/>
                </a:lnTo>
                <a:close/>
              </a:path>
            </a:pathLst>
          </a:custGeom>
          <a:solidFill>
            <a:schemeClr val="bg1">
              <a:lumMod val="85000"/>
            </a:schemeClr>
          </a:solidFill>
          <a:ln w="0">
            <a:solidFill>
              <a:srgbClr val="000000"/>
            </a:solidFill>
            <a:prstDash val="solid"/>
            <a:round/>
            <a:headEnd/>
            <a:tailEnd/>
          </a:ln>
        </p:spPr>
        <p:txBody>
          <a:bodyPr/>
          <a:lstStyle/>
          <a:p>
            <a:endParaRPr lang="fi-FI"/>
          </a:p>
        </p:txBody>
      </p:sp>
      <p:sp>
        <p:nvSpPr>
          <p:cNvPr id="38924" name="Freeform 12"/>
          <p:cNvSpPr>
            <a:spLocks noChangeAspect="1"/>
          </p:cNvSpPr>
          <p:nvPr/>
        </p:nvSpPr>
        <p:spPr bwMode="auto">
          <a:xfrm>
            <a:off x="1855788" y="2897188"/>
            <a:ext cx="512762" cy="1112837"/>
          </a:xfrm>
          <a:custGeom>
            <a:avLst/>
            <a:gdLst>
              <a:gd name="T0" fmla="*/ 2147483647 w 764"/>
              <a:gd name="T1" fmla="*/ 2147483647 h 1661"/>
              <a:gd name="T2" fmla="*/ 2147483647 w 764"/>
              <a:gd name="T3" fmla="*/ 2147483647 h 1661"/>
              <a:gd name="T4" fmla="*/ 2147483647 w 764"/>
              <a:gd name="T5" fmla="*/ 2147483647 h 1661"/>
              <a:gd name="T6" fmla="*/ 2147483647 w 764"/>
              <a:gd name="T7" fmla="*/ 2147483647 h 1661"/>
              <a:gd name="T8" fmla="*/ 0 w 764"/>
              <a:gd name="T9" fmla="*/ 2147483647 h 1661"/>
              <a:gd name="T10" fmla="*/ 2147483647 w 764"/>
              <a:gd name="T11" fmla="*/ 2147483647 h 1661"/>
              <a:gd name="T12" fmla="*/ 2147483647 w 764"/>
              <a:gd name="T13" fmla="*/ 2147483647 h 1661"/>
              <a:gd name="T14" fmla="*/ 2147483647 w 764"/>
              <a:gd name="T15" fmla="*/ 2147483647 h 1661"/>
              <a:gd name="T16" fmla="*/ 2147483647 w 764"/>
              <a:gd name="T17" fmla="*/ 2147483647 h 1661"/>
              <a:gd name="T18" fmla="*/ 2147483647 w 764"/>
              <a:gd name="T19" fmla="*/ 2147483647 h 1661"/>
              <a:gd name="T20" fmla="*/ 2147483647 w 764"/>
              <a:gd name="T21" fmla="*/ 2147483647 h 1661"/>
              <a:gd name="T22" fmla="*/ 2147483647 w 764"/>
              <a:gd name="T23" fmla="*/ 2147483647 h 1661"/>
              <a:gd name="T24" fmla="*/ 2147483647 w 764"/>
              <a:gd name="T25" fmla="*/ 2147483647 h 1661"/>
              <a:gd name="T26" fmla="*/ 2147483647 w 764"/>
              <a:gd name="T27" fmla="*/ 2147483647 h 1661"/>
              <a:gd name="T28" fmla="*/ 2147483647 w 764"/>
              <a:gd name="T29" fmla="*/ 0 h 1661"/>
              <a:gd name="T30" fmla="*/ 2147483647 w 764"/>
              <a:gd name="T31" fmla="*/ 2147483647 h 1661"/>
              <a:gd name="T32" fmla="*/ 2147483647 w 764"/>
              <a:gd name="T33" fmla="*/ 2147483647 h 1661"/>
              <a:gd name="T34" fmla="*/ 2147483647 w 764"/>
              <a:gd name="T35" fmla="*/ 2147483647 h 1661"/>
              <a:gd name="T36" fmla="*/ 2147483647 w 764"/>
              <a:gd name="T37" fmla="*/ 2147483647 h 1661"/>
              <a:gd name="T38" fmla="*/ 2147483647 w 764"/>
              <a:gd name="T39" fmla="*/ 2147483647 h 1661"/>
              <a:gd name="T40" fmla="*/ 2147483647 w 764"/>
              <a:gd name="T41" fmla="*/ 2147483647 h 1661"/>
              <a:gd name="T42" fmla="*/ 2147483647 w 764"/>
              <a:gd name="T43" fmla="*/ 2147483647 h 1661"/>
              <a:gd name="T44" fmla="*/ 2147483647 w 764"/>
              <a:gd name="T45" fmla="*/ 2147483647 h 1661"/>
              <a:gd name="T46" fmla="*/ 2147483647 w 764"/>
              <a:gd name="T47" fmla="*/ 2147483647 h 1661"/>
              <a:gd name="T48" fmla="*/ 2147483647 w 764"/>
              <a:gd name="T49" fmla="*/ 2147483647 h 1661"/>
              <a:gd name="T50" fmla="*/ 2147483647 w 764"/>
              <a:gd name="T51" fmla="*/ 2147483647 h 1661"/>
              <a:gd name="T52" fmla="*/ 2147483647 w 764"/>
              <a:gd name="T53" fmla="*/ 2147483647 h 1661"/>
              <a:gd name="T54" fmla="*/ 2147483647 w 764"/>
              <a:gd name="T55" fmla="*/ 2147483647 h 16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64"/>
              <a:gd name="T85" fmla="*/ 0 h 1661"/>
              <a:gd name="T86" fmla="*/ 764 w 764"/>
              <a:gd name="T87" fmla="*/ 1661 h 166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64" h="1661">
                <a:moveTo>
                  <a:pt x="95" y="982"/>
                </a:moveTo>
                <a:lnTo>
                  <a:pt x="96" y="1148"/>
                </a:lnTo>
                <a:lnTo>
                  <a:pt x="108" y="1308"/>
                </a:lnTo>
                <a:lnTo>
                  <a:pt x="37" y="1490"/>
                </a:lnTo>
                <a:lnTo>
                  <a:pt x="0" y="1554"/>
                </a:lnTo>
                <a:lnTo>
                  <a:pt x="7" y="1602"/>
                </a:lnTo>
                <a:lnTo>
                  <a:pt x="50" y="1654"/>
                </a:lnTo>
                <a:lnTo>
                  <a:pt x="87" y="1661"/>
                </a:lnTo>
                <a:lnTo>
                  <a:pt x="605" y="1254"/>
                </a:lnTo>
                <a:lnTo>
                  <a:pt x="764" y="1288"/>
                </a:lnTo>
                <a:lnTo>
                  <a:pt x="715" y="588"/>
                </a:lnTo>
                <a:lnTo>
                  <a:pt x="512" y="206"/>
                </a:lnTo>
                <a:lnTo>
                  <a:pt x="599" y="147"/>
                </a:lnTo>
                <a:lnTo>
                  <a:pt x="593" y="77"/>
                </a:lnTo>
                <a:lnTo>
                  <a:pt x="355" y="0"/>
                </a:lnTo>
                <a:lnTo>
                  <a:pt x="42" y="22"/>
                </a:lnTo>
                <a:lnTo>
                  <a:pt x="1" y="101"/>
                </a:lnTo>
                <a:lnTo>
                  <a:pt x="4" y="108"/>
                </a:lnTo>
                <a:lnTo>
                  <a:pt x="40" y="239"/>
                </a:lnTo>
                <a:lnTo>
                  <a:pt x="93" y="323"/>
                </a:lnTo>
                <a:lnTo>
                  <a:pt x="141" y="380"/>
                </a:lnTo>
                <a:lnTo>
                  <a:pt x="186" y="429"/>
                </a:lnTo>
                <a:lnTo>
                  <a:pt x="232" y="507"/>
                </a:lnTo>
                <a:lnTo>
                  <a:pt x="248" y="555"/>
                </a:lnTo>
                <a:lnTo>
                  <a:pt x="211" y="621"/>
                </a:lnTo>
                <a:lnTo>
                  <a:pt x="131" y="673"/>
                </a:lnTo>
                <a:lnTo>
                  <a:pt x="98" y="747"/>
                </a:lnTo>
                <a:lnTo>
                  <a:pt x="95" y="982"/>
                </a:lnTo>
                <a:close/>
              </a:path>
            </a:pathLst>
          </a:custGeom>
          <a:solidFill>
            <a:schemeClr val="bg1">
              <a:lumMod val="85000"/>
            </a:schemeClr>
          </a:solidFill>
          <a:ln w="0">
            <a:solidFill>
              <a:srgbClr val="000000"/>
            </a:solidFill>
            <a:prstDash val="solid"/>
            <a:round/>
            <a:headEnd/>
            <a:tailEnd/>
          </a:ln>
        </p:spPr>
        <p:txBody>
          <a:bodyPr/>
          <a:lstStyle/>
          <a:p>
            <a:endParaRPr lang="fi-FI"/>
          </a:p>
        </p:txBody>
      </p:sp>
      <p:sp>
        <p:nvSpPr>
          <p:cNvPr id="38925" name="Freeform 13"/>
          <p:cNvSpPr>
            <a:spLocks noChangeAspect="1"/>
          </p:cNvSpPr>
          <p:nvPr/>
        </p:nvSpPr>
        <p:spPr bwMode="auto">
          <a:xfrm>
            <a:off x="3687763" y="4100513"/>
            <a:ext cx="1050925" cy="788987"/>
          </a:xfrm>
          <a:custGeom>
            <a:avLst/>
            <a:gdLst>
              <a:gd name="T0" fmla="*/ 2147483647 w 1573"/>
              <a:gd name="T1" fmla="*/ 2147483647 h 1179"/>
              <a:gd name="T2" fmla="*/ 0 w 1573"/>
              <a:gd name="T3" fmla="*/ 2147483647 h 1179"/>
              <a:gd name="T4" fmla="*/ 2147483647 w 1573"/>
              <a:gd name="T5" fmla="*/ 2147483647 h 1179"/>
              <a:gd name="T6" fmla="*/ 2147483647 w 1573"/>
              <a:gd name="T7" fmla="*/ 2147483647 h 1179"/>
              <a:gd name="T8" fmla="*/ 2147483647 w 1573"/>
              <a:gd name="T9" fmla="*/ 2147483647 h 1179"/>
              <a:gd name="T10" fmla="*/ 2147483647 w 1573"/>
              <a:gd name="T11" fmla="*/ 2147483647 h 1179"/>
              <a:gd name="T12" fmla="*/ 2147483647 w 1573"/>
              <a:gd name="T13" fmla="*/ 0 h 1179"/>
              <a:gd name="T14" fmla="*/ 2147483647 w 1573"/>
              <a:gd name="T15" fmla="*/ 2147483647 h 1179"/>
              <a:gd name="T16" fmla="*/ 2147483647 w 1573"/>
              <a:gd name="T17" fmla="*/ 2147483647 h 1179"/>
              <a:gd name="T18" fmla="*/ 2147483647 w 1573"/>
              <a:gd name="T19" fmla="*/ 2147483647 h 1179"/>
              <a:gd name="T20" fmla="*/ 2147483647 w 1573"/>
              <a:gd name="T21" fmla="*/ 2147483647 h 1179"/>
              <a:gd name="T22" fmla="*/ 2147483647 w 1573"/>
              <a:gd name="T23" fmla="*/ 2147483647 h 1179"/>
              <a:gd name="T24" fmla="*/ 2147483647 w 1573"/>
              <a:gd name="T25" fmla="*/ 2147483647 h 1179"/>
              <a:gd name="T26" fmla="*/ 2147483647 w 1573"/>
              <a:gd name="T27" fmla="*/ 2147483647 h 1179"/>
              <a:gd name="T28" fmla="*/ 2147483647 w 1573"/>
              <a:gd name="T29" fmla="*/ 2147483647 h 1179"/>
              <a:gd name="T30" fmla="*/ 2147483647 w 1573"/>
              <a:gd name="T31" fmla="*/ 2147483647 h 1179"/>
              <a:gd name="T32" fmla="*/ 2147483647 w 1573"/>
              <a:gd name="T33" fmla="*/ 2147483647 h 1179"/>
              <a:gd name="T34" fmla="*/ 2147483647 w 1573"/>
              <a:gd name="T35" fmla="*/ 2147483647 h 1179"/>
              <a:gd name="T36" fmla="*/ 2147483647 w 1573"/>
              <a:gd name="T37" fmla="*/ 2147483647 h 1179"/>
              <a:gd name="T38" fmla="*/ 2147483647 w 1573"/>
              <a:gd name="T39" fmla="*/ 2147483647 h 11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73"/>
              <a:gd name="T61" fmla="*/ 0 h 1179"/>
              <a:gd name="T62" fmla="*/ 1573 w 1573"/>
              <a:gd name="T63" fmla="*/ 1179 h 11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73" h="1179">
                <a:moveTo>
                  <a:pt x="332" y="968"/>
                </a:moveTo>
                <a:lnTo>
                  <a:pt x="0" y="1044"/>
                </a:lnTo>
                <a:lnTo>
                  <a:pt x="418" y="532"/>
                </a:lnTo>
                <a:lnTo>
                  <a:pt x="487" y="172"/>
                </a:lnTo>
                <a:lnTo>
                  <a:pt x="604" y="127"/>
                </a:lnTo>
                <a:lnTo>
                  <a:pt x="608" y="5"/>
                </a:lnTo>
                <a:lnTo>
                  <a:pt x="610" y="0"/>
                </a:lnTo>
                <a:lnTo>
                  <a:pt x="1078" y="291"/>
                </a:lnTo>
                <a:lnTo>
                  <a:pt x="1186" y="552"/>
                </a:lnTo>
                <a:lnTo>
                  <a:pt x="1258" y="556"/>
                </a:lnTo>
                <a:lnTo>
                  <a:pt x="1573" y="684"/>
                </a:lnTo>
                <a:lnTo>
                  <a:pt x="1223" y="894"/>
                </a:lnTo>
                <a:lnTo>
                  <a:pt x="1177" y="1179"/>
                </a:lnTo>
                <a:lnTo>
                  <a:pt x="1170" y="1175"/>
                </a:lnTo>
                <a:lnTo>
                  <a:pt x="1011" y="1067"/>
                </a:lnTo>
                <a:lnTo>
                  <a:pt x="876" y="922"/>
                </a:lnTo>
                <a:lnTo>
                  <a:pt x="756" y="932"/>
                </a:lnTo>
                <a:lnTo>
                  <a:pt x="666" y="839"/>
                </a:lnTo>
                <a:lnTo>
                  <a:pt x="518" y="956"/>
                </a:lnTo>
                <a:lnTo>
                  <a:pt x="332" y="968"/>
                </a:lnTo>
                <a:close/>
              </a:path>
            </a:pathLst>
          </a:custGeom>
          <a:solidFill>
            <a:schemeClr val="bg1">
              <a:lumMod val="85000"/>
            </a:schemeClr>
          </a:solidFill>
          <a:ln w="0">
            <a:solidFill>
              <a:srgbClr val="000000"/>
            </a:solidFill>
            <a:prstDash val="solid"/>
            <a:round/>
            <a:headEnd/>
            <a:tailEnd/>
          </a:ln>
        </p:spPr>
        <p:txBody>
          <a:bodyPr/>
          <a:lstStyle/>
          <a:p>
            <a:endParaRPr lang="fi-FI"/>
          </a:p>
        </p:txBody>
      </p:sp>
      <p:sp>
        <p:nvSpPr>
          <p:cNvPr id="38926" name="Freeform 14"/>
          <p:cNvSpPr>
            <a:spLocks noChangeAspect="1"/>
          </p:cNvSpPr>
          <p:nvPr/>
        </p:nvSpPr>
        <p:spPr bwMode="auto">
          <a:xfrm>
            <a:off x="4097338" y="5483225"/>
            <a:ext cx="911225" cy="1036638"/>
          </a:xfrm>
          <a:custGeom>
            <a:avLst/>
            <a:gdLst>
              <a:gd name="T0" fmla="*/ 2147483647 w 1362"/>
              <a:gd name="T1" fmla="*/ 2147483647 h 1551"/>
              <a:gd name="T2" fmla="*/ 2147483647 w 1362"/>
              <a:gd name="T3" fmla="*/ 2147483647 h 1551"/>
              <a:gd name="T4" fmla="*/ 2147483647 w 1362"/>
              <a:gd name="T5" fmla="*/ 2147483647 h 1551"/>
              <a:gd name="T6" fmla="*/ 2147483647 w 1362"/>
              <a:gd name="T7" fmla="*/ 2147483647 h 1551"/>
              <a:gd name="T8" fmla="*/ 2147483647 w 1362"/>
              <a:gd name="T9" fmla="*/ 2147483647 h 1551"/>
              <a:gd name="T10" fmla="*/ 2147483647 w 1362"/>
              <a:gd name="T11" fmla="*/ 2147483647 h 1551"/>
              <a:gd name="T12" fmla="*/ 2147483647 w 1362"/>
              <a:gd name="T13" fmla="*/ 2147483647 h 1551"/>
              <a:gd name="T14" fmla="*/ 2147483647 w 1362"/>
              <a:gd name="T15" fmla="*/ 2147483647 h 1551"/>
              <a:gd name="T16" fmla="*/ 2147483647 w 1362"/>
              <a:gd name="T17" fmla="*/ 2147483647 h 1551"/>
              <a:gd name="T18" fmla="*/ 2147483647 w 1362"/>
              <a:gd name="T19" fmla="*/ 2147483647 h 1551"/>
              <a:gd name="T20" fmla="*/ 2147483647 w 1362"/>
              <a:gd name="T21" fmla="*/ 2147483647 h 1551"/>
              <a:gd name="T22" fmla="*/ 2147483647 w 1362"/>
              <a:gd name="T23" fmla="*/ 2147483647 h 1551"/>
              <a:gd name="T24" fmla="*/ 2147483647 w 1362"/>
              <a:gd name="T25" fmla="*/ 2147483647 h 1551"/>
              <a:gd name="T26" fmla="*/ 2147483647 w 1362"/>
              <a:gd name="T27" fmla="*/ 2147483647 h 1551"/>
              <a:gd name="T28" fmla="*/ 2147483647 w 1362"/>
              <a:gd name="T29" fmla="*/ 2147483647 h 1551"/>
              <a:gd name="T30" fmla="*/ 2147483647 w 1362"/>
              <a:gd name="T31" fmla="*/ 2147483647 h 1551"/>
              <a:gd name="T32" fmla="*/ 2147483647 w 1362"/>
              <a:gd name="T33" fmla="*/ 2147483647 h 1551"/>
              <a:gd name="T34" fmla="*/ 2147483647 w 1362"/>
              <a:gd name="T35" fmla="*/ 2147483647 h 1551"/>
              <a:gd name="T36" fmla="*/ 2147483647 w 1362"/>
              <a:gd name="T37" fmla="*/ 2147483647 h 1551"/>
              <a:gd name="T38" fmla="*/ 2147483647 w 1362"/>
              <a:gd name="T39" fmla="*/ 2147483647 h 1551"/>
              <a:gd name="T40" fmla="*/ 2147483647 w 1362"/>
              <a:gd name="T41" fmla="*/ 2147483647 h 1551"/>
              <a:gd name="T42" fmla="*/ 2147483647 w 1362"/>
              <a:gd name="T43" fmla="*/ 2147483647 h 1551"/>
              <a:gd name="T44" fmla="*/ 2147483647 w 1362"/>
              <a:gd name="T45" fmla="*/ 2147483647 h 1551"/>
              <a:gd name="T46" fmla="*/ 2147483647 w 1362"/>
              <a:gd name="T47" fmla="*/ 2147483647 h 1551"/>
              <a:gd name="T48" fmla="*/ 2147483647 w 1362"/>
              <a:gd name="T49" fmla="*/ 2147483647 h 1551"/>
              <a:gd name="T50" fmla="*/ 2147483647 w 1362"/>
              <a:gd name="T51" fmla="*/ 2147483647 h 1551"/>
              <a:gd name="T52" fmla="*/ 0 w 1362"/>
              <a:gd name="T53" fmla="*/ 2147483647 h 1551"/>
              <a:gd name="T54" fmla="*/ 2147483647 w 1362"/>
              <a:gd name="T55" fmla="*/ 2147483647 h 1551"/>
              <a:gd name="T56" fmla="*/ 2147483647 w 1362"/>
              <a:gd name="T57" fmla="*/ 2147483647 h 1551"/>
              <a:gd name="T58" fmla="*/ 2147483647 w 1362"/>
              <a:gd name="T59" fmla="*/ 2147483647 h 1551"/>
              <a:gd name="T60" fmla="*/ 2147483647 w 1362"/>
              <a:gd name="T61" fmla="*/ 2147483647 h 1551"/>
              <a:gd name="T62" fmla="*/ 2147483647 w 1362"/>
              <a:gd name="T63" fmla="*/ 2147483647 h 1551"/>
              <a:gd name="T64" fmla="*/ 2147483647 w 1362"/>
              <a:gd name="T65" fmla="*/ 2147483647 h 1551"/>
              <a:gd name="T66" fmla="*/ 2147483647 w 1362"/>
              <a:gd name="T67" fmla="*/ 2147483647 h 1551"/>
              <a:gd name="T68" fmla="*/ 2147483647 w 1362"/>
              <a:gd name="T69" fmla="*/ 2147483647 h 1551"/>
              <a:gd name="T70" fmla="*/ 2147483647 w 1362"/>
              <a:gd name="T71" fmla="*/ 0 h 1551"/>
              <a:gd name="T72" fmla="*/ 2147483647 w 1362"/>
              <a:gd name="T73" fmla="*/ 2147483647 h 1551"/>
              <a:gd name="T74" fmla="*/ 2147483647 w 1362"/>
              <a:gd name="T75" fmla="*/ 2147483647 h 1551"/>
              <a:gd name="T76" fmla="*/ 2147483647 w 1362"/>
              <a:gd name="T77" fmla="*/ 2147483647 h 15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62"/>
              <a:gd name="T118" fmla="*/ 0 h 1551"/>
              <a:gd name="T119" fmla="*/ 1362 w 1362"/>
              <a:gd name="T120" fmla="*/ 1551 h 15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62" h="1551">
                <a:moveTo>
                  <a:pt x="1166" y="203"/>
                </a:moveTo>
                <a:lnTo>
                  <a:pt x="1135" y="311"/>
                </a:lnTo>
                <a:lnTo>
                  <a:pt x="1227" y="516"/>
                </a:lnTo>
                <a:lnTo>
                  <a:pt x="1359" y="569"/>
                </a:lnTo>
                <a:lnTo>
                  <a:pt x="1330" y="797"/>
                </a:lnTo>
                <a:lnTo>
                  <a:pt x="1274" y="817"/>
                </a:lnTo>
                <a:lnTo>
                  <a:pt x="1276" y="946"/>
                </a:lnTo>
                <a:lnTo>
                  <a:pt x="1362" y="1003"/>
                </a:lnTo>
                <a:lnTo>
                  <a:pt x="1358" y="1109"/>
                </a:lnTo>
                <a:lnTo>
                  <a:pt x="1317" y="1137"/>
                </a:lnTo>
                <a:lnTo>
                  <a:pt x="1194" y="1111"/>
                </a:lnTo>
                <a:lnTo>
                  <a:pt x="1055" y="1168"/>
                </a:lnTo>
                <a:lnTo>
                  <a:pt x="1166" y="1339"/>
                </a:lnTo>
                <a:lnTo>
                  <a:pt x="1161" y="1471"/>
                </a:lnTo>
                <a:lnTo>
                  <a:pt x="935" y="1551"/>
                </a:lnTo>
                <a:lnTo>
                  <a:pt x="464" y="1501"/>
                </a:lnTo>
                <a:lnTo>
                  <a:pt x="460" y="1492"/>
                </a:lnTo>
                <a:lnTo>
                  <a:pt x="362" y="1243"/>
                </a:lnTo>
                <a:lnTo>
                  <a:pt x="260" y="1263"/>
                </a:lnTo>
                <a:lnTo>
                  <a:pt x="186" y="1233"/>
                </a:lnTo>
                <a:lnTo>
                  <a:pt x="199" y="903"/>
                </a:lnTo>
                <a:lnTo>
                  <a:pt x="23" y="766"/>
                </a:lnTo>
                <a:lnTo>
                  <a:pt x="17" y="686"/>
                </a:lnTo>
                <a:lnTo>
                  <a:pt x="14" y="652"/>
                </a:lnTo>
                <a:lnTo>
                  <a:pt x="52" y="577"/>
                </a:lnTo>
                <a:lnTo>
                  <a:pt x="5" y="527"/>
                </a:lnTo>
                <a:lnTo>
                  <a:pt x="0" y="369"/>
                </a:lnTo>
                <a:lnTo>
                  <a:pt x="147" y="462"/>
                </a:lnTo>
                <a:lnTo>
                  <a:pt x="230" y="286"/>
                </a:lnTo>
                <a:lnTo>
                  <a:pt x="283" y="223"/>
                </a:lnTo>
                <a:lnTo>
                  <a:pt x="368" y="191"/>
                </a:lnTo>
                <a:lnTo>
                  <a:pt x="467" y="162"/>
                </a:lnTo>
                <a:lnTo>
                  <a:pt x="619" y="183"/>
                </a:lnTo>
                <a:lnTo>
                  <a:pt x="789" y="162"/>
                </a:lnTo>
                <a:lnTo>
                  <a:pt x="851" y="182"/>
                </a:lnTo>
                <a:lnTo>
                  <a:pt x="1037" y="0"/>
                </a:lnTo>
                <a:lnTo>
                  <a:pt x="1296" y="25"/>
                </a:lnTo>
                <a:lnTo>
                  <a:pt x="1269" y="153"/>
                </a:lnTo>
                <a:lnTo>
                  <a:pt x="1166" y="203"/>
                </a:lnTo>
                <a:close/>
              </a:path>
            </a:pathLst>
          </a:custGeom>
          <a:solidFill>
            <a:schemeClr val="bg1">
              <a:lumMod val="85000"/>
            </a:schemeClr>
          </a:solidFill>
          <a:ln w="0">
            <a:solidFill>
              <a:srgbClr val="000000"/>
            </a:solidFill>
            <a:prstDash val="solid"/>
            <a:round/>
            <a:headEnd/>
            <a:tailEnd/>
          </a:ln>
        </p:spPr>
        <p:txBody>
          <a:bodyPr/>
          <a:lstStyle/>
          <a:p>
            <a:endParaRPr lang="fi-FI"/>
          </a:p>
        </p:txBody>
      </p:sp>
      <p:sp>
        <p:nvSpPr>
          <p:cNvPr id="38927" name="Freeform 15"/>
          <p:cNvSpPr>
            <a:spLocks noChangeAspect="1"/>
          </p:cNvSpPr>
          <p:nvPr/>
        </p:nvSpPr>
        <p:spPr bwMode="auto">
          <a:xfrm>
            <a:off x="3130550" y="5795963"/>
            <a:ext cx="1100138" cy="898525"/>
          </a:xfrm>
          <a:custGeom>
            <a:avLst/>
            <a:gdLst>
              <a:gd name="T0" fmla="*/ 2147483647 w 1643"/>
              <a:gd name="T1" fmla="*/ 2147483647 h 1344"/>
              <a:gd name="T2" fmla="*/ 2147483647 w 1643"/>
              <a:gd name="T3" fmla="*/ 0 h 1344"/>
              <a:gd name="T4" fmla="*/ 2147483647 w 1643"/>
              <a:gd name="T5" fmla="*/ 2147483647 h 1344"/>
              <a:gd name="T6" fmla="*/ 2147483647 w 1643"/>
              <a:gd name="T7" fmla="*/ 2147483647 h 1344"/>
              <a:gd name="T8" fmla="*/ 2147483647 w 1643"/>
              <a:gd name="T9" fmla="*/ 2147483647 h 1344"/>
              <a:gd name="T10" fmla="*/ 2147483647 w 1643"/>
              <a:gd name="T11" fmla="*/ 2147483647 h 1344"/>
              <a:gd name="T12" fmla="*/ 2147483647 w 1643"/>
              <a:gd name="T13" fmla="*/ 2147483647 h 1344"/>
              <a:gd name="T14" fmla="*/ 2147483647 w 1643"/>
              <a:gd name="T15" fmla="*/ 2147483647 h 1344"/>
              <a:gd name="T16" fmla="*/ 2147483647 w 1643"/>
              <a:gd name="T17" fmla="*/ 2147483647 h 1344"/>
              <a:gd name="T18" fmla="*/ 2147483647 w 1643"/>
              <a:gd name="T19" fmla="*/ 2147483647 h 1344"/>
              <a:gd name="T20" fmla="*/ 2147483647 w 1643"/>
              <a:gd name="T21" fmla="*/ 2147483647 h 1344"/>
              <a:gd name="T22" fmla="*/ 2147483647 w 1643"/>
              <a:gd name="T23" fmla="*/ 2147483647 h 1344"/>
              <a:gd name="T24" fmla="*/ 2147483647 w 1643"/>
              <a:gd name="T25" fmla="*/ 2147483647 h 1344"/>
              <a:gd name="T26" fmla="*/ 0 w 1643"/>
              <a:gd name="T27" fmla="*/ 2147483647 h 1344"/>
              <a:gd name="T28" fmla="*/ 2147483647 w 1643"/>
              <a:gd name="T29" fmla="*/ 2147483647 h 1344"/>
              <a:gd name="T30" fmla="*/ 2147483647 w 1643"/>
              <a:gd name="T31" fmla="*/ 2147483647 h 1344"/>
              <a:gd name="T32" fmla="*/ 2147483647 w 1643"/>
              <a:gd name="T33" fmla="*/ 2147483647 h 1344"/>
              <a:gd name="T34" fmla="*/ 2147483647 w 1643"/>
              <a:gd name="T35" fmla="*/ 2147483647 h 1344"/>
              <a:gd name="T36" fmla="*/ 2147483647 w 1643"/>
              <a:gd name="T37" fmla="*/ 2147483647 h 1344"/>
              <a:gd name="T38" fmla="*/ 2147483647 w 1643"/>
              <a:gd name="T39" fmla="*/ 2147483647 h 1344"/>
              <a:gd name="T40" fmla="*/ 2147483647 w 1643"/>
              <a:gd name="T41" fmla="*/ 2147483647 h 1344"/>
              <a:gd name="T42" fmla="*/ 2147483647 w 1643"/>
              <a:gd name="T43" fmla="*/ 2147483647 h 13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43"/>
              <a:gd name="T67" fmla="*/ 0 h 1344"/>
              <a:gd name="T68" fmla="*/ 1643 w 1643"/>
              <a:gd name="T69" fmla="*/ 1344 h 13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43" h="1344">
                <a:moveTo>
                  <a:pt x="838" y="13"/>
                </a:moveTo>
                <a:lnTo>
                  <a:pt x="1160" y="0"/>
                </a:lnTo>
                <a:lnTo>
                  <a:pt x="1186" y="104"/>
                </a:lnTo>
                <a:lnTo>
                  <a:pt x="1251" y="201"/>
                </a:lnTo>
                <a:lnTo>
                  <a:pt x="1461" y="219"/>
                </a:lnTo>
                <a:lnTo>
                  <a:pt x="1467" y="299"/>
                </a:lnTo>
                <a:lnTo>
                  <a:pt x="1643" y="436"/>
                </a:lnTo>
                <a:lnTo>
                  <a:pt x="1630" y="766"/>
                </a:lnTo>
                <a:lnTo>
                  <a:pt x="1333" y="1252"/>
                </a:lnTo>
                <a:lnTo>
                  <a:pt x="1087" y="1344"/>
                </a:lnTo>
                <a:lnTo>
                  <a:pt x="448" y="1277"/>
                </a:lnTo>
                <a:lnTo>
                  <a:pt x="419" y="1054"/>
                </a:lnTo>
                <a:lnTo>
                  <a:pt x="233" y="1178"/>
                </a:lnTo>
                <a:lnTo>
                  <a:pt x="0" y="912"/>
                </a:lnTo>
                <a:lnTo>
                  <a:pt x="124" y="642"/>
                </a:lnTo>
                <a:lnTo>
                  <a:pt x="89" y="477"/>
                </a:lnTo>
                <a:lnTo>
                  <a:pt x="374" y="328"/>
                </a:lnTo>
                <a:lnTo>
                  <a:pt x="483" y="206"/>
                </a:lnTo>
                <a:lnTo>
                  <a:pt x="654" y="155"/>
                </a:lnTo>
                <a:lnTo>
                  <a:pt x="704" y="255"/>
                </a:lnTo>
                <a:lnTo>
                  <a:pt x="856" y="172"/>
                </a:lnTo>
                <a:lnTo>
                  <a:pt x="838" y="13"/>
                </a:lnTo>
                <a:close/>
              </a:path>
            </a:pathLst>
          </a:custGeom>
          <a:solidFill>
            <a:srgbClr val="92D050"/>
          </a:solidFill>
          <a:ln w="0">
            <a:solidFill>
              <a:srgbClr val="000000"/>
            </a:solidFill>
            <a:prstDash val="solid"/>
            <a:round/>
            <a:headEnd/>
            <a:tailEnd/>
          </a:ln>
        </p:spPr>
        <p:txBody>
          <a:bodyPr/>
          <a:lstStyle/>
          <a:p>
            <a:endParaRPr lang="fi-FI"/>
          </a:p>
        </p:txBody>
      </p:sp>
      <p:sp>
        <p:nvSpPr>
          <p:cNvPr id="38928" name="Freeform 16"/>
          <p:cNvSpPr>
            <a:spLocks noChangeAspect="1"/>
          </p:cNvSpPr>
          <p:nvPr/>
        </p:nvSpPr>
        <p:spPr bwMode="auto">
          <a:xfrm>
            <a:off x="4094163" y="2905125"/>
            <a:ext cx="1371600" cy="1654175"/>
          </a:xfrm>
          <a:custGeom>
            <a:avLst/>
            <a:gdLst>
              <a:gd name="T0" fmla="*/ 2147483647 w 2049"/>
              <a:gd name="T1" fmla="*/ 2147483647 h 2469"/>
              <a:gd name="T2" fmla="*/ 2147483647 w 2049"/>
              <a:gd name="T3" fmla="*/ 2147483647 h 2469"/>
              <a:gd name="T4" fmla="*/ 2147483647 w 2049"/>
              <a:gd name="T5" fmla="*/ 2147483647 h 2469"/>
              <a:gd name="T6" fmla="*/ 2147483647 w 2049"/>
              <a:gd name="T7" fmla="*/ 2147483647 h 2469"/>
              <a:gd name="T8" fmla="*/ 2147483647 w 2049"/>
              <a:gd name="T9" fmla="*/ 2147483647 h 2469"/>
              <a:gd name="T10" fmla="*/ 2147483647 w 2049"/>
              <a:gd name="T11" fmla="*/ 2147483647 h 2469"/>
              <a:gd name="T12" fmla="*/ 2147483647 w 2049"/>
              <a:gd name="T13" fmla="*/ 2147483647 h 2469"/>
              <a:gd name="T14" fmla="*/ 2147483647 w 2049"/>
              <a:gd name="T15" fmla="*/ 2147483647 h 2469"/>
              <a:gd name="T16" fmla="*/ 2147483647 w 2049"/>
              <a:gd name="T17" fmla="*/ 2147483647 h 2469"/>
              <a:gd name="T18" fmla="*/ 0 w 2049"/>
              <a:gd name="T19" fmla="*/ 2147483647 h 2469"/>
              <a:gd name="T20" fmla="*/ 2147483647 w 2049"/>
              <a:gd name="T21" fmla="*/ 2147483647 h 2469"/>
              <a:gd name="T22" fmla="*/ 2147483647 w 2049"/>
              <a:gd name="T23" fmla="*/ 2147483647 h 2469"/>
              <a:gd name="T24" fmla="*/ 2147483647 w 2049"/>
              <a:gd name="T25" fmla="*/ 0 h 2469"/>
              <a:gd name="T26" fmla="*/ 2147483647 w 2049"/>
              <a:gd name="T27" fmla="*/ 2147483647 h 2469"/>
              <a:gd name="T28" fmla="*/ 2147483647 w 2049"/>
              <a:gd name="T29" fmla="*/ 2147483647 h 2469"/>
              <a:gd name="T30" fmla="*/ 2147483647 w 2049"/>
              <a:gd name="T31" fmla="*/ 2147483647 h 2469"/>
              <a:gd name="T32" fmla="*/ 2147483647 w 2049"/>
              <a:gd name="T33" fmla="*/ 2147483647 h 2469"/>
              <a:gd name="T34" fmla="*/ 2147483647 w 2049"/>
              <a:gd name="T35" fmla="*/ 2147483647 h 2469"/>
              <a:gd name="T36" fmla="*/ 2147483647 w 2049"/>
              <a:gd name="T37" fmla="*/ 2147483647 h 24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49"/>
              <a:gd name="T58" fmla="*/ 0 h 2469"/>
              <a:gd name="T59" fmla="*/ 2049 w 2049"/>
              <a:gd name="T60" fmla="*/ 2469 h 24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49" h="2469">
                <a:moveTo>
                  <a:pt x="1871" y="1207"/>
                </a:moveTo>
                <a:lnTo>
                  <a:pt x="1729" y="1309"/>
                </a:lnTo>
                <a:lnTo>
                  <a:pt x="1703" y="1439"/>
                </a:lnTo>
                <a:lnTo>
                  <a:pt x="1597" y="1615"/>
                </a:lnTo>
                <a:lnTo>
                  <a:pt x="1232" y="2408"/>
                </a:lnTo>
                <a:lnTo>
                  <a:pt x="963" y="2469"/>
                </a:lnTo>
                <a:lnTo>
                  <a:pt x="648" y="2341"/>
                </a:lnTo>
                <a:lnTo>
                  <a:pt x="576" y="2337"/>
                </a:lnTo>
                <a:lnTo>
                  <a:pt x="468" y="2076"/>
                </a:lnTo>
                <a:lnTo>
                  <a:pt x="0" y="1785"/>
                </a:lnTo>
                <a:lnTo>
                  <a:pt x="128" y="1480"/>
                </a:lnTo>
                <a:lnTo>
                  <a:pt x="468" y="1258"/>
                </a:lnTo>
                <a:lnTo>
                  <a:pt x="1182" y="0"/>
                </a:lnTo>
                <a:lnTo>
                  <a:pt x="1289" y="45"/>
                </a:lnTo>
                <a:lnTo>
                  <a:pt x="1693" y="218"/>
                </a:lnTo>
                <a:lnTo>
                  <a:pt x="1999" y="821"/>
                </a:lnTo>
                <a:lnTo>
                  <a:pt x="2044" y="886"/>
                </a:lnTo>
                <a:lnTo>
                  <a:pt x="2049" y="889"/>
                </a:lnTo>
                <a:lnTo>
                  <a:pt x="1871" y="1207"/>
                </a:lnTo>
                <a:close/>
              </a:path>
            </a:pathLst>
          </a:custGeom>
          <a:solidFill>
            <a:schemeClr val="bg1">
              <a:lumMod val="85000"/>
            </a:schemeClr>
          </a:solidFill>
          <a:ln w="0">
            <a:solidFill>
              <a:srgbClr val="000000"/>
            </a:solidFill>
            <a:prstDash val="solid"/>
            <a:round/>
            <a:headEnd/>
            <a:tailEnd/>
          </a:ln>
        </p:spPr>
        <p:txBody>
          <a:bodyPr/>
          <a:lstStyle/>
          <a:p>
            <a:endParaRPr lang="fi-FI"/>
          </a:p>
        </p:txBody>
      </p:sp>
      <p:sp>
        <p:nvSpPr>
          <p:cNvPr id="38929" name="Freeform 17"/>
          <p:cNvSpPr>
            <a:spLocks noChangeAspect="1"/>
          </p:cNvSpPr>
          <p:nvPr/>
        </p:nvSpPr>
        <p:spPr bwMode="auto">
          <a:xfrm>
            <a:off x="2982913" y="2532063"/>
            <a:ext cx="1903412" cy="2289175"/>
          </a:xfrm>
          <a:custGeom>
            <a:avLst/>
            <a:gdLst>
              <a:gd name="T0" fmla="*/ 0 w 2845"/>
              <a:gd name="T1" fmla="*/ 2147483647 h 3420"/>
              <a:gd name="T2" fmla="*/ 2147483647 w 2845"/>
              <a:gd name="T3" fmla="*/ 2147483647 h 3420"/>
              <a:gd name="T4" fmla="*/ 2147483647 w 2845"/>
              <a:gd name="T5" fmla="*/ 2147483647 h 3420"/>
              <a:gd name="T6" fmla="*/ 2147483647 w 2845"/>
              <a:gd name="T7" fmla="*/ 2147483647 h 3420"/>
              <a:gd name="T8" fmla="*/ 2147483647 w 2845"/>
              <a:gd name="T9" fmla="*/ 2147483647 h 3420"/>
              <a:gd name="T10" fmla="*/ 2147483647 w 2845"/>
              <a:gd name="T11" fmla="*/ 2147483647 h 3420"/>
              <a:gd name="T12" fmla="*/ 2147483647 w 2845"/>
              <a:gd name="T13" fmla="*/ 2147483647 h 3420"/>
              <a:gd name="T14" fmla="*/ 2147483647 w 2845"/>
              <a:gd name="T15" fmla="*/ 2147483647 h 3420"/>
              <a:gd name="T16" fmla="*/ 2147483647 w 2845"/>
              <a:gd name="T17" fmla="*/ 2147483647 h 3420"/>
              <a:gd name="T18" fmla="*/ 2147483647 w 2845"/>
              <a:gd name="T19" fmla="*/ 2147483647 h 3420"/>
              <a:gd name="T20" fmla="*/ 2147483647 w 2845"/>
              <a:gd name="T21" fmla="*/ 2147483647 h 3420"/>
              <a:gd name="T22" fmla="*/ 2147483647 w 2845"/>
              <a:gd name="T23" fmla="*/ 2147483647 h 3420"/>
              <a:gd name="T24" fmla="*/ 2147483647 w 2845"/>
              <a:gd name="T25" fmla="*/ 2147483647 h 3420"/>
              <a:gd name="T26" fmla="*/ 2147483647 w 2845"/>
              <a:gd name="T27" fmla="*/ 2147483647 h 3420"/>
              <a:gd name="T28" fmla="*/ 2147483647 w 2845"/>
              <a:gd name="T29" fmla="*/ 2147483647 h 3420"/>
              <a:gd name="T30" fmla="*/ 2147483647 w 2845"/>
              <a:gd name="T31" fmla="*/ 0 h 3420"/>
              <a:gd name="T32" fmla="*/ 2147483647 w 2845"/>
              <a:gd name="T33" fmla="*/ 2147483647 h 3420"/>
              <a:gd name="T34" fmla="*/ 2147483647 w 2845"/>
              <a:gd name="T35" fmla="*/ 2147483647 h 3420"/>
              <a:gd name="T36" fmla="*/ 2147483647 w 2845"/>
              <a:gd name="T37" fmla="*/ 2147483647 h 3420"/>
              <a:gd name="T38" fmla="*/ 2147483647 w 2845"/>
              <a:gd name="T39" fmla="*/ 2147483647 h 3420"/>
              <a:gd name="T40" fmla="*/ 2147483647 w 2845"/>
              <a:gd name="T41" fmla="*/ 2147483647 h 3420"/>
              <a:gd name="T42" fmla="*/ 2147483647 w 2845"/>
              <a:gd name="T43" fmla="*/ 2147483647 h 3420"/>
              <a:gd name="T44" fmla="*/ 2147483647 w 2845"/>
              <a:gd name="T45" fmla="*/ 2147483647 h 3420"/>
              <a:gd name="T46" fmla="*/ 2147483647 w 2845"/>
              <a:gd name="T47" fmla="*/ 2147483647 h 3420"/>
              <a:gd name="T48" fmla="*/ 2147483647 w 2845"/>
              <a:gd name="T49" fmla="*/ 2147483647 h 3420"/>
              <a:gd name="T50" fmla="*/ 2147483647 w 2845"/>
              <a:gd name="T51" fmla="*/ 2147483647 h 3420"/>
              <a:gd name="T52" fmla="*/ 2147483647 w 2845"/>
              <a:gd name="T53" fmla="*/ 2147483647 h 3420"/>
              <a:gd name="T54" fmla="*/ 2147483647 w 2845"/>
              <a:gd name="T55" fmla="*/ 2147483647 h 3420"/>
              <a:gd name="T56" fmla="*/ 0 w 2845"/>
              <a:gd name="T57" fmla="*/ 2147483647 h 34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45"/>
              <a:gd name="T88" fmla="*/ 0 h 3420"/>
              <a:gd name="T89" fmla="*/ 2845 w 2845"/>
              <a:gd name="T90" fmla="*/ 3420 h 34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45" h="3420">
                <a:moveTo>
                  <a:pt x="0" y="2923"/>
                </a:moveTo>
                <a:lnTo>
                  <a:pt x="458" y="2999"/>
                </a:lnTo>
                <a:lnTo>
                  <a:pt x="946" y="3420"/>
                </a:lnTo>
                <a:lnTo>
                  <a:pt x="1045" y="3399"/>
                </a:lnTo>
                <a:lnTo>
                  <a:pt x="1053" y="3389"/>
                </a:lnTo>
                <a:lnTo>
                  <a:pt x="1471" y="2877"/>
                </a:lnTo>
                <a:lnTo>
                  <a:pt x="1540" y="2517"/>
                </a:lnTo>
                <a:lnTo>
                  <a:pt x="1657" y="2472"/>
                </a:lnTo>
                <a:lnTo>
                  <a:pt x="1661" y="2350"/>
                </a:lnTo>
                <a:lnTo>
                  <a:pt x="1663" y="2345"/>
                </a:lnTo>
                <a:lnTo>
                  <a:pt x="1791" y="2040"/>
                </a:lnTo>
                <a:lnTo>
                  <a:pt x="2131" y="1818"/>
                </a:lnTo>
                <a:lnTo>
                  <a:pt x="2845" y="560"/>
                </a:lnTo>
                <a:lnTo>
                  <a:pt x="2840" y="557"/>
                </a:lnTo>
                <a:lnTo>
                  <a:pt x="2828" y="557"/>
                </a:lnTo>
                <a:lnTo>
                  <a:pt x="2676" y="0"/>
                </a:lnTo>
                <a:lnTo>
                  <a:pt x="2544" y="33"/>
                </a:lnTo>
                <a:lnTo>
                  <a:pt x="2495" y="2"/>
                </a:lnTo>
                <a:lnTo>
                  <a:pt x="1834" y="258"/>
                </a:lnTo>
                <a:lnTo>
                  <a:pt x="782" y="316"/>
                </a:lnTo>
                <a:lnTo>
                  <a:pt x="579" y="419"/>
                </a:lnTo>
                <a:lnTo>
                  <a:pt x="502" y="824"/>
                </a:lnTo>
                <a:lnTo>
                  <a:pt x="615" y="1186"/>
                </a:lnTo>
                <a:lnTo>
                  <a:pt x="348" y="2057"/>
                </a:lnTo>
                <a:lnTo>
                  <a:pt x="386" y="2313"/>
                </a:lnTo>
                <a:lnTo>
                  <a:pt x="228" y="2473"/>
                </a:lnTo>
                <a:lnTo>
                  <a:pt x="203" y="2545"/>
                </a:lnTo>
                <a:lnTo>
                  <a:pt x="106" y="2599"/>
                </a:lnTo>
                <a:lnTo>
                  <a:pt x="0" y="2923"/>
                </a:lnTo>
                <a:close/>
              </a:path>
            </a:pathLst>
          </a:custGeom>
          <a:solidFill>
            <a:srgbClr val="FFFF00"/>
          </a:solidFill>
          <a:ln w="0">
            <a:solidFill>
              <a:srgbClr val="000000"/>
            </a:solidFill>
            <a:prstDash val="solid"/>
            <a:round/>
            <a:headEnd/>
            <a:tailEnd/>
          </a:ln>
        </p:spPr>
        <p:txBody>
          <a:bodyPr/>
          <a:lstStyle/>
          <a:p>
            <a:endParaRPr lang="fi-FI"/>
          </a:p>
        </p:txBody>
      </p:sp>
      <p:sp>
        <p:nvSpPr>
          <p:cNvPr id="38930" name="Freeform 18"/>
          <p:cNvSpPr>
            <a:spLocks noChangeAspect="1"/>
          </p:cNvSpPr>
          <p:nvPr/>
        </p:nvSpPr>
        <p:spPr bwMode="auto">
          <a:xfrm>
            <a:off x="2406650" y="5718175"/>
            <a:ext cx="976313" cy="571500"/>
          </a:xfrm>
          <a:custGeom>
            <a:avLst/>
            <a:gdLst>
              <a:gd name="T0" fmla="*/ 0 w 1458"/>
              <a:gd name="T1" fmla="*/ 2147483647 h 852"/>
              <a:gd name="T2" fmla="*/ 2147483647 w 1458"/>
              <a:gd name="T3" fmla="*/ 0 h 852"/>
              <a:gd name="T4" fmla="*/ 2147483647 w 1458"/>
              <a:gd name="T5" fmla="*/ 2147483647 h 852"/>
              <a:gd name="T6" fmla="*/ 2147483647 w 1458"/>
              <a:gd name="T7" fmla="*/ 2147483647 h 852"/>
              <a:gd name="T8" fmla="*/ 2147483647 w 1458"/>
              <a:gd name="T9" fmla="*/ 2147483647 h 852"/>
              <a:gd name="T10" fmla="*/ 2147483647 w 1458"/>
              <a:gd name="T11" fmla="*/ 2147483647 h 852"/>
              <a:gd name="T12" fmla="*/ 2147483647 w 1458"/>
              <a:gd name="T13" fmla="*/ 2147483647 h 852"/>
              <a:gd name="T14" fmla="*/ 2147483647 w 1458"/>
              <a:gd name="T15" fmla="*/ 2147483647 h 852"/>
              <a:gd name="T16" fmla="*/ 2147483647 w 1458"/>
              <a:gd name="T17" fmla="*/ 2147483647 h 852"/>
              <a:gd name="T18" fmla="*/ 2147483647 w 1458"/>
              <a:gd name="T19" fmla="*/ 2147483647 h 852"/>
              <a:gd name="T20" fmla="*/ 2147483647 w 1458"/>
              <a:gd name="T21" fmla="*/ 2147483647 h 852"/>
              <a:gd name="T22" fmla="*/ 2147483647 w 1458"/>
              <a:gd name="T23" fmla="*/ 2147483647 h 852"/>
              <a:gd name="T24" fmla="*/ 2147483647 w 1458"/>
              <a:gd name="T25" fmla="*/ 2147483647 h 852"/>
              <a:gd name="T26" fmla="*/ 0 w 1458"/>
              <a:gd name="T27" fmla="*/ 2147483647 h 8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58"/>
              <a:gd name="T43" fmla="*/ 0 h 852"/>
              <a:gd name="T44" fmla="*/ 1458 w 1458"/>
              <a:gd name="T45" fmla="*/ 852 h 8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58" h="852">
                <a:moveTo>
                  <a:pt x="0" y="362"/>
                </a:moveTo>
                <a:lnTo>
                  <a:pt x="290" y="0"/>
                </a:lnTo>
                <a:lnTo>
                  <a:pt x="742" y="280"/>
                </a:lnTo>
                <a:lnTo>
                  <a:pt x="1154" y="283"/>
                </a:lnTo>
                <a:lnTo>
                  <a:pt x="1458" y="443"/>
                </a:lnTo>
                <a:lnTo>
                  <a:pt x="1173" y="592"/>
                </a:lnTo>
                <a:lnTo>
                  <a:pt x="983" y="530"/>
                </a:lnTo>
                <a:lnTo>
                  <a:pt x="888" y="579"/>
                </a:lnTo>
                <a:lnTo>
                  <a:pt x="751" y="773"/>
                </a:lnTo>
                <a:lnTo>
                  <a:pt x="696" y="852"/>
                </a:lnTo>
                <a:lnTo>
                  <a:pt x="527" y="790"/>
                </a:lnTo>
                <a:lnTo>
                  <a:pt x="223" y="812"/>
                </a:lnTo>
                <a:lnTo>
                  <a:pt x="13" y="680"/>
                </a:lnTo>
                <a:lnTo>
                  <a:pt x="0" y="362"/>
                </a:lnTo>
                <a:close/>
              </a:path>
            </a:pathLst>
          </a:custGeom>
          <a:solidFill>
            <a:srgbClr val="EF89A6"/>
          </a:solidFill>
          <a:ln w="0">
            <a:solidFill>
              <a:srgbClr val="000000"/>
            </a:solidFill>
            <a:prstDash val="solid"/>
            <a:round/>
            <a:headEnd/>
            <a:tailEnd/>
          </a:ln>
        </p:spPr>
        <p:txBody>
          <a:bodyPr/>
          <a:lstStyle/>
          <a:p>
            <a:endParaRPr lang="fi-FI"/>
          </a:p>
        </p:txBody>
      </p:sp>
      <p:sp>
        <p:nvSpPr>
          <p:cNvPr id="38931" name="Freeform 19"/>
          <p:cNvSpPr>
            <a:spLocks noChangeAspect="1"/>
          </p:cNvSpPr>
          <p:nvPr/>
        </p:nvSpPr>
        <p:spPr bwMode="auto">
          <a:xfrm>
            <a:off x="2043113" y="5718175"/>
            <a:ext cx="555625" cy="852488"/>
          </a:xfrm>
          <a:custGeom>
            <a:avLst/>
            <a:gdLst>
              <a:gd name="T0" fmla="*/ 2147483647 w 831"/>
              <a:gd name="T1" fmla="*/ 2147483647 h 1274"/>
              <a:gd name="T2" fmla="*/ 2147483647 w 831"/>
              <a:gd name="T3" fmla="*/ 0 h 1274"/>
              <a:gd name="T4" fmla="*/ 2147483647 w 831"/>
              <a:gd name="T5" fmla="*/ 2147483647 h 1274"/>
              <a:gd name="T6" fmla="*/ 0 w 831"/>
              <a:gd name="T7" fmla="*/ 2147483647 h 1274"/>
              <a:gd name="T8" fmla="*/ 2147483647 w 831"/>
              <a:gd name="T9" fmla="*/ 2147483647 h 1274"/>
              <a:gd name="T10" fmla="*/ 2147483647 w 831"/>
              <a:gd name="T11" fmla="*/ 2147483647 h 1274"/>
              <a:gd name="T12" fmla="*/ 2147483647 w 831"/>
              <a:gd name="T13" fmla="*/ 2147483647 h 1274"/>
              <a:gd name="T14" fmla="*/ 2147483647 w 831"/>
              <a:gd name="T15" fmla="*/ 2147483647 h 1274"/>
              <a:gd name="T16" fmla="*/ 2147483647 w 831"/>
              <a:gd name="T17" fmla="*/ 2147483647 h 1274"/>
              <a:gd name="T18" fmla="*/ 2147483647 w 831"/>
              <a:gd name="T19" fmla="*/ 2147483647 h 1274"/>
              <a:gd name="T20" fmla="*/ 2147483647 w 831"/>
              <a:gd name="T21" fmla="*/ 2147483647 h 1274"/>
              <a:gd name="T22" fmla="*/ 2147483647 w 831"/>
              <a:gd name="T23" fmla="*/ 2147483647 h 1274"/>
              <a:gd name="T24" fmla="*/ 2147483647 w 831"/>
              <a:gd name="T25" fmla="*/ 2147483647 h 1274"/>
              <a:gd name="T26" fmla="*/ 2147483647 w 831"/>
              <a:gd name="T27" fmla="*/ 2147483647 h 1274"/>
              <a:gd name="T28" fmla="*/ 2147483647 w 831"/>
              <a:gd name="T29" fmla="*/ 2147483647 h 1274"/>
              <a:gd name="T30" fmla="*/ 2147483647 w 831"/>
              <a:gd name="T31" fmla="*/ 2147483647 h 1274"/>
              <a:gd name="T32" fmla="*/ 2147483647 w 831"/>
              <a:gd name="T33" fmla="*/ 2147483647 h 1274"/>
              <a:gd name="T34" fmla="*/ 2147483647 w 831"/>
              <a:gd name="T35" fmla="*/ 2147483647 h 12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1"/>
              <a:gd name="T55" fmla="*/ 0 h 1274"/>
              <a:gd name="T56" fmla="*/ 831 w 831"/>
              <a:gd name="T57" fmla="*/ 1274 h 12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1" h="1274">
                <a:moveTo>
                  <a:pt x="541" y="362"/>
                </a:moveTo>
                <a:lnTo>
                  <a:pt x="831" y="0"/>
                </a:lnTo>
                <a:lnTo>
                  <a:pt x="13" y="239"/>
                </a:lnTo>
                <a:lnTo>
                  <a:pt x="0" y="392"/>
                </a:lnTo>
                <a:lnTo>
                  <a:pt x="106" y="687"/>
                </a:lnTo>
                <a:lnTo>
                  <a:pt x="170" y="938"/>
                </a:lnTo>
                <a:lnTo>
                  <a:pt x="207" y="1257"/>
                </a:lnTo>
                <a:lnTo>
                  <a:pt x="247" y="1257"/>
                </a:lnTo>
                <a:lnTo>
                  <a:pt x="292" y="1175"/>
                </a:lnTo>
                <a:lnTo>
                  <a:pt x="313" y="1163"/>
                </a:lnTo>
                <a:lnTo>
                  <a:pt x="329" y="1173"/>
                </a:lnTo>
                <a:lnTo>
                  <a:pt x="383" y="1239"/>
                </a:lnTo>
                <a:lnTo>
                  <a:pt x="450" y="1262"/>
                </a:lnTo>
                <a:lnTo>
                  <a:pt x="475" y="1274"/>
                </a:lnTo>
                <a:lnTo>
                  <a:pt x="480" y="1269"/>
                </a:lnTo>
                <a:lnTo>
                  <a:pt x="563" y="1092"/>
                </a:lnTo>
                <a:lnTo>
                  <a:pt x="554" y="680"/>
                </a:lnTo>
                <a:lnTo>
                  <a:pt x="541" y="362"/>
                </a:lnTo>
                <a:close/>
              </a:path>
            </a:pathLst>
          </a:custGeom>
          <a:solidFill>
            <a:srgbClr val="EF89A6"/>
          </a:solidFill>
          <a:ln w="0">
            <a:solidFill>
              <a:srgbClr val="000000"/>
            </a:solidFill>
            <a:prstDash val="solid"/>
            <a:round/>
            <a:headEnd/>
            <a:tailEnd/>
          </a:ln>
        </p:spPr>
        <p:txBody>
          <a:bodyPr/>
          <a:lstStyle/>
          <a:p>
            <a:endParaRPr lang="fi-FI"/>
          </a:p>
        </p:txBody>
      </p:sp>
      <p:sp>
        <p:nvSpPr>
          <p:cNvPr id="38932" name="Freeform 20"/>
          <p:cNvSpPr>
            <a:spLocks noChangeAspect="1"/>
          </p:cNvSpPr>
          <p:nvPr/>
        </p:nvSpPr>
        <p:spPr bwMode="auto">
          <a:xfrm>
            <a:off x="2000250" y="4684713"/>
            <a:ext cx="725488" cy="809625"/>
          </a:xfrm>
          <a:custGeom>
            <a:avLst/>
            <a:gdLst>
              <a:gd name="T0" fmla="*/ 2147483647 w 1083"/>
              <a:gd name="T1" fmla="*/ 2147483647 h 1207"/>
              <a:gd name="T2" fmla="*/ 0 w 1083"/>
              <a:gd name="T3" fmla="*/ 2147483647 h 1207"/>
              <a:gd name="T4" fmla="*/ 2147483647 w 1083"/>
              <a:gd name="T5" fmla="*/ 2147483647 h 1207"/>
              <a:gd name="T6" fmla="*/ 2147483647 w 1083"/>
              <a:gd name="T7" fmla="*/ 2147483647 h 1207"/>
              <a:gd name="T8" fmla="*/ 2147483647 w 1083"/>
              <a:gd name="T9" fmla="*/ 2147483647 h 1207"/>
              <a:gd name="T10" fmla="*/ 2147483647 w 1083"/>
              <a:gd name="T11" fmla="*/ 2147483647 h 1207"/>
              <a:gd name="T12" fmla="*/ 2147483647 w 1083"/>
              <a:gd name="T13" fmla="*/ 2147483647 h 1207"/>
              <a:gd name="T14" fmla="*/ 2147483647 w 1083"/>
              <a:gd name="T15" fmla="*/ 2147483647 h 1207"/>
              <a:gd name="T16" fmla="*/ 2147483647 w 1083"/>
              <a:gd name="T17" fmla="*/ 2147483647 h 1207"/>
              <a:gd name="T18" fmla="*/ 2147483647 w 1083"/>
              <a:gd name="T19" fmla="*/ 0 h 1207"/>
              <a:gd name="T20" fmla="*/ 2147483647 w 1083"/>
              <a:gd name="T21" fmla="*/ 2147483647 h 1207"/>
              <a:gd name="T22" fmla="*/ 2147483647 w 1083"/>
              <a:gd name="T23" fmla="*/ 2147483647 h 1207"/>
              <a:gd name="T24" fmla="*/ 2147483647 w 1083"/>
              <a:gd name="T25" fmla="*/ 2147483647 h 1207"/>
              <a:gd name="T26" fmla="*/ 2147483647 w 1083"/>
              <a:gd name="T27" fmla="*/ 2147483647 h 1207"/>
              <a:gd name="T28" fmla="*/ 2147483647 w 1083"/>
              <a:gd name="T29" fmla="*/ 2147483647 h 1207"/>
              <a:gd name="T30" fmla="*/ 2147483647 w 1083"/>
              <a:gd name="T31" fmla="*/ 2147483647 h 1207"/>
              <a:gd name="T32" fmla="*/ 2147483647 w 1083"/>
              <a:gd name="T33" fmla="*/ 2147483647 h 1207"/>
              <a:gd name="T34" fmla="*/ 2147483647 w 1083"/>
              <a:gd name="T35" fmla="*/ 2147483647 h 1207"/>
              <a:gd name="T36" fmla="*/ 2147483647 w 1083"/>
              <a:gd name="T37" fmla="*/ 2147483647 h 1207"/>
              <a:gd name="T38" fmla="*/ 2147483647 w 1083"/>
              <a:gd name="T39" fmla="*/ 2147483647 h 1207"/>
              <a:gd name="T40" fmla="*/ 2147483647 w 1083"/>
              <a:gd name="T41" fmla="*/ 2147483647 h 12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3"/>
              <a:gd name="T64" fmla="*/ 0 h 1207"/>
              <a:gd name="T65" fmla="*/ 1083 w 1083"/>
              <a:gd name="T66" fmla="*/ 1207 h 12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3" h="1207">
                <a:moveTo>
                  <a:pt x="143" y="1207"/>
                </a:moveTo>
                <a:lnTo>
                  <a:pt x="0" y="1073"/>
                </a:lnTo>
                <a:lnTo>
                  <a:pt x="62" y="1015"/>
                </a:lnTo>
                <a:lnTo>
                  <a:pt x="101" y="903"/>
                </a:lnTo>
                <a:lnTo>
                  <a:pt x="139" y="552"/>
                </a:lnTo>
                <a:lnTo>
                  <a:pt x="151" y="519"/>
                </a:lnTo>
                <a:lnTo>
                  <a:pt x="217" y="446"/>
                </a:lnTo>
                <a:lnTo>
                  <a:pt x="207" y="358"/>
                </a:lnTo>
                <a:lnTo>
                  <a:pt x="78" y="5"/>
                </a:lnTo>
                <a:lnTo>
                  <a:pt x="75" y="0"/>
                </a:lnTo>
                <a:lnTo>
                  <a:pt x="432" y="5"/>
                </a:lnTo>
                <a:lnTo>
                  <a:pt x="467" y="57"/>
                </a:lnTo>
                <a:lnTo>
                  <a:pt x="1002" y="193"/>
                </a:lnTo>
                <a:lnTo>
                  <a:pt x="1083" y="591"/>
                </a:lnTo>
                <a:lnTo>
                  <a:pt x="1071" y="590"/>
                </a:lnTo>
                <a:lnTo>
                  <a:pt x="920" y="581"/>
                </a:lnTo>
                <a:lnTo>
                  <a:pt x="706" y="656"/>
                </a:lnTo>
                <a:lnTo>
                  <a:pt x="713" y="832"/>
                </a:lnTo>
                <a:lnTo>
                  <a:pt x="500" y="911"/>
                </a:lnTo>
                <a:lnTo>
                  <a:pt x="357" y="1121"/>
                </a:lnTo>
                <a:lnTo>
                  <a:pt x="143" y="1207"/>
                </a:lnTo>
                <a:close/>
              </a:path>
            </a:pathLst>
          </a:custGeom>
          <a:solidFill>
            <a:schemeClr val="bg1">
              <a:lumMod val="85000"/>
            </a:schemeClr>
          </a:solidFill>
          <a:ln w="0">
            <a:solidFill>
              <a:srgbClr val="000000"/>
            </a:solidFill>
            <a:prstDash val="solid"/>
            <a:round/>
            <a:headEnd/>
            <a:tailEnd/>
          </a:ln>
        </p:spPr>
        <p:txBody>
          <a:bodyPr/>
          <a:lstStyle/>
          <a:p>
            <a:endParaRPr lang="fi-FI"/>
          </a:p>
        </p:txBody>
      </p:sp>
      <p:sp>
        <p:nvSpPr>
          <p:cNvPr id="38933" name="Freeform 21"/>
          <p:cNvSpPr>
            <a:spLocks noChangeAspect="1"/>
          </p:cNvSpPr>
          <p:nvPr/>
        </p:nvSpPr>
        <p:spPr bwMode="auto">
          <a:xfrm>
            <a:off x="3230563" y="44450"/>
            <a:ext cx="1416050" cy="1457325"/>
          </a:xfrm>
          <a:custGeom>
            <a:avLst/>
            <a:gdLst>
              <a:gd name="T0" fmla="*/ 2147483647 w 2117"/>
              <a:gd name="T1" fmla="*/ 2147483647 h 2177"/>
              <a:gd name="T2" fmla="*/ 2147483647 w 2117"/>
              <a:gd name="T3" fmla="*/ 2147483647 h 2177"/>
              <a:gd name="T4" fmla="*/ 2147483647 w 2117"/>
              <a:gd name="T5" fmla="*/ 2147483647 h 2177"/>
              <a:gd name="T6" fmla="*/ 2147483647 w 2117"/>
              <a:gd name="T7" fmla="*/ 2147483647 h 2177"/>
              <a:gd name="T8" fmla="*/ 2147483647 w 2117"/>
              <a:gd name="T9" fmla="*/ 2147483647 h 2177"/>
              <a:gd name="T10" fmla="*/ 2147483647 w 2117"/>
              <a:gd name="T11" fmla="*/ 0 h 2177"/>
              <a:gd name="T12" fmla="*/ 2147483647 w 2117"/>
              <a:gd name="T13" fmla="*/ 2147483647 h 2177"/>
              <a:gd name="T14" fmla="*/ 2147483647 w 2117"/>
              <a:gd name="T15" fmla="*/ 2147483647 h 2177"/>
              <a:gd name="T16" fmla="*/ 2147483647 w 2117"/>
              <a:gd name="T17" fmla="*/ 2147483647 h 2177"/>
              <a:gd name="T18" fmla="*/ 2147483647 w 2117"/>
              <a:gd name="T19" fmla="*/ 2147483647 h 2177"/>
              <a:gd name="T20" fmla="*/ 2147483647 w 2117"/>
              <a:gd name="T21" fmla="*/ 2147483647 h 2177"/>
              <a:gd name="T22" fmla="*/ 2147483647 w 2117"/>
              <a:gd name="T23" fmla="*/ 2147483647 h 2177"/>
              <a:gd name="T24" fmla="*/ 2147483647 w 2117"/>
              <a:gd name="T25" fmla="*/ 2147483647 h 2177"/>
              <a:gd name="T26" fmla="*/ 2147483647 w 2117"/>
              <a:gd name="T27" fmla="*/ 2147483647 h 2177"/>
              <a:gd name="T28" fmla="*/ 2147483647 w 2117"/>
              <a:gd name="T29" fmla="*/ 2147483647 h 2177"/>
              <a:gd name="T30" fmla="*/ 2147483647 w 2117"/>
              <a:gd name="T31" fmla="*/ 2147483647 h 2177"/>
              <a:gd name="T32" fmla="*/ 2147483647 w 2117"/>
              <a:gd name="T33" fmla="*/ 2147483647 h 2177"/>
              <a:gd name="T34" fmla="*/ 2147483647 w 2117"/>
              <a:gd name="T35" fmla="*/ 2147483647 h 2177"/>
              <a:gd name="T36" fmla="*/ 2147483647 w 2117"/>
              <a:gd name="T37" fmla="*/ 2147483647 h 2177"/>
              <a:gd name="T38" fmla="*/ 2147483647 w 2117"/>
              <a:gd name="T39" fmla="*/ 2147483647 h 2177"/>
              <a:gd name="T40" fmla="*/ 2147483647 w 2117"/>
              <a:gd name="T41" fmla="*/ 2147483647 h 2177"/>
              <a:gd name="T42" fmla="*/ 2147483647 w 2117"/>
              <a:gd name="T43" fmla="*/ 2147483647 h 2177"/>
              <a:gd name="T44" fmla="*/ 2147483647 w 2117"/>
              <a:gd name="T45" fmla="*/ 2147483647 h 2177"/>
              <a:gd name="T46" fmla="*/ 2147483647 w 2117"/>
              <a:gd name="T47" fmla="*/ 2147483647 h 2177"/>
              <a:gd name="T48" fmla="*/ 2147483647 w 2117"/>
              <a:gd name="T49" fmla="*/ 2147483647 h 2177"/>
              <a:gd name="T50" fmla="*/ 2147483647 w 2117"/>
              <a:gd name="T51" fmla="*/ 2147483647 h 2177"/>
              <a:gd name="T52" fmla="*/ 2147483647 w 2117"/>
              <a:gd name="T53" fmla="*/ 2147483647 h 2177"/>
              <a:gd name="T54" fmla="*/ 2147483647 w 2117"/>
              <a:gd name="T55" fmla="*/ 2147483647 h 2177"/>
              <a:gd name="T56" fmla="*/ 2147483647 w 2117"/>
              <a:gd name="T57" fmla="*/ 2147483647 h 2177"/>
              <a:gd name="T58" fmla="*/ 0 w 2117"/>
              <a:gd name="T59" fmla="*/ 2147483647 h 2177"/>
              <a:gd name="T60" fmla="*/ 2147483647 w 2117"/>
              <a:gd name="T61" fmla="*/ 2147483647 h 2177"/>
              <a:gd name="T62" fmla="*/ 2147483647 w 2117"/>
              <a:gd name="T63" fmla="*/ 2147483647 h 2177"/>
              <a:gd name="T64" fmla="*/ 2147483647 w 2117"/>
              <a:gd name="T65" fmla="*/ 2147483647 h 2177"/>
              <a:gd name="T66" fmla="*/ 2147483647 w 2117"/>
              <a:gd name="T67" fmla="*/ 2147483647 h 2177"/>
              <a:gd name="T68" fmla="*/ 2147483647 w 2117"/>
              <a:gd name="T69" fmla="*/ 2147483647 h 2177"/>
              <a:gd name="T70" fmla="*/ 2147483647 w 2117"/>
              <a:gd name="T71" fmla="*/ 2147483647 h 2177"/>
              <a:gd name="T72" fmla="*/ 2147483647 w 2117"/>
              <a:gd name="T73" fmla="*/ 2147483647 h 2177"/>
              <a:gd name="T74" fmla="*/ 2147483647 w 2117"/>
              <a:gd name="T75" fmla="*/ 2147483647 h 2177"/>
              <a:gd name="T76" fmla="*/ 2147483647 w 2117"/>
              <a:gd name="T77" fmla="*/ 2147483647 h 2177"/>
              <a:gd name="T78" fmla="*/ 2147483647 w 2117"/>
              <a:gd name="T79" fmla="*/ 2147483647 h 21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17"/>
              <a:gd name="T121" fmla="*/ 0 h 2177"/>
              <a:gd name="T122" fmla="*/ 2117 w 2117"/>
              <a:gd name="T123" fmla="*/ 2177 h 217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17" h="2177">
                <a:moveTo>
                  <a:pt x="2090" y="445"/>
                </a:moveTo>
                <a:lnTo>
                  <a:pt x="2018" y="402"/>
                </a:lnTo>
                <a:lnTo>
                  <a:pt x="1927" y="336"/>
                </a:lnTo>
                <a:lnTo>
                  <a:pt x="1841" y="207"/>
                </a:lnTo>
                <a:lnTo>
                  <a:pt x="1783" y="29"/>
                </a:lnTo>
                <a:lnTo>
                  <a:pt x="1764" y="0"/>
                </a:lnTo>
                <a:lnTo>
                  <a:pt x="1731" y="2"/>
                </a:lnTo>
                <a:lnTo>
                  <a:pt x="1689" y="21"/>
                </a:lnTo>
                <a:lnTo>
                  <a:pt x="1519" y="76"/>
                </a:lnTo>
                <a:lnTo>
                  <a:pt x="1425" y="153"/>
                </a:lnTo>
                <a:lnTo>
                  <a:pt x="1296" y="225"/>
                </a:lnTo>
                <a:lnTo>
                  <a:pt x="1190" y="347"/>
                </a:lnTo>
                <a:lnTo>
                  <a:pt x="1123" y="377"/>
                </a:lnTo>
                <a:lnTo>
                  <a:pt x="1015" y="367"/>
                </a:lnTo>
                <a:lnTo>
                  <a:pt x="884" y="331"/>
                </a:lnTo>
                <a:lnTo>
                  <a:pt x="772" y="322"/>
                </a:lnTo>
                <a:lnTo>
                  <a:pt x="693" y="340"/>
                </a:lnTo>
                <a:lnTo>
                  <a:pt x="608" y="414"/>
                </a:lnTo>
                <a:lnTo>
                  <a:pt x="554" y="565"/>
                </a:lnTo>
                <a:lnTo>
                  <a:pt x="495" y="625"/>
                </a:lnTo>
                <a:lnTo>
                  <a:pt x="443" y="721"/>
                </a:lnTo>
                <a:lnTo>
                  <a:pt x="394" y="787"/>
                </a:lnTo>
                <a:lnTo>
                  <a:pt x="305" y="838"/>
                </a:lnTo>
                <a:lnTo>
                  <a:pt x="225" y="915"/>
                </a:lnTo>
                <a:lnTo>
                  <a:pt x="190" y="982"/>
                </a:lnTo>
                <a:lnTo>
                  <a:pt x="215" y="1114"/>
                </a:lnTo>
                <a:lnTo>
                  <a:pt x="154" y="1280"/>
                </a:lnTo>
                <a:lnTo>
                  <a:pt x="101" y="1547"/>
                </a:lnTo>
                <a:lnTo>
                  <a:pt x="45" y="1781"/>
                </a:lnTo>
                <a:lnTo>
                  <a:pt x="0" y="2010"/>
                </a:lnTo>
                <a:lnTo>
                  <a:pt x="9" y="2152"/>
                </a:lnTo>
                <a:lnTo>
                  <a:pt x="14" y="2177"/>
                </a:lnTo>
                <a:lnTo>
                  <a:pt x="1246" y="1494"/>
                </a:lnTo>
                <a:lnTo>
                  <a:pt x="1288" y="1412"/>
                </a:lnTo>
                <a:lnTo>
                  <a:pt x="1772" y="1213"/>
                </a:lnTo>
                <a:lnTo>
                  <a:pt x="1932" y="993"/>
                </a:lnTo>
                <a:lnTo>
                  <a:pt x="2117" y="583"/>
                </a:lnTo>
                <a:lnTo>
                  <a:pt x="2106" y="578"/>
                </a:lnTo>
                <a:lnTo>
                  <a:pt x="2109" y="554"/>
                </a:lnTo>
                <a:lnTo>
                  <a:pt x="2090" y="445"/>
                </a:lnTo>
                <a:close/>
              </a:path>
            </a:pathLst>
          </a:custGeom>
          <a:solidFill>
            <a:srgbClr val="66CCFF"/>
          </a:solidFill>
          <a:ln w="0">
            <a:solidFill>
              <a:srgbClr val="000000"/>
            </a:solidFill>
            <a:prstDash val="solid"/>
            <a:round/>
            <a:headEnd/>
            <a:tailEnd/>
          </a:ln>
        </p:spPr>
        <p:txBody>
          <a:bodyPr/>
          <a:lstStyle/>
          <a:p>
            <a:endParaRPr lang="fi-FI"/>
          </a:p>
        </p:txBody>
      </p:sp>
      <p:sp>
        <p:nvSpPr>
          <p:cNvPr id="38934" name="Freeform 22"/>
          <p:cNvSpPr>
            <a:spLocks noChangeAspect="1"/>
          </p:cNvSpPr>
          <p:nvPr/>
        </p:nvSpPr>
        <p:spPr bwMode="auto">
          <a:xfrm>
            <a:off x="1905000" y="5073650"/>
            <a:ext cx="841375" cy="906463"/>
          </a:xfrm>
          <a:custGeom>
            <a:avLst/>
            <a:gdLst>
              <a:gd name="T0" fmla="*/ 0 w 1258"/>
              <a:gd name="T1" fmla="*/ 2147483647 h 1354"/>
              <a:gd name="T2" fmla="*/ 2147483647 w 1258"/>
              <a:gd name="T3" fmla="*/ 2147483647 h 1354"/>
              <a:gd name="T4" fmla="*/ 2147483647 w 1258"/>
              <a:gd name="T5" fmla="*/ 2147483647 h 1354"/>
              <a:gd name="T6" fmla="*/ 2147483647 w 1258"/>
              <a:gd name="T7" fmla="*/ 2147483647 h 1354"/>
              <a:gd name="T8" fmla="*/ 2147483647 w 1258"/>
              <a:gd name="T9" fmla="*/ 2147483647 h 1354"/>
              <a:gd name="T10" fmla="*/ 2147483647 w 1258"/>
              <a:gd name="T11" fmla="*/ 2147483647 h 1354"/>
              <a:gd name="T12" fmla="*/ 2147483647 w 1258"/>
              <a:gd name="T13" fmla="*/ 2147483647 h 1354"/>
              <a:gd name="T14" fmla="*/ 2147483647 w 1258"/>
              <a:gd name="T15" fmla="*/ 2147483647 h 1354"/>
              <a:gd name="T16" fmla="*/ 2147483647 w 1258"/>
              <a:gd name="T17" fmla="*/ 2147483647 h 1354"/>
              <a:gd name="T18" fmla="*/ 2147483647 w 1258"/>
              <a:gd name="T19" fmla="*/ 0 h 1354"/>
              <a:gd name="T20" fmla="*/ 2147483647 w 1258"/>
              <a:gd name="T21" fmla="*/ 2147483647 h 1354"/>
              <a:gd name="T22" fmla="*/ 2147483647 w 1258"/>
              <a:gd name="T23" fmla="*/ 2147483647 h 1354"/>
              <a:gd name="T24" fmla="*/ 2147483647 w 1258"/>
              <a:gd name="T25" fmla="*/ 2147483647 h 1354"/>
              <a:gd name="T26" fmla="*/ 2147483647 w 1258"/>
              <a:gd name="T27" fmla="*/ 2147483647 h 1354"/>
              <a:gd name="T28" fmla="*/ 2147483647 w 1258"/>
              <a:gd name="T29" fmla="*/ 2147483647 h 1354"/>
              <a:gd name="T30" fmla="*/ 2147483647 w 1258"/>
              <a:gd name="T31" fmla="*/ 2147483647 h 1354"/>
              <a:gd name="T32" fmla="*/ 2147483647 w 1258"/>
              <a:gd name="T33" fmla="*/ 2147483647 h 1354"/>
              <a:gd name="T34" fmla="*/ 2147483647 w 1258"/>
              <a:gd name="T35" fmla="*/ 2147483647 h 1354"/>
              <a:gd name="T36" fmla="*/ 2147483647 w 1258"/>
              <a:gd name="T37" fmla="*/ 2147483647 h 1354"/>
              <a:gd name="T38" fmla="*/ 2147483647 w 1258"/>
              <a:gd name="T39" fmla="*/ 2147483647 h 1354"/>
              <a:gd name="T40" fmla="*/ 2147483647 w 1258"/>
              <a:gd name="T41" fmla="*/ 2147483647 h 1354"/>
              <a:gd name="T42" fmla="*/ 0 w 1258"/>
              <a:gd name="T43" fmla="*/ 2147483647 h 13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58"/>
              <a:gd name="T67" fmla="*/ 0 h 1354"/>
              <a:gd name="T68" fmla="*/ 1258 w 1258"/>
              <a:gd name="T69" fmla="*/ 1354 h 13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58" h="1354">
                <a:moveTo>
                  <a:pt x="0" y="661"/>
                </a:moveTo>
                <a:lnTo>
                  <a:pt x="85" y="541"/>
                </a:lnTo>
                <a:lnTo>
                  <a:pt x="136" y="496"/>
                </a:lnTo>
                <a:lnTo>
                  <a:pt x="141" y="492"/>
                </a:lnTo>
                <a:lnTo>
                  <a:pt x="284" y="626"/>
                </a:lnTo>
                <a:lnTo>
                  <a:pt x="498" y="540"/>
                </a:lnTo>
                <a:lnTo>
                  <a:pt x="641" y="330"/>
                </a:lnTo>
                <a:lnTo>
                  <a:pt x="854" y="251"/>
                </a:lnTo>
                <a:lnTo>
                  <a:pt x="847" y="75"/>
                </a:lnTo>
                <a:lnTo>
                  <a:pt x="1061" y="0"/>
                </a:lnTo>
                <a:lnTo>
                  <a:pt x="1212" y="9"/>
                </a:lnTo>
                <a:lnTo>
                  <a:pt x="1258" y="678"/>
                </a:lnTo>
                <a:lnTo>
                  <a:pt x="1037" y="962"/>
                </a:lnTo>
                <a:lnTo>
                  <a:pt x="219" y="1201"/>
                </a:lnTo>
                <a:lnTo>
                  <a:pt x="206" y="1354"/>
                </a:lnTo>
                <a:lnTo>
                  <a:pt x="191" y="1313"/>
                </a:lnTo>
                <a:lnTo>
                  <a:pt x="73" y="1209"/>
                </a:lnTo>
                <a:lnTo>
                  <a:pt x="21" y="1106"/>
                </a:lnTo>
                <a:lnTo>
                  <a:pt x="8" y="1007"/>
                </a:lnTo>
                <a:lnTo>
                  <a:pt x="34" y="879"/>
                </a:lnTo>
                <a:lnTo>
                  <a:pt x="11" y="750"/>
                </a:lnTo>
                <a:lnTo>
                  <a:pt x="0" y="661"/>
                </a:lnTo>
                <a:close/>
              </a:path>
            </a:pathLst>
          </a:custGeom>
          <a:solidFill>
            <a:schemeClr val="bg1">
              <a:lumMod val="85000"/>
            </a:schemeClr>
          </a:solidFill>
          <a:ln w="0">
            <a:solidFill>
              <a:srgbClr val="000000"/>
            </a:solidFill>
            <a:prstDash val="solid"/>
            <a:round/>
            <a:headEnd/>
            <a:tailEnd/>
          </a:ln>
        </p:spPr>
        <p:txBody>
          <a:bodyPr/>
          <a:lstStyle/>
          <a:p>
            <a:endParaRPr lang="fi-FI"/>
          </a:p>
        </p:txBody>
      </p:sp>
      <p:sp>
        <p:nvSpPr>
          <p:cNvPr id="38935" name="Freeform 23"/>
          <p:cNvSpPr>
            <a:spLocks noChangeAspect="1"/>
          </p:cNvSpPr>
          <p:nvPr/>
        </p:nvSpPr>
        <p:spPr bwMode="auto">
          <a:xfrm>
            <a:off x="2598738" y="4441825"/>
            <a:ext cx="1535112" cy="1573213"/>
          </a:xfrm>
          <a:custGeom>
            <a:avLst/>
            <a:gdLst>
              <a:gd name="T0" fmla="*/ 2147483647 w 2290"/>
              <a:gd name="T1" fmla="*/ 2147483647 h 2349"/>
              <a:gd name="T2" fmla="*/ 2147483647 w 2290"/>
              <a:gd name="T3" fmla="*/ 2147483647 h 2349"/>
              <a:gd name="T4" fmla="*/ 2147483647 w 2290"/>
              <a:gd name="T5" fmla="*/ 2147483647 h 2349"/>
              <a:gd name="T6" fmla="*/ 2147483647 w 2290"/>
              <a:gd name="T7" fmla="*/ 2147483647 h 2349"/>
              <a:gd name="T8" fmla="*/ 2147483647 w 2290"/>
              <a:gd name="T9" fmla="*/ 2147483647 h 2349"/>
              <a:gd name="T10" fmla="*/ 2147483647 w 2290"/>
              <a:gd name="T11" fmla="*/ 2147483647 h 2349"/>
              <a:gd name="T12" fmla="*/ 2147483647 w 2290"/>
              <a:gd name="T13" fmla="*/ 2147483647 h 2349"/>
              <a:gd name="T14" fmla="*/ 2147483647 w 2290"/>
              <a:gd name="T15" fmla="*/ 2147483647 h 2349"/>
              <a:gd name="T16" fmla="*/ 2147483647 w 2290"/>
              <a:gd name="T17" fmla="*/ 2147483647 h 2349"/>
              <a:gd name="T18" fmla="*/ 0 w 2290"/>
              <a:gd name="T19" fmla="*/ 2147483647 h 2349"/>
              <a:gd name="T20" fmla="*/ 2147483647 w 2290"/>
              <a:gd name="T21" fmla="*/ 2147483647 h 2349"/>
              <a:gd name="T22" fmla="*/ 2147483647 w 2290"/>
              <a:gd name="T23" fmla="*/ 2147483647 h 2349"/>
              <a:gd name="T24" fmla="*/ 2147483647 w 2290"/>
              <a:gd name="T25" fmla="*/ 2147483647 h 2349"/>
              <a:gd name="T26" fmla="*/ 2147483647 w 2290"/>
              <a:gd name="T27" fmla="*/ 2147483647 h 2349"/>
              <a:gd name="T28" fmla="*/ 2147483647 w 2290"/>
              <a:gd name="T29" fmla="*/ 2147483647 h 2349"/>
              <a:gd name="T30" fmla="*/ 2147483647 w 2290"/>
              <a:gd name="T31" fmla="*/ 0 h 2349"/>
              <a:gd name="T32" fmla="*/ 2147483647 w 2290"/>
              <a:gd name="T33" fmla="*/ 2147483647 h 2349"/>
              <a:gd name="T34" fmla="*/ 2147483647 w 2290"/>
              <a:gd name="T35" fmla="*/ 2147483647 h 2349"/>
              <a:gd name="T36" fmla="*/ 2147483647 w 2290"/>
              <a:gd name="T37" fmla="*/ 2147483647 h 2349"/>
              <a:gd name="T38" fmla="*/ 2147483647 w 2290"/>
              <a:gd name="T39" fmla="*/ 2147483647 h 2349"/>
              <a:gd name="T40" fmla="*/ 2147483647 w 2290"/>
              <a:gd name="T41" fmla="*/ 2147483647 h 2349"/>
              <a:gd name="T42" fmla="*/ 2147483647 w 2290"/>
              <a:gd name="T43" fmla="*/ 2147483647 h 2349"/>
              <a:gd name="T44" fmla="*/ 2147483647 w 2290"/>
              <a:gd name="T45" fmla="*/ 2147483647 h 2349"/>
              <a:gd name="T46" fmla="*/ 2147483647 w 2290"/>
              <a:gd name="T47" fmla="*/ 2147483647 h 2349"/>
              <a:gd name="T48" fmla="*/ 2147483647 w 2290"/>
              <a:gd name="T49" fmla="*/ 2147483647 h 2349"/>
              <a:gd name="T50" fmla="*/ 2147483647 w 2290"/>
              <a:gd name="T51" fmla="*/ 2147483647 h 2349"/>
              <a:gd name="T52" fmla="*/ 2147483647 w 2290"/>
              <a:gd name="T53" fmla="*/ 2147483647 h 2349"/>
              <a:gd name="T54" fmla="*/ 2147483647 w 2290"/>
              <a:gd name="T55" fmla="*/ 2147483647 h 2349"/>
              <a:gd name="T56" fmla="*/ 2147483647 w 2290"/>
              <a:gd name="T57" fmla="*/ 2147483647 h 2349"/>
              <a:gd name="T58" fmla="*/ 2147483647 w 2290"/>
              <a:gd name="T59" fmla="*/ 2147483647 h 23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90"/>
              <a:gd name="T91" fmla="*/ 0 h 2349"/>
              <a:gd name="T92" fmla="*/ 2290 w 2290"/>
              <a:gd name="T93" fmla="*/ 2349 h 234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90" h="2349">
                <a:moveTo>
                  <a:pt x="1954" y="2021"/>
                </a:moveTo>
                <a:lnTo>
                  <a:pt x="1632" y="2034"/>
                </a:lnTo>
                <a:lnTo>
                  <a:pt x="1650" y="2193"/>
                </a:lnTo>
                <a:lnTo>
                  <a:pt x="1498" y="2276"/>
                </a:lnTo>
                <a:lnTo>
                  <a:pt x="1448" y="2176"/>
                </a:lnTo>
                <a:lnTo>
                  <a:pt x="1277" y="2227"/>
                </a:lnTo>
                <a:lnTo>
                  <a:pt x="1168" y="2349"/>
                </a:lnTo>
                <a:lnTo>
                  <a:pt x="864" y="2189"/>
                </a:lnTo>
                <a:lnTo>
                  <a:pt x="452" y="2186"/>
                </a:lnTo>
                <a:lnTo>
                  <a:pt x="0" y="1906"/>
                </a:lnTo>
                <a:lnTo>
                  <a:pt x="221" y="1622"/>
                </a:lnTo>
                <a:lnTo>
                  <a:pt x="175" y="953"/>
                </a:lnTo>
                <a:lnTo>
                  <a:pt x="187" y="954"/>
                </a:lnTo>
                <a:lnTo>
                  <a:pt x="106" y="556"/>
                </a:lnTo>
                <a:lnTo>
                  <a:pt x="31" y="55"/>
                </a:lnTo>
                <a:lnTo>
                  <a:pt x="156" y="0"/>
                </a:lnTo>
                <a:lnTo>
                  <a:pt x="571" y="68"/>
                </a:lnTo>
                <a:lnTo>
                  <a:pt x="1029" y="144"/>
                </a:lnTo>
                <a:lnTo>
                  <a:pt x="1517" y="565"/>
                </a:lnTo>
                <a:lnTo>
                  <a:pt x="1704" y="854"/>
                </a:lnTo>
                <a:lnTo>
                  <a:pt x="1744" y="1390"/>
                </a:lnTo>
                <a:lnTo>
                  <a:pt x="2098" y="1835"/>
                </a:lnTo>
                <a:lnTo>
                  <a:pt x="2238" y="1923"/>
                </a:lnTo>
                <a:lnTo>
                  <a:pt x="2243" y="2081"/>
                </a:lnTo>
                <a:lnTo>
                  <a:pt x="2290" y="2131"/>
                </a:lnTo>
                <a:lnTo>
                  <a:pt x="2252" y="2206"/>
                </a:lnTo>
                <a:lnTo>
                  <a:pt x="2255" y="2240"/>
                </a:lnTo>
                <a:lnTo>
                  <a:pt x="2045" y="2222"/>
                </a:lnTo>
                <a:lnTo>
                  <a:pt x="1980" y="2125"/>
                </a:lnTo>
                <a:lnTo>
                  <a:pt x="1954" y="2021"/>
                </a:lnTo>
                <a:close/>
              </a:path>
            </a:pathLst>
          </a:custGeom>
          <a:solidFill>
            <a:srgbClr val="92D050"/>
          </a:solidFill>
          <a:ln w="12700">
            <a:solidFill>
              <a:srgbClr val="000000"/>
            </a:solidFill>
            <a:prstDash val="solid"/>
            <a:round/>
            <a:headEnd/>
            <a:tailEnd/>
          </a:ln>
        </p:spPr>
        <p:txBody>
          <a:bodyPr/>
          <a:lstStyle/>
          <a:p>
            <a:endParaRPr lang="fi-FI"/>
          </a:p>
        </p:txBody>
      </p:sp>
      <p:sp>
        <p:nvSpPr>
          <p:cNvPr id="38936" name="Rectangle 24"/>
          <p:cNvSpPr>
            <a:spLocks noChangeAspect="1" noChangeArrowheads="1"/>
          </p:cNvSpPr>
          <p:nvPr/>
        </p:nvSpPr>
        <p:spPr bwMode="auto">
          <a:xfrm>
            <a:off x="1476375" y="2276475"/>
            <a:ext cx="712788" cy="152400"/>
          </a:xfrm>
          <a:prstGeom prst="rect">
            <a:avLst/>
          </a:prstGeom>
          <a:noFill/>
          <a:ln w="9525">
            <a:noFill/>
            <a:miter lim="800000"/>
            <a:headEnd/>
            <a:tailEnd/>
          </a:ln>
        </p:spPr>
        <p:txBody>
          <a:bodyPr wrap="none" lIns="0" tIns="0" rIns="0" bIns="0">
            <a:spAutoFit/>
          </a:bodyPr>
          <a:lstStyle/>
          <a:p>
            <a:r>
              <a:rPr lang="fi-FI" sz="1000" b="1">
                <a:solidFill>
                  <a:srgbClr val="000000"/>
                </a:solidFill>
                <a:latin typeface="Verdana" pitchFamily="34" charset="0"/>
                <a:cs typeface="Arial" charset="0"/>
              </a:rPr>
              <a:t>Enontekiö</a:t>
            </a:r>
          </a:p>
        </p:txBody>
      </p:sp>
      <p:sp>
        <p:nvSpPr>
          <p:cNvPr id="38937" name="Rectangle 25"/>
          <p:cNvSpPr>
            <a:spLocks noChangeAspect="1" noChangeArrowheads="1"/>
          </p:cNvSpPr>
          <p:nvPr/>
        </p:nvSpPr>
        <p:spPr bwMode="auto">
          <a:xfrm>
            <a:off x="3779838" y="1773238"/>
            <a:ext cx="350837" cy="152400"/>
          </a:xfrm>
          <a:prstGeom prst="rect">
            <a:avLst/>
          </a:prstGeom>
          <a:noFill/>
          <a:ln w="9525">
            <a:noFill/>
            <a:miter lim="800000"/>
            <a:headEnd/>
            <a:tailEnd/>
          </a:ln>
        </p:spPr>
        <p:txBody>
          <a:bodyPr wrap="none" lIns="0" tIns="0" rIns="0" bIns="0">
            <a:spAutoFit/>
          </a:bodyPr>
          <a:lstStyle/>
          <a:p>
            <a:r>
              <a:rPr lang="fi-FI" sz="1000" b="1">
                <a:solidFill>
                  <a:srgbClr val="000000"/>
                </a:solidFill>
                <a:latin typeface="Verdana" pitchFamily="34" charset="0"/>
                <a:cs typeface="Arial" charset="0"/>
              </a:rPr>
              <a:t>Inari</a:t>
            </a:r>
          </a:p>
        </p:txBody>
      </p:sp>
      <p:sp>
        <p:nvSpPr>
          <p:cNvPr id="38938" name="Rectangle 26"/>
          <p:cNvSpPr>
            <a:spLocks noChangeAspect="1" noChangeArrowheads="1"/>
          </p:cNvSpPr>
          <p:nvPr/>
        </p:nvSpPr>
        <p:spPr bwMode="auto">
          <a:xfrm flipH="1">
            <a:off x="1475656" y="6597352"/>
            <a:ext cx="822325" cy="152400"/>
          </a:xfrm>
          <a:prstGeom prst="rect">
            <a:avLst/>
          </a:prstGeom>
          <a:noFill/>
          <a:ln w="9525">
            <a:noFill/>
            <a:miter lim="800000"/>
            <a:headEnd/>
            <a:tailEnd/>
          </a:ln>
        </p:spPr>
        <p:txBody>
          <a:bodyPr lIns="0" tIns="0" rIns="0" bIns="0">
            <a:spAutoFit/>
          </a:bodyPr>
          <a:lstStyle/>
          <a:p>
            <a:pPr algn="r"/>
            <a:r>
              <a:rPr lang="fi-FI" sz="1000" b="1" dirty="0">
                <a:solidFill>
                  <a:srgbClr val="000000"/>
                </a:solidFill>
                <a:latin typeface="Verdana" pitchFamily="34" charset="0"/>
                <a:cs typeface="Arial" charset="0"/>
              </a:rPr>
              <a:t>Kemi</a:t>
            </a:r>
          </a:p>
        </p:txBody>
      </p:sp>
      <p:sp>
        <p:nvSpPr>
          <p:cNvPr id="38939" name="Rectangle 27"/>
          <p:cNvSpPr>
            <a:spLocks noChangeAspect="1" noChangeArrowheads="1"/>
          </p:cNvSpPr>
          <p:nvPr/>
        </p:nvSpPr>
        <p:spPr bwMode="auto">
          <a:xfrm>
            <a:off x="2404641" y="6148536"/>
            <a:ext cx="511175" cy="304800"/>
          </a:xfrm>
          <a:prstGeom prst="rect">
            <a:avLst/>
          </a:prstGeom>
          <a:noFill/>
          <a:ln w="9525">
            <a:noFill/>
            <a:miter lim="800000"/>
            <a:headEnd/>
            <a:tailEnd/>
          </a:ln>
        </p:spPr>
        <p:txBody>
          <a:bodyPr wrap="none" lIns="0" tIns="0" rIns="0" bIns="0">
            <a:spAutoFit/>
          </a:bodyPr>
          <a:lstStyle/>
          <a:p>
            <a:r>
              <a:rPr lang="fi-FI" sz="1000" b="1" dirty="0">
                <a:solidFill>
                  <a:srgbClr val="000000"/>
                </a:solidFill>
                <a:latin typeface="Verdana" pitchFamily="34" charset="0"/>
                <a:cs typeface="Arial" charset="0"/>
              </a:rPr>
              <a:t>Kemin-</a:t>
            </a:r>
          </a:p>
          <a:p>
            <a:r>
              <a:rPr lang="fi-FI" sz="1000" b="1" dirty="0">
                <a:solidFill>
                  <a:srgbClr val="000000"/>
                </a:solidFill>
                <a:latin typeface="Verdana" pitchFamily="34" charset="0"/>
                <a:cs typeface="Arial" charset="0"/>
              </a:rPr>
              <a:t>maa</a:t>
            </a:r>
          </a:p>
        </p:txBody>
      </p:sp>
      <p:sp>
        <p:nvSpPr>
          <p:cNvPr id="38940" name="Rectangle 28"/>
          <p:cNvSpPr>
            <a:spLocks noChangeAspect="1" noChangeArrowheads="1"/>
          </p:cNvSpPr>
          <p:nvPr/>
        </p:nvSpPr>
        <p:spPr bwMode="auto">
          <a:xfrm>
            <a:off x="2627313" y="3500438"/>
            <a:ext cx="425450" cy="152400"/>
          </a:xfrm>
          <a:prstGeom prst="rect">
            <a:avLst/>
          </a:prstGeom>
          <a:noFill/>
          <a:ln w="9525">
            <a:noFill/>
            <a:miter lim="800000"/>
            <a:headEnd/>
            <a:tailEnd/>
          </a:ln>
        </p:spPr>
        <p:txBody>
          <a:bodyPr wrap="none" lIns="0" tIns="0" rIns="0" bIns="0">
            <a:spAutoFit/>
          </a:bodyPr>
          <a:lstStyle/>
          <a:p>
            <a:r>
              <a:rPr lang="fi-FI" sz="1000" b="1">
                <a:solidFill>
                  <a:srgbClr val="000000"/>
                </a:solidFill>
                <a:latin typeface="Verdana" pitchFamily="34" charset="0"/>
                <a:cs typeface="Arial" charset="0"/>
              </a:rPr>
              <a:t>Kittilä</a:t>
            </a:r>
          </a:p>
        </p:txBody>
      </p:sp>
      <p:sp>
        <p:nvSpPr>
          <p:cNvPr id="38941" name="Rectangle 29"/>
          <p:cNvSpPr>
            <a:spLocks noChangeAspect="1" noChangeArrowheads="1"/>
          </p:cNvSpPr>
          <p:nvPr/>
        </p:nvSpPr>
        <p:spPr bwMode="auto">
          <a:xfrm>
            <a:off x="2051050" y="4292600"/>
            <a:ext cx="419100" cy="152400"/>
          </a:xfrm>
          <a:prstGeom prst="rect">
            <a:avLst/>
          </a:prstGeom>
          <a:noFill/>
          <a:ln w="9525">
            <a:noFill/>
            <a:miter lim="800000"/>
            <a:headEnd/>
            <a:tailEnd/>
          </a:ln>
        </p:spPr>
        <p:txBody>
          <a:bodyPr wrap="none" lIns="0" tIns="0" rIns="0" bIns="0">
            <a:spAutoFit/>
          </a:bodyPr>
          <a:lstStyle/>
          <a:p>
            <a:r>
              <a:rPr lang="fi-FI" sz="1000" b="1">
                <a:solidFill>
                  <a:srgbClr val="000000"/>
                </a:solidFill>
                <a:latin typeface="Verdana" pitchFamily="34" charset="0"/>
                <a:cs typeface="Arial" charset="0"/>
              </a:rPr>
              <a:t>Kolari</a:t>
            </a:r>
          </a:p>
        </p:txBody>
      </p:sp>
      <p:sp>
        <p:nvSpPr>
          <p:cNvPr id="38942" name="Rectangle 30"/>
          <p:cNvSpPr>
            <a:spLocks noChangeAspect="1" noChangeArrowheads="1"/>
          </p:cNvSpPr>
          <p:nvPr/>
        </p:nvSpPr>
        <p:spPr bwMode="auto">
          <a:xfrm>
            <a:off x="3851275" y="5157788"/>
            <a:ext cx="690895" cy="307777"/>
          </a:xfrm>
          <a:prstGeom prst="rect">
            <a:avLst/>
          </a:prstGeom>
          <a:noFill/>
          <a:ln w="9525">
            <a:noFill/>
            <a:miter lim="800000"/>
            <a:headEnd/>
            <a:tailEnd/>
          </a:ln>
        </p:spPr>
        <p:txBody>
          <a:bodyPr wrap="none" lIns="0" tIns="0" rIns="0" bIns="0">
            <a:spAutoFit/>
          </a:bodyPr>
          <a:lstStyle/>
          <a:p>
            <a:r>
              <a:rPr lang="fi-FI" sz="1000" b="1" dirty="0" smtClean="0">
                <a:solidFill>
                  <a:srgbClr val="000000"/>
                </a:solidFill>
                <a:latin typeface="Verdana" pitchFamily="34" charset="0"/>
                <a:cs typeface="Arial" charset="0"/>
              </a:rPr>
              <a:t>Kemijärvi</a:t>
            </a:r>
          </a:p>
          <a:p>
            <a:pPr algn="ctr"/>
            <a:r>
              <a:rPr lang="fi-FI" sz="1000" b="1" dirty="0" smtClean="0">
                <a:solidFill>
                  <a:srgbClr val="000000"/>
                </a:solidFill>
                <a:latin typeface="Verdana" pitchFamily="34" charset="0"/>
                <a:cs typeface="Arial" charset="0"/>
              </a:rPr>
              <a:t>(**)</a:t>
            </a:r>
            <a:endParaRPr lang="fi-FI" sz="1000" b="1" dirty="0">
              <a:solidFill>
                <a:srgbClr val="000000"/>
              </a:solidFill>
              <a:latin typeface="Verdana" pitchFamily="34" charset="0"/>
              <a:cs typeface="Arial" charset="0"/>
            </a:endParaRPr>
          </a:p>
        </p:txBody>
      </p:sp>
      <p:sp>
        <p:nvSpPr>
          <p:cNvPr id="38943" name="Rectangle 31"/>
          <p:cNvSpPr>
            <a:spLocks noChangeAspect="1" noChangeArrowheads="1"/>
          </p:cNvSpPr>
          <p:nvPr/>
        </p:nvSpPr>
        <p:spPr bwMode="auto">
          <a:xfrm>
            <a:off x="1763713" y="3357563"/>
            <a:ext cx="519112" cy="152400"/>
          </a:xfrm>
          <a:prstGeom prst="rect">
            <a:avLst/>
          </a:prstGeom>
          <a:noFill/>
          <a:ln w="9525">
            <a:noFill/>
            <a:miter lim="800000"/>
            <a:headEnd/>
            <a:tailEnd/>
          </a:ln>
        </p:spPr>
        <p:txBody>
          <a:bodyPr wrap="none" lIns="0" tIns="0" rIns="0" bIns="0">
            <a:spAutoFit/>
          </a:bodyPr>
          <a:lstStyle/>
          <a:p>
            <a:r>
              <a:rPr lang="fi-FI" sz="1000" b="1">
                <a:solidFill>
                  <a:srgbClr val="000000"/>
                </a:solidFill>
                <a:latin typeface="Verdana" pitchFamily="34" charset="0"/>
                <a:cs typeface="Arial" charset="0"/>
              </a:rPr>
              <a:t>Muonio</a:t>
            </a:r>
          </a:p>
        </p:txBody>
      </p:sp>
      <p:sp>
        <p:nvSpPr>
          <p:cNvPr id="38944" name="Rectangle 32"/>
          <p:cNvSpPr>
            <a:spLocks noChangeAspect="1" noChangeArrowheads="1"/>
          </p:cNvSpPr>
          <p:nvPr/>
        </p:nvSpPr>
        <p:spPr bwMode="auto">
          <a:xfrm>
            <a:off x="3635896" y="4365104"/>
            <a:ext cx="1038225" cy="152400"/>
          </a:xfrm>
          <a:prstGeom prst="rect">
            <a:avLst/>
          </a:prstGeom>
          <a:noFill/>
          <a:ln w="9525">
            <a:noFill/>
            <a:miter lim="800000"/>
            <a:headEnd/>
            <a:tailEnd/>
          </a:ln>
        </p:spPr>
        <p:txBody>
          <a:bodyPr wrap="none" lIns="0" tIns="0" rIns="0" bIns="0">
            <a:spAutoFit/>
          </a:bodyPr>
          <a:lstStyle/>
          <a:p>
            <a:r>
              <a:rPr lang="fi-FI" sz="1000" b="1" dirty="0">
                <a:solidFill>
                  <a:srgbClr val="000000"/>
                </a:solidFill>
                <a:latin typeface="Verdana" pitchFamily="34" charset="0"/>
                <a:cs typeface="Arial" charset="0"/>
              </a:rPr>
              <a:t>Pelkosenniemi</a:t>
            </a:r>
          </a:p>
        </p:txBody>
      </p:sp>
      <p:sp>
        <p:nvSpPr>
          <p:cNvPr id="38945" name="Rectangle 33"/>
          <p:cNvSpPr>
            <a:spLocks noChangeAspect="1" noChangeArrowheads="1"/>
          </p:cNvSpPr>
          <p:nvPr/>
        </p:nvSpPr>
        <p:spPr bwMode="auto">
          <a:xfrm>
            <a:off x="4356100" y="5949950"/>
            <a:ext cx="1030288" cy="152400"/>
          </a:xfrm>
          <a:prstGeom prst="rect">
            <a:avLst/>
          </a:prstGeom>
          <a:noFill/>
          <a:ln w="9525">
            <a:noFill/>
            <a:miter lim="800000"/>
            <a:headEnd/>
            <a:tailEnd/>
          </a:ln>
        </p:spPr>
        <p:txBody>
          <a:bodyPr lIns="0" tIns="0" rIns="0" bIns="0">
            <a:spAutoFit/>
          </a:bodyPr>
          <a:lstStyle/>
          <a:p>
            <a:r>
              <a:rPr lang="fi-FI" sz="1000" b="1">
                <a:solidFill>
                  <a:srgbClr val="000000"/>
                </a:solidFill>
                <a:latin typeface="Verdana" pitchFamily="34" charset="0"/>
                <a:cs typeface="Arial" charset="0"/>
              </a:rPr>
              <a:t>Posio</a:t>
            </a:r>
          </a:p>
        </p:txBody>
      </p:sp>
      <p:sp>
        <p:nvSpPr>
          <p:cNvPr id="38946" name="Rectangle 34"/>
          <p:cNvSpPr>
            <a:spLocks noChangeAspect="1" noChangeArrowheads="1"/>
          </p:cNvSpPr>
          <p:nvPr/>
        </p:nvSpPr>
        <p:spPr bwMode="auto">
          <a:xfrm>
            <a:off x="3492500" y="6165850"/>
            <a:ext cx="449263" cy="152400"/>
          </a:xfrm>
          <a:prstGeom prst="rect">
            <a:avLst/>
          </a:prstGeom>
          <a:noFill/>
          <a:ln w="9525">
            <a:noFill/>
            <a:miter lim="800000"/>
            <a:headEnd/>
            <a:tailEnd/>
          </a:ln>
        </p:spPr>
        <p:txBody>
          <a:bodyPr wrap="none" lIns="0" tIns="0" rIns="0" bIns="0">
            <a:spAutoFit/>
          </a:bodyPr>
          <a:lstStyle/>
          <a:p>
            <a:r>
              <a:rPr lang="fi-FI" sz="1000" b="1">
                <a:solidFill>
                  <a:srgbClr val="000000"/>
                </a:solidFill>
                <a:latin typeface="Verdana" pitchFamily="34" charset="0"/>
                <a:cs typeface="Arial" charset="0"/>
              </a:rPr>
              <a:t>Ranua</a:t>
            </a:r>
          </a:p>
        </p:txBody>
      </p:sp>
      <p:sp>
        <p:nvSpPr>
          <p:cNvPr id="38947" name="Rectangle 35"/>
          <p:cNvSpPr>
            <a:spLocks noChangeAspect="1" noChangeArrowheads="1"/>
          </p:cNvSpPr>
          <p:nvPr/>
        </p:nvSpPr>
        <p:spPr bwMode="auto">
          <a:xfrm>
            <a:off x="4716463" y="4868863"/>
            <a:ext cx="344487" cy="152400"/>
          </a:xfrm>
          <a:prstGeom prst="rect">
            <a:avLst/>
          </a:prstGeom>
          <a:noFill/>
          <a:ln w="9525">
            <a:noFill/>
            <a:miter lim="800000"/>
            <a:headEnd/>
            <a:tailEnd/>
          </a:ln>
        </p:spPr>
        <p:txBody>
          <a:bodyPr wrap="none" lIns="0" tIns="0" rIns="0" bIns="0">
            <a:spAutoFit/>
          </a:bodyPr>
          <a:lstStyle/>
          <a:p>
            <a:r>
              <a:rPr lang="fi-FI" sz="1000" b="1">
                <a:solidFill>
                  <a:srgbClr val="000000"/>
                </a:solidFill>
                <a:latin typeface="Verdana" pitchFamily="34" charset="0"/>
                <a:cs typeface="Arial" charset="0"/>
              </a:rPr>
              <a:t>Salla</a:t>
            </a:r>
          </a:p>
        </p:txBody>
      </p:sp>
      <p:sp>
        <p:nvSpPr>
          <p:cNvPr id="38948" name="Rectangle 36"/>
          <p:cNvSpPr>
            <a:spLocks noChangeAspect="1" noChangeArrowheads="1"/>
          </p:cNvSpPr>
          <p:nvPr/>
        </p:nvSpPr>
        <p:spPr bwMode="auto">
          <a:xfrm>
            <a:off x="4506913" y="3687763"/>
            <a:ext cx="407987" cy="304800"/>
          </a:xfrm>
          <a:prstGeom prst="rect">
            <a:avLst/>
          </a:prstGeom>
          <a:noFill/>
          <a:ln w="9525">
            <a:noFill/>
            <a:miter lim="800000"/>
            <a:headEnd/>
            <a:tailEnd/>
          </a:ln>
        </p:spPr>
        <p:txBody>
          <a:bodyPr wrap="none" lIns="0" tIns="0" rIns="0" bIns="0">
            <a:spAutoFit/>
          </a:bodyPr>
          <a:lstStyle/>
          <a:p>
            <a:r>
              <a:rPr lang="fi-FI" sz="1000" b="1">
                <a:solidFill>
                  <a:srgbClr val="000000"/>
                </a:solidFill>
                <a:latin typeface="Verdana" pitchFamily="34" charset="0"/>
                <a:cs typeface="Arial" charset="0"/>
              </a:rPr>
              <a:t>Savu-</a:t>
            </a:r>
          </a:p>
          <a:p>
            <a:r>
              <a:rPr lang="fi-FI" sz="1000" b="1">
                <a:solidFill>
                  <a:srgbClr val="000000"/>
                </a:solidFill>
                <a:latin typeface="Verdana" pitchFamily="34" charset="0"/>
                <a:cs typeface="Arial" charset="0"/>
              </a:rPr>
              <a:t>koski</a:t>
            </a:r>
          </a:p>
        </p:txBody>
      </p:sp>
      <p:sp>
        <p:nvSpPr>
          <p:cNvPr id="38949" name="Rectangle 37"/>
          <p:cNvSpPr>
            <a:spLocks noChangeAspect="1" noChangeArrowheads="1"/>
          </p:cNvSpPr>
          <p:nvPr/>
        </p:nvSpPr>
        <p:spPr bwMode="auto">
          <a:xfrm>
            <a:off x="2771775" y="6453188"/>
            <a:ext cx="546100" cy="152400"/>
          </a:xfrm>
          <a:prstGeom prst="rect">
            <a:avLst/>
          </a:prstGeom>
          <a:noFill/>
          <a:ln w="9525">
            <a:noFill/>
            <a:miter lim="800000"/>
            <a:headEnd/>
            <a:tailEnd/>
          </a:ln>
        </p:spPr>
        <p:txBody>
          <a:bodyPr lIns="0" tIns="0" rIns="0" bIns="0">
            <a:spAutoFit/>
          </a:bodyPr>
          <a:lstStyle/>
          <a:p>
            <a:r>
              <a:rPr lang="fi-FI" sz="1000" b="1">
                <a:solidFill>
                  <a:srgbClr val="000000"/>
                </a:solidFill>
                <a:latin typeface="Verdana" pitchFamily="34" charset="0"/>
                <a:cs typeface="Arial" charset="0"/>
              </a:rPr>
              <a:t>Simo</a:t>
            </a:r>
            <a:endParaRPr lang="fi-FI" sz="1000" b="1">
              <a:cs typeface="Arial" charset="0"/>
            </a:endParaRPr>
          </a:p>
        </p:txBody>
      </p:sp>
      <p:sp>
        <p:nvSpPr>
          <p:cNvPr id="38950" name="Rectangle 38"/>
          <p:cNvSpPr>
            <a:spLocks noChangeAspect="1" noChangeArrowheads="1"/>
          </p:cNvSpPr>
          <p:nvPr/>
        </p:nvSpPr>
        <p:spPr bwMode="auto">
          <a:xfrm>
            <a:off x="3419475" y="3573463"/>
            <a:ext cx="736600" cy="152400"/>
          </a:xfrm>
          <a:prstGeom prst="rect">
            <a:avLst/>
          </a:prstGeom>
          <a:noFill/>
          <a:ln w="9525">
            <a:noFill/>
            <a:miter lim="800000"/>
            <a:headEnd/>
            <a:tailEnd/>
          </a:ln>
        </p:spPr>
        <p:txBody>
          <a:bodyPr wrap="none" lIns="0" tIns="0" rIns="0" bIns="0">
            <a:spAutoFit/>
          </a:bodyPr>
          <a:lstStyle/>
          <a:p>
            <a:r>
              <a:rPr lang="fi-FI" sz="1000" b="1">
                <a:solidFill>
                  <a:srgbClr val="000000"/>
                </a:solidFill>
                <a:latin typeface="Verdana" pitchFamily="34" charset="0"/>
                <a:cs typeface="Arial" charset="0"/>
              </a:rPr>
              <a:t>Sodankylä</a:t>
            </a:r>
          </a:p>
        </p:txBody>
      </p:sp>
      <p:sp>
        <p:nvSpPr>
          <p:cNvPr id="38951" name="Rectangle 39"/>
          <p:cNvSpPr>
            <a:spLocks noChangeAspect="1" noChangeArrowheads="1"/>
          </p:cNvSpPr>
          <p:nvPr/>
        </p:nvSpPr>
        <p:spPr bwMode="auto">
          <a:xfrm>
            <a:off x="2484438" y="5949950"/>
            <a:ext cx="531812" cy="152400"/>
          </a:xfrm>
          <a:prstGeom prst="rect">
            <a:avLst/>
          </a:prstGeom>
          <a:noFill/>
          <a:ln w="9525">
            <a:noFill/>
            <a:miter lim="800000"/>
            <a:headEnd/>
            <a:tailEnd/>
          </a:ln>
        </p:spPr>
        <p:txBody>
          <a:bodyPr wrap="none" lIns="0" tIns="0" rIns="0" bIns="0">
            <a:spAutoFit/>
          </a:bodyPr>
          <a:lstStyle/>
          <a:p>
            <a:r>
              <a:rPr lang="fi-FI" sz="1000" b="1">
                <a:solidFill>
                  <a:srgbClr val="000000"/>
                </a:solidFill>
                <a:latin typeface="Verdana" pitchFamily="34" charset="0"/>
                <a:cs typeface="Arial" charset="0"/>
              </a:rPr>
              <a:t>Tervola</a:t>
            </a:r>
          </a:p>
        </p:txBody>
      </p:sp>
      <p:sp>
        <p:nvSpPr>
          <p:cNvPr id="38952" name="Rectangle 40"/>
          <p:cNvSpPr>
            <a:spLocks noChangeAspect="1" noChangeArrowheads="1"/>
          </p:cNvSpPr>
          <p:nvPr/>
        </p:nvSpPr>
        <p:spPr bwMode="auto">
          <a:xfrm>
            <a:off x="1908175" y="6021388"/>
            <a:ext cx="458788" cy="152400"/>
          </a:xfrm>
          <a:prstGeom prst="rect">
            <a:avLst/>
          </a:prstGeom>
          <a:noFill/>
          <a:ln w="9525">
            <a:noFill/>
            <a:miter lim="800000"/>
            <a:headEnd/>
            <a:tailEnd/>
          </a:ln>
        </p:spPr>
        <p:txBody>
          <a:bodyPr wrap="none" lIns="0" tIns="0" rIns="0" bIns="0">
            <a:spAutoFit/>
          </a:bodyPr>
          <a:lstStyle/>
          <a:p>
            <a:pPr algn="r"/>
            <a:r>
              <a:rPr lang="fi-FI" sz="1000" b="1">
                <a:solidFill>
                  <a:srgbClr val="000000"/>
                </a:solidFill>
                <a:latin typeface="Verdana" pitchFamily="34" charset="0"/>
                <a:cs typeface="Arial" charset="0"/>
              </a:rPr>
              <a:t>Tornio</a:t>
            </a:r>
          </a:p>
        </p:txBody>
      </p:sp>
      <p:sp>
        <p:nvSpPr>
          <p:cNvPr id="38953" name="Rectangle 41"/>
          <p:cNvSpPr>
            <a:spLocks noChangeAspect="1" noChangeArrowheads="1"/>
          </p:cNvSpPr>
          <p:nvPr/>
        </p:nvSpPr>
        <p:spPr bwMode="auto">
          <a:xfrm>
            <a:off x="2178050" y="4918075"/>
            <a:ext cx="350838" cy="152400"/>
          </a:xfrm>
          <a:prstGeom prst="rect">
            <a:avLst/>
          </a:prstGeom>
          <a:noFill/>
          <a:ln w="9525">
            <a:noFill/>
            <a:miter lim="800000"/>
            <a:headEnd/>
            <a:tailEnd/>
          </a:ln>
        </p:spPr>
        <p:txBody>
          <a:bodyPr wrap="none" lIns="0" tIns="0" rIns="0" bIns="0">
            <a:spAutoFit/>
          </a:bodyPr>
          <a:lstStyle/>
          <a:p>
            <a:r>
              <a:rPr lang="fi-FI" sz="1000" b="1">
                <a:solidFill>
                  <a:srgbClr val="000000"/>
                </a:solidFill>
                <a:latin typeface="Verdana" pitchFamily="34" charset="0"/>
                <a:cs typeface="Arial" charset="0"/>
              </a:rPr>
              <a:t>Pello</a:t>
            </a:r>
          </a:p>
        </p:txBody>
      </p:sp>
      <p:sp>
        <p:nvSpPr>
          <p:cNvPr id="38954" name="Rectangle 42"/>
          <p:cNvSpPr>
            <a:spLocks noChangeAspect="1" noChangeArrowheads="1"/>
          </p:cNvSpPr>
          <p:nvPr/>
        </p:nvSpPr>
        <p:spPr bwMode="auto">
          <a:xfrm>
            <a:off x="3563938" y="692150"/>
            <a:ext cx="501650" cy="152400"/>
          </a:xfrm>
          <a:prstGeom prst="rect">
            <a:avLst/>
          </a:prstGeom>
          <a:noFill/>
          <a:ln w="9525">
            <a:noFill/>
            <a:miter lim="800000"/>
            <a:headEnd/>
            <a:tailEnd/>
          </a:ln>
        </p:spPr>
        <p:txBody>
          <a:bodyPr wrap="none" lIns="0" tIns="0" rIns="0" bIns="0">
            <a:spAutoFit/>
          </a:bodyPr>
          <a:lstStyle/>
          <a:p>
            <a:r>
              <a:rPr lang="fi-FI" sz="1000" b="1">
                <a:solidFill>
                  <a:srgbClr val="000000"/>
                </a:solidFill>
                <a:latin typeface="Verdana" pitchFamily="34" charset="0"/>
                <a:cs typeface="Arial" charset="0"/>
              </a:rPr>
              <a:t>Utsjoki</a:t>
            </a:r>
          </a:p>
        </p:txBody>
      </p:sp>
      <p:sp>
        <p:nvSpPr>
          <p:cNvPr id="38955" name="Rectangle 43"/>
          <p:cNvSpPr>
            <a:spLocks noChangeAspect="1" noChangeArrowheads="1"/>
          </p:cNvSpPr>
          <p:nvPr/>
        </p:nvSpPr>
        <p:spPr bwMode="auto">
          <a:xfrm>
            <a:off x="1979613" y="5516563"/>
            <a:ext cx="608012" cy="152400"/>
          </a:xfrm>
          <a:prstGeom prst="rect">
            <a:avLst/>
          </a:prstGeom>
          <a:noFill/>
          <a:ln w="9525">
            <a:noFill/>
            <a:miter lim="800000"/>
            <a:headEnd/>
            <a:tailEnd/>
          </a:ln>
        </p:spPr>
        <p:txBody>
          <a:bodyPr wrap="none" lIns="0" tIns="0" rIns="0" bIns="0">
            <a:spAutoFit/>
          </a:bodyPr>
          <a:lstStyle/>
          <a:p>
            <a:r>
              <a:rPr lang="fi-FI" sz="1000" b="1">
                <a:solidFill>
                  <a:srgbClr val="000000"/>
                </a:solidFill>
                <a:latin typeface="Verdana" pitchFamily="34" charset="0"/>
                <a:cs typeface="Arial" charset="0"/>
              </a:rPr>
              <a:t>Ylitornio</a:t>
            </a:r>
          </a:p>
        </p:txBody>
      </p:sp>
      <p:sp>
        <p:nvSpPr>
          <p:cNvPr id="38956" name="Rectangle 44"/>
          <p:cNvSpPr>
            <a:spLocks noChangeAspect="1" noChangeArrowheads="1"/>
          </p:cNvSpPr>
          <p:nvPr/>
        </p:nvSpPr>
        <p:spPr bwMode="auto">
          <a:xfrm>
            <a:off x="2843213" y="5084763"/>
            <a:ext cx="749300" cy="152400"/>
          </a:xfrm>
          <a:prstGeom prst="rect">
            <a:avLst/>
          </a:prstGeom>
          <a:noFill/>
          <a:ln w="9525">
            <a:noFill/>
            <a:miter lim="800000"/>
            <a:headEnd/>
            <a:tailEnd/>
          </a:ln>
        </p:spPr>
        <p:txBody>
          <a:bodyPr wrap="none" lIns="0" tIns="0" rIns="0" bIns="0">
            <a:spAutoFit/>
          </a:bodyPr>
          <a:lstStyle/>
          <a:p>
            <a:r>
              <a:rPr lang="fi-FI" sz="1000" b="1">
                <a:solidFill>
                  <a:srgbClr val="000000"/>
                </a:solidFill>
                <a:latin typeface="Verdana" pitchFamily="34" charset="0"/>
                <a:cs typeface="Arial" charset="0"/>
              </a:rPr>
              <a:t>Rovaniemi</a:t>
            </a:r>
          </a:p>
        </p:txBody>
      </p:sp>
      <p:sp>
        <p:nvSpPr>
          <p:cNvPr id="38957" name="Text Box 45"/>
          <p:cNvSpPr txBox="1">
            <a:spLocks noChangeArrowheads="1"/>
          </p:cNvSpPr>
          <p:nvPr/>
        </p:nvSpPr>
        <p:spPr bwMode="auto">
          <a:xfrm>
            <a:off x="6332538" y="280988"/>
            <a:ext cx="184150" cy="366712"/>
          </a:xfrm>
          <a:prstGeom prst="rect">
            <a:avLst/>
          </a:prstGeom>
          <a:noFill/>
          <a:ln w="9525">
            <a:noFill/>
            <a:miter lim="800000"/>
            <a:headEnd/>
            <a:tailEnd/>
          </a:ln>
        </p:spPr>
        <p:txBody>
          <a:bodyPr wrap="none">
            <a:spAutoFit/>
          </a:bodyPr>
          <a:lstStyle/>
          <a:p>
            <a:endParaRPr lang="sv-FI">
              <a:cs typeface="Arial" charset="0"/>
            </a:endParaRPr>
          </a:p>
        </p:txBody>
      </p:sp>
      <p:sp>
        <p:nvSpPr>
          <p:cNvPr id="68" name="Suorakulmio 67"/>
          <p:cNvSpPr/>
          <p:nvPr/>
        </p:nvSpPr>
        <p:spPr>
          <a:xfrm>
            <a:off x="5435600" y="620688"/>
            <a:ext cx="288925" cy="287337"/>
          </a:xfrm>
          <a:prstGeom prst="rect">
            <a:avLst/>
          </a:prstGeom>
          <a:solidFill>
            <a:srgbClr val="66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69" name="Suorakulmio 68"/>
          <p:cNvSpPr/>
          <p:nvPr/>
        </p:nvSpPr>
        <p:spPr>
          <a:xfrm>
            <a:off x="5435600" y="980728"/>
            <a:ext cx="288925" cy="287337"/>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39005" name="Tekstikehys 44"/>
          <p:cNvSpPr txBox="1">
            <a:spLocks noChangeArrowheads="1"/>
          </p:cNvSpPr>
          <p:nvPr/>
        </p:nvSpPr>
        <p:spPr bwMode="auto">
          <a:xfrm>
            <a:off x="5867400" y="620688"/>
            <a:ext cx="2952750" cy="261610"/>
          </a:xfrm>
          <a:prstGeom prst="rect">
            <a:avLst/>
          </a:prstGeom>
          <a:noFill/>
          <a:ln w="9525">
            <a:noFill/>
            <a:miter lim="800000"/>
            <a:headEnd/>
            <a:tailEnd/>
          </a:ln>
        </p:spPr>
        <p:txBody>
          <a:bodyPr>
            <a:spAutoFit/>
          </a:bodyPr>
          <a:lstStyle/>
          <a:p>
            <a:r>
              <a:rPr lang="fi-FI" sz="1100" dirty="0" smtClean="0">
                <a:latin typeface="Verdana" pitchFamily="34" charset="0"/>
                <a:ea typeface="Verdana" pitchFamily="34" charset="0"/>
                <a:cs typeface="Verdana" pitchFamily="34" charset="0"/>
              </a:rPr>
              <a:t>Inari-Utsjoki -selvitys</a:t>
            </a:r>
            <a:endParaRPr lang="fi-FI" sz="1100" dirty="0">
              <a:latin typeface="Verdana" pitchFamily="34" charset="0"/>
              <a:ea typeface="Verdana" pitchFamily="34" charset="0"/>
              <a:cs typeface="Verdana" pitchFamily="34" charset="0"/>
            </a:endParaRPr>
          </a:p>
        </p:txBody>
      </p:sp>
      <p:sp>
        <p:nvSpPr>
          <p:cNvPr id="39006" name="Tekstikehys 44"/>
          <p:cNvSpPr txBox="1">
            <a:spLocks noChangeArrowheads="1"/>
          </p:cNvSpPr>
          <p:nvPr/>
        </p:nvSpPr>
        <p:spPr bwMode="auto">
          <a:xfrm>
            <a:off x="5867400" y="1007150"/>
            <a:ext cx="2952750" cy="261610"/>
          </a:xfrm>
          <a:prstGeom prst="rect">
            <a:avLst/>
          </a:prstGeom>
          <a:noFill/>
          <a:ln w="9525">
            <a:noFill/>
            <a:miter lim="800000"/>
            <a:headEnd/>
            <a:tailEnd/>
          </a:ln>
        </p:spPr>
        <p:txBody>
          <a:bodyPr>
            <a:spAutoFit/>
          </a:bodyPr>
          <a:lstStyle/>
          <a:p>
            <a:r>
              <a:rPr lang="fi-FI" sz="1100" dirty="0" smtClean="0">
                <a:latin typeface="Verdana" pitchFamily="34" charset="0"/>
                <a:ea typeface="Verdana" pitchFamily="34" charset="0"/>
                <a:cs typeface="Verdana" pitchFamily="34" charset="0"/>
              </a:rPr>
              <a:t>Rovaniemi-Ranua -selvitys</a:t>
            </a:r>
            <a:endParaRPr lang="fi-FI" sz="1100" dirty="0">
              <a:latin typeface="Verdana" pitchFamily="34" charset="0"/>
              <a:ea typeface="Verdana" pitchFamily="34" charset="0"/>
              <a:cs typeface="Verdana" pitchFamily="34" charset="0"/>
            </a:endParaRPr>
          </a:p>
        </p:txBody>
      </p:sp>
      <p:sp>
        <p:nvSpPr>
          <p:cNvPr id="73" name="Suorakulmio 72"/>
          <p:cNvSpPr/>
          <p:nvPr/>
        </p:nvSpPr>
        <p:spPr>
          <a:xfrm>
            <a:off x="5435600" y="1340768"/>
            <a:ext cx="288925" cy="287338"/>
          </a:xfrm>
          <a:prstGeom prst="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39008" name="Tekstikehys 44"/>
          <p:cNvSpPr txBox="1">
            <a:spLocks noChangeArrowheads="1"/>
          </p:cNvSpPr>
          <p:nvPr/>
        </p:nvSpPr>
        <p:spPr bwMode="auto">
          <a:xfrm>
            <a:off x="5867400" y="1367190"/>
            <a:ext cx="2377008"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Sodankylän esittämä selvitys</a:t>
            </a:r>
            <a:endParaRPr lang="fi-FI" sz="1100" dirty="0">
              <a:latin typeface="Verdana" pitchFamily="34" charset="0"/>
              <a:ea typeface="Verdana" pitchFamily="34" charset="0"/>
              <a:cs typeface="Verdana" pitchFamily="34" charset="0"/>
            </a:endParaRPr>
          </a:p>
        </p:txBody>
      </p:sp>
      <p:sp>
        <p:nvSpPr>
          <p:cNvPr id="53" name="Suorakulmio 52"/>
          <p:cNvSpPr/>
          <p:nvPr/>
        </p:nvSpPr>
        <p:spPr>
          <a:xfrm>
            <a:off x="5435203" y="2852936"/>
            <a:ext cx="288925" cy="287337"/>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54" name="Tekstikehys 44"/>
          <p:cNvSpPr txBox="1">
            <a:spLocks noChangeArrowheads="1"/>
          </p:cNvSpPr>
          <p:nvPr/>
        </p:nvSpPr>
        <p:spPr bwMode="auto">
          <a:xfrm>
            <a:off x="5868144" y="2852936"/>
            <a:ext cx="3168352"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Kunta ei aio osallistua selvityksiin</a:t>
            </a:r>
            <a:endParaRPr lang="fi-FI" sz="1100" dirty="0">
              <a:latin typeface="Verdana" pitchFamily="34" charset="0"/>
              <a:ea typeface="Verdana" pitchFamily="34" charset="0"/>
              <a:cs typeface="Verdana" pitchFamily="34" charset="0"/>
            </a:endParaRPr>
          </a:p>
        </p:txBody>
      </p:sp>
      <p:sp>
        <p:nvSpPr>
          <p:cNvPr id="55" name="5-sakarainen tähti 54"/>
          <p:cNvSpPr/>
          <p:nvPr/>
        </p:nvSpPr>
        <p:spPr>
          <a:xfrm>
            <a:off x="5508104" y="3212976"/>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6" name="Tekstikehys 44"/>
          <p:cNvSpPr txBox="1">
            <a:spLocks noChangeArrowheads="1"/>
          </p:cNvSpPr>
          <p:nvPr/>
        </p:nvSpPr>
        <p:spPr bwMode="auto">
          <a:xfrm>
            <a:off x="5868144" y="3140968"/>
            <a:ext cx="3024361"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Ei yhtenäisiä päätöksiä selvitysalueesta</a:t>
            </a:r>
            <a:endParaRPr lang="fi-FI" sz="1100" dirty="0">
              <a:latin typeface="Verdana" pitchFamily="34" charset="0"/>
              <a:ea typeface="Verdana" pitchFamily="34" charset="0"/>
              <a:cs typeface="Verdana" pitchFamily="34" charset="0"/>
            </a:endParaRPr>
          </a:p>
        </p:txBody>
      </p:sp>
      <p:sp>
        <p:nvSpPr>
          <p:cNvPr id="58" name="5-sakarainen tähti 57"/>
          <p:cNvSpPr/>
          <p:nvPr/>
        </p:nvSpPr>
        <p:spPr>
          <a:xfrm>
            <a:off x="2339305" y="6597352"/>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9" name="5-sakarainen tähti 58"/>
          <p:cNvSpPr/>
          <p:nvPr/>
        </p:nvSpPr>
        <p:spPr>
          <a:xfrm>
            <a:off x="2123728" y="5661248"/>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0" name="5-sakarainen tähti 59"/>
          <p:cNvSpPr/>
          <p:nvPr/>
        </p:nvSpPr>
        <p:spPr>
          <a:xfrm>
            <a:off x="2123728" y="6237312"/>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1" name="5-sakarainen tähti 60"/>
          <p:cNvSpPr/>
          <p:nvPr/>
        </p:nvSpPr>
        <p:spPr>
          <a:xfrm>
            <a:off x="2483768" y="6452889"/>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2" name="5-sakarainen tähti 61"/>
          <p:cNvSpPr/>
          <p:nvPr/>
        </p:nvSpPr>
        <p:spPr>
          <a:xfrm>
            <a:off x="3059832" y="5949280"/>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3" name="5-sakarainen tähti 62"/>
          <p:cNvSpPr/>
          <p:nvPr/>
        </p:nvSpPr>
        <p:spPr>
          <a:xfrm>
            <a:off x="2915816" y="6309320"/>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4" name="5-sakarainen tähti 63"/>
          <p:cNvSpPr/>
          <p:nvPr/>
        </p:nvSpPr>
        <p:spPr>
          <a:xfrm>
            <a:off x="4139952" y="4221088"/>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5" name="5-sakarainen tähti 64"/>
          <p:cNvSpPr/>
          <p:nvPr/>
        </p:nvSpPr>
        <p:spPr>
          <a:xfrm>
            <a:off x="4788024" y="3429000"/>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6" name="5-sakarainen tähti 65"/>
          <p:cNvSpPr/>
          <p:nvPr/>
        </p:nvSpPr>
        <p:spPr>
          <a:xfrm>
            <a:off x="3635896" y="3789040"/>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7" name="5-sakarainen tähti 66"/>
          <p:cNvSpPr/>
          <p:nvPr/>
        </p:nvSpPr>
        <p:spPr>
          <a:xfrm>
            <a:off x="2843808" y="3717032"/>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0" name="Nuoli oikealle 69"/>
          <p:cNvSpPr/>
          <p:nvPr/>
        </p:nvSpPr>
        <p:spPr>
          <a:xfrm rot="9435164" flipV="1">
            <a:off x="3059832" y="3140969"/>
            <a:ext cx="360040" cy="144016"/>
          </a:xfrm>
          <a:prstGeom prst="rightArrow">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 name="Nuoli oikealle 70"/>
          <p:cNvSpPr/>
          <p:nvPr/>
        </p:nvSpPr>
        <p:spPr>
          <a:xfrm rot="1134919" flipV="1">
            <a:off x="3721526" y="4203549"/>
            <a:ext cx="360040" cy="144016"/>
          </a:xfrm>
          <a:prstGeom prst="rightArrow">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 name="Nuoli oikealle 71"/>
          <p:cNvSpPr/>
          <p:nvPr/>
        </p:nvSpPr>
        <p:spPr>
          <a:xfrm rot="2426786" flipV="1">
            <a:off x="4431676" y="3168537"/>
            <a:ext cx="360040" cy="144016"/>
          </a:xfrm>
          <a:prstGeom prst="rightArrow">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 name="5-sakarainen tähti 73"/>
          <p:cNvSpPr/>
          <p:nvPr/>
        </p:nvSpPr>
        <p:spPr>
          <a:xfrm>
            <a:off x="4067944" y="4941168"/>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5" name="5-sakarainen tähti 74"/>
          <p:cNvSpPr/>
          <p:nvPr/>
        </p:nvSpPr>
        <p:spPr>
          <a:xfrm>
            <a:off x="4932040" y="5157192"/>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6" name="5-sakarainen tähti 75"/>
          <p:cNvSpPr/>
          <p:nvPr/>
        </p:nvSpPr>
        <p:spPr>
          <a:xfrm>
            <a:off x="5508104" y="1412776"/>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1" name="Suorakulmio 80"/>
          <p:cNvSpPr/>
          <p:nvPr/>
        </p:nvSpPr>
        <p:spPr>
          <a:xfrm>
            <a:off x="5436096" y="2492896"/>
            <a:ext cx="288925" cy="287338"/>
          </a:xfrm>
          <a:prstGeom prst="rect">
            <a:avLst/>
          </a:prstGeom>
          <a:solidFill>
            <a:srgbClr val="CC99FF"/>
          </a:solidFill>
          <a:ln w="0">
            <a:solidFill>
              <a:srgbClr val="000000"/>
            </a:solidFill>
            <a:prstDash val="solid"/>
            <a:round/>
            <a:headEnd/>
            <a:tailEnd/>
          </a:ln>
        </p:spPr>
        <p:txBody>
          <a:bodyPr/>
          <a:lstStyle/>
          <a:p>
            <a:pPr>
              <a:defRPr/>
            </a:pPr>
            <a:endParaRPr lang="fi-FI">
              <a:solidFill>
                <a:schemeClr val="tx1"/>
              </a:solidFill>
              <a:latin typeface="Arial" charset="0"/>
            </a:endParaRPr>
          </a:p>
        </p:txBody>
      </p:sp>
      <p:sp>
        <p:nvSpPr>
          <p:cNvPr id="82" name="Tekstikehys 44"/>
          <p:cNvSpPr txBox="1">
            <a:spLocks noChangeArrowheads="1"/>
          </p:cNvSpPr>
          <p:nvPr/>
        </p:nvSpPr>
        <p:spPr bwMode="auto">
          <a:xfrm>
            <a:off x="5868119" y="2550096"/>
            <a:ext cx="3024361"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Sallan esittämä selvitys</a:t>
            </a:r>
          </a:p>
        </p:txBody>
      </p:sp>
      <p:sp>
        <p:nvSpPr>
          <p:cNvPr id="83" name="5-sakarainen tähti 82"/>
          <p:cNvSpPr/>
          <p:nvPr/>
        </p:nvSpPr>
        <p:spPr>
          <a:xfrm>
            <a:off x="5508104" y="2564904"/>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4" name="Nuoli oikealle 83"/>
          <p:cNvSpPr/>
          <p:nvPr/>
        </p:nvSpPr>
        <p:spPr>
          <a:xfrm rot="11273166" flipV="1">
            <a:off x="4919712" y="3976041"/>
            <a:ext cx="360040" cy="144016"/>
          </a:xfrm>
          <a:prstGeom prst="rightArrow">
            <a:avLst/>
          </a:prstGeom>
          <a:solidFill>
            <a:srgbClr val="CC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6" name="Nuoli oikealle 85"/>
          <p:cNvSpPr/>
          <p:nvPr/>
        </p:nvSpPr>
        <p:spPr>
          <a:xfrm rot="3539344" flipV="1">
            <a:off x="4982735" y="5492597"/>
            <a:ext cx="360040" cy="144016"/>
          </a:xfrm>
          <a:prstGeom prst="rightArrow">
            <a:avLst/>
          </a:prstGeom>
          <a:solidFill>
            <a:srgbClr val="CC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7" name="Tekstikehys 44"/>
          <p:cNvSpPr txBox="1">
            <a:spLocks noChangeArrowheads="1"/>
          </p:cNvSpPr>
          <p:nvPr/>
        </p:nvSpPr>
        <p:spPr bwMode="auto">
          <a:xfrm>
            <a:off x="5004048" y="5759678"/>
            <a:ext cx="1368152" cy="230832"/>
          </a:xfrm>
          <a:prstGeom prst="rect">
            <a:avLst/>
          </a:prstGeom>
          <a:noFill/>
          <a:ln w="9525">
            <a:noFill/>
            <a:miter lim="800000"/>
            <a:headEnd/>
            <a:tailEnd/>
          </a:ln>
        </p:spPr>
        <p:txBody>
          <a:bodyPr wrap="square">
            <a:spAutoFit/>
          </a:bodyPr>
          <a:lstStyle/>
          <a:p>
            <a:r>
              <a:rPr lang="fi-FI" sz="900" b="1" dirty="0" smtClean="0">
                <a:latin typeface="Verdana" pitchFamily="34" charset="0"/>
                <a:ea typeface="Verdana" pitchFamily="34" charset="0"/>
                <a:cs typeface="Verdana" pitchFamily="34" charset="0"/>
              </a:rPr>
              <a:t>Kuusamo</a:t>
            </a:r>
            <a:endParaRPr lang="fi-FI" sz="900" b="1" dirty="0">
              <a:latin typeface="Verdana" pitchFamily="34" charset="0"/>
              <a:ea typeface="Verdana" pitchFamily="34" charset="0"/>
              <a:cs typeface="Verdana" pitchFamily="34" charset="0"/>
            </a:endParaRPr>
          </a:p>
        </p:txBody>
      </p:sp>
      <p:sp>
        <p:nvSpPr>
          <p:cNvPr id="88" name="Nuoli oikealle 87"/>
          <p:cNvSpPr/>
          <p:nvPr/>
        </p:nvSpPr>
        <p:spPr>
          <a:xfrm rot="13195710" flipV="1">
            <a:off x="4360221" y="4630908"/>
            <a:ext cx="360040" cy="144016"/>
          </a:xfrm>
          <a:prstGeom prst="rightArrow">
            <a:avLst/>
          </a:prstGeom>
          <a:solidFill>
            <a:srgbClr val="CC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9" name="Nuoli oikealle 88"/>
          <p:cNvSpPr/>
          <p:nvPr/>
        </p:nvSpPr>
        <p:spPr>
          <a:xfrm rot="7285483" flipV="1">
            <a:off x="4711654" y="5493123"/>
            <a:ext cx="360040" cy="144016"/>
          </a:xfrm>
          <a:prstGeom prst="rightArrow">
            <a:avLst/>
          </a:prstGeom>
          <a:solidFill>
            <a:srgbClr val="CC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0" name="Suorakulmio 89"/>
          <p:cNvSpPr/>
          <p:nvPr/>
        </p:nvSpPr>
        <p:spPr>
          <a:xfrm>
            <a:off x="5436096" y="1700808"/>
            <a:ext cx="288925" cy="287337"/>
          </a:xfrm>
          <a:prstGeom prst="rect">
            <a:avLst/>
          </a:prstGeom>
          <a:solidFill>
            <a:srgbClr val="EF89A6"/>
          </a:solidFill>
          <a:ln w="0">
            <a:solidFill>
              <a:srgbClr val="000000"/>
            </a:solidFill>
            <a:prstDash val="solid"/>
            <a:round/>
            <a:headEnd/>
            <a:tailEnd/>
          </a:ln>
        </p:spPr>
        <p:txBody>
          <a:bodyPr/>
          <a:lstStyle/>
          <a:p>
            <a:pPr>
              <a:defRPr/>
            </a:pPr>
            <a:endParaRPr lang="fi-FI">
              <a:solidFill>
                <a:schemeClr val="tx1"/>
              </a:solidFill>
              <a:latin typeface="Arial" charset="0"/>
            </a:endParaRPr>
          </a:p>
        </p:txBody>
      </p:sp>
      <p:sp>
        <p:nvSpPr>
          <p:cNvPr id="91" name="Suorakulmio 90"/>
          <p:cNvSpPr/>
          <p:nvPr/>
        </p:nvSpPr>
        <p:spPr>
          <a:xfrm>
            <a:off x="5868144" y="1636058"/>
            <a:ext cx="2952328" cy="738664"/>
          </a:xfrm>
          <a:prstGeom prst="rect">
            <a:avLst/>
          </a:prstGeom>
        </p:spPr>
        <p:txBody>
          <a:bodyPr wrap="square">
            <a:spAutoFit/>
          </a:bodyPr>
          <a:lstStyle/>
          <a:p>
            <a:r>
              <a:rPr lang="fi-FI" sz="1100" dirty="0" smtClean="0">
                <a:latin typeface="Verdana" pitchFamily="34" charset="0"/>
                <a:ea typeface="Verdana" pitchFamily="34" charset="0"/>
                <a:cs typeface="Verdana" pitchFamily="34" charset="0"/>
              </a:rPr>
              <a:t>Kemi, Keminmaa, Simo, Tervola, Tornio: ei yhtenäistä näkemystä selvitysalueesta</a:t>
            </a:r>
          </a:p>
          <a:p>
            <a:endParaRPr lang="fi-FI" sz="900" dirty="0" smtClean="0">
              <a:latin typeface="Verdana" pitchFamily="34" charset="0"/>
              <a:ea typeface="Verdana" pitchFamily="34" charset="0"/>
              <a:cs typeface="Verdana" pitchFamily="34" charset="0"/>
            </a:endParaRPr>
          </a:p>
        </p:txBody>
      </p:sp>
      <p:sp>
        <p:nvSpPr>
          <p:cNvPr id="94" name="5-sakarainen tähti 93"/>
          <p:cNvSpPr/>
          <p:nvPr/>
        </p:nvSpPr>
        <p:spPr>
          <a:xfrm>
            <a:off x="5508104" y="1772816"/>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95" name="Suorakulmio 94"/>
          <p:cNvSpPr/>
          <p:nvPr/>
        </p:nvSpPr>
        <p:spPr>
          <a:xfrm>
            <a:off x="5796136" y="5818038"/>
            <a:ext cx="3203848" cy="646331"/>
          </a:xfrm>
          <a:prstGeom prst="rect">
            <a:avLst/>
          </a:prstGeom>
        </p:spPr>
        <p:txBody>
          <a:bodyPr wrap="square">
            <a:spAutoFit/>
          </a:bodyPr>
          <a:lstStyle/>
          <a:p>
            <a:r>
              <a:rPr lang="fi-FI" sz="900" dirty="0" smtClean="0">
                <a:latin typeface="Verdana" pitchFamily="34" charset="0"/>
                <a:ea typeface="Verdana" pitchFamily="34" charset="0"/>
                <a:cs typeface="Verdana" pitchFamily="34" charset="0"/>
              </a:rPr>
              <a:t>(**)Kemijärvi ei nimeä ensisijaista selvitysaluetta, mutta mikäli selvityksiä tulee tehdä, lähtökohtana olisi Itä-Lapin kuntien alue (Kemijärvi, Salla, Pelkosenniemi, Savukoski)</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3" name="Freeform 11"/>
          <p:cNvSpPr>
            <a:spLocks noChangeAspect="1"/>
          </p:cNvSpPr>
          <p:nvPr/>
        </p:nvSpPr>
        <p:spPr bwMode="auto">
          <a:xfrm>
            <a:off x="3614738" y="4662488"/>
            <a:ext cx="1047750" cy="1128712"/>
          </a:xfrm>
          <a:custGeom>
            <a:avLst/>
            <a:gdLst>
              <a:gd name="T0" fmla="*/ 2147483647 w 1565"/>
              <a:gd name="T1" fmla="*/ 2147483647 h 1687"/>
              <a:gd name="T2" fmla="*/ 2147483647 w 1565"/>
              <a:gd name="T3" fmla="*/ 2147483647 h 1687"/>
              <a:gd name="T4" fmla="*/ 2147483647 w 1565"/>
              <a:gd name="T5" fmla="*/ 2147483647 h 1687"/>
              <a:gd name="T6" fmla="*/ 0 w 1565"/>
              <a:gd name="T7" fmla="*/ 2147483647 h 1687"/>
              <a:gd name="T8" fmla="*/ 2147483647 w 1565"/>
              <a:gd name="T9" fmla="*/ 2147483647 h 1687"/>
              <a:gd name="T10" fmla="*/ 2147483647 w 1565"/>
              <a:gd name="T11" fmla="*/ 2147483647 h 1687"/>
              <a:gd name="T12" fmla="*/ 2147483647 w 1565"/>
              <a:gd name="T13" fmla="*/ 2147483647 h 1687"/>
              <a:gd name="T14" fmla="*/ 2147483647 w 1565"/>
              <a:gd name="T15" fmla="*/ 2147483647 h 1687"/>
              <a:gd name="T16" fmla="*/ 2147483647 w 1565"/>
              <a:gd name="T17" fmla="*/ 2147483647 h 1687"/>
              <a:gd name="T18" fmla="*/ 2147483647 w 1565"/>
              <a:gd name="T19" fmla="*/ 2147483647 h 1687"/>
              <a:gd name="T20" fmla="*/ 2147483647 w 1565"/>
              <a:gd name="T21" fmla="*/ 2147483647 h 1687"/>
              <a:gd name="T22" fmla="*/ 2147483647 w 1565"/>
              <a:gd name="T23" fmla="*/ 2147483647 h 1687"/>
              <a:gd name="T24" fmla="*/ 2147483647 w 1565"/>
              <a:gd name="T25" fmla="*/ 2147483647 h 1687"/>
              <a:gd name="T26" fmla="*/ 2147483647 w 1565"/>
              <a:gd name="T27" fmla="*/ 2147483647 h 1687"/>
              <a:gd name="T28" fmla="*/ 2147483647 w 1565"/>
              <a:gd name="T29" fmla="*/ 2147483647 h 1687"/>
              <a:gd name="T30" fmla="*/ 2147483647 w 1565"/>
              <a:gd name="T31" fmla="*/ 2147483647 h 1687"/>
              <a:gd name="T32" fmla="*/ 2147483647 w 1565"/>
              <a:gd name="T33" fmla="*/ 2147483647 h 1687"/>
              <a:gd name="T34" fmla="*/ 2147483647 w 1565"/>
              <a:gd name="T35" fmla="*/ 2147483647 h 1687"/>
              <a:gd name="T36" fmla="*/ 2147483647 w 1565"/>
              <a:gd name="T37" fmla="*/ 2147483647 h 1687"/>
              <a:gd name="T38" fmla="*/ 2147483647 w 1565"/>
              <a:gd name="T39" fmla="*/ 2147483647 h 1687"/>
              <a:gd name="T40" fmla="*/ 2147483647 w 1565"/>
              <a:gd name="T41" fmla="*/ 2147483647 h 1687"/>
              <a:gd name="T42" fmla="*/ 2147483647 w 1565"/>
              <a:gd name="T43" fmla="*/ 2147483647 h 1687"/>
              <a:gd name="T44" fmla="*/ 2147483647 w 1565"/>
              <a:gd name="T45" fmla="*/ 2147483647 h 1687"/>
              <a:gd name="T46" fmla="*/ 2147483647 w 1565"/>
              <a:gd name="T47" fmla="*/ 2147483647 h 1687"/>
              <a:gd name="T48" fmla="*/ 2147483647 w 1565"/>
              <a:gd name="T49" fmla="*/ 0 h 1687"/>
              <a:gd name="T50" fmla="*/ 2147483647 w 1565"/>
              <a:gd name="T51" fmla="*/ 2147483647 h 1687"/>
              <a:gd name="T52" fmla="*/ 2147483647 w 1565"/>
              <a:gd name="T53" fmla="*/ 2147483647 h 16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65"/>
              <a:gd name="T82" fmla="*/ 0 h 1687"/>
              <a:gd name="T83" fmla="*/ 1565 w 1565"/>
              <a:gd name="T84" fmla="*/ 1687 h 168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65" h="1687">
                <a:moveTo>
                  <a:pt x="439" y="129"/>
                </a:moveTo>
                <a:lnTo>
                  <a:pt x="107" y="205"/>
                </a:lnTo>
                <a:lnTo>
                  <a:pt x="99" y="215"/>
                </a:lnTo>
                <a:lnTo>
                  <a:pt x="0" y="236"/>
                </a:lnTo>
                <a:lnTo>
                  <a:pt x="187" y="525"/>
                </a:lnTo>
                <a:lnTo>
                  <a:pt x="227" y="1061"/>
                </a:lnTo>
                <a:lnTo>
                  <a:pt x="581" y="1506"/>
                </a:lnTo>
                <a:lnTo>
                  <a:pt x="721" y="1594"/>
                </a:lnTo>
                <a:lnTo>
                  <a:pt x="868" y="1687"/>
                </a:lnTo>
                <a:lnTo>
                  <a:pt x="951" y="1511"/>
                </a:lnTo>
                <a:lnTo>
                  <a:pt x="1004" y="1448"/>
                </a:lnTo>
                <a:lnTo>
                  <a:pt x="1089" y="1416"/>
                </a:lnTo>
                <a:lnTo>
                  <a:pt x="1188" y="1387"/>
                </a:lnTo>
                <a:lnTo>
                  <a:pt x="1340" y="1408"/>
                </a:lnTo>
                <a:lnTo>
                  <a:pt x="1510" y="1387"/>
                </a:lnTo>
                <a:lnTo>
                  <a:pt x="1515" y="1387"/>
                </a:lnTo>
                <a:lnTo>
                  <a:pt x="1471" y="1183"/>
                </a:lnTo>
                <a:lnTo>
                  <a:pt x="1565" y="934"/>
                </a:lnTo>
                <a:lnTo>
                  <a:pt x="1530" y="761"/>
                </a:lnTo>
                <a:lnTo>
                  <a:pt x="1384" y="728"/>
                </a:lnTo>
                <a:lnTo>
                  <a:pt x="1277" y="336"/>
                </a:lnTo>
                <a:lnTo>
                  <a:pt x="1118" y="228"/>
                </a:lnTo>
                <a:lnTo>
                  <a:pt x="983" y="83"/>
                </a:lnTo>
                <a:lnTo>
                  <a:pt x="863" y="93"/>
                </a:lnTo>
                <a:lnTo>
                  <a:pt x="773" y="0"/>
                </a:lnTo>
                <a:lnTo>
                  <a:pt x="625" y="117"/>
                </a:lnTo>
                <a:lnTo>
                  <a:pt x="439" y="129"/>
                </a:lnTo>
                <a:close/>
              </a:path>
            </a:pathLst>
          </a:custGeom>
          <a:noFill/>
          <a:ln w="0">
            <a:solidFill>
              <a:srgbClr val="000000"/>
            </a:solidFill>
            <a:prstDash val="solid"/>
            <a:round/>
            <a:headEnd/>
            <a:tailEnd/>
          </a:ln>
        </p:spPr>
        <p:txBody>
          <a:bodyPr/>
          <a:lstStyle/>
          <a:p>
            <a:endParaRPr lang="fi-FI"/>
          </a:p>
        </p:txBody>
      </p:sp>
      <p:sp>
        <p:nvSpPr>
          <p:cNvPr id="38914" name="Text Box 2"/>
          <p:cNvSpPr txBox="1">
            <a:spLocks noChangeArrowheads="1"/>
          </p:cNvSpPr>
          <p:nvPr/>
        </p:nvSpPr>
        <p:spPr bwMode="auto">
          <a:xfrm>
            <a:off x="5291386" y="107340"/>
            <a:ext cx="2736998" cy="369332"/>
          </a:xfrm>
          <a:prstGeom prst="rect">
            <a:avLst/>
          </a:prstGeom>
          <a:noFill/>
          <a:ln w="9525">
            <a:noFill/>
            <a:miter lim="800000"/>
            <a:headEnd/>
            <a:tailEnd/>
          </a:ln>
        </p:spPr>
        <p:txBody>
          <a:bodyPr wrap="square">
            <a:spAutoFit/>
          </a:bodyPr>
          <a:lstStyle/>
          <a:p>
            <a:r>
              <a:rPr lang="fi-FI" b="1" dirty="0">
                <a:cs typeface="Arial" charset="0"/>
              </a:rPr>
              <a:t>Lappi: </a:t>
            </a:r>
            <a:r>
              <a:rPr lang="fi-FI" b="1" dirty="0" smtClean="0">
                <a:cs typeface="Arial" charset="0"/>
              </a:rPr>
              <a:t>selvitystilanne</a:t>
            </a:r>
            <a:endParaRPr lang="fi-FI" b="1" dirty="0">
              <a:cs typeface="Arial" charset="0"/>
            </a:endParaRPr>
          </a:p>
        </p:txBody>
      </p:sp>
      <p:sp>
        <p:nvSpPr>
          <p:cNvPr id="38915" name="Freeform 3"/>
          <p:cNvSpPr>
            <a:spLocks noChangeAspect="1"/>
          </p:cNvSpPr>
          <p:nvPr/>
        </p:nvSpPr>
        <p:spPr bwMode="auto">
          <a:xfrm>
            <a:off x="2484438" y="6072188"/>
            <a:ext cx="803275" cy="763587"/>
          </a:xfrm>
          <a:custGeom>
            <a:avLst/>
            <a:gdLst>
              <a:gd name="T0" fmla="*/ 2147483647 w 1198"/>
              <a:gd name="T1" fmla="*/ 2147483647 h 1140"/>
              <a:gd name="T2" fmla="*/ 2147483647 w 1198"/>
              <a:gd name="T3" fmla="*/ 2147483647 h 1140"/>
              <a:gd name="T4" fmla="*/ 2147483647 w 1198"/>
              <a:gd name="T5" fmla="*/ 2147483647 h 1140"/>
              <a:gd name="T6" fmla="*/ 0 w 1198"/>
              <a:gd name="T7" fmla="*/ 2147483647 h 1140"/>
              <a:gd name="T8" fmla="*/ 2147483647 w 1198"/>
              <a:gd name="T9" fmla="*/ 2147483647 h 1140"/>
              <a:gd name="T10" fmla="*/ 2147483647 w 1198"/>
              <a:gd name="T11" fmla="*/ 2147483647 h 1140"/>
              <a:gd name="T12" fmla="*/ 2147483647 w 1198"/>
              <a:gd name="T13" fmla="*/ 2147483647 h 1140"/>
              <a:gd name="T14" fmla="*/ 2147483647 w 1198"/>
              <a:gd name="T15" fmla="*/ 2147483647 h 1140"/>
              <a:gd name="T16" fmla="*/ 2147483647 w 1198"/>
              <a:gd name="T17" fmla="*/ 2147483647 h 1140"/>
              <a:gd name="T18" fmla="*/ 2147483647 w 1198"/>
              <a:gd name="T19" fmla="*/ 2147483647 h 1140"/>
              <a:gd name="T20" fmla="*/ 2147483647 w 1198"/>
              <a:gd name="T21" fmla="*/ 2147483647 h 1140"/>
              <a:gd name="T22" fmla="*/ 2147483647 w 1198"/>
              <a:gd name="T23" fmla="*/ 2147483647 h 1140"/>
              <a:gd name="T24" fmla="*/ 2147483647 w 1198"/>
              <a:gd name="T25" fmla="*/ 2147483647 h 1140"/>
              <a:gd name="T26" fmla="*/ 2147483647 w 1198"/>
              <a:gd name="T27" fmla="*/ 2147483647 h 1140"/>
              <a:gd name="T28" fmla="*/ 2147483647 w 1198"/>
              <a:gd name="T29" fmla="*/ 2147483647 h 1140"/>
              <a:gd name="T30" fmla="*/ 2147483647 w 1198"/>
              <a:gd name="T31" fmla="*/ 2147483647 h 1140"/>
              <a:gd name="T32" fmla="*/ 2147483647 w 1198"/>
              <a:gd name="T33" fmla="*/ 2147483647 h 1140"/>
              <a:gd name="T34" fmla="*/ 2147483647 w 1198"/>
              <a:gd name="T35" fmla="*/ 2147483647 h 1140"/>
              <a:gd name="T36" fmla="*/ 2147483647 w 1198"/>
              <a:gd name="T37" fmla="*/ 2147483647 h 1140"/>
              <a:gd name="T38" fmla="*/ 2147483647 w 1198"/>
              <a:gd name="T39" fmla="*/ 2147483647 h 1140"/>
              <a:gd name="T40" fmla="*/ 2147483647 w 1198"/>
              <a:gd name="T41" fmla="*/ 2147483647 h 1140"/>
              <a:gd name="T42" fmla="*/ 2147483647 w 1198"/>
              <a:gd name="T43" fmla="*/ 2147483647 h 1140"/>
              <a:gd name="T44" fmla="*/ 2147483647 w 1198"/>
              <a:gd name="T45" fmla="*/ 0 h 1140"/>
              <a:gd name="T46" fmla="*/ 2147483647 w 1198"/>
              <a:gd name="T47" fmla="*/ 2147483647 h 1140"/>
              <a:gd name="T48" fmla="*/ 2147483647 w 1198"/>
              <a:gd name="T49" fmla="*/ 2147483647 h 1140"/>
              <a:gd name="T50" fmla="*/ 2147483647 w 1198"/>
              <a:gd name="T51" fmla="*/ 2147483647 h 1140"/>
              <a:gd name="T52" fmla="*/ 2147483647 w 1198"/>
              <a:gd name="T53" fmla="*/ 2147483647 h 1140"/>
              <a:gd name="T54" fmla="*/ 2147483647 w 1198"/>
              <a:gd name="T55" fmla="*/ 2147483647 h 1140"/>
              <a:gd name="T56" fmla="*/ 2147483647 w 1198"/>
              <a:gd name="T57" fmla="*/ 2147483647 h 1140"/>
              <a:gd name="T58" fmla="*/ 2147483647 w 1198"/>
              <a:gd name="T59" fmla="*/ 2147483647 h 11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98"/>
              <a:gd name="T91" fmla="*/ 0 h 1140"/>
              <a:gd name="T92" fmla="*/ 1198 w 1198"/>
              <a:gd name="T93" fmla="*/ 1140 h 11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98" h="1140">
                <a:moveTo>
                  <a:pt x="154" y="765"/>
                </a:moveTo>
                <a:lnTo>
                  <a:pt x="88" y="872"/>
                </a:lnTo>
                <a:lnTo>
                  <a:pt x="2" y="1008"/>
                </a:lnTo>
                <a:lnTo>
                  <a:pt x="0" y="1014"/>
                </a:lnTo>
                <a:lnTo>
                  <a:pt x="25" y="1034"/>
                </a:lnTo>
                <a:lnTo>
                  <a:pt x="65" y="1034"/>
                </a:lnTo>
                <a:lnTo>
                  <a:pt x="109" y="997"/>
                </a:lnTo>
                <a:lnTo>
                  <a:pt x="158" y="999"/>
                </a:lnTo>
                <a:lnTo>
                  <a:pt x="203" y="1002"/>
                </a:lnTo>
                <a:lnTo>
                  <a:pt x="233" y="1023"/>
                </a:lnTo>
                <a:lnTo>
                  <a:pt x="273" y="1072"/>
                </a:lnTo>
                <a:lnTo>
                  <a:pt x="343" y="1077"/>
                </a:lnTo>
                <a:lnTo>
                  <a:pt x="396" y="1134"/>
                </a:lnTo>
                <a:lnTo>
                  <a:pt x="396" y="1140"/>
                </a:lnTo>
                <a:lnTo>
                  <a:pt x="499" y="1019"/>
                </a:lnTo>
                <a:lnTo>
                  <a:pt x="637" y="948"/>
                </a:lnTo>
                <a:lnTo>
                  <a:pt x="677" y="838"/>
                </a:lnTo>
                <a:lnTo>
                  <a:pt x="1045" y="866"/>
                </a:lnTo>
                <a:lnTo>
                  <a:pt x="1198" y="763"/>
                </a:lnTo>
                <a:lnTo>
                  <a:pt x="965" y="497"/>
                </a:lnTo>
                <a:lnTo>
                  <a:pt x="1089" y="227"/>
                </a:lnTo>
                <a:lnTo>
                  <a:pt x="1054" y="62"/>
                </a:lnTo>
                <a:lnTo>
                  <a:pt x="864" y="0"/>
                </a:lnTo>
                <a:lnTo>
                  <a:pt x="769" y="49"/>
                </a:lnTo>
                <a:lnTo>
                  <a:pt x="632" y="243"/>
                </a:lnTo>
                <a:lnTo>
                  <a:pt x="541" y="396"/>
                </a:lnTo>
                <a:lnTo>
                  <a:pt x="381" y="562"/>
                </a:lnTo>
                <a:lnTo>
                  <a:pt x="288" y="614"/>
                </a:lnTo>
                <a:lnTo>
                  <a:pt x="251" y="763"/>
                </a:lnTo>
                <a:lnTo>
                  <a:pt x="154" y="765"/>
                </a:lnTo>
                <a:close/>
              </a:path>
            </a:pathLst>
          </a:custGeom>
          <a:solidFill>
            <a:srgbClr val="EF89A6"/>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p>
        </p:txBody>
      </p:sp>
      <p:sp>
        <p:nvSpPr>
          <p:cNvPr id="38916" name="Freeform 4"/>
          <p:cNvSpPr>
            <a:spLocks noChangeAspect="1"/>
          </p:cNvSpPr>
          <p:nvPr/>
        </p:nvSpPr>
        <p:spPr bwMode="auto">
          <a:xfrm>
            <a:off x="4470400" y="3503613"/>
            <a:ext cx="1190625" cy="2101850"/>
          </a:xfrm>
          <a:custGeom>
            <a:avLst/>
            <a:gdLst>
              <a:gd name="T0" fmla="*/ 2147483647 w 1780"/>
              <a:gd name="T1" fmla="*/ 2147483647 h 3142"/>
              <a:gd name="T2" fmla="*/ 2147483647 w 1780"/>
              <a:gd name="T3" fmla="*/ 2147483647 h 3142"/>
              <a:gd name="T4" fmla="*/ 2147483647 w 1780"/>
              <a:gd name="T5" fmla="*/ 2147483647 h 3142"/>
              <a:gd name="T6" fmla="*/ 2147483647 w 1780"/>
              <a:gd name="T7" fmla="*/ 2147483647 h 3142"/>
              <a:gd name="T8" fmla="*/ 2147483647 w 1780"/>
              <a:gd name="T9" fmla="*/ 2147483647 h 3142"/>
              <a:gd name="T10" fmla="*/ 2147483647 w 1780"/>
              <a:gd name="T11" fmla="*/ 2147483647 h 3142"/>
              <a:gd name="T12" fmla="*/ 2147483647 w 1780"/>
              <a:gd name="T13" fmla="*/ 2147483647 h 3142"/>
              <a:gd name="T14" fmla="*/ 2147483647 w 1780"/>
              <a:gd name="T15" fmla="*/ 2147483647 h 3142"/>
              <a:gd name="T16" fmla="*/ 2147483647 w 1780"/>
              <a:gd name="T17" fmla="*/ 2147483647 h 3142"/>
              <a:gd name="T18" fmla="*/ 0 w 1780"/>
              <a:gd name="T19" fmla="*/ 2147483647 h 3142"/>
              <a:gd name="T20" fmla="*/ 2147483647 w 1780"/>
              <a:gd name="T21" fmla="*/ 2147483647 h 3142"/>
              <a:gd name="T22" fmla="*/ 2147483647 w 1780"/>
              <a:gd name="T23" fmla="*/ 2147483647 h 3142"/>
              <a:gd name="T24" fmla="*/ 2147483647 w 1780"/>
              <a:gd name="T25" fmla="*/ 2147483647 h 3142"/>
              <a:gd name="T26" fmla="*/ 2147483647 w 1780"/>
              <a:gd name="T27" fmla="*/ 2147483647 h 3142"/>
              <a:gd name="T28" fmla="*/ 2147483647 w 1780"/>
              <a:gd name="T29" fmla="*/ 2147483647 h 3142"/>
              <a:gd name="T30" fmla="*/ 2147483647 w 1780"/>
              <a:gd name="T31" fmla="*/ 2147483647 h 3142"/>
              <a:gd name="T32" fmla="*/ 2147483647 w 1780"/>
              <a:gd name="T33" fmla="*/ 2147483647 h 3142"/>
              <a:gd name="T34" fmla="*/ 2147483647 w 1780"/>
              <a:gd name="T35" fmla="*/ 2147483647 h 3142"/>
              <a:gd name="T36" fmla="*/ 2147483647 w 1780"/>
              <a:gd name="T37" fmla="*/ 0 h 3142"/>
              <a:gd name="T38" fmla="*/ 2147483647 w 1780"/>
              <a:gd name="T39" fmla="*/ 2147483647 h 3142"/>
              <a:gd name="T40" fmla="*/ 2147483647 w 1780"/>
              <a:gd name="T41" fmla="*/ 2147483647 h 3142"/>
              <a:gd name="T42" fmla="*/ 2147483647 w 1780"/>
              <a:gd name="T43" fmla="*/ 2147483647 h 3142"/>
              <a:gd name="T44" fmla="*/ 2147483647 w 1780"/>
              <a:gd name="T45" fmla="*/ 2147483647 h 3142"/>
              <a:gd name="T46" fmla="*/ 2147483647 w 1780"/>
              <a:gd name="T47" fmla="*/ 2147483647 h 3142"/>
              <a:gd name="T48" fmla="*/ 2147483647 w 1780"/>
              <a:gd name="T49" fmla="*/ 2147483647 h 3142"/>
              <a:gd name="T50" fmla="*/ 2147483647 w 1780"/>
              <a:gd name="T51" fmla="*/ 2147483647 h 3142"/>
              <a:gd name="T52" fmla="*/ 2147483647 w 1780"/>
              <a:gd name="T53" fmla="*/ 2147483647 h 3142"/>
              <a:gd name="T54" fmla="*/ 2147483647 w 1780"/>
              <a:gd name="T55" fmla="*/ 2147483647 h 3142"/>
              <a:gd name="T56" fmla="*/ 2147483647 w 1780"/>
              <a:gd name="T57" fmla="*/ 2147483647 h 3142"/>
              <a:gd name="T58" fmla="*/ 2147483647 w 1780"/>
              <a:gd name="T59" fmla="*/ 2147483647 h 3142"/>
              <a:gd name="T60" fmla="*/ 2147483647 w 1780"/>
              <a:gd name="T61" fmla="*/ 2147483647 h 3142"/>
              <a:gd name="T62" fmla="*/ 2147483647 w 1780"/>
              <a:gd name="T63" fmla="*/ 2147483647 h 3142"/>
              <a:gd name="T64" fmla="*/ 2147483647 w 1780"/>
              <a:gd name="T65" fmla="*/ 2147483647 h 3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80"/>
              <a:gd name="T100" fmla="*/ 0 h 3142"/>
              <a:gd name="T101" fmla="*/ 1780 w 1780"/>
              <a:gd name="T102" fmla="*/ 3142 h 31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80" h="3142">
                <a:moveTo>
                  <a:pt x="740" y="2985"/>
                </a:moveTo>
                <a:lnTo>
                  <a:pt x="481" y="2960"/>
                </a:lnTo>
                <a:lnTo>
                  <a:pt x="295" y="3142"/>
                </a:lnTo>
                <a:lnTo>
                  <a:pt x="233" y="3122"/>
                </a:lnTo>
                <a:lnTo>
                  <a:pt x="238" y="3122"/>
                </a:lnTo>
                <a:lnTo>
                  <a:pt x="194" y="2918"/>
                </a:lnTo>
                <a:lnTo>
                  <a:pt x="288" y="2669"/>
                </a:lnTo>
                <a:lnTo>
                  <a:pt x="253" y="2496"/>
                </a:lnTo>
                <a:lnTo>
                  <a:pt x="107" y="2463"/>
                </a:lnTo>
                <a:lnTo>
                  <a:pt x="0" y="2071"/>
                </a:lnTo>
                <a:lnTo>
                  <a:pt x="7" y="2075"/>
                </a:lnTo>
                <a:lnTo>
                  <a:pt x="53" y="1790"/>
                </a:lnTo>
                <a:lnTo>
                  <a:pt x="403" y="1580"/>
                </a:lnTo>
                <a:lnTo>
                  <a:pt x="672" y="1519"/>
                </a:lnTo>
                <a:lnTo>
                  <a:pt x="1037" y="726"/>
                </a:lnTo>
                <a:lnTo>
                  <a:pt x="1143" y="550"/>
                </a:lnTo>
                <a:lnTo>
                  <a:pt x="1169" y="420"/>
                </a:lnTo>
                <a:lnTo>
                  <a:pt x="1311" y="318"/>
                </a:lnTo>
                <a:lnTo>
                  <a:pt x="1489" y="0"/>
                </a:lnTo>
                <a:lnTo>
                  <a:pt x="1512" y="10"/>
                </a:lnTo>
                <a:lnTo>
                  <a:pt x="1780" y="245"/>
                </a:lnTo>
                <a:lnTo>
                  <a:pt x="1756" y="559"/>
                </a:lnTo>
                <a:lnTo>
                  <a:pt x="1031" y="1888"/>
                </a:lnTo>
                <a:lnTo>
                  <a:pt x="1014" y="2040"/>
                </a:lnTo>
                <a:lnTo>
                  <a:pt x="1039" y="2153"/>
                </a:lnTo>
                <a:lnTo>
                  <a:pt x="1161" y="2343"/>
                </a:lnTo>
                <a:lnTo>
                  <a:pt x="1277" y="2524"/>
                </a:lnTo>
                <a:lnTo>
                  <a:pt x="1467" y="2862"/>
                </a:lnTo>
                <a:lnTo>
                  <a:pt x="1534" y="3050"/>
                </a:lnTo>
                <a:lnTo>
                  <a:pt x="1537" y="3079"/>
                </a:lnTo>
                <a:lnTo>
                  <a:pt x="1546" y="3090"/>
                </a:lnTo>
                <a:lnTo>
                  <a:pt x="1248" y="3112"/>
                </a:lnTo>
                <a:lnTo>
                  <a:pt x="740" y="2985"/>
                </a:lnTo>
                <a:close/>
              </a:path>
            </a:pathLst>
          </a:custGeom>
          <a:noFill/>
          <a:ln w="0">
            <a:solidFill>
              <a:srgbClr val="000000"/>
            </a:solidFill>
            <a:prstDash val="solid"/>
            <a:round/>
            <a:headEnd/>
            <a:tailEnd/>
          </a:ln>
        </p:spPr>
        <p:txBody>
          <a:bodyPr/>
          <a:lstStyle/>
          <a:p>
            <a:endParaRPr lang="fi-FI"/>
          </a:p>
        </p:txBody>
      </p:sp>
      <p:sp>
        <p:nvSpPr>
          <p:cNvPr id="38917" name="Freeform 5"/>
          <p:cNvSpPr>
            <a:spLocks noChangeAspect="1"/>
          </p:cNvSpPr>
          <p:nvPr/>
        </p:nvSpPr>
        <p:spPr bwMode="auto">
          <a:xfrm>
            <a:off x="468313" y="1128713"/>
            <a:ext cx="2384425" cy="1868487"/>
          </a:xfrm>
          <a:custGeom>
            <a:avLst/>
            <a:gdLst>
              <a:gd name="T0" fmla="*/ 2147483647 w 3563"/>
              <a:gd name="T1" fmla="*/ 2147483647 h 2788"/>
              <a:gd name="T2" fmla="*/ 2147483647 w 3563"/>
              <a:gd name="T3" fmla="*/ 2147483647 h 2788"/>
              <a:gd name="T4" fmla="*/ 2147483647 w 3563"/>
              <a:gd name="T5" fmla="*/ 2147483647 h 2788"/>
              <a:gd name="T6" fmla="*/ 2147483647 w 3563"/>
              <a:gd name="T7" fmla="*/ 2147483647 h 2788"/>
              <a:gd name="T8" fmla="*/ 2147483647 w 3563"/>
              <a:gd name="T9" fmla="*/ 2147483647 h 2788"/>
              <a:gd name="T10" fmla="*/ 2147483647 w 3563"/>
              <a:gd name="T11" fmla="*/ 2147483647 h 2788"/>
              <a:gd name="T12" fmla="*/ 2147483647 w 3563"/>
              <a:gd name="T13" fmla="*/ 2147483647 h 2788"/>
              <a:gd name="T14" fmla="*/ 2147483647 w 3563"/>
              <a:gd name="T15" fmla="*/ 2147483647 h 2788"/>
              <a:gd name="T16" fmla="*/ 2147483647 w 3563"/>
              <a:gd name="T17" fmla="*/ 2147483647 h 2788"/>
              <a:gd name="T18" fmla="*/ 2147483647 w 3563"/>
              <a:gd name="T19" fmla="*/ 2147483647 h 2788"/>
              <a:gd name="T20" fmla="*/ 2147483647 w 3563"/>
              <a:gd name="T21" fmla="*/ 2147483647 h 2788"/>
              <a:gd name="T22" fmla="*/ 2147483647 w 3563"/>
              <a:gd name="T23" fmla="*/ 2147483647 h 2788"/>
              <a:gd name="T24" fmla="*/ 2147483647 w 3563"/>
              <a:gd name="T25" fmla="*/ 2147483647 h 2788"/>
              <a:gd name="T26" fmla="*/ 2147483647 w 3563"/>
              <a:gd name="T27" fmla="*/ 2147483647 h 2788"/>
              <a:gd name="T28" fmla="*/ 2147483647 w 3563"/>
              <a:gd name="T29" fmla="*/ 2147483647 h 2788"/>
              <a:gd name="T30" fmla="*/ 2147483647 w 3563"/>
              <a:gd name="T31" fmla="*/ 2147483647 h 2788"/>
              <a:gd name="T32" fmla="*/ 2147483647 w 3563"/>
              <a:gd name="T33" fmla="*/ 2147483647 h 2788"/>
              <a:gd name="T34" fmla="*/ 2147483647 w 3563"/>
              <a:gd name="T35" fmla="*/ 2147483647 h 2788"/>
              <a:gd name="T36" fmla="*/ 2147483647 w 3563"/>
              <a:gd name="T37" fmla="*/ 2147483647 h 2788"/>
              <a:gd name="T38" fmla="*/ 2147483647 w 3563"/>
              <a:gd name="T39" fmla="*/ 2147483647 h 2788"/>
              <a:gd name="T40" fmla="*/ 2147483647 w 3563"/>
              <a:gd name="T41" fmla="*/ 2147483647 h 2788"/>
              <a:gd name="T42" fmla="*/ 2147483647 w 3563"/>
              <a:gd name="T43" fmla="*/ 2147483647 h 2788"/>
              <a:gd name="T44" fmla="*/ 2147483647 w 3563"/>
              <a:gd name="T45" fmla="*/ 2147483647 h 2788"/>
              <a:gd name="T46" fmla="*/ 2147483647 w 3563"/>
              <a:gd name="T47" fmla="*/ 2147483647 h 2788"/>
              <a:gd name="T48" fmla="*/ 2147483647 w 3563"/>
              <a:gd name="T49" fmla="*/ 2147483647 h 2788"/>
              <a:gd name="T50" fmla="*/ 2147483647 w 3563"/>
              <a:gd name="T51" fmla="*/ 2147483647 h 2788"/>
              <a:gd name="T52" fmla="*/ 2147483647 w 3563"/>
              <a:gd name="T53" fmla="*/ 2147483647 h 2788"/>
              <a:gd name="T54" fmla="*/ 2147483647 w 3563"/>
              <a:gd name="T55" fmla="*/ 2147483647 h 2788"/>
              <a:gd name="T56" fmla="*/ 2147483647 w 3563"/>
              <a:gd name="T57" fmla="*/ 2147483647 h 2788"/>
              <a:gd name="T58" fmla="*/ 2147483647 w 3563"/>
              <a:gd name="T59" fmla="*/ 2147483647 h 2788"/>
              <a:gd name="T60" fmla="*/ 2147483647 w 3563"/>
              <a:gd name="T61" fmla="*/ 2147483647 h 2788"/>
              <a:gd name="T62" fmla="*/ 2147483647 w 3563"/>
              <a:gd name="T63" fmla="*/ 2147483647 h 2788"/>
              <a:gd name="T64" fmla="*/ 2147483647 w 3563"/>
              <a:gd name="T65" fmla="*/ 2147483647 h 2788"/>
              <a:gd name="T66" fmla="*/ 2147483647 w 3563"/>
              <a:gd name="T67" fmla="*/ 2147483647 h 2788"/>
              <a:gd name="T68" fmla="*/ 2147483647 w 3563"/>
              <a:gd name="T69" fmla="*/ 2147483647 h 2788"/>
              <a:gd name="T70" fmla="*/ 2147483647 w 3563"/>
              <a:gd name="T71" fmla="*/ 2147483647 h 2788"/>
              <a:gd name="T72" fmla="*/ 2147483647 w 3563"/>
              <a:gd name="T73" fmla="*/ 2147483647 h 2788"/>
              <a:gd name="T74" fmla="*/ 2147483647 w 3563"/>
              <a:gd name="T75" fmla="*/ 2147483647 h 2788"/>
              <a:gd name="T76" fmla="*/ 2147483647 w 3563"/>
              <a:gd name="T77" fmla="*/ 2147483647 h 2788"/>
              <a:gd name="T78" fmla="*/ 2147483647 w 3563"/>
              <a:gd name="T79" fmla="*/ 2147483647 h 2788"/>
              <a:gd name="T80" fmla="*/ 2147483647 w 3563"/>
              <a:gd name="T81" fmla="*/ 2147483647 h 27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63"/>
              <a:gd name="T124" fmla="*/ 0 h 2788"/>
              <a:gd name="T125" fmla="*/ 3563 w 3563"/>
              <a:gd name="T126" fmla="*/ 2788 h 27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63" h="2788">
                <a:moveTo>
                  <a:pt x="103" y="387"/>
                </a:moveTo>
                <a:lnTo>
                  <a:pt x="6" y="478"/>
                </a:lnTo>
                <a:lnTo>
                  <a:pt x="0" y="494"/>
                </a:lnTo>
                <a:lnTo>
                  <a:pt x="27" y="518"/>
                </a:lnTo>
                <a:lnTo>
                  <a:pt x="128" y="578"/>
                </a:lnTo>
                <a:lnTo>
                  <a:pt x="186" y="644"/>
                </a:lnTo>
                <a:lnTo>
                  <a:pt x="207" y="701"/>
                </a:lnTo>
                <a:lnTo>
                  <a:pt x="198" y="797"/>
                </a:lnTo>
                <a:lnTo>
                  <a:pt x="237" y="861"/>
                </a:lnTo>
                <a:lnTo>
                  <a:pt x="375" y="969"/>
                </a:lnTo>
                <a:lnTo>
                  <a:pt x="454" y="1093"/>
                </a:lnTo>
                <a:lnTo>
                  <a:pt x="530" y="1199"/>
                </a:lnTo>
                <a:lnTo>
                  <a:pt x="591" y="1240"/>
                </a:lnTo>
                <a:lnTo>
                  <a:pt x="674" y="1421"/>
                </a:lnTo>
                <a:lnTo>
                  <a:pt x="789" y="1538"/>
                </a:lnTo>
                <a:lnTo>
                  <a:pt x="863" y="1641"/>
                </a:lnTo>
                <a:lnTo>
                  <a:pt x="978" y="1707"/>
                </a:lnTo>
                <a:lnTo>
                  <a:pt x="1033" y="1792"/>
                </a:lnTo>
                <a:lnTo>
                  <a:pt x="1087" y="1881"/>
                </a:lnTo>
                <a:lnTo>
                  <a:pt x="1166" y="1917"/>
                </a:lnTo>
                <a:lnTo>
                  <a:pt x="1297" y="1934"/>
                </a:lnTo>
                <a:lnTo>
                  <a:pt x="1355" y="1986"/>
                </a:lnTo>
                <a:lnTo>
                  <a:pt x="1434" y="2007"/>
                </a:lnTo>
                <a:lnTo>
                  <a:pt x="1498" y="2054"/>
                </a:lnTo>
                <a:lnTo>
                  <a:pt x="1573" y="2075"/>
                </a:lnTo>
                <a:lnTo>
                  <a:pt x="1638" y="2139"/>
                </a:lnTo>
                <a:lnTo>
                  <a:pt x="1710" y="2165"/>
                </a:lnTo>
                <a:lnTo>
                  <a:pt x="1756" y="2247"/>
                </a:lnTo>
                <a:lnTo>
                  <a:pt x="1808" y="2316"/>
                </a:lnTo>
                <a:lnTo>
                  <a:pt x="1894" y="2412"/>
                </a:lnTo>
                <a:lnTo>
                  <a:pt x="1927" y="2520"/>
                </a:lnTo>
                <a:lnTo>
                  <a:pt x="1942" y="2703"/>
                </a:lnTo>
                <a:lnTo>
                  <a:pt x="1979" y="2720"/>
                </a:lnTo>
                <a:lnTo>
                  <a:pt x="2070" y="2726"/>
                </a:lnTo>
                <a:lnTo>
                  <a:pt x="2074" y="2742"/>
                </a:lnTo>
                <a:lnTo>
                  <a:pt x="2115" y="2663"/>
                </a:lnTo>
                <a:lnTo>
                  <a:pt x="2428" y="2641"/>
                </a:lnTo>
                <a:lnTo>
                  <a:pt x="2666" y="2718"/>
                </a:lnTo>
                <a:lnTo>
                  <a:pt x="2672" y="2788"/>
                </a:lnTo>
                <a:lnTo>
                  <a:pt x="2808" y="2736"/>
                </a:lnTo>
                <a:lnTo>
                  <a:pt x="3063" y="2379"/>
                </a:lnTo>
                <a:lnTo>
                  <a:pt x="3240" y="2229"/>
                </a:lnTo>
                <a:lnTo>
                  <a:pt x="3559" y="2227"/>
                </a:lnTo>
                <a:lnTo>
                  <a:pt x="3563" y="2227"/>
                </a:lnTo>
                <a:lnTo>
                  <a:pt x="3446" y="1811"/>
                </a:lnTo>
                <a:lnTo>
                  <a:pt x="3421" y="1805"/>
                </a:lnTo>
                <a:lnTo>
                  <a:pt x="3381" y="1734"/>
                </a:lnTo>
                <a:lnTo>
                  <a:pt x="3308" y="1636"/>
                </a:lnTo>
                <a:lnTo>
                  <a:pt x="3211" y="1543"/>
                </a:lnTo>
                <a:lnTo>
                  <a:pt x="3074" y="1489"/>
                </a:lnTo>
                <a:lnTo>
                  <a:pt x="2940" y="1436"/>
                </a:lnTo>
                <a:lnTo>
                  <a:pt x="2755" y="1262"/>
                </a:lnTo>
                <a:lnTo>
                  <a:pt x="2670" y="1211"/>
                </a:lnTo>
                <a:lnTo>
                  <a:pt x="2600" y="1211"/>
                </a:lnTo>
                <a:lnTo>
                  <a:pt x="2534" y="1275"/>
                </a:lnTo>
                <a:lnTo>
                  <a:pt x="2477" y="1426"/>
                </a:lnTo>
                <a:lnTo>
                  <a:pt x="2453" y="1444"/>
                </a:lnTo>
                <a:lnTo>
                  <a:pt x="2265" y="1483"/>
                </a:lnTo>
                <a:lnTo>
                  <a:pt x="2154" y="1534"/>
                </a:lnTo>
                <a:lnTo>
                  <a:pt x="2060" y="1602"/>
                </a:lnTo>
                <a:lnTo>
                  <a:pt x="2020" y="1607"/>
                </a:lnTo>
                <a:lnTo>
                  <a:pt x="1941" y="1487"/>
                </a:lnTo>
                <a:lnTo>
                  <a:pt x="1750" y="1476"/>
                </a:lnTo>
                <a:lnTo>
                  <a:pt x="1521" y="1344"/>
                </a:lnTo>
                <a:lnTo>
                  <a:pt x="1491" y="1341"/>
                </a:lnTo>
                <a:lnTo>
                  <a:pt x="1428" y="1372"/>
                </a:lnTo>
                <a:lnTo>
                  <a:pt x="1392" y="1372"/>
                </a:lnTo>
                <a:lnTo>
                  <a:pt x="1379" y="1102"/>
                </a:lnTo>
                <a:lnTo>
                  <a:pt x="1277" y="916"/>
                </a:lnTo>
                <a:lnTo>
                  <a:pt x="1254" y="801"/>
                </a:lnTo>
                <a:lnTo>
                  <a:pt x="868" y="83"/>
                </a:lnTo>
                <a:lnTo>
                  <a:pt x="668" y="7"/>
                </a:lnTo>
                <a:lnTo>
                  <a:pt x="607" y="0"/>
                </a:lnTo>
                <a:lnTo>
                  <a:pt x="422" y="99"/>
                </a:lnTo>
                <a:lnTo>
                  <a:pt x="353" y="172"/>
                </a:lnTo>
                <a:lnTo>
                  <a:pt x="344" y="235"/>
                </a:lnTo>
                <a:lnTo>
                  <a:pt x="365" y="329"/>
                </a:lnTo>
                <a:lnTo>
                  <a:pt x="411" y="419"/>
                </a:lnTo>
                <a:lnTo>
                  <a:pt x="369" y="540"/>
                </a:lnTo>
                <a:lnTo>
                  <a:pt x="352" y="552"/>
                </a:lnTo>
                <a:lnTo>
                  <a:pt x="313" y="537"/>
                </a:lnTo>
                <a:lnTo>
                  <a:pt x="136" y="387"/>
                </a:lnTo>
                <a:lnTo>
                  <a:pt x="103" y="387"/>
                </a:lnTo>
                <a:close/>
              </a:path>
            </a:pathLst>
          </a:custGeom>
          <a:noFill/>
          <a:ln w="0">
            <a:solidFill>
              <a:srgbClr val="000000"/>
            </a:solidFill>
            <a:prstDash val="solid"/>
            <a:round/>
            <a:headEnd/>
            <a:tailEnd/>
          </a:ln>
        </p:spPr>
        <p:txBody>
          <a:bodyPr/>
          <a:lstStyle/>
          <a:p>
            <a:endParaRPr lang="fi-FI"/>
          </a:p>
        </p:txBody>
      </p:sp>
      <p:sp>
        <p:nvSpPr>
          <p:cNvPr id="38918" name="Freeform 6"/>
          <p:cNvSpPr>
            <a:spLocks noChangeAspect="1"/>
          </p:cNvSpPr>
          <p:nvPr/>
        </p:nvSpPr>
        <p:spPr bwMode="auto">
          <a:xfrm>
            <a:off x="2774950" y="433388"/>
            <a:ext cx="2419350" cy="2378075"/>
          </a:xfrm>
          <a:custGeom>
            <a:avLst/>
            <a:gdLst>
              <a:gd name="T0" fmla="*/ 2147483647 w 3617"/>
              <a:gd name="T1" fmla="*/ 2147483647 h 3552"/>
              <a:gd name="T2" fmla="*/ 2147483647 w 3617"/>
              <a:gd name="T3" fmla="*/ 2147483647 h 3552"/>
              <a:gd name="T4" fmla="*/ 2147483647 w 3617"/>
              <a:gd name="T5" fmla="*/ 2147483647 h 3552"/>
              <a:gd name="T6" fmla="*/ 2147483647 w 3617"/>
              <a:gd name="T7" fmla="*/ 2147483647 h 3552"/>
              <a:gd name="T8" fmla="*/ 2147483647 w 3617"/>
              <a:gd name="T9" fmla="*/ 2147483647 h 3552"/>
              <a:gd name="T10" fmla="*/ 2147483647 w 3617"/>
              <a:gd name="T11" fmla="*/ 2147483647 h 3552"/>
              <a:gd name="T12" fmla="*/ 2147483647 w 3617"/>
              <a:gd name="T13" fmla="*/ 2147483647 h 3552"/>
              <a:gd name="T14" fmla="*/ 2147483647 w 3617"/>
              <a:gd name="T15" fmla="*/ 2147483647 h 3552"/>
              <a:gd name="T16" fmla="*/ 2147483647 w 3617"/>
              <a:gd name="T17" fmla="*/ 2147483647 h 3552"/>
              <a:gd name="T18" fmla="*/ 2147483647 w 3617"/>
              <a:gd name="T19" fmla="*/ 2147483647 h 3552"/>
              <a:gd name="T20" fmla="*/ 2147483647 w 3617"/>
              <a:gd name="T21" fmla="*/ 2147483647 h 3552"/>
              <a:gd name="T22" fmla="*/ 2147483647 w 3617"/>
              <a:gd name="T23" fmla="*/ 2147483647 h 3552"/>
              <a:gd name="T24" fmla="*/ 2147483647 w 3617"/>
              <a:gd name="T25" fmla="*/ 2147483647 h 3552"/>
              <a:gd name="T26" fmla="*/ 2147483647 w 3617"/>
              <a:gd name="T27" fmla="*/ 2147483647 h 3552"/>
              <a:gd name="T28" fmla="*/ 2147483647 w 3617"/>
              <a:gd name="T29" fmla="*/ 2147483647 h 3552"/>
              <a:gd name="T30" fmla="*/ 2147483647 w 3617"/>
              <a:gd name="T31" fmla="*/ 2147483647 h 3552"/>
              <a:gd name="T32" fmla="*/ 2147483647 w 3617"/>
              <a:gd name="T33" fmla="*/ 2147483647 h 3552"/>
              <a:gd name="T34" fmla="*/ 0 w 3617"/>
              <a:gd name="T35" fmla="*/ 2147483647 h 3552"/>
              <a:gd name="T36" fmla="*/ 2147483647 w 3617"/>
              <a:gd name="T37" fmla="*/ 2147483647 h 3552"/>
              <a:gd name="T38" fmla="*/ 2147483647 w 3617"/>
              <a:gd name="T39" fmla="*/ 2147483647 h 3552"/>
              <a:gd name="T40" fmla="*/ 2147483647 w 3617"/>
              <a:gd name="T41" fmla="*/ 2147483647 h 3552"/>
              <a:gd name="T42" fmla="*/ 2147483647 w 3617"/>
              <a:gd name="T43" fmla="*/ 2147483647 h 3552"/>
              <a:gd name="T44" fmla="*/ 2147483647 w 3617"/>
              <a:gd name="T45" fmla="*/ 2147483647 h 3552"/>
              <a:gd name="T46" fmla="*/ 2147483647 w 3617"/>
              <a:gd name="T47" fmla="*/ 2147483647 h 3552"/>
              <a:gd name="T48" fmla="*/ 2147483647 w 3617"/>
              <a:gd name="T49" fmla="*/ 2147483647 h 3552"/>
              <a:gd name="T50" fmla="*/ 2147483647 w 3617"/>
              <a:gd name="T51" fmla="*/ 2147483647 h 3552"/>
              <a:gd name="T52" fmla="*/ 2147483647 w 3617"/>
              <a:gd name="T53" fmla="*/ 2147483647 h 3552"/>
              <a:gd name="T54" fmla="*/ 2147483647 w 3617"/>
              <a:gd name="T55" fmla="*/ 2147483647 h 3552"/>
              <a:gd name="T56" fmla="*/ 2147483647 w 3617"/>
              <a:gd name="T57" fmla="*/ 2147483647 h 3552"/>
              <a:gd name="T58" fmla="*/ 2147483647 w 3617"/>
              <a:gd name="T59" fmla="*/ 2147483647 h 3552"/>
              <a:gd name="T60" fmla="*/ 2147483647 w 3617"/>
              <a:gd name="T61" fmla="*/ 2147483647 h 3552"/>
              <a:gd name="T62" fmla="*/ 2147483647 w 3617"/>
              <a:gd name="T63" fmla="*/ 2147483647 h 3552"/>
              <a:gd name="T64" fmla="*/ 2147483647 w 3617"/>
              <a:gd name="T65" fmla="*/ 2147483647 h 3552"/>
              <a:gd name="T66" fmla="*/ 2147483647 w 3617"/>
              <a:gd name="T67" fmla="*/ 2147483647 h 3552"/>
              <a:gd name="T68" fmla="*/ 2147483647 w 3617"/>
              <a:gd name="T69" fmla="*/ 2147483647 h 3552"/>
              <a:gd name="T70" fmla="*/ 2147483647 w 3617"/>
              <a:gd name="T71" fmla="*/ 2147483647 h 3552"/>
              <a:gd name="T72" fmla="*/ 2147483647 w 3617"/>
              <a:gd name="T73" fmla="*/ 2147483647 h 3552"/>
              <a:gd name="T74" fmla="*/ 2147483647 w 3617"/>
              <a:gd name="T75" fmla="*/ 2147483647 h 3552"/>
              <a:gd name="T76" fmla="*/ 2147483647 w 3617"/>
              <a:gd name="T77" fmla="*/ 2147483647 h 3552"/>
              <a:gd name="T78" fmla="*/ 2147483647 w 3617"/>
              <a:gd name="T79" fmla="*/ 2147483647 h 3552"/>
              <a:gd name="T80" fmla="*/ 2147483647 w 3617"/>
              <a:gd name="T81" fmla="*/ 2147483647 h 3552"/>
              <a:gd name="T82" fmla="*/ 2147483647 w 3617"/>
              <a:gd name="T83" fmla="*/ 2147483647 h 3552"/>
              <a:gd name="T84" fmla="*/ 2147483647 w 3617"/>
              <a:gd name="T85" fmla="*/ 2147483647 h 3552"/>
              <a:gd name="T86" fmla="*/ 2147483647 w 3617"/>
              <a:gd name="T87" fmla="*/ 0 h 3552"/>
              <a:gd name="T88" fmla="*/ 2147483647 w 3617"/>
              <a:gd name="T89" fmla="*/ 2147483647 h 3552"/>
              <a:gd name="T90" fmla="*/ 2147483647 w 3617"/>
              <a:gd name="T91" fmla="*/ 2147483647 h 3552"/>
              <a:gd name="T92" fmla="*/ 2147483647 w 3617"/>
              <a:gd name="T93" fmla="*/ 2147483647 h 3552"/>
              <a:gd name="T94" fmla="*/ 2147483647 w 3617"/>
              <a:gd name="T95" fmla="*/ 2147483647 h 35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17"/>
              <a:gd name="T145" fmla="*/ 0 h 3552"/>
              <a:gd name="T146" fmla="*/ 3617 w 3617"/>
              <a:gd name="T147" fmla="*/ 3552 h 35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17" h="3552">
                <a:moveTo>
                  <a:pt x="1927" y="911"/>
                </a:moveTo>
                <a:lnTo>
                  <a:pt x="695" y="1594"/>
                </a:lnTo>
                <a:lnTo>
                  <a:pt x="719" y="1748"/>
                </a:lnTo>
                <a:lnTo>
                  <a:pt x="714" y="1866"/>
                </a:lnTo>
                <a:lnTo>
                  <a:pt x="650" y="2074"/>
                </a:lnTo>
                <a:lnTo>
                  <a:pt x="627" y="2142"/>
                </a:lnTo>
                <a:lnTo>
                  <a:pt x="584" y="2151"/>
                </a:lnTo>
                <a:lnTo>
                  <a:pt x="460" y="2130"/>
                </a:lnTo>
                <a:lnTo>
                  <a:pt x="376" y="2179"/>
                </a:lnTo>
                <a:lnTo>
                  <a:pt x="269" y="2291"/>
                </a:lnTo>
                <a:lnTo>
                  <a:pt x="195" y="2438"/>
                </a:lnTo>
                <a:lnTo>
                  <a:pt x="186" y="2543"/>
                </a:lnTo>
                <a:lnTo>
                  <a:pt x="183" y="2703"/>
                </a:lnTo>
                <a:lnTo>
                  <a:pt x="150" y="2719"/>
                </a:lnTo>
                <a:lnTo>
                  <a:pt x="84" y="2737"/>
                </a:lnTo>
                <a:lnTo>
                  <a:pt x="45" y="2789"/>
                </a:lnTo>
                <a:lnTo>
                  <a:pt x="12" y="2845"/>
                </a:lnTo>
                <a:lnTo>
                  <a:pt x="0" y="2849"/>
                </a:lnTo>
                <a:lnTo>
                  <a:pt x="117" y="3265"/>
                </a:lnTo>
                <a:lnTo>
                  <a:pt x="113" y="3265"/>
                </a:lnTo>
                <a:lnTo>
                  <a:pt x="888" y="3552"/>
                </a:lnTo>
                <a:lnTo>
                  <a:pt x="1091" y="3449"/>
                </a:lnTo>
                <a:lnTo>
                  <a:pt x="2143" y="3391"/>
                </a:lnTo>
                <a:lnTo>
                  <a:pt x="2804" y="3135"/>
                </a:lnTo>
                <a:lnTo>
                  <a:pt x="2853" y="3166"/>
                </a:lnTo>
                <a:lnTo>
                  <a:pt x="2985" y="3133"/>
                </a:lnTo>
                <a:lnTo>
                  <a:pt x="2981" y="3119"/>
                </a:lnTo>
                <a:lnTo>
                  <a:pt x="2948" y="2942"/>
                </a:lnTo>
                <a:lnTo>
                  <a:pt x="3162" y="2481"/>
                </a:lnTo>
                <a:lnTo>
                  <a:pt x="3203" y="2202"/>
                </a:lnTo>
                <a:lnTo>
                  <a:pt x="3170" y="2167"/>
                </a:lnTo>
                <a:lnTo>
                  <a:pt x="3115" y="2146"/>
                </a:lnTo>
                <a:lnTo>
                  <a:pt x="3009" y="2152"/>
                </a:lnTo>
                <a:lnTo>
                  <a:pt x="2957" y="2152"/>
                </a:lnTo>
                <a:lnTo>
                  <a:pt x="2936" y="2119"/>
                </a:lnTo>
                <a:lnTo>
                  <a:pt x="2942" y="2086"/>
                </a:lnTo>
                <a:lnTo>
                  <a:pt x="3277" y="1788"/>
                </a:lnTo>
                <a:lnTo>
                  <a:pt x="3215" y="1562"/>
                </a:lnTo>
                <a:lnTo>
                  <a:pt x="3220" y="1431"/>
                </a:lnTo>
                <a:lnTo>
                  <a:pt x="3250" y="1295"/>
                </a:lnTo>
                <a:lnTo>
                  <a:pt x="3617" y="807"/>
                </a:lnTo>
                <a:lnTo>
                  <a:pt x="3425" y="300"/>
                </a:lnTo>
                <a:lnTo>
                  <a:pt x="2870" y="35"/>
                </a:lnTo>
                <a:lnTo>
                  <a:pt x="2798" y="0"/>
                </a:lnTo>
                <a:lnTo>
                  <a:pt x="2613" y="410"/>
                </a:lnTo>
                <a:lnTo>
                  <a:pt x="2453" y="630"/>
                </a:lnTo>
                <a:lnTo>
                  <a:pt x="1969" y="829"/>
                </a:lnTo>
                <a:lnTo>
                  <a:pt x="1927" y="911"/>
                </a:lnTo>
                <a:close/>
              </a:path>
            </a:pathLst>
          </a:custGeom>
          <a:solidFill>
            <a:schemeClr val="bg1">
              <a:lumMod val="85000"/>
            </a:schemeClr>
          </a:solidFill>
          <a:ln w="0">
            <a:solidFill>
              <a:srgbClr val="000000"/>
            </a:solidFill>
            <a:prstDash val="solid"/>
            <a:round/>
            <a:headEnd/>
            <a:tailEnd/>
          </a:ln>
        </p:spPr>
        <p:txBody>
          <a:bodyPr/>
          <a:lstStyle/>
          <a:p>
            <a:endParaRPr lang="fi-FI"/>
          </a:p>
        </p:txBody>
      </p:sp>
      <p:sp>
        <p:nvSpPr>
          <p:cNvPr id="38919" name="Freeform 7"/>
          <p:cNvSpPr>
            <a:spLocks noChangeAspect="1"/>
          </p:cNvSpPr>
          <p:nvPr/>
        </p:nvSpPr>
        <p:spPr bwMode="auto">
          <a:xfrm>
            <a:off x="2360613" y="6519863"/>
            <a:ext cx="184150" cy="231775"/>
          </a:xfrm>
          <a:custGeom>
            <a:avLst/>
            <a:gdLst>
              <a:gd name="T0" fmla="*/ 2147483647 w 273"/>
              <a:gd name="T1" fmla="*/ 2147483647 h 345"/>
              <a:gd name="T2" fmla="*/ 2147483647 w 273"/>
              <a:gd name="T3" fmla="*/ 2147483647 h 345"/>
              <a:gd name="T4" fmla="*/ 2147483647 w 273"/>
              <a:gd name="T5" fmla="*/ 2147483647 h 345"/>
              <a:gd name="T6" fmla="*/ 2147483647 w 273"/>
              <a:gd name="T7" fmla="*/ 2147483647 h 345"/>
              <a:gd name="T8" fmla="*/ 2147483647 w 273"/>
              <a:gd name="T9" fmla="*/ 2147483647 h 345"/>
              <a:gd name="T10" fmla="*/ 2147483647 w 273"/>
              <a:gd name="T11" fmla="*/ 2147483647 h 345"/>
              <a:gd name="T12" fmla="*/ 2147483647 w 273"/>
              <a:gd name="T13" fmla="*/ 2147483647 h 345"/>
              <a:gd name="T14" fmla="*/ 2147483647 w 273"/>
              <a:gd name="T15" fmla="*/ 2147483647 h 345"/>
              <a:gd name="T16" fmla="*/ 0 w 273"/>
              <a:gd name="T17" fmla="*/ 2147483647 h 345"/>
              <a:gd name="T18" fmla="*/ 2147483647 w 273"/>
              <a:gd name="T19" fmla="*/ 0 h 345"/>
              <a:gd name="T20" fmla="*/ 2147483647 w 273"/>
              <a:gd name="T21" fmla="*/ 2147483647 h 345"/>
              <a:gd name="T22" fmla="*/ 2147483647 w 273"/>
              <a:gd name="T23" fmla="*/ 2147483647 h 345"/>
              <a:gd name="T24" fmla="*/ 2147483647 w 273"/>
              <a:gd name="T25" fmla="*/ 2147483647 h 345"/>
              <a:gd name="T26" fmla="*/ 2147483647 w 273"/>
              <a:gd name="T27" fmla="*/ 2147483647 h 345"/>
              <a:gd name="T28" fmla="*/ 2147483647 w 273"/>
              <a:gd name="T29" fmla="*/ 2147483647 h 3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3"/>
              <a:gd name="T46" fmla="*/ 0 h 345"/>
              <a:gd name="T47" fmla="*/ 273 w 273"/>
              <a:gd name="T48" fmla="*/ 345 h 3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3" h="345">
                <a:moveTo>
                  <a:pt x="154" y="271"/>
                </a:moveTo>
                <a:lnTo>
                  <a:pt x="100" y="314"/>
                </a:lnTo>
                <a:lnTo>
                  <a:pt x="79" y="314"/>
                </a:lnTo>
                <a:lnTo>
                  <a:pt x="58" y="296"/>
                </a:lnTo>
                <a:lnTo>
                  <a:pt x="49" y="268"/>
                </a:lnTo>
                <a:lnTo>
                  <a:pt x="87" y="190"/>
                </a:lnTo>
                <a:lnTo>
                  <a:pt x="82" y="141"/>
                </a:lnTo>
                <a:lnTo>
                  <a:pt x="52" y="98"/>
                </a:lnTo>
                <a:lnTo>
                  <a:pt x="0" y="75"/>
                </a:lnTo>
                <a:lnTo>
                  <a:pt x="184" y="0"/>
                </a:lnTo>
                <a:lnTo>
                  <a:pt x="273" y="203"/>
                </a:lnTo>
                <a:lnTo>
                  <a:pt x="187" y="339"/>
                </a:lnTo>
                <a:lnTo>
                  <a:pt x="185" y="345"/>
                </a:lnTo>
                <a:lnTo>
                  <a:pt x="180" y="341"/>
                </a:lnTo>
                <a:lnTo>
                  <a:pt x="154" y="271"/>
                </a:lnTo>
                <a:close/>
              </a:path>
            </a:pathLst>
          </a:custGeom>
          <a:solidFill>
            <a:srgbClr val="EF89A6"/>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p>
        </p:txBody>
      </p:sp>
      <p:sp>
        <p:nvSpPr>
          <p:cNvPr id="38920" name="Freeform 8"/>
          <p:cNvSpPr>
            <a:spLocks noChangeAspect="1"/>
          </p:cNvSpPr>
          <p:nvPr/>
        </p:nvSpPr>
        <p:spPr bwMode="auto">
          <a:xfrm>
            <a:off x="2360613" y="6172200"/>
            <a:ext cx="547687" cy="485775"/>
          </a:xfrm>
          <a:custGeom>
            <a:avLst/>
            <a:gdLst>
              <a:gd name="T0" fmla="*/ 2147483647 w 817"/>
              <a:gd name="T1" fmla="*/ 2147483647 h 722"/>
              <a:gd name="T2" fmla="*/ 2147483647 w 817"/>
              <a:gd name="T3" fmla="*/ 2147483647 h 722"/>
              <a:gd name="T4" fmla="*/ 2147483647 w 817"/>
              <a:gd name="T5" fmla="*/ 2147483647 h 722"/>
              <a:gd name="T6" fmla="*/ 0 w 817"/>
              <a:gd name="T7" fmla="*/ 2147483647 h 722"/>
              <a:gd name="T8" fmla="*/ 2147483647 w 817"/>
              <a:gd name="T9" fmla="*/ 2147483647 h 722"/>
              <a:gd name="T10" fmla="*/ 2147483647 w 817"/>
              <a:gd name="T11" fmla="*/ 2147483647 h 722"/>
              <a:gd name="T12" fmla="*/ 2147483647 w 817"/>
              <a:gd name="T13" fmla="*/ 0 h 722"/>
              <a:gd name="T14" fmla="*/ 2147483647 w 817"/>
              <a:gd name="T15" fmla="*/ 2147483647 h 722"/>
              <a:gd name="T16" fmla="*/ 2147483647 w 817"/>
              <a:gd name="T17" fmla="*/ 2147483647 h 722"/>
              <a:gd name="T18" fmla="*/ 2147483647 w 817"/>
              <a:gd name="T19" fmla="*/ 2147483647 h 722"/>
              <a:gd name="T20" fmla="*/ 2147483647 w 817"/>
              <a:gd name="T21" fmla="*/ 2147483647 h 722"/>
              <a:gd name="T22" fmla="*/ 2147483647 w 817"/>
              <a:gd name="T23" fmla="*/ 2147483647 h 722"/>
              <a:gd name="T24" fmla="*/ 2147483647 w 817"/>
              <a:gd name="T25" fmla="*/ 2147483647 h 722"/>
              <a:gd name="T26" fmla="*/ 2147483647 w 817"/>
              <a:gd name="T27" fmla="*/ 2147483647 h 722"/>
              <a:gd name="T28" fmla="*/ 2147483647 w 817"/>
              <a:gd name="T29" fmla="*/ 2147483647 h 722"/>
              <a:gd name="T30" fmla="*/ 2147483647 w 817"/>
              <a:gd name="T31" fmla="*/ 2147483647 h 7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17"/>
              <a:gd name="T49" fmla="*/ 0 h 722"/>
              <a:gd name="T50" fmla="*/ 817 w 817"/>
              <a:gd name="T51" fmla="*/ 722 h 7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17" h="722">
                <a:moveTo>
                  <a:pt x="339" y="615"/>
                </a:moveTo>
                <a:lnTo>
                  <a:pt x="273" y="722"/>
                </a:lnTo>
                <a:lnTo>
                  <a:pt x="184" y="519"/>
                </a:lnTo>
                <a:lnTo>
                  <a:pt x="0" y="594"/>
                </a:lnTo>
                <a:lnTo>
                  <a:pt x="5" y="589"/>
                </a:lnTo>
                <a:lnTo>
                  <a:pt x="88" y="412"/>
                </a:lnTo>
                <a:lnTo>
                  <a:pt x="79" y="0"/>
                </a:lnTo>
                <a:lnTo>
                  <a:pt x="289" y="132"/>
                </a:lnTo>
                <a:lnTo>
                  <a:pt x="593" y="110"/>
                </a:lnTo>
                <a:lnTo>
                  <a:pt x="762" y="172"/>
                </a:lnTo>
                <a:lnTo>
                  <a:pt x="817" y="93"/>
                </a:lnTo>
                <a:lnTo>
                  <a:pt x="726" y="246"/>
                </a:lnTo>
                <a:lnTo>
                  <a:pt x="566" y="412"/>
                </a:lnTo>
                <a:lnTo>
                  <a:pt x="473" y="464"/>
                </a:lnTo>
                <a:lnTo>
                  <a:pt x="436" y="613"/>
                </a:lnTo>
                <a:lnTo>
                  <a:pt x="339" y="615"/>
                </a:lnTo>
                <a:close/>
              </a:path>
            </a:pathLst>
          </a:custGeom>
          <a:solidFill>
            <a:schemeClr val="bg1">
              <a:lumMod val="85000"/>
            </a:schemeClr>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p>
        </p:txBody>
      </p:sp>
      <p:sp>
        <p:nvSpPr>
          <p:cNvPr id="38921" name="Freeform 9"/>
          <p:cNvSpPr>
            <a:spLocks noChangeAspect="1"/>
          </p:cNvSpPr>
          <p:nvPr/>
        </p:nvSpPr>
        <p:spPr bwMode="auto">
          <a:xfrm>
            <a:off x="2198688" y="2620963"/>
            <a:ext cx="1195387" cy="1866900"/>
          </a:xfrm>
          <a:custGeom>
            <a:avLst/>
            <a:gdLst>
              <a:gd name="T0" fmla="*/ 2147483647 w 1785"/>
              <a:gd name="T1" fmla="*/ 2147483647 h 2791"/>
              <a:gd name="T2" fmla="*/ 2147483647 w 1785"/>
              <a:gd name="T3" fmla="*/ 2147483647 h 2791"/>
              <a:gd name="T4" fmla="*/ 2147483647 w 1785"/>
              <a:gd name="T5" fmla="*/ 2147483647 h 2791"/>
              <a:gd name="T6" fmla="*/ 2147483647 w 1785"/>
              <a:gd name="T7" fmla="*/ 2147483647 h 2791"/>
              <a:gd name="T8" fmla="*/ 2147483647 w 1785"/>
              <a:gd name="T9" fmla="*/ 2147483647 h 2791"/>
              <a:gd name="T10" fmla="*/ 0 w 1785"/>
              <a:gd name="T11" fmla="*/ 2147483647 h 2791"/>
              <a:gd name="T12" fmla="*/ 2147483647 w 1785"/>
              <a:gd name="T13" fmla="*/ 2147483647 h 2791"/>
              <a:gd name="T14" fmla="*/ 2147483647 w 1785"/>
              <a:gd name="T15" fmla="*/ 2147483647 h 2791"/>
              <a:gd name="T16" fmla="*/ 2147483647 w 1785"/>
              <a:gd name="T17" fmla="*/ 2147483647 h 2791"/>
              <a:gd name="T18" fmla="*/ 2147483647 w 1785"/>
              <a:gd name="T19" fmla="*/ 2147483647 h 2791"/>
              <a:gd name="T20" fmla="*/ 2147483647 w 1785"/>
              <a:gd name="T21" fmla="*/ 0 h 2791"/>
              <a:gd name="T22" fmla="*/ 2147483647 w 1785"/>
              <a:gd name="T23" fmla="*/ 2147483647 h 2791"/>
              <a:gd name="T24" fmla="*/ 2147483647 w 1785"/>
              <a:gd name="T25" fmla="*/ 2147483647 h 2791"/>
              <a:gd name="T26" fmla="*/ 2147483647 w 1785"/>
              <a:gd name="T27" fmla="*/ 2147483647 h 2791"/>
              <a:gd name="T28" fmla="*/ 2147483647 w 1785"/>
              <a:gd name="T29" fmla="*/ 2147483647 h 2791"/>
              <a:gd name="T30" fmla="*/ 2147483647 w 1785"/>
              <a:gd name="T31" fmla="*/ 2147483647 h 2791"/>
              <a:gd name="T32" fmla="*/ 2147483647 w 1785"/>
              <a:gd name="T33" fmla="*/ 2147483647 h 2791"/>
              <a:gd name="T34" fmla="*/ 2147483647 w 1785"/>
              <a:gd name="T35" fmla="*/ 2147483647 h 2791"/>
              <a:gd name="T36" fmla="*/ 2147483647 w 1785"/>
              <a:gd name="T37" fmla="*/ 2147483647 h 2791"/>
              <a:gd name="T38" fmla="*/ 2147483647 w 1785"/>
              <a:gd name="T39" fmla="*/ 2147483647 h 2791"/>
              <a:gd name="T40" fmla="*/ 2147483647 w 1785"/>
              <a:gd name="T41" fmla="*/ 2147483647 h 2791"/>
              <a:gd name="T42" fmla="*/ 2147483647 w 1785"/>
              <a:gd name="T43" fmla="*/ 2147483647 h 2791"/>
              <a:gd name="T44" fmla="*/ 2147483647 w 1785"/>
              <a:gd name="T45" fmla="*/ 2147483647 h 27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85"/>
              <a:gd name="T70" fmla="*/ 0 h 2791"/>
              <a:gd name="T71" fmla="*/ 1785 w 1785"/>
              <a:gd name="T72" fmla="*/ 2791 h 279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85" h="2791">
                <a:moveTo>
                  <a:pt x="628" y="2773"/>
                </a:moveTo>
                <a:lnTo>
                  <a:pt x="318" y="2144"/>
                </a:lnTo>
                <a:lnTo>
                  <a:pt x="283" y="2026"/>
                </a:lnTo>
                <a:lnTo>
                  <a:pt x="252" y="1702"/>
                </a:lnTo>
                <a:lnTo>
                  <a:pt x="203" y="1002"/>
                </a:lnTo>
                <a:lnTo>
                  <a:pt x="0" y="620"/>
                </a:lnTo>
                <a:lnTo>
                  <a:pt x="87" y="561"/>
                </a:lnTo>
                <a:lnTo>
                  <a:pt x="223" y="509"/>
                </a:lnTo>
                <a:lnTo>
                  <a:pt x="478" y="152"/>
                </a:lnTo>
                <a:lnTo>
                  <a:pt x="655" y="2"/>
                </a:lnTo>
                <a:lnTo>
                  <a:pt x="974" y="0"/>
                </a:lnTo>
                <a:lnTo>
                  <a:pt x="1749" y="287"/>
                </a:lnTo>
                <a:lnTo>
                  <a:pt x="1672" y="692"/>
                </a:lnTo>
                <a:lnTo>
                  <a:pt x="1785" y="1054"/>
                </a:lnTo>
                <a:lnTo>
                  <a:pt x="1518" y="1925"/>
                </a:lnTo>
                <a:lnTo>
                  <a:pt x="1556" y="2181"/>
                </a:lnTo>
                <a:lnTo>
                  <a:pt x="1398" y="2341"/>
                </a:lnTo>
                <a:lnTo>
                  <a:pt x="1373" y="2413"/>
                </a:lnTo>
                <a:lnTo>
                  <a:pt x="1276" y="2467"/>
                </a:lnTo>
                <a:lnTo>
                  <a:pt x="1170" y="2791"/>
                </a:lnTo>
                <a:lnTo>
                  <a:pt x="755" y="2723"/>
                </a:lnTo>
                <a:lnTo>
                  <a:pt x="630" y="2778"/>
                </a:lnTo>
                <a:lnTo>
                  <a:pt x="628" y="2773"/>
                </a:lnTo>
                <a:close/>
              </a:path>
            </a:pathLst>
          </a:custGeom>
          <a:noFill/>
          <a:ln w="0">
            <a:solidFill>
              <a:srgbClr val="000000"/>
            </a:solidFill>
            <a:prstDash val="solid"/>
            <a:round/>
            <a:headEnd/>
            <a:tailEnd/>
          </a:ln>
        </p:spPr>
        <p:txBody>
          <a:bodyPr/>
          <a:lstStyle/>
          <a:p>
            <a:endParaRPr lang="fi-FI"/>
          </a:p>
        </p:txBody>
      </p:sp>
      <p:sp>
        <p:nvSpPr>
          <p:cNvPr id="38922" name="Freeform 10"/>
          <p:cNvSpPr>
            <a:spLocks noChangeAspect="1"/>
          </p:cNvSpPr>
          <p:nvPr/>
        </p:nvSpPr>
        <p:spPr bwMode="auto">
          <a:xfrm>
            <a:off x="1914525" y="3736975"/>
            <a:ext cx="757238" cy="1079500"/>
          </a:xfrm>
          <a:custGeom>
            <a:avLst/>
            <a:gdLst>
              <a:gd name="T0" fmla="*/ 2147483647 w 1130"/>
              <a:gd name="T1" fmla="*/ 2147483647 h 1611"/>
              <a:gd name="T2" fmla="*/ 2147483647 w 1130"/>
              <a:gd name="T3" fmla="*/ 2147483647 h 1611"/>
              <a:gd name="T4" fmla="*/ 2147483647 w 1130"/>
              <a:gd name="T5" fmla="*/ 2147483647 h 1611"/>
              <a:gd name="T6" fmla="*/ 2147483647 w 1130"/>
              <a:gd name="T7" fmla="*/ 2147483647 h 1611"/>
              <a:gd name="T8" fmla="*/ 2147483647 w 1130"/>
              <a:gd name="T9" fmla="*/ 0 h 1611"/>
              <a:gd name="T10" fmla="*/ 0 w 1130"/>
              <a:gd name="T11" fmla="*/ 2147483647 h 1611"/>
              <a:gd name="T12" fmla="*/ 2147483647 w 1130"/>
              <a:gd name="T13" fmla="*/ 2147483647 h 1611"/>
              <a:gd name="T14" fmla="*/ 2147483647 w 1130"/>
              <a:gd name="T15" fmla="*/ 2147483647 h 1611"/>
              <a:gd name="T16" fmla="*/ 2147483647 w 1130"/>
              <a:gd name="T17" fmla="*/ 2147483647 h 1611"/>
              <a:gd name="T18" fmla="*/ 2147483647 w 1130"/>
              <a:gd name="T19" fmla="*/ 2147483647 h 1611"/>
              <a:gd name="T20" fmla="*/ 2147483647 w 1130"/>
              <a:gd name="T21" fmla="*/ 2147483647 h 1611"/>
              <a:gd name="T22" fmla="*/ 2147483647 w 1130"/>
              <a:gd name="T23" fmla="*/ 2147483647 h 1611"/>
              <a:gd name="T24" fmla="*/ 2147483647 w 1130"/>
              <a:gd name="T25" fmla="*/ 2147483647 h 1611"/>
              <a:gd name="T26" fmla="*/ 2147483647 w 1130"/>
              <a:gd name="T27" fmla="*/ 2147483647 h 1611"/>
              <a:gd name="T28" fmla="*/ 2147483647 w 1130"/>
              <a:gd name="T29" fmla="*/ 2147483647 h 1611"/>
              <a:gd name="T30" fmla="*/ 2147483647 w 1130"/>
              <a:gd name="T31" fmla="*/ 2147483647 h 1611"/>
              <a:gd name="T32" fmla="*/ 2147483647 w 1130"/>
              <a:gd name="T33" fmla="*/ 2147483647 h 1611"/>
              <a:gd name="T34" fmla="*/ 2147483647 w 1130"/>
              <a:gd name="T35" fmla="*/ 2147483647 h 1611"/>
              <a:gd name="T36" fmla="*/ 2147483647 w 1130"/>
              <a:gd name="T37" fmla="*/ 2147483647 h 1611"/>
              <a:gd name="T38" fmla="*/ 2147483647 w 1130"/>
              <a:gd name="T39" fmla="*/ 2147483647 h 1611"/>
              <a:gd name="T40" fmla="*/ 2147483647 w 1130"/>
              <a:gd name="T41" fmla="*/ 2147483647 h 1611"/>
              <a:gd name="T42" fmla="*/ 2147483647 w 1130"/>
              <a:gd name="T43" fmla="*/ 2147483647 h 1611"/>
              <a:gd name="T44" fmla="*/ 2147483647 w 1130"/>
              <a:gd name="T45" fmla="*/ 2147483647 h 16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30"/>
              <a:gd name="T70" fmla="*/ 0 h 1611"/>
              <a:gd name="T71" fmla="*/ 1130 w 1130"/>
              <a:gd name="T72" fmla="*/ 1611 h 16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30" h="1611">
                <a:moveTo>
                  <a:pt x="1053" y="1105"/>
                </a:moveTo>
                <a:lnTo>
                  <a:pt x="743" y="476"/>
                </a:lnTo>
                <a:lnTo>
                  <a:pt x="708" y="358"/>
                </a:lnTo>
                <a:lnTo>
                  <a:pt x="677" y="34"/>
                </a:lnTo>
                <a:lnTo>
                  <a:pt x="518" y="0"/>
                </a:lnTo>
                <a:lnTo>
                  <a:pt x="0" y="407"/>
                </a:lnTo>
                <a:lnTo>
                  <a:pt x="130" y="432"/>
                </a:lnTo>
                <a:lnTo>
                  <a:pt x="188" y="480"/>
                </a:lnTo>
                <a:lnTo>
                  <a:pt x="197" y="561"/>
                </a:lnTo>
                <a:lnTo>
                  <a:pt x="194" y="722"/>
                </a:lnTo>
                <a:lnTo>
                  <a:pt x="168" y="779"/>
                </a:lnTo>
                <a:lnTo>
                  <a:pt x="119" y="804"/>
                </a:lnTo>
                <a:lnTo>
                  <a:pt x="65" y="825"/>
                </a:lnTo>
                <a:lnTo>
                  <a:pt x="35" y="886"/>
                </a:lnTo>
                <a:lnTo>
                  <a:pt x="35" y="973"/>
                </a:lnTo>
                <a:lnTo>
                  <a:pt x="99" y="1197"/>
                </a:lnTo>
                <a:lnTo>
                  <a:pt x="200" y="1407"/>
                </a:lnTo>
                <a:lnTo>
                  <a:pt x="203" y="1418"/>
                </a:lnTo>
                <a:lnTo>
                  <a:pt x="560" y="1423"/>
                </a:lnTo>
                <a:lnTo>
                  <a:pt x="595" y="1475"/>
                </a:lnTo>
                <a:lnTo>
                  <a:pt x="1130" y="1611"/>
                </a:lnTo>
                <a:lnTo>
                  <a:pt x="1055" y="1110"/>
                </a:lnTo>
                <a:lnTo>
                  <a:pt x="1053" y="1105"/>
                </a:lnTo>
                <a:close/>
              </a:path>
            </a:pathLst>
          </a:custGeom>
          <a:noFill/>
          <a:ln w="0">
            <a:solidFill>
              <a:srgbClr val="000000"/>
            </a:solidFill>
            <a:prstDash val="solid"/>
            <a:round/>
            <a:headEnd/>
            <a:tailEnd/>
          </a:ln>
        </p:spPr>
        <p:txBody>
          <a:bodyPr/>
          <a:lstStyle/>
          <a:p>
            <a:endParaRPr lang="fi-FI"/>
          </a:p>
        </p:txBody>
      </p:sp>
      <p:sp>
        <p:nvSpPr>
          <p:cNvPr id="38924" name="Freeform 12"/>
          <p:cNvSpPr>
            <a:spLocks noChangeAspect="1"/>
          </p:cNvSpPr>
          <p:nvPr/>
        </p:nvSpPr>
        <p:spPr bwMode="auto">
          <a:xfrm>
            <a:off x="1855788" y="2897188"/>
            <a:ext cx="512762" cy="1112837"/>
          </a:xfrm>
          <a:custGeom>
            <a:avLst/>
            <a:gdLst>
              <a:gd name="T0" fmla="*/ 2147483647 w 764"/>
              <a:gd name="T1" fmla="*/ 2147483647 h 1661"/>
              <a:gd name="T2" fmla="*/ 2147483647 w 764"/>
              <a:gd name="T3" fmla="*/ 2147483647 h 1661"/>
              <a:gd name="T4" fmla="*/ 2147483647 w 764"/>
              <a:gd name="T5" fmla="*/ 2147483647 h 1661"/>
              <a:gd name="T6" fmla="*/ 2147483647 w 764"/>
              <a:gd name="T7" fmla="*/ 2147483647 h 1661"/>
              <a:gd name="T8" fmla="*/ 0 w 764"/>
              <a:gd name="T9" fmla="*/ 2147483647 h 1661"/>
              <a:gd name="T10" fmla="*/ 2147483647 w 764"/>
              <a:gd name="T11" fmla="*/ 2147483647 h 1661"/>
              <a:gd name="T12" fmla="*/ 2147483647 w 764"/>
              <a:gd name="T13" fmla="*/ 2147483647 h 1661"/>
              <a:gd name="T14" fmla="*/ 2147483647 w 764"/>
              <a:gd name="T15" fmla="*/ 2147483647 h 1661"/>
              <a:gd name="T16" fmla="*/ 2147483647 w 764"/>
              <a:gd name="T17" fmla="*/ 2147483647 h 1661"/>
              <a:gd name="T18" fmla="*/ 2147483647 w 764"/>
              <a:gd name="T19" fmla="*/ 2147483647 h 1661"/>
              <a:gd name="T20" fmla="*/ 2147483647 w 764"/>
              <a:gd name="T21" fmla="*/ 2147483647 h 1661"/>
              <a:gd name="T22" fmla="*/ 2147483647 w 764"/>
              <a:gd name="T23" fmla="*/ 2147483647 h 1661"/>
              <a:gd name="T24" fmla="*/ 2147483647 w 764"/>
              <a:gd name="T25" fmla="*/ 2147483647 h 1661"/>
              <a:gd name="T26" fmla="*/ 2147483647 w 764"/>
              <a:gd name="T27" fmla="*/ 2147483647 h 1661"/>
              <a:gd name="T28" fmla="*/ 2147483647 w 764"/>
              <a:gd name="T29" fmla="*/ 0 h 1661"/>
              <a:gd name="T30" fmla="*/ 2147483647 w 764"/>
              <a:gd name="T31" fmla="*/ 2147483647 h 1661"/>
              <a:gd name="T32" fmla="*/ 2147483647 w 764"/>
              <a:gd name="T33" fmla="*/ 2147483647 h 1661"/>
              <a:gd name="T34" fmla="*/ 2147483647 w 764"/>
              <a:gd name="T35" fmla="*/ 2147483647 h 1661"/>
              <a:gd name="T36" fmla="*/ 2147483647 w 764"/>
              <a:gd name="T37" fmla="*/ 2147483647 h 1661"/>
              <a:gd name="T38" fmla="*/ 2147483647 w 764"/>
              <a:gd name="T39" fmla="*/ 2147483647 h 1661"/>
              <a:gd name="T40" fmla="*/ 2147483647 w 764"/>
              <a:gd name="T41" fmla="*/ 2147483647 h 1661"/>
              <a:gd name="T42" fmla="*/ 2147483647 w 764"/>
              <a:gd name="T43" fmla="*/ 2147483647 h 1661"/>
              <a:gd name="T44" fmla="*/ 2147483647 w 764"/>
              <a:gd name="T45" fmla="*/ 2147483647 h 1661"/>
              <a:gd name="T46" fmla="*/ 2147483647 w 764"/>
              <a:gd name="T47" fmla="*/ 2147483647 h 1661"/>
              <a:gd name="T48" fmla="*/ 2147483647 w 764"/>
              <a:gd name="T49" fmla="*/ 2147483647 h 1661"/>
              <a:gd name="T50" fmla="*/ 2147483647 w 764"/>
              <a:gd name="T51" fmla="*/ 2147483647 h 1661"/>
              <a:gd name="T52" fmla="*/ 2147483647 w 764"/>
              <a:gd name="T53" fmla="*/ 2147483647 h 1661"/>
              <a:gd name="T54" fmla="*/ 2147483647 w 764"/>
              <a:gd name="T55" fmla="*/ 2147483647 h 16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64"/>
              <a:gd name="T85" fmla="*/ 0 h 1661"/>
              <a:gd name="T86" fmla="*/ 764 w 764"/>
              <a:gd name="T87" fmla="*/ 1661 h 166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64" h="1661">
                <a:moveTo>
                  <a:pt x="95" y="982"/>
                </a:moveTo>
                <a:lnTo>
                  <a:pt x="96" y="1148"/>
                </a:lnTo>
                <a:lnTo>
                  <a:pt x="108" y="1308"/>
                </a:lnTo>
                <a:lnTo>
                  <a:pt x="37" y="1490"/>
                </a:lnTo>
                <a:lnTo>
                  <a:pt x="0" y="1554"/>
                </a:lnTo>
                <a:lnTo>
                  <a:pt x="7" y="1602"/>
                </a:lnTo>
                <a:lnTo>
                  <a:pt x="50" y="1654"/>
                </a:lnTo>
                <a:lnTo>
                  <a:pt x="87" y="1661"/>
                </a:lnTo>
                <a:lnTo>
                  <a:pt x="605" y="1254"/>
                </a:lnTo>
                <a:lnTo>
                  <a:pt x="764" y="1288"/>
                </a:lnTo>
                <a:lnTo>
                  <a:pt x="715" y="588"/>
                </a:lnTo>
                <a:lnTo>
                  <a:pt x="512" y="206"/>
                </a:lnTo>
                <a:lnTo>
                  <a:pt x="599" y="147"/>
                </a:lnTo>
                <a:lnTo>
                  <a:pt x="593" y="77"/>
                </a:lnTo>
                <a:lnTo>
                  <a:pt x="355" y="0"/>
                </a:lnTo>
                <a:lnTo>
                  <a:pt x="42" y="22"/>
                </a:lnTo>
                <a:lnTo>
                  <a:pt x="1" y="101"/>
                </a:lnTo>
                <a:lnTo>
                  <a:pt x="4" y="108"/>
                </a:lnTo>
                <a:lnTo>
                  <a:pt x="40" y="239"/>
                </a:lnTo>
                <a:lnTo>
                  <a:pt x="93" y="323"/>
                </a:lnTo>
                <a:lnTo>
                  <a:pt x="141" y="380"/>
                </a:lnTo>
                <a:lnTo>
                  <a:pt x="186" y="429"/>
                </a:lnTo>
                <a:lnTo>
                  <a:pt x="232" y="507"/>
                </a:lnTo>
                <a:lnTo>
                  <a:pt x="248" y="555"/>
                </a:lnTo>
                <a:lnTo>
                  <a:pt x="211" y="621"/>
                </a:lnTo>
                <a:lnTo>
                  <a:pt x="131" y="673"/>
                </a:lnTo>
                <a:lnTo>
                  <a:pt x="98" y="747"/>
                </a:lnTo>
                <a:lnTo>
                  <a:pt x="95" y="982"/>
                </a:lnTo>
                <a:close/>
              </a:path>
            </a:pathLst>
          </a:custGeom>
          <a:noFill/>
          <a:ln w="0">
            <a:solidFill>
              <a:srgbClr val="000000"/>
            </a:solidFill>
            <a:prstDash val="solid"/>
            <a:round/>
            <a:headEnd/>
            <a:tailEnd/>
          </a:ln>
        </p:spPr>
        <p:txBody>
          <a:bodyPr/>
          <a:lstStyle/>
          <a:p>
            <a:endParaRPr lang="fi-FI"/>
          </a:p>
        </p:txBody>
      </p:sp>
      <p:sp>
        <p:nvSpPr>
          <p:cNvPr id="38925" name="Freeform 13"/>
          <p:cNvSpPr>
            <a:spLocks noChangeAspect="1"/>
          </p:cNvSpPr>
          <p:nvPr/>
        </p:nvSpPr>
        <p:spPr bwMode="auto">
          <a:xfrm>
            <a:off x="3687763" y="4100513"/>
            <a:ext cx="1050925" cy="788987"/>
          </a:xfrm>
          <a:custGeom>
            <a:avLst/>
            <a:gdLst>
              <a:gd name="T0" fmla="*/ 2147483647 w 1573"/>
              <a:gd name="T1" fmla="*/ 2147483647 h 1179"/>
              <a:gd name="T2" fmla="*/ 0 w 1573"/>
              <a:gd name="T3" fmla="*/ 2147483647 h 1179"/>
              <a:gd name="T4" fmla="*/ 2147483647 w 1573"/>
              <a:gd name="T5" fmla="*/ 2147483647 h 1179"/>
              <a:gd name="T6" fmla="*/ 2147483647 w 1573"/>
              <a:gd name="T7" fmla="*/ 2147483647 h 1179"/>
              <a:gd name="T8" fmla="*/ 2147483647 w 1573"/>
              <a:gd name="T9" fmla="*/ 2147483647 h 1179"/>
              <a:gd name="T10" fmla="*/ 2147483647 w 1573"/>
              <a:gd name="T11" fmla="*/ 2147483647 h 1179"/>
              <a:gd name="T12" fmla="*/ 2147483647 w 1573"/>
              <a:gd name="T13" fmla="*/ 0 h 1179"/>
              <a:gd name="T14" fmla="*/ 2147483647 w 1573"/>
              <a:gd name="T15" fmla="*/ 2147483647 h 1179"/>
              <a:gd name="T16" fmla="*/ 2147483647 w 1573"/>
              <a:gd name="T17" fmla="*/ 2147483647 h 1179"/>
              <a:gd name="T18" fmla="*/ 2147483647 w 1573"/>
              <a:gd name="T19" fmla="*/ 2147483647 h 1179"/>
              <a:gd name="T20" fmla="*/ 2147483647 w 1573"/>
              <a:gd name="T21" fmla="*/ 2147483647 h 1179"/>
              <a:gd name="T22" fmla="*/ 2147483647 w 1573"/>
              <a:gd name="T23" fmla="*/ 2147483647 h 1179"/>
              <a:gd name="T24" fmla="*/ 2147483647 w 1573"/>
              <a:gd name="T25" fmla="*/ 2147483647 h 1179"/>
              <a:gd name="T26" fmla="*/ 2147483647 w 1573"/>
              <a:gd name="T27" fmla="*/ 2147483647 h 1179"/>
              <a:gd name="T28" fmla="*/ 2147483647 w 1573"/>
              <a:gd name="T29" fmla="*/ 2147483647 h 1179"/>
              <a:gd name="T30" fmla="*/ 2147483647 w 1573"/>
              <a:gd name="T31" fmla="*/ 2147483647 h 1179"/>
              <a:gd name="T32" fmla="*/ 2147483647 w 1573"/>
              <a:gd name="T33" fmla="*/ 2147483647 h 1179"/>
              <a:gd name="T34" fmla="*/ 2147483647 w 1573"/>
              <a:gd name="T35" fmla="*/ 2147483647 h 1179"/>
              <a:gd name="T36" fmla="*/ 2147483647 w 1573"/>
              <a:gd name="T37" fmla="*/ 2147483647 h 1179"/>
              <a:gd name="T38" fmla="*/ 2147483647 w 1573"/>
              <a:gd name="T39" fmla="*/ 2147483647 h 11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73"/>
              <a:gd name="T61" fmla="*/ 0 h 1179"/>
              <a:gd name="T62" fmla="*/ 1573 w 1573"/>
              <a:gd name="T63" fmla="*/ 1179 h 11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73" h="1179">
                <a:moveTo>
                  <a:pt x="332" y="968"/>
                </a:moveTo>
                <a:lnTo>
                  <a:pt x="0" y="1044"/>
                </a:lnTo>
                <a:lnTo>
                  <a:pt x="418" y="532"/>
                </a:lnTo>
                <a:lnTo>
                  <a:pt x="487" y="172"/>
                </a:lnTo>
                <a:lnTo>
                  <a:pt x="604" y="127"/>
                </a:lnTo>
                <a:lnTo>
                  <a:pt x="608" y="5"/>
                </a:lnTo>
                <a:lnTo>
                  <a:pt x="610" y="0"/>
                </a:lnTo>
                <a:lnTo>
                  <a:pt x="1078" y="291"/>
                </a:lnTo>
                <a:lnTo>
                  <a:pt x="1186" y="552"/>
                </a:lnTo>
                <a:lnTo>
                  <a:pt x="1258" y="556"/>
                </a:lnTo>
                <a:lnTo>
                  <a:pt x="1573" y="684"/>
                </a:lnTo>
                <a:lnTo>
                  <a:pt x="1223" y="894"/>
                </a:lnTo>
                <a:lnTo>
                  <a:pt x="1177" y="1179"/>
                </a:lnTo>
                <a:lnTo>
                  <a:pt x="1170" y="1175"/>
                </a:lnTo>
                <a:lnTo>
                  <a:pt x="1011" y="1067"/>
                </a:lnTo>
                <a:lnTo>
                  <a:pt x="876" y="922"/>
                </a:lnTo>
                <a:lnTo>
                  <a:pt x="756" y="932"/>
                </a:lnTo>
                <a:lnTo>
                  <a:pt x="666" y="839"/>
                </a:lnTo>
                <a:lnTo>
                  <a:pt x="518" y="956"/>
                </a:lnTo>
                <a:lnTo>
                  <a:pt x="332" y="968"/>
                </a:lnTo>
                <a:close/>
              </a:path>
            </a:pathLst>
          </a:custGeom>
          <a:noFill/>
          <a:ln w="0">
            <a:solidFill>
              <a:srgbClr val="000000"/>
            </a:solidFill>
            <a:prstDash val="solid"/>
            <a:round/>
            <a:headEnd/>
            <a:tailEnd/>
          </a:ln>
        </p:spPr>
        <p:txBody>
          <a:bodyPr/>
          <a:lstStyle/>
          <a:p>
            <a:endParaRPr lang="fi-FI"/>
          </a:p>
        </p:txBody>
      </p:sp>
      <p:sp>
        <p:nvSpPr>
          <p:cNvPr id="38926" name="Freeform 14"/>
          <p:cNvSpPr>
            <a:spLocks noChangeAspect="1"/>
          </p:cNvSpPr>
          <p:nvPr/>
        </p:nvSpPr>
        <p:spPr bwMode="auto">
          <a:xfrm>
            <a:off x="4097338" y="5483225"/>
            <a:ext cx="911225" cy="1036638"/>
          </a:xfrm>
          <a:custGeom>
            <a:avLst/>
            <a:gdLst>
              <a:gd name="T0" fmla="*/ 2147483647 w 1362"/>
              <a:gd name="T1" fmla="*/ 2147483647 h 1551"/>
              <a:gd name="T2" fmla="*/ 2147483647 w 1362"/>
              <a:gd name="T3" fmla="*/ 2147483647 h 1551"/>
              <a:gd name="T4" fmla="*/ 2147483647 w 1362"/>
              <a:gd name="T5" fmla="*/ 2147483647 h 1551"/>
              <a:gd name="T6" fmla="*/ 2147483647 w 1362"/>
              <a:gd name="T7" fmla="*/ 2147483647 h 1551"/>
              <a:gd name="T8" fmla="*/ 2147483647 w 1362"/>
              <a:gd name="T9" fmla="*/ 2147483647 h 1551"/>
              <a:gd name="T10" fmla="*/ 2147483647 w 1362"/>
              <a:gd name="T11" fmla="*/ 2147483647 h 1551"/>
              <a:gd name="T12" fmla="*/ 2147483647 w 1362"/>
              <a:gd name="T13" fmla="*/ 2147483647 h 1551"/>
              <a:gd name="T14" fmla="*/ 2147483647 w 1362"/>
              <a:gd name="T15" fmla="*/ 2147483647 h 1551"/>
              <a:gd name="T16" fmla="*/ 2147483647 w 1362"/>
              <a:gd name="T17" fmla="*/ 2147483647 h 1551"/>
              <a:gd name="T18" fmla="*/ 2147483647 w 1362"/>
              <a:gd name="T19" fmla="*/ 2147483647 h 1551"/>
              <a:gd name="T20" fmla="*/ 2147483647 w 1362"/>
              <a:gd name="T21" fmla="*/ 2147483647 h 1551"/>
              <a:gd name="T22" fmla="*/ 2147483647 w 1362"/>
              <a:gd name="T23" fmla="*/ 2147483647 h 1551"/>
              <a:gd name="T24" fmla="*/ 2147483647 w 1362"/>
              <a:gd name="T25" fmla="*/ 2147483647 h 1551"/>
              <a:gd name="T26" fmla="*/ 2147483647 w 1362"/>
              <a:gd name="T27" fmla="*/ 2147483647 h 1551"/>
              <a:gd name="T28" fmla="*/ 2147483647 w 1362"/>
              <a:gd name="T29" fmla="*/ 2147483647 h 1551"/>
              <a:gd name="T30" fmla="*/ 2147483647 w 1362"/>
              <a:gd name="T31" fmla="*/ 2147483647 h 1551"/>
              <a:gd name="T32" fmla="*/ 2147483647 w 1362"/>
              <a:gd name="T33" fmla="*/ 2147483647 h 1551"/>
              <a:gd name="T34" fmla="*/ 2147483647 w 1362"/>
              <a:gd name="T35" fmla="*/ 2147483647 h 1551"/>
              <a:gd name="T36" fmla="*/ 2147483647 w 1362"/>
              <a:gd name="T37" fmla="*/ 2147483647 h 1551"/>
              <a:gd name="T38" fmla="*/ 2147483647 w 1362"/>
              <a:gd name="T39" fmla="*/ 2147483647 h 1551"/>
              <a:gd name="T40" fmla="*/ 2147483647 w 1362"/>
              <a:gd name="T41" fmla="*/ 2147483647 h 1551"/>
              <a:gd name="T42" fmla="*/ 2147483647 w 1362"/>
              <a:gd name="T43" fmla="*/ 2147483647 h 1551"/>
              <a:gd name="T44" fmla="*/ 2147483647 w 1362"/>
              <a:gd name="T45" fmla="*/ 2147483647 h 1551"/>
              <a:gd name="T46" fmla="*/ 2147483647 w 1362"/>
              <a:gd name="T47" fmla="*/ 2147483647 h 1551"/>
              <a:gd name="T48" fmla="*/ 2147483647 w 1362"/>
              <a:gd name="T49" fmla="*/ 2147483647 h 1551"/>
              <a:gd name="T50" fmla="*/ 2147483647 w 1362"/>
              <a:gd name="T51" fmla="*/ 2147483647 h 1551"/>
              <a:gd name="T52" fmla="*/ 0 w 1362"/>
              <a:gd name="T53" fmla="*/ 2147483647 h 1551"/>
              <a:gd name="T54" fmla="*/ 2147483647 w 1362"/>
              <a:gd name="T55" fmla="*/ 2147483647 h 1551"/>
              <a:gd name="T56" fmla="*/ 2147483647 w 1362"/>
              <a:gd name="T57" fmla="*/ 2147483647 h 1551"/>
              <a:gd name="T58" fmla="*/ 2147483647 w 1362"/>
              <a:gd name="T59" fmla="*/ 2147483647 h 1551"/>
              <a:gd name="T60" fmla="*/ 2147483647 w 1362"/>
              <a:gd name="T61" fmla="*/ 2147483647 h 1551"/>
              <a:gd name="T62" fmla="*/ 2147483647 w 1362"/>
              <a:gd name="T63" fmla="*/ 2147483647 h 1551"/>
              <a:gd name="T64" fmla="*/ 2147483647 w 1362"/>
              <a:gd name="T65" fmla="*/ 2147483647 h 1551"/>
              <a:gd name="T66" fmla="*/ 2147483647 w 1362"/>
              <a:gd name="T67" fmla="*/ 2147483647 h 1551"/>
              <a:gd name="T68" fmla="*/ 2147483647 w 1362"/>
              <a:gd name="T69" fmla="*/ 2147483647 h 1551"/>
              <a:gd name="T70" fmla="*/ 2147483647 w 1362"/>
              <a:gd name="T71" fmla="*/ 0 h 1551"/>
              <a:gd name="T72" fmla="*/ 2147483647 w 1362"/>
              <a:gd name="T73" fmla="*/ 2147483647 h 1551"/>
              <a:gd name="T74" fmla="*/ 2147483647 w 1362"/>
              <a:gd name="T75" fmla="*/ 2147483647 h 1551"/>
              <a:gd name="T76" fmla="*/ 2147483647 w 1362"/>
              <a:gd name="T77" fmla="*/ 2147483647 h 15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62"/>
              <a:gd name="T118" fmla="*/ 0 h 1551"/>
              <a:gd name="T119" fmla="*/ 1362 w 1362"/>
              <a:gd name="T120" fmla="*/ 1551 h 15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62" h="1551">
                <a:moveTo>
                  <a:pt x="1166" y="203"/>
                </a:moveTo>
                <a:lnTo>
                  <a:pt x="1135" y="311"/>
                </a:lnTo>
                <a:lnTo>
                  <a:pt x="1227" y="516"/>
                </a:lnTo>
                <a:lnTo>
                  <a:pt x="1359" y="569"/>
                </a:lnTo>
                <a:lnTo>
                  <a:pt x="1330" y="797"/>
                </a:lnTo>
                <a:lnTo>
                  <a:pt x="1274" y="817"/>
                </a:lnTo>
                <a:lnTo>
                  <a:pt x="1276" y="946"/>
                </a:lnTo>
                <a:lnTo>
                  <a:pt x="1362" y="1003"/>
                </a:lnTo>
                <a:lnTo>
                  <a:pt x="1358" y="1109"/>
                </a:lnTo>
                <a:lnTo>
                  <a:pt x="1317" y="1137"/>
                </a:lnTo>
                <a:lnTo>
                  <a:pt x="1194" y="1111"/>
                </a:lnTo>
                <a:lnTo>
                  <a:pt x="1055" y="1168"/>
                </a:lnTo>
                <a:lnTo>
                  <a:pt x="1166" y="1339"/>
                </a:lnTo>
                <a:lnTo>
                  <a:pt x="1161" y="1471"/>
                </a:lnTo>
                <a:lnTo>
                  <a:pt x="935" y="1551"/>
                </a:lnTo>
                <a:lnTo>
                  <a:pt x="464" y="1501"/>
                </a:lnTo>
                <a:lnTo>
                  <a:pt x="460" y="1492"/>
                </a:lnTo>
                <a:lnTo>
                  <a:pt x="362" y="1243"/>
                </a:lnTo>
                <a:lnTo>
                  <a:pt x="260" y="1263"/>
                </a:lnTo>
                <a:lnTo>
                  <a:pt x="186" y="1233"/>
                </a:lnTo>
                <a:lnTo>
                  <a:pt x="199" y="903"/>
                </a:lnTo>
                <a:lnTo>
                  <a:pt x="23" y="766"/>
                </a:lnTo>
                <a:lnTo>
                  <a:pt x="17" y="686"/>
                </a:lnTo>
                <a:lnTo>
                  <a:pt x="14" y="652"/>
                </a:lnTo>
                <a:lnTo>
                  <a:pt x="52" y="577"/>
                </a:lnTo>
                <a:lnTo>
                  <a:pt x="5" y="527"/>
                </a:lnTo>
                <a:lnTo>
                  <a:pt x="0" y="369"/>
                </a:lnTo>
                <a:lnTo>
                  <a:pt x="147" y="462"/>
                </a:lnTo>
                <a:lnTo>
                  <a:pt x="230" y="286"/>
                </a:lnTo>
                <a:lnTo>
                  <a:pt x="283" y="223"/>
                </a:lnTo>
                <a:lnTo>
                  <a:pt x="368" y="191"/>
                </a:lnTo>
                <a:lnTo>
                  <a:pt x="467" y="162"/>
                </a:lnTo>
                <a:lnTo>
                  <a:pt x="619" y="183"/>
                </a:lnTo>
                <a:lnTo>
                  <a:pt x="789" y="162"/>
                </a:lnTo>
                <a:lnTo>
                  <a:pt x="851" y="182"/>
                </a:lnTo>
                <a:lnTo>
                  <a:pt x="1037" y="0"/>
                </a:lnTo>
                <a:lnTo>
                  <a:pt x="1296" y="25"/>
                </a:lnTo>
                <a:lnTo>
                  <a:pt x="1269" y="153"/>
                </a:lnTo>
                <a:lnTo>
                  <a:pt x="1166" y="203"/>
                </a:lnTo>
                <a:close/>
              </a:path>
            </a:pathLst>
          </a:custGeom>
          <a:noFill/>
          <a:ln w="0">
            <a:solidFill>
              <a:srgbClr val="000000"/>
            </a:solidFill>
            <a:prstDash val="solid"/>
            <a:round/>
            <a:headEnd/>
            <a:tailEnd/>
          </a:ln>
        </p:spPr>
        <p:txBody>
          <a:bodyPr/>
          <a:lstStyle/>
          <a:p>
            <a:endParaRPr lang="fi-FI"/>
          </a:p>
        </p:txBody>
      </p:sp>
      <p:sp>
        <p:nvSpPr>
          <p:cNvPr id="38927" name="Freeform 15"/>
          <p:cNvSpPr>
            <a:spLocks noChangeAspect="1"/>
          </p:cNvSpPr>
          <p:nvPr/>
        </p:nvSpPr>
        <p:spPr bwMode="auto">
          <a:xfrm>
            <a:off x="3130550" y="5795963"/>
            <a:ext cx="1100138" cy="898525"/>
          </a:xfrm>
          <a:custGeom>
            <a:avLst/>
            <a:gdLst>
              <a:gd name="T0" fmla="*/ 2147483647 w 1643"/>
              <a:gd name="T1" fmla="*/ 2147483647 h 1344"/>
              <a:gd name="T2" fmla="*/ 2147483647 w 1643"/>
              <a:gd name="T3" fmla="*/ 0 h 1344"/>
              <a:gd name="T4" fmla="*/ 2147483647 w 1643"/>
              <a:gd name="T5" fmla="*/ 2147483647 h 1344"/>
              <a:gd name="T6" fmla="*/ 2147483647 w 1643"/>
              <a:gd name="T7" fmla="*/ 2147483647 h 1344"/>
              <a:gd name="T8" fmla="*/ 2147483647 w 1643"/>
              <a:gd name="T9" fmla="*/ 2147483647 h 1344"/>
              <a:gd name="T10" fmla="*/ 2147483647 w 1643"/>
              <a:gd name="T11" fmla="*/ 2147483647 h 1344"/>
              <a:gd name="T12" fmla="*/ 2147483647 w 1643"/>
              <a:gd name="T13" fmla="*/ 2147483647 h 1344"/>
              <a:gd name="T14" fmla="*/ 2147483647 w 1643"/>
              <a:gd name="T15" fmla="*/ 2147483647 h 1344"/>
              <a:gd name="T16" fmla="*/ 2147483647 w 1643"/>
              <a:gd name="T17" fmla="*/ 2147483647 h 1344"/>
              <a:gd name="T18" fmla="*/ 2147483647 w 1643"/>
              <a:gd name="T19" fmla="*/ 2147483647 h 1344"/>
              <a:gd name="T20" fmla="*/ 2147483647 w 1643"/>
              <a:gd name="T21" fmla="*/ 2147483647 h 1344"/>
              <a:gd name="T22" fmla="*/ 2147483647 w 1643"/>
              <a:gd name="T23" fmla="*/ 2147483647 h 1344"/>
              <a:gd name="T24" fmla="*/ 2147483647 w 1643"/>
              <a:gd name="T25" fmla="*/ 2147483647 h 1344"/>
              <a:gd name="T26" fmla="*/ 0 w 1643"/>
              <a:gd name="T27" fmla="*/ 2147483647 h 1344"/>
              <a:gd name="T28" fmla="*/ 2147483647 w 1643"/>
              <a:gd name="T29" fmla="*/ 2147483647 h 1344"/>
              <a:gd name="T30" fmla="*/ 2147483647 w 1643"/>
              <a:gd name="T31" fmla="*/ 2147483647 h 1344"/>
              <a:gd name="T32" fmla="*/ 2147483647 w 1643"/>
              <a:gd name="T33" fmla="*/ 2147483647 h 1344"/>
              <a:gd name="T34" fmla="*/ 2147483647 w 1643"/>
              <a:gd name="T35" fmla="*/ 2147483647 h 1344"/>
              <a:gd name="T36" fmla="*/ 2147483647 w 1643"/>
              <a:gd name="T37" fmla="*/ 2147483647 h 1344"/>
              <a:gd name="T38" fmla="*/ 2147483647 w 1643"/>
              <a:gd name="T39" fmla="*/ 2147483647 h 1344"/>
              <a:gd name="T40" fmla="*/ 2147483647 w 1643"/>
              <a:gd name="T41" fmla="*/ 2147483647 h 1344"/>
              <a:gd name="T42" fmla="*/ 2147483647 w 1643"/>
              <a:gd name="T43" fmla="*/ 2147483647 h 13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43"/>
              <a:gd name="T67" fmla="*/ 0 h 1344"/>
              <a:gd name="T68" fmla="*/ 1643 w 1643"/>
              <a:gd name="T69" fmla="*/ 1344 h 13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43" h="1344">
                <a:moveTo>
                  <a:pt x="838" y="13"/>
                </a:moveTo>
                <a:lnTo>
                  <a:pt x="1160" y="0"/>
                </a:lnTo>
                <a:lnTo>
                  <a:pt x="1186" y="104"/>
                </a:lnTo>
                <a:lnTo>
                  <a:pt x="1251" y="201"/>
                </a:lnTo>
                <a:lnTo>
                  <a:pt x="1461" y="219"/>
                </a:lnTo>
                <a:lnTo>
                  <a:pt x="1467" y="299"/>
                </a:lnTo>
                <a:lnTo>
                  <a:pt x="1643" y="436"/>
                </a:lnTo>
                <a:lnTo>
                  <a:pt x="1630" y="766"/>
                </a:lnTo>
                <a:lnTo>
                  <a:pt x="1333" y="1252"/>
                </a:lnTo>
                <a:lnTo>
                  <a:pt x="1087" y="1344"/>
                </a:lnTo>
                <a:lnTo>
                  <a:pt x="448" y="1277"/>
                </a:lnTo>
                <a:lnTo>
                  <a:pt x="419" y="1054"/>
                </a:lnTo>
                <a:lnTo>
                  <a:pt x="233" y="1178"/>
                </a:lnTo>
                <a:lnTo>
                  <a:pt x="0" y="912"/>
                </a:lnTo>
                <a:lnTo>
                  <a:pt x="124" y="642"/>
                </a:lnTo>
                <a:lnTo>
                  <a:pt x="89" y="477"/>
                </a:lnTo>
                <a:lnTo>
                  <a:pt x="374" y="328"/>
                </a:lnTo>
                <a:lnTo>
                  <a:pt x="483" y="206"/>
                </a:lnTo>
                <a:lnTo>
                  <a:pt x="654" y="155"/>
                </a:lnTo>
                <a:lnTo>
                  <a:pt x="704" y="255"/>
                </a:lnTo>
                <a:lnTo>
                  <a:pt x="856" y="172"/>
                </a:lnTo>
                <a:lnTo>
                  <a:pt x="838" y="13"/>
                </a:lnTo>
                <a:close/>
              </a:path>
            </a:pathLst>
          </a:custGeom>
          <a:noFill/>
          <a:ln w="0">
            <a:solidFill>
              <a:srgbClr val="000000"/>
            </a:solidFill>
            <a:prstDash val="solid"/>
            <a:round/>
            <a:headEnd/>
            <a:tailEnd/>
          </a:ln>
        </p:spPr>
        <p:txBody>
          <a:bodyPr/>
          <a:lstStyle/>
          <a:p>
            <a:endParaRPr lang="fi-FI"/>
          </a:p>
        </p:txBody>
      </p:sp>
      <p:sp>
        <p:nvSpPr>
          <p:cNvPr id="38928" name="Freeform 16"/>
          <p:cNvSpPr>
            <a:spLocks noChangeAspect="1"/>
          </p:cNvSpPr>
          <p:nvPr/>
        </p:nvSpPr>
        <p:spPr bwMode="auto">
          <a:xfrm>
            <a:off x="4094163" y="2905125"/>
            <a:ext cx="1371600" cy="1654175"/>
          </a:xfrm>
          <a:custGeom>
            <a:avLst/>
            <a:gdLst>
              <a:gd name="T0" fmla="*/ 2147483647 w 2049"/>
              <a:gd name="T1" fmla="*/ 2147483647 h 2469"/>
              <a:gd name="T2" fmla="*/ 2147483647 w 2049"/>
              <a:gd name="T3" fmla="*/ 2147483647 h 2469"/>
              <a:gd name="T4" fmla="*/ 2147483647 w 2049"/>
              <a:gd name="T5" fmla="*/ 2147483647 h 2469"/>
              <a:gd name="T6" fmla="*/ 2147483647 w 2049"/>
              <a:gd name="T7" fmla="*/ 2147483647 h 2469"/>
              <a:gd name="T8" fmla="*/ 2147483647 w 2049"/>
              <a:gd name="T9" fmla="*/ 2147483647 h 2469"/>
              <a:gd name="T10" fmla="*/ 2147483647 w 2049"/>
              <a:gd name="T11" fmla="*/ 2147483647 h 2469"/>
              <a:gd name="T12" fmla="*/ 2147483647 w 2049"/>
              <a:gd name="T13" fmla="*/ 2147483647 h 2469"/>
              <a:gd name="T14" fmla="*/ 2147483647 w 2049"/>
              <a:gd name="T15" fmla="*/ 2147483647 h 2469"/>
              <a:gd name="T16" fmla="*/ 2147483647 w 2049"/>
              <a:gd name="T17" fmla="*/ 2147483647 h 2469"/>
              <a:gd name="T18" fmla="*/ 0 w 2049"/>
              <a:gd name="T19" fmla="*/ 2147483647 h 2469"/>
              <a:gd name="T20" fmla="*/ 2147483647 w 2049"/>
              <a:gd name="T21" fmla="*/ 2147483647 h 2469"/>
              <a:gd name="T22" fmla="*/ 2147483647 w 2049"/>
              <a:gd name="T23" fmla="*/ 2147483647 h 2469"/>
              <a:gd name="T24" fmla="*/ 2147483647 w 2049"/>
              <a:gd name="T25" fmla="*/ 0 h 2469"/>
              <a:gd name="T26" fmla="*/ 2147483647 w 2049"/>
              <a:gd name="T27" fmla="*/ 2147483647 h 2469"/>
              <a:gd name="T28" fmla="*/ 2147483647 w 2049"/>
              <a:gd name="T29" fmla="*/ 2147483647 h 2469"/>
              <a:gd name="T30" fmla="*/ 2147483647 w 2049"/>
              <a:gd name="T31" fmla="*/ 2147483647 h 2469"/>
              <a:gd name="T32" fmla="*/ 2147483647 w 2049"/>
              <a:gd name="T33" fmla="*/ 2147483647 h 2469"/>
              <a:gd name="T34" fmla="*/ 2147483647 w 2049"/>
              <a:gd name="T35" fmla="*/ 2147483647 h 2469"/>
              <a:gd name="T36" fmla="*/ 2147483647 w 2049"/>
              <a:gd name="T37" fmla="*/ 2147483647 h 24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49"/>
              <a:gd name="T58" fmla="*/ 0 h 2469"/>
              <a:gd name="T59" fmla="*/ 2049 w 2049"/>
              <a:gd name="T60" fmla="*/ 2469 h 24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49" h="2469">
                <a:moveTo>
                  <a:pt x="1871" y="1207"/>
                </a:moveTo>
                <a:lnTo>
                  <a:pt x="1729" y="1309"/>
                </a:lnTo>
                <a:lnTo>
                  <a:pt x="1703" y="1439"/>
                </a:lnTo>
                <a:lnTo>
                  <a:pt x="1597" y="1615"/>
                </a:lnTo>
                <a:lnTo>
                  <a:pt x="1232" y="2408"/>
                </a:lnTo>
                <a:lnTo>
                  <a:pt x="963" y="2469"/>
                </a:lnTo>
                <a:lnTo>
                  <a:pt x="648" y="2341"/>
                </a:lnTo>
                <a:lnTo>
                  <a:pt x="576" y="2337"/>
                </a:lnTo>
                <a:lnTo>
                  <a:pt x="468" y="2076"/>
                </a:lnTo>
                <a:lnTo>
                  <a:pt x="0" y="1785"/>
                </a:lnTo>
                <a:lnTo>
                  <a:pt x="128" y="1480"/>
                </a:lnTo>
                <a:lnTo>
                  <a:pt x="468" y="1258"/>
                </a:lnTo>
                <a:lnTo>
                  <a:pt x="1182" y="0"/>
                </a:lnTo>
                <a:lnTo>
                  <a:pt x="1289" y="45"/>
                </a:lnTo>
                <a:lnTo>
                  <a:pt x="1693" y="218"/>
                </a:lnTo>
                <a:lnTo>
                  <a:pt x="1999" y="821"/>
                </a:lnTo>
                <a:lnTo>
                  <a:pt x="2044" y="886"/>
                </a:lnTo>
                <a:lnTo>
                  <a:pt x="2049" y="889"/>
                </a:lnTo>
                <a:lnTo>
                  <a:pt x="1871" y="1207"/>
                </a:lnTo>
                <a:close/>
              </a:path>
            </a:pathLst>
          </a:custGeom>
          <a:noFill/>
          <a:ln w="0">
            <a:solidFill>
              <a:srgbClr val="000000"/>
            </a:solidFill>
            <a:prstDash val="solid"/>
            <a:round/>
            <a:headEnd/>
            <a:tailEnd/>
          </a:ln>
        </p:spPr>
        <p:txBody>
          <a:bodyPr/>
          <a:lstStyle/>
          <a:p>
            <a:endParaRPr lang="fi-FI"/>
          </a:p>
        </p:txBody>
      </p:sp>
      <p:sp>
        <p:nvSpPr>
          <p:cNvPr id="38929" name="Freeform 17"/>
          <p:cNvSpPr>
            <a:spLocks noChangeAspect="1"/>
          </p:cNvSpPr>
          <p:nvPr/>
        </p:nvSpPr>
        <p:spPr bwMode="auto">
          <a:xfrm>
            <a:off x="2982913" y="2532063"/>
            <a:ext cx="1903412" cy="2289175"/>
          </a:xfrm>
          <a:custGeom>
            <a:avLst/>
            <a:gdLst>
              <a:gd name="T0" fmla="*/ 0 w 2845"/>
              <a:gd name="T1" fmla="*/ 2147483647 h 3420"/>
              <a:gd name="T2" fmla="*/ 2147483647 w 2845"/>
              <a:gd name="T3" fmla="*/ 2147483647 h 3420"/>
              <a:gd name="T4" fmla="*/ 2147483647 w 2845"/>
              <a:gd name="T5" fmla="*/ 2147483647 h 3420"/>
              <a:gd name="T6" fmla="*/ 2147483647 w 2845"/>
              <a:gd name="T7" fmla="*/ 2147483647 h 3420"/>
              <a:gd name="T8" fmla="*/ 2147483647 w 2845"/>
              <a:gd name="T9" fmla="*/ 2147483647 h 3420"/>
              <a:gd name="T10" fmla="*/ 2147483647 w 2845"/>
              <a:gd name="T11" fmla="*/ 2147483647 h 3420"/>
              <a:gd name="T12" fmla="*/ 2147483647 w 2845"/>
              <a:gd name="T13" fmla="*/ 2147483647 h 3420"/>
              <a:gd name="T14" fmla="*/ 2147483647 w 2845"/>
              <a:gd name="T15" fmla="*/ 2147483647 h 3420"/>
              <a:gd name="T16" fmla="*/ 2147483647 w 2845"/>
              <a:gd name="T17" fmla="*/ 2147483647 h 3420"/>
              <a:gd name="T18" fmla="*/ 2147483647 w 2845"/>
              <a:gd name="T19" fmla="*/ 2147483647 h 3420"/>
              <a:gd name="T20" fmla="*/ 2147483647 w 2845"/>
              <a:gd name="T21" fmla="*/ 2147483647 h 3420"/>
              <a:gd name="T22" fmla="*/ 2147483647 w 2845"/>
              <a:gd name="T23" fmla="*/ 2147483647 h 3420"/>
              <a:gd name="T24" fmla="*/ 2147483647 w 2845"/>
              <a:gd name="T25" fmla="*/ 2147483647 h 3420"/>
              <a:gd name="T26" fmla="*/ 2147483647 w 2845"/>
              <a:gd name="T27" fmla="*/ 2147483647 h 3420"/>
              <a:gd name="T28" fmla="*/ 2147483647 w 2845"/>
              <a:gd name="T29" fmla="*/ 2147483647 h 3420"/>
              <a:gd name="T30" fmla="*/ 2147483647 w 2845"/>
              <a:gd name="T31" fmla="*/ 0 h 3420"/>
              <a:gd name="T32" fmla="*/ 2147483647 w 2845"/>
              <a:gd name="T33" fmla="*/ 2147483647 h 3420"/>
              <a:gd name="T34" fmla="*/ 2147483647 w 2845"/>
              <a:gd name="T35" fmla="*/ 2147483647 h 3420"/>
              <a:gd name="T36" fmla="*/ 2147483647 w 2845"/>
              <a:gd name="T37" fmla="*/ 2147483647 h 3420"/>
              <a:gd name="T38" fmla="*/ 2147483647 w 2845"/>
              <a:gd name="T39" fmla="*/ 2147483647 h 3420"/>
              <a:gd name="T40" fmla="*/ 2147483647 w 2845"/>
              <a:gd name="T41" fmla="*/ 2147483647 h 3420"/>
              <a:gd name="T42" fmla="*/ 2147483647 w 2845"/>
              <a:gd name="T43" fmla="*/ 2147483647 h 3420"/>
              <a:gd name="T44" fmla="*/ 2147483647 w 2845"/>
              <a:gd name="T45" fmla="*/ 2147483647 h 3420"/>
              <a:gd name="T46" fmla="*/ 2147483647 w 2845"/>
              <a:gd name="T47" fmla="*/ 2147483647 h 3420"/>
              <a:gd name="T48" fmla="*/ 2147483647 w 2845"/>
              <a:gd name="T49" fmla="*/ 2147483647 h 3420"/>
              <a:gd name="T50" fmla="*/ 2147483647 w 2845"/>
              <a:gd name="T51" fmla="*/ 2147483647 h 3420"/>
              <a:gd name="T52" fmla="*/ 2147483647 w 2845"/>
              <a:gd name="T53" fmla="*/ 2147483647 h 3420"/>
              <a:gd name="T54" fmla="*/ 2147483647 w 2845"/>
              <a:gd name="T55" fmla="*/ 2147483647 h 3420"/>
              <a:gd name="T56" fmla="*/ 0 w 2845"/>
              <a:gd name="T57" fmla="*/ 2147483647 h 34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45"/>
              <a:gd name="T88" fmla="*/ 0 h 3420"/>
              <a:gd name="T89" fmla="*/ 2845 w 2845"/>
              <a:gd name="T90" fmla="*/ 3420 h 34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45" h="3420">
                <a:moveTo>
                  <a:pt x="0" y="2923"/>
                </a:moveTo>
                <a:lnTo>
                  <a:pt x="458" y="2999"/>
                </a:lnTo>
                <a:lnTo>
                  <a:pt x="946" y="3420"/>
                </a:lnTo>
                <a:lnTo>
                  <a:pt x="1045" y="3399"/>
                </a:lnTo>
                <a:lnTo>
                  <a:pt x="1053" y="3389"/>
                </a:lnTo>
                <a:lnTo>
                  <a:pt x="1471" y="2877"/>
                </a:lnTo>
                <a:lnTo>
                  <a:pt x="1540" y="2517"/>
                </a:lnTo>
                <a:lnTo>
                  <a:pt x="1657" y="2472"/>
                </a:lnTo>
                <a:lnTo>
                  <a:pt x="1661" y="2350"/>
                </a:lnTo>
                <a:lnTo>
                  <a:pt x="1663" y="2345"/>
                </a:lnTo>
                <a:lnTo>
                  <a:pt x="1791" y="2040"/>
                </a:lnTo>
                <a:lnTo>
                  <a:pt x="2131" y="1818"/>
                </a:lnTo>
                <a:lnTo>
                  <a:pt x="2845" y="560"/>
                </a:lnTo>
                <a:lnTo>
                  <a:pt x="2840" y="557"/>
                </a:lnTo>
                <a:lnTo>
                  <a:pt x="2828" y="557"/>
                </a:lnTo>
                <a:lnTo>
                  <a:pt x="2676" y="0"/>
                </a:lnTo>
                <a:lnTo>
                  <a:pt x="2544" y="33"/>
                </a:lnTo>
                <a:lnTo>
                  <a:pt x="2495" y="2"/>
                </a:lnTo>
                <a:lnTo>
                  <a:pt x="1834" y="258"/>
                </a:lnTo>
                <a:lnTo>
                  <a:pt x="782" y="316"/>
                </a:lnTo>
                <a:lnTo>
                  <a:pt x="579" y="419"/>
                </a:lnTo>
                <a:lnTo>
                  <a:pt x="502" y="824"/>
                </a:lnTo>
                <a:lnTo>
                  <a:pt x="615" y="1186"/>
                </a:lnTo>
                <a:lnTo>
                  <a:pt x="348" y="2057"/>
                </a:lnTo>
                <a:lnTo>
                  <a:pt x="386" y="2313"/>
                </a:lnTo>
                <a:lnTo>
                  <a:pt x="228" y="2473"/>
                </a:lnTo>
                <a:lnTo>
                  <a:pt x="203" y="2545"/>
                </a:lnTo>
                <a:lnTo>
                  <a:pt x="106" y="2599"/>
                </a:lnTo>
                <a:lnTo>
                  <a:pt x="0" y="2923"/>
                </a:lnTo>
                <a:close/>
              </a:path>
            </a:pathLst>
          </a:custGeom>
          <a:noFill/>
          <a:ln w="0">
            <a:solidFill>
              <a:srgbClr val="000000"/>
            </a:solidFill>
            <a:prstDash val="solid"/>
            <a:round/>
            <a:headEnd/>
            <a:tailEnd/>
          </a:ln>
        </p:spPr>
        <p:txBody>
          <a:bodyPr/>
          <a:lstStyle/>
          <a:p>
            <a:endParaRPr lang="fi-FI"/>
          </a:p>
        </p:txBody>
      </p:sp>
      <p:sp>
        <p:nvSpPr>
          <p:cNvPr id="38930" name="Freeform 18"/>
          <p:cNvSpPr>
            <a:spLocks noChangeAspect="1"/>
          </p:cNvSpPr>
          <p:nvPr/>
        </p:nvSpPr>
        <p:spPr bwMode="auto">
          <a:xfrm>
            <a:off x="2406650" y="5718175"/>
            <a:ext cx="976313" cy="571500"/>
          </a:xfrm>
          <a:custGeom>
            <a:avLst/>
            <a:gdLst>
              <a:gd name="T0" fmla="*/ 0 w 1458"/>
              <a:gd name="T1" fmla="*/ 2147483647 h 852"/>
              <a:gd name="T2" fmla="*/ 2147483647 w 1458"/>
              <a:gd name="T3" fmla="*/ 0 h 852"/>
              <a:gd name="T4" fmla="*/ 2147483647 w 1458"/>
              <a:gd name="T5" fmla="*/ 2147483647 h 852"/>
              <a:gd name="T6" fmla="*/ 2147483647 w 1458"/>
              <a:gd name="T7" fmla="*/ 2147483647 h 852"/>
              <a:gd name="T8" fmla="*/ 2147483647 w 1458"/>
              <a:gd name="T9" fmla="*/ 2147483647 h 852"/>
              <a:gd name="T10" fmla="*/ 2147483647 w 1458"/>
              <a:gd name="T11" fmla="*/ 2147483647 h 852"/>
              <a:gd name="T12" fmla="*/ 2147483647 w 1458"/>
              <a:gd name="T13" fmla="*/ 2147483647 h 852"/>
              <a:gd name="T14" fmla="*/ 2147483647 w 1458"/>
              <a:gd name="T15" fmla="*/ 2147483647 h 852"/>
              <a:gd name="T16" fmla="*/ 2147483647 w 1458"/>
              <a:gd name="T17" fmla="*/ 2147483647 h 852"/>
              <a:gd name="T18" fmla="*/ 2147483647 w 1458"/>
              <a:gd name="T19" fmla="*/ 2147483647 h 852"/>
              <a:gd name="T20" fmla="*/ 2147483647 w 1458"/>
              <a:gd name="T21" fmla="*/ 2147483647 h 852"/>
              <a:gd name="T22" fmla="*/ 2147483647 w 1458"/>
              <a:gd name="T23" fmla="*/ 2147483647 h 852"/>
              <a:gd name="T24" fmla="*/ 2147483647 w 1458"/>
              <a:gd name="T25" fmla="*/ 2147483647 h 852"/>
              <a:gd name="T26" fmla="*/ 0 w 1458"/>
              <a:gd name="T27" fmla="*/ 2147483647 h 8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58"/>
              <a:gd name="T43" fmla="*/ 0 h 852"/>
              <a:gd name="T44" fmla="*/ 1458 w 1458"/>
              <a:gd name="T45" fmla="*/ 852 h 8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58" h="852">
                <a:moveTo>
                  <a:pt x="0" y="362"/>
                </a:moveTo>
                <a:lnTo>
                  <a:pt x="290" y="0"/>
                </a:lnTo>
                <a:lnTo>
                  <a:pt x="742" y="280"/>
                </a:lnTo>
                <a:lnTo>
                  <a:pt x="1154" y="283"/>
                </a:lnTo>
                <a:lnTo>
                  <a:pt x="1458" y="443"/>
                </a:lnTo>
                <a:lnTo>
                  <a:pt x="1173" y="592"/>
                </a:lnTo>
                <a:lnTo>
                  <a:pt x="983" y="530"/>
                </a:lnTo>
                <a:lnTo>
                  <a:pt x="888" y="579"/>
                </a:lnTo>
                <a:lnTo>
                  <a:pt x="751" y="773"/>
                </a:lnTo>
                <a:lnTo>
                  <a:pt x="696" y="852"/>
                </a:lnTo>
                <a:lnTo>
                  <a:pt x="527" y="790"/>
                </a:lnTo>
                <a:lnTo>
                  <a:pt x="223" y="812"/>
                </a:lnTo>
                <a:lnTo>
                  <a:pt x="13" y="680"/>
                </a:lnTo>
                <a:lnTo>
                  <a:pt x="0" y="362"/>
                </a:lnTo>
                <a:close/>
              </a:path>
            </a:pathLst>
          </a:custGeom>
          <a:solidFill>
            <a:schemeClr val="bg1">
              <a:lumMod val="85000"/>
            </a:schemeClr>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p>
        </p:txBody>
      </p:sp>
      <p:sp>
        <p:nvSpPr>
          <p:cNvPr id="38931" name="Freeform 19"/>
          <p:cNvSpPr>
            <a:spLocks noChangeAspect="1"/>
          </p:cNvSpPr>
          <p:nvPr/>
        </p:nvSpPr>
        <p:spPr bwMode="auto">
          <a:xfrm>
            <a:off x="2043113" y="5718175"/>
            <a:ext cx="555625" cy="852488"/>
          </a:xfrm>
          <a:custGeom>
            <a:avLst/>
            <a:gdLst>
              <a:gd name="T0" fmla="*/ 2147483647 w 831"/>
              <a:gd name="T1" fmla="*/ 2147483647 h 1274"/>
              <a:gd name="T2" fmla="*/ 2147483647 w 831"/>
              <a:gd name="T3" fmla="*/ 0 h 1274"/>
              <a:gd name="T4" fmla="*/ 2147483647 w 831"/>
              <a:gd name="T5" fmla="*/ 2147483647 h 1274"/>
              <a:gd name="T6" fmla="*/ 0 w 831"/>
              <a:gd name="T7" fmla="*/ 2147483647 h 1274"/>
              <a:gd name="T8" fmla="*/ 2147483647 w 831"/>
              <a:gd name="T9" fmla="*/ 2147483647 h 1274"/>
              <a:gd name="T10" fmla="*/ 2147483647 w 831"/>
              <a:gd name="T11" fmla="*/ 2147483647 h 1274"/>
              <a:gd name="T12" fmla="*/ 2147483647 w 831"/>
              <a:gd name="T13" fmla="*/ 2147483647 h 1274"/>
              <a:gd name="T14" fmla="*/ 2147483647 w 831"/>
              <a:gd name="T15" fmla="*/ 2147483647 h 1274"/>
              <a:gd name="T16" fmla="*/ 2147483647 w 831"/>
              <a:gd name="T17" fmla="*/ 2147483647 h 1274"/>
              <a:gd name="T18" fmla="*/ 2147483647 w 831"/>
              <a:gd name="T19" fmla="*/ 2147483647 h 1274"/>
              <a:gd name="T20" fmla="*/ 2147483647 w 831"/>
              <a:gd name="T21" fmla="*/ 2147483647 h 1274"/>
              <a:gd name="T22" fmla="*/ 2147483647 w 831"/>
              <a:gd name="T23" fmla="*/ 2147483647 h 1274"/>
              <a:gd name="T24" fmla="*/ 2147483647 w 831"/>
              <a:gd name="T25" fmla="*/ 2147483647 h 1274"/>
              <a:gd name="T26" fmla="*/ 2147483647 w 831"/>
              <a:gd name="T27" fmla="*/ 2147483647 h 1274"/>
              <a:gd name="T28" fmla="*/ 2147483647 w 831"/>
              <a:gd name="T29" fmla="*/ 2147483647 h 1274"/>
              <a:gd name="T30" fmla="*/ 2147483647 w 831"/>
              <a:gd name="T31" fmla="*/ 2147483647 h 1274"/>
              <a:gd name="T32" fmla="*/ 2147483647 w 831"/>
              <a:gd name="T33" fmla="*/ 2147483647 h 1274"/>
              <a:gd name="T34" fmla="*/ 2147483647 w 831"/>
              <a:gd name="T35" fmla="*/ 2147483647 h 12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1"/>
              <a:gd name="T55" fmla="*/ 0 h 1274"/>
              <a:gd name="T56" fmla="*/ 831 w 831"/>
              <a:gd name="T57" fmla="*/ 1274 h 12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1" h="1274">
                <a:moveTo>
                  <a:pt x="541" y="362"/>
                </a:moveTo>
                <a:lnTo>
                  <a:pt x="831" y="0"/>
                </a:lnTo>
                <a:lnTo>
                  <a:pt x="13" y="239"/>
                </a:lnTo>
                <a:lnTo>
                  <a:pt x="0" y="392"/>
                </a:lnTo>
                <a:lnTo>
                  <a:pt x="106" y="687"/>
                </a:lnTo>
                <a:lnTo>
                  <a:pt x="170" y="938"/>
                </a:lnTo>
                <a:lnTo>
                  <a:pt x="207" y="1257"/>
                </a:lnTo>
                <a:lnTo>
                  <a:pt x="247" y="1257"/>
                </a:lnTo>
                <a:lnTo>
                  <a:pt x="292" y="1175"/>
                </a:lnTo>
                <a:lnTo>
                  <a:pt x="313" y="1163"/>
                </a:lnTo>
                <a:lnTo>
                  <a:pt x="329" y="1173"/>
                </a:lnTo>
                <a:lnTo>
                  <a:pt x="383" y="1239"/>
                </a:lnTo>
                <a:lnTo>
                  <a:pt x="450" y="1262"/>
                </a:lnTo>
                <a:lnTo>
                  <a:pt x="475" y="1274"/>
                </a:lnTo>
                <a:lnTo>
                  <a:pt x="480" y="1269"/>
                </a:lnTo>
                <a:lnTo>
                  <a:pt x="563" y="1092"/>
                </a:lnTo>
                <a:lnTo>
                  <a:pt x="554" y="680"/>
                </a:lnTo>
                <a:lnTo>
                  <a:pt x="541" y="362"/>
                </a:lnTo>
                <a:close/>
              </a:path>
            </a:pathLst>
          </a:custGeom>
          <a:solidFill>
            <a:schemeClr val="bg1">
              <a:lumMod val="85000"/>
            </a:schemeClr>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p>
        </p:txBody>
      </p:sp>
      <p:sp>
        <p:nvSpPr>
          <p:cNvPr id="38932" name="Freeform 20"/>
          <p:cNvSpPr>
            <a:spLocks noChangeAspect="1"/>
          </p:cNvSpPr>
          <p:nvPr/>
        </p:nvSpPr>
        <p:spPr bwMode="auto">
          <a:xfrm>
            <a:off x="2000250" y="4684713"/>
            <a:ext cx="725488" cy="809625"/>
          </a:xfrm>
          <a:custGeom>
            <a:avLst/>
            <a:gdLst>
              <a:gd name="T0" fmla="*/ 2147483647 w 1083"/>
              <a:gd name="T1" fmla="*/ 2147483647 h 1207"/>
              <a:gd name="T2" fmla="*/ 0 w 1083"/>
              <a:gd name="T3" fmla="*/ 2147483647 h 1207"/>
              <a:gd name="T4" fmla="*/ 2147483647 w 1083"/>
              <a:gd name="T5" fmla="*/ 2147483647 h 1207"/>
              <a:gd name="T6" fmla="*/ 2147483647 w 1083"/>
              <a:gd name="T7" fmla="*/ 2147483647 h 1207"/>
              <a:gd name="T8" fmla="*/ 2147483647 w 1083"/>
              <a:gd name="T9" fmla="*/ 2147483647 h 1207"/>
              <a:gd name="T10" fmla="*/ 2147483647 w 1083"/>
              <a:gd name="T11" fmla="*/ 2147483647 h 1207"/>
              <a:gd name="T12" fmla="*/ 2147483647 w 1083"/>
              <a:gd name="T13" fmla="*/ 2147483647 h 1207"/>
              <a:gd name="T14" fmla="*/ 2147483647 w 1083"/>
              <a:gd name="T15" fmla="*/ 2147483647 h 1207"/>
              <a:gd name="T16" fmla="*/ 2147483647 w 1083"/>
              <a:gd name="T17" fmla="*/ 2147483647 h 1207"/>
              <a:gd name="T18" fmla="*/ 2147483647 w 1083"/>
              <a:gd name="T19" fmla="*/ 0 h 1207"/>
              <a:gd name="T20" fmla="*/ 2147483647 w 1083"/>
              <a:gd name="T21" fmla="*/ 2147483647 h 1207"/>
              <a:gd name="T22" fmla="*/ 2147483647 w 1083"/>
              <a:gd name="T23" fmla="*/ 2147483647 h 1207"/>
              <a:gd name="T24" fmla="*/ 2147483647 w 1083"/>
              <a:gd name="T25" fmla="*/ 2147483647 h 1207"/>
              <a:gd name="T26" fmla="*/ 2147483647 w 1083"/>
              <a:gd name="T27" fmla="*/ 2147483647 h 1207"/>
              <a:gd name="T28" fmla="*/ 2147483647 w 1083"/>
              <a:gd name="T29" fmla="*/ 2147483647 h 1207"/>
              <a:gd name="T30" fmla="*/ 2147483647 w 1083"/>
              <a:gd name="T31" fmla="*/ 2147483647 h 1207"/>
              <a:gd name="T32" fmla="*/ 2147483647 w 1083"/>
              <a:gd name="T33" fmla="*/ 2147483647 h 1207"/>
              <a:gd name="T34" fmla="*/ 2147483647 w 1083"/>
              <a:gd name="T35" fmla="*/ 2147483647 h 1207"/>
              <a:gd name="T36" fmla="*/ 2147483647 w 1083"/>
              <a:gd name="T37" fmla="*/ 2147483647 h 1207"/>
              <a:gd name="T38" fmla="*/ 2147483647 w 1083"/>
              <a:gd name="T39" fmla="*/ 2147483647 h 1207"/>
              <a:gd name="T40" fmla="*/ 2147483647 w 1083"/>
              <a:gd name="T41" fmla="*/ 2147483647 h 12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3"/>
              <a:gd name="T64" fmla="*/ 0 h 1207"/>
              <a:gd name="T65" fmla="*/ 1083 w 1083"/>
              <a:gd name="T66" fmla="*/ 1207 h 12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3" h="1207">
                <a:moveTo>
                  <a:pt x="143" y="1207"/>
                </a:moveTo>
                <a:lnTo>
                  <a:pt x="0" y="1073"/>
                </a:lnTo>
                <a:lnTo>
                  <a:pt x="62" y="1015"/>
                </a:lnTo>
                <a:lnTo>
                  <a:pt x="101" y="903"/>
                </a:lnTo>
                <a:lnTo>
                  <a:pt x="139" y="552"/>
                </a:lnTo>
                <a:lnTo>
                  <a:pt x="151" y="519"/>
                </a:lnTo>
                <a:lnTo>
                  <a:pt x="217" y="446"/>
                </a:lnTo>
                <a:lnTo>
                  <a:pt x="207" y="358"/>
                </a:lnTo>
                <a:lnTo>
                  <a:pt x="78" y="5"/>
                </a:lnTo>
                <a:lnTo>
                  <a:pt x="75" y="0"/>
                </a:lnTo>
                <a:lnTo>
                  <a:pt x="432" y="5"/>
                </a:lnTo>
                <a:lnTo>
                  <a:pt x="467" y="57"/>
                </a:lnTo>
                <a:lnTo>
                  <a:pt x="1002" y="193"/>
                </a:lnTo>
                <a:lnTo>
                  <a:pt x="1083" y="591"/>
                </a:lnTo>
                <a:lnTo>
                  <a:pt x="1071" y="590"/>
                </a:lnTo>
                <a:lnTo>
                  <a:pt x="920" y="581"/>
                </a:lnTo>
                <a:lnTo>
                  <a:pt x="706" y="656"/>
                </a:lnTo>
                <a:lnTo>
                  <a:pt x="713" y="832"/>
                </a:lnTo>
                <a:lnTo>
                  <a:pt x="500" y="911"/>
                </a:lnTo>
                <a:lnTo>
                  <a:pt x="357" y="1121"/>
                </a:lnTo>
                <a:lnTo>
                  <a:pt x="143" y="1207"/>
                </a:lnTo>
                <a:close/>
              </a:path>
            </a:pathLst>
          </a:custGeom>
          <a:noFill/>
          <a:ln w="0">
            <a:solidFill>
              <a:srgbClr val="000000"/>
            </a:solidFill>
            <a:prstDash val="solid"/>
            <a:round/>
            <a:headEnd/>
            <a:tailEnd/>
          </a:ln>
        </p:spPr>
        <p:txBody>
          <a:bodyPr/>
          <a:lstStyle/>
          <a:p>
            <a:endParaRPr lang="fi-FI"/>
          </a:p>
        </p:txBody>
      </p:sp>
      <p:sp>
        <p:nvSpPr>
          <p:cNvPr id="38933" name="Freeform 21"/>
          <p:cNvSpPr>
            <a:spLocks noChangeAspect="1"/>
          </p:cNvSpPr>
          <p:nvPr/>
        </p:nvSpPr>
        <p:spPr bwMode="auto">
          <a:xfrm>
            <a:off x="3230563" y="44450"/>
            <a:ext cx="1416050" cy="1457325"/>
          </a:xfrm>
          <a:custGeom>
            <a:avLst/>
            <a:gdLst>
              <a:gd name="T0" fmla="*/ 2147483647 w 2117"/>
              <a:gd name="T1" fmla="*/ 2147483647 h 2177"/>
              <a:gd name="T2" fmla="*/ 2147483647 w 2117"/>
              <a:gd name="T3" fmla="*/ 2147483647 h 2177"/>
              <a:gd name="T4" fmla="*/ 2147483647 w 2117"/>
              <a:gd name="T5" fmla="*/ 2147483647 h 2177"/>
              <a:gd name="T6" fmla="*/ 2147483647 w 2117"/>
              <a:gd name="T7" fmla="*/ 2147483647 h 2177"/>
              <a:gd name="T8" fmla="*/ 2147483647 w 2117"/>
              <a:gd name="T9" fmla="*/ 2147483647 h 2177"/>
              <a:gd name="T10" fmla="*/ 2147483647 w 2117"/>
              <a:gd name="T11" fmla="*/ 0 h 2177"/>
              <a:gd name="T12" fmla="*/ 2147483647 w 2117"/>
              <a:gd name="T13" fmla="*/ 2147483647 h 2177"/>
              <a:gd name="T14" fmla="*/ 2147483647 w 2117"/>
              <a:gd name="T15" fmla="*/ 2147483647 h 2177"/>
              <a:gd name="T16" fmla="*/ 2147483647 w 2117"/>
              <a:gd name="T17" fmla="*/ 2147483647 h 2177"/>
              <a:gd name="T18" fmla="*/ 2147483647 w 2117"/>
              <a:gd name="T19" fmla="*/ 2147483647 h 2177"/>
              <a:gd name="T20" fmla="*/ 2147483647 w 2117"/>
              <a:gd name="T21" fmla="*/ 2147483647 h 2177"/>
              <a:gd name="T22" fmla="*/ 2147483647 w 2117"/>
              <a:gd name="T23" fmla="*/ 2147483647 h 2177"/>
              <a:gd name="T24" fmla="*/ 2147483647 w 2117"/>
              <a:gd name="T25" fmla="*/ 2147483647 h 2177"/>
              <a:gd name="T26" fmla="*/ 2147483647 w 2117"/>
              <a:gd name="T27" fmla="*/ 2147483647 h 2177"/>
              <a:gd name="T28" fmla="*/ 2147483647 w 2117"/>
              <a:gd name="T29" fmla="*/ 2147483647 h 2177"/>
              <a:gd name="T30" fmla="*/ 2147483647 w 2117"/>
              <a:gd name="T31" fmla="*/ 2147483647 h 2177"/>
              <a:gd name="T32" fmla="*/ 2147483647 w 2117"/>
              <a:gd name="T33" fmla="*/ 2147483647 h 2177"/>
              <a:gd name="T34" fmla="*/ 2147483647 w 2117"/>
              <a:gd name="T35" fmla="*/ 2147483647 h 2177"/>
              <a:gd name="T36" fmla="*/ 2147483647 w 2117"/>
              <a:gd name="T37" fmla="*/ 2147483647 h 2177"/>
              <a:gd name="T38" fmla="*/ 2147483647 w 2117"/>
              <a:gd name="T39" fmla="*/ 2147483647 h 2177"/>
              <a:gd name="T40" fmla="*/ 2147483647 w 2117"/>
              <a:gd name="T41" fmla="*/ 2147483647 h 2177"/>
              <a:gd name="T42" fmla="*/ 2147483647 w 2117"/>
              <a:gd name="T43" fmla="*/ 2147483647 h 2177"/>
              <a:gd name="T44" fmla="*/ 2147483647 w 2117"/>
              <a:gd name="T45" fmla="*/ 2147483647 h 2177"/>
              <a:gd name="T46" fmla="*/ 2147483647 w 2117"/>
              <a:gd name="T47" fmla="*/ 2147483647 h 2177"/>
              <a:gd name="T48" fmla="*/ 2147483647 w 2117"/>
              <a:gd name="T49" fmla="*/ 2147483647 h 2177"/>
              <a:gd name="T50" fmla="*/ 2147483647 w 2117"/>
              <a:gd name="T51" fmla="*/ 2147483647 h 2177"/>
              <a:gd name="T52" fmla="*/ 2147483647 w 2117"/>
              <a:gd name="T53" fmla="*/ 2147483647 h 2177"/>
              <a:gd name="T54" fmla="*/ 2147483647 w 2117"/>
              <a:gd name="T55" fmla="*/ 2147483647 h 2177"/>
              <a:gd name="T56" fmla="*/ 2147483647 w 2117"/>
              <a:gd name="T57" fmla="*/ 2147483647 h 2177"/>
              <a:gd name="T58" fmla="*/ 0 w 2117"/>
              <a:gd name="T59" fmla="*/ 2147483647 h 2177"/>
              <a:gd name="T60" fmla="*/ 2147483647 w 2117"/>
              <a:gd name="T61" fmla="*/ 2147483647 h 2177"/>
              <a:gd name="T62" fmla="*/ 2147483647 w 2117"/>
              <a:gd name="T63" fmla="*/ 2147483647 h 2177"/>
              <a:gd name="T64" fmla="*/ 2147483647 w 2117"/>
              <a:gd name="T65" fmla="*/ 2147483647 h 2177"/>
              <a:gd name="T66" fmla="*/ 2147483647 w 2117"/>
              <a:gd name="T67" fmla="*/ 2147483647 h 2177"/>
              <a:gd name="T68" fmla="*/ 2147483647 w 2117"/>
              <a:gd name="T69" fmla="*/ 2147483647 h 2177"/>
              <a:gd name="T70" fmla="*/ 2147483647 w 2117"/>
              <a:gd name="T71" fmla="*/ 2147483647 h 2177"/>
              <a:gd name="T72" fmla="*/ 2147483647 w 2117"/>
              <a:gd name="T73" fmla="*/ 2147483647 h 2177"/>
              <a:gd name="T74" fmla="*/ 2147483647 w 2117"/>
              <a:gd name="T75" fmla="*/ 2147483647 h 2177"/>
              <a:gd name="T76" fmla="*/ 2147483647 w 2117"/>
              <a:gd name="T77" fmla="*/ 2147483647 h 2177"/>
              <a:gd name="T78" fmla="*/ 2147483647 w 2117"/>
              <a:gd name="T79" fmla="*/ 2147483647 h 21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17"/>
              <a:gd name="T121" fmla="*/ 0 h 2177"/>
              <a:gd name="T122" fmla="*/ 2117 w 2117"/>
              <a:gd name="T123" fmla="*/ 2177 h 217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17" h="2177">
                <a:moveTo>
                  <a:pt x="2090" y="445"/>
                </a:moveTo>
                <a:lnTo>
                  <a:pt x="2018" y="402"/>
                </a:lnTo>
                <a:lnTo>
                  <a:pt x="1927" y="336"/>
                </a:lnTo>
                <a:lnTo>
                  <a:pt x="1841" y="207"/>
                </a:lnTo>
                <a:lnTo>
                  <a:pt x="1783" y="29"/>
                </a:lnTo>
                <a:lnTo>
                  <a:pt x="1764" y="0"/>
                </a:lnTo>
                <a:lnTo>
                  <a:pt x="1731" y="2"/>
                </a:lnTo>
                <a:lnTo>
                  <a:pt x="1689" y="21"/>
                </a:lnTo>
                <a:lnTo>
                  <a:pt x="1519" y="76"/>
                </a:lnTo>
                <a:lnTo>
                  <a:pt x="1425" y="153"/>
                </a:lnTo>
                <a:lnTo>
                  <a:pt x="1296" y="225"/>
                </a:lnTo>
                <a:lnTo>
                  <a:pt x="1190" y="347"/>
                </a:lnTo>
                <a:lnTo>
                  <a:pt x="1123" y="377"/>
                </a:lnTo>
                <a:lnTo>
                  <a:pt x="1015" y="367"/>
                </a:lnTo>
                <a:lnTo>
                  <a:pt x="884" y="331"/>
                </a:lnTo>
                <a:lnTo>
                  <a:pt x="772" y="322"/>
                </a:lnTo>
                <a:lnTo>
                  <a:pt x="693" y="340"/>
                </a:lnTo>
                <a:lnTo>
                  <a:pt x="608" y="414"/>
                </a:lnTo>
                <a:lnTo>
                  <a:pt x="554" y="565"/>
                </a:lnTo>
                <a:lnTo>
                  <a:pt x="495" y="625"/>
                </a:lnTo>
                <a:lnTo>
                  <a:pt x="443" y="721"/>
                </a:lnTo>
                <a:lnTo>
                  <a:pt x="394" y="787"/>
                </a:lnTo>
                <a:lnTo>
                  <a:pt x="305" y="838"/>
                </a:lnTo>
                <a:lnTo>
                  <a:pt x="225" y="915"/>
                </a:lnTo>
                <a:lnTo>
                  <a:pt x="190" y="982"/>
                </a:lnTo>
                <a:lnTo>
                  <a:pt x="215" y="1114"/>
                </a:lnTo>
                <a:lnTo>
                  <a:pt x="154" y="1280"/>
                </a:lnTo>
                <a:lnTo>
                  <a:pt x="101" y="1547"/>
                </a:lnTo>
                <a:lnTo>
                  <a:pt x="45" y="1781"/>
                </a:lnTo>
                <a:lnTo>
                  <a:pt x="0" y="2010"/>
                </a:lnTo>
                <a:lnTo>
                  <a:pt x="9" y="2152"/>
                </a:lnTo>
                <a:lnTo>
                  <a:pt x="14" y="2177"/>
                </a:lnTo>
                <a:lnTo>
                  <a:pt x="1246" y="1494"/>
                </a:lnTo>
                <a:lnTo>
                  <a:pt x="1288" y="1412"/>
                </a:lnTo>
                <a:lnTo>
                  <a:pt x="1772" y="1213"/>
                </a:lnTo>
                <a:lnTo>
                  <a:pt x="1932" y="993"/>
                </a:lnTo>
                <a:lnTo>
                  <a:pt x="2117" y="583"/>
                </a:lnTo>
                <a:lnTo>
                  <a:pt x="2106" y="578"/>
                </a:lnTo>
                <a:lnTo>
                  <a:pt x="2109" y="554"/>
                </a:lnTo>
                <a:lnTo>
                  <a:pt x="2090" y="445"/>
                </a:lnTo>
                <a:close/>
              </a:path>
            </a:pathLst>
          </a:custGeom>
          <a:solidFill>
            <a:schemeClr val="bg1">
              <a:lumMod val="85000"/>
            </a:schemeClr>
          </a:solidFill>
          <a:ln w="0">
            <a:solidFill>
              <a:srgbClr val="000000"/>
            </a:solidFill>
            <a:prstDash val="solid"/>
            <a:round/>
            <a:headEnd/>
            <a:tailEnd/>
          </a:ln>
        </p:spPr>
        <p:txBody>
          <a:bodyPr/>
          <a:lstStyle/>
          <a:p>
            <a:endParaRPr lang="fi-FI"/>
          </a:p>
        </p:txBody>
      </p:sp>
      <p:sp>
        <p:nvSpPr>
          <p:cNvPr id="38934" name="Freeform 22"/>
          <p:cNvSpPr>
            <a:spLocks noChangeAspect="1"/>
          </p:cNvSpPr>
          <p:nvPr/>
        </p:nvSpPr>
        <p:spPr bwMode="auto">
          <a:xfrm>
            <a:off x="1905000" y="5073650"/>
            <a:ext cx="841375" cy="906463"/>
          </a:xfrm>
          <a:custGeom>
            <a:avLst/>
            <a:gdLst>
              <a:gd name="T0" fmla="*/ 0 w 1258"/>
              <a:gd name="T1" fmla="*/ 2147483647 h 1354"/>
              <a:gd name="T2" fmla="*/ 2147483647 w 1258"/>
              <a:gd name="T3" fmla="*/ 2147483647 h 1354"/>
              <a:gd name="T4" fmla="*/ 2147483647 w 1258"/>
              <a:gd name="T5" fmla="*/ 2147483647 h 1354"/>
              <a:gd name="T6" fmla="*/ 2147483647 w 1258"/>
              <a:gd name="T7" fmla="*/ 2147483647 h 1354"/>
              <a:gd name="T8" fmla="*/ 2147483647 w 1258"/>
              <a:gd name="T9" fmla="*/ 2147483647 h 1354"/>
              <a:gd name="T10" fmla="*/ 2147483647 w 1258"/>
              <a:gd name="T11" fmla="*/ 2147483647 h 1354"/>
              <a:gd name="T12" fmla="*/ 2147483647 w 1258"/>
              <a:gd name="T13" fmla="*/ 2147483647 h 1354"/>
              <a:gd name="T14" fmla="*/ 2147483647 w 1258"/>
              <a:gd name="T15" fmla="*/ 2147483647 h 1354"/>
              <a:gd name="T16" fmla="*/ 2147483647 w 1258"/>
              <a:gd name="T17" fmla="*/ 2147483647 h 1354"/>
              <a:gd name="T18" fmla="*/ 2147483647 w 1258"/>
              <a:gd name="T19" fmla="*/ 0 h 1354"/>
              <a:gd name="T20" fmla="*/ 2147483647 w 1258"/>
              <a:gd name="T21" fmla="*/ 2147483647 h 1354"/>
              <a:gd name="T22" fmla="*/ 2147483647 w 1258"/>
              <a:gd name="T23" fmla="*/ 2147483647 h 1354"/>
              <a:gd name="T24" fmla="*/ 2147483647 w 1258"/>
              <a:gd name="T25" fmla="*/ 2147483647 h 1354"/>
              <a:gd name="T26" fmla="*/ 2147483647 w 1258"/>
              <a:gd name="T27" fmla="*/ 2147483647 h 1354"/>
              <a:gd name="T28" fmla="*/ 2147483647 w 1258"/>
              <a:gd name="T29" fmla="*/ 2147483647 h 1354"/>
              <a:gd name="T30" fmla="*/ 2147483647 w 1258"/>
              <a:gd name="T31" fmla="*/ 2147483647 h 1354"/>
              <a:gd name="T32" fmla="*/ 2147483647 w 1258"/>
              <a:gd name="T33" fmla="*/ 2147483647 h 1354"/>
              <a:gd name="T34" fmla="*/ 2147483647 w 1258"/>
              <a:gd name="T35" fmla="*/ 2147483647 h 1354"/>
              <a:gd name="T36" fmla="*/ 2147483647 w 1258"/>
              <a:gd name="T37" fmla="*/ 2147483647 h 1354"/>
              <a:gd name="T38" fmla="*/ 2147483647 w 1258"/>
              <a:gd name="T39" fmla="*/ 2147483647 h 1354"/>
              <a:gd name="T40" fmla="*/ 2147483647 w 1258"/>
              <a:gd name="T41" fmla="*/ 2147483647 h 1354"/>
              <a:gd name="T42" fmla="*/ 0 w 1258"/>
              <a:gd name="T43" fmla="*/ 2147483647 h 13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58"/>
              <a:gd name="T67" fmla="*/ 0 h 1354"/>
              <a:gd name="T68" fmla="*/ 1258 w 1258"/>
              <a:gd name="T69" fmla="*/ 1354 h 13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58" h="1354">
                <a:moveTo>
                  <a:pt x="0" y="661"/>
                </a:moveTo>
                <a:lnTo>
                  <a:pt x="85" y="541"/>
                </a:lnTo>
                <a:lnTo>
                  <a:pt x="136" y="496"/>
                </a:lnTo>
                <a:lnTo>
                  <a:pt x="141" y="492"/>
                </a:lnTo>
                <a:lnTo>
                  <a:pt x="284" y="626"/>
                </a:lnTo>
                <a:lnTo>
                  <a:pt x="498" y="540"/>
                </a:lnTo>
                <a:lnTo>
                  <a:pt x="641" y="330"/>
                </a:lnTo>
                <a:lnTo>
                  <a:pt x="854" y="251"/>
                </a:lnTo>
                <a:lnTo>
                  <a:pt x="847" y="75"/>
                </a:lnTo>
                <a:lnTo>
                  <a:pt x="1061" y="0"/>
                </a:lnTo>
                <a:lnTo>
                  <a:pt x="1212" y="9"/>
                </a:lnTo>
                <a:lnTo>
                  <a:pt x="1258" y="678"/>
                </a:lnTo>
                <a:lnTo>
                  <a:pt x="1037" y="962"/>
                </a:lnTo>
                <a:lnTo>
                  <a:pt x="219" y="1201"/>
                </a:lnTo>
                <a:lnTo>
                  <a:pt x="206" y="1354"/>
                </a:lnTo>
                <a:lnTo>
                  <a:pt x="191" y="1313"/>
                </a:lnTo>
                <a:lnTo>
                  <a:pt x="73" y="1209"/>
                </a:lnTo>
                <a:lnTo>
                  <a:pt x="21" y="1106"/>
                </a:lnTo>
                <a:lnTo>
                  <a:pt x="8" y="1007"/>
                </a:lnTo>
                <a:lnTo>
                  <a:pt x="34" y="879"/>
                </a:lnTo>
                <a:lnTo>
                  <a:pt x="11" y="750"/>
                </a:lnTo>
                <a:lnTo>
                  <a:pt x="0" y="661"/>
                </a:lnTo>
                <a:close/>
              </a:path>
            </a:pathLst>
          </a:custGeom>
          <a:noFill/>
          <a:ln w="0">
            <a:solidFill>
              <a:srgbClr val="000000"/>
            </a:solidFill>
            <a:prstDash val="solid"/>
            <a:round/>
            <a:headEnd/>
            <a:tailEnd/>
          </a:ln>
        </p:spPr>
        <p:txBody>
          <a:bodyPr/>
          <a:lstStyle/>
          <a:p>
            <a:endParaRPr lang="fi-FI"/>
          </a:p>
        </p:txBody>
      </p:sp>
      <p:sp>
        <p:nvSpPr>
          <p:cNvPr id="38935" name="Freeform 23"/>
          <p:cNvSpPr>
            <a:spLocks noChangeAspect="1"/>
          </p:cNvSpPr>
          <p:nvPr/>
        </p:nvSpPr>
        <p:spPr bwMode="auto">
          <a:xfrm>
            <a:off x="2598738" y="4441825"/>
            <a:ext cx="1535112" cy="1573213"/>
          </a:xfrm>
          <a:custGeom>
            <a:avLst/>
            <a:gdLst>
              <a:gd name="T0" fmla="*/ 2147483647 w 2290"/>
              <a:gd name="T1" fmla="*/ 2147483647 h 2349"/>
              <a:gd name="T2" fmla="*/ 2147483647 w 2290"/>
              <a:gd name="T3" fmla="*/ 2147483647 h 2349"/>
              <a:gd name="T4" fmla="*/ 2147483647 w 2290"/>
              <a:gd name="T5" fmla="*/ 2147483647 h 2349"/>
              <a:gd name="T6" fmla="*/ 2147483647 w 2290"/>
              <a:gd name="T7" fmla="*/ 2147483647 h 2349"/>
              <a:gd name="T8" fmla="*/ 2147483647 w 2290"/>
              <a:gd name="T9" fmla="*/ 2147483647 h 2349"/>
              <a:gd name="T10" fmla="*/ 2147483647 w 2290"/>
              <a:gd name="T11" fmla="*/ 2147483647 h 2349"/>
              <a:gd name="T12" fmla="*/ 2147483647 w 2290"/>
              <a:gd name="T13" fmla="*/ 2147483647 h 2349"/>
              <a:gd name="T14" fmla="*/ 2147483647 w 2290"/>
              <a:gd name="T15" fmla="*/ 2147483647 h 2349"/>
              <a:gd name="T16" fmla="*/ 2147483647 w 2290"/>
              <a:gd name="T17" fmla="*/ 2147483647 h 2349"/>
              <a:gd name="T18" fmla="*/ 0 w 2290"/>
              <a:gd name="T19" fmla="*/ 2147483647 h 2349"/>
              <a:gd name="T20" fmla="*/ 2147483647 w 2290"/>
              <a:gd name="T21" fmla="*/ 2147483647 h 2349"/>
              <a:gd name="T22" fmla="*/ 2147483647 w 2290"/>
              <a:gd name="T23" fmla="*/ 2147483647 h 2349"/>
              <a:gd name="T24" fmla="*/ 2147483647 w 2290"/>
              <a:gd name="T25" fmla="*/ 2147483647 h 2349"/>
              <a:gd name="T26" fmla="*/ 2147483647 w 2290"/>
              <a:gd name="T27" fmla="*/ 2147483647 h 2349"/>
              <a:gd name="T28" fmla="*/ 2147483647 w 2290"/>
              <a:gd name="T29" fmla="*/ 2147483647 h 2349"/>
              <a:gd name="T30" fmla="*/ 2147483647 w 2290"/>
              <a:gd name="T31" fmla="*/ 0 h 2349"/>
              <a:gd name="T32" fmla="*/ 2147483647 w 2290"/>
              <a:gd name="T33" fmla="*/ 2147483647 h 2349"/>
              <a:gd name="T34" fmla="*/ 2147483647 w 2290"/>
              <a:gd name="T35" fmla="*/ 2147483647 h 2349"/>
              <a:gd name="T36" fmla="*/ 2147483647 w 2290"/>
              <a:gd name="T37" fmla="*/ 2147483647 h 2349"/>
              <a:gd name="T38" fmla="*/ 2147483647 w 2290"/>
              <a:gd name="T39" fmla="*/ 2147483647 h 2349"/>
              <a:gd name="T40" fmla="*/ 2147483647 w 2290"/>
              <a:gd name="T41" fmla="*/ 2147483647 h 2349"/>
              <a:gd name="T42" fmla="*/ 2147483647 w 2290"/>
              <a:gd name="T43" fmla="*/ 2147483647 h 2349"/>
              <a:gd name="T44" fmla="*/ 2147483647 w 2290"/>
              <a:gd name="T45" fmla="*/ 2147483647 h 2349"/>
              <a:gd name="T46" fmla="*/ 2147483647 w 2290"/>
              <a:gd name="T47" fmla="*/ 2147483647 h 2349"/>
              <a:gd name="T48" fmla="*/ 2147483647 w 2290"/>
              <a:gd name="T49" fmla="*/ 2147483647 h 2349"/>
              <a:gd name="T50" fmla="*/ 2147483647 w 2290"/>
              <a:gd name="T51" fmla="*/ 2147483647 h 2349"/>
              <a:gd name="T52" fmla="*/ 2147483647 w 2290"/>
              <a:gd name="T53" fmla="*/ 2147483647 h 2349"/>
              <a:gd name="T54" fmla="*/ 2147483647 w 2290"/>
              <a:gd name="T55" fmla="*/ 2147483647 h 2349"/>
              <a:gd name="T56" fmla="*/ 2147483647 w 2290"/>
              <a:gd name="T57" fmla="*/ 2147483647 h 2349"/>
              <a:gd name="T58" fmla="*/ 2147483647 w 2290"/>
              <a:gd name="T59" fmla="*/ 2147483647 h 23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90"/>
              <a:gd name="T91" fmla="*/ 0 h 2349"/>
              <a:gd name="T92" fmla="*/ 2290 w 2290"/>
              <a:gd name="T93" fmla="*/ 2349 h 234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90" h="2349">
                <a:moveTo>
                  <a:pt x="1954" y="2021"/>
                </a:moveTo>
                <a:lnTo>
                  <a:pt x="1632" y="2034"/>
                </a:lnTo>
                <a:lnTo>
                  <a:pt x="1650" y="2193"/>
                </a:lnTo>
                <a:lnTo>
                  <a:pt x="1498" y="2276"/>
                </a:lnTo>
                <a:lnTo>
                  <a:pt x="1448" y="2176"/>
                </a:lnTo>
                <a:lnTo>
                  <a:pt x="1277" y="2227"/>
                </a:lnTo>
                <a:lnTo>
                  <a:pt x="1168" y="2349"/>
                </a:lnTo>
                <a:lnTo>
                  <a:pt x="864" y="2189"/>
                </a:lnTo>
                <a:lnTo>
                  <a:pt x="452" y="2186"/>
                </a:lnTo>
                <a:lnTo>
                  <a:pt x="0" y="1906"/>
                </a:lnTo>
                <a:lnTo>
                  <a:pt x="221" y="1622"/>
                </a:lnTo>
                <a:lnTo>
                  <a:pt x="175" y="953"/>
                </a:lnTo>
                <a:lnTo>
                  <a:pt x="187" y="954"/>
                </a:lnTo>
                <a:lnTo>
                  <a:pt x="106" y="556"/>
                </a:lnTo>
                <a:lnTo>
                  <a:pt x="31" y="55"/>
                </a:lnTo>
                <a:lnTo>
                  <a:pt x="156" y="0"/>
                </a:lnTo>
                <a:lnTo>
                  <a:pt x="571" y="68"/>
                </a:lnTo>
                <a:lnTo>
                  <a:pt x="1029" y="144"/>
                </a:lnTo>
                <a:lnTo>
                  <a:pt x="1517" y="565"/>
                </a:lnTo>
                <a:lnTo>
                  <a:pt x="1704" y="854"/>
                </a:lnTo>
                <a:lnTo>
                  <a:pt x="1744" y="1390"/>
                </a:lnTo>
                <a:lnTo>
                  <a:pt x="2098" y="1835"/>
                </a:lnTo>
                <a:lnTo>
                  <a:pt x="2238" y="1923"/>
                </a:lnTo>
                <a:lnTo>
                  <a:pt x="2243" y="2081"/>
                </a:lnTo>
                <a:lnTo>
                  <a:pt x="2290" y="2131"/>
                </a:lnTo>
                <a:lnTo>
                  <a:pt x="2252" y="2206"/>
                </a:lnTo>
                <a:lnTo>
                  <a:pt x="2255" y="2240"/>
                </a:lnTo>
                <a:lnTo>
                  <a:pt x="2045" y="2222"/>
                </a:lnTo>
                <a:lnTo>
                  <a:pt x="1980" y="2125"/>
                </a:lnTo>
                <a:lnTo>
                  <a:pt x="1954" y="2021"/>
                </a:lnTo>
                <a:close/>
              </a:path>
            </a:pathLst>
          </a:custGeom>
          <a:noFill/>
          <a:ln w="12700">
            <a:solidFill>
              <a:srgbClr val="000000"/>
            </a:solidFill>
            <a:prstDash val="solid"/>
            <a:round/>
            <a:headEnd/>
            <a:tailEnd/>
          </a:ln>
        </p:spPr>
        <p:txBody>
          <a:bodyPr/>
          <a:lstStyle/>
          <a:p>
            <a:endParaRPr lang="fi-FI"/>
          </a:p>
        </p:txBody>
      </p:sp>
      <p:sp>
        <p:nvSpPr>
          <p:cNvPr id="38936" name="Rectangle 24"/>
          <p:cNvSpPr>
            <a:spLocks noChangeAspect="1" noChangeArrowheads="1"/>
          </p:cNvSpPr>
          <p:nvPr/>
        </p:nvSpPr>
        <p:spPr bwMode="auto">
          <a:xfrm>
            <a:off x="1476375" y="2276475"/>
            <a:ext cx="712788" cy="152400"/>
          </a:xfrm>
          <a:prstGeom prst="rect">
            <a:avLst/>
          </a:prstGeom>
          <a:noFill/>
          <a:ln w="9525">
            <a:noFill/>
            <a:miter lim="800000"/>
            <a:headEnd/>
            <a:tailEnd/>
          </a:ln>
        </p:spPr>
        <p:txBody>
          <a:bodyPr wrap="none" lIns="0" tIns="0" rIns="0" bIns="0">
            <a:spAutoFit/>
          </a:bodyPr>
          <a:lstStyle/>
          <a:p>
            <a:r>
              <a:rPr lang="fi-FI" sz="1000" b="1">
                <a:solidFill>
                  <a:srgbClr val="000000"/>
                </a:solidFill>
                <a:latin typeface="Verdana" pitchFamily="34" charset="0"/>
                <a:cs typeface="Arial" charset="0"/>
              </a:rPr>
              <a:t>Enontekiö</a:t>
            </a:r>
          </a:p>
        </p:txBody>
      </p:sp>
      <p:sp>
        <p:nvSpPr>
          <p:cNvPr id="38937" name="Rectangle 25"/>
          <p:cNvSpPr>
            <a:spLocks noChangeAspect="1" noChangeArrowheads="1"/>
          </p:cNvSpPr>
          <p:nvPr/>
        </p:nvSpPr>
        <p:spPr bwMode="auto">
          <a:xfrm>
            <a:off x="3779838" y="1773238"/>
            <a:ext cx="350837" cy="152400"/>
          </a:xfrm>
          <a:prstGeom prst="rect">
            <a:avLst/>
          </a:prstGeom>
          <a:noFill/>
          <a:ln w="9525">
            <a:noFill/>
            <a:miter lim="800000"/>
            <a:headEnd/>
            <a:tailEnd/>
          </a:ln>
        </p:spPr>
        <p:txBody>
          <a:bodyPr wrap="none" lIns="0" tIns="0" rIns="0" bIns="0">
            <a:spAutoFit/>
          </a:bodyPr>
          <a:lstStyle/>
          <a:p>
            <a:r>
              <a:rPr lang="fi-FI" sz="1000" b="1">
                <a:solidFill>
                  <a:srgbClr val="000000"/>
                </a:solidFill>
                <a:latin typeface="Verdana" pitchFamily="34" charset="0"/>
                <a:cs typeface="Arial" charset="0"/>
              </a:rPr>
              <a:t>Inari</a:t>
            </a:r>
          </a:p>
        </p:txBody>
      </p:sp>
      <p:sp>
        <p:nvSpPr>
          <p:cNvPr id="38938" name="Rectangle 26"/>
          <p:cNvSpPr>
            <a:spLocks noChangeAspect="1" noChangeArrowheads="1"/>
          </p:cNvSpPr>
          <p:nvPr/>
        </p:nvSpPr>
        <p:spPr bwMode="auto">
          <a:xfrm flipH="1">
            <a:off x="1475656" y="6597352"/>
            <a:ext cx="822325" cy="152400"/>
          </a:xfrm>
          <a:prstGeom prst="rect">
            <a:avLst/>
          </a:prstGeom>
          <a:noFill/>
          <a:ln w="9525">
            <a:noFill/>
            <a:miter lim="800000"/>
            <a:headEnd/>
            <a:tailEnd/>
          </a:ln>
        </p:spPr>
        <p:txBody>
          <a:bodyPr lIns="0" tIns="0" rIns="0" bIns="0">
            <a:spAutoFit/>
          </a:bodyPr>
          <a:lstStyle/>
          <a:p>
            <a:pPr algn="r"/>
            <a:r>
              <a:rPr lang="fi-FI" sz="1000" b="1" dirty="0">
                <a:solidFill>
                  <a:srgbClr val="000000"/>
                </a:solidFill>
                <a:latin typeface="Verdana" pitchFamily="34" charset="0"/>
                <a:cs typeface="Arial" charset="0"/>
              </a:rPr>
              <a:t>Kemi</a:t>
            </a:r>
          </a:p>
        </p:txBody>
      </p:sp>
      <p:sp>
        <p:nvSpPr>
          <p:cNvPr id="38939" name="Rectangle 27"/>
          <p:cNvSpPr>
            <a:spLocks noChangeAspect="1" noChangeArrowheads="1"/>
          </p:cNvSpPr>
          <p:nvPr/>
        </p:nvSpPr>
        <p:spPr bwMode="auto">
          <a:xfrm>
            <a:off x="2404641" y="6148536"/>
            <a:ext cx="511175" cy="304800"/>
          </a:xfrm>
          <a:prstGeom prst="rect">
            <a:avLst/>
          </a:prstGeom>
          <a:noFill/>
          <a:ln w="9525">
            <a:noFill/>
            <a:miter lim="800000"/>
            <a:headEnd/>
            <a:tailEnd/>
          </a:ln>
        </p:spPr>
        <p:txBody>
          <a:bodyPr wrap="none" lIns="0" tIns="0" rIns="0" bIns="0">
            <a:spAutoFit/>
          </a:bodyPr>
          <a:lstStyle/>
          <a:p>
            <a:r>
              <a:rPr lang="fi-FI" sz="1000" b="1" dirty="0">
                <a:solidFill>
                  <a:srgbClr val="000000"/>
                </a:solidFill>
                <a:latin typeface="Verdana" pitchFamily="34" charset="0"/>
                <a:cs typeface="Arial" charset="0"/>
              </a:rPr>
              <a:t>Kemin-</a:t>
            </a:r>
          </a:p>
          <a:p>
            <a:r>
              <a:rPr lang="fi-FI" sz="1000" b="1" dirty="0">
                <a:solidFill>
                  <a:srgbClr val="000000"/>
                </a:solidFill>
                <a:latin typeface="Verdana" pitchFamily="34" charset="0"/>
                <a:cs typeface="Arial" charset="0"/>
              </a:rPr>
              <a:t>maa</a:t>
            </a:r>
          </a:p>
        </p:txBody>
      </p:sp>
      <p:sp>
        <p:nvSpPr>
          <p:cNvPr id="38940" name="Rectangle 28"/>
          <p:cNvSpPr>
            <a:spLocks noChangeAspect="1" noChangeArrowheads="1"/>
          </p:cNvSpPr>
          <p:nvPr/>
        </p:nvSpPr>
        <p:spPr bwMode="auto">
          <a:xfrm>
            <a:off x="2627313" y="3500438"/>
            <a:ext cx="425450" cy="152400"/>
          </a:xfrm>
          <a:prstGeom prst="rect">
            <a:avLst/>
          </a:prstGeom>
          <a:noFill/>
          <a:ln w="9525">
            <a:noFill/>
            <a:miter lim="800000"/>
            <a:headEnd/>
            <a:tailEnd/>
          </a:ln>
        </p:spPr>
        <p:txBody>
          <a:bodyPr wrap="none" lIns="0" tIns="0" rIns="0" bIns="0">
            <a:spAutoFit/>
          </a:bodyPr>
          <a:lstStyle/>
          <a:p>
            <a:r>
              <a:rPr lang="fi-FI" sz="1000" b="1">
                <a:solidFill>
                  <a:srgbClr val="000000"/>
                </a:solidFill>
                <a:latin typeface="Verdana" pitchFamily="34" charset="0"/>
                <a:cs typeface="Arial" charset="0"/>
              </a:rPr>
              <a:t>Kittilä</a:t>
            </a:r>
          </a:p>
        </p:txBody>
      </p:sp>
      <p:sp>
        <p:nvSpPr>
          <p:cNvPr id="38941" name="Rectangle 29"/>
          <p:cNvSpPr>
            <a:spLocks noChangeAspect="1" noChangeArrowheads="1"/>
          </p:cNvSpPr>
          <p:nvPr/>
        </p:nvSpPr>
        <p:spPr bwMode="auto">
          <a:xfrm>
            <a:off x="2051050" y="4292600"/>
            <a:ext cx="419100" cy="152400"/>
          </a:xfrm>
          <a:prstGeom prst="rect">
            <a:avLst/>
          </a:prstGeom>
          <a:noFill/>
          <a:ln w="9525">
            <a:noFill/>
            <a:miter lim="800000"/>
            <a:headEnd/>
            <a:tailEnd/>
          </a:ln>
        </p:spPr>
        <p:txBody>
          <a:bodyPr wrap="none" lIns="0" tIns="0" rIns="0" bIns="0">
            <a:spAutoFit/>
          </a:bodyPr>
          <a:lstStyle/>
          <a:p>
            <a:r>
              <a:rPr lang="fi-FI" sz="1000" b="1">
                <a:solidFill>
                  <a:srgbClr val="000000"/>
                </a:solidFill>
                <a:latin typeface="Verdana" pitchFamily="34" charset="0"/>
                <a:cs typeface="Arial" charset="0"/>
              </a:rPr>
              <a:t>Kolari</a:t>
            </a:r>
          </a:p>
        </p:txBody>
      </p:sp>
      <p:sp>
        <p:nvSpPr>
          <p:cNvPr id="38942" name="Rectangle 30"/>
          <p:cNvSpPr>
            <a:spLocks noChangeAspect="1" noChangeArrowheads="1"/>
          </p:cNvSpPr>
          <p:nvPr/>
        </p:nvSpPr>
        <p:spPr bwMode="auto">
          <a:xfrm>
            <a:off x="3851275" y="5157788"/>
            <a:ext cx="690895" cy="153888"/>
          </a:xfrm>
          <a:prstGeom prst="rect">
            <a:avLst/>
          </a:prstGeom>
          <a:noFill/>
          <a:ln w="9525">
            <a:noFill/>
            <a:miter lim="800000"/>
            <a:headEnd/>
            <a:tailEnd/>
          </a:ln>
        </p:spPr>
        <p:txBody>
          <a:bodyPr wrap="none" lIns="0" tIns="0" rIns="0" bIns="0">
            <a:spAutoFit/>
          </a:bodyPr>
          <a:lstStyle/>
          <a:p>
            <a:r>
              <a:rPr lang="fi-FI" sz="1000" b="1" dirty="0" smtClean="0">
                <a:solidFill>
                  <a:srgbClr val="000000"/>
                </a:solidFill>
                <a:latin typeface="Verdana" pitchFamily="34" charset="0"/>
                <a:cs typeface="Arial" charset="0"/>
              </a:rPr>
              <a:t>Kemijärvi</a:t>
            </a:r>
          </a:p>
        </p:txBody>
      </p:sp>
      <p:sp>
        <p:nvSpPr>
          <p:cNvPr id="38943" name="Rectangle 31"/>
          <p:cNvSpPr>
            <a:spLocks noChangeAspect="1" noChangeArrowheads="1"/>
          </p:cNvSpPr>
          <p:nvPr/>
        </p:nvSpPr>
        <p:spPr bwMode="auto">
          <a:xfrm>
            <a:off x="1763713" y="3357563"/>
            <a:ext cx="519112" cy="152400"/>
          </a:xfrm>
          <a:prstGeom prst="rect">
            <a:avLst/>
          </a:prstGeom>
          <a:noFill/>
          <a:ln w="9525">
            <a:noFill/>
            <a:miter lim="800000"/>
            <a:headEnd/>
            <a:tailEnd/>
          </a:ln>
        </p:spPr>
        <p:txBody>
          <a:bodyPr wrap="none" lIns="0" tIns="0" rIns="0" bIns="0">
            <a:spAutoFit/>
          </a:bodyPr>
          <a:lstStyle/>
          <a:p>
            <a:r>
              <a:rPr lang="fi-FI" sz="1000" b="1">
                <a:solidFill>
                  <a:srgbClr val="000000"/>
                </a:solidFill>
                <a:latin typeface="Verdana" pitchFamily="34" charset="0"/>
                <a:cs typeface="Arial" charset="0"/>
              </a:rPr>
              <a:t>Muonio</a:t>
            </a:r>
          </a:p>
        </p:txBody>
      </p:sp>
      <p:sp>
        <p:nvSpPr>
          <p:cNvPr id="38944" name="Rectangle 32"/>
          <p:cNvSpPr>
            <a:spLocks noChangeAspect="1" noChangeArrowheads="1"/>
          </p:cNvSpPr>
          <p:nvPr/>
        </p:nvSpPr>
        <p:spPr bwMode="auto">
          <a:xfrm>
            <a:off x="3635896" y="4365104"/>
            <a:ext cx="1038225" cy="152400"/>
          </a:xfrm>
          <a:prstGeom prst="rect">
            <a:avLst/>
          </a:prstGeom>
          <a:noFill/>
          <a:ln w="9525">
            <a:noFill/>
            <a:miter lim="800000"/>
            <a:headEnd/>
            <a:tailEnd/>
          </a:ln>
        </p:spPr>
        <p:txBody>
          <a:bodyPr wrap="none" lIns="0" tIns="0" rIns="0" bIns="0">
            <a:spAutoFit/>
          </a:bodyPr>
          <a:lstStyle/>
          <a:p>
            <a:r>
              <a:rPr lang="fi-FI" sz="1000" b="1" dirty="0">
                <a:solidFill>
                  <a:srgbClr val="000000"/>
                </a:solidFill>
                <a:latin typeface="Verdana" pitchFamily="34" charset="0"/>
                <a:cs typeface="Arial" charset="0"/>
              </a:rPr>
              <a:t>Pelkosenniemi</a:t>
            </a:r>
          </a:p>
        </p:txBody>
      </p:sp>
      <p:sp>
        <p:nvSpPr>
          <p:cNvPr id="38945" name="Rectangle 33"/>
          <p:cNvSpPr>
            <a:spLocks noChangeAspect="1" noChangeArrowheads="1"/>
          </p:cNvSpPr>
          <p:nvPr/>
        </p:nvSpPr>
        <p:spPr bwMode="auto">
          <a:xfrm>
            <a:off x="4356100" y="5949950"/>
            <a:ext cx="1030288" cy="152400"/>
          </a:xfrm>
          <a:prstGeom prst="rect">
            <a:avLst/>
          </a:prstGeom>
          <a:noFill/>
          <a:ln w="9525">
            <a:noFill/>
            <a:miter lim="800000"/>
            <a:headEnd/>
            <a:tailEnd/>
          </a:ln>
        </p:spPr>
        <p:txBody>
          <a:bodyPr lIns="0" tIns="0" rIns="0" bIns="0">
            <a:spAutoFit/>
          </a:bodyPr>
          <a:lstStyle/>
          <a:p>
            <a:r>
              <a:rPr lang="fi-FI" sz="1000" b="1">
                <a:solidFill>
                  <a:srgbClr val="000000"/>
                </a:solidFill>
                <a:latin typeface="Verdana" pitchFamily="34" charset="0"/>
                <a:cs typeface="Arial" charset="0"/>
              </a:rPr>
              <a:t>Posio</a:t>
            </a:r>
          </a:p>
        </p:txBody>
      </p:sp>
      <p:sp>
        <p:nvSpPr>
          <p:cNvPr id="38946" name="Rectangle 34"/>
          <p:cNvSpPr>
            <a:spLocks noChangeAspect="1" noChangeArrowheads="1"/>
          </p:cNvSpPr>
          <p:nvPr/>
        </p:nvSpPr>
        <p:spPr bwMode="auto">
          <a:xfrm>
            <a:off x="3492500" y="6165850"/>
            <a:ext cx="449263" cy="152400"/>
          </a:xfrm>
          <a:prstGeom prst="rect">
            <a:avLst/>
          </a:prstGeom>
          <a:noFill/>
          <a:ln w="9525">
            <a:noFill/>
            <a:miter lim="800000"/>
            <a:headEnd/>
            <a:tailEnd/>
          </a:ln>
        </p:spPr>
        <p:txBody>
          <a:bodyPr wrap="none" lIns="0" tIns="0" rIns="0" bIns="0">
            <a:spAutoFit/>
          </a:bodyPr>
          <a:lstStyle/>
          <a:p>
            <a:r>
              <a:rPr lang="fi-FI" sz="1000" b="1">
                <a:solidFill>
                  <a:srgbClr val="000000"/>
                </a:solidFill>
                <a:latin typeface="Verdana" pitchFamily="34" charset="0"/>
                <a:cs typeface="Arial" charset="0"/>
              </a:rPr>
              <a:t>Ranua</a:t>
            </a:r>
          </a:p>
        </p:txBody>
      </p:sp>
      <p:sp>
        <p:nvSpPr>
          <p:cNvPr id="38947" name="Rectangle 35"/>
          <p:cNvSpPr>
            <a:spLocks noChangeAspect="1" noChangeArrowheads="1"/>
          </p:cNvSpPr>
          <p:nvPr/>
        </p:nvSpPr>
        <p:spPr bwMode="auto">
          <a:xfrm>
            <a:off x="4716463" y="4868863"/>
            <a:ext cx="344487" cy="152400"/>
          </a:xfrm>
          <a:prstGeom prst="rect">
            <a:avLst/>
          </a:prstGeom>
          <a:noFill/>
          <a:ln w="9525">
            <a:noFill/>
            <a:miter lim="800000"/>
            <a:headEnd/>
            <a:tailEnd/>
          </a:ln>
        </p:spPr>
        <p:txBody>
          <a:bodyPr wrap="none" lIns="0" tIns="0" rIns="0" bIns="0">
            <a:spAutoFit/>
          </a:bodyPr>
          <a:lstStyle/>
          <a:p>
            <a:r>
              <a:rPr lang="fi-FI" sz="1000" b="1">
                <a:solidFill>
                  <a:srgbClr val="000000"/>
                </a:solidFill>
                <a:latin typeface="Verdana" pitchFamily="34" charset="0"/>
                <a:cs typeface="Arial" charset="0"/>
              </a:rPr>
              <a:t>Salla</a:t>
            </a:r>
          </a:p>
        </p:txBody>
      </p:sp>
      <p:sp>
        <p:nvSpPr>
          <p:cNvPr id="38948" name="Rectangle 36"/>
          <p:cNvSpPr>
            <a:spLocks noChangeAspect="1" noChangeArrowheads="1"/>
          </p:cNvSpPr>
          <p:nvPr/>
        </p:nvSpPr>
        <p:spPr bwMode="auto">
          <a:xfrm>
            <a:off x="4506913" y="3687763"/>
            <a:ext cx="407987" cy="304800"/>
          </a:xfrm>
          <a:prstGeom prst="rect">
            <a:avLst/>
          </a:prstGeom>
          <a:noFill/>
          <a:ln w="9525">
            <a:noFill/>
            <a:miter lim="800000"/>
            <a:headEnd/>
            <a:tailEnd/>
          </a:ln>
        </p:spPr>
        <p:txBody>
          <a:bodyPr wrap="none" lIns="0" tIns="0" rIns="0" bIns="0">
            <a:spAutoFit/>
          </a:bodyPr>
          <a:lstStyle/>
          <a:p>
            <a:r>
              <a:rPr lang="fi-FI" sz="1000" b="1">
                <a:solidFill>
                  <a:srgbClr val="000000"/>
                </a:solidFill>
                <a:latin typeface="Verdana" pitchFamily="34" charset="0"/>
                <a:cs typeface="Arial" charset="0"/>
              </a:rPr>
              <a:t>Savu-</a:t>
            </a:r>
          </a:p>
          <a:p>
            <a:r>
              <a:rPr lang="fi-FI" sz="1000" b="1">
                <a:solidFill>
                  <a:srgbClr val="000000"/>
                </a:solidFill>
                <a:latin typeface="Verdana" pitchFamily="34" charset="0"/>
                <a:cs typeface="Arial" charset="0"/>
              </a:rPr>
              <a:t>koski</a:t>
            </a:r>
          </a:p>
        </p:txBody>
      </p:sp>
      <p:sp>
        <p:nvSpPr>
          <p:cNvPr id="38949" name="Rectangle 37"/>
          <p:cNvSpPr>
            <a:spLocks noChangeAspect="1" noChangeArrowheads="1"/>
          </p:cNvSpPr>
          <p:nvPr/>
        </p:nvSpPr>
        <p:spPr bwMode="auto">
          <a:xfrm>
            <a:off x="2771775" y="6453188"/>
            <a:ext cx="546100" cy="152400"/>
          </a:xfrm>
          <a:prstGeom prst="rect">
            <a:avLst/>
          </a:prstGeom>
          <a:noFill/>
          <a:ln w="9525">
            <a:noFill/>
            <a:miter lim="800000"/>
            <a:headEnd/>
            <a:tailEnd/>
          </a:ln>
        </p:spPr>
        <p:txBody>
          <a:bodyPr lIns="0" tIns="0" rIns="0" bIns="0">
            <a:spAutoFit/>
          </a:bodyPr>
          <a:lstStyle/>
          <a:p>
            <a:r>
              <a:rPr lang="fi-FI" sz="1000" b="1">
                <a:solidFill>
                  <a:srgbClr val="000000"/>
                </a:solidFill>
                <a:latin typeface="Verdana" pitchFamily="34" charset="0"/>
                <a:cs typeface="Arial" charset="0"/>
              </a:rPr>
              <a:t>Simo</a:t>
            </a:r>
            <a:endParaRPr lang="fi-FI" sz="1000" b="1">
              <a:cs typeface="Arial" charset="0"/>
            </a:endParaRPr>
          </a:p>
        </p:txBody>
      </p:sp>
      <p:sp>
        <p:nvSpPr>
          <p:cNvPr id="38950" name="Rectangle 38"/>
          <p:cNvSpPr>
            <a:spLocks noChangeAspect="1" noChangeArrowheads="1"/>
          </p:cNvSpPr>
          <p:nvPr/>
        </p:nvSpPr>
        <p:spPr bwMode="auto">
          <a:xfrm>
            <a:off x="3419475" y="3573463"/>
            <a:ext cx="736600" cy="152400"/>
          </a:xfrm>
          <a:prstGeom prst="rect">
            <a:avLst/>
          </a:prstGeom>
          <a:noFill/>
          <a:ln w="9525">
            <a:noFill/>
            <a:miter lim="800000"/>
            <a:headEnd/>
            <a:tailEnd/>
          </a:ln>
        </p:spPr>
        <p:txBody>
          <a:bodyPr wrap="none" lIns="0" tIns="0" rIns="0" bIns="0">
            <a:spAutoFit/>
          </a:bodyPr>
          <a:lstStyle/>
          <a:p>
            <a:r>
              <a:rPr lang="fi-FI" sz="1000" b="1">
                <a:solidFill>
                  <a:srgbClr val="000000"/>
                </a:solidFill>
                <a:latin typeface="Verdana" pitchFamily="34" charset="0"/>
                <a:cs typeface="Arial" charset="0"/>
              </a:rPr>
              <a:t>Sodankylä</a:t>
            </a:r>
          </a:p>
        </p:txBody>
      </p:sp>
      <p:sp>
        <p:nvSpPr>
          <p:cNvPr id="38951" name="Rectangle 39"/>
          <p:cNvSpPr>
            <a:spLocks noChangeAspect="1" noChangeArrowheads="1"/>
          </p:cNvSpPr>
          <p:nvPr/>
        </p:nvSpPr>
        <p:spPr bwMode="auto">
          <a:xfrm>
            <a:off x="2484438" y="5949950"/>
            <a:ext cx="531812" cy="152400"/>
          </a:xfrm>
          <a:prstGeom prst="rect">
            <a:avLst/>
          </a:prstGeom>
          <a:noFill/>
          <a:ln w="9525">
            <a:noFill/>
            <a:miter lim="800000"/>
            <a:headEnd/>
            <a:tailEnd/>
          </a:ln>
        </p:spPr>
        <p:txBody>
          <a:bodyPr wrap="none" lIns="0" tIns="0" rIns="0" bIns="0">
            <a:spAutoFit/>
          </a:bodyPr>
          <a:lstStyle/>
          <a:p>
            <a:r>
              <a:rPr lang="fi-FI" sz="1000" b="1" dirty="0">
                <a:solidFill>
                  <a:srgbClr val="000000"/>
                </a:solidFill>
                <a:latin typeface="Verdana" pitchFamily="34" charset="0"/>
                <a:cs typeface="Arial" charset="0"/>
              </a:rPr>
              <a:t>Tervola</a:t>
            </a:r>
          </a:p>
        </p:txBody>
      </p:sp>
      <p:sp>
        <p:nvSpPr>
          <p:cNvPr id="38952" name="Rectangle 40"/>
          <p:cNvSpPr>
            <a:spLocks noChangeAspect="1" noChangeArrowheads="1"/>
          </p:cNvSpPr>
          <p:nvPr/>
        </p:nvSpPr>
        <p:spPr bwMode="auto">
          <a:xfrm>
            <a:off x="1908175" y="6021388"/>
            <a:ext cx="458788" cy="152400"/>
          </a:xfrm>
          <a:prstGeom prst="rect">
            <a:avLst/>
          </a:prstGeom>
          <a:noFill/>
          <a:ln w="9525">
            <a:noFill/>
            <a:miter lim="800000"/>
            <a:headEnd/>
            <a:tailEnd/>
          </a:ln>
        </p:spPr>
        <p:txBody>
          <a:bodyPr wrap="none" lIns="0" tIns="0" rIns="0" bIns="0">
            <a:spAutoFit/>
          </a:bodyPr>
          <a:lstStyle/>
          <a:p>
            <a:pPr algn="r"/>
            <a:r>
              <a:rPr lang="fi-FI" sz="1000" b="1">
                <a:solidFill>
                  <a:srgbClr val="000000"/>
                </a:solidFill>
                <a:latin typeface="Verdana" pitchFamily="34" charset="0"/>
                <a:cs typeface="Arial" charset="0"/>
              </a:rPr>
              <a:t>Tornio</a:t>
            </a:r>
          </a:p>
        </p:txBody>
      </p:sp>
      <p:sp>
        <p:nvSpPr>
          <p:cNvPr id="38953" name="Rectangle 41"/>
          <p:cNvSpPr>
            <a:spLocks noChangeAspect="1" noChangeArrowheads="1"/>
          </p:cNvSpPr>
          <p:nvPr/>
        </p:nvSpPr>
        <p:spPr bwMode="auto">
          <a:xfrm>
            <a:off x="2178050" y="4918075"/>
            <a:ext cx="350838" cy="152400"/>
          </a:xfrm>
          <a:prstGeom prst="rect">
            <a:avLst/>
          </a:prstGeom>
          <a:noFill/>
          <a:ln w="9525">
            <a:noFill/>
            <a:miter lim="800000"/>
            <a:headEnd/>
            <a:tailEnd/>
          </a:ln>
        </p:spPr>
        <p:txBody>
          <a:bodyPr wrap="none" lIns="0" tIns="0" rIns="0" bIns="0">
            <a:spAutoFit/>
          </a:bodyPr>
          <a:lstStyle/>
          <a:p>
            <a:r>
              <a:rPr lang="fi-FI" sz="1000" b="1">
                <a:solidFill>
                  <a:srgbClr val="000000"/>
                </a:solidFill>
                <a:latin typeface="Verdana" pitchFamily="34" charset="0"/>
                <a:cs typeface="Arial" charset="0"/>
              </a:rPr>
              <a:t>Pello</a:t>
            </a:r>
          </a:p>
        </p:txBody>
      </p:sp>
      <p:sp>
        <p:nvSpPr>
          <p:cNvPr id="38954" name="Rectangle 42"/>
          <p:cNvSpPr>
            <a:spLocks noChangeAspect="1" noChangeArrowheads="1"/>
          </p:cNvSpPr>
          <p:nvPr/>
        </p:nvSpPr>
        <p:spPr bwMode="auto">
          <a:xfrm>
            <a:off x="3563938" y="692150"/>
            <a:ext cx="501650" cy="152400"/>
          </a:xfrm>
          <a:prstGeom prst="rect">
            <a:avLst/>
          </a:prstGeom>
          <a:noFill/>
          <a:ln w="9525">
            <a:noFill/>
            <a:miter lim="800000"/>
            <a:headEnd/>
            <a:tailEnd/>
          </a:ln>
        </p:spPr>
        <p:txBody>
          <a:bodyPr wrap="none" lIns="0" tIns="0" rIns="0" bIns="0">
            <a:spAutoFit/>
          </a:bodyPr>
          <a:lstStyle/>
          <a:p>
            <a:r>
              <a:rPr lang="fi-FI" sz="1000" b="1">
                <a:solidFill>
                  <a:srgbClr val="000000"/>
                </a:solidFill>
                <a:latin typeface="Verdana" pitchFamily="34" charset="0"/>
                <a:cs typeface="Arial" charset="0"/>
              </a:rPr>
              <a:t>Utsjoki</a:t>
            </a:r>
          </a:p>
        </p:txBody>
      </p:sp>
      <p:sp>
        <p:nvSpPr>
          <p:cNvPr id="38955" name="Rectangle 43"/>
          <p:cNvSpPr>
            <a:spLocks noChangeAspect="1" noChangeArrowheads="1"/>
          </p:cNvSpPr>
          <p:nvPr/>
        </p:nvSpPr>
        <p:spPr bwMode="auto">
          <a:xfrm>
            <a:off x="1979613" y="5516563"/>
            <a:ext cx="608012" cy="152400"/>
          </a:xfrm>
          <a:prstGeom prst="rect">
            <a:avLst/>
          </a:prstGeom>
          <a:noFill/>
          <a:ln w="9525">
            <a:noFill/>
            <a:miter lim="800000"/>
            <a:headEnd/>
            <a:tailEnd/>
          </a:ln>
        </p:spPr>
        <p:txBody>
          <a:bodyPr wrap="none" lIns="0" tIns="0" rIns="0" bIns="0">
            <a:spAutoFit/>
          </a:bodyPr>
          <a:lstStyle/>
          <a:p>
            <a:r>
              <a:rPr lang="fi-FI" sz="1000" b="1">
                <a:solidFill>
                  <a:srgbClr val="000000"/>
                </a:solidFill>
                <a:latin typeface="Verdana" pitchFamily="34" charset="0"/>
                <a:cs typeface="Arial" charset="0"/>
              </a:rPr>
              <a:t>Ylitornio</a:t>
            </a:r>
          </a:p>
        </p:txBody>
      </p:sp>
      <p:sp>
        <p:nvSpPr>
          <p:cNvPr id="38956" name="Rectangle 44"/>
          <p:cNvSpPr>
            <a:spLocks noChangeAspect="1" noChangeArrowheads="1"/>
          </p:cNvSpPr>
          <p:nvPr/>
        </p:nvSpPr>
        <p:spPr bwMode="auto">
          <a:xfrm>
            <a:off x="2843213" y="5084763"/>
            <a:ext cx="749300" cy="152400"/>
          </a:xfrm>
          <a:prstGeom prst="rect">
            <a:avLst/>
          </a:prstGeom>
          <a:noFill/>
          <a:ln w="9525">
            <a:noFill/>
            <a:miter lim="800000"/>
            <a:headEnd/>
            <a:tailEnd/>
          </a:ln>
        </p:spPr>
        <p:txBody>
          <a:bodyPr wrap="none" lIns="0" tIns="0" rIns="0" bIns="0">
            <a:spAutoFit/>
          </a:bodyPr>
          <a:lstStyle/>
          <a:p>
            <a:r>
              <a:rPr lang="fi-FI" sz="1000" b="1">
                <a:solidFill>
                  <a:srgbClr val="000000"/>
                </a:solidFill>
                <a:latin typeface="Verdana" pitchFamily="34" charset="0"/>
                <a:cs typeface="Arial" charset="0"/>
              </a:rPr>
              <a:t>Rovaniemi</a:t>
            </a:r>
          </a:p>
        </p:txBody>
      </p:sp>
      <p:sp>
        <p:nvSpPr>
          <p:cNvPr id="38957" name="Text Box 45"/>
          <p:cNvSpPr txBox="1">
            <a:spLocks noChangeArrowheads="1"/>
          </p:cNvSpPr>
          <p:nvPr/>
        </p:nvSpPr>
        <p:spPr bwMode="auto">
          <a:xfrm>
            <a:off x="6332538" y="280988"/>
            <a:ext cx="184150" cy="366712"/>
          </a:xfrm>
          <a:prstGeom prst="rect">
            <a:avLst/>
          </a:prstGeom>
          <a:noFill/>
          <a:ln w="9525">
            <a:noFill/>
            <a:miter lim="800000"/>
            <a:headEnd/>
            <a:tailEnd/>
          </a:ln>
        </p:spPr>
        <p:txBody>
          <a:bodyPr wrap="none">
            <a:spAutoFit/>
          </a:bodyPr>
          <a:lstStyle/>
          <a:p>
            <a:endParaRPr lang="sv-FI">
              <a:cs typeface="Arial" charset="0"/>
            </a:endParaRPr>
          </a:p>
        </p:txBody>
      </p:sp>
      <p:sp>
        <p:nvSpPr>
          <p:cNvPr id="53" name="Suorakulmio 52"/>
          <p:cNvSpPr/>
          <p:nvPr/>
        </p:nvSpPr>
        <p:spPr>
          <a:xfrm>
            <a:off x="5435203" y="2276872"/>
            <a:ext cx="288925" cy="28733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54" name="Tekstikehys 44"/>
          <p:cNvSpPr txBox="1">
            <a:spLocks noChangeArrowheads="1"/>
          </p:cNvSpPr>
          <p:nvPr/>
        </p:nvSpPr>
        <p:spPr bwMode="auto">
          <a:xfrm>
            <a:off x="5868144" y="2276872"/>
            <a:ext cx="3168352"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Kunta ei ole mukana selvityksissä</a:t>
            </a:r>
            <a:endParaRPr lang="fi-FI" sz="1100" dirty="0">
              <a:latin typeface="Verdana" pitchFamily="34" charset="0"/>
              <a:ea typeface="Verdana" pitchFamily="34" charset="0"/>
              <a:cs typeface="Verdana" pitchFamily="34" charset="0"/>
            </a:endParaRPr>
          </a:p>
        </p:txBody>
      </p:sp>
      <p:sp>
        <p:nvSpPr>
          <p:cNvPr id="90" name="Suorakulmio 89"/>
          <p:cNvSpPr/>
          <p:nvPr/>
        </p:nvSpPr>
        <p:spPr>
          <a:xfrm>
            <a:off x="5436096" y="1196752"/>
            <a:ext cx="288925" cy="287337"/>
          </a:xfrm>
          <a:prstGeom prst="rect">
            <a:avLst/>
          </a:prstGeom>
          <a:solidFill>
            <a:srgbClr val="EF89A6"/>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p>
        </p:txBody>
      </p:sp>
      <p:sp>
        <p:nvSpPr>
          <p:cNvPr id="91" name="Suorakulmio 90"/>
          <p:cNvSpPr/>
          <p:nvPr/>
        </p:nvSpPr>
        <p:spPr>
          <a:xfrm>
            <a:off x="5868144" y="1124744"/>
            <a:ext cx="2952328" cy="430887"/>
          </a:xfrm>
          <a:prstGeom prst="rect">
            <a:avLst/>
          </a:prstGeom>
        </p:spPr>
        <p:txBody>
          <a:bodyPr wrap="square">
            <a:spAutoFit/>
          </a:bodyPr>
          <a:lstStyle/>
          <a:p>
            <a:r>
              <a:rPr lang="fi-FI" sz="1100" dirty="0" smtClean="0">
                <a:latin typeface="Verdana" pitchFamily="34" charset="0"/>
                <a:ea typeface="Verdana" pitchFamily="34" charset="0"/>
                <a:cs typeface="Verdana" pitchFamily="34" charset="0"/>
              </a:rPr>
              <a:t>Kemi, Simo, erityinen kuntajakoselvitys</a:t>
            </a:r>
            <a:endParaRPr lang="fi-FI" sz="900" dirty="0" smtClean="0">
              <a:latin typeface="Verdana" pitchFamily="34" charset="0"/>
              <a:ea typeface="Verdana" pitchFamily="34" charset="0"/>
              <a:cs typeface="Verdana" pitchFamily="34" charset="0"/>
            </a:endParaRPr>
          </a:p>
        </p:txBody>
      </p:sp>
      <p:sp>
        <p:nvSpPr>
          <p:cNvPr id="52" name="Suorakulmio 51"/>
          <p:cNvSpPr/>
          <p:nvPr/>
        </p:nvSpPr>
        <p:spPr>
          <a:xfrm>
            <a:off x="5436096" y="1700808"/>
            <a:ext cx="288925" cy="287337"/>
          </a:xfrm>
          <a:prstGeom prst="rect">
            <a:avLst/>
          </a:prstGeom>
          <a:solidFill>
            <a:schemeClr val="bg1">
              <a:lumMod val="85000"/>
            </a:schemeClr>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p>
        </p:txBody>
      </p:sp>
      <p:sp>
        <p:nvSpPr>
          <p:cNvPr id="55" name="Suorakulmio 54"/>
          <p:cNvSpPr/>
          <p:nvPr/>
        </p:nvSpPr>
        <p:spPr>
          <a:xfrm>
            <a:off x="5940152" y="1700808"/>
            <a:ext cx="2952328" cy="261610"/>
          </a:xfrm>
          <a:prstGeom prst="rect">
            <a:avLst/>
          </a:prstGeom>
        </p:spPr>
        <p:txBody>
          <a:bodyPr wrap="square">
            <a:spAutoFit/>
          </a:bodyPr>
          <a:lstStyle/>
          <a:p>
            <a:r>
              <a:rPr lang="fi-FI" sz="1100" dirty="0" smtClean="0">
                <a:latin typeface="Verdana" pitchFamily="34" charset="0"/>
                <a:ea typeface="Verdana" pitchFamily="34" charset="0"/>
                <a:cs typeface="Verdana" pitchFamily="34" charset="0"/>
              </a:rPr>
              <a:t>Selvitys toteutettu, ei yhdistymistä</a:t>
            </a:r>
            <a:endParaRPr lang="fi-FI" sz="900"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771800" y="138118"/>
            <a:ext cx="6408712" cy="338554"/>
          </a:xfrm>
          <a:prstGeom prst="rect">
            <a:avLst/>
          </a:prstGeom>
          <a:solidFill>
            <a:schemeClr val="bg1"/>
          </a:solidFill>
          <a:ln w="9525">
            <a:noFill/>
            <a:miter lim="800000"/>
            <a:headEnd/>
            <a:tailEnd/>
          </a:ln>
        </p:spPr>
        <p:txBody>
          <a:bodyPr wrap="square">
            <a:spAutoFit/>
          </a:bodyPr>
          <a:lstStyle/>
          <a:p>
            <a:r>
              <a:rPr lang="fi-FI" sz="1600" b="1" dirty="0">
                <a:cs typeface="Arial" charset="0"/>
              </a:rPr>
              <a:t>Varsinais-Suomi: </a:t>
            </a:r>
            <a:r>
              <a:rPr lang="fi-FI" sz="1600" b="1" dirty="0" smtClean="0">
                <a:cs typeface="Arial" charset="0"/>
              </a:rPr>
              <a:t>kuntien ilmoittamat ensisijaiset selvitysalueet</a:t>
            </a:r>
            <a:endParaRPr lang="fi-FI" sz="1600" dirty="0">
              <a:cs typeface="Arial" charset="0"/>
            </a:endParaRPr>
          </a:p>
        </p:txBody>
      </p:sp>
      <p:sp>
        <p:nvSpPr>
          <p:cNvPr id="6147" name="Freeform 3"/>
          <p:cNvSpPr>
            <a:spLocks noChangeAspect="1"/>
          </p:cNvSpPr>
          <p:nvPr/>
        </p:nvSpPr>
        <p:spPr bwMode="auto">
          <a:xfrm>
            <a:off x="6405563" y="2239963"/>
            <a:ext cx="700087" cy="939800"/>
          </a:xfrm>
          <a:custGeom>
            <a:avLst/>
            <a:gdLst>
              <a:gd name="T0" fmla="*/ 2147483647 w 30"/>
              <a:gd name="T1" fmla="*/ 2147483647 h 42"/>
              <a:gd name="T2" fmla="*/ 2147483647 w 30"/>
              <a:gd name="T3" fmla="*/ 2147483647 h 42"/>
              <a:gd name="T4" fmla="*/ 0 w 30"/>
              <a:gd name="T5" fmla="*/ 2147483647 h 42"/>
              <a:gd name="T6" fmla="*/ 2147483647 w 30"/>
              <a:gd name="T7" fmla="*/ 2147483647 h 42"/>
              <a:gd name="T8" fmla="*/ 2147483647 w 30"/>
              <a:gd name="T9" fmla="*/ 0 h 42"/>
              <a:gd name="T10" fmla="*/ 2147483647 w 30"/>
              <a:gd name="T11" fmla="*/ 2147483647 h 42"/>
              <a:gd name="T12" fmla="*/ 2147483647 w 30"/>
              <a:gd name="T13" fmla="*/ 2147483647 h 42"/>
              <a:gd name="T14" fmla="*/ 2147483647 w 30"/>
              <a:gd name="T15" fmla="*/ 2147483647 h 4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42"/>
              <a:gd name="T26" fmla="*/ 30 w 30"/>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42">
                <a:moveTo>
                  <a:pt x="18" y="42"/>
                </a:moveTo>
                <a:lnTo>
                  <a:pt x="6" y="24"/>
                </a:lnTo>
                <a:lnTo>
                  <a:pt x="0" y="6"/>
                </a:lnTo>
                <a:lnTo>
                  <a:pt x="12" y="6"/>
                </a:lnTo>
                <a:lnTo>
                  <a:pt x="24" y="0"/>
                </a:lnTo>
                <a:lnTo>
                  <a:pt x="30" y="24"/>
                </a:lnTo>
                <a:lnTo>
                  <a:pt x="30" y="36"/>
                </a:lnTo>
                <a:lnTo>
                  <a:pt x="18" y="42"/>
                </a:lnTo>
                <a:close/>
              </a:path>
            </a:pathLst>
          </a:custGeom>
          <a:solidFill>
            <a:schemeClr val="bg1">
              <a:lumMod val="85000"/>
            </a:schemeClr>
          </a:solidFill>
          <a:ln w="12700">
            <a:solidFill>
              <a:srgbClr val="000000"/>
            </a:solidFill>
            <a:prstDash val="solid"/>
            <a:round/>
            <a:headEnd/>
            <a:tailEnd/>
          </a:ln>
        </p:spPr>
        <p:txBody>
          <a:bodyPr/>
          <a:lstStyle/>
          <a:p>
            <a:endParaRPr lang="fi-FI"/>
          </a:p>
        </p:txBody>
      </p:sp>
      <p:sp>
        <p:nvSpPr>
          <p:cNvPr id="6148" name="Freeform 4"/>
          <p:cNvSpPr>
            <a:spLocks noChangeAspect="1"/>
          </p:cNvSpPr>
          <p:nvPr/>
        </p:nvSpPr>
        <p:spPr bwMode="auto">
          <a:xfrm>
            <a:off x="6948264" y="2257425"/>
            <a:ext cx="1931988" cy="1336675"/>
          </a:xfrm>
          <a:custGeom>
            <a:avLst/>
            <a:gdLst>
              <a:gd name="T0" fmla="*/ 2147483647 w 1005"/>
              <a:gd name="T1" fmla="*/ 2147483647 h 696"/>
              <a:gd name="T2" fmla="*/ 2147483647 w 1005"/>
              <a:gd name="T3" fmla="*/ 2147483647 h 696"/>
              <a:gd name="T4" fmla="*/ 2147483647 w 1005"/>
              <a:gd name="T5" fmla="*/ 2147483647 h 696"/>
              <a:gd name="T6" fmla="*/ 2147483647 w 1005"/>
              <a:gd name="T7" fmla="*/ 2147483647 h 696"/>
              <a:gd name="T8" fmla="*/ 2147483647 w 1005"/>
              <a:gd name="T9" fmla="*/ 2147483647 h 696"/>
              <a:gd name="T10" fmla="*/ 2147483647 w 1005"/>
              <a:gd name="T11" fmla="*/ 2147483647 h 696"/>
              <a:gd name="T12" fmla="*/ 2147483647 w 1005"/>
              <a:gd name="T13" fmla="*/ 2147483647 h 696"/>
              <a:gd name="T14" fmla="*/ 2147483647 w 1005"/>
              <a:gd name="T15" fmla="*/ 2147483647 h 696"/>
              <a:gd name="T16" fmla="*/ 2147483647 w 1005"/>
              <a:gd name="T17" fmla="*/ 2147483647 h 696"/>
              <a:gd name="T18" fmla="*/ 2147483647 w 1005"/>
              <a:gd name="T19" fmla="*/ 2147483647 h 696"/>
              <a:gd name="T20" fmla="*/ 2147483647 w 1005"/>
              <a:gd name="T21" fmla="*/ 2147483647 h 696"/>
              <a:gd name="T22" fmla="*/ 2147483647 w 1005"/>
              <a:gd name="T23" fmla="*/ 2147483647 h 696"/>
              <a:gd name="T24" fmla="*/ 0 w 1005"/>
              <a:gd name="T25" fmla="*/ 0 h 696"/>
              <a:gd name="T26" fmla="*/ 2147483647 w 1005"/>
              <a:gd name="T27" fmla="*/ 2147483647 h 696"/>
              <a:gd name="T28" fmla="*/ 2147483647 w 1005"/>
              <a:gd name="T29" fmla="*/ 0 h 696"/>
              <a:gd name="T30" fmla="*/ 2147483647 w 1005"/>
              <a:gd name="T31" fmla="*/ 0 h 696"/>
              <a:gd name="T32" fmla="*/ 2147483647 w 1005"/>
              <a:gd name="T33" fmla="*/ 2147483647 h 696"/>
              <a:gd name="T34" fmla="*/ 2147483647 w 1005"/>
              <a:gd name="T35" fmla="*/ 2147483647 h 6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05"/>
              <a:gd name="T55" fmla="*/ 0 h 696"/>
              <a:gd name="T56" fmla="*/ 1005 w 1005"/>
              <a:gd name="T57" fmla="*/ 696 h 6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05" h="696">
                <a:moveTo>
                  <a:pt x="933" y="347"/>
                </a:moveTo>
                <a:lnTo>
                  <a:pt x="1005" y="416"/>
                </a:lnTo>
                <a:lnTo>
                  <a:pt x="933" y="694"/>
                </a:lnTo>
                <a:lnTo>
                  <a:pt x="645" y="696"/>
                </a:lnTo>
                <a:lnTo>
                  <a:pt x="576" y="693"/>
                </a:lnTo>
                <a:lnTo>
                  <a:pt x="503" y="625"/>
                </a:lnTo>
                <a:lnTo>
                  <a:pt x="431" y="555"/>
                </a:lnTo>
                <a:lnTo>
                  <a:pt x="431" y="486"/>
                </a:lnTo>
                <a:lnTo>
                  <a:pt x="287" y="486"/>
                </a:lnTo>
                <a:lnTo>
                  <a:pt x="288" y="486"/>
                </a:lnTo>
                <a:lnTo>
                  <a:pt x="72" y="416"/>
                </a:lnTo>
                <a:lnTo>
                  <a:pt x="72" y="278"/>
                </a:lnTo>
                <a:lnTo>
                  <a:pt x="0" y="0"/>
                </a:lnTo>
                <a:lnTo>
                  <a:pt x="215" y="69"/>
                </a:lnTo>
                <a:lnTo>
                  <a:pt x="359" y="0"/>
                </a:lnTo>
                <a:lnTo>
                  <a:pt x="431" y="0"/>
                </a:lnTo>
                <a:lnTo>
                  <a:pt x="718" y="278"/>
                </a:lnTo>
                <a:lnTo>
                  <a:pt x="933" y="347"/>
                </a:lnTo>
                <a:close/>
              </a:path>
            </a:pathLst>
          </a:custGeom>
          <a:gradFill flip="none" rotWithShape="1">
            <a:gsLst>
              <a:gs pos="49000">
                <a:srgbClr val="566BA8"/>
              </a:gs>
              <a:gs pos="52000">
                <a:srgbClr val="E43869"/>
              </a:gs>
              <a:gs pos="100000">
                <a:schemeClr val="bg1">
                  <a:shade val="100000"/>
                  <a:satMod val="115000"/>
                </a:schemeClr>
              </a:gs>
            </a:gsLst>
            <a:path path="circle">
              <a:fillToRect l="100000" t="100000"/>
            </a:path>
            <a:tileRect r="-100000" b="-100000"/>
          </a:gradFill>
          <a:ln w="12700">
            <a:solidFill>
              <a:srgbClr val="000000"/>
            </a:solidFill>
            <a:prstDash val="solid"/>
            <a:round/>
            <a:headEnd/>
            <a:tailEnd/>
          </a:ln>
        </p:spPr>
        <p:txBody>
          <a:bodyPr/>
          <a:lstStyle/>
          <a:p>
            <a:endParaRPr lang="fi-FI"/>
          </a:p>
        </p:txBody>
      </p:sp>
      <p:sp>
        <p:nvSpPr>
          <p:cNvPr id="6149" name="Freeform 5"/>
          <p:cNvSpPr>
            <a:spLocks noChangeAspect="1"/>
          </p:cNvSpPr>
          <p:nvPr/>
        </p:nvSpPr>
        <p:spPr bwMode="auto">
          <a:xfrm>
            <a:off x="5435600" y="3171825"/>
            <a:ext cx="687388" cy="914400"/>
          </a:xfrm>
          <a:custGeom>
            <a:avLst/>
            <a:gdLst>
              <a:gd name="T0" fmla="*/ 2147483647 w 30"/>
              <a:gd name="T1" fmla="*/ 2147483647 h 42"/>
              <a:gd name="T2" fmla="*/ 0 w 30"/>
              <a:gd name="T3" fmla="*/ 2147483647 h 42"/>
              <a:gd name="T4" fmla="*/ 0 w 30"/>
              <a:gd name="T5" fmla="*/ 2147483647 h 42"/>
              <a:gd name="T6" fmla="*/ 2147483647 w 30"/>
              <a:gd name="T7" fmla="*/ 2147483647 h 42"/>
              <a:gd name="T8" fmla="*/ 2147483647 w 30"/>
              <a:gd name="T9" fmla="*/ 2147483647 h 42"/>
              <a:gd name="T10" fmla="*/ 2147483647 w 30"/>
              <a:gd name="T11" fmla="*/ 2147483647 h 42"/>
              <a:gd name="T12" fmla="*/ 2147483647 w 30"/>
              <a:gd name="T13" fmla="*/ 0 h 42"/>
              <a:gd name="T14" fmla="*/ 2147483647 w 30"/>
              <a:gd name="T15" fmla="*/ 2147483647 h 4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42"/>
              <a:gd name="T26" fmla="*/ 30 w 30"/>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42">
                <a:moveTo>
                  <a:pt x="12" y="6"/>
                </a:moveTo>
                <a:lnTo>
                  <a:pt x="0" y="12"/>
                </a:lnTo>
                <a:lnTo>
                  <a:pt x="0" y="36"/>
                </a:lnTo>
                <a:lnTo>
                  <a:pt x="24" y="42"/>
                </a:lnTo>
                <a:lnTo>
                  <a:pt x="30" y="18"/>
                </a:lnTo>
                <a:lnTo>
                  <a:pt x="30" y="6"/>
                </a:lnTo>
                <a:lnTo>
                  <a:pt x="12" y="0"/>
                </a:lnTo>
                <a:lnTo>
                  <a:pt x="12" y="6"/>
                </a:lnTo>
                <a:close/>
              </a:path>
            </a:pathLst>
          </a:custGeom>
          <a:solidFill>
            <a:srgbClr val="66CCFF"/>
          </a:solidFill>
          <a:ln w="12700">
            <a:solidFill>
              <a:srgbClr val="000000"/>
            </a:solidFill>
            <a:prstDash val="solid"/>
            <a:round/>
            <a:headEnd/>
            <a:tailEnd/>
          </a:ln>
        </p:spPr>
        <p:txBody>
          <a:bodyPr/>
          <a:lstStyle/>
          <a:p>
            <a:endParaRPr lang="fi-FI"/>
          </a:p>
        </p:txBody>
      </p:sp>
      <p:sp>
        <p:nvSpPr>
          <p:cNvPr id="6150" name="Freeform 6"/>
          <p:cNvSpPr>
            <a:spLocks noChangeAspect="1"/>
          </p:cNvSpPr>
          <p:nvPr/>
        </p:nvSpPr>
        <p:spPr bwMode="auto">
          <a:xfrm>
            <a:off x="5019675" y="3967163"/>
            <a:ext cx="1106488" cy="661987"/>
          </a:xfrm>
          <a:custGeom>
            <a:avLst/>
            <a:gdLst>
              <a:gd name="T0" fmla="*/ 2147483647 w 48"/>
              <a:gd name="T1" fmla="*/ 2147483647 h 30"/>
              <a:gd name="T2" fmla="*/ 2147483647 w 48"/>
              <a:gd name="T3" fmla="*/ 2147483647 h 30"/>
              <a:gd name="T4" fmla="*/ 2147483647 w 48"/>
              <a:gd name="T5" fmla="*/ 2147483647 h 30"/>
              <a:gd name="T6" fmla="*/ 2147483647 w 48"/>
              <a:gd name="T7" fmla="*/ 2147483647 h 30"/>
              <a:gd name="T8" fmla="*/ 0 w 48"/>
              <a:gd name="T9" fmla="*/ 2147483647 h 30"/>
              <a:gd name="T10" fmla="*/ 0 w 48"/>
              <a:gd name="T11" fmla="*/ 2147483647 h 30"/>
              <a:gd name="T12" fmla="*/ 2147483647 w 48"/>
              <a:gd name="T13" fmla="*/ 2147483647 h 30"/>
              <a:gd name="T14" fmla="*/ 2147483647 w 48"/>
              <a:gd name="T15" fmla="*/ 2147483647 h 30"/>
              <a:gd name="T16" fmla="*/ 2147483647 w 48"/>
              <a:gd name="T17" fmla="*/ 0 h 30"/>
              <a:gd name="T18" fmla="*/ 2147483647 w 48"/>
              <a:gd name="T19" fmla="*/ 0 h 30"/>
              <a:gd name="T20" fmla="*/ 2147483647 w 48"/>
              <a:gd name="T21" fmla="*/ 2147483647 h 30"/>
              <a:gd name="T22" fmla="*/ 2147483647 w 48"/>
              <a:gd name="T23" fmla="*/ 2147483647 h 30"/>
              <a:gd name="T24" fmla="*/ 2147483647 w 48"/>
              <a:gd name="T25" fmla="*/ 2147483647 h 30"/>
              <a:gd name="T26" fmla="*/ 2147483647 w 48"/>
              <a:gd name="T27" fmla="*/ 2147483647 h 30"/>
              <a:gd name="T28" fmla="*/ 2147483647 w 48"/>
              <a:gd name="T29" fmla="*/ 2147483647 h 30"/>
              <a:gd name="T30" fmla="*/ 2147483647 w 48"/>
              <a:gd name="T31" fmla="*/ 2147483647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30"/>
              <a:gd name="T50" fmla="*/ 48 w 48"/>
              <a:gd name="T51" fmla="*/ 30 h 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30">
                <a:moveTo>
                  <a:pt x="30" y="30"/>
                </a:moveTo>
                <a:lnTo>
                  <a:pt x="18" y="30"/>
                </a:lnTo>
                <a:lnTo>
                  <a:pt x="12" y="24"/>
                </a:lnTo>
                <a:lnTo>
                  <a:pt x="6" y="24"/>
                </a:lnTo>
                <a:lnTo>
                  <a:pt x="0" y="24"/>
                </a:lnTo>
                <a:lnTo>
                  <a:pt x="0" y="18"/>
                </a:lnTo>
                <a:lnTo>
                  <a:pt x="6" y="12"/>
                </a:lnTo>
                <a:lnTo>
                  <a:pt x="12" y="6"/>
                </a:lnTo>
                <a:lnTo>
                  <a:pt x="12" y="0"/>
                </a:lnTo>
                <a:lnTo>
                  <a:pt x="18" y="0"/>
                </a:lnTo>
                <a:lnTo>
                  <a:pt x="42" y="6"/>
                </a:lnTo>
                <a:lnTo>
                  <a:pt x="48" y="18"/>
                </a:lnTo>
                <a:lnTo>
                  <a:pt x="48" y="24"/>
                </a:lnTo>
                <a:lnTo>
                  <a:pt x="42" y="24"/>
                </a:lnTo>
                <a:lnTo>
                  <a:pt x="36" y="30"/>
                </a:lnTo>
                <a:lnTo>
                  <a:pt x="30" y="30"/>
                </a:lnTo>
                <a:close/>
              </a:path>
            </a:pathLst>
          </a:custGeom>
          <a:solidFill>
            <a:srgbClr val="66CCFF"/>
          </a:solidFill>
          <a:ln w="12700">
            <a:solidFill>
              <a:srgbClr val="000000"/>
            </a:solidFill>
            <a:prstDash val="solid"/>
            <a:round/>
            <a:headEnd/>
            <a:tailEnd/>
          </a:ln>
        </p:spPr>
        <p:txBody>
          <a:bodyPr/>
          <a:lstStyle/>
          <a:p>
            <a:endParaRPr lang="fi-FI"/>
          </a:p>
        </p:txBody>
      </p:sp>
      <p:sp>
        <p:nvSpPr>
          <p:cNvPr id="6151" name="Freeform 7"/>
          <p:cNvSpPr>
            <a:spLocks noChangeAspect="1"/>
          </p:cNvSpPr>
          <p:nvPr/>
        </p:nvSpPr>
        <p:spPr bwMode="auto">
          <a:xfrm>
            <a:off x="5578475" y="2786063"/>
            <a:ext cx="547688" cy="520700"/>
          </a:xfrm>
          <a:custGeom>
            <a:avLst/>
            <a:gdLst>
              <a:gd name="T0" fmla="*/ 2147483647 w 24"/>
              <a:gd name="T1" fmla="*/ 2147483647 h 24"/>
              <a:gd name="T2" fmla="*/ 0 w 24"/>
              <a:gd name="T3" fmla="*/ 2147483647 h 24"/>
              <a:gd name="T4" fmla="*/ 0 w 24"/>
              <a:gd name="T5" fmla="*/ 2147483647 h 24"/>
              <a:gd name="T6" fmla="*/ 2147483647 w 24"/>
              <a:gd name="T7" fmla="*/ 2147483647 h 24"/>
              <a:gd name="T8" fmla="*/ 2147483647 w 24"/>
              <a:gd name="T9" fmla="*/ 0 h 24"/>
              <a:gd name="T10" fmla="*/ 2147483647 w 24"/>
              <a:gd name="T11" fmla="*/ 0 h 24"/>
              <a:gd name="T12" fmla="*/ 2147483647 w 24"/>
              <a:gd name="T13" fmla="*/ 2147483647 h 24"/>
              <a:gd name="T14" fmla="*/ 2147483647 w 24"/>
              <a:gd name="T15" fmla="*/ 2147483647 h 24"/>
              <a:gd name="T16" fmla="*/ 2147483647 w 24"/>
              <a:gd name="T17" fmla="*/ 2147483647 h 24"/>
              <a:gd name="T18" fmla="*/ 2147483647 w 24"/>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4"/>
              <a:gd name="T32" fmla="*/ 24 w 24"/>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4">
                <a:moveTo>
                  <a:pt x="6" y="24"/>
                </a:moveTo>
                <a:lnTo>
                  <a:pt x="0" y="18"/>
                </a:lnTo>
                <a:lnTo>
                  <a:pt x="0" y="6"/>
                </a:lnTo>
                <a:lnTo>
                  <a:pt x="6" y="6"/>
                </a:lnTo>
                <a:lnTo>
                  <a:pt x="12" y="0"/>
                </a:lnTo>
                <a:lnTo>
                  <a:pt x="24" y="0"/>
                </a:lnTo>
                <a:lnTo>
                  <a:pt x="18" y="12"/>
                </a:lnTo>
                <a:lnTo>
                  <a:pt x="24" y="24"/>
                </a:lnTo>
                <a:lnTo>
                  <a:pt x="6" y="18"/>
                </a:lnTo>
                <a:lnTo>
                  <a:pt x="6" y="24"/>
                </a:lnTo>
                <a:close/>
              </a:path>
            </a:pathLst>
          </a:custGeom>
          <a:solidFill>
            <a:srgbClr val="D60093"/>
          </a:solidFill>
          <a:ln w="12700">
            <a:solidFill>
              <a:srgbClr val="000000"/>
            </a:solidFill>
            <a:prstDash val="solid"/>
            <a:round/>
            <a:headEnd/>
            <a:tailEnd/>
          </a:ln>
        </p:spPr>
        <p:txBody>
          <a:bodyPr/>
          <a:lstStyle/>
          <a:p>
            <a:endParaRPr lang="fi-FI"/>
          </a:p>
        </p:txBody>
      </p:sp>
      <p:sp>
        <p:nvSpPr>
          <p:cNvPr id="6152" name="Freeform 8"/>
          <p:cNvSpPr>
            <a:spLocks noChangeAspect="1"/>
          </p:cNvSpPr>
          <p:nvPr/>
        </p:nvSpPr>
        <p:spPr bwMode="auto">
          <a:xfrm>
            <a:off x="4600575" y="3435350"/>
            <a:ext cx="838200" cy="658813"/>
          </a:xfrm>
          <a:custGeom>
            <a:avLst/>
            <a:gdLst>
              <a:gd name="T0" fmla="*/ 2147483647 w 36"/>
              <a:gd name="T1" fmla="*/ 2147483647 h 30"/>
              <a:gd name="T2" fmla="*/ 2147483647 w 36"/>
              <a:gd name="T3" fmla="*/ 2147483647 h 30"/>
              <a:gd name="T4" fmla="*/ 2147483647 w 36"/>
              <a:gd name="T5" fmla="*/ 2147483647 h 30"/>
              <a:gd name="T6" fmla="*/ 2147483647 w 36"/>
              <a:gd name="T7" fmla="*/ 2147483647 h 30"/>
              <a:gd name="T8" fmla="*/ 0 w 36"/>
              <a:gd name="T9" fmla="*/ 2147483647 h 30"/>
              <a:gd name="T10" fmla="*/ 2147483647 w 36"/>
              <a:gd name="T11" fmla="*/ 2147483647 h 30"/>
              <a:gd name="T12" fmla="*/ 2147483647 w 36"/>
              <a:gd name="T13" fmla="*/ 2147483647 h 30"/>
              <a:gd name="T14" fmla="*/ 2147483647 w 36"/>
              <a:gd name="T15" fmla="*/ 0 h 30"/>
              <a:gd name="T16" fmla="*/ 2147483647 w 36"/>
              <a:gd name="T17" fmla="*/ 2147483647 h 30"/>
              <a:gd name="T18" fmla="*/ 2147483647 w 36"/>
              <a:gd name="T19" fmla="*/ 2147483647 h 30"/>
              <a:gd name="T20" fmla="*/ 2147483647 w 36"/>
              <a:gd name="T21" fmla="*/ 2147483647 h 30"/>
              <a:gd name="T22" fmla="*/ 2147483647 w 36"/>
              <a:gd name="T23" fmla="*/ 2147483647 h 30"/>
              <a:gd name="T24" fmla="*/ 2147483647 w 36"/>
              <a:gd name="T25" fmla="*/ 2147483647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0"/>
              <a:gd name="T41" fmla="*/ 36 w 36"/>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0">
                <a:moveTo>
                  <a:pt x="24" y="24"/>
                </a:moveTo>
                <a:lnTo>
                  <a:pt x="18" y="24"/>
                </a:lnTo>
                <a:lnTo>
                  <a:pt x="12" y="24"/>
                </a:lnTo>
                <a:lnTo>
                  <a:pt x="6" y="30"/>
                </a:lnTo>
                <a:lnTo>
                  <a:pt x="0" y="18"/>
                </a:lnTo>
                <a:lnTo>
                  <a:pt x="12" y="6"/>
                </a:lnTo>
                <a:lnTo>
                  <a:pt x="18" y="12"/>
                </a:lnTo>
                <a:lnTo>
                  <a:pt x="36" y="0"/>
                </a:lnTo>
                <a:lnTo>
                  <a:pt x="36" y="24"/>
                </a:lnTo>
                <a:lnTo>
                  <a:pt x="30" y="24"/>
                </a:lnTo>
                <a:lnTo>
                  <a:pt x="30" y="30"/>
                </a:lnTo>
                <a:lnTo>
                  <a:pt x="30" y="24"/>
                </a:lnTo>
                <a:lnTo>
                  <a:pt x="24" y="24"/>
                </a:lnTo>
                <a:close/>
              </a:path>
            </a:pathLst>
          </a:custGeom>
          <a:solidFill>
            <a:schemeClr val="bg1">
              <a:lumMod val="85000"/>
            </a:schemeClr>
          </a:solidFill>
          <a:ln w="12700">
            <a:solidFill>
              <a:srgbClr val="000000"/>
            </a:solidFill>
            <a:prstDash val="solid"/>
            <a:round/>
            <a:headEnd/>
            <a:tailEnd/>
          </a:ln>
        </p:spPr>
        <p:txBody>
          <a:bodyPr/>
          <a:lstStyle/>
          <a:p>
            <a:endParaRPr lang="fi-FI"/>
          </a:p>
        </p:txBody>
      </p:sp>
      <p:sp>
        <p:nvSpPr>
          <p:cNvPr id="6153" name="Freeform 9"/>
          <p:cNvSpPr>
            <a:spLocks noChangeAspect="1"/>
          </p:cNvSpPr>
          <p:nvPr/>
        </p:nvSpPr>
        <p:spPr bwMode="auto">
          <a:xfrm>
            <a:off x="4741863" y="4629150"/>
            <a:ext cx="1384300" cy="1195388"/>
          </a:xfrm>
          <a:custGeom>
            <a:avLst/>
            <a:gdLst>
              <a:gd name="T0" fmla="*/ 2147483647 w 60"/>
              <a:gd name="T1" fmla="*/ 2147483647 h 54"/>
              <a:gd name="T2" fmla="*/ 2147483647 w 60"/>
              <a:gd name="T3" fmla="*/ 2147483647 h 54"/>
              <a:gd name="T4" fmla="*/ 2147483647 w 60"/>
              <a:gd name="T5" fmla="*/ 2147483647 h 54"/>
              <a:gd name="T6" fmla="*/ 0 w 60"/>
              <a:gd name="T7" fmla="*/ 2147483647 h 54"/>
              <a:gd name="T8" fmla="*/ 0 w 60"/>
              <a:gd name="T9" fmla="*/ 2147483647 h 54"/>
              <a:gd name="T10" fmla="*/ 0 w 60"/>
              <a:gd name="T11" fmla="*/ 2147483647 h 54"/>
              <a:gd name="T12" fmla="*/ 0 w 60"/>
              <a:gd name="T13" fmla="*/ 2147483647 h 54"/>
              <a:gd name="T14" fmla="*/ 2147483647 w 60"/>
              <a:gd name="T15" fmla="*/ 2147483647 h 54"/>
              <a:gd name="T16" fmla="*/ 2147483647 w 60"/>
              <a:gd name="T17" fmla="*/ 2147483647 h 54"/>
              <a:gd name="T18" fmla="*/ 2147483647 w 60"/>
              <a:gd name="T19" fmla="*/ 2147483647 h 54"/>
              <a:gd name="T20" fmla="*/ 2147483647 w 60"/>
              <a:gd name="T21" fmla="*/ 2147483647 h 54"/>
              <a:gd name="T22" fmla="*/ 2147483647 w 60"/>
              <a:gd name="T23" fmla="*/ 2147483647 h 54"/>
              <a:gd name="T24" fmla="*/ 2147483647 w 60"/>
              <a:gd name="T25" fmla="*/ 2147483647 h 54"/>
              <a:gd name="T26" fmla="*/ 2147483647 w 60"/>
              <a:gd name="T27" fmla="*/ 2147483647 h 54"/>
              <a:gd name="T28" fmla="*/ 2147483647 w 60"/>
              <a:gd name="T29" fmla="*/ 2147483647 h 54"/>
              <a:gd name="T30" fmla="*/ 2147483647 w 60"/>
              <a:gd name="T31" fmla="*/ 0 h 54"/>
              <a:gd name="T32" fmla="*/ 2147483647 w 60"/>
              <a:gd name="T33" fmla="*/ 0 h 54"/>
              <a:gd name="T34" fmla="*/ 2147483647 w 60"/>
              <a:gd name="T35" fmla="*/ 0 h 54"/>
              <a:gd name="T36" fmla="*/ 2147483647 w 60"/>
              <a:gd name="T37" fmla="*/ 2147483647 h 54"/>
              <a:gd name="T38" fmla="*/ 2147483647 w 60"/>
              <a:gd name="T39" fmla="*/ 2147483647 h 54"/>
              <a:gd name="T40" fmla="*/ 2147483647 w 60"/>
              <a:gd name="T41" fmla="*/ 2147483647 h 54"/>
              <a:gd name="T42" fmla="*/ 2147483647 w 60"/>
              <a:gd name="T43" fmla="*/ 2147483647 h 54"/>
              <a:gd name="T44" fmla="*/ 2147483647 w 60"/>
              <a:gd name="T45" fmla="*/ 2147483647 h 54"/>
              <a:gd name="T46" fmla="*/ 2147483647 w 60"/>
              <a:gd name="T47" fmla="*/ 2147483647 h 54"/>
              <a:gd name="T48" fmla="*/ 2147483647 w 60"/>
              <a:gd name="T49" fmla="*/ 2147483647 h 54"/>
              <a:gd name="T50" fmla="*/ 2147483647 w 60"/>
              <a:gd name="T51" fmla="*/ 2147483647 h 54"/>
              <a:gd name="T52" fmla="*/ 2147483647 w 60"/>
              <a:gd name="T53" fmla="*/ 2147483647 h 54"/>
              <a:gd name="T54" fmla="*/ 2147483647 w 60"/>
              <a:gd name="T55" fmla="*/ 2147483647 h 54"/>
              <a:gd name="T56" fmla="*/ 2147483647 w 60"/>
              <a:gd name="T57" fmla="*/ 2147483647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4"/>
              <a:gd name="T89" fmla="*/ 60 w 60"/>
              <a:gd name="T90" fmla="*/ 54 h 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4">
                <a:moveTo>
                  <a:pt x="18" y="48"/>
                </a:moveTo>
                <a:lnTo>
                  <a:pt x="12" y="54"/>
                </a:lnTo>
                <a:lnTo>
                  <a:pt x="6" y="54"/>
                </a:lnTo>
                <a:lnTo>
                  <a:pt x="0" y="54"/>
                </a:lnTo>
                <a:lnTo>
                  <a:pt x="0" y="42"/>
                </a:lnTo>
                <a:lnTo>
                  <a:pt x="0" y="36"/>
                </a:lnTo>
                <a:lnTo>
                  <a:pt x="0" y="30"/>
                </a:lnTo>
                <a:lnTo>
                  <a:pt x="12" y="30"/>
                </a:lnTo>
                <a:lnTo>
                  <a:pt x="12" y="24"/>
                </a:lnTo>
                <a:lnTo>
                  <a:pt x="12" y="18"/>
                </a:lnTo>
                <a:lnTo>
                  <a:pt x="6" y="18"/>
                </a:lnTo>
                <a:lnTo>
                  <a:pt x="12" y="12"/>
                </a:lnTo>
                <a:lnTo>
                  <a:pt x="12" y="6"/>
                </a:lnTo>
                <a:lnTo>
                  <a:pt x="18" y="6"/>
                </a:lnTo>
                <a:lnTo>
                  <a:pt x="24" y="6"/>
                </a:lnTo>
                <a:lnTo>
                  <a:pt x="42" y="0"/>
                </a:lnTo>
                <a:lnTo>
                  <a:pt x="54" y="0"/>
                </a:lnTo>
                <a:lnTo>
                  <a:pt x="60" y="0"/>
                </a:lnTo>
                <a:lnTo>
                  <a:pt x="54" y="12"/>
                </a:lnTo>
                <a:lnTo>
                  <a:pt x="54" y="24"/>
                </a:lnTo>
                <a:lnTo>
                  <a:pt x="54" y="30"/>
                </a:lnTo>
                <a:lnTo>
                  <a:pt x="48" y="36"/>
                </a:lnTo>
                <a:lnTo>
                  <a:pt x="42" y="42"/>
                </a:lnTo>
                <a:lnTo>
                  <a:pt x="42" y="48"/>
                </a:lnTo>
                <a:lnTo>
                  <a:pt x="42" y="54"/>
                </a:lnTo>
                <a:lnTo>
                  <a:pt x="36" y="54"/>
                </a:lnTo>
                <a:lnTo>
                  <a:pt x="30" y="54"/>
                </a:lnTo>
                <a:lnTo>
                  <a:pt x="24" y="48"/>
                </a:lnTo>
                <a:lnTo>
                  <a:pt x="18" y="48"/>
                </a:lnTo>
                <a:close/>
              </a:path>
            </a:pathLst>
          </a:custGeom>
          <a:solidFill>
            <a:srgbClr val="FF99FF"/>
          </a:solidFill>
          <a:ln w="12700">
            <a:solidFill>
              <a:srgbClr val="000000"/>
            </a:solidFill>
            <a:prstDash val="solid"/>
            <a:round/>
            <a:headEnd/>
            <a:tailEnd/>
          </a:ln>
        </p:spPr>
        <p:txBody>
          <a:bodyPr/>
          <a:lstStyle/>
          <a:p>
            <a:endParaRPr lang="fi-FI"/>
          </a:p>
        </p:txBody>
      </p:sp>
      <p:sp>
        <p:nvSpPr>
          <p:cNvPr id="6154" name="Freeform 10"/>
          <p:cNvSpPr>
            <a:spLocks noChangeAspect="1"/>
          </p:cNvSpPr>
          <p:nvPr/>
        </p:nvSpPr>
        <p:spPr bwMode="auto">
          <a:xfrm>
            <a:off x="4600575" y="5824538"/>
            <a:ext cx="280988" cy="266700"/>
          </a:xfrm>
          <a:custGeom>
            <a:avLst/>
            <a:gdLst>
              <a:gd name="T0" fmla="*/ 2147483647 w 12"/>
              <a:gd name="T1" fmla="*/ 2147483647 h 12"/>
              <a:gd name="T2" fmla="*/ 2147483647 w 12"/>
              <a:gd name="T3" fmla="*/ 2147483647 h 12"/>
              <a:gd name="T4" fmla="*/ 2147483647 w 12"/>
              <a:gd name="T5" fmla="*/ 2147483647 h 12"/>
              <a:gd name="T6" fmla="*/ 0 w 12"/>
              <a:gd name="T7" fmla="*/ 2147483647 h 12"/>
              <a:gd name="T8" fmla="*/ 0 w 12"/>
              <a:gd name="T9" fmla="*/ 2147483647 h 12"/>
              <a:gd name="T10" fmla="*/ 0 w 12"/>
              <a:gd name="T11" fmla="*/ 0 h 12"/>
              <a:gd name="T12" fmla="*/ 2147483647 w 12"/>
              <a:gd name="T13" fmla="*/ 0 h 12"/>
              <a:gd name="T14" fmla="*/ 2147483647 w 12"/>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2"/>
              <a:gd name="T26" fmla="*/ 12 w 1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2">
                <a:moveTo>
                  <a:pt x="12" y="6"/>
                </a:moveTo>
                <a:lnTo>
                  <a:pt x="12" y="12"/>
                </a:lnTo>
                <a:lnTo>
                  <a:pt x="6" y="12"/>
                </a:lnTo>
                <a:lnTo>
                  <a:pt x="0" y="12"/>
                </a:lnTo>
                <a:lnTo>
                  <a:pt x="0" y="6"/>
                </a:lnTo>
                <a:lnTo>
                  <a:pt x="0" y="0"/>
                </a:lnTo>
                <a:lnTo>
                  <a:pt x="6" y="0"/>
                </a:lnTo>
                <a:lnTo>
                  <a:pt x="12" y="6"/>
                </a:lnTo>
                <a:close/>
              </a:path>
            </a:pathLst>
          </a:custGeom>
          <a:solidFill>
            <a:srgbClr val="FF99FF"/>
          </a:solidFill>
          <a:ln w="0">
            <a:solidFill>
              <a:srgbClr val="000000"/>
            </a:solidFill>
            <a:prstDash val="solid"/>
            <a:round/>
            <a:headEnd/>
            <a:tailEnd/>
          </a:ln>
        </p:spPr>
        <p:txBody>
          <a:bodyPr/>
          <a:lstStyle/>
          <a:p>
            <a:endParaRPr lang="fi-FI"/>
          </a:p>
        </p:txBody>
      </p:sp>
      <p:sp>
        <p:nvSpPr>
          <p:cNvPr id="6155" name="Freeform 11"/>
          <p:cNvSpPr>
            <a:spLocks noChangeAspect="1"/>
          </p:cNvSpPr>
          <p:nvPr/>
        </p:nvSpPr>
        <p:spPr bwMode="auto">
          <a:xfrm>
            <a:off x="5019675" y="5951538"/>
            <a:ext cx="419100" cy="266700"/>
          </a:xfrm>
          <a:custGeom>
            <a:avLst/>
            <a:gdLst>
              <a:gd name="T0" fmla="*/ 2147483647 w 18"/>
              <a:gd name="T1" fmla="*/ 0 h 12"/>
              <a:gd name="T2" fmla="*/ 2147483647 w 18"/>
              <a:gd name="T3" fmla="*/ 2147483647 h 12"/>
              <a:gd name="T4" fmla="*/ 2147483647 w 18"/>
              <a:gd name="T5" fmla="*/ 2147483647 h 12"/>
              <a:gd name="T6" fmla="*/ 2147483647 w 18"/>
              <a:gd name="T7" fmla="*/ 2147483647 h 12"/>
              <a:gd name="T8" fmla="*/ 2147483647 w 18"/>
              <a:gd name="T9" fmla="*/ 2147483647 h 12"/>
              <a:gd name="T10" fmla="*/ 2147483647 w 18"/>
              <a:gd name="T11" fmla="*/ 2147483647 h 12"/>
              <a:gd name="T12" fmla="*/ 0 w 18"/>
              <a:gd name="T13" fmla="*/ 2147483647 h 12"/>
              <a:gd name="T14" fmla="*/ 0 w 18"/>
              <a:gd name="T15" fmla="*/ 0 h 12"/>
              <a:gd name="T16" fmla="*/ 2147483647 w 18"/>
              <a:gd name="T17" fmla="*/ 0 h 12"/>
              <a:gd name="T18" fmla="*/ 2147483647 w 18"/>
              <a:gd name="T19" fmla="*/ 0 h 12"/>
              <a:gd name="T20" fmla="*/ 2147483647 w 18"/>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2"/>
              <a:gd name="T35" fmla="*/ 18 w 18"/>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2">
                <a:moveTo>
                  <a:pt x="18" y="0"/>
                </a:moveTo>
                <a:lnTo>
                  <a:pt x="18" y="6"/>
                </a:lnTo>
                <a:lnTo>
                  <a:pt x="18" y="12"/>
                </a:lnTo>
                <a:lnTo>
                  <a:pt x="12" y="12"/>
                </a:lnTo>
                <a:lnTo>
                  <a:pt x="6" y="12"/>
                </a:lnTo>
                <a:lnTo>
                  <a:pt x="6" y="6"/>
                </a:lnTo>
                <a:lnTo>
                  <a:pt x="0" y="6"/>
                </a:lnTo>
                <a:lnTo>
                  <a:pt x="0" y="0"/>
                </a:lnTo>
                <a:lnTo>
                  <a:pt x="6" y="0"/>
                </a:lnTo>
                <a:lnTo>
                  <a:pt x="12" y="0"/>
                </a:lnTo>
                <a:lnTo>
                  <a:pt x="18" y="0"/>
                </a:lnTo>
                <a:close/>
              </a:path>
            </a:pathLst>
          </a:custGeom>
          <a:solidFill>
            <a:srgbClr val="FF99FF"/>
          </a:solidFill>
          <a:ln w="0">
            <a:solidFill>
              <a:srgbClr val="000000"/>
            </a:solidFill>
            <a:prstDash val="solid"/>
            <a:round/>
            <a:headEnd/>
            <a:tailEnd/>
          </a:ln>
        </p:spPr>
        <p:txBody>
          <a:bodyPr/>
          <a:lstStyle/>
          <a:p>
            <a:endParaRPr lang="fi-FI"/>
          </a:p>
        </p:txBody>
      </p:sp>
      <p:sp>
        <p:nvSpPr>
          <p:cNvPr id="6156" name="Freeform 12"/>
          <p:cNvSpPr>
            <a:spLocks noChangeAspect="1"/>
          </p:cNvSpPr>
          <p:nvPr/>
        </p:nvSpPr>
        <p:spPr bwMode="auto">
          <a:xfrm>
            <a:off x="4741863" y="6357938"/>
            <a:ext cx="277812" cy="254000"/>
          </a:xfrm>
          <a:custGeom>
            <a:avLst/>
            <a:gdLst>
              <a:gd name="T0" fmla="*/ 0 w 12"/>
              <a:gd name="T1" fmla="*/ 2147483647 h 12"/>
              <a:gd name="T2" fmla="*/ 0 w 12"/>
              <a:gd name="T3" fmla="*/ 2147483647 h 12"/>
              <a:gd name="T4" fmla="*/ 0 w 12"/>
              <a:gd name="T5" fmla="*/ 0 h 12"/>
              <a:gd name="T6" fmla="*/ 2147483647 w 12"/>
              <a:gd name="T7" fmla="*/ 0 h 12"/>
              <a:gd name="T8" fmla="*/ 2147483647 w 12"/>
              <a:gd name="T9" fmla="*/ 0 h 12"/>
              <a:gd name="T10" fmla="*/ 2147483647 w 12"/>
              <a:gd name="T11" fmla="*/ 2147483647 h 12"/>
              <a:gd name="T12" fmla="*/ 2147483647 w 12"/>
              <a:gd name="T13" fmla="*/ 2147483647 h 12"/>
              <a:gd name="T14" fmla="*/ 0 w 12"/>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2"/>
              <a:gd name="T26" fmla="*/ 12 w 1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2">
                <a:moveTo>
                  <a:pt x="0" y="12"/>
                </a:moveTo>
                <a:lnTo>
                  <a:pt x="0" y="6"/>
                </a:lnTo>
                <a:lnTo>
                  <a:pt x="0" y="0"/>
                </a:lnTo>
                <a:lnTo>
                  <a:pt x="6" y="0"/>
                </a:lnTo>
                <a:lnTo>
                  <a:pt x="12" y="0"/>
                </a:lnTo>
                <a:lnTo>
                  <a:pt x="12" y="6"/>
                </a:lnTo>
                <a:lnTo>
                  <a:pt x="6" y="12"/>
                </a:lnTo>
                <a:lnTo>
                  <a:pt x="0" y="12"/>
                </a:lnTo>
                <a:close/>
              </a:path>
            </a:pathLst>
          </a:custGeom>
          <a:solidFill>
            <a:srgbClr val="FF99FF"/>
          </a:solidFill>
          <a:ln w="0">
            <a:solidFill>
              <a:srgbClr val="000000"/>
            </a:solidFill>
            <a:prstDash val="solid"/>
            <a:round/>
            <a:headEnd/>
            <a:tailEnd/>
          </a:ln>
        </p:spPr>
        <p:txBody>
          <a:bodyPr/>
          <a:lstStyle/>
          <a:p>
            <a:endParaRPr lang="fi-FI"/>
          </a:p>
        </p:txBody>
      </p:sp>
      <p:sp>
        <p:nvSpPr>
          <p:cNvPr id="6157" name="Freeform 13"/>
          <p:cNvSpPr>
            <a:spLocks noChangeAspect="1"/>
          </p:cNvSpPr>
          <p:nvPr/>
        </p:nvSpPr>
        <p:spPr bwMode="auto">
          <a:xfrm>
            <a:off x="5986463" y="3041650"/>
            <a:ext cx="2490787" cy="2389188"/>
          </a:xfrm>
          <a:custGeom>
            <a:avLst/>
            <a:gdLst>
              <a:gd name="T0" fmla="*/ 2147483647 w 108"/>
              <a:gd name="T1" fmla="*/ 2147483647 h 108"/>
              <a:gd name="T2" fmla="*/ 2147483647 w 108"/>
              <a:gd name="T3" fmla="*/ 2147483647 h 108"/>
              <a:gd name="T4" fmla="*/ 2147483647 w 108"/>
              <a:gd name="T5" fmla="*/ 2147483647 h 108"/>
              <a:gd name="T6" fmla="*/ 2147483647 w 108"/>
              <a:gd name="T7" fmla="*/ 2147483647 h 108"/>
              <a:gd name="T8" fmla="*/ 2147483647 w 108"/>
              <a:gd name="T9" fmla="*/ 2147483647 h 108"/>
              <a:gd name="T10" fmla="*/ 2147483647 w 108"/>
              <a:gd name="T11" fmla="*/ 2147483647 h 108"/>
              <a:gd name="T12" fmla="*/ 2147483647 w 108"/>
              <a:gd name="T13" fmla="*/ 2147483647 h 108"/>
              <a:gd name="T14" fmla="*/ 2147483647 w 108"/>
              <a:gd name="T15" fmla="*/ 2147483647 h 108"/>
              <a:gd name="T16" fmla="*/ 2147483647 w 108"/>
              <a:gd name="T17" fmla="*/ 2147483647 h 108"/>
              <a:gd name="T18" fmla="*/ 2147483647 w 108"/>
              <a:gd name="T19" fmla="*/ 2147483647 h 108"/>
              <a:gd name="T20" fmla="*/ 2147483647 w 108"/>
              <a:gd name="T21" fmla="*/ 2147483647 h 108"/>
              <a:gd name="T22" fmla="*/ 2147483647 w 108"/>
              <a:gd name="T23" fmla="*/ 2147483647 h 108"/>
              <a:gd name="T24" fmla="*/ 2147483647 w 108"/>
              <a:gd name="T25" fmla="*/ 2147483647 h 108"/>
              <a:gd name="T26" fmla="*/ 2147483647 w 108"/>
              <a:gd name="T27" fmla="*/ 2147483647 h 108"/>
              <a:gd name="T28" fmla="*/ 2147483647 w 108"/>
              <a:gd name="T29" fmla="*/ 2147483647 h 108"/>
              <a:gd name="T30" fmla="*/ 2147483647 w 108"/>
              <a:gd name="T31" fmla="*/ 2147483647 h 108"/>
              <a:gd name="T32" fmla="*/ 2147483647 w 108"/>
              <a:gd name="T33" fmla="*/ 2147483647 h 108"/>
              <a:gd name="T34" fmla="*/ 2147483647 w 108"/>
              <a:gd name="T35" fmla="*/ 2147483647 h 108"/>
              <a:gd name="T36" fmla="*/ 2147483647 w 108"/>
              <a:gd name="T37" fmla="*/ 2147483647 h 108"/>
              <a:gd name="T38" fmla="*/ 2147483647 w 108"/>
              <a:gd name="T39" fmla="*/ 2147483647 h 108"/>
              <a:gd name="T40" fmla="*/ 2147483647 w 108"/>
              <a:gd name="T41" fmla="*/ 2147483647 h 108"/>
              <a:gd name="T42" fmla="*/ 2147483647 w 108"/>
              <a:gd name="T43" fmla="*/ 2147483647 h 108"/>
              <a:gd name="T44" fmla="*/ 2147483647 w 108"/>
              <a:gd name="T45" fmla="*/ 2147483647 h 108"/>
              <a:gd name="T46" fmla="*/ 0 w 108"/>
              <a:gd name="T47" fmla="*/ 2147483647 h 108"/>
              <a:gd name="T48" fmla="*/ 2147483647 w 108"/>
              <a:gd name="T49" fmla="*/ 2147483647 h 108"/>
              <a:gd name="T50" fmla="*/ 2147483647 w 108"/>
              <a:gd name="T51" fmla="*/ 2147483647 h 108"/>
              <a:gd name="T52" fmla="*/ 2147483647 w 108"/>
              <a:gd name="T53" fmla="*/ 2147483647 h 108"/>
              <a:gd name="T54" fmla="*/ 2147483647 w 108"/>
              <a:gd name="T55" fmla="*/ 2147483647 h 108"/>
              <a:gd name="T56" fmla="*/ 2147483647 w 108"/>
              <a:gd name="T57" fmla="*/ 0 h 108"/>
              <a:gd name="T58" fmla="*/ 2147483647 w 108"/>
              <a:gd name="T59" fmla="*/ 2147483647 h 108"/>
              <a:gd name="T60" fmla="*/ 2147483647 w 108"/>
              <a:gd name="T61" fmla="*/ 2147483647 h 108"/>
              <a:gd name="T62" fmla="*/ 2147483647 w 108"/>
              <a:gd name="T63" fmla="*/ 2147483647 h 108"/>
              <a:gd name="T64" fmla="*/ 2147483647 w 108"/>
              <a:gd name="T65" fmla="*/ 2147483647 h 108"/>
              <a:gd name="T66" fmla="*/ 2147483647 w 108"/>
              <a:gd name="T67" fmla="*/ 2147483647 h 108"/>
              <a:gd name="T68" fmla="*/ 2147483647 w 108"/>
              <a:gd name="T69" fmla="*/ 2147483647 h 108"/>
              <a:gd name="T70" fmla="*/ 2147483647 w 108"/>
              <a:gd name="T71" fmla="*/ 2147483647 h 108"/>
              <a:gd name="T72" fmla="*/ 2147483647 w 108"/>
              <a:gd name="T73" fmla="*/ 2147483647 h 108"/>
              <a:gd name="T74" fmla="*/ 2147483647 w 108"/>
              <a:gd name="T75" fmla="*/ 2147483647 h 108"/>
              <a:gd name="T76" fmla="*/ 2147483647 w 108"/>
              <a:gd name="T77" fmla="*/ 2147483647 h 108"/>
              <a:gd name="T78" fmla="*/ 2147483647 w 108"/>
              <a:gd name="T79" fmla="*/ 2147483647 h 108"/>
              <a:gd name="T80" fmla="*/ 2147483647 w 108"/>
              <a:gd name="T81" fmla="*/ 2147483647 h 1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108"/>
              <a:gd name="T125" fmla="*/ 108 w 108"/>
              <a:gd name="T126" fmla="*/ 108 h 1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108">
                <a:moveTo>
                  <a:pt x="90" y="72"/>
                </a:moveTo>
                <a:lnTo>
                  <a:pt x="90" y="90"/>
                </a:lnTo>
                <a:lnTo>
                  <a:pt x="90" y="96"/>
                </a:lnTo>
                <a:lnTo>
                  <a:pt x="78" y="90"/>
                </a:lnTo>
                <a:lnTo>
                  <a:pt x="60" y="96"/>
                </a:lnTo>
                <a:lnTo>
                  <a:pt x="54" y="96"/>
                </a:lnTo>
                <a:lnTo>
                  <a:pt x="48" y="96"/>
                </a:lnTo>
                <a:lnTo>
                  <a:pt x="36" y="108"/>
                </a:lnTo>
                <a:lnTo>
                  <a:pt x="24" y="108"/>
                </a:lnTo>
                <a:lnTo>
                  <a:pt x="18" y="108"/>
                </a:lnTo>
                <a:lnTo>
                  <a:pt x="18" y="102"/>
                </a:lnTo>
                <a:lnTo>
                  <a:pt x="12" y="102"/>
                </a:lnTo>
                <a:lnTo>
                  <a:pt x="12" y="96"/>
                </a:lnTo>
                <a:lnTo>
                  <a:pt x="6" y="96"/>
                </a:lnTo>
                <a:lnTo>
                  <a:pt x="6" y="90"/>
                </a:lnTo>
                <a:lnTo>
                  <a:pt x="6" y="84"/>
                </a:lnTo>
                <a:lnTo>
                  <a:pt x="12" y="72"/>
                </a:lnTo>
                <a:lnTo>
                  <a:pt x="18" y="66"/>
                </a:lnTo>
                <a:lnTo>
                  <a:pt x="24" y="60"/>
                </a:lnTo>
                <a:lnTo>
                  <a:pt x="24" y="54"/>
                </a:lnTo>
                <a:lnTo>
                  <a:pt x="18" y="48"/>
                </a:lnTo>
                <a:lnTo>
                  <a:pt x="12" y="54"/>
                </a:lnTo>
                <a:lnTo>
                  <a:pt x="6" y="60"/>
                </a:lnTo>
                <a:lnTo>
                  <a:pt x="0" y="48"/>
                </a:lnTo>
                <a:lnTo>
                  <a:pt x="6" y="24"/>
                </a:lnTo>
                <a:lnTo>
                  <a:pt x="6" y="12"/>
                </a:lnTo>
                <a:lnTo>
                  <a:pt x="6" y="18"/>
                </a:lnTo>
                <a:lnTo>
                  <a:pt x="36" y="6"/>
                </a:lnTo>
                <a:lnTo>
                  <a:pt x="48" y="0"/>
                </a:lnTo>
                <a:lnTo>
                  <a:pt x="66" y="6"/>
                </a:lnTo>
                <a:lnTo>
                  <a:pt x="78" y="6"/>
                </a:lnTo>
                <a:lnTo>
                  <a:pt x="78" y="12"/>
                </a:lnTo>
                <a:lnTo>
                  <a:pt x="84" y="18"/>
                </a:lnTo>
                <a:lnTo>
                  <a:pt x="90" y="24"/>
                </a:lnTo>
                <a:lnTo>
                  <a:pt x="96" y="24"/>
                </a:lnTo>
                <a:lnTo>
                  <a:pt x="96" y="36"/>
                </a:lnTo>
                <a:lnTo>
                  <a:pt x="108" y="36"/>
                </a:lnTo>
                <a:lnTo>
                  <a:pt x="108" y="48"/>
                </a:lnTo>
                <a:lnTo>
                  <a:pt x="102" y="54"/>
                </a:lnTo>
                <a:lnTo>
                  <a:pt x="96" y="66"/>
                </a:lnTo>
                <a:lnTo>
                  <a:pt x="90" y="72"/>
                </a:lnTo>
                <a:close/>
              </a:path>
            </a:pathLst>
          </a:custGeom>
          <a:solidFill>
            <a:srgbClr val="566BA8"/>
          </a:solidFill>
          <a:ln w="12700">
            <a:solidFill>
              <a:srgbClr val="000000"/>
            </a:solidFill>
            <a:prstDash val="solid"/>
            <a:round/>
            <a:headEnd/>
            <a:tailEnd/>
          </a:ln>
        </p:spPr>
        <p:txBody>
          <a:bodyPr/>
          <a:lstStyle/>
          <a:p>
            <a:endParaRPr lang="fi-FI"/>
          </a:p>
        </p:txBody>
      </p:sp>
      <p:sp>
        <p:nvSpPr>
          <p:cNvPr id="6159" name="Freeform 15"/>
          <p:cNvSpPr>
            <a:spLocks noChangeAspect="1"/>
          </p:cNvSpPr>
          <p:nvPr/>
        </p:nvSpPr>
        <p:spPr bwMode="auto">
          <a:xfrm>
            <a:off x="5986463" y="5289550"/>
            <a:ext cx="279400" cy="141288"/>
          </a:xfrm>
          <a:custGeom>
            <a:avLst/>
            <a:gdLst>
              <a:gd name="T0" fmla="*/ 2147483647 w 12"/>
              <a:gd name="T1" fmla="*/ 2147483647 h 6"/>
              <a:gd name="T2" fmla="*/ 0 w 12"/>
              <a:gd name="T3" fmla="*/ 2147483647 h 6"/>
              <a:gd name="T4" fmla="*/ 0 w 12"/>
              <a:gd name="T5" fmla="*/ 0 h 6"/>
              <a:gd name="T6" fmla="*/ 2147483647 w 12"/>
              <a:gd name="T7" fmla="*/ 0 h 6"/>
              <a:gd name="T8" fmla="*/ 2147483647 w 12"/>
              <a:gd name="T9" fmla="*/ 0 h 6"/>
              <a:gd name="T10" fmla="*/ 2147483647 w 12"/>
              <a:gd name="T11" fmla="*/ 2147483647 h 6"/>
              <a:gd name="T12" fmla="*/ 2147483647 w 12"/>
              <a:gd name="T13" fmla="*/ 2147483647 h 6"/>
              <a:gd name="T14" fmla="*/ 0 60000 65536"/>
              <a:gd name="T15" fmla="*/ 0 60000 65536"/>
              <a:gd name="T16" fmla="*/ 0 60000 65536"/>
              <a:gd name="T17" fmla="*/ 0 60000 65536"/>
              <a:gd name="T18" fmla="*/ 0 60000 65536"/>
              <a:gd name="T19" fmla="*/ 0 60000 65536"/>
              <a:gd name="T20" fmla="*/ 0 60000 65536"/>
              <a:gd name="T21" fmla="*/ 0 w 12"/>
              <a:gd name="T22" fmla="*/ 0 h 6"/>
              <a:gd name="T23" fmla="*/ 12 w 1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6">
                <a:moveTo>
                  <a:pt x="6" y="6"/>
                </a:moveTo>
                <a:lnTo>
                  <a:pt x="0" y="6"/>
                </a:lnTo>
                <a:lnTo>
                  <a:pt x="0" y="0"/>
                </a:lnTo>
                <a:lnTo>
                  <a:pt x="6" y="0"/>
                </a:lnTo>
                <a:lnTo>
                  <a:pt x="12" y="0"/>
                </a:lnTo>
                <a:lnTo>
                  <a:pt x="12" y="6"/>
                </a:lnTo>
                <a:lnTo>
                  <a:pt x="6" y="6"/>
                </a:lnTo>
                <a:close/>
              </a:path>
            </a:pathLst>
          </a:custGeom>
          <a:solidFill>
            <a:srgbClr val="566BA8"/>
          </a:solidFill>
          <a:ln w="0">
            <a:solidFill>
              <a:srgbClr val="000000"/>
            </a:solidFill>
            <a:prstDash val="solid"/>
            <a:round/>
            <a:headEnd/>
            <a:tailEnd/>
          </a:ln>
        </p:spPr>
        <p:txBody>
          <a:bodyPr/>
          <a:lstStyle/>
          <a:p>
            <a:endParaRPr lang="fi-FI"/>
          </a:p>
        </p:txBody>
      </p:sp>
      <p:sp>
        <p:nvSpPr>
          <p:cNvPr id="6160" name="Freeform 16"/>
          <p:cNvSpPr>
            <a:spLocks noChangeAspect="1"/>
          </p:cNvSpPr>
          <p:nvPr/>
        </p:nvSpPr>
        <p:spPr bwMode="auto">
          <a:xfrm>
            <a:off x="2279650" y="2786063"/>
            <a:ext cx="419100" cy="520700"/>
          </a:xfrm>
          <a:custGeom>
            <a:avLst/>
            <a:gdLst>
              <a:gd name="T0" fmla="*/ 0 w 18"/>
              <a:gd name="T1" fmla="*/ 2147483647 h 24"/>
              <a:gd name="T2" fmla="*/ 2147483647 w 18"/>
              <a:gd name="T3" fmla="*/ 0 h 24"/>
              <a:gd name="T4" fmla="*/ 2147483647 w 18"/>
              <a:gd name="T5" fmla="*/ 0 h 24"/>
              <a:gd name="T6" fmla="*/ 2147483647 w 18"/>
              <a:gd name="T7" fmla="*/ 2147483647 h 24"/>
              <a:gd name="T8" fmla="*/ 2147483647 w 18"/>
              <a:gd name="T9" fmla="*/ 2147483647 h 24"/>
              <a:gd name="T10" fmla="*/ 2147483647 w 18"/>
              <a:gd name="T11" fmla="*/ 2147483647 h 24"/>
              <a:gd name="T12" fmla="*/ 2147483647 w 18"/>
              <a:gd name="T13" fmla="*/ 2147483647 h 24"/>
              <a:gd name="T14" fmla="*/ 2147483647 w 18"/>
              <a:gd name="T15" fmla="*/ 2147483647 h 24"/>
              <a:gd name="T16" fmla="*/ 2147483647 w 18"/>
              <a:gd name="T17" fmla="*/ 2147483647 h 24"/>
              <a:gd name="T18" fmla="*/ 0 w 18"/>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24"/>
              <a:gd name="T32" fmla="*/ 18 w 18"/>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24">
                <a:moveTo>
                  <a:pt x="0" y="6"/>
                </a:moveTo>
                <a:lnTo>
                  <a:pt x="6" y="0"/>
                </a:lnTo>
                <a:lnTo>
                  <a:pt x="12" y="0"/>
                </a:lnTo>
                <a:lnTo>
                  <a:pt x="18" y="12"/>
                </a:lnTo>
                <a:lnTo>
                  <a:pt x="18" y="18"/>
                </a:lnTo>
                <a:lnTo>
                  <a:pt x="18" y="24"/>
                </a:lnTo>
                <a:lnTo>
                  <a:pt x="12" y="24"/>
                </a:lnTo>
                <a:lnTo>
                  <a:pt x="6" y="18"/>
                </a:lnTo>
                <a:lnTo>
                  <a:pt x="6" y="12"/>
                </a:lnTo>
                <a:lnTo>
                  <a:pt x="0" y="6"/>
                </a:lnTo>
                <a:close/>
              </a:path>
            </a:pathLst>
          </a:custGeom>
          <a:solidFill>
            <a:srgbClr val="66CCFF"/>
          </a:solidFill>
          <a:ln w="0">
            <a:solidFill>
              <a:srgbClr val="000000"/>
            </a:solidFill>
            <a:prstDash val="solid"/>
            <a:round/>
            <a:headEnd/>
            <a:tailEnd/>
          </a:ln>
        </p:spPr>
        <p:txBody>
          <a:bodyPr/>
          <a:lstStyle/>
          <a:p>
            <a:endParaRPr lang="fi-FI"/>
          </a:p>
        </p:txBody>
      </p:sp>
      <p:sp>
        <p:nvSpPr>
          <p:cNvPr id="6161" name="Freeform 17"/>
          <p:cNvSpPr>
            <a:spLocks noChangeAspect="1"/>
          </p:cNvSpPr>
          <p:nvPr/>
        </p:nvSpPr>
        <p:spPr bwMode="auto">
          <a:xfrm>
            <a:off x="2000250" y="2392363"/>
            <a:ext cx="279400" cy="393700"/>
          </a:xfrm>
          <a:custGeom>
            <a:avLst/>
            <a:gdLst>
              <a:gd name="T0" fmla="*/ 2147483647 w 12"/>
              <a:gd name="T1" fmla="*/ 2147483647 h 18"/>
              <a:gd name="T2" fmla="*/ 2147483647 w 12"/>
              <a:gd name="T3" fmla="*/ 2147483647 h 18"/>
              <a:gd name="T4" fmla="*/ 0 w 12"/>
              <a:gd name="T5" fmla="*/ 2147483647 h 18"/>
              <a:gd name="T6" fmla="*/ 0 w 12"/>
              <a:gd name="T7" fmla="*/ 0 h 18"/>
              <a:gd name="T8" fmla="*/ 2147483647 w 12"/>
              <a:gd name="T9" fmla="*/ 0 h 18"/>
              <a:gd name="T10" fmla="*/ 2147483647 w 12"/>
              <a:gd name="T11" fmla="*/ 0 h 18"/>
              <a:gd name="T12" fmla="*/ 2147483647 w 12"/>
              <a:gd name="T13" fmla="*/ 2147483647 h 18"/>
              <a:gd name="T14" fmla="*/ 2147483647 w 12"/>
              <a:gd name="T15" fmla="*/ 2147483647 h 18"/>
              <a:gd name="T16" fmla="*/ 2147483647 w 12"/>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8"/>
              <a:gd name="T29" fmla="*/ 12 w 12"/>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8">
                <a:moveTo>
                  <a:pt x="6" y="18"/>
                </a:moveTo>
                <a:lnTo>
                  <a:pt x="6" y="12"/>
                </a:lnTo>
                <a:lnTo>
                  <a:pt x="0" y="6"/>
                </a:lnTo>
                <a:lnTo>
                  <a:pt x="0" y="0"/>
                </a:lnTo>
                <a:lnTo>
                  <a:pt x="6" y="0"/>
                </a:lnTo>
                <a:lnTo>
                  <a:pt x="12" y="0"/>
                </a:lnTo>
                <a:lnTo>
                  <a:pt x="12" y="12"/>
                </a:lnTo>
                <a:lnTo>
                  <a:pt x="12" y="18"/>
                </a:lnTo>
                <a:lnTo>
                  <a:pt x="6" y="18"/>
                </a:lnTo>
                <a:close/>
              </a:path>
            </a:pathLst>
          </a:custGeom>
          <a:solidFill>
            <a:srgbClr val="66CCFF"/>
          </a:solidFill>
          <a:ln w="0">
            <a:solidFill>
              <a:srgbClr val="000000"/>
            </a:solidFill>
            <a:prstDash val="solid"/>
            <a:round/>
            <a:headEnd/>
            <a:tailEnd/>
          </a:ln>
        </p:spPr>
        <p:txBody>
          <a:bodyPr/>
          <a:lstStyle/>
          <a:p>
            <a:endParaRPr lang="fi-FI"/>
          </a:p>
        </p:txBody>
      </p:sp>
      <p:sp>
        <p:nvSpPr>
          <p:cNvPr id="6162" name="Freeform 18"/>
          <p:cNvSpPr>
            <a:spLocks noChangeAspect="1"/>
          </p:cNvSpPr>
          <p:nvPr/>
        </p:nvSpPr>
        <p:spPr bwMode="auto">
          <a:xfrm>
            <a:off x="2000250" y="2786063"/>
            <a:ext cx="279400" cy="393700"/>
          </a:xfrm>
          <a:custGeom>
            <a:avLst/>
            <a:gdLst>
              <a:gd name="T0" fmla="*/ 2147483647 w 12"/>
              <a:gd name="T1" fmla="*/ 2147483647 h 18"/>
              <a:gd name="T2" fmla="*/ 0 w 12"/>
              <a:gd name="T3" fmla="*/ 2147483647 h 18"/>
              <a:gd name="T4" fmla="*/ 0 w 12"/>
              <a:gd name="T5" fmla="*/ 2147483647 h 18"/>
              <a:gd name="T6" fmla="*/ 0 w 12"/>
              <a:gd name="T7" fmla="*/ 0 h 18"/>
              <a:gd name="T8" fmla="*/ 2147483647 w 12"/>
              <a:gd name="T9" fmla="*/ 2147483647 h 18"/>
              <a:gd name="T10" fmla="*/ 2147483647 w 12"/>
              <a:gd name="T11" fmla="*/ 2147483647 h 18"/>
              <a:gd name="T12" fmla="*/ 2147483647 w 12"/>
              <a:gd name="T13" fmla="*/ 2147483647 h 18"/>
              <a:gd name="T14" fmla="*/ 2147483647 w 12"/>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8"/>
              <a:gd name="T26" fmla="*/ 12 w 1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8">
                <a:moveTo>
                  <a:pt x="6" y="18"/>
                </a:moveTo>
                <a:lnTo>
                  <a:pt x="0" y="12"/>
                </a:lnTo>
                <a:lnTo>
                  <a:pt x="0" y="6"/>
                </a:lnTo>
                <a:lnTo>
                  <a:pt x="0" y="0"/>
                </a:lnTo>
                <a:lnTo>
                  <a:pt x="6" y="6"/>
                </a:lnTo>
                <a:lnTo>
                  <a:pt x="12" y="12"/>
                </a:lnTo>
                <a:lnTo>
                  <a:pt x="12" y="18"/>
                </a:lnTo>
                <a:lnTo>
                  <a:pt x="6" y="18"/>
                </a:lnTo>
                <a:close/>
              </a:path>
            </a:pathLst>
          </a:custGeom>
          <a:solidFill>
            <a:srgbClr val="66CCFF"/>
          </a:solidFill>
          <a:ln w="0">
            <a:solidFill>
              <a:srgbClr val="000000"/>
            </a:solidFill>
            <a:prstDash val="solid"/>
            <a:round/>
            <a:headEnd/>
            <a:tailEnd/>
          </a:ln>
        </p:spPr>
        <p:txBody>
          <a:bodyPr/>
          <a:lstStyle/>
          <a:p>
            <a:endParaRPr lang="fi-FI"/>
          </a:p>
        </p:txBody>
      </p:sp>
      <p:sp>
        <p:nvSpPr>
          <p:cNvPr id="6163" name="Freeform 19"/>
          <p:cNvSpPr>
            <a:spLocks noChangeAspect="1"/>
          </p:cNvSpPr>
          <p:nvPr/>
        </p:nvSpPr>
        <p:spPr bwMode="auto">
          <a:xfrm>
            <a:off x="5438775" y="1209675"/>
            <a:ext cx="687388" cy="661988"/>
          </a:xfrm>
          <a:custGeom>
            <a:avLst/>
            <a:gdLst>
              <a:gd name="T0" fmla="*/ 2147483647 w 30"/>
              <a:gd name="T1" fmla="*/ 2147483647 h 30"/>
              <a:gd name="T2" fmla="*/ 2147483647 w 30"/>
              <a:gd name="T3" fmla="*/ 2147483647 h 30"/>
              <a:gd name="T4" fmla="*/ 0 w 30"/>
              <a:gd name="T5" fmla="*/ 2147483647 h 30"/>
              <a:gd name="T6" fmla="*/ 0 w 30"/>
              <a:gd name="T7" fmla="*/ 2147483647 h 30"/>
              <a:gd name="T8" fmla="*/ 2147483647 w 30"/>
              <a:gd name="T9" fmla="*/ 2147483647 h 30"/>
              <a:gd name="T10" fmla="*/ 2147483647 w 30"/>
              <a:gd name="T11" fmla="*/ 2147483647 h 30"/>
              <a:gd name="T12" fmla="*/ 2147483647 w 30"/>
              <a:gd name="T13" fmla="*/ 2147483647 h 30"/>
              <a:gd name="T14" fmla="*/ 2147483647 w 30"/>
              <a:gd name="T15" fmla="*/ 2147483647 h 30"/>
              <a:gd name="T16" fmla="*/ 2147483647 w 30"/>
              <a:gd name="T17" fmla="*/ 2147483647 h 30"/>
              <a:gd name="T18" fmla="*/ 2147483647 w 30"/>
              <a:gd name="T19" fmla="*/ 0 h 30"/>
              <a:gd name="T20" fmla="*/ 2147483647 w 30"/>
              <a:gd name="T21" fmla="*/ 2147483647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30"/>
              <a:gd name="T35" fmla="*/ 30 w 30"/>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30">
                <a:moveTo>
                  <a:pt x="18" y="6"/>
                </a:moveTo>
                <a:lnTo>
                  <a:pt x="6" y="6"/>
                </a:lnTo>
                <a:lnTo>
                  <a:pt x="0" y="12"/>
                </a:lnTo>
                <a:lnTo>
                  <a:pt x="0" y="24"/>
                </a:lnTo>
                <a:lnTo>
                  <a:pt x="6" y="24"/>
                </a:lnTo>
                <a:lnTo>
                  <a:pt x="30" y="30"/>
                </a:lnTo>
                <a:lnTo>
                  <a:pt x="24" y="30"/>
                </a:lnTo>
                <a:lnTo>
                  <a:pt x="30" y="12"/>
                </a:lnTo>
                <a:lnTo>
                  <a:pt x="24" y="12"/>
                </a:lnTo>
                <a:lnTo>
                  <a:pt x="24" y="0"/>
                </a:lnTo>
                <a:lnTo>
                  <a:pt x="18" y="6"/>
                </a:lnTo>
                <a:close/>
              </a:path>
            </a:pathLst>
          </a:custGeom>
          <a:solidFill>
            <a:schemeClr val="bg1">
              <a:lumMod val="85000"/>
            </a:schemeClr>
          </a:solidFill>
          <a:ln w="12700">
            <a:solidFill>
              <a:srgbClr val="000000"/>
            </a:solidFill>
            <a:prstDash val="solid"/>
            <a:round/>
            <a:headEnd/>
            <a:tailEnd/>
          </a:ln>
        </p:spPr>
        <p:txBody>
          <a:bodyPr/>
          <a:lstStyle/>
          <a:p>
            <a:endParaRPr lang="fi-FI"/>
          </a:p>
        </p:txBody>
      </p:sp>
      <p:sp>
        <p:nvSpPr>
          <p:cNvPr id="6164" name="Freeform 20"/>
          <p:cNvSpPr>
            <a:spLocks noChangeAspect="1"/>
          </p:cNvSpPr>
          <p:nvPr/>
        </p:nvSpPr>
        <p:spPr bwMode="auto">
          <a:xfrm>
            <a:off x="5435600" y="549275"/>
            <a:ext cx="1931988" cy="1843088"/>
          </a:xfrm>
          <a:custGeom>
            <a:avLst/>
            <a:gdLst>
              <a:gd name="T0" fmla="*/ 2147483647 w 84"/>
              <a:gd name="T1" fmla="*/ 2147483647 h 83"/>
              <a:gd name="T2" fmla="*/ 2147483647 w 84"/>
              <a:gd name="T3" fmla="*/ 2147483647 h 83"/>
              <a:gd name="T4" fmla="*/ 2147483647 w 84"/>
              <a:gd name="T5" fmla="*/ 2147483647 h 83"/>
              <a:gd name="T6" fmla="*/ 2147483647 w 84"/>
              <a:gd name="T7" fmla="*/ 2147483647 h 83"/>
              <a:gd name="T8" fmla="*/ 2147483647 w 84"/>
              <a:gd name="T9" fmla="*/ 2147483647 h 83"/>
              <a:gd name="T10" fmla="*/ 2147483647 w 84"/>
              <a:gd name="T11" fmla="*/ 2147483647 h 83"/>
              <a:gd name="T12" fmla="*/ 2147483647 w 84"/>
              <a:gd name="T13" fmla="*/ 2147483647 h 83"/>
              <a:gd name="T14" fmla="*/ 2147483647 w 84"/>
              <a:gd name="T15" fmla="*/ 2147483647 h 83"/>
              <a:gd name="T16" fmla="*/ 2147483647 w 84"/>
              <a:gd name="T17" fmla="*/ 2147483647 h 83"/>
              <a:gd name="T18" fmla="*/ 2147483647 w 84"/>
              <a:gd name="T19" fmla="*/ 2147483647 h 83"/>
              <a:gd name="T20" fmla="*/ 2147483647 w 84"/>
              <a:gd name="T21" fmla="*/ 2147483647 h 83"/>
              <a:gd name="T22" fmla="*/ 2147483647 w 84"/>
              <a:gd name="T23" fmla="*/ 2147483647 h 83"/>
              <a:gd name="T24" fmla="*/ 2147483647 w 84"/>
              <a:gd name="T25" fmla="*/ 2147483647 h 83"/>
              <a:gd name="T26" fmla="*/ 0 w 84"/>
              <a:gd name="T27" fmla="*/ 2147483647 h 83"/>
              <a:gd name="T28" fmla="*/ 2147483647 w 84"/>
              <a:gd name="T29" fmla="*/ 2147483647 h 83"/>
              <a:gd name="T30" fmla="*/ 2147483647 w 84"/>
              <a:gd name="T31" fmla="*/ 2147483647 h 83"/>
              <a:gd name="T32" fmla="*/ 2147483647 w 84"/>
              <a:gd name="T33" fmla="*/ 0 h 83"/>
              <a:gd name="T34" fmla="*/ 2147483647 w 84"/>
              <a:gd name="T35" fmla="*/ 2147483647 h 83"/>
              <a:gd name="T36" fmla="*/ 2147483647 w 84"/>
              <a:gd name="T37" fmla="*/ 2147483647 h 83"/>
              <a:gd name="T38" fmla="*/ 2147483647 w 84"/>
              <a:gd name="T39" fmla="*/ 2147483647 h 83"/>
              <a:gd name="T40" fmla="*/ 2147483647 w 84"/>
              <a:gd name="T41" fmla="*/ 2147483647 h 83"/>
              <a:gd name="T42" fmla="*/ 2147483647 w 84"/>
              <a:gd name="T43" fmla="*/ 2147483647 h 83"/>
              <a:gd name="T44" fmla="*/ 2147483647 w 84"/>
              <a:gd name="T45" fmla="*/ 2147483647 h 83"/>
              <a:gd name="T46" fmla="*/ 2147483647 w 84"/>
              <a:gd name="T47" fmla="*/ 2147483647 h 83"/>
              <a:gd name="T48" fmla="*/ 2147483647 w 84"/>
              <a:gd name="T49" fmla="*/ 2147483647 h 83"/>
              <a:gd name="T50" fmla="*/ 2147483647 w 84"/>
              <a:gd name="T51" fmla="*/ 2147483647 h 83"/>
              <a:gd name="T52" fmla="*/ 2147483647 w 84"/>
              <a:gd name="T53" fmla="*/ 2147483647 h 83"/>
              <a:gd name="T54" fmla="*/ 2147483647 w 84"/>
              <a:gd name="T55" fmla="*/ 2147483647 h 83"/>
              <a:gd name="T56" fmla="*/ 2147483647 w 84"/>
              <a:gd name="T57" fmla="*/ 2147483647 h 83"/>
              <a:gd name="T58" fmla="*/ 2147483647 w 84"/>
              <a:gd name="T59" fmla="*/ 2147483647 h 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4"/>
              <a:gd name="T91" fmla="*/ 0 h 83"/>
              <a:gd name="T92" fmla="*/ 84 w 84"/>
              <a:gd name="T93" fmla="*/ 83 h 8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4" h="83">
                <a:moveTo>
                  <a:pt x="66" y="77"/>
                </a:moveTo>
                <a:lnTo>
                  <a:pt x="54" y="83"/>
                </a:lnTo>
                <a:lnTo>
                  <a:pt x="42" y="83"/>
                </a:lnTo>
                <a:lnTo>
                  <a:pt x="36" y="77"/>
                </a:lnTo>
                <a:lnTo>
                  <a:pt x="36" y="65"/>
                </a:lnTo>
                <a:lnTo>
                  <a:pt x="30" y="65"/>
                </a:lnTo>
                <a:lnTo>
                  <a:pt x="30" y="60"/>
                </a:lnTo>
                <a:lnTo>
                  <a:pt x="24" y="60"/>
                </a:lnTo>
                <a:lnTo>
                  <a:pt x="30" y="42"/>
                </a:lnTo>
                <a:lnTo>
                  <a:pt x="24" y="42"/>
                </a:lnTo>
                <a:lnTo>
                  <a:pt x="24" y="30"/>
                </a:lnTo>
                <a:lnTo>
                  <a:pt x="18" y="36"/>
                </a:lnTo>
                <a:lnTo>
                  <a:pt x="6" y="36"/>
                </a:lnTo>
                <a:lnTo>
                  <a:pt x="0" y="24"/>
                </a:lnTo>
                <a:lnTo>
                  <a:pt x="18" y="18"/>
                </a:lnTo>
                <a:lnTo>
                  <a:pt x="30" y="18"/>
                </a:lnTo>
                <a:lnTo>
                  <a:pt x="36" y="0"/>
                </a:lnTo>
                <a:lnTo>
                  <a:pt x="48" y="6"/>
                </a:lnTo>
                <a:lnTo>
                  <a:pt x="54" y="12"/>
                </a:lnTo>
                <a:lnTo>
                  <a:pt x="72" y="12"/>
                </a:lnTo>
                <a:lnTo>
                  <a:pt x="72" y="18"/>
                </a:lnTo>
                <a:lnTo>
                  <a:pt x="72" y="24"/>
                </a:lnTo>
                <a:lnTo>
                  <a:pt x="84" y="30"/>
                </a:lnTo>
                <a:lnTo>
                  <a:pt x="78" y="42"/>
                </a:lnTo>
                <a:lnTo>
                  <a:pt x="66" y="48"/>
                </a:lnTo>
                <a:lnTo>
                  <a:pt x="66" y="54"/>
                </a:lnTo>
                <a:lnTo>
                  <a:pt x="66" y="60"/>
                </a:lnTo>
                <a:lnTo>
                  <a:pt x="72" y="65"/>
                </a:lnTo>
                <a:lnTo>
                  <a:pt x="66" y="71"/>
                </a:lnTo>
                <a:lnTo>
                  <a:pt x="66" y="77"/>
                </a:lnTo>
                <a:close/>
              </a:path>
            </a:pathLst>
          </a:custGeom>
          <a:solidFill>
            <a:srgbClr val="FFFF00"/>
          </a:solidFill>
          <a:ln w="12700">
            <a:solidFill>
              <a:srgbClr val="000000"/>
            </a:solidFill>
            <a:prstDash val="solid"/>
            <a:round/>
            <a:headEnd/>
            <a:tailEnd/>
          </a:ln>
        </p:spPr>
        <p:txBody>
          <a:bodyPr/>
          <a:lstStyle/>
          <a:p>
            <a:endParaRPr lang="fi-FI"/>
          </a:p>
        </p:txBody>
      </p:sp>
      <p:sp>
        <p:nvSpPr>
          <p:cNvPr id="6165" name="Freeform 21"/>
          <p:cNvSpPr>
            <a:spLocks noChangeAspect="1"/>
          </p:cNvSpPr>
          <p:nvPr/>
        </p:nvSpPr>
        <p:spPr bwMode="auto">
          <a:xfrm>
            <a:off x="4476750" y="1079500"/>
            <a:ext cx="1930400" cy="1701800"/>
          </a:xfrm>
          <a:custGeom>
            <a:avLst/>
            <a:gdLst>
              <a:gd name="T0" fmla="*/ 2147483647 w 1005"/>
              <a:gd name="T1" fmla="*/ 2147483647 h 886"/>
              <a:gd name="T2" fmla="*/ 2147483647 w 1005"/>
              <a:gd name="T3" fmla="*/ 2147483647 h 886"/>
              <a:gd name="T4" fmla="*/ 2147483647 w 1005"/>
              <a:gd name="T5" fmla="*/ 2147483647 h 886"/>
              <a:gd name="T6" fmla="*/ 2147483647 w 1005"/>
              <a:gd name="T7" fmla="*/ 2147483647 h 886"/>
              <a:gd name="T8" fmla="*/ 2147483647 w 1005"/>
              <a:gd name="T9" fmla="*/ 2147483647 h 886"/>
              <a:gd name="T10" fmla="*/ 2147483647 w 1005"/>
              <a:gd name="T11" fmla="*/ 2147483647 h 886"/>
              <a:gd name="T12" fmla="*/ 2147483647 w 1005"/>
              <a:gd name="T13" fmla="*/ 2147483647 h 886"/>
              <a:gd name="T14" fmla="*/ 0 w 1005"/>
              <a:gd name="T15" fmla="*/ 2147483647 h 886"/>
              <a:gd name="T16" fmla="*/ 2147483647 w 1005"/>
              <a:gd name="T17" fmla="*/ 2147483647 h 886"/>
              <a:gd name="T18" fmla="*/ 2147483647 w 1005"/>
              <a:gd name="T19" fmla="*/ 2147483647 h 886"/>
              <a:gd name="T20" fmla="*/ 2147483647 w 1005"/>
              <a:gd name="T21" fmla="*/ 0 h 886"/>
              <a:gd name="T22" fmla="*/ 2147483647 w 1005"/>
              <a:gd name="T23" fmla="*/ 2147483647 h 886"/>
              <a:gd name="T24" fmla="*/ 2147483647 w 1005"/>
              <a:gd name="T25" fmla="*/ 2147483647 h 886"/>
              <a:gd name="T26" fmla="*/ 2147483647 w 1005"/>
              <a:gd name="T27" fmla="*/ 2147483647 h 886"/>
              <a:gd name="T28" fmla="*/ 2147483647 w 1005"/>
              <a:gd name="T29" fmla="*/ 2147483647 h 886"/>
              <a:gd name="T30" fmla="*/ 2147483647 w 1005"/>
              <a:gd name="T31" fmla="*/ 2147483647 h 886"/>
              <a:gd name="T32" fmla="*/ 2147483647 w 1005"/>
              <a:gd name="T33" fmla="*/ 2147483647 h 886"/>
              <a:gd name="T34" fmla="*/ 2147483647 w 1005"/>
              <a:gd name="T35" fmla="*/ 2147483647 h 886"/>
              <a:gd name="T36" fmla="*/ 2147483647 w 1005"/>
              <a:gd name="T37" fmla="*/ 2147483647 h 886"/>
              <a:gd name="T38" fmla="*/ 2147483647 w 1005"/>
              <a:gd name="T39" fmla="*/ 2147483647 h 886"/>
              <a:gd name="T40" fmla="*/ 2147483647 w 1005"/>
              <a:gd name="T41" fmla="*/ 2147483647 h 8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5"/>
              <a:gd name="T64" fmla="*/ 0 h 886"/>
              <a:gd name="T65" fmla="*/ 1005 w 1005"/>
              <a:gd name="T66" fmla="*/ 886 h 8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5" h="886">
                <a:moveTo>
                  <a:pt x="861" y="886"/>
                </a:moveTo>
                <a:lnTo>
                  <a:pt x="718" y="886"/>
                </a:lnTo>
                <a:lnTo>
                  <a:pt x="718" y="817"/>
                </a:lnTo>
                <a:lnTo>
                  <a:pt x="503" y="748"/>
                </a:lnTo>
                <a:lnTo>
                  <a:pt x="431" y="610"/>
                </a:lnTo>
                <a:lnTo>
                  <a:pt x="359" y="541"/>
                </a:lnTo>
                <a:lnTo>
                  <a:pt x="144" y="414"/>
                </a:lnTo>
                <a:lnTo>
                  <a:pt x="0" y="138"/>
                </a:lnTo>
                <a:lnTo>
                  <a:pt x="144" y="69"/>
                </a:lnTo>
                <a:lnTo>
                  <a:pt x="287" y="69"/>
                </a:lnTo>
                <a:lnTo>
                  <a:pt x="503" y="0"/>
                </a:lnTo>
                <a:lnTo>
                  <a:pt x="574" y="138"/>
                </a:lnTo>
                <a:lnTo>
                  <a:pt x="503" y="207"/>
                </a:lnTo>
                <a:lnTo>
                  <a:pt x="503" y="345"/>
                </a:lnTo>
                <a:lnTo>
                  <a:pt x="574" y="345"/>
                </a:lnTo>
                <a:lnTo>
                  <a:pt x="861" y="414"/>
                </a:lnTo>
                <a:lnTo>
                  <a:pt x="861" y="472"/>
                </a:lnTo>
                <a:lnTo>
                  <a:pt x="933" y="472"/>
                </a:lnTo>
                <a:lnTo>
                  <a:pt x="933" y="610"/>
                </a:lnTo>
                <a:lnTo>
                  <a:pt x="1005" y="679"/>
                </a:lnTo>
                <a:lnTo>
                  <a:pt x="861" y="886"/>
                </a:lnTo>
                <a:close/>
              </a:path>
            </a:pathLst>
          </a:custGeom>
          <a:solidFill>
            <a:srgbClr val="66CCFF"/>
          </a:solidFill>
          <a:ln w="12700">
            <a:solidFill>
              <a:srgbClr val="000000"/>
            </a:solidFill>
            <a:prstDash val="solid"/>
            <a:round/>
            <a:headEnd/>
            <a:tailEnd/>
          </a:ln>
        </p:spPr>
        <p:txBody>
          <a:bodyPr/>
          <a:lstStyle/>
          <a:p>
            <a:endParaRPr lang="fi-FI"/>
          </a:p>
        </p:txBody>
      </p:sp>
      <p:sp>
        <p:nvSpPr>
          <p:cNvPr id="6166" name="Freeform 22"/>
          <p:cNvSpPr>
            <a:spLocks noChangeAspect="1"/>
          </p:cNvSpPr>
          <p:nvPr/>
        </p:nvSpPr>
        <p:spPr bwMode="auto">
          <a:xfrm>
            <a:off x="4198938" y="3179763"/>
            <a:ext cx="401637" cy="393700"/>
          </a:xfrm>
          <a:custGeom>
            <a:avLst/>
            <a:gdLst>
              <a:gd name="T0" fmla="*/ 0 w 18"/>
              <a:gd name="T1" fmla="*/ 2147483647 h 18"/>
              <a:gd name="T2" fmla="*/ 2147483647 w 18"/>
              <a:gd name="T3" fmla="*/ 2147483647 h 18"/>
              <a:gd name="T4" fmla="*/ 2147483647 w 18"/>
              <a:gd name="T5" fmla="*/ 2147483647 h 18"/>
              <a:gd name="T6" fmla="*/ 2147483647 w 18"/>
              <a:gd name="T7" fmla="*/ 0 h 18"/>
              <a:gd name="T8" fmla="*/ 0 w 18"/>
              <a:gd name="T9" fmla="*/ 0 h 18"/>
              <a:gd name="T10" fmla="*/ 0 w 18"/>
              <a:gd name="T11" fmla="*/ 2147483647 h 18"/>
              <a:gd name="T12" fmla="*/ 0 60000 65536"/>
              <a:gd name="T13" fmla="*/ 0 60000 65536"/>
              <a:gd name="T14" fmla="*/ 0 60000 65536"/>
              <a:gd name="T15" fmla="*/ 0 60000 65536"/>
              <a:gd name="T16" fmla="*/ 0 60000 65536"/>
              <a:gd name="T17" fmla="*/ 0 60000 65536"/>
              <a:gd name="T18" fmla="*/ 0 w 18"/>
              <a:gd name="T19" fmla="*/ 0 h 18"/>
              <a:gd name="T20" fmla="*/ 18 w 18"/>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8" h="18">
                <a:moveTo>
                  <a:pt x="0" y="18"/>
                </a:moveTo>
                <a:lnTo>
                  <a:pt x="12" y="18"/>
                </a:lnTo>
                <a:lnTo>
                  <a:pt x="18" y="6"/>
                </a:lnTo>
                <a:lnTo>
                  <a:pt x="6" y="0"/>
                </a:lnTo>
                <a:lnTo>
                  <a:pt x="0" y="0"/>
                </a:lnTo>
                <a:lnTo>
                  <a:pt x="0" y="18"/>
                </a:lnTo>
                <a:close/>
              </a:path>
            </a:pathLst>
          </a:custGeom>
          <a:solidFill>
            <a:srgbClr val="66CCFF"/>
          </a:solidFill>
          <a:ln w="12700">
            <a:solidFill>
              <a:srgbClr val="000000"/>
            </a:solidFill>
            <a:prstDash val="solid"/>
            <a:round/>
            <a:headEnd/>
            <a:tailEnd/>
          </a:ln>
        </p:spPr>
        <p:txBody>
          <a:bodyPr/>
          <a:lstStyle/>
          <a:p>
            <a:endParaRPr lang="fi-FI"/>
          </a:p>
        </p:txBody>
      </p:sp>
      <p:sp>
        <p:nvSpPr>
          <p:cNvPr id="6167" name="Freeform 23"/>
          <p:cNvSpPr>
            <a:spLocks noChangeAspect="1"/>
          </p:cNvSpPr>
          <p:nvPr/>
        </p:nvSpPr>
        <p:spPr bwMode="auto">
          <a:xfrm>
            <a:off x="2560638" y="2519363"/>
            <a:ext cx="685800" cy="660400"/>
          </a:xfrm>
          <a:custGeom>
            <a:avLst/>
            <a:gdLst>
              <a:gd name="T0" fmla="*/ 0 w 30"/>
              <a:gd name="T1" fmla="*/ 0 h 30"/>
              <a:gd name="T2" fmla="*/ 0 w 30"/>
              <a:gd name="T3" fmla="*/ 2147483647 h 30"/>
              <a:gd name="T4" fmla="*/ 2147483647 w 30"/>
              <a:gd name="T5" fmla="*/ 2147483647 h 30"/>
              <a:gd name="T6" fmla="*/ 2147483647 w 30"/>
              <a:gd name="T7" fmla="*/ 2147483647 h 30"/>
              <a:gd name="T8" fmla="*/ 2147483647 w 30"/>
              <a:gd name="T9" fmla="*/ 2147483647 h 30"/>
              <a:gd name="T10" fmla="*/ 2147483647 w 30"/>
              <a:gd name="T11" fmla="*/ 2147483647 h 30"/>
              <a:gd name="T12" fmla="*/ 2147483647 w 30"/>
              <a:gd name="T13" fmla="*/ 2147483647 h 30"/>
              <a:gd name="T14" fmla="*/ 2147483647 w 30"/>
              <a:gd name="T15" fmla="*/ 2147483647 h 30"/>
              <a:gd name="T16" fmla="*/ 2147483647 w 30"/>
              <a:gd name="T17" fmla="*/ 2147483647 h 30"/>
              <a:gd name="T18" fmla="*/ 2147483647 w 30"/>
              <a:gd name="T19" fmla="*/ 2147483647 h 30"/>
              <a:gd name="T20" fmla="*/ 2147483647 w 30"/>
              <a:gd name="T21" fmla="*/ 2147483647 h 30"/>
              <a:gd name="T22" fmla="*/ 2147483647 w 30"/>
              <a:gd name="T23" fmla="*/ 2147483647 h 30"/>
              <a:gd name="T24" fmla="*/ 2147483647 w 30"/>
              <a:gd name="T25" fmla="*/ 0 h 30"/>
              <a:gd name="T26" fmla="*/ 0 w 30"/>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30"/>
              <a:gd name="T44" fmla="*/ 30 w 30"/>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30">
                <a:moveTo>
                  <a:pt x="0" y="0"/>
                </a:moveTo>
                <a:lnTo>
                  <a:pt x="0" y="6"/>
                </a:lnTo>
                <a:lnTo>
                  <a:pt x="6" y="12"/>
                </a:lnTo>
                <a:lnTo>
                  <a:pt x="12" y="12"/>
                </a:lnTo>
                <a:lnTo>
                  <a:pt x="12" y="18"/>
                </a:lnTo>
                <a:lnTo>
                  <a:pt x="12" y="24"/>
                </a:lnTo>
                <a:lnTo>
                  <a:pt x="18" y="30"/>
                </a:lnTo>
                <a:lnTo>
                  <a:pt x="24" y="30"/>
                </a:lnTo>
                <a:lnTo>
                  <a:pt x="24" y="24"/>
                </a:lnTo>
                <a:lnTo>
                  <a:pt x="24" y="12"/>
                </a:lnTo>
                <a:lnTo>
                  <a:pt x="30" y="12"/>
                </a:lnTo>
                <a:lnTo>
                  <a:pt x="30" y="6"/>
                </a:lnTo>
                <a:lnTo>
                  <a:pt x="12" y="0"/>
                </a:lnTo>
                <a:lnTo>
                  <a:pt x="0" y="0"/>
                </a:lnTo>
                <a:close/>
              </a:path>
            </a:pathLst>
          </a:custGeom>
          <a:solidFill>
            <a:srgbClr val="99FF99"/>
          </a:solidFill>
          <a:ln w="12700">
            <a:solidFill>
              <a:srgbClr val="000000"/>
            </a:solidFill>
            <a:prstDash val="solid"/>
            <a:round/>
            <a:headEnd/>
            <a:tailEnd/>
          </a:ln>
        </p:spPr>
        <p:txBody>
          <a:bodyPr/>
          <a:lstStyle/>
          <a:p>
            <a:endParaRPr lang="fi-FI"/>
          </a:p>
        </p:txBody>
      </p:sp>
      <p:sp>
        <p:nvSpPr>
          <p:cNvPr id="6168" name="Freeform 24"/>
          <p:cNvSpPr>
            <a:spLocks noChangeAspect="1"/>
          </p:cNvSpPr>
          <p:nvPr/>
        </p:nvSpPr>
        <p:spPr bwMode="auto">
          <a:xfrm>
            <a:off x="2838450" y="1973263"/>
            <a:ext cx="685800" cy="812800"/>
          </a:xfrm>
          <a:custGeom>
            <a:avLst/>
            <a:gdLst>
              <a:gd name="T0" fmla="*/ 2147483647 w 30"/>
              <a:gd name="T1" fmla="*/ 2147483647 h 36"/>
              <a:gd name="T2" fmla="*/ 0 w 30"/>
              <a:gd name="T3" fmla="*/ 2147483647 h 36"/>
              <a:gd name="T4" fmla="*/ 2147483647 w 30"/>
              <a:gd name="T5" fmla="*/ 2147483647 h 36"/>
              <a:gd name="T6" fmla="*/ 2147483647 w 30"/>
              <a:gd name="T7" fmla="*/ 0 h 36"/>
              <a:gd name="T8" fmla="*/ 2147483647 w 30"/>
              <a:gd name="T9" fmla="*/ 0 h 36"/>
              <a:gd name="T10" fmla="*/ 2147483647 w 30"/>
              <a:gd name="T11" fmla="*/ 2147483647 h 36"/>
              <a:gd name="T12" fmla="*/ 2147483647 w 30"/>
              <a:gd name="T13" fmla="*/ 2147483647 h 36"/>
              <a:gd name="T14" fmla="*/ 2147483647 w 30"/>
              <a:gd name="T15" fmla="*/ 2147483647 h 36"/>
              <a:gd name="T16" fmla="*/ 2147483647 w 30"/>
              <a:gd name="T17" fmla="*/ 2147483647 h 36"/>
              <a:gd name="T18" fmla="*/ 2147483647 w 30"/>
              <a:gd name="T19" fmla="*/ 2147483647 h 36"/>
              <a:gd name="T20" fmla="*/ 2147483647 w 30"/>
              <a:gd name="T21" fmla="*/ 2147483647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36"/>
              <a:gd name="T35" fmla="*/ 30 w 30"/>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36">
                <a:moveTo>
                  <a:pt x="18" y="30"/>
                </a:moveTo>
                <a:lnTo>
                  <a:pt x="0" y="24"/>
                </a:lnTo>
                <a:lnTo>
                  <a:pt x="6" y="6"/>
                </a:lnTo>
                <a:lnTo>
                  <a:pt x="24" y="0"/>
                </a:lnTo>
                <a:lnTo>
                  <a:pt x="30" y="0"/>
                </a:lnTo>
                <a:lnTo>
                  <a:pt x="30" y="18"/>
                </a:lnTo>
                <a:lnTo>
                  <a:pt x="30" y="30"/>
                </a:lnTo>
                <a:lnTo>
                  <a:pt x="24" y="30"/>
                </a:lnTo>
                <a:lnTo>
                  <a:pt x="24" y="36"/>
                </a:lnTo>
                <a:lnTo>
                  <a:pt x="18" y="36"/>
                </a:lnTo>
                <a:lnTo>
                  <a:pt x="18" y="30"/>
                </a:lnTo>
                <a:close/>
              </a:path>
            </a:pathLst>
          </a:custGeom>
          <a:solidFill>
            <a:srgbClr val="FFC000"/>
          </a:solidFill>
          <a:ln w="12700">
            <a:solidFill>
              <a:srgbClr val="000000"/>
            </a:solidFill>
            <a:prstDash val="solid"/>
            <a:round/>
            <a:headEnd/>
            <a:tailEnd/>
          </a:ln>
        </p:spPr>
        <p:txBody>
          <a:bodyPr/>
          <a:lstStyle/>
          <a:p>
            <a:endParaRPr lang="fi-FI"/>
          </a:p>
        </p:txBody>
      </p:sp>
      <p:sp>
        <p:nvSpPr>
          <p:cNvPr id="6169" name="Freeform 25"/>
          <p:cNvSpPr>
            <a:spLocks noChangeAspect="1"/>
          </p:cNvSpPr>
          <p:nvPr/>
        </p:nvSpPr>
        <p:spPr bwMode="auto">
          <a:xfrm>
            <a:off x="4059238" y="4094163"/>
            <a:ext cx="1101725" cy="661987"/>
          </a:xfrm>
          <a:custGeom>
            <a:avLst/>
            <a:gdLst>
              <a:gd name="T0" fmla="*/ 2147483647 w 48"/>
              <a:gd name="T1" fmla="*/ 2147483647 h 30"/>
              <a:gd name="T2" fmla="*/ 0 w 48"/>
              <a:gd name="T3" fmla="*/ 2147483647 h 30"/>
              <a:gd name="T4" fmla="*/ 2147483647 w 48"/>
              <a:gd name="T5" fmla="*/ 2147483647 h 30"/>
              <a:gd name="T6" fmla="*/ 2147483647 w 48"/>
              <a:gd name="T7" fmla="*/ 0 h 30"/>
              <a:gd name="T8" fmla="*/ 2147483647 w 48"/>
              <a:gd name="T9" fmla="*/ 2147483647 h 30"/>
              <a:gd name="T10" fmla="*/ 2147483647 w 48"/>
              <a:gd name="T11" fmla="*/ 2147483647 h 30"/>
              <a:gd name="T12" fmla="*/ 2147483647 w 48"/>
              <a:gd name="T13" fmla="*/ 0 h 30"/>
              <a:gd name="T14" fmla="*/ 2147483647 w 48"/>
              <a:gd name="T15" fmla="*/ 0 h 30"/>
              <a:gd name="T16" fmla="*/ 2147483647 w 48"/>
              <a:gd name="T17" fmla="*/ 0 h 30"/>
              <a:gd name="T18" fmla="*/ 2147483647 w 48"/>
              <a:gd name="T19" fmla="*/ 0 h 30"/>
              <a:gd name="T20" fmla="*/ 2147483647 w 48"/>
              <a:gd name="T21" fmla="*/ 2147483647 h 30"/>
              <a:gd name="T22" fmla="*/ 2147483647 w 48"/>
              <a:gd name="T23" fmla="*/ 2147483647 h 30"/>
              <a:gd name="T24" fmla="*/ 2147483647 w 48"/>
              <a:gd name="T25" fmla="*/ 2147483647 h 30"/>
              <a:gd name="T26" fmla="*/ 2147483647 w 48"/>
              <a:gd name="T27" fmla="*/ 2147483647 h 30"/>
              <a:gd name="T28" fmla="*/ 2147483647 w 48"/>
              <a:gd name="T29" fmla="*/ 2147483647 h 30"/>
              <a:gd name="T30" fmla="*/ 2147483647 w 48"/>
              <a:gd name="T31" fmla="*/ 2147483647 h 30"/>
              <a:gd name="T32" fmla="*/ 2147483647 w 48"/>
              <a:gd name="T33" fmla="*/ 2147483647 h 30"/>
              <a:gd name="T34" fmla="*/ 2147483647 w 48"/>
              <a:gd name="T35" fmla="*/ 2147483647 h 30"/>
              <a:gd name="T36" fmla="*/ 2147483647 w 48"/>
              <a:gd name="T37" fmla="*/ 2147483647 h 30"/>
              <a:gd name="T38" fmla="*/ 2147483647 w 48"/>
              <a:gd name="T39" fmla="*/ 2147483647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30"/>
              <a:gd name="T62" fmla="*/ 48 w 48"/>
              <a:gd name="T63" fmla="*/ 30 h 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30">
                <a:moveTo>
                  <a:pt x="6" y="18"/>
                </a:moveTo>
                <a:lnTo>
                  <a:pt x="0" y="12"/>
                </a:lnTo>
                <a:lnTo>
                  <a:pt x="6" y="6"/>
                </a:lnTo>
                <a:lnTo>
                  <a:pt x="6" y="0"/>
                </a:lnTo>
                <a:lnTo>
                  <a:pt x="18" y="6"/>
                </a:lnTo>
                <a:lnTo>
                  <a:pt x="24" y="6"/>
                </a:lnTo>
                <a:lnTo>
                  <a:pt x="30" y="0"/>
                </a:lnTo>
                <a:lnTo>
                  <a:pt x="36" y="0"/>
                </a:lnTo>
                <a:lnTo>
                  <a:pt x="42" y="0"/>
                </a:lnTo>
                <a:lnTo>
                  <a:pt x="48" y="0"/>
                </a:lnTo>
                <a:lnTo>
                  <a:pt x="48" y="6"/>
                </a:lnTo>
                <a:lnTo>
                  <a:pt x="42" y="12"/>
                </a:lnTo>
                <a:lnTo>
                  <a:pt x="36" y="18"/>
                </a:lnTo>
                <a:lnTo>
                  <a:pt x="30" y="24"/>
                </a:lnTo>
                <a:lnTo>
                  <a:pt x="24" y="30"/>
                </a:lnTo>
                <a:lnTo>
                  <a:pt x="18" y="30"/>
                </a:lnTo>
                <a:lnTo>
                  <a:pt x="12" y="30"/>
                </a:lnTo>
                <a:lnTo>
                  <a:pt x="12" y="24"/>
                </a:lnTo>
                <a:lnTo>
                  <a:pt x="12" y="18"/>
                </a:lnTo>
                <a:lnTo>
                  <a:pt x="6" y="18"/>
                </a:lnTo>
                <a:close/>
              </a:path>
            </a:pathLst>
          </a:custGeom>
          <a:solidFill>
            <a:srgbClr val="FF99FF"/>
          </a:solidFill>
          <a:ln w="12700">
            <a:solidFill>
              <a:srgbClr val="000000"/>
            </a:solidFill>
            <a:prstDash val="solid"/>
            <a:round/>
            <a:headEnd/>
            <a:tailEnd/>
          </a:ln>
        </p:spPr>
        <p:txBody>
          <a:bodyPr/>
          <a:lstStyle/>
          <a:p>
            <a:endParaRPr lang="fi-FI"/>
          </a:p>
        </p:txBody>
      </p:sp>
      <p:sp>
        <p:nvSpPr>
          <p:cNvPr id="6170" name="Freeform 26"/>
          <p:cNvSpPr>
            <a:spLocks noChangeAspect="1"/>
          </p:cNvSpPr>
          <p:nvPr/>
        </p:nvSpPr>
        <p:spPr bwMode="auto">
          <a:xfrm>
            <a:off x="4473575" y="4756150"/>
            <a:ext cx="407988" cy="393700"/>
          </a:xfrm>
          <a:custGeom>
            <a:avLst/>
            <a:gdLst>
              <a:gd name="T0" fmla="*/ 0 w 18"/>
              <a:gd name="T1" fmla="*/ 2147483647 h 18"/>
              <a:gd name="T2" fmla="*/ 0 w 18"/>
              <a:gd name="T3" fmla="*/ 2147483647 h 18"/>
              <a:gd name="T4" fmla="*/ 2147483647 w 18"/>
              <a:gd name="T5" fmla="*/ 2147483647 h 18"/>
              <a:gd name="T6" fmla="*/ 2147483647 w 18"/>
              <a:gd name="T7" fmla="*/ 0 h 18"/>
              <a:gd name="T8" fmla="*/ 2147483647 w 18"/>
              <a:gd name="T9" fmla="*/ 0 h 18"/>
              <a:gd name="T10" fmla="*/ 2147483647 w 18"/>
              <a:gd name="T11" fmla="*/ 2147483647 h 18"/>
              <a:gd name="T12" fmla="*/ 2147483647 w 18"/>
              <a:gd name="T13" fmla="*/ 2147483647 h 18"/>
              <a:gd name="T14" fmla="*/ 2147483647 w 18"/>
              <a:gd name="T15" fmla="*/ 2147483647 h 18"/>
              <a:gd name="T16" fmla="*/ 0 w 18"/>
              <a:gd name="T17" fmla="*/ 2147483647 h 18"/>
              <a:gd name="T18" fmla="*/ 0 w 18"/>
              <a:gd name="T19" fmla="*/ 2147483647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8"/>
              <a:gd name="T32" fmla="*/ 18 w 18"/>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8">
                <a:moveTo>
                  <a:pt x="0" y="12"/>
                </a:moveTo>
                <a:lnTo>
                  <a:pt x="0" y="6"/>
                </a:lnTo>
                <a:lnTo>
                  <a:pt x="6" y="6"/>
                </a:lnTo>
                <a:lnTo>
                  <a:pt x="12" y="0"/>
                </a:lnTo>
                <a:lnTo>
                  <a:pt x="18" y="0"/>
                </a:lnTo>
                <a:lnTo>
                  <a:pt x="18" y="6"/>
                </a:lnTo>
                <a:lnTo>
                  <a:pt x="12" y="12"/>
                </a:lnTo>
                <a:lnTo>
                  <a:pt x="6" y="18"/>
                </a:lnTo>
                <a:lnTo>
                  <a:pt x="0" y="18"/>
                </a:lnTo>
                <a:lnTo>
                  <a:pt x="0" y="12"/>
                </a:lnTo>
                <a:close/>
              </a:path>
            </a:pathLst>
          </a:custGeom>
          <a:solidFill>
            <a:srgbClr val="FF99FF"/>
          </a:solidFill>
          <a:ln w="0">
            <a:solidFill>
              <a:srgbClr val="000000"/>
            </a:solidFill>
            <a:prstDash val="solid"/>
            <a:round/>
            <a:headEnd/>
            <a:tailEnd/>
          </a:ln>
        </p:spPr>
        <p:txBody>
          <a:bodyPr/>
          <a:lstStyle/>
          <a:p>
            <a:endParaRPr lang="fi-FI"/>
          </a:p>
        </p:txBody>
      </p:sp>
      <p:sp>
        <p:nvSpPr>
          <p:cNvPr id="6171" name="Freeform 27"/>
          <p:cNvSpPr>
            <a:spLocks noChangeAspect="1"/>
          </p:cNvSpPr>
          <p:nvPr/>
        </p:nvSpPr>
        <p:spPr bwMode="auto">
          <a:xfrm>
            <a:off x="1860550" y="3435350"/>
            <a:ext cx="139700" cy="265113"/>
          </a:xfrm>
          <a:custGeom>
            <a:avLst/>
            <a:gdLst>
              <a:gd name="T0" fmla="*/ 2147483647 w 6"/>
              <a:gd name="T1" fmla="*/ 0 h 12"/>
              <a:gd name="T2" fmla="*/ 2147483647 w 6"/>
              <a:gd name="T3" fmla="*/ 2147483647 h 12"/>
              <a:gd name="T4" fmla="*/ 0 w 6"/>
              <a:gd name="T5" fmla="*/ 2147483647 h 12"/>
              <a:gd name="T6" fmla="*/ 0 w 6"/>
              <a:gd name="T7" fmla="*/ 2147483647 h 12"/>
              <a:gd name="T8" fmla="*/ 0 w 6"/>
              <a:gd name="T9" fmla="*/ 0 h 12"/>
              <a:gd name="T10" fmla="*/ 2147483647 w 6"/>
              <a:gd name="T11" fmla="*/ 0 h 12"/>
              <a:gd name="T12" fmla="*/ 0 60000 65536"/>
              <a:gd name="T13" fmla="*/ 0 60000 65536"/>
              <a:gd name="T14" fmla="*/ 0 60000 65536"/>
              <a:gd name="T15" fmla="*/ 0 60000 65536"/>
              <a:gd name="T16" fmla="*/ 0 60000 65536"/>
              <a:gd name="T17" fmla="*/ 0 60000 65536"/>
              <a:gd name="T18" fmla="*/ 0 w 6"/>
              <a:gd name="T19" fmla="*/ 0 h 12"/>
              <a:gd name="T20" fmla="*/ 6 w 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 h="12">
                <a:moveTo>
                  <a:pt x="6" y="0"/>
                </a:moveTo>
                <a:lnTo>
                  <a:pt x="6" y="6"/>
                </a:lnTo>
                <a:lnTo>
                  <a:pt x="0" y="12"/>
                </a:lnTo>
                <a:lnTo>
                  <a:pt x="0" y="6"/>
                </a:lnTo>
                <a:lnTo>
                  <a:pt x="0" y="0"/>
                </a:lnTo>
                <a:lnTo>
                  <a:pt x="6" y="0"/>
                </a:lnTo>
                <a:close/>
              </a:path>
            </a:pathLst>
          </a:custGeom>
          <a:solidFill>
            <a:srgbClr val="FF99FF"/>
          </a:solidFill>
          <a:ln w="0">
            <a:solidFill>
              <a:srgbClr val="000000"/>
            </a:solidFill>
            <a:prstDash val="solid"/>
            <a:round/>
            <a:headEnd/>
            <a:tailEnd/>
          </a:ln>
        </p:spPr>
        <p:txBody>
          <a:bodyPr/>
          <a:lstStyle/>
          <a:p>
            <a:endParaRPr lang="fi-FI"/>
          </a:p>
        </p:txBody>
      </p:sp>
      <p:sp>
        <p:nvSpPr>
          <p:cNvPr id="6172" name="Freeform 28"/>
          <p:cNvSpPr>
            <a:spLocks noChangeAspect="1"/>
          </p:cNvSpPr>
          <p:nvPr/>
        </p:nvSpPr>
        <p:spPr bwMode="auto">
          <a:xfrm>
            <a:off x="2000250" y="4360863"/>
            <a:ext cx="560388" cy="395287"/>
          </a:xfrm>
          <a:custGeom>
            <a:avLst/>
            <a:gdLst>
              <a:gd name="T0" fmla="*/ 2147483647 w 24"/>
              <a:gd name="T1" fmla="*/ 2147483647 h 18"/>
              <a:gd name="T2" fmla="*/ 2147483647 w 24"/>
              <a:gd name="T3" fmla="*/ 2147483647 h 18"/>
              <a:gd name="T4" fmla="*/ 2147483647 w 24"/>
              <a:gd name="T5" fmla="*/ 2147483647 h 18"/>
              <a:gd name="T6" fmla="*/ 2147483647 w 24"/>
              <a:gd name="T7" fmla="*/ 2147483647 h 18"/>
              <a:gd name="T8" fmla="*/ 0 w 24"/>
              <a:gd name="T9" fmla="*/ 2147483647 h 18"/>
              <a:gd name="T10" fmla="*/ 0 w 24"/>
              <a:gd name="T11" fmla="*/ 2147483647 h 18"/>
              <a:gd name="T12" fmla="*/ 0 w 24"/>
              <a:gd name="T13" fmla="*/ 0 h 18"/>
              <a:gd name="T14" fmla="*/ 2147483647 w 24"/>
              <a:gd name="T15" fmla="*/ 0 h 18"/>
              <a:gd name="T16" fmla="*/ 2147483647 w 24"/>
              <a:gd name="T17" fmla="*/ 2147483647 h 18"/>
              <a:gd name="T18" fmla="*/ 2147483647 w 24"/>
              <a:gd name="T19" fmla="*/ 2147483647 h 18"/>
              <a:gd name="T20" fmla="*/ 2147483647 w 24"/>
              <a:gd name="T21" fmla="*/ 2147483647 h 18"/>
              <a:gd name="T22" fmla="*/ 2147483647 w 24"/>
              <a:gd name="T23" fmla="*/ 2147483647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18"/>
              <a:gd name="T38" fmla="*/ 24 w 24"/>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18">
                <a:moveTo>
                  <a:pt x="24" y="12"/>
                </a:moveTo>
                <a:lnTo>
                  <a:pt x="18" y="18"/>
                </a:lnTo>
                <a:lnTo>
                  <a:pt x="12" y="18"/>
                </a:lnTo>
                <a:lnTo>
                  <a:pt x="6" y="18"/>
                </a:lnTo>
                <a:lnTo>
                  <a:pt x="0" y="12"/>
                </a:lnTo>
                <a:lnTo>
                  <a:pt x="0" y="6"/>
                </a:lnTo>
                <a:lnTo>
                  <a:pt x="0" y="0"/>
                </a:lnTo>
                <a:lnTo>
                  <a:pt x="6" y="0"/>
                </a:lnTo>
                <a:lnTo>
                  <a:pt x="12" y="6"/>
                </a:lnTo>
                <a:lnTo>
                  <a:pt x="18" y="6"/>
                </a:lnTo>
                <a:lnTo>
                  <a:pt x="24" y="6"/>
                </a:lnTo>
                <a:lnTo>
                  <a:pt x="24" y="12"/>
                </a:lnTo>
                <a:close/>
              </a:path>
            </a:pathLst>
          </a:custGeom>
          <a:solidFill>
            <a:srgbClr val="FF99FF"/>
          </a:solidFill>
          <a:ln w="0">
            <a:solidFill>
              <a:srgbClr val="000000"/>
            </a:solidFill>
            <a:prstDash val="solid"/>
            <a:round/>
            <a:headEnd/>
            <a:tailEnd/>
          </a:ln>
        </p:spPr>
        <p:txBody>
          <a:bodyPr/>
          <a:lstStyle/>
          <a:p>
            <a:endParaRPr lang="fi-FI"/>
          </a:p>
        </p:txBody>
      </p:sp>
      <p:sp>
        <p:nvSpPr>
          <p:cNvPr id="6173" name="Freeform 29"/>
          <p:cNvSpPr>
            <a:spLocks noChangeAspect="1"/>
          </p:cNvSpPr>
          <p:nvPr/>
        </p:nvSpPr>
        <p:spPr bwMode="auto">
          <a:xfrm>
            <a:off x="3778250" y="4629150"/>
            <a:ext cx="280988" cy="393700"/>
          </a:xfrm>
          <a:custGeom>
            <a:avLst/>
            <a:gdLst>
              <a:gd name="T0" fmla="*/ 0 w 12"/>
              <a:gd name="T1" fmla="*/ 2147483647 h 18"/>
              <a:gd name="T2" fmla="*/ 0 w 12"/>
              <a:gd name="T3" fmla="*/ 2147483647 h 18"/>
              <a:gd name="T4" fmla="*/ 2147483647 w 12"/>
              <a:gd name="T5" fmla="*/ 0 h 18"/>
              <a:gd name="T6" fmla="*/ 2147483647 w 12"/>
              <a:gd name="T7" fmla="*/ 0 h 18"/>
              <a:gd name="T8" fmla="*/ 2147483647 w 12"/>
              <a:gd name="T9" fmla="*/ 2147483647 h 18"/>
              <a:gd name="T10" fmla="*/ 2147483647 w 12"/>
              <a:gd name="T11" fmla="*/ 2147483647 h 18"/>
              <a:gd name="T12" fmla="*/ 2147483647 w 12"/>
              <a:gd name="T13" fmla="*/ 2147483647 h 18"/>
              <a:gd name="T14" fmla="*/ 0 w 12"/>
              <a:gd name="T15" fmla="*/ 2147483647 h 18"/>
              <a:gd name="T16" fmla="*/ 0 w 12"/>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8"/>
              <a:gd name="T29" fmla="*/ 12 w 12"/>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8">
                <a:moveTo>
                  <a:pt x="0" y="12"/>
                </a:moveTo>
                <a:lnTo>
                  <a:pt x="0" y="6"/>
                </a:lnTo>
                <a:lnTo>
                  <a:pt x="6" y="0"/>
                </a:lnTo>
                <a:lnTo>
                  <a:pt x="12" y="0"/>
                </a:lnTo>
                <a:lnTo>
                  <a:pt x="12" y="6"/>
                </a:lnTo>
                <a:lnTo>
                  <a:pt x="12" y="12"/>
                </a:lnTo>
                <a:lnTo>
                  <a:pt x="6" y="18"/>
                </a:lnTo>
                <a:lnTo>
                  <a:pt x="0" y="18"/>
                </a:lnTo>
                <a:lnTo>
                  <a:pt x="0" y="12"/>
                </a:lnTo>
                <a:close/>
              </a:path>
            </a:pathLst>
          </a:custGeom>
          <a:solidFill>
            <a:srgbClr val="FF99FF"/>
          </a:solidFill>
          <a:ln w="0">
            <a:solidFill>
              <a:srgbClr val="000000"/>
            </a:solidFill>
            <a:prstDash val="solid"/>
            <a:round/>
            <a:headEnd/>
            <a:tailEnd/>
          </a:ln>
        </p:spPr>
        <p:txBody>
          <a:bodyPr/>
          <a:lstStyle/>
          <a:p>
            <a:endParaRPr lang="fi-FI"/>
          </a:p>
        </p:txBody>
      </p:sp>
      <p:sp>
        <p:nvSpPr>
          <p:cNvPr id="6174" name="Freeform 30"/>
          <p:cNvSpPr>
            <a:spLocks noChangeAspect="1"/>
          </p:cNvSpPr>
          <p:nvPr/>
        </p:nvSpPr>
        <p:spPr bwMode="auto">
          <a:xfrm>
            <a:off x="2000250" y="3700463"/>
            <a:ext cx="279400" cy="266700"/>
          </a:xfrm>
          <a:custGeom>
            <a:avLst/>
            <a:gdLst>
              <a:gd name="T0" fmla="*/ 2147483647 w 12"/>
              <a:gd name="T1" fmla="*/ 2147483647 h 12"/>
              <a:gd name="T2" fmla="*/ 2147483647 w 12"/>
              <a:gd name="T3" fmla="*/ 2147483647 h 12"/>
              <a:gd name="T4" fmla="*/ 0 w 12"/>
              <a:gd name="T5" fmla="*/ 2147483647 h 12"/>
              <a:gd name="T6" fmla="*/ 2147483647 w 12"/>
              <a:gd name="T7" fmla="*/ 0 h 12"/>
              <a:gd name="T8" fmla="*/ 2147483647 w 12"/>
              <a:gd name="T9" fmla="*/ 0 h 12"/>
              <a:gd name="T10" fmla="*/ 2147483647 w 12"/>
              <a:gd name="T11" fmla="*/ 2147483647 h 12"/>
              <a:gd name="T12" fmla="*/ 2147483647 w 12"/>
              <a:gd name="T13" fmla="*/ 2147483647 h 12"/>
              <a:gd name="T14" fmla="*/ 0 60000 65536"/>
              <a:gd name="T15" fmla="*/ 0 60000 65536"/>
              <a:gd name="T16" fmla="*/ 0 60000 65536"/>
              <a:gd name="T17" fmla="*/ 0 60000 65536"/>
              <a:gd name="T18" fmla="*/ 0 60000 65536"/>
              <a:gd name="T19" fmla="*/ 0 60000 65536"/>
              <a:gd name="T20" fmla="*/ 0 60000 65536"/>
              <a:gd name="T21" fmla="*/ 0 w 12"/>
              <a:gd name="T22" fmla="*/ 0 h 12"/>
              <a:gd name="T23" fmla="*/ 12 w 1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2">
                <a:moveTo>
                  <a:pt x="12" y="12"/>
                </a:moveTo>
                <a:lnTo>
                  <a:pt x="6" y="6"/>
                </a:lnTo>
                <a:lnTo>
                  <a:pt x="0" y="6"/>
                </a:lnTo>
                <a:lnTo>
                  <a:pt x="6" y="0"/>
                </a:lnTo>
                <a:lnTo>
                  <a:pt x="12" y="0"/>
                </a:lnTo>
                <a:lnTo>
                  <a:pt x="12" y="6"/>
                </a:lnTo>
                <a:lnTo>
                  <a:pt x="12" y="12"/>
                </a:lnTo>
                <a:close/>
              </a:path>
            </a:pathLst>
          </a:custGeom>
          <a:solidFill>
            <a:srgbClr val="FF99FF"/>
          </a:solidFill>
          <a:ln w="0">
            <a:solidFill>
              <a:srgbClr val="000000"/>
            </a:solidFill>
            <a:prstDash val="solid"/>
            <a:round/>
            <a:headEnd/>
            <a:tailEnd/>
          </a:ln>
        </p:spPr>
        <p:txBody>
          <a:bodyPr/>
          <a:lstStyle/>
          <a:p>
            <a:endParaRPr lang="fi-FI"/>
          </a:p>
        </p:txBody>
      </p:sp>
      <p:sp>
        <p:nvSpPr>
          <p:cNvPr id="6175" name="Freeform 31"/>
          <p:cNvSpPr>
            <a:spLocks noChangeAspect="1"/>
          </p:cNvSpPr>
          <p:nvPr/>
        </p:nvSpPr>
        <p:spPr bwMode="auto">
          <a:xfrm>
            <a:off x="3347864" y="5013176"/>
            <a:ext cx="393700" cy="127000"/>
          </a:xfrm>
          <a:custGeom>
            <a:avLst/>
            <a:gdLst>
              <a:gd name="T0" fmla="*/ 0 w 17"/>
              <a:gd name="T1" fmla="*/ 0 h 6"/>
              <a:gd name="T2" fmla="*/ 2147483647 w 17"/>
              <a:gd name="T3" fmla="*/ 0 h 6"/>
              <a:gd name="T4" fmla="*/ 2147483647 w 17"/>
              <a:gd name="T5" fmla="*/ 0 h 6"/>
              <a:gd name="T6" fmla="*/ 2147483647 w 17"/>
              <a:gd name="T7" fmla="*/ 0 h 6"/>
              <a:gd name="T8" fmla="*/ 2147483647 w 17"/>
              <a:gd name="T9" fmla="*/ 2147483647 h 6"/>
              <a:gd name="T10" fmla="*/ 2147483647 w 17"/>
              <a:gd name="T11" fmla="*/ 2147483647 h 6"/>
              <a:gd name="T12" fmla="*/ 0 w 17"/>
              <a:gd name="T13" fmla="*/ 2147483647 h 6"/>
              <a:gd name="T14" fmla="*/ 0 w 17"/>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6"/>
              <a:gd name="T26" fmla="*/ 17 w 17"/>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6">
                <a:moveTo>
                  <a:pt x="0" y="0"/>
                </a:moveTo>
                <a:lnTo>
                  <a:pt x="6" y="0"/>
                </a:lnTo>
                <a:lnTo>
                  <a:pt x="11" y="0"/>
                </a:lnTo>
                <a:lnTo>
                  <a:pt x="17" y="0"/>
                </a:lnTo>
                <a:lnTo>
                  <a:pt x="17" y="6"/>
                </a:lnTo>
                <a:lnTo>
                  <a:pt x="11" y="6"/>
                </a:lnTo>
                <a:lnTo>
                  <a:pt x="0" y="6"/>
                </a:lnTo>
                <a:lnTo>
                  <a:pt x="0" y="0"/>
                </a:lnTo>
                <a:close/>
              </a:path>
            </a:pathLst>
          </a:custGeom>
          <a:solidFill>
            <a:srgbClr val="FF99FF"/>
          </a:solidFill>
          <a:ln w="0">
            <a:solidFill>
              <a:srgbClr val="000000"/>
            </a:solidFill>
            <a:prstDash val="solid"/>
            <a:round/>
            <a:headEnd/>
            <a:tailEnd/>
          </a:ln>
        </p:spPr>
        <p:txBody>
          <a:bodyPr/>
          <a:lstStyle/>
          <a:p>
            <a:endParaRPr lang="fi-FI"/>
          </a:p>
        </p:txBody>
      </p:sp>
      <p:sp>
        <p:nvSpPr>
          <p:cNvPr id="6176" name="Freeform 32"/>
          <p:cNvSpPr>
            <a:spLocks noChangeAspect="1"/>
          </p:cNvSpPr>
          <p:nvPr/>
        </p:nvSpPr>
        <p:spPr bwMode="auto">
          <a:xfrm>
            <a:off x="2279650" y="4235450"/>
            <a:ext cx="139700" cy="255588"/>
          </a:xfrm>
          <a:custGeom>
            <a:avLst/>
            <a:gdLst>
              <a:gd name="T0" fmla="*/ 2147483647 w 6"/>
              <a:gd name="T1" fmla="*/ 2147483647 h 12"/>
              <a:gd name="T2" fmla="*/ 2147483647 w 6"/>
              <a:gd name="T3" fmla="*/ 2147483647 h 12"/>
              <a:gd name="T4" fmla="*/ 0 w 6"/>
              <a:gd name="T5" fmla="*/ 2147483647 h 12"/>
              <a:gd name="T6" fmla="*/ 0 w 6"/>
              <a:gd name="T7" fmla="*/ 2147483647 h 12"/>
              <a:gd name="T8" fmla="*/ 0 w 6"/>
              <a:gd name="T9" fmla="*/ 0 h 12"/>
              <a:gd name="T10" fmla="*/ 2147483647 w 6"/>
              <a:gd name="T11" fmla="*/ 0 h 12"/>
              <a:gd name="T12" fmla="*/ 2147483647 w 6"/>
              <a:gd name="T13" fmla="*/ 2147483647 h 12"/>
              <a:gd name="T14" fmla="*/ 0 60000 65536"/>
              <a:gd name="T15" fmla="*/ 0 60000 65536"/>
              <a:gd name="T16" fmla="*/ 0 60000 65536"/>
              <a:gd name="T17" fmla="*/ 0 60000 65536"/>
              <a:gd name="T18" fmla="*/ 0 60000 65536"/>
              <a:gd name="T19" fmla="*/ 0 60000 65536"/>
              <a:gd name="T20" fmla="*/ 0 60000 65536"/>
              <a:gd name="T21" fmla="*/ 0 w 6"/>
              <a:gd name="T22" fmla="*/ 0 h 12"/>
              <a:gd name="T23" fmla="*/ 6 w 6"/>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2">
                <a:moveTo>
                  <a:pt x="6" y="6"/>
                </a:moveTo>
                <a:lnTo>
                  <a:pt x="6" y="12"/>
                </a:lnTo>
                <a:lnTo>
                  <a:pt x="0" y="12"/>
                </a:lnTo>
                <a:lnTo>
                  <a:pt x="0" y="6"/>
                </a:lnTo>
                <a:lnTo>
                  <a:pt x="0" y="0"/>
                </a:lnTo>
                <a:lnTo>
                  <a:pt x="6" y="0"/>
                </a:lnTo>
                <a:lnTo>
                  <a:pt x="6" y="6"/>
                </a:lnTo>
                <a:close/>
              </a:path>
            </a:pathLst>
          </a:custGeom>
          <a:solidFill>
            <a:srgbClr val="FF99FF"/>
          </a:solidFill>
          <a:ln w="0">
            <a:solidFill>
              <a:srgbClr val="000000"/>
            </a:solidFill>
            <a:prstDash val="solid"/>
            <a:round/>
            <a:headEnd/>
            <a:tailEnd/>
          </a:ln>
        </p:spPr>
        <p:txBody>
          <a:bodyPr/>
          <a:lstStyle/>
          <a:p>
            <a:endParaRPr lang="fi-FI"/>
          </a:p>
        </p:txBody>
      </p:sp>
      <p:sp>
        <p:nvSpPr>
          <p:cNvPr id="6177" name="Freeform 33"/>
          <p:cNvSpPr>
            <a:spLocks noChangeAspect="1"/>
          </p:cNvSpPr>
          <p:nvPr/>
        </p:nvSpPr>
        <p:spPr bwMode="auto">
          <a:xfrm>
            <a:off x="3105150" y="4629150"/>
            <a:ext cx="534988" cy="520700"/>
          </a:xfrm>
          <a:custGeom>
            <a:avLst/>
            <a:gdLst>
              <a:gd name="T0" fmla="*/ 2147483647 w 23"/>
              <a:gd name="T1" fmla="*/ 2147483647 h 24"/>
              <a:gd name="T2" fmla="*/ 2147483647 w 23"/>
              <a:gd name="T3" fmla="*/ 2147483647 h 24"/>
              <a:gd name="T4" fmla="*/ 2147483647 w 23"/>
              <a:gd name="T5" fmla="*/ 2147483647 h 24"/>
              <a:gd name="T6" fmla="*/ 0 w 23"/>
              <a:gd name="T7" fmla="*/ 2147483647 h 24"/>
              <a:gd name="T8" fmla="*/ 0 w 23"/>
              <a:gd name="T9" fmla="*/ 2147483647 h 24"/>
              <a:gd name="T10" fmla="*/ 0 w 23"/>
              <a:gd name="T11" fmla="*/ 2147483647 h 24"/>
              <a:gd name="T12" fmla="*/ 2147483647 w 23"/>
              <a:gd name="T13" fmla="*/ 0 h 24"/>
              <a:gd name="T14" fmla="*/ 2147483647 w 23"/>
              <a:gd name="T15" fmla="*/ 0 h 24"/>
              <a:gd name="T16" fmla="*/ 2147483647 w 23"/>
              <a:gd name="T17" fmla="*/ 0 h 24"/>
              <a:gd name="T18" fmla="*/ 2147483647 w 23"/>
              <a:gd name="T19" fmla="*/ 2147483647 h 24"/>
              <a:gd name="T20" fmla="*/ 2147483647 w 23"/>
              <a:gd name="T21" fmla="*/ 2147483647 h 24"/>
              <a:gd name="T22" fmla="*/ 2147483647 w 23"/>
              <a:gd name="T23" fmla="*/ 2147483647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4"/>
              <a:gd name="T38" fmla="*/ 23 w 23"/>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4">
                <a:moveTo>
                  <a:pt x="12" y="12"/>
                </a:moveTo>
                <a:lnTo>
                  <a:pt x="6" y="18"/>
                </a:lnTo>
                <a:lnTo>
                  <a:pt x="6" y="24"/>
                </a:lnTo>
                <a:lnTo>
                  <a:pt x="0" y="24"/>
                </a:lnTo>
                <a:lnTo>
                  <a:pt x="0" y="18"/>
                </a:lnTo>
                <a:lnTo>
                  <a:pt x="0" y="6"/>
                </a:lnTo>
                <a:lnTo>
                  <a:pt x="6" y="0"/>
                </a:lnTo>
                <a:lnTo>
                  <a:pt x="12" y="0"/>
                </a:lnTo>
                <a:lnTo>
                  <a:pt x="18" y="0"/>
                </a:lnTo>
                <a:lnTo>
                  <a:pt x="23" y="6"/>
                </a:lnTo>
                <a:lnTo>
                  <a:pt x="18" y="12"/>
                </a:lnTo>
                <a:lnTo>
                  <a:pt x="12" y="12"/>
                </a:lnTo>
                <a:close/>
              </a:path>
            </a:pathLst>
          </a:custGeom>
          <a:solidFill>
            <a:srgbClr val="FF99FF"/>
          </a:solidFill>
          <a:ln w="0">
            <a:solidFill>
              <a:srgbClr val="000000"/>
            </a:solidFill>
            <a:prstDash val="solid"/>
            <a:round/>
            <a:headEnd/>
            <a:tailEnd/>
          </a:ln>
        </p:spPr>
        <p:txBody>
          <a:bodyPr/>
          <a:lstStyle/>
          <a:p>
            <a:endParaRPr lang="fi-FI"/>
          </a:p>
        </p:txBody>
      </p:sp>
      <p:sp>
        <p:nvSpPr>
          <p:cNvPr id="6178" name="Freeform 34"/>
          <p:cNvSpPr>
            <a:spLocks noChangeAspect="1"/>
          </p:cNvSpPr>
          <p:nvPr/>
        </p:nvSpPr>
        <p:spPr bwMode="auto">
          <a:xfrm>
            <a:off x="2279650" y="3435350"/>
            <a:ext cx="139700" cy="404813"/>
          </a:xfrm>
          <a:custGeom>
            <a:avLst/>
            <a:gdLst>
              <a:gd name="T0" fmla="*/ 2147483647 w 6"/>
              <a:gd name="T1" fmla="*/ 2147483647 h 18"/>
              <a:gd name="T2" fmla="*/ 0 w 6"/>
              <a:gd name="T3" fmla="*/ 2147483647 h 18"/>
              <a:gd name="T4" fmla="*/ 0 w 6"/>
              <a:gd name="T5" fmla="*/ 0 h 18"/>
              <a:gd name="T6" fmla="*/ 2147483647 w 6"/>
              <a:gd name="T7" fmla="*/ 0 h 18"/>
              <a:gd name="T8" fmla="*/ 2147483647 w 6"/>
              <a:gd name="T9" fmla="*/ 2147483647 h 18"/>
              <a:gd name="T10" fmla="*/ 2147483647 w 6"/>
              <a:gd name="T11" fmla="*/ 2147483647 h 18"/>
              <a:gd name="T12" fmla="*/ 2147483647 w 6"/>
              <a:gd name="T13" fmla="*/ 2147483647 h 18"/>
              <a:gd name="T14" fmla="*/ 2147483647 w 6"/>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8"/>
              <a:gd name="T26" fmla="*/ 6 w 6"/>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8">
                <a:moveTo>
                  <a:pt x="6" y="12"/>
                </a:moveTo>
                <a:lnTo>
                  <a:pt x="0" y="6"/>
                </a:lnTo>
                <a:lnTo>
                  <a:pt x="0" y="0"/>
                </a:lnTo>
                <a:lnTo>
                  <a:pt x="6" y="0"/>
                </a:lnTo>
                <a:lnTo>
                  <a:pt x="6" y="6"/>
                </a:lnTo>
                <a:lnTo>
                  <a:pt x="6" y="12"/>
                </a:lnTo>
                <a:lnTo>
                  <a:pt x="6" y="18"/>
                </a:lnTo>
                <a:lnTo>
                  <a:pt x="6" y="12"/>
                </a:lnTo>
                <a:close/>
              </a:path>
            </a:pathLst>
          </a:custGeom>
          <a:solidFill>
            <a:srgbClr val="FF99FF"/>
          </a:solidFill>
          <a:ln w="0">
            <a:solidFill>
              <a:srgbClr val="000000"/>
            </a:solidFill>
            <a:prstDash val="solid"/>
            <a:round/>
            <a:headEnd/>
            <a:tailEnd/>
          </a:ln>
        </p:spPr>
        <p:txBody>
          <a:bodyPr/>
          <a:lstStyle/>
          <a:p>
            <a:endParaRPr lang="fi-FI"/>
          </a:p>
        </p:txBody>
      </p:sp>
      <p:sp>
        <p:nvSpPr>
          <p:cNvPr id="6179" name="Freeform 35"/>
          <p:cNvSpPr>
            <a:spLocks noChangeAspect="1"/>
          </p:cNvSpPr>
          <p:nvPr/>
        </p:nvSpPr>
        <p:spPr bwMode="auto">
          <a:xfrm>
            <a:off x="3105150" y="5599113"/>
            <a:ext cx="141288" cy="393700"/>
          </a:xfrm>
          <a:custGeom>
            <a:avLst/>
            <a:gdLst>
              <a:gd name="T0" fmla="*/ 0 w 6"/>
              <a:gd name="T1" fmla="*/ 2147483647 h 18"/>
              <a:gd name="T2" fmla="*/ 0 w 6"/>
              <a:gd name="T3" fmla="*/ 0 h 18"/>
              <a:gd name="T4" fmla="*/ 2147483647 w 6"/>
              <a:gd name="T5" fmla="*/ 0 h 18"/>
              <a:gd name="T6" fmla="*/ 2147483647 w 6"/>
              <a:gd name="T7" fmla="*/ 2147483647 h 18"/>
              <a:gd name="T8" fmla="*/ 2147483647 w 6"/>
              <a:gd name="T9" fmla="*/ 2147483647 h 18"/>
              <a:gd name="T10" fmla="*/ 2147483647 w 6"/>
              <a:gd name="T11" fmla="*/ 2147483647 h 18"/>
              <a:gd name="T12" fmla="*/ 0 w 6"/>
              <a:gd name="T13" fmla="*/ 2147483647 h 18"/>
              <a:gd name="T14" fmla="*/ 0 w 6"/>
              <a:gd name="T15" fmla="*/ 2147483647 h 18"/>
              <a:gd name="T16" fmla="*/ 0 w 6"/>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8"/>
              <a:gd name="T29" fmla="*/ 6 w 6"/>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8">
                <a:moveTo>
                  <a:pt x="0" y="6"/>
                </a:moveTo>
                <a:lnTo>
                  <a:pt x="0" y="0"/>
                </a:lnTo>
                <a:lnTo>
                  <a:pt x="6" y="0"/>
                </a:lnTo>
                <a:lnTo>
                  <a:pt x="6" y="6"/>
                </a:lnTo>
                <a:lnTo>
                  <a:pt x="6" y="12"/>
                </a:lnTo>
                <a:lnTo>
                  <a:pt x="6" y="18"/>
                </a:lnTo>
                <a:lnTo>
                  <a:pt x="0" y="18"/>
                </a:lnTo>
                <a:lnTo>
                  <a:pt x="0" y="12"/>
                </a:lnTo>
                <a:lnTo>
                  <a:pt x="0" y="6"/>
                </a:lnTo>
                <a:close/>
              </a:path>
            </a:pathLst>
          </a:custGeom>
          <a:solidFill>
            <a:srgbClr val="FF99FF"/>
          </a:solidFill>
          <a:ln w="0">
            <a:solidFill>
              <a:srgbClr val="000000"/>
            </a:solidFill>
            <a:prstDash val="solid"/>
            <a:round/>
            <a:headEnd/>
            <a:tailEnd/>
          </a:ln>
        </p:spPr>
        <p:txBody>
          <a:bodyPr/>
          <a:lstStyle/>
          <a:p>
            <a:endParaRPr lang="fi-FI"/>
          </a:p>
        </p:txBody>
      </p:sp>
      <p:sp>
        <p:nvSpPr>
          <p:cNvPr id="6180" name="Freeform 36"/>
          <p:cNvSpPr>
            <a:spLocks noChangeAspect="1"/>
          </p:cNvSpPr>
          <p:nvPr/>
        </p:nvSpPr>
        <p:spPr bwMode="auto">
          <a:xfrm>
            <a:off x="2560638" y="6132513"/>
            <a:ext cx="277812" cy="254000"/>
          </a:xfrm>
          <a:custGeom>
            <a:avLst/>
            <a:gdLst>
              <a:gd name="T0" fmla="*/ 2147483647 w 12"/>
              <a:gd name="T1" fmla="*/ 0 h 12"/>
              <a:gd name="T2" fmla="*/ 2147483647 w 12"/>
              <a:gd name="T3" fmla="*/ 0 h 12"/>
              <a:gd name="T4" fmla="*/ 2147483647 w 12"/>
              <a:gd name="T5" fmla="*/ 2147483647 h 12"/>
              <a:gd name="T6" fmla="*/ 2147483647 w 12"/>
              <a:gd name="T7" fmla="*/ 2147483647 h 12"/>
              <a:gd name="T8" fmla="*/ 0 w 12"/>
              <a:gd name="T9" fmla="*/ 2147483647 h 12"/>
              <a:gd name="T10" fmla="*/ 0 w 12"/>
              <a:gd name="T11" fmla="*/ 2147483647 h 12"/>
              <a:gd name="T12" fmla="*/ 2147483647 w 12"/>
              <a:gd name="T13" fmla="*/ 0 h 12"/>
              <a:gd name="T14" fmla="*/ 0 60000 65536"/>
              <a:gd name="T15" fmla="*/ 0 60000 65536"/>
              <a:gd name="T16" fmla="*/ 0 60000 65536"/>
              <a:gd name="T17" fmla="*/ 0 60000 65536"/>
              <a:gd name="T18" fmla="*/ 0 60000 65536"/>
              <a:gd name="T19" fmla="*/ 0 60000 65536"/>
              <a:gd name="T20" fmla="*/ 0 60000 65536"/>
              <a:gd name="T21" fmla="*/ 0 w 12"/>
              <a:gd name="T22" fmla="*/ 0 h 12"/>
              <a:gd name="T23" fmla="*/ 12 w 1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2">
                <a:moveTo>
                  <a:pt x="6" y="0"/>
                </a:moveTo>
                <a:lnTo>
                  <a:pt x="12" y="0"/>
                </a:lnTo>
                <a:lnTo>
                  <a:pt x="12" y="6"/>
                </a:lnTo>
                <a:lnTo>
                  <a:pt x="6" y="12"/>
                </a:lnTo>
                <a:lnTo>
                  <a:pt x="0" y="12"/>
                </a:lnTo>
                <a:lnTo>
                  <a:pt x="0" y="6"/>
                </a:lnTo>
                <a:lnTo>
                  <a:pt x="6" y="0"/>
                </a:lnTo>
                <a:close/>
              </a:path>
            </a:pathLst>
          </a:custGeom>
          <a:solidFill>
            <a:srgbClr val="FF99FF"/>
          </a:solidFill>
          <a:ln w="0">
            <a:solidFill>
              <a:srgbClr val="000000"/>
            </a:solidFill>
            <a:prstDash val="solid"/>
            <a:round/>
            <a:headEnd/>
            <a:tailEnd/>
          </a:ln>
        </p:spPr>
        <p:txBody>
          <a:bodyPr/>
          <a:lstStyle/>
          <a:p>
            <a:endParaRPr lang="fi-FI"/>
          </a:p>
        </p:txBody>
      </p:sp>
      <p:sp>
        <p:nvSpPr>
          <p:cNvPr id="6181" name="Freeform 37"/>
          <p:cNvSpPr>
            <a:spLocks noChangeAspect="1"/>
          </p:cNvSpPr>
          <p:nvPr/>
        </p:nvSpPr>
        <p:spPr bwMode="auto">
          <a:xfrm>
            <a:off x="2698750" y="4235450"/>
            <a:ext cx="280988" cy="393700"/>
          </a:xfrm>
          <a:custGeom>
            <a:avLst/>
            <a:gdLst>
              <a:gd name="T0" fmla="*/ 0 w 12"/>
              <a:gd name="T1" fmla="*/ 2147483647 h 18"/>
              <a:gd name="T2" fmla="*/ 0 w 12"/>
              <a:gd name="T3" fmla="*/ 2147483647 h 18"/>
              <a:gd name="T4" fmla="*/ 0 w 12"/>
              <a:gd name="T5" fmla="*/ 0 h 18"/>
              <a:gd name="T6" fmla="*/ 2147483647 w 12"/>
              <a:gd name="T7" fmla="*/ 0 h 18"/>
              <a:gd name="T8" fmla="*/ 2147483647 w 12"/>
              <a:gd name="T9" fmla="*/ 2147483647 h 18"/>
              <a:gd name="T10" fmla="*/ 2147483647 w 12"/>
              <a:gd name="T11" fmla="*/ 2147483647 h 18"/>
              <a:gd name="T12" fmla="*/ 0 w 12"/>
              <a:gd name="T13" fmla="*/ 2147483647 h 18"/>
              <a:gd name="T14" fmla="*/ 0 60000 65536"/>
              <a:gd name="T15" fmla="*/ 0 60000 65536"/>
              <a:gd name="T16" fmla="*/ 0 60000 65536"/>
              <a:gd name="T17" fmla="*/ 0 60000 65536"/>
              <a:gd name="T18" fmla="*/ 0 60000 65536"/>
              <a:gd name="T19" fmla="*/ 0 60000 65536"/>
              <a:gd name="T20" fmla="*/ 0 60000 65536"/>
              <a:gd name="T21" fmla="*/ 0 w 12"/>
              <a:gd name="T22" fmla="*/ 0 h 18"/>
              <a:gd name="T23" fmla="*/ 12 w 1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8">
                <a:moveTo>
                  <a:pt x="0" y="18"/>
                </a:moveTo>
                <a:lnTo>
                  <a:pt x="0" y="12"/>
                </a:lnTo>
                <a:lnTo>
                  <a:pt x="0" y="0"/>
                </a:lnTo>
                <a:lnTo>
                  <a:pt x="6" y="0"/>
                </a:lnTo>
                <a:lnTo>
                  <a:pt x="12" y="12"/>
                </a:lnTo>
                <a:lnTo>
                  <a:pt x="6" y="18"/>
                </a:lnTo>
                <a:lnTo>
                  <a:pt x="0" y="18"/>
                </a:lnTo>
                <a:close/>
              </a:path>
            </a:pathLst>
          </a:custGeom>
          <a:solidFill>
            <a:srgbClr val="FF99FF"/>
          </a:solidFill>
          <a:ln w="0">
            <a:solidFill>
              <a:srgbClr val="000000"/>
            </a:solidFill>
            <a:prstDash val="solid"/>
            <a:round/>
            <a:headEnd/>
            <a:tailEnd/>
          </a:ln>
        </p:spPr>
        <p:txBody>
          <a:bodyPr/>
          <a:lstStyle/>
          <a:p>
            <a:endParaRPr lang="fi-FI"/>
          </a:p>
        </p:txBody>
      </p:sp>
      <p:sp>
        <p:nvSpPr>
          <p:cNvPr id="6182" name="Freeform 38"/>
          <p:cNvSpPr>
            <a:spLocks noChangeAspect="1"/>
          </p:cNvSpPr>
          <p:nvPr/>
        </p:nvSpPr>
        <p:spPr bwMode="auto">
          <a:xfrm>
            <a:off x="2560638" y="4629150"/>
            <a:ext cx="419100" cy="520700"/>
          </a:xfrm>
          <a:custGeom>
            <a:avLst/>
            <a:gdLst>
              <a:gd name="T0" fmla="*/ 2147483647 w 18"/>
              <a:gd name="T1" fmla="*/ 0 h 24"/>
              <a:gd name="T2" fmla="*/ 2147483647 w 18"/>
              <a:gd name="T3" fmla="*/ 2147483647 h 24"/>
              <a:gd name="T4" fmla="*/ 2147483647 w 18"/>
              <a:gd name="T5" fmla="*/ 2147483647 h 24"/>
              <a:gd name="T6" fmla="*/ 2147483647 w 18"/>
              <a:gd name="T7" fmla="*/ 2147483647 h 24"/>
              <a:gd name="T8" fmla="*/ 2147483647 w 18"/>
              <a:gd name="T9" fmla="*/ 2147483647 h 24"/>
              <a:gd name="T10" fmla="*/ 2147483647 w 18"/>
              <a:gd name="T11" fmla="*/ 2147483647 h 24"/>
              <a:gd name="T12" fmla="*/ 0 w 18"/>
              <a:gd name="T13" fmla="*/ 2147483647 h 24"/>
              <a:gd name="T14" fmla="*/ 0 w 18"/>
              <a:gd name="T15" fmla="*/ 2147483647 h 24"/>
              <a:gd name="T16" fmla="*/ 0 w 18"/>
              <a:gd name="T17" fmla="*/ 2147483647 h 24"/>
              <a:gd name="T18" fmla="*/ 2147483647 w 18"/>
              <a:gd name="T19" fmla="*/ 2147483647 h 24"/>
              <a:gd name="T20" fmla="*/ 2147483647 w 18"/>
              <a:gd name="T21" fmla="*/ 0 h 24"/>
              <a:gd name="T22" fmla="*/ 2147483647 w 18"/>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4"/>
              <a:gd name="T38" fmla="*/ 18 w 18"/>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4">
                <a:moveTo>
                  <a:pt x="18" y="0"/>
                </a:moveTo>
                <a:lnTo>
                  <a:pt x="18" y="6"/>
                </a:lnTo>
                <a:lnTo>
                  <a:pt x="18" y="12"/>
                </a:lnTo>
                <a:lnTo>
                  <a:pt x="18" y="18"/>
                </a:lnTo>
                <a:lnTo>
                  <a:pt x="12" y="24"/>
                </a:lnTo>
                <a:lnTo>
                  <a:pt x="6" y="24"/>
                </a:lnTo>
                <a:lnTo>
                  <a:pt x="0" y="24"/>
                </a:lnTo>
                <a:lnTo>
                  <a:pt x="0" y="18"/>
                </a:lnTo>
                <a:lnTo>
                  <a:pt x="0" y="12"/>
                </a:lnTo>
                <a:lnTo>
                  <a:pt x="12" y="6"/>
                </a:lnTo>
                <a:lnTo>
                  <a:pt x="12" y="0"/>
                </a:lnTo>
                <a:lnTo>
                  <a:pt x="18" y="0"/>
                </a:lnTo>
                <a:close/>
              </a:path>
            </a:pathLst>
          </a:custGeom>
          <a:solidFill>
            <a:srgbClr val="FF99FF"/>
          </a:solidFill>
          <a:ln w="0">
            <a:solidFill>
              <a:srgbClr val="000000"/>
            </a:solidFill>
            <a:prstDash val="solid"/>
            <a:round/>
            <a:headEnd/>
            <a:tailEnd/>
          </a:ln>
        </p:spPr>
        <p:txBody>
          <a:bodyPr/>
          <a:lstStyle/>
          <a:p>
            <a:endParaRPr lang="fi-FI"/>
          </a:p>
        </p:txBody>
      </p:sp>
      <p:sp>
        <p:nvSpPr>
          <p:cNvPr id="6183" name="Freeform 39"/>
          <p:cNvSpPr>
            <a:spLocks noChangeAspect="1"/>
          </p:cNvSpPr>
          <p:nvPr/>
        </p:nvSpPr>
        <p:spPr bwMode="auto">
          <a:xfrm>
            <a:off x="3246438" y="2519363"/>
            <a:ext cx="1354137" cy="787400"/>
          </a:xfrm>
          <a:custGeom>
            <a:avLst/>
            <a:gdLst>
              <a:gd name="T0" fmla="*/ 2147483647 w 59"/>
              <a:gd name="T1" fmla="*/ 2147483647 h 36"/>
              <a:gd name="T2" fmla="*/ 2147483647 w 59"/>
              <a:gd name="T3" fmla="*/ 2147483647 h 36"/>
              <a:gd name="T4" fmla="*/ 2147483647 w 59"/>
              <a:gd name="T5" fmla="*/ 2147483647 h 36"/>
              <a:gd name="T6" fmla="*/ 2147483647 w 59"/>
              <a:gd name="T7" fmla="*/ 2147483647 h 36"/>
              <a:gd name="T8" fmla="*/ 2147483647 w 59"/>
              <a:gd name="T9" fmla="*/ 2147483647 h 36"/>
              <a:gd name="T10" fmla="*/ 2147483647 w 59"/>
              <a:gd name="T11" fmla="*/ 2147483647 h 36"/>
              <a:gd name="T12" fmla="*/ 2147483647 w 59"/>
              <a:gd name="T13" fmla="*/ 2147483647 h 36"/>
              <a:gd name="T14" fmla="*/ 2147483647 w 59"/>
              <a:gd name="T15" fmla="*/ 2147483647 h 36"/>
              <a:gd name="T16" fmla="*/ 2147483647 w 59"/>
              <a:gd name="T17" fmla="*/ 2147483647 h 36"/>
              <a:gd name="T18" fmla="*/ 2147483647 w 59"/>
              <a:gd name="T19" fmla="*/ 2147483647 h 36"/>
              <a:gd name="T20" fmla="*/ 0 w 59"/>
              <a:gd name="T21" fmla="*/ 2147483647 h 36"/>
              <a:gd name="T22" fmla="*/ 0 w 59"/>
              <a:gd name="T23" fmla="*/ 2147483647 h 36"/>
              <a:gd name="T24" fmla="*/ 0 w 59"/>
              <a:gd name="T25" fmla="*/ 2147483647 h 36"/>
              <a:gd name="T26" fmla="*/ 2147483647 w 59"/>
              <a:gd name="T27" fmla="*/ 2147483647 h 36"/>
              <a:gd name="T28" fmla="*/ 2147483647 w 59"/>
              <a:gd name="T29" fmla="*/ 2147483647 h 36"/>
              <a:gd name="T30" fmla="*/ 2147483647 w 59"/>
              <a:gd name="T31" fmla="*/ 2147483647 h 36"/>
              <a:gd name="T32" fmla="*/ 2147483647 w 59"/>
              <a:gd name="T33" fmla="*/ 2147483647 h 36"/>
              <a:gd name="T34" fmla="*/ 2147483647 w 59"/>
              <a:gd name="T35" fmla="*/ 2147483647 h 36"/>
              <a:gd name="T36" fmla="*/ 2147483647 w 59"/>
              <a:gd name="T37" fmla="*/ 2147483647 h 36"/>
              <a:gd name="T38" fmla="*/ 2147483647 w 59"/>
              <a:gd name="T39" fmla="*/ 2147483647 h 36"/>
              <a:gd name="T40" fmla="*/ 2147483647 w 59"/>
              <a:gd name="T41" fmla="*/ 0 h 36"/>
              <a:gd name="T42" fmla="*/ 2147483647 w 59"/>
              <a:gd name="T43" fmla="*/ 2147483647 h 36"/>
              <a:gd name="T44" fmla="*/ 2147483647 w 59"/>
              <a:gd name="T45" fmla="*/ 2147483647 h 36"/>
              <a:gd name="T46" fmla="*/ 2147483647 w 59"/>
              <a:gd name="T47" fmla="*/ 2147483647 h 36"/>
              <a:gd name="T48" fmla="*/ 2147483647 w 59"/>
              <a:gd name="T49" fmla="*/ 214748364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36"/>
              <a:gd name="T77" fmla="*/ 59 w 59"/>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36">
                <a:moveTo>
                  <a:pt x="41" y="30"/>
                </a:moveTo>
                <a:lnTo>
                  <a:pt x="35" y="30"/>
                </a:lnTo>
                <a:lnTo>
                  <a:pt x="29" y="36"/>
                </a:lnTo>
                <a:lnTo>
                  <a:pt x="29" y="30"/>
                </a:lnTo>
                <a:lnTo>
                  <a:pt x="23" y="30"/>
                </a:lnTo>
                <a:lnTo>
                  <a:pt x="12" y="30"/>
                </a:lnTo>
                <a:lnTo>
                  <a:pt x="12" y="36"/>
                </a:lnTo>
                <a:lnTo>
                  <a:pt x="12" y="30"/>
                </a:lnTo>
                <a:lnTo>
                  <a:pt x="6" y="30"/>
                </a:lnTo>
                <a:lnTo>
                  <a:pt x="6" y="36"/>
                </a:lnTo>
                <a:lnTo>
                  <a:pt x="0" y="36"/>
                </a:lnTo>
                <a:lnTo>
                  <a:pt x="0" y="30"/>
                </a:lnTo>
                <a:lnTo>
                  <a:pt x="0" y="24"/>
                </a:lnTo>
                <a:lnTo>
                  <a:pt x="6" y="18"/>
                </a:lnTo>
                <a:lnTo>
                  <a:pt x="12" y="24"/>
                </a:lnTo>
                <a:lnTo>
                  <a:pt x="12" y="18"/>
                </a:lnTo>
                <a:lnTo>
                  <a:pt x="12" y="12"/>
                </a:lnTo>
                <a:lnTo>
                  <a:pt x="23" y="12"/>
                </a:lnTo>
                <a:lnTo>
                  <a:pt x="29" y="6"/>
                </a:lnTo>
                <a:lnTo>
                  <a:pt x="35" y="18"/>
                </a:lnTo>
                <a:lnTo>
                  <a:pt x="59" y="0"/>
                </a:lnTo>
                <a:lnTo>
                  <a:pt x="59" y="6"/>
                </a:lnTo>
                <a:lnTo>
                  <a:pt x="59" y="12"/>
                </a:lnTo>
                <a:lnTo>
                  <a:pt x="47" y="30"/>
                </a:lnTo>
                <a:lnTo>
                  <a:pt x="41" y="30"/>
                </a:lnTo>
                <a:close/>
              </a:path>
            </a:pathLst>
          </a:custGeom>
          <a:solidFill>
            <a:srgbClr val="66CCFF"/>
          </a:solidFill>
          <a:ln w="12700">
            <a:solidFill>
              <a:srgbClr val="000000"/>
            </a:solidFill>
            <a:prstDash val="solid"/>
            <a:round/>
            <a:headEnd/>
            <a:tailEnd/>
          </a:ln>
        </p:spPr>
        <p:txBody>
          <a:bodyPr/>
          <a:lstStyle/>
          <a:p>
            <a:endParaRPr lang="fi-FI"/>
          </a:p>
        </p:txBody>
      </p:sp>
      <p:sp>
        <p:nvSpPr>
          <p:cNvPr id="6184" name="Freeform 40"/>
          <p:cNvSpPr>
            <a:spLocks noChangeAspect="1"/>
          </p:cNvSpPr>
          <p:nvPr/>
        </p:nvSpPr>
        <p:spPr bwMode="auto">
          <a:xfrm>
            <a:off x="3384550" y="3306763"/>
            <a:ext cx="534988" cy="928687"/>
          </a:xfrm>
          <a:custGeom>
            <a:avLst/>
            <a:gdLst>
              <a:gd name="T0" fmla="*/ 2147483647 w 23"/>
              <a:gd name="T1" fmla="*/ 2147483647 h 42"/>
              <a:gd name="T2" fmla="*/ 2147483647 w 23"/>
              <a:gd name="T3" fmla="*/ 2147483647 h 42"/>
              <a:gd name="T4" fmla="*/ 2147483647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0 w 23"/>
              <a:gd name="T17" fmla="*/ 2147483647 h 42"/>
              <a:gd name="T18" fmla="*/ 0 w 23"/>
              <a:gd name="T19" fmla="*/ 2147483647 h 42"/>
              <a:gd name="T20" fmla="*/ 2147483647 w 23"/>
              <a:gd name="T21" fmla="*/ 0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42"/>
              <a:gd name="T47" fmla="*/ 23 w 23"/>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42">
                <a:moveTo>
                  <a:pt x="23" y="24"/>
                </a:moveTo>
                <a:lnTo>
                  <a:pt x="23" y="30"/>
                </a:lnTo>
                <a:lnTo>
                  <a:pt x="23" y="42"/>
                </a:lnTo>
                <a:lnTo>
                  <a:pt x="17" y="42"/>
                </a:lnTo>
                <a:lnTo>
                  <a:pt x="11" y="42"/>
                </a:lnTo>
                <a:lnTo>
                  <a:pt x="11" y="36"/>
                </a:lnTo>
                <a:lnTo>
                  <a:pt x="11" y="30"/>
                </a:lnTo>
                <a:lnTo>
                  <a:pt x="6" y="24"/>
                </a:lnTo>
                <a:lnTo>
                  <a:pt x="0" y="12"/>
                </a:lnTo>
                <a:lnTo>
                  <a:pt x="0" y="6"/>
                </a:lnTo>
                <a:lnTo>
                  <a:pt x="6" y="0"/>
                </a:lnTo>
                <a:lnTo>
                  <a:pt x="11" y="6"/>
                </a:lnTo>
                <a:lnTo>
                  <a:pt x="11" y="12"/>
                </a:lnTo>
                <a:lnTo>
                  <a:pt x="17" y="12"/>
                </a:lnTo>
                <a:lnTo>
                  <a:pt x="23" y="24"/>
                </a:lnTo>
                <a:close/>
              </a:path>
            </a:pathLst>
          </a:custGeom>
          <a:solidFill>
            <a:srgbClr val="66CCFF"/>
          </a:solidFill>
          <a:ln w="12700">
            <a:solidFill>
              <a:srgbClr val="000000"/>
            </a:solidFill>
            <a:prstDash val="solid"/>
            <a:round/>
            <a:headEnd/>
            <a:tailEnd/>
          </a:ln>
        </p:spPr>
        <p:txBody>
          <a:bodyPr/>
          <a:lstStyle/>
          <a:p>
            <a:endParaRPr lang="fi-FI"/>
          </a:p>
        </p:txBody>
      </p:sp>
      <p:sp>
        <p:nvSpPr>
          <p:cNvPr id="6185" name="Freeform 41"/>
          <p:cNvSpPr>
            <a:spLocks noChangeAspect="1"/>
          </p:cNvSpPr>
          <p:nvPr/>
        </p:nvSpPr>
        <p:spPr bwMode="auto">
          <a:xfrm>
            <a:off x="3778250" y="3179763"/>
            <a:ext cx="420688" cy="520700"/>
          </a:xfrm>
          <a:custGeom>
            <a:avLst/>
            <a:gdLst>
              <a:gd name="T0" fmla="*/ 2147483647 w 18"/>
              <a:gd name="T1" fmla="*/ 2147483647 h 24"/>
              <a:gd name="T2" fmla="*/ 2147483647 w 18"/>
              <a:gd name="T3" fmla="*/ 2147483647 h 24"/>
              <a:gd name="T4" fmla="*/ 2147483647 w 18"/>
              <a:gd name="T5" fmla="*/ 2147483647 h 24"/>
              <a:gd name="T6" fmla="*/ 2147483647 w 18"/>
              <a:gd name="T7" fmla="*/ 2147483647 h 24"/>
              <a:gd name="T8" fmla="*/ 2147483647 w 18"/>
              <a:gd name="T9" fmla="*/ 2147483647 h 24"/>
              <a:gd name="T10" fmla="*/ 0 w 18"/>
              <a:gd name="T11" fmla="*/ 2147483647 h 24"/>
              <a:gd name="T12" fmla="*/ 0 w 18"/>
              <a:gd name="T13" fmla="*/ 2147483647 h 24"/>
              <a:gd name="T14" fmla="*/ 2147483647 w 18"/>
              <a:gd name="T15" fmla="*/ 2147483647 h 24"/>
              <a:gd name="T16" fmla="*/ 2147483647 w 18"/>
              <a:gd name="T17" fmla="*/ 2147483647 h 24"/>
              <a:gd name="T18" fmla="*/ 2147483647 w 18"/>
              <a:gd name="T19" fmla="*/ 2147483647 h 24"/>
              <a:gd name="T20" fmla="*/ 2147483647 w 18"/>
              <a:gd name="T21" fmla="*/ 0 h 24"/>
              <a:gd name="T22" fmla="*/ 2147483647 w 18"/>
              <a:gd name="T23" fmla="*/ 0 h 24"/>
              <a:gd name="T24" fmla="*/ 2147483647 w 18"/>
              <a:gd name="T25" fmla="*/ 2147483647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4"/>
              <a:gd name="T41" fmla="*/ 18 w 18"/>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4">
                <a:moveTo>
                  <a:pt x="18" y="18"/>
                </a:moveTo>
                <a:lnTo>
                  <a:pt x="12" y="18"/>
                </a:lnTo>
                <a:lnTo>
                  <a:pt x="12" y="24"/>
                </a:lnTo>
                <a:lnTo>
                  <a:pt x="6" y="24"/>
                </a:lnTo>
                <a:lnTo>
                  <a:pt x="6" y="18"/>
                </a:lnTo>
                <a:lnTo>
                  <a:pt x="0" y="18"/>
                </a:lnTo>
                <a:lnTo>
                  <a:pt x="0" y="12"/>
                </a:lnTo>
                <a:lnTo>
                  <a:pt x="6" y="12"/>
                </a:lnTo>
                <a:lnTo>
                  <a:pt x="12" y="12"/>
                </a:lnTo>
                <a:lnTo>
                  <a:pt x="6" y="6"/>
                </a:lnTo>
                <a:lnTo>
                  <a:pt x="12" y="0"/>
                </a:lnTo>
                <a:lnTo>
                  <a:pt x="18" y="0"/>
                </a:lnTo>
                <a:lnTo>
                  <a:pt x="18" y="18"/>
                </a:lnTo>
                <a:close/>
              </a:path>
            </a:pathLst>
          </a:custGeom>
          <a:solidFill>
            <a:srgbClr val="66CCFF"/>
          </a:solidFill>
          <a:ln w="12700">
            <a:solidFill>
              <a:srgbClr val="000000"/>
            </a:solidFill>
            <a:prstDash val="solid"/>
            <a:round/>
            <a:headEnd/>
            <a:tailEnd/>
          </a:ln>
        </p:spPr>
        <p:txBody>
          <a:bodyPr/>
          <a:lstStyle/>
          <a:p>
            <a:endParaRPr lang="fi-FI"/>
          </a:p>
        </p:txBody>
      </p:sp>
      <p:sp>
        <p:nvSpPr>
          <p:cNvPr id="6186" name="Freeform 42"/>
          <p:cNvSpPr>
            <a:spLocks noChangeAspect="1"/>
          </p:cNvSpPr>
          <p:nvPr/>
        </p:nvSpPr>
        <p:spPr bwMode="auto">
          <a:xfrm>
            <a:off x="2838450" y="3435350"/>
            <a:ext cx="266700" cy="265113"/>
          </a:xfrm>
          <a:custGeom>
            <a:avLst/>
            <a:gdLst>
              <a:gd name="T0" fmla="*/ 2147483647 w 12"/>
              <a:gd name="T1" fmla="*/ 2147483647 h 12"/>
              <a:gd name="T2" fmla="*/ 2147483647 w 12"/>
              <a:gd name="T3" fmla="*/ 2147483647 h 12"/>
              <a:gd name="T4" fmla="*/ 0 w 12"/>
              <a:gd name="T5" fmla="*/ 2147483647 h 12"/>
              <a:gd name="T6" fmla="*/ 0 w 12"/>
              <a:gd name="T7" fmla="*/ 2147483647 h 12"/>
              <a:gd name="T8" fmla="*/ 0 w 12"/>
              <a:gd name="T9" fmla="*/ 0 h 12"/>
              <a:gd name="T10" fmla="*/ 2147483647 w 12"/>
              <a:gd name="T11" fmla="*/ 0 h 12"/>
              <a:gd name="T12" fmla="*/ 2147483647 w 12"/>
              <a:gd name="T13" fmla="*/ 2147483647 h 12"/>
              <a:gd name="T14" fmla="*/ 2147483647 w 12"/>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2"/>
              <a:gd name="T26" fmla="*/ 12 w 1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2">
                <a:moveTo>
                  <a:pt x="6" y="6"/>
                </a:moveTo>
                <a:lnTo>
                  <a:pt x="6" y="12"/>
                </a:lnTo>
                <a:lnTo>
                  <a:pt x="0" y="12"/>
                </a:lnTo>
                <a:lnTo>
                  <a:pt x="0" y="6"/>
                </a:lnTo>
                <a:lnTo>
                  <a:pt x="0" y="0"/>
                </a:lnTo>
                <a:lnTo>
                  <a:pt x="6" y="0"/>
                </a:lnTo>
                <a:lnTo>
                  <a:pt x="12" y="6"/>
                </a:lnTo>
                <a:lnTo>
                  <a:pt x="6" y="6"/>
                </a:lnTo>
                <a:close/>
              </a:path>
            </a:pathLst>
          </a:custGeom>
          <a:solidFill>
            <a:srgbClr val="66CCFF"/>
          </a:solidFill>
          <a:ln w="0">
            <a:solidFill>
              <a:srgbClr val="000000"/>
            </a:solidFill>
            <a:prstDash val="solid"/>
            <a:round/>
            <a:headEnd/>
            <a:tailEnd/>
          </a:ln>
        </p:spPr>
        <p:txBody>
          <a:bodyPr/>
          <a:lstStyle/>
          <a:p>
            <a:endParaRPr lang="fi-FI"/>
          </a:p>
        </p:txBody>
      </p:sp>
      <p:sp>
        <p:nvSpPr>
          <p:cNvPr id="6187" name="Freeform 43"/>
          <p:cNvSpPr>
            <a:spLocks noChangeAspect="1"/>
          </p:cNvSpPr>
          <p:nvPr/>
        </p:nvSpPr>
        <p:spPr bwMode="auto">
          <a:xfrm>
            <a:off x="3105150" y="3840163"/>
            <a:ext cx="279400" cy="254000"/>
          </a:xfrm>
          <a:custGeom>
            <a:avLst/>
            <a:gdLst>
              <a:gd name="T0" fmla="*/ 0 w 12"/>
              <a:gd name="T1" fmla="*/ 2147483647 h 12"/>
              <a:gd name="T2" fmla="*/ 0 w 12"/>
              <a:gd name="T3" fmla="*/ 0 h 12"/>
              <a:gd name="T4" fmla="*/ 2147483647 w 12"/>
              <a:gd name="T5" fmla="*/ 0 h 12"/>
              <a:gd name="T6" fmla="*/ 2147483647 w 12"/>
              <a:gd name="T7" fmla="*/ 2147483647 h 12"/>
              <a:gd name="T8" fmla="*/ 2147483647 w 12"/>
              <a:gd name="T9" fmla="*/ 2147483647 h 12"/>
              <a:gd name="T10" fmla="*/ 2147483647 w 12"/>
              <a:gd name="T11" fmla="*/ 2147483647 h 12"/>
              <a:gd name="T12" fmla="*/ 0 w 12"/>
              <a:gd name="T13" fmla="*/ 2147483647 h 12"/>
              <a:gd name="T14" fmla="*/ 0 60000 65536"/>
              <a:gd name="T15" fmla="*/ 0 60000 65536"/>
              <a:gd name="T16" fmla="*/ 0 60000 65536"/>
              <a:gd name="T17" fmla="*/ 0 60000 65536"/>
              <a:gd name="T18" fmla="*/ 0 60000 65536"/>
              <a:gd name="T19" fmla="*/ 0 60000 65536"/>
              <a:gd name="T20" fmla="*/ 0 60000 65536"/>
              <a:gd name="T21" fmla="*/ 0 w 12"/>
              <a:gd name="T22" fmla="*/ 0 h 12"/>
              <a:gd name="T23" fmla="*/ 12 w 1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2">
                <a:moveTo>
                  <a:pt x="0" y="6"/>
                </a:moveTo>
                <a:lnTo>
                  <a:pt x="0" y="0"/>
                </a:lnTo>
                <a:lnTo>
                  <a:pt x="6" y="0"/>
                </a:lnTo>
                <a:lnTo>
                  <a:pt x="12" y="6"/>
                </a:lnTo>
                <a:lnTo>
                  <a:pt x="12" y="12"/>
                </a:lnTo>
                <a:lnTo>
                  <a:pt x="6" y="12"/>
                </a:lnTo>
                <a:lnTo>
                  <a:pt x="0" y="6"/>
                </a:lnTo>
                <a:close/>
              </a:path>
            </a:pathLst>
          </a:custGeom>
          <a:solidFill>
            <a:srgbClr val="66CCFF"/>
          </a:solidFill>
          <a:ln w="0">
            <a:solidFill>
              <a:srgbClr val="000000"/>
            </a:solidFill>
            <a:prstDash val="solid"/>
            <a:round/>
            <a:headEnd/>
            <a:tailEnd/>
          </a:ln>
        </p:spPr>
        <p:txBody>
          <a:bodyPr/>
          <a:lstStyle/>
          <a:p>
            <a:endParaRPr lang="fi-FI"/>
          </a:p>
        </p:txBody>
      </p:sp>
      <p:sp>
        <p:nvSpPr>
          <p:cNvPr id="6188" name="Freeform 44"/>
          <p:cNvSpPr>
            <a:spLocks noChangeAspect="1"/>
          </p:cNvSpPr>
          <p:nvPr/>
        </p:nvSpPr>
        <p:spPr bwMode="auto">
          <a:xfrm>
            <a:off x="4337050" y="2124075"/>
            <a:ext cx="823913" cy="1193800"/>
          </a:xfrm>
          <a:custGeom>
            <a:avLst/>
            <a:gdLst>
              <a:gd name="T0" fmla="*/ 2147483647 w 36"/>
              <a:gd name="T1" fmla="*/ 2147483647 h 54"/>
              <a:gd name="T2" fmla="*/ 0 w 36"/>
              <a:gd name="T3" fmla="*/ 2147483647 h 54"/>
              <a:gd name="T4" fmla="*/ 2147483647 w 36"/>
              <a:gd name="T5" fmla="*/ 2147483647 h 54"/>
              <a:gd name="T6" fmla="*/ 2147483647 w 36"/>
              <a:gd name="T7" fmla="*/ 2147483647 h 54"/>
              <a:gd name="T8" fmla="*/ 2147483647 w 36"/>
              <a:gd name="T9" fmla="*/ 0 h 54"/>
              <a:gd name="T10" fmla="*/ 2147483647 w 36"/>
              <a:gd name="T11" fmla="*/ 2147483647 h 54"/>
              <a:gd name="T12" fmla="*/ 2147483647 w 36"/>
              <a:gd name="T13" fmla="*/ 2147483647 h 54"/>
              <a:gd name="T14" fmla="*/ 2147483647 w 36"/>
              <a:gd name="T15" fmla="*/ 2147483647 h 54"/>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54"/>
              <a:gd name="T26" fmla="*/ 36 w 36"/>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54">
                <a:moveTo>
                  <a:pt x="12" y="54"/>
                </a:moveTo>
                <a:lnTo>
                  <a:pt x="0" y="48"/>
                </a:lnTo>
                <a:lnTo>
                  <a:pt x="12" y="30"/>
                </a:lnTo>
                <a:lnTo>
                  <a:pt x="12" y="24"/>
                </a:lnTo>
                <a:lnTo>
                  <a:pt x="36" y="0"/>
                </a:lnTo>
                <a:lnTo>
                  <a:pt x="30" y="24"/>
                </a:lnTo>
                <a:lnTo>
                  <a:pt x="24" y="36"/>
                </a:lnTo>
                <a:lnTo>
                  <a:pt x="12" y="54"/>
                </a:lnTo>
                <a:close/>
              </a:path>
            </a:pathLst>
          </a:custGeom>
          <a:solidFill>
            <a:srgbClr val="66CCFF"/>
          </a:solidFill>
          <a:ln w="12700">
            <a:solidFill>
              <a:srgbClr val="000000"/>
            </a:solidFill>
            <a:prstDash val="solid"/>
            <a:round/>
            <a:headEnd/>
            <a:tailEnd/>
          </a:ln>
        </p:spPr>
        <p:txBody>
          <a:bodyPr/>
          <a:lstStyle/>
          <a:p>
            <a:endParaRPr lang="fi-FI"/>
          </a:p>
        </p:txBody>
      </p:sp>
      <p:sp>
        <p:nvSpPr>
          <p:cNvPr id="6189" name="Freeform 45"/>
          <p:cNvSpPr>
            <a:spLocks noChangeAspect="1"/>
          </p:cNvSpPr>
          <p:nvPr/>
        </p:nvSpPr>
        <p:spPr bwMode="auto">
          <a:xfrm>
            <a:off x="4198938" y="2112963"/>
            <a:ext cx="962025" cy="1981200"/>
          </a:xfrm>
          <a:custGeom>
            <a:avLst/>
            <a:gdLst>
              <a:gd name="T0" fmla="*/ 0 w 42"/>
              <a:gd name="T1" fmla="*/ 2147483647 h 90"/>
              <a:gd name="T2" fmla="*/ 0 w 42"/>
              <a:gd name="T3" fmla="*/ 2147483647 h 90"/>
              <a:gd name="T4" fmla="*/ 0 w 42"/>
              <a:gd name="T5" fmla="*/ 2147483647 h 90"/>
              <a:gd name="T6" fmla="*/ 0 w 42"/>
              <a:gd name="T7" fmla="*/ 2147483647 h 90"/>
              <a:gd name="T8" fmla="*/ 2147483647 w 42"/>
              <a:gd name="T9" fmla="*/ 2147483647 h 90"/>
              <a:gd name="T10" fmla="*/ 2147483647 w 42"/>
              <a:gd name="T11" fmla="*/ 2147483647 h 90"/>
              <a:gd name="T12" fmla="*/ 2147483647 w 42"/>
              <a:gd name="T13" fmla="*/ 2147483647 h 90"/>
              <a:gd name="T14" fmla="*/ 2147483647 w 42"/>
              <a:gd name="T15" fmla="*/ 2147483647 h 90"/>
              <a:gd name="T16" fmla="*/ 2147483647 w 42"/>
              <a:gd name="T17" fmla="*/ 2147483647 h 90"/>
              <a:gd name="T18" fmla="*/ 2147483647 w 42"/>
              <a:gd name="T19" fmla="*/ 2147483647 h 90"/>
              <a:gd name="T20" fmla="*/ 2147483647 w 42"/>
              <a:gd name="T21" fmla="*/ 2147483647 h 90"/>
              <a:gd name="T22" fmla="*/ 2147483647 w 42"/>
              <a:gd name="T23" fmla="*/ 2147483647 h 90"/>
              <a:gd name="T24" fmla="*/ 2147483647 w 42"/>
              <a:gd name="T25" fmla="*/ 0 h 90"/>
              <a:gd name="T26" fmla="*/ 2147483647 w 42"/>
              <a:gd name="T27" fmla="*/ 2147483647 h 90"/>
              <a:gd name="T28" fmla="*/ 2147483647 w 42"/>
              <a:gd name="T29" fmla="*/ 2147483647 h 90"/>
              <a:gd name="T30" fmla="*/ 2147483647 w 42"/>
              <a:gd name="T31" fmla="*/ 2147483647 h 90"/>
              <a:gd name="T32" fmla="*/ 2147483647 w 42"/>
              <a:gd name="T33" fmla="*/ 2147483647 h 90"/>
              <a:gd name="T34" fmla="*/ 0 w 42"/>
              <a:gd name="T35" fmla="*/ 2147483647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90"/>
              <a:gd name="T56" fmla="*/ 42 w 42"/>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90">
                <a:moveTo>
                  <a:pt x="0" y="66"/>
                </a:moveTo>
                <a:lnTo>
                  <a:pt x="0" y="72"/>
                </a:lnTo>
                <a:lnTo>
                  <a:pt x="0" y="78"/>
                </a:lnTo>
                <a:lnTo>
                  <a:pt x="0" y="84"/>
                </a:lnTo>
                <a:lnTo>
                  <a:pt x="6" y="84"/>
                </a:lnTo>
                <a:lnTo>
                  <a:pt x="6" y="90"/>
                </a:lnTo>
                <a:lnTo>
                  <a:pt x="12" y="90"/>
                </a:lnTo>
                <a:lnTo>
                  <a:pt x="18" y="90"/>
                </a:lnTo>
                <a:lnTo>
                  <a:pt x="24" y="90"/>
                </a:lnTo>
                <a:lnTo>
                  <a:pt x="18" y="78"/>
                </a:lnTo>
                <a:lnTo>
                  <a:pt x="30" y="66"/>
                </a:lnTo>
                <a:lnTo>
                  <a:pt x="42" y="24"/>
                </a:lnTo>
                <a:lnTo>
                  <a:pt x="42" y="0"/>
                </a:lnTo>
                <a:lnTo>
                  <a:pt x="36" y="24"/>
                </a:lnTo>
                <a:lnTo>
                  <a:pt x="30" y="36"/>
                </a:lnTo>
                <a:lnTo>
                  <a:pt x="18" y="54"/>
                </a:lnTo>
                <a:lnTo>
                  <a:pt x="12" y="66"/>
                </a:lnTo>
                <a:lnTo>
                  <a:pt x="0" y="66"/>
                </a:lnTo>
                <a:close/>
              </a:path>
            </a:pathLst>
          </a:custGeom>
          <a:solidFill>
            <a:srgbClr val="66CCFF"/>
          </a:solidFill>
          <a:ln w="12700">
            <a:solidFill>
              <a:srgbClr val="000000"/>
            </a:solidFill>
            <a:prstDash val="solid"/>
            <a:round/>
            <a:headEnd/>
            <a:tailEnd/>
          </a:ln>
        </p:spPr>
        <p:txBody>
          <a:bodyPr/>
          <a:lstStyle/>
          <a:p>
            <a:endParaRPr lang="fi-FI"/>
          </a:p>
        </p:txBody>
      </p:sp>
      <p:sp>
        <p:nvSpPr>
          <p:cNvPr id="6190" name="Freeform 46"/>
          <p:cNvSpPr>
            <a:spLocks noChangeAspect="1"/>
          </p:cNvSpPr>
          <p:nvPr/>
        </p:nvSpPr>
        <p:spPr bwMode="auto">
          <a:xfrm>
            <a:off x="5160963" y="2112963"/>
            <a:ext cx="698500" cy="800100"/>
          </a:xfrm>
          <a:custGeom>
            <a:avLst/>
            <a:gdLst>
              <a:gd name="T0" fmla="*/ 0 w 364"/>
              <a:gd name="T1" fmla="*/ 0 h 416"/>
              <a:gd name="T2" fmla="*/ 2147483647 w 364"/>
              <a:gd name="T3" fmla="*/ 2147483647 h 416"/>
              <a:gd name="T4" fmla="*/ 2147483647 w 364"/>
              <a:gd name="T5" fmla="*/ 2147483647 h 416"/>
              <a:gd name="T6" fmla="*/ 2147483647 w 364"/>
              <a:gd name="T7" fmla="*/ 2147483647 h 416"/>
              <a:gd name="T8" fmla="*/ 2147483647 w 364"/>
              <a:gd name="T9" fmla="*/ 2147483647 h 416"/>
              <a:gd name="T10" fmla="*/ 2147483647 w 364"/>
              <a:gd name="T11" fmla="*/ 2147483647 h 416"/>
              <a:gd name="T12" fmla="*/ 2147483647 w 364"/>
              <a:gd name="T13" fmla="*/ 2147483647 h 416"/>
              <a:gd name="T14" fmla="*/ 2147483647 w 364"/>
              <a:gd name="T15" fmla="*/ 2147483647 h 416"/>
              <a:gd name="T16" fmla="*/ 2147483647 w 364"/>
              <a:gd name="T17" fmla="*/ 2147483647 h 416"/>
              <a:gd name="T18" fmla="*/ 0 w 364"/>
              <a:gd name="T19" fmla="*/ 2147483647 h 416"/>
              <a:gd name="T20" fmla="*/ 0 w 364"/>
              <a:gd name="T21" fmla="*/ 0 h 4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4"/>
              <a:gd name="T34" fmla="*/ 0 h 416"/>
              <a:gd name="T35" fmla="*/ 364 w 364"/>
              <a:gd name="T36" fmla="*/ 416 h 4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4" h="416">
                <a:moveTo>
                  <a:pt x="0" y="0"/>
                </a:moveTo>
                <a:lnTo>
                  <a:pt x="73" y="69"/>
                </a:lnTo>
                <a:lnTo>
                  <a:pt x="146" y="208"/>
                </a:lnTo>
                <a:lnTo>
                  <a:pt x="364" y="277"/>
                </a:lnTo>
                <a:lnTo>
                  <a:pt x="362" y="273"/>
                </a:lnTo>
                <a:lnTo>
                  <a:pt x="364" y="347"/>
                </a:lnTo>
                <a:lnTo>
                  <a:pt x="291" y="416"/>
                </a:lnTo>
                <a:lnTo>
                  <a:pt x="218" y="347"/>
                </a:lnTo>
                <a:lnTo>
                  <a:pt x="73" y="416"/>
                </a:lnTo>
                <a:lnTo>
                  <a:pt x="0" y="277"/>
                </a:lnTo>
                <a:lnTo>
                  <a:pt x="0" y="0"/>
                </a:lnTo>
                <a:close/>
              </a:path>
            </a:pathLst>
          </a:custGeom>
          <a:solidFill>
            <a:srgbClr val="66CCFF"/>
          </a:solidFill>
          <a:ln w="12700">
            <a:solidFill>
              <a:srgbClr val="000000"/>
            </a:solidFill>
            <a:prstDash val="solid"/>
            <a:round/>
            <a:headEnd/>
            <a:tailEnd/>
          </a:ln>
        </p:spPr>
        <p:txBody>
          <a:bodyPr/>
          <a:lstStyle/>
          <a:p>
            <a:endParaRPr lang="fi-FI"/>
          </a:p>
        </p:txBody>
      </p:sp>
      <p:sp>
        <p:nvSpPr>
          <p:cNvPr id="6191" name="Freeform 47"/>
          <p:cNvSpPr>
            <a:spLocks noChangeAspect="1"/>
          </p:cNvSpPr>
          <p:nvPr/>
        </p:nvSpPr>
        <p:spPr bwMode="auto">
          <a:xfrm>
            <a:off x="4881563" y="2647950"/>
            <a:ext cx="838200" cy="1052513"/>
          </a:xfrm>
          <a:custGeom>
            <a:avLst/>
            <a:gdLst>
              <a:gd name="T0" fmla="*/ 2147483647 w 36"/>
              <a:gd name="T1" fmla="*/ 2147483647 h 48"/>
              <a:gd name="T2" fmla="*/ 2147483647 w 36"/>
              <a:gd name="T3" fmla="*/ 2147483647 h 48"/>
              <a:gd name="T4" fmla="*/ 0 w 36"/>
              <a:gd name="T5" fmla="*/ 2147483647 h 48"/>
              <a:gd name="T6" fmla="*/ 2147483647 w 36"/>
              <a:gd name="T7" fmla="*/ 0 h 48"/>
              <a:gd name="T8" fmla="*/ 2147483647 w 36"/>
              <a:gd name="T9" fmla="*/ 2147483647 h 48"/>
              <a:gd name="T10" fmla="*/ 2147483647 w 36"/>
              <a:gd name="T11" fmla="*/ 2147483647 h 48"/>
              <a:gd name="T12" fmla="*/ 2147483647 w 36"/>
              <a:gd name="T13" fmla="*/ 2147483647 h 48"/>
              <a:gd name="T14" fmla="*/ 2147483647 w 36"/>
              <a:gd name="T15" fmla="*/ 2147483647 h 48"/>
              <a:gd name="T16" fmla="*/ 2147483647 w 36"/>
              <a:gd name="T17" fmla="*/ 2147483647 h 48"/>
              <a:gd name="T18" fmla="*/ 2147483647 w 36"/>
              <a:gd name="T19" fmla="*/ 2147483647 h 48"/>
              <a:gd name="T20" fmla="*/ 2147483647 w 36"/>
              <a:gd name="T21" fmla="*/ 2147483647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48"/>
              <a:gd name="T35" fmla="*/ 36 w 36"/>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48">
                <a:moveTo>
                  <a:pt x="24" y="36"/>
                </a:moveTo>
                <a:lnTo>
                  <a:pt x="6" y="48"/>
                </a:lnTo>
                <a:lnTo>
                  <a:pt x="0" y="42"/>
                </a:lnTo>
                <a:lnTo>
                  <a:pt x="12" y="0"/>
                </a:lnTo>
                <a:lnTo>
                  <a:pt x="18" y="12"/>
                </a:lnTo>
                <a:lnTo>
                  <a:pt x="30" y="6"/>
                </a:lnTo>
                <a:lnTo>
                  <a:pt x="36" y="12"/>
                </a:lnTo>
                <a:lnTo>
                  <a:pt x="30" y="12"/>
                </a:lnTo>
                <a:lnTo>
                  <a:pt x="30" y="24"/>
                </a:lnTo>
                <a:lnTo>
                  <a:pt x="36" y="30"/>
                </a:lnTo>
                <a:lnTo>
                  <a:pt x="24" y="36"/>
                </a:lnTo>
                <a:close/>
              </a:path>
            </a:pathLst>
          </a:custGeom>
          <a:solidFill>
            <a:srgbClr val="66CCFF"/>
          </a:solidFill>
          <a:ln w="12700">
            <a:solidFill>
              <a:schemeClr val="tx1"/>
            </a:solidFill>
            <a:prstDash val="solid"/>
            <a:round/>
            <a:headEnd/>
            <a:tailEnd/>
          </a:ln>
        </p:spPr>
        <p:txBody>
          <a:bodyPr/>
          <a:lstStyle/>
          <a:p>
            <a:endParaRPr lang="fi-FI"/>
          </a:p>
        </p:txBody>
      </p:sp>
      <p:sp>
        <p:nvSpPr>
          <p:cNvPr id="6192" name="Freeform 48"/>
          <p:cNvSpPr>
            <a:spLocks noChangeAspect="1"/>
          </p:cNvSpPr>
          <p:nvPr/>
        </p:nvSpPr>
        <p:spPr bwMode="auto">
          <a:xfrm>
            <a:off x="5986463" y="2392363"/>
            <a:ext cx="838200" cy="1042987"/>
          </a:xfrm>
          <a:custGeom>
            <a:avLst/>
            <a:gdLst>
              <a:gd name="T0" fmla="*/ 2147483647 w 36"/>
              <a:gd name="T1" fmla="*/ 2147483647 h 48"/>
              <a:gd name="T2" fmla="*/ 2147483647 w 36"/>
              <a:gd name="T3" fmla="*/ 2147483647 h 48"/>
              <a:gd name="T4" fmla="*/ 0 w 36"/>
              <a:gd name="T5" fmla="*/ 2147483647 h 48"/>
              <a:gd name="T6" fmla="*/ 2147483647 w 36"/>
              <a:gd name="T7" fmla="*/ 2147483647 h 48"/>
              <a:gd name="T8" fmla="*/ 2147483647 w 36"/>
              <a:gd name="T9" fmla="*/ 0 h 48"/>
              <a:gd name="T10" fmla="*/ 2147483647 w 36"/>
              <a:gd name="T11" fmla="*/ 2147483647 h 48"/>
              <a:gd name="T12" fmla="*/ 2147483647 w 36"/>
              <a:gd name="T13" fmla="*/ 2147483647 h 48"/>
              <a:gd name="T14" fmla="*/ 2147483647 w 36"/>
              <a:gd name="T15" fmla="*/ 2147483647 h 48"/>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48"/>
              <a:gd name="T26" fmla="*/ 36 w 36"/>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48">
                <a:moveTo>
                  <a:pt x="6" y="48"/>
                </a:moveTo>
                <a:lnTo>
                  <a:pt x="6" y="42"/>
                </a:lnTo>
                <a:lnTo>
                  <a:pt x="0" y="30"/>
                </a:lnTo>
                <a:lnTo>
                  <a:pt x="6" y="18"/>
                </a:lnTo>
                <a:lnTo>
                  <a:pt x="18" y="0"/>
                </a:lnTo>
                <a:lnTo>
                  <a:pt x="24" y="18"/>
                </a:lnTo>
                <a:lnTo>
                  <a:pt x="36" y="36"/>
                </a:lnTo>
                <a:lnTo>
                  <a:pt x="6" y="48"/>
                </a:lnTo>
                <a:close/>
              </a:path>
            </a:pathLst>
          </a:custGeom>
          <a:solidFill>
            <a:srgbClr val="92D050"/>
          </a:solidFill>
          <a:ln w="12700">
            <a:solidFill>
              <a:srgbClr val="000000"/>
            </a:solidFill>
            <a:prstDash val="solid"/>
            <a:round/>
            <a:headEnd/>
            <a:tailEnd/>
          </a:ln>
        </p:spPr>
        <p:txBody>
          <a:bodyPr/>
          <a:lstStyle/>
          <a:p>
            <a:endParaRPr lang="fi-FI"/>
          </a:p>
        </p:txBody>
      </p:sp>
      <p:sp>
        <p:nvSpPr>
          <p:cNvPr id="6193" name="Freeform 49"/>
          <p:cNvSpPr>
            <a:spLocks noChangeAspect="1"/>
          </p:cNvSpPr>
          <p:nvPr/>
        </p:nvSpPr>
        <p:spPr bwMode="auto">
          <a:xfrm>
            <a:off x="3919538" y="2112963"/>
            <a:ext cx="1241425" cy="800100"/>
          </a:xfrm>
          <a:custGeom>
            <a:avLst/>
            <a:gdLst>
              <a:gd name="T0" fmla="*/ 2147483647 w 54"/>
              <a:gd name="T1" fmla="*/ 2147483647 h 36"/>
              <a:gd name="T2" fmla="*/ 2147483647 w 54"/>
              <a:gd name="T3" fmla="*/ 2147483647 h 36"/>
              <a:gd name="T4" fmla="*/ 0 w 54"/>
              <a:gd name="T5" fmla="*/ 2147483647 h 36"/>
              <a:gd name="T6" fmla="*/ 2147483647 w 54"/>
              <a:gd name="T7" fmla="*/ 2147483647 h 36"/>
              <a:gd name="T8" fmla="*/ 2147483647 w 54"/>
              <a:gd name="T9" fmla="*/ 2147483647 h 36"/>
              <a:gd name="T10" fmla="*/ 2147483647 w 54"/>
              <a:gd name="T11" fmla="*/ 2147483647 h 36"/>
              <a:gd name="T12" fmla="*/ 2147483647 w 54"/>
              <a:gd name="T13" fmla="*/ 0 h 36"/>
              <a:gd name="T14" fmla="*/ 2147483647 w 54"/>
              <a:gd name="T15" fmla="*/ 0 h 36"/>
              <a:gd name="T16" fmla="*/ 2147483647 w 54"/>
              <a:gd name="T17" fmla="*/ 2147483647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36"/>
              <a:gd name="T29" fmla="*/ 54 w 54"/>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36">
                <a:moveTo>
                  <a:pt x="18" y="12"/>
                </a:moveTo>
                <a:lnTo>
                  <a:pt x="6" y="18"/>
                </a:lnTo>
                <a:lnTo>
                  <a:pt x="0" y="24"/>
                </a:lnTo>
                <a:lnTo>
                  <a:pt x="6" y="36"/>
                </a:lnTo>
                <a:lnTo>
                  <a:pt x="30" y="18"/>
                </a:lnTo>
                <a:lnTo>
                  <a:pt x="30" y="24"/>
                </a:lnTo>
                <a:lnTo>
                  <a:pt x="54" y="0"/>
                </a:lnTo>
                <a:lnTo>
                  <a:pt x="36" y="0"/>
                </a:lnTo>
                <a:lnTo>
                  <a:pt x="18" y="12"/>
                </a:lnTo>
                <a:close/>
              </a:path>
            </a:pathLst>
          </a:custGeom>
          <a:solidFill>
            <a:srgbClr val="66CCFF"/>
          </a:solidFill>
          <a:ln w="12700">
            <a:solidFill>
              <a:srgbClr val="000000"/>
            </a:solidFill>
            <a:prstDash val="solid"/>
            <a:round/>
            <a:headEnd/>
            <a:tailEnd/>
          </a:ln>
        </p:spPr>
        <p:txBody>
          <a:bodyPr/>
          <a:lstStyle/>
          <a:p>
            <a:endParaRPr lang="fi-FI"/>
          </a:p>
        </p:txBody>
      </p:sp>
      <p:sp>
        <p:nvSpPr>
          <p:cNvPr id="6194" name="Freeform 50"/>
          <p:cNvSpPr>
            <a:spLocks noChangeAspect="1"/>
          </p:cNvSpPr>
          <p:nvPr/>
        </p:nvSpPr>
        <p:spPr bwMode="auto">
          <a:xfrm>
            <a:off x="3524250" y="1350963"/>
            <a:ext cx="1636713" cy="1435100"/>
          </a:xfrm>
          <a:custGeom>
            <a:avLst/>
            <a:gdLst>
              <a:gd name="T0" fmla="*/ 2147483647 w 71"/>
              <a:gd name="T1" fmla="*/ 2147483647 h 65"/>
              <a:gd name="T2" fmla="*/ 2147483647 w 71"/>
              <a:gd name="T3" fmla="*/ 2147483647 h 65"/>
              <a:gd name="T4" fmla="*/ 2147483647 w 71"/>
              <a:gd name="T5" fmla="*/ 2147483647 h 65"/>
              <a:gd name="T6" fmla="*/ 0 w 71"/>
              <a:gd name="T7" fmla="*/ 2147483647 h 65"/>
              <a:gd name="T8" fmla="*/ 0 w 71"/>
              <a:gd name="T9" fmla="*/ 2147483647 h 65"/>
              <a:gd name="T10" fmla="*/ 0 w 71"/>
              <a:gd name="T11" fmla="*/ 2147483647 h 65"/>
              <a:gd name="T12" fmla="*/ 0 w 71"/>
              <a:gd name="T13" fmla="*/ 2147483647 h 65"/>
              <a:gd name="T14" fmla="*/ 2147483647 w 71"/>
              <a:gd name="T15" fmla="*/ 2147483647 h 65"/>
              <a:gd name="T16" fmla="*/ 2147483647 w 71"/>
              <a:gd name="T17" fmla="*/ 0 h 65"/>
              <a:gd name="T18" fmla="*/ 2147483647 w 71"/>
              <a:gd name="T19" fmla="*/ 2147483647 h 65"/>
              <a:gd name="T20" fmla="*/ 2147483647 w 71"/>
              <a:gd name="T21" fmla="*/ 0 h 65"/>
              <a:gd name="T22" fmla="*/ 2147483647 w 71"/>
              <a:gd name="T23" fmla="*/ 2147483647 h 65"/>
              <a:gd name="T24" fmla="*/ 2147483647 w 71"/>
              <a:gd name="T25" fmla="*/ 2147483647 h 65"/>
              <a:gd name="T26" fmla="*/ 2147483647 w 71"/>
              <a:gd name="T27" fmla="*/ 2147483647 h 65"/>
              <a:gd name="T28" fmla="*/ 2147483647 w 71"/>
              <a:gd name="T29" fmla="*/ 2147483647 h 65"/>
              <a:gd name="T30" fmla="*/ 2147483647 w 71"/>
              <a:gd name="T31" fmla="*/ 2147483647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
              <a:gd name="T49" fmla="*/ 0 h 65"/>
              <a:gd name="T50" fmla="*/ 71 w 71"/>
              <a:gd name="T51" fmla="*/ 65 h 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 h="65">
                <a:moveTo>
                  <a:pt x="23" y="53"/>
                </a:moveTo>
                <a:lnTo>
                  <a:pt x="17" y="59"/>
                </a:lnTo>
                <a:lnTo>
                  <a:pt x="11" y="65"/>
                </a:lnTo>
                <a:lnTo>
                  <a:pt x="0" y="65"/>
                </a:lnTo>
                <a:lnTo>
                  <a:pt x="0" y="59"/>
                </a:lnTo>
                <a:lnTo>
                  <a:pt x="0" y="47"/>
                </a:lnTo>
                <a:lnTo>
                  <a:pt x="0" y="29"/>
                </a:lnTo>
                <a:lnTo>
                  <a:pt x="23" y="12"/>
                </a:lnTo>
                <a:lnTo>
                  <a:pt x="35" y="0"/>
                </a:lnTo>
                <a:lnTo>
                  <a:pt x="41" y="6"/>
                </a:lnTo>
                <a:lnTo>
                  <a:pt x="41" y="0"/>
                </a:lnTo>
                <a:lnTo>
                  <a:pt x="53" y="24"/>
                </a:lnTo>
                <a:lnTo>
                  <a:pt x="71" y="35"/>
                </a:lnTo>
                <a:lnTo>
                  <a:pt x="53" y="35"/>
                </a:lnTo>
                <a:lnTo>
                  <a:pt x="35" y="47"/>
                </a:lnTo>
                <a:lnTo>
                  <a:pt x="23" y="53"/>
                </a:lnTo>
                <a:close/>
              </a:path>
            </a:pathLst>
          </a:custGeom>
          <a:solidFill>
            <a:srgbClr val="CCCC00"/>
          </a:solidFill>
          <a:ln w="12700">
            <a:solidFill>
              <a:srgbClr val="000000"/>
            </a:solidFill>
            <a:prstDash val="solid"/>
            <a:round/>
            <a:headEnd/>
            <a:tailEnd/>
          </a:ln>
        </p:spPr>
        <p:txBody>
          <a:bodyPr/>
          <a:lstStyle/>
          <a:p>
            <a:endParaRPr lang="fi-FI"/>
          </a:p>
        </p:txBody>
      </p:sp>
      <p:sp>
        <p:nvSpPr>
          <p:cNvPr id="6195" name="Freeform 51"/>
          <p:cNvSpPr>
            <a:spLocks noChangeAspect="1"/>
          </p:cNvSpPr>
          <p:nvPr/>
        </p:nvSpPr>
        <p:spPr bwMode="auto">
          <a:xfrm>
            <a:off x="2838450" y="688975"/>
            <a:ext cx="1498600" cy="1284288"/>
          </a:xfrm>
          <a:custGeom>
            <a:avLst/>
            <a:gdLst>
              <a:gd name="T0" fmla="*/ 2147483647 w 65"/>
              <a:gd name="T1" fmla="*/ 2147483647 h 59"/>
              <a:gd name="T2" fmla="*/ 2147483647 w 65"/>
              <a:gd name="T3" fmla="*/ 2147483647 h 59"/>
              <a:gd name="T4" fmla="*/ 2147483647 w 65"/>
              <a:gd name="T5" fmla="*/ 0 h 59"/>
              <a:gd name="T6" fmla="*/ 2147483647 w 65"/>
              <a:gd name="T7" fmla="*/ 2147483647 h 59"/>
              <a:gd name="T8" fmla="*/ 2147483647 w 65"/>
              <a:gd name="T9" fmla="*/ 2147483647 h 59"/>
              <a:gd name="T10" fmla="*/ 0 w 65"/>
              <a:gd name="T11" fmla="*/ 2147483647 h 59"/>
              <a:gd name="T12" fmla="*/ 2147483647 w 65"/>
              <a:gd name="T13" fmla="*/ 2147483647 h 59"/>
              <a:gd name="T14" fmla="*/ 2147483647 w 65"/>
              <a:gd name="T15" fmla="*/ 2147483647 h 59"/>
              <a:gd name="T16" fmla="*/ 2147483647 w 65"/>
              <a:gd name="T17" fmla="*/ 2147483647 h 59"/>
              <a:gd name="T18" fmla="*/ 2147483647 w 65"/>
              <a:gd name="T19" fmla="*/ 2147483647 h 59"/>
              <a:gd name="T20" fmla="*/ 2147483647 w 65"/>
              <a:gd name="T21" fmla="*/ 2147483647 h 59"/>
              <a:gd name="T22" fmla="*/ 2147483647 w 65"/>
              <a:gd name="T23" fmla="*/ 2147483647 h 59"/>
              <a:gd name="T24" fmla="*/ 2147483647 w 65"/>
              <a:gd name="T25" fmla="*/ 2147483647 h 59"/>
              <a:gd name="T26" fmla="*/ 2147483647 w 65"/>
              <a:gd name="T27" fmla="*/ 2147483647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
              <a:gd name="T43" fmla="*/ 0 h 59"/>
              <a:gd name="T44" fmla="*/ 65 w 65"/>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 h="59">
                <a:moveTo>
                  <a:pt x="53" y="24"/>
                </a:moveTo>
                <a:lnTo>
                  <a:pt x="41" y="6"/>
                </a:lnTo>
                <a:lnTo>
                  <a:pt x="35" y="0"/>
                </a:lnTo>
                <a:lnTo>
                  <a:pt x="18" y="6"/>
                </a:lnTo>
                <a:lnTo>
                  <a:pt x="12" y="12"/>
                </a:lnTo>
                <a:lnTo>
                  <a:pt x="0" y="6"/>
                </a:lnTo>
                <a:lnTo>
                  <a:pt x="6" y="30"/>
                </a:lnTo>
                <a:lnTo>
                  <a:pt x="6" y="36"/>
                </a:lnTo>
                <a:lnTo>
                  <a:pt x="18" y="42"/>
                </a:lnTo>
                <a:lnTo>
                  <a:pt x="24" y="59"/>
                </a:lnTo>
                <a:lnTo>
                  <a:pt x="30" y="59"/>
                </a:lnTo>
                <a:lnTo>
                  <a:pt x="53" y="42"/>
                </a:lnTo>
                <a:lnTo>
                  <a:pt x="65" y="30"/>
                </a:lnTo>
                <a:lnTo>
                  <a:pt x="53" y="24"/>
                </a:lnTo>
                <a:close/>
              </a:path>
            </a:pathLst>
          </a:custGeom>
          <a:gradFill flip="none" rotWithShape="1">
            <a:gsLst>
              <a:gs pos="46000">
                <a:srgbClr val="EF89A6"/>
              </a:gs>
              <a:gs pos="50000">
                <a:srgbClr val="3366CC"/>
              </a:gs>
              <a:gs pos="50000">
                <a:schemeClr val="accent1">
                  <a:shade val="67500"/>
                  <a:satMod val="115000"/>
                </a:schemeClr>
              </a:gs>
              <a:gs pos="100000">
                <a:schemeClr val="accent1">
                  <a:shade val="100000"/>
                  <a:satMod val="115000"/>
                </a:schemeClr>
              </a:gs>
            </a:gsLst>
            <a:lin ang="0" scaled="1"/>
            <a:tileRect/>
          </a:gradFill>
          <a:ln w="12700">
            <a:solidFill>
              <a:schemeClr val="tx1"/>
            </a:solidFill>
            <a:prstDash val="solid"/>
            <a:round/>
            <a:headEnd/>
            <a:tailEnd/>
          </a:ln>
          <a:effectLst/>
        </p:spPr>
        <p:txBody>
          <a:bodyPr/>
          <a:lstStyle/>
          <a:p>
            <a:endParaRPr lang="fi-FI"/>
          </a:p>
        </p:txBody>
      </p:sp>
      <p:sp>
        <p:nvSpPr>
          <p:cNvPr id="6196" name="Freeform 52"/>
          <p:cNvSpPr>
            <a:spLocks noChangeAspect="1"/>
          </p:cNvSpPr>
          <p:nvPr/>
        </p:nvSpPr>
        <p:spPr bwMode="auto">
          <a:xfrm>
            <a:off x="2419350" y="295275"/>
            <a:ext cx="827088" cy="1055688"/>
          </a:xfrm>
          <a:custGeom>
            <a:avLst/>
            <a:gdLst>
              <a:gd name="T0" fmla="*/ 2147483647 w 36"/>
              <a:gd name="T1" fmla="*/ 2147483647 h 48"/>
              <a:gd name="T2" fmla="*/ 2147483647 w 36"/>
              <a:gd name="T3" fmla="*/ 2147483647 h 48"/>
              <a:gd name="T4" fmla="*/ 0 w 36"/>
              <a:gd name="T5" fmla="*/ 2147483647 h 48"/>
              <a:gd name="T6" fmla="*/ 0 w 36"/>
              <a:gd name="T7" fmla="*/ 0 h 48"/>
              <a:gd name="T8" fmla="*/ 2147483647 w 36"/>
              <a:gd name="T9" fmla="*/ 0 h 48"/>
              <a:gd name="T10" fmla="*/ 2147483647 w 36"/>
              <a:gd name="T11" fmla="*/ 2147483647 h 48"/>
              <a:gd name="T12" fmla="*/ 2147483647 w 36"/>
              <a:gd name="T13" fmla="*/ 2147483647 h 48"/>
              <a:gd name="T14" fmla="*/ 2147483647 w 36"/>
              <a:gd name="T15" fmla="*/ 2147483647 h 48"/>
              <a:gd name="T16" fmla="*/ 2147483647 w 36"/>
              <a:gd name="T17" fmla="*/ 2147483647 h 48"/>
              <a:gd name="T18" fmla="*/ 2147483647 w 36"/>
              <a:gd name="T19" fmla="*/ 2147483647 h 48"/>
              <a:gd name="T20" fmla="*/ 2147483647 w 36"/>
              <a:gd name="T21" fmla="*/ 2147483647 h 48"/>
              <a:gd name="T22" fmla="*/ 2147483647 w 36"/>
              <a:gd name="T23" fmla="*/ 2147483647 h 48"/>
              <a:gd name="T24" fmla="*/ 2147483647 w 36"/>
              <a:gd name="T25" fmla="*/ 2147483647 h 48"/>
              <a:gd name="T26" fmla="*/ 0 w 36"/>
              <a:gd name="T27" fmla="*/ 2147483647 h 48"/>
              <a:gd name="T28" fmla="*/ 2147483647 w 36"/>
              <a:gd name="T29" fmla="*/ 2147483647 h 48"/>
              <a:gd name="T30" fmla="*/ 2147483647 w 36"/>
              <a:gd name="T31" fmla="*/ 2147483647 h 48"/>
              <a:gd name="T32" fmla="*/ 2147483647 w 36"/>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8"/>
              <a:gd name="T53" fmla="*/ 36 w 36"/>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8">
                <a:moveTo>
                  <a:pt x="12" y="30"/>
                </a:moveTo>
                <a:lnTo>
                  <a:pt x="6" y="18"/>
                </a:lnTo>
                <a:lnTo>
                  <a:pt x="0" y="6"/>
                </a:lnTo>
                <a:lnTo>
                  <a:pt x="0" y="0"/>
                </a:lnTo>
                <a:lnTo>
                  <a:pt x="6" y="0"/>
                </a:lnTo>
                <a:lnTo>
                  <a:pt x="18" y="12"/>
                </a:lnTo>
                <a:lnTo>
                  <a:pt x="24" y="12"/>
                </a:lnTo>
                <a:lnTo>
                  <a:pt x="36" y="6"/>
                </a:lnTo>
                <a:lnTo>
                  <a:pt x="36" y="24"/>
                </a:lnTo>
                <a:lnTo>
                  <a:pt x="30" y="30"/>
                </a:lnTo>
                <a:lnTo>
                  <a:pt x="18" y="24"/>
                </a:lnTo>
                <a:lnTo>
                  <a:pt x="24" y="48"/>
                </a:lnTo>
                <a:lnTo>
                  <a:pt x="12" y="48"/>
                </a:lnTo>
                <a:lnTo>
                  <a:pt x="0" y="18"/>
                </a:lnTo>
                <a:lnTo>
                  <a:pt x="6" y="24"/>
                </a:lnTo>
                <a:lnTo>
                  <a:pt x="6" y="30"/>
                </a:lnTo>
                <a:lnTo>
                  <a:pt x="12" y="30"/>
                </a:lnTo>
                <a:close/>
              </a:path>
            </a:pathLst>
          </a:custGeom>
          <a:solidFill>
            <a:srgbClr val="7030A0"/>
          </a:solidFill>
          <a:ln w="12700">
            <a:solidFill>
              <a:srgbClr val="000000"/>
            </a:solidFill>
            <a:prstDash val="solid"/>
            <a:round/>
            <a:headEnd/>
            <a:tailEnd/>
          </a:ln>
        </p:spPr>
        <p:txBody>
          <a:bodyPr/>
          <a:lstStyle/>
          <a:p>
            <a:endParaRPr lang="fi-FI"/>
          </a:p>
        </p:txBody>
      </p:sp>
      <p:sp>
        <p:nvSpPr>
          <p:cNvPr id="6197" name="Freeform 53"/>
          <p:cNvSpPr>
            <a:spLocks noChangeAspect="1"/>
          </p:cNvSpPr>
          <p:nvPr/>
        </p:nvSpPr>
        <p:spPr bwMode="auto">
          <a:xfrm>
            <a:off x="2139950" y="688975"/>
            <a:ext cx="1244600" cy="1830388"/>
          </a:xfrm>
          <a:custGeom>
            <a:avLst/>
            <a:gdLst>
              <a:gd name="T0" fmla="*/ 2147483647 w 54"/>
              <a:gd name="T1" fmla="*/ 2147483647 h 83"/>
              <a:gd name="T2" fmla="*/ 2147483647 w 54"/>
              <a:gd name="T3" fmla="*/ 0 h 83"/>
              <a:gd name="T4" fmla="*/ 2147483647 w 54"/>
              <a:gd name="T5" fmla="*/ 0 h 83"/>
              <a:gd name="T6" fmla="*/ 2147483647 w 54"/>
              <a:gd name="T7" fmla="*/ 2147483647 h 83"/>
              <a:gd name="T8" fmla="*/ 2147483647 w 54"/>
              <a:gd name="T9" fmla="*/ 2147483647 h 83"/>
              <a:gd name="T10" fmla="*/ 2147483647 w 54"/>
              <a:gd name="T11" fmla="*/ 2147483647 h 83"/>
              <a:gd name="T12" fmla="*/ 0 w 54"/>
              <a:gd name="T13" fmla="*/ 2147483647 h 83"/>
              <a:gd name="T14" fmla="*/ 0 w 54"/>
              <a:gd name="T15" fmla="*/ 2147483647 h 83"/>
              <a:gd name="T16" fmla="*/ 2147483647 w 54"/>
              <a:gd name="T17" fmla="*/ 2147483647 h 83"/>
              <a:gd name="T18" fmla="*/ 2147483647 w 54"/>
              <a:gd name="T19" fmla="*/ 2147483647 h 83"/>
              <a:gd name="T20" fmla="*/ 2147483647 w 54"/>
              <a:gd name="T21" fmla="*/ 2147483647 h 83"/>
              <a:gd name="T22" fmla="*/ 2147483647 w 54"/>
              <a:gd name="T23" fmla="*/ 2147483647 h 83"/>
              <a:gd name="T24" fmla="*/ 2147483647 w 54"/>
              <a:gd name="T25" fmla="*/ 2147483647 h 83"/>
              <a:gd name="T26" fmla="*/ 2147483647 w 54"/>
              <a:gd name="T27" fmla="*/ 2147483647 h 83"/>
              <a:gd name="T28" fmla="*/ 2147483647 w 54"/>
              <a:gd name="T29" fmla="*/ 2147483647 h 83"/>
              <a:gd name="T30" fmla="*/ 2147483647 w 54"/>
              <a:gd name="T31" fmla="*/ 2147483647 h 83"/>
              <a:gd name="T32" fmla="*/ 2147483647 w 54"/>
              <a:gd name="T33" fmla="*/ 2147483647 h 83"/>
              <a:gd name="T34" fmla="*/ 2147483647 w 54"/>
              <a:gd name="T35" fmla="*/ 2147483647 h 83"/>
              <a:gd name="T36" fmla="*/ 2147483647 w 54"/>
              <a:gd name="T37" fmla="*/ 2147483647 h 83"/>
              <a:gd name="T38" fmla="*/ 2147483647 w 54"/>
              <a:gd name="T39" fmla="*/ 2147483647 h 83"/>
              <a:gd name="T40" fmla="*/ 2147483647 w 54"/>
              <a:gd name="T41" fmla="*/ 2147483647 h 83"/>
              <a:gd name="T42" fmla="*/ 2147483647 w 54"/>
              <a:gd name="T43" fmla="*/ 2147483647 h 83"/>
              <a:gd name="T44" fmla="*/ 2147483647 w 54"/>
              <a:gd name="T45" fmla="*/ 2147483647 h 83"/>
              <a:gd name="T46" fmla="*/ 2147483647 w 54"/>
              <a:gd name="T47" fmla="*/ 2147483647 h 83"/>
              <a:gd name="T48" fmla="*/ 2147483647 w 54"/>
              <a:gd name="T49" fmla="*/ 2147483647 h 83"/>
              <a:gd name="T50" fmla="*/ 2147483647 w 54"/>
              <a:gd name="T51" fmla="*/ 2147483647 h 83"/>
              <a:gd name="T52" fmla="*/ 2147483647 w 54"/>
              <a:gd name="T53" fmla="*/ 2147483647 h 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4"/>
              <a:gd name="T82" fmla="*/ 0 h 83"/>
              <a:gd name="T83" fmla="*/ 54 w 54"/>
              <a:gd name="T84" fmla="*/ 83 h 8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4" h="83">
                <a:moveTo>
                  <a:pt x="24" y="30"/>
                </a:moveTo>
                <a:lnTo>
                  <a:pt x="12" y="0"/>
                </a:lnTo>
                <a:lnTo>
                  <a:pt x="6" y="0"/>
                </a:lnTo>
                <a:lnTo>
                  <a:pt x="6" y="6"/>
                </a:lnTo>
                <a:lnTo>
                  <a:pt x="12" y="12"/>
                </a:lnTo>
                <a:lnTo>
                  <a:pt x="6" y="18"/>
                </a:lnTo>
                <a:lnTo>
                  <a:pt x="0" y="18"/>
                </a:lnTo>
                <a:lnTo>
                  <a:pt x="0" y="24"/>
                </a:lnTo>
                <a:lnTo>
                  <a:pt x="6" y="24"/>
                </a:lnTo>
                <a:lnTo>
                  <a:pt x="12" y="30"/>
                </a:lnTo>
                <a:lnTo>
                  <a:pt x="6" y="30"/>
                </a:lnTo>
                <a:lnTo>
                  <a:pt x="6" y="36"/>
                </a:lnTo>
                <a:lnTo>
                  <a:pt x="6" y="42"/>
                </a:lnTo>
                <a:lnTo>
                  <a:pt x="6" y="54"/>
                </a:lnTo>
                <a:lnTo>
                  <a:pt x="12" y="54"/>
                </a:lnTo>
                <a:lnTo>
                  <a:pt x="12" y="59"/>
                </a:lnTo>
                <a:lnTo>
                  <a:pt x="12" y="65"/>
                </a:lnTo>
                <a:lnTo>
                  <a:pt x="12" y="71"/>
                </a:lnTo>
                <a:lnTo>
                  <a:pt x="18" y="77"/>
                </a:lnTo>
                <a:lnTo>
                  <a:pt x="18" y="83"/>
                </a:lnTo>
                <a:lnTo>
                  <a:pt x="30" y="83"/>
                </a:lnTo>
                <a:lnTo>
                  <a:pt x="36" y="65"/>
                </a:lnTo>
                <a:lnTo>
                  <a:pt x="54" y="59"/>
                </a:lnTo>
                <a:lnTo>
                  <a:pt x="48" y="42"/>
                </a:lnTo>
                <a:lnTo>
                  <a:pt x="36" y="36"/>
                </a:lnTo>
                <a:lnTo>
                  <a:pt x="36" y="30"/>
                </a:lnTo>
                <a:lnTo>
                  <a:pt x="24" y="30"/>
                </a:lnTo>
                <a:close/>
              </a:path>
            </a:pathLst>
          </a:custGeom>
          <a:gradFill flip="none" rotWithShape="1">
            <a:gsLst>
              <a:gs pos="42000">
                <a:srgbClr val="7030A0"/>
              </a:gs>
              <a:gs pos="58000">
                <a:srgbClr val="EF89A6"/>
              </a:gs>
              <a:gs pos="100000">
                <a:schemeClr val="bg1">
                  <a:shade val="100000"/>
                  <a:satMod val="115000"/>
                </a:schemeClr>
              </a:gs>
            </a:gsLst>
            <a:lin ang="2700000" scaled="1"/>
            <a:tileRect/>
          </a:gradFill>
          <a:ln w="12700">
            <a:solidFill>
              <a:srgbClr val="000000"/>
            </a:solidFill>
            <a:prstDash val="solid"/>
            <a:round/>
            <a:headEnd/>
            <a:tailEnd/>
          </a:ln>
        </p:spPr>
        <p:txBody>
          <a:bodyPr/>
          <a:lstStyle/>
          <a:p>
            <a:endParaRPr lang="fi-FI"/>
          </a:p>
        </p:txBody>
      </p:sp>
      <p:sp>
        <p:nvSpPr>
          <p:cNvPr id="6198" name="Rectangle 54"/>
          <p:cNvSpPr>
            <a:spLocks noChangeAspect="1" noChangeArrowheads="1"/>
          </p:cNvSpPr>
          <p:nvPr/>
        </p:nvSpPr>
        <p:spPr bwMode="auto">
          <a:xfrm>
            <a:off x="5521325" y="1516063"/>
            <a:ext cx="425450"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Oripää</a:t>
            </a:r>
            <a:endParaRPr lang="fi-FI" sz="900" b="1" dirty="0">
              <a:cs typeface="Arial" charset="0"/>
            </a:endParaRPr>
          </a:p>
        </p:txBody>
      </p:sp>
      <p:sp>
        <p:nvSpPr>
          <p:cNvPr id="6199" name="Rectangle 55"/>
          <p:cNvSpPr>
            <a:spLocks noChangeAspect="1" noChangeArrowheads="1"/>
          </p:cNvSpPr>
          <p:nvPr/>
        </p:nvSpPr>
        <p:spPr bwMode="auto">
          <a:xfrm>
            <a:off x="6227763" y="1341438"/>
            <a:ext cx="463550"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Loimaa</a:t>
            </a:r>
            <a:endParaRPr lang="fi-FI" sz="900" b="1" dirty="0">
              <a:cs typeface="Arial" charset="0"/>
            </a:endParaRPr>
          </a:p>
        </p:txBody>
      </p:sp>
      <p:sp>
        <p:nvSpPr>
          <p:cNvPr id="6200" name="Rectangle 56"/>
          <p:cNvSpPr>
            <a:spLocks noChangeAspect="1" noChangeArrowheads="1"/>
          </p:cNvSpPr>
          <p:nvPr/>
        </p:nvSpPr>
        <p:spPr bwMode="auto">
          <a:xfrm>
            <a:off x="6992938" y="4195763"/>
            <a:ext cx="276225"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Salo</a:t>
            </a:r>
          </a:p>
        </p:txBody>
      </p:sp>
      <p:sp>
        <p:nvSpPr>
          <p:cNvPr id="6201" name="Rectangle 57"/>
          <p:cNvSpPr>
            <a:spLocks noChangeAspect="1" noChangeArrowheads="1"/>
          </p:cNvSpPr>
          <p:nvPr/>
        </p:nvSpPr>
        <p:spPr bwMode="auto">
          <a:xfrm>
            <a:off x="7439025" y="2647950"/>
            <a:ext cx="490538"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Somero</a:t>
            </a:r>
          </a:p>
        </p:txBody>
      </p:sp>
      <p:sp>
        <p:nvSpPr>
          <p:cNvPr id="6202" name="Rectangle 58"/>
          <p:cNvSpPr>
            <a:spLocks noChangeAspect="1" noChangeArrowheads="1"/>
          </p:cNvSpPr>
          <p:nvPr/>
        </p:nvSpPr>
        <p:spPr bwMode="auto">
          <a:xfrm>
            <a:off x="5076825" y="5013325"/>
            <a:ext cx="801688"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Kemiönsaari</a:t>
            </a:r>
          </a:p>
        </p:txBody>
      </p:sp>
      <p:sp>
        <p:nvSpPr>
          <p:cNvPr id="6203" name="Rectangle 59"/>
          <p:cNvSpPr>
            <a:spLocks noChangeAspect="1" noChangeArrowheads="1"/>
          </p:cNvSpPr>
          <p:nvPr/>
        </p:nvSpPr>
        <p:spPr bwMode="auto">
          <a:xfrm>
            <a:off x="4284663" y="4292600"/>
            <a:ext cx="577850" cy="138113"/>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Parainen</a:t>
            </a:r>
          </a:p>
        </p:txBody>
      </p:sp>
      <p:sp>
        <p:nvSpPr>
          <p:cNvPr id="6204" name="Rectangle 60"/>
          <p:cNvSpPr>
            <a:spLocks noChangeAspect="1" noChangeArrowheads="1"/>
          </p:cNvSpPr>
          <p:nvPr/>
        </p:nvSpPr>
        <p:spPr bwMode="auto">
          <a:xfrm>
            <a:off x="5259388" y="2560638"/>
            <a:ext cx="303212"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Aura</a:t>
            </a:r>
            <a:endParaRPr lang="fi-FI" sz="900" b="1" dirty="0">
              <a:cs typeface="Arial" charset="0"/>
            </a:endParaRPr>
          </a:p>
        </p:txBody>
      </p:sp>
      <p:sp>
        <p:nvSpPr>
          <p:cNvPr id="6205" name="Rectangle 61"/>
          <p:cNvSpPr>
            <a:spLocks noChangeAspect="1" noChangeArrowheads="1"/>
          </p:cNvSpPr>
          <p:nvPr/>
        </p:nvSpPr>
        <p:spPr bwMode="auto">
          <a:xfrm>
            <a:off x="6516688" y="2565400"/>
            <a:ext cx="512961" cy="276999"/>
          </a:xfrm>
          <a:prstGeom prst="rect">
            <a:avLst/>
          </a:prstGeom>
          <a:noFill/>
          <a:ln w="9525">
            <a:noFill/>
            <a:miter lim="800000"/>
            <a:headEnd/>
            <a:tailEnd/>
          </a:ln>
        </p:spPr>
        <p:txBody>
          <a:bodyPr wrap="none" lIns="0" tIns="0" rIns="0" bIns="0">
            <a:spAutoFit/>
          </a:bodyPr>
          <a:lstStyle/>
          <a:p>
            <a:pPr algn="ctr"/>
            <a:r>
              <a:rPr lang="fi-FI" sz="900" b="1" dirty="0">
                <a:solidFill>
                  <a:srgbClr val="000000"/>
                </a:solidFill>
                <a:latin typeface="Verdana" pitchFamily="34" charset="0"/>
                <a:cs typeface="Arial" charset="0"/>
              </a:rPr>
              <a:t>Koski </a:t>
            </a:r>
            <a:r>
              <a:rPr lang="fi-FI" sz="900" b="1" dirty="0" smtClean="0">
                <a:solidFill>
                  <a:srgbClr val="000000"/>
                </a:solidFill>
                <a:latin typeface="Verdana" pitchFamily="34" charset="0"/>
                <a:cs typeface="Arial" charset="0"/>
              </a:rPr>
              <a:t>Tl</a:t>
            </a:r>
          </a:p>
          <a:p>
            <a:pPr algn="ctr"/>
            <a:r>
              <a:rPr lang="fi-FI" sz="900" b="1" dirty="0" smtClean="0">
                <a:solidFill>
                  <a:srgbClr val="000000"/>
                </a:solidFill>
                <a:latin typeface="Verdana" pitchFamily="34" charset="0"/>
                <a:cs typeface="Arial" charset="0"/>
              </a:rPr>
              <a:t>(**)</a:t>
            </a:r>
            <a:endParaRPr lang="fi-FI" sz="900" b="1" dirty="0">
              <a:cs typeface="Arial" charset="0"/>
            </a:endParaRPr>
          </a:p>
        </p:txBody>
      </p:sp>
      <p:sp>
        <p:nvSpPr>
          <p:cNvPr id="6206" name="Rectangle 62"/>
          <p:cNvSpPr>
            <a:spLocks noChangeAspect="1" noChangeArrowheads="1"/>
          </p:cNvSpPr>
          <p:nvPr/>
        </p:nvSpPr>
        <p:spPr bwMode="auto">
          <a:xfrm>
            <a:off x="5080000" y="3175000"/>
            <a:ext cx="319088"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Lieto</a:t>
            </a:r>
            <a:endParaRPr lang="fi-FI" sz="900" b="1" dirty="0">
              <a:cs typeface="Arial" charset="0"/>
            </a:endParaRPr>
          </a:p>
        </p:txBody>
      </p:sp>
      <p:sp>
        <p:nvSpPr>
          <p:cNvPr id="6207" name="Rectangle 63"/>
          <p:cNvSpPr>
            <a:spLocks noChangeAspect="1" noChangeArrowheads="1"/>
          </p:cNvSpPr>
          <p:nvPr/>
        </p:nvSpPr>
        <p:spPr bwMode="auto">
          <a:xfrm>
            <a:off x="6228184" y="3068960"/>
            <a:ext cx="501650"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Marttila</a:t>
            </a:r>
            <a:endParaRPr lang="fi-FI" sz="900" b="1" dirty="0">
              <a:cs typeface="Arial" charset="0"/>
            </a:endParaRPr>
          </a:p>
        </p:txBody>
      </p:sp>
      <p:sp>
        <p:nvSpPr>
          <p:cNvPr id="6208" name="Rectangle 64"/>
          <p:cNvSpPr>
            <a:spLocks noChangeAspect="1" noChangeArrowheads="1"/>
          </p:cNvSpPr>
          <p:nvPr/>
        </p:nvSpPr>
        <p:spPr bwMode="auto">
          <a:xfrm>
            <a:off x="5511800" y="3608388"/>
            <a:ext cx="438150"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Paimio</a:t>
            </a:r>
          </a:p>
        </p:txBody>
      </p:sp>
      <p:sp>
        <p:nvSpPr>
          <p:cNvPr id="6209" name="Rectangle 65"/>
          <p:cNvSpPr>
            <a:spLocks noChangeAspect="1" noChangeArrowheads="1"/>
          </p:cNvSpPr>
          <p:nvPr/>
        </p:nvSpPr>
        <p:spPr bwMode="auto">
          <a:xfrm>
            <a:off x="5364163" y="4221163"/>
            <a:ext cx="390525"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Sauvo</a:t>
            </a:r>
          </a:p>
        </p:txBody>
      </p:sp>
      <p:sp>
        <p:nvSpPr>
          <p:cNvPr id="6210" name="Rectangle 66"/>
          <p:cNvSpPr>
            <a:spLocks noChangeAspect="1" noChangeArrowheads="1"/>
          </p:cNvSpPr>
          <p:nvPr/>
        </p:nvSpPr>
        <p:spPr bwMode="auto">
          <a:xfrm>
            <a:off x="5508104" y="2852936"/>
            <a:ext cx="676467" cy="138499"/>
          </a:xfrm>
          <a:prstGeom prst="rect">
            <a:avLst/>
          </a:prstGeom>
          <a:noFill/>
          <a:ln w="9525">
            <a:noFill/>
            <a:miter lim="800000"/>
            <a:headEnd/>
            <a:tailEnd/>
          </a:ln>
        </p:spPr>
        <p:txBody>
          <a:bodyPr wrap="none" lIns="0" tIns="0" rIns="0" bIns="0">
            <a:spAutoFit/>
          </a:bodyPr>
          <a:lstStyle/>
          <a:p>
            <a:pPr algn="ctr"/>
            <a:r>
              <a:rPr lang="fi-FI" sz="900" b="1" dirty="0" smtClean="0">
                <a:solidFill>
                  <a:srgbClr val="000000"/>
                </a:solidFill>
                <a:latin typeface="Verdana" pitchFamily="34" charset="0"/>
                <a:cs typeface="Arial" charset="0"/>
              </a:rPr>
              <a:t>Tarvasjoki</a:t>
            </a:r>
          </a:p>
        </p:txBody>
      </p:sp>
      <p:sp>
        <p:nvSpPr>
          <p:cNvPr id="6211" name="Rectangle 67"/>
          <p:cNvSpPr>
            <a:spLocks noChangeAspect="1" noChangeArrowheads="1"/>
          </p:cNvSpPr>
          <p:nvPr/>
        </p:nvSpPr>
        <p:spPr bwMode="auto">
          <a:xfrm>
            <a:off x="4214813" y="3606800"/>
            <a:ext cx="373062"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Turku</a:t>
            </a:r>
            <a:endParaRPr lang="fi-FI" sz="900" b="1" dirty="0">
              <a:cs typeface="Arial" charset="0"/>
            </a:endParaRPr>
          </a:p>
        </p:txBody>
      </p:sp>
      <p:sp>
        <p:nvSpPr>
          <p:cNvPr id="6212" name="Rectangle 68"/>
          <p:cNvSpPr>
            <a:spLocks noChangeAspect="1" noChangeArrowheads="1"/>
          </p:cNvSpPr>
          <p:nvPr/>
        </p:nvSpPr>
        <p:spPr bwMode="auto">
          <a:xfrm>
            <a:off x="5435600" y="2038350"/>
            <a:ext cx="439738"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Pöytyä</a:t>
            </a:r>
            <a:endParaRPr lang="fi-FI" sz="900" b="1" dirty="0">
              <a:cs typeface="Arial" charset="0"/>
            </a:endParaRPr>
          </a:p>
        </p:txBody>
      </p:sp>
      <p:sp>
        <p:nvSpPr>
          <p:cNvPr id="6213" name="Rectangle 69"/>
          <p:cNvSpPr>
            <a:spLocks noChangeAspect="1" noChangeArrowheads="1"/>
          </p:cNvSpPr>
          <p:nvPr/>
        </p:nvSpPr>
        <p:spPr bwMode="auto">
          <a:xfrm>
            <a:off x="4932363" y="3716338"/>
            <a:ext cx="495300"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Kaarina</a:t>
            </a:r>
          </a:p>
        </p:txBody>
      </p:sp>
      <p:sp>
        <p:nvSpPr>
          <p:cNvPr id="6214" name="Rectangle 70"/>
          <p:cNvSpPr>
            <a:spLocks noChangeAspect="1" noChangeArrowheads="1"/>
          </p:cNvSpPr>
          <p:nvPr/>
        </p:nvSpPr>
        <p:spPr bwMode="auto">
          <a:xfrm>
            <a:off x="2122488" y="2908300"/>
            <a:ext cx="481012"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Kustavi</a:t>
            </a:r>
            <a:endParaRPr lang="fi-FI" sz="900" b="1" dirty="0">
              <a:cs typeface="Arial" charset="0"/>
            </a:endParaRPr>
          </a:p>
        </p:txBody>
      </p:sp>
      <p:sp>
        <p:nvSpPr>
          <p:cNvPr id="6215" name="Rectangle 71"/>
          <p:cNvSpPr>
            <a:spLocks noChangeAspect="1" noChangeArrowheads="1"/>
          </p:cNvSpPr>
          <p:nvPr/>
        </p:nvSpPr>
        <p:spPr bwMode="auto">
          <a:xfrm>
            <a:off x="3276600" y="1196975"/>
            <a:ext cx="396875" cy="273050"/>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Laitila</a:t>
            </a:r>
          </a:p>
          <a:p>
            <a:endParaRPr lang="fi-FI" sz="900" b="1">
              <a:cs typeface="Arial" charset="0"/>
            </a:endParaRPr>
          </a:p>
        </p:txBody>
      </p:sp>
      <p:sp>
        <p:nvSpPr>
          <p:cNvPr id="6216" name="Rectangle 72"/>
          <p:cNvSpPr>
            <a:spLocks noChangeAspect="1" noChangeArrowheads="1"/>
          </p:cNvSpPr>
          <p:nvPr/>
        </p:nvSpPr>
        <p:spPr bwMode="auto">
          <a:xfrm>
            <a:off x="3495675" y="3608388"/>
            <a:ext cx="538163"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Naantali</a:t>
            </a:r>
          </a:p>
        </p:txBody>
      </p:sp>
      <p:sp>
        <p:nvSpPr>
          <p:cNvPr id="6217" name="Rectangle 73"/>
          <p:cNvSpPr>
            <a:spLocks noChangeAspect="1" noChangeArrowheads="1"/>
          </p:cNvSpPr>
          <p:nvPr/>
        </p:nvSpPr>
        <p:spPr bwMode="auto">
          <a:xfrm>
            <a:off x="4040188" y="2386013"/>
            <a:ext cx="719137"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Nousiainen</a:t>
            </a:r>
            <a:endParaRPr lang="fi-FI" sz="900" b="1" dirty="0">
              <a:cs typeface="Arial" charset="0"/>
            </a:endParaRPr>
          </a:p>
        </p:txBody>
      </p:sp>
      <p:sp>
        <p:nvSpPr>
          <p:cNvPr id="6218" name="Rectangle 74"/>
          <p:cNvSpPr>
            <a:spLocks noChangeAspect="1" noChangeArrowheads="1"/>
          </p:cNvSpPr>
          <p:nvPr/>
        </p:nvSpPr>
        <p:spPr bwMode="auto">
          <a:xfrm>
            <a:off x="2555875" y="549275"/>
            <a:ext cx="665247" cy="138499"/>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Pyhäranta</a:t>
            </a:r>
          </a:p>
        </p:txBody>
      </p:sp>
      <p:sp>
        <p:nvSpPr>
          <p:cNvPr id="6219" name="Rectangle 75"/>
          <p:cNvSpPr>
            <a:spLocks noChangeAspect="1" noChangeArrowheads="1"/>
          </p:cNvSpPr>
          <p:nvPr/>
        </p:nvSpPr>
        <p:spPr bwMode="auto">
          <a:xfrm>
            <a:off x="4211638" y="3284538"/>
            <a:ext cx="390525"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Raisio</a:t>
            </a:r>
            <a:endParaRPr lang="fi-FI" sz="900" b="1" dirty="0">
              <a:cs typeface="Arial" charset="0"/>
            </a:endParaRPr>
          </a:p>
        </p:txBody>
      </p:sp>
      <p:sp>
        <p:nvSpPr>
          <p:cNvPr id="6220" name="Rectangle 76"/>
          <p:cNvSpPr>
            <a:spLocks noChangeAspect="1" noChangeArrowheads="1"/>
          </p:cNvSpPr>
          <p:nvPr/>
        </p:nvSpPr>
        <p:spPr bwMode="auto">
          <a:xfrm>
            <a:off x="4572000" y="2852738"/>
            <a:ext cx="392113"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Rusko</a:t>
            </a:r>
            <a:endParaRPr lang="fi-FI" sz="900" b="1" dirty="0">
              <a:cs typeface="Arial" charset="0"/>
            </a:endParaRPr>
          </a:p>
        </p:txBody>
      </p:sp>
      <p:sp>
        <p:nvSpPr>
          <p:cNvPr id="6221" name="Rectangle 77"/>
          <p:cNvSpPr>
            <a:spLocks noChangeAspect="1" noChangeArrowheads="1"/>
          </p:cNvSpPr>
          <p:nvPr/>
        </p:nvSpPr>
        <p:spPr bwMode="auto">
          <a:xfrm>
            <a:off x="2557463" y="2647950"/>
            <a:ext cx="674687"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Taivassalo</a:t>
            </a:r>
            <a:endParaRPr lang="fi-FI" sz="900" b="1" dirty="0">
              <a:cs typeface="Arial" charset="0"/>
            </a:endParaRPr>
          </a:p>
        </p:txBody>
      </p:sp>
      <p:sp>
        <p:nvSpPr>
          <p:cNvPr id="6222" name="Rectangle 78"/>
          <p:cNvSpPr>
            <a:spLocks noChangeAspect="1" noChangeArrowheads="1"/>
          </p:cNvSpPr>
          <p:nvPr/>
        </p:nvSpPr>
        <p:spPr bwMode="auto">
          <a:xfrm>
            <a:off x="2339975" y="1628775"/>
            <a:ext cx="871538" cy="136525"/>
          </a:xfrm>
          <a:prstGeom prst="rect">
            <a:avLst/>
          </a:prstGeom>
          <a:noFill/>
          <a:ln w="9525">
            <a:noFill/>
            <a:miter lim="800000"/>
            <a:headEnd/>
            <a:tailEnd/>
          </a:ln>
        </p:spPr>
        <p:txBody>
          <a:bodyPr wrap="none" lIns="0" tIns="0" rIns="0" bIns="0">
            <a:spAutoFit/>
          </a:bodyPr>
          <a:lstStyle/>
          <a:p>
            <a:r>
              <a:rPr lang="fi-FI" sz="900" b="1">
                <a:solidFill>
                  <a:srgbClr val="000000"/>
                </a:solidFill>
                <a:latin typeface="Verdana" pitchFamily="34" charset="0"/>
                <a:cs typeface="Arial" charset="0"/>
              </a:rPr>
              <a:t>Uusikaupunki</a:t>
            </a:r>
            <a:endParaRPr lang="fi-FI" sz="900" b="1">
              <a:cs typeface="Arial" charset="0"/>
            </a:endParaRPr>
          </a:p>
        </p:txBody>
      </p:sp>
      <p:sp>
        <p:nvSpPr>
          <p:cNvPr id="6223" name="Rectangle 79"/>
          <p:cNvSpPr>
            <a:spLocks noChangeAspect="1" noChangeArrowheads="1"/>
          </p:cNvSpPr>
          <p:nvPr/>
        </p:nvSpPr>
        <p:spPr bwMode="auto">
          <a:xfrm>
            <a:off x="2987675" y="2276475"/>
            <a:ext cx="517525"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Vehmaa</a:t>
            </a:r>
            <a:endParaRPr lang="fi-FI" sz="900" b="1" dirty="0">
              <a:cs typeface="Arial" charset="0"/>
            </a:endParaRPr>
          </a:p>
        </p:txBody>
      </p:sp>
      <p:sp>
        <p:nvSpPr>
          <p:cNvPr id="6224" name="Rectangle 80"/>
          <p:cNvSpPr>
            <a:spLocks noChangeAspect="1" noChangeArrowheads="1"/>
          </p:cNvSpPr>
          <p:nvPr/>
        </p:nvSpPr>
        <p:spPr bwMode="auto">
          <a:xfrm>
            <a:off x="3708400" y="1989138"/>
            <a:ext cx="650875"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Mynämäki</a:t>
            </a:r>
            <a:endParaRPr lang="fi-FI" sz="900" b="1" dirty="0">
              <a:cs typeface="Arial" charset="0"/>
            </a:endParaRPr>
          </a:p>
        </p:txBody>
      </p:sp>
      <p:sp>
        <p:nvSpPr>
          <p:cNvPr id="6225" name="Rectangle 81"/>
          <p:cNvSpPr>
            <a:spLocks noChangeAspect="1" noChangeArrowheads="1"/>
          </p:cNvSpPr>
          <p:nvPr/>
        </p:nvSpPr>
        <p:spPr bwMode="auto">
          <a:xfrm>
            <a:off x="3603625" y="2908300"/>
            <a:ext cx="409575"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Masku</a:t>
            </a:r>
            <a:endParaRPr lang="fi-FI" sz="900" b="1" dirty="0">
              <a:cs typeface="Arial" charset="0"/>
            </a:endParaRPr>
          </a:p>
        </p:txBody>
      </p:sp>
      <p:sp>
        <p:nvSpPr>
          <p:cNvPr id="6226" name="Rectangle 82"/>
          <p:cNvSpPr>
            <a:spLocks noChangeAspect="1" noChangeArrowheads="1"/>
          </p:cNvSpPr>
          <p:nvPr/>
        </p:nvSpPr>
        <p:spPr bwMode="auto">
          <a:xfrm>
            <a:off x="3429000" y="3171825"/>
            <a:ext cx="174625" cy="87313"/>
          </a:xfrm>
          <a:prstGeom prst="rect">
            <a:avLst/>
          </a:prstGeom>
          <a:solidFill>
            <a:schemeClr val="bg1"/>
          </a:solidFill>
          <a:ln w="9525">
            <a:solidFill>
              <a:schemeClr val="bg1"/>
            </a:solidFill>
            <a:miter lim="800000"/>
            <a:headEnd/>
            <a:tailEnd/>
          </a:ln>
        </p:spPr>
        <p:txBody>
          <a:bodyPr wrap="none" anchor="ctr"/>
          <a:lstStyle/>
          <a:p>
            <a:pPr algn="ctr"/>
            <a:endParaRPr lang="fi-FI" sz="2800">
              <a:solidFill>
                <a:schemeClr val="bg1"/>
              </a:solidFill>
            </a:endParaRPr>
          </a:p>
        </p:txBody>
      </p:sp>
      <p:sp>
        <p:nvSpPr>
          <p:cNvPr id="6227" name="Line 83"/>
          <p:cNvSpPr>
            <a:spLocks noChangeAspect="1" noChangeShapeType="1"/>
          </p:cNvSpPr>
          <p:nvPr/>
        </p:nvSpPr>
        <p:spPr bwMode="auto">
          <a:xfrm flipH="1">
            <a:off x="3429000" y="3171825"/>
            <a:ext cx="260350" cy="0"/>
          </a:xfrm>
          <a:prstGeom prst="line">
            <a:avLst/>
          </a:prstGeom>
          <a:noFill/>
          <a:ln w="3175">
            <a:solidFill>
              <a:schemeClr val="tx1"/>
            </a:solidFill>
            <a:round/>
            <a:headEnd/>
            <a:tailEnd/>
          </a:ln>
        </p:spPr>
        <p:txBody>
          <a:bodyPr/>
          <a:lstStyle/>
          <a:p>
            <a:endParaRPr lang="fi-FI"/>
          </a:p>
        </p:txBody>
      </p:sp>
      <p:cxnSp>
        <p:nvCxnSpPr>
          <p:cNvPr id="157" name="Suora nuoliyhdysviiva 156"/>
          <p:cNvCxnSpPr/>
          <p:nvPr/>
        </p:nvCxnSpPr>
        <p:spPr>
          <a:xfrm flipH="1" flipV="1">
            <a:off x="2771802" y="260648"/>
            <a:ext cx="71411" cy="21719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6288" name="Rectangle 74"/>
          <p:cNvSpPr>
            <a:spLocks noChangeAspect="1" noChangeArrowheads="1"/>
          </p:cNvSpPr>
          <p:nvPr/>
        </p:nvSpPr>
        <p:spPr bwMode="auto">
          <a:xfrm>
            <a:off x="1691680" y="116632"/>
            <a:ext cx="1176592" cy="138499"/>
          </a:xfrm>
          <a:prstGeom prst="rect">
            <a:avLst/>
          </a:prstGeom>
          <a:solidFill>
            <a:schemeClr val="bg1"/>
          </a:solidFill>
          <a:ln w="9525">
            <a:noFill/>
            <a:miter lim="800000"/>
            <a:headEnd/>
            <a:tailEnd/>
          </a:ln>
        </p:spPr>
        <p:txBody>
          <a:bodyPr wrap="square" lIns="0" tIns="0" rIns="0" bIns="0">
            <a:spAutoFit/>
          </a:bodyPr>
          <a:lstStyle/>
          <a:p>
            <a:r>
              <a:rPr lang="fi-FI" sz="900" b="1" dirty="0" smtClean="0">
                <a:solidFill>
                  <a:srgbClr val="000000"/>
                </a:solidFill>
                <a:latin typeface="Verdana" pitchFamily="34" charset="0"/>
                <a:cs typeface="Arial" charset="0"/>
              </a:rPr>
              <a:t>Rauma, Eurajoki</a:t>
            </a:r>
            <a:endParaRPr lang="fi-FI" sz="900" b="1" dirty="0">
              <a:cs typeface="Arial" charset="0"/>
            </a:endParaRPr>
          </a:p>
        </p:txBody>
      </p:sp>
      <p:sp>
        <p:nvSpPr>
          <p:cNvPr id="87" name="Suorakulmio 86"/>
          <p:cNvSpPr/>
          <p:nvPr/>
        </p:nvSpPr>
        <p:spPr>
          <a:xfrm>
            <a:off x="107504" y="1196752"/>
            <a:ext cx="288925" cy="287337"/>
          </a:xfrm>
          <a:prstGeom prst="rect">
            <a:avLst/>
          </a:prstGeom>
          <a:solidFill>
            <a:srgbClr val="66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88" name="Suorakulmio 87"/>
          <p:cNvSpPr/>
          <p:nvPr/>
        </p:nvSpPr>
        <p:spPr>
          <a:xfrm>
            <a:off x="107504" y="1556792"/>
            <a:ext cx="288925" cy="287337"/>
          </a:xfrm>
          <a:prstGeom prst="rect">
            <a:avLst/>
          </a:prstGeom>
          <a:solidFill>
            <a:srgbClr val="FF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6291" name="Tekstikehys 44"/>
          <p:cNvSpPr txBox="1">
            <a:spLocks noChangeArrowheads="1"/>
          </p:cNvSpPr>
          <p:nvPr/>
        </p:nvSpPr>
        <p:spPr bwMode="auto">
          <a:xfrm>
            <a:off x="395536" y="1196752"/>
            <a:ext cx="1800448"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Turun seudun selvitys</a:t>
            </a:r>
            <a:endParaRPr lang="fi-FI" sz="1100" dirty="0">
              <a:latin typeface="Verdana" pitchFamily="34" charset="0"/>
              <a:ea typeface="Verdana" pitchFamily="34" charset="0"/>
              <a:cs typeface="Verdana" pitchFamily="34" charset="0"/>
            </a:endParaRPr>
          </a:p>
        </p:txBody>
      </p:sp>
      <p:sp>
        <p:nvSpPr>
          <p:cNvPr id="6292" name="Tekstikehys 44"/>
          <p:cNvSpPr txBox="1">
            <a:spLocks noChangeArrowheads="1"/>
          </p:cNvSpPr>
          <p:nvPr/>
        </p:nvSpPr>
        <p:spPr bwMode="auto">
          <a:xfrm>
            <a:off x="395536" y="1556792"/>
            <a:ext cx="1728068"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Kemiönsaari-Parainen</a:t>
            </a:r>
            <a:endParaRPr lang="fi-FI" sz="1100" dirty="0">
              <a:latin typeface="Verdana" pitchFamily="34" charset="0"/>
              <a:ea typeface="Verdana" pitchFamily="34" charset="0"/>
              <a:cs typeface="Verdana" pitchFamily="34" charset="0"/>
            </a:endParaRPr>
          </a:p>
        </p:txBody>
      </p:sp>
      <p:sp>
        <p:nvSpPr>
          <p:cNvPr id="91" name="Suorakulmio 90"/>
          <p:cNvSpPr/>
          <p:nvPr/>
        </p:nvSpPr>
        <p:spPr>
          <a:xfrm>
            <a:off x="107504" y="1988840"/>
            <a:ext cx="288155" cy="288032"/>
          </a:xfrm>
          <a:prstGeom prst="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6294" name="Tekstikehys 44"/>
          <p:cNvSpPr txBox="1">
            <a:spLocks noChangeArrowheads="1"/>
          </p:cNvSpPr>
          <p:nvPr/>
        </p:nvSpPr>
        <p:spPr bwMode="auto">
          <a:xfrm>
            <a:off x="395536" y="1916832"/>
            <a:ext cx="2016224" cy="400110"/>
          </a:xfrm>
          <a:prstGeom prst="rect">
            <a:avLst/>
          </a:prstGeom>
          <a:noFill/>
          <a:ln w="9525">
            <a:noFill/>
            <a:miter lim="800000"/>
            <a:headEnd/>
            <a:tailEnd/>
          </a:ln>
        </p:spPr>
        <p:txBody>
          <a:bodyPr wrap="square">
            <a:spAutoFit/>
          </a:bodyPr>
          <a:lstStyle/>
          <a:p>
            <a:r>
              <a:rPr lang="fi-FI" sz="1000" dirty="0" smtClean="0">
                <a:latin typeface="Verdana" pitchFamily="34" charset="0"/>
                <a:ea typeface="Verdana" pitchFamily="34" charset="0"/>
                <a:cs typeface="Verdana" pitchFamily="34" charset="0"/>
              </a:rPr>
              <a:t>Loimaa: Koski TI, Marttila, Oripää, Pöytyä ja Ypäjä</a:t>
            </a:r>
            <a:endParaRPr lang="fi-FI" sz="1000" dirty="0">
              <a:latin typeface="Verdana" pitchFamily="34" charset="0"/>
              <a:ea typeface="Verdana" pitchFamily="34" charset="0"/>
              <a:cs typeface="Verdana" pitchFamily="34" charset="0"/>
            </a:endParaRPr>
          </a:p>
        </p:txBody>
      </p:sp>
      <p:sp>
        <p:nvSpPr>
          <p:cNvPr id="93" name="Suorakulmio 92"/>
          <p:cNvSpPr/>
          <p:nvPr/>
        </p:nvSpPr>
        <p:spPr>
          <a:xfrm>
            <a:off x="5724127" y="6093296"/>
            <a:ext cx="288033" cy="287337"/>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94" name="Tekstikehys 44"/>
          <p:cNvSpPr txBox="1">
            <a:spLocks noChangeArrowheads="1"/>
          </p:cNvSpPr>
          <p:nvPr/>
        </p:nvSpPr>
        <p:spPr bwMode="auto">
          <a:xfrm>
            <a:off x="6084168" y="6093296"/>
            <a:ext cx="2736304"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Kunta ei aio osallistua selvityksiin</a:t>
            </a:r>
            <a:endParaRPr lang="fi-FI" sz="1100" dirty="0">
              <a:latin typeface="Verdana" pitchFamily="34" charset="0"/>
              <a:ea typeface="Verdana" pitchFamily="34" charset="0"/>
              <a:cs typeface="Verdana" pitchFamily="34" charset="0"/>
            </a:endParaRPr>
          </a:p>
        </p:txBody>
      </p:sp>
      <p:sp>
        <p:nvSpPr>
          <p:cNvPr id="95" name="5-sakarainen tähti 94"/>
          <p:cNvSpPr/>
          <p:nvPr/>
        </p:nvSpPr>
        <p:spPr>
          <a:xfrm>
            <a:off x="5759624" y="6453336"/>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96" name="Tekstikehys 44"/>
          <p:cNvSpPr txBox="1">
            <a:spLocks noChangeArrowheads="1"/>
          </p:cNvSpPr>
          <p:nvPr/>
        </p:nvSpPr>
        <p:spPr bwMode="auto">
          <a:xfrm>
            <a:off x="6047631" y="6408197"/>
            <a:ext cx="3096369"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Ei yhtenäisiä päätöksiä selvitysalueesta</a:t>
            </a:r>
            <a:endParaRPr lang="fi-FI" sz="1100" dirty="0">
              <a:latin typeface="Verdana" pitchFamily="34" charset="0"/>
              <a:ea typeface="Verdana" pitchFamily="34" charset="0"/>
              <a:cs typeface="Verdana" pitchFamily="34" charset="0"/>
            </a:endParaRPr>
          </a:p>
        </p:txBody>
      </p:sp>
      <p:sp>
        <p:nvSpPr>
          <p:cNvPr id="97" name="Suorakulmio 96"/>
          <p:cNvSpPr/>
          <p:nvPr/>
        </p:nvSpPr>
        <p:spPr>
          <a:xfrm>
            <a:off x="107504" y="2420888"/>
            <a:ext cx="288925" cy="287338"/>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98" name="Tekstikehys 44"/>
          <p:cNvSpPr txBox="1">
            <a:spLocks noChangeArrowheads="1"/>
          </p:cNvSpPr>
          <p:nvPr/>
        </p:nvSpPr>
        <p:spPr bwMode="auto">
          <a:xfrm>
            <a:off x="395536" y="2348880"/>
            <a:ext cx="1944216" cy="707886"/>
          </a:xfrm>
          <a:prstGeom prst="rect">
            <a:avLst/>
          </a:prstGeom>
          <a:noFill/>
          <a:ln w="9525">
            <a:noFill/>
            <a:miter lim="800000"/>
            <a:headEnd/>
            <a:tailEnd/>
          </a:ln>
        </p:spPr>
        <p:txBody>
          <a:bodyPr wrap="square">
            <a:spAutoFit/>
          </a:bodyPr>
          <a:lstStyle/>
          <a:p>
            <a:r>
              <a:rPr lang="fi-FI" sz="1000" dirty="0" smtClean="0">
                <a:latin typeface="Verdana" pitchFamily="34" charset="0"/>
                <a:ea typeface="Verdana" pitchFamily="34" charset="0"/>
                <a:cs typeface="Verdana" pitchFamily="34" charset="0"/>
              </a:rPr>
              <a:t>Marttila: Aura, Koski TI, Lieto, Loimaa, Marttila, Oripää, Pöytyä ja Tarvasjoki.</a:t>
            </a:r>
            <a:endParaRPr lang="fi-FI" sz="1000" dirty="0">
              <a:latin typeface="Verdana" pitchFamily="34" charset="0"/>
              <a:ea typeface="Verdana" pitchFamily="34" charset="0"/>
              <a:cs typeface="Verdana" pitchFamily="34" charset="0"/>
            </a:endParaRPr>
          </a:p>
        </p:txBody>
      </p:sp>
      <p:sp>
        <p:nvSpPr>
          <p:cNvPr id="99" name="Suorakulmio 98"/>
          <p:cNvSpPr/>
          <p:nvPr/>
        </p:nvSpPr>
        <p:spPr>
          <a:xfrm>
            <a:off x="107504" y="2996952"/>
            <a:ext cx="288925" cy="287338"/>
          </a:xfrm>
          <a:prstGeom prst="rect">
            <a:avLst/>
          </a:prstGeom>
          <a:solidFill>
            <a:srgbClr val="CC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00" name="Suorakulmio 99"/>
          <p:cNvSpPr/>
          <p:nvPr/>
        </p:nvSpPr>
        <p:spPr>
          <a:xfrm>
            <a:off x="107504" y="3429000"/>
            <a:ext cx="288925" cy="287338"/>
          </a:xfrm>
          <a:prstGeom prst="rect">
            <a:avLst/>
          </a:prstGeom>
          <a:solidFill>
            <a:srgbClr val="566B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01" name="Suorakulmio 100"/>
          <p:cNvSpPr/>
          <p:nvPr/>
        </p:nvSpPr>
        <p:spPr>
          <a:xfrm>
            <a:off x="107504" y="3861048"/>
            <a:ext cx="288925" cy="287338"/>
          </a:xfrm>
          <a:prstGeom prst="rect">
            <a:avLst/>
          </a:prstGeom>
          <a:solidFill>
            <a:srgbClr val="E4386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06" name="Suorakulmio 105"/>
          <p:cNvSpPr/>
          <p:nvPr/>
        </p:nvSpPr>
        <p:spPr>
          <a:xfrm>
            <a:off x="395536" y="3028890"/>
            <a:ext cx="1656184" cy="400110"/>
          </a:xfrm>
          <a:prstGeom prst="rect">
            <a:avLst/>
          </a:prstGeom>
        </p:spPr>
        <p:txBody>
          <a:bodyPr wrap="square">
            <a:spAutoFit/>
          </a:bodyPr>
          <a:lstStyle/>
          <a:p>
            <a:r>
              <a:rPr lang="fi-FI" sz="1000" dirty="0" smtClean="0">
                <a:latin typeface="Verdana" pitchFamily="34" charset="0"/>
                <a:ea typeface="Verdana" pitchFamily="34" charset="0"/>
                <a:cs typeface="Verdana" pitchFamily="34" charset="0"/>
              </a:rPr>
              <a:t>Pyhäranta: Eurajoki ja Rauma</a:t>
            </a:r>
            <a:endParaRPr lang="fi-FI" sz="1000" dirty="0">
              <a:latin typeface="Verdana" pitchFamily="34" charset="0"/>
              <a:ea typeface="Verdana" pitchFamily="34" charset="0"/>
              <a:cs typeface="Verdana" pitchFamily="34" charset="0"/>
            </a:endParaRPr>
          </a:p>
        </p:txBody>
      </p:sp>
      <p:sp>
        <p:nvSpPr>
          <p:cNvPr id="107" name="Suorakulmio 106"/>
          <p:cNvSpPr/>
          <p:nvPr/>
        </p:nvSpPr>
        <p:spPr>
          <a:xfrm>
            <a:off x="395536" y="3429000"/>
            <a:ext cx="1512168" cy="246221"/>
          </a:xfrm>
          <a:prstGeom prst="rect">
            <a:avLst/>
          </a:prstGeom>
        </p:spPr>
        <p:txBody>
          <a:bodyPr wrap="square">
            <a:spAutoFit/>
          </a:bodyPr>
          <a:lstStyle/>
          <a:p>
            <a:r>
              <a:rPr lang="fi-FI" sz="1000" dirty="0" smtClean="0">
                <a:latin typeface="Verdana" pitchFamily="34" charset="0"/>
                <a:ea typeface="Verdana" pitchFamily="34" charset="0"/>
                <a:cs typeface="Verdana" pitchFamily="34" charset="0"/>
              </a:rPr>
              <a:t>Salo, Somero</a:t>
            </a:r>
            <a:endParaRPr lang="fi-FI" sz="1000" dirty="0">
              <a:latin typeface="Verdana" pitchFamily="34" charset="0"/>
              <a:ea typeface="Verdana" pitchFamily="34" charset="0"/>
              <a:cs typeface="Verdana" pitchFamily="34" charset="0"/>
            </a:endParaRPr>
          </a:p>
        </p:txBody>
      </p:sp>
      <p:sp>
        <p:nvSpPr>
          <p:cNvPr id="108" name="Suorakulmio 107"/>
          <p:cNvSpPr/>
          <p:nvPr/>
        </p:nvSpPr>
        <p:spPr>
          <a:xfrm>
            <a:off x="395536" y="3789040"/>
            <a:ext cx="2160240" cy="400110"/>
          </a:xfrm>
          <a:prstGeom prst="rect">
            <a:avLst/>
          </a:prstGeom>
        </p:spPr>
        <p:txBody>
          <a:bodyPr wrap="square">
            <a:spAutoFit/>
          </a:bodyPr>
          <a:lstStyle/>
          <a:p>
            <a:r>
              <a:rPr lang="fi-FI" sz="1000" dirty="0" smtClean="0">
                <a:latin typeface="Verdana" pitchFamily="34" charset="0"/>
                <a:ea typeface="Verdana" pitchFamily="34" charset="0"/>
                <a:cs typeface="Verdana" pitchFamily="34" charset="0"/>
              </a:rPr>
              <a:t>Somero: Forssa (+Humppila, Jokioinen, Tammela ja Ypäjä) </a:t>
            </a:r>
            <a:endParaRPr lang="fi-FI" sz="1000" dirty="0">
              <a:latin typeface="Verdana" pitchFamily="34" charset="0"/>
              <a:ea typeface="Verdana" pitchFamily="34" charset="0"/>
              <a:cs typeface="Verdana" pitchFamily="34" charset="0"/>
            </a:endParaRPr>
          </a:p>
        </p:txBody>
      </p:sp>
      <p:sp>
        <p:nvSpPr>
          <p:cNvPr id="109" name="Suorakulmio 108"/>
          <p:cNvSpPr/>
          <p:nvPr/>
        </p:nvSpPr>
        <p:spPr>
          <a:xfrm>
            <a:off x="107504" y="4293096"/>
            <a:ext cx="288032" cy="288032"/>
          </a:xfrm>
          <a:prstGeom prst="rect">
            <a:avLst/>
          </a:prstGeom>
          <a:solidFill>
            <a:srgbClr val="83F9A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10" name="Tekstikehys 44"/>
          <p:cNvSpPr txBox="1">
            <a:spLocks noChangeArrowheads="1"/>
          </p:cNvSpPr>
          <p:nvPr/>
        </p:nvSpPr>
        <p:spPr bwMode="auto">
          <a:xfrm>
            <a:off x="395536" y="4221088"/>
            <a:ext cx="2304256" cy="553998"/>
          </a:xfrm>
          <a:prstGeom prst="rect">
            <a:avLst/>
          </a:prstGeom>
          <a:noFill/>
          <a:ln w="9525">
            <a:noFill/>
            <a:miter lim="800000"/>
            <a:headEnd/>
            <a:tailEnd/>
          </a:ln>
        </p:spPr>
        <p:txBody>
          <a:bodyPr wrap="square">
            <a:spAutoFit/>
          </a:bodyPr>
          <a:lstStyle/>
          <a:p>
            <a:r>
              <a:rPr lang="fi-FI" sz="1000" dirty="0" smtClean="0">
                <a:latin typeface="Verdana" pitchFamily="34" charset="0"/>
                <a:ea typeface="Verdana" pitchFamily="34" charset="0"/>
                <a:cs typeface="Verdana" pitchFamily="34" charset="0"/>
              </a:rPr>
              <a:t>Taivassalo: Kustavi, Masku, Mynämäki, Naantali, Nousiainen ja Vehmaa</a:t>
            </a:r>
            <a:endParaRPr lang="fi-FI" sz="1000" dirty="0">
              <a:latin typeface="Verdana" pitchFamily="34" charset="0"/>
              <a:ea typeface="Verdana" pitchFamily="34" charset="0"/>
              <a:cs typeface="Verdana" pitchFamily="34" charset="0"/>
            </a:endParaRPr>
          </a:p>
        </p:txBody>
      </p:sp>
      <p:sp>
        <p:nvSpPr>
          <p:cNvPr id="111" name="Suorakulmio 110"/>
          <p:cNvSpPr/>
          <p:nvPr/>
        </p:nvSpPr>
        <p:spPr>
          <a:xfrm>
            <a:off x="395536" y="4797152"/>
            <a:ext cx="1646605" cy="246221"/>
          </a:xfrm>
          <a:prstGeom prst="rect">
            <a:avLst/>
          </a:prstGeom>
        </p:spPr>
        <p:txBody>
          <a:bodyPr wrap="none">
            <a:spAutoFit/>
          </a:bodyPr>
          <a:lstStyle/>
          <a:p>
            <a:r>
              <a:rPr lang="fi-FI" sz="1000" dirty="0" smtClean="0">
                <a:latin typeface="Verdana" pitchFamily="34" charset="0"/>
                <a:ea typeface="Verdana" pitchFamily="34" charset="0"/>
                <a:cs typeface="Verdana" pitchFamily="34" charset="0"/>
              </a:rPr>
              <a:t>Laitila ja Uusikaupunki</a:t>
            </a:r>
            <a:endParaRPr lang="fi-FI" sz="1000" dirty="0">
              <a:latin typeface="Verdana" pitchFamily="34" charset="0"/>
              <a:ea typeface="Verdana" pitchFamily="34" charset="0"/>
              <a:cs typeface="Verdana" pitchFamily="34" charset="0"/>
            </a:endParaRPr>
          </a:p>
        </p:txBody>
      </p:sp>
      <p:sp>
        <p:nvSpPr>
          <p:cNvPr id="112" name="Suorakulmio 111"/>
          <p:cNvSpPr/>
          <p:nvPr/>
        </p:nvSpPr>
        <p:spPr>
          <a:xfrm>
            <a:off x="395536" y="5661248"/>
            <a:ext cx="1806905" cy="246221"/>
          </a:xfrm>
          <a:prstGeom prst="rect">
            <a:avLst/>
          </a:prstGeom>
        </p:spPr>
        <p:txBody>
          <a:bodyPr wrap="none">
            <a:spAutoFit/>
          </a:bodyPr>
          <a:lstStyle/>
          <a:p>
            <a:r>
              <a:rPr lang="fi-FI" sz="1000" dirty="0" smtClean="0">
                <a:latin typeface="Verdana" pitchFamily="34" charset="0"/>
                <a:ea typeface="Verdana" pitchFamily="34" charset="0"/>
                <a:cs typeface="Verdana" pitchFamily="34" charset="0"/>
              </a:rPr>
              <a:t>Uusikaupunki: Pyhäranta</a:t>
            </a:r>
            <a:endParaRPr lang="fi-FI" sz="1000" dirty="0">
              <a:latin typeface="Verdana" pitchFamily="34" charset="0"/>
              <a:ea typeface="Verdana" pitchFamily="34" charset="0"/>
              <a:cs typeface="Verdana" pitchFamily="34" charset="0"/>
            </a:endParaRPr>
          </a:p>
        </p:txBody>
      </p:sp>
      <p:sp>
        <p:nvSpPr>
          <p:cNvPr id="113" name="Suorakulmio 112"/>
          <p:cNvSpPr/>
          <p:nvPr/>
        </p:nvSpPr>
        <p:spPr>
          <a:xfrm>
            <a:off x="395536" y="6021288"/>
            <a:ext cx="2448272" cy="400110"/>
          </a:xfrm>
          <a:prstGeom prst="rect">
            <a:avLst/>
          </a:prstGeom>
        </p:spPr>
        <p:txBody>
          <a:bodyPr wrap="square">
            <a:spAutoFit/>
          </a:bodyPr>
          <a:lstStyle/>
          <a:p>
            <a:r>
              <a:rPr lang="fi-FI" sz="1000" dirty="0" smtClean="0">
                <a:latin typeface="Verdana" pitchFamily="34" charset="0"/>
                <a:ea typeface="Verdana" pitchFamily="34" charset="0"/>
                <a:cs typeface="Verdana" pitchFamily="34" charset="0"/>
              </a:rPr>
              <a:t>Vehmaa: Kustavi, Masku, Mynämäki, Nousiainen, Taivassalo</a:t>
            </a:r>
            <a:endParaRPr lang="fi-FI" sz="1000" dirty="0">
              <a:latin typeface="Verdana" pitchFamily="34" charset="0"/>
              <a:ea typeface="Verdana" pitchFamily="34" charset="0"/>
              <a:cs typeface="Verdana" pitchFamily="34" charset="0"/>
            </a:endParaRPr>
          </a:p>
        </p:txBody>
      </p:sp>
      <p:sp>
        <p:nvSpPr>
          <p:cNvPr id="114" name="Suorakulmio 113"/>
          <p:cNvSpPr/>
          <p:nvPr/>
        </p:nvSpPr>
        <p:spPr>
          <a:xfrm>
            <a:off x="107504" y="4797152"/>
            <a:ext cx="288925" cy="287337"/>
          </a:xfrm>
          <a:prstGeom prst="rect">
            <a:avLst/>
          </a:prstGeom>
          <a:solidFill>
            <a:srgbClr val="EF89A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15" name="Suorakulmio 114"/>
          <p:cNvSpPr/>
          <p:nvPr/>
        </p:nvSpPr>
        <p:spPr>
          <a:xfrm>
            <a:off x="107504" y="5661248"/>
            <a:ext cx="288925" cy="287337"/>
          </a:xfrm>
          <a:prstGeom prst="rect">
            <a:avLst/>
          </a:prstGeom>
          <a:solidFill>
            <a:srgbClr val="7030A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16" name="Suorakulmio 115"/>
          <p:cNvSpPr/>
          <p:nvPr/>
        </p:nvSpPr>
        <p:spPr>
          <a:xfrm>
            <a:off x="107504" y="6093296"/>
            <a:ext cx="288925" cy="287337"/>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20" name="Suorakulmio 119"/>
          <p:cNvSpPr/>
          <p:nvPr/>
        </p:nvSpPr>
        <p:spPr>
          <a:xfrm>
            <a:off x="107504" y="5229200"/>
            <a:ext cx="288925" cy="287337"/>
          </a:xfrm>
          <a:prstGeom prst="rect">
            <a:avLst/>
          </a:prstGeom>
          <a:solidFill>
            <a:srgbClr val="3366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22" name="Suorakulmio 121"/>
          <p:cNvSpPr/>
          <p:nvPr/>
        </p:nvSpPr>
        <p:spPr>
          <a:xfrm>
            <a:off x="395536" y="5229200"/>
            <a:ext cx="1120820" cy="246221"/>
          </a:xfrm>
          <a:prstGeom prst="rect">
            <a:avLst/>
          </a:prstGeom>
        </p:spPr>
        <p:txBody>
          <a:bodyPr wrap="none">
            <a:spAutoFit/>
          </a:bodyPr>
          <a:lstStyle/>
          <a:p>
            <a:r>
              <a:rPr lang="fi-FI" sz="1000" dirty="0" smtClean="0">
                <a:latin typeface="Verdana" pitchFamily="34" charset="0"/>
                <a:ea typeface="Verdana" pitchFamily="34" charset="0"/>
                <a:cs typeface="Verdana" pitchFamily="34" charset="0"/>
              </a:rPr>
              <a:t>Laitila: Rauma</a:t>
            </a:r>
            <a:endParaRPr lang="fi-FI" sz="1000" dirty="0">
              <a:latin typeface="Verdana" pitchFamily="34" charset="0"/>
              <a:ea typeface="Verdana" pitchFamily="34" charset="0"/>
              <a:cs typeface="Verdana" pitchFamily="34" charset="0"/>
            </a:endParaRPr>
          </a:p>
        </p:txBody>
      </p:sp>
      <p:sp>
        <p:nvSpPr>
          <p:cNvPr id="124" name="Tekstikehys 44"/>
          <p:cNvSpPr txBox="1">
            <a:spLocks noChangeArrowheads="1"/>
          </p:cNvSpPr>
          <p:nvPr/>
        </p:nvSpPr>
        <p:spPr bwMode="auto">
          <a:xfrm>
            <a:off x="7452320" y="839034"/>
            <a:ext cx="1728192" cy="861774"/>
          </a:xfrm>
          <a:prstGeom prst="rect">
            <a:avLst/>
          </a:prstGeom>
          <a:noFill/>
          <a:ln w="9525">
            <a:noFill/>
            <a:miter lim="800000"/>
            <a:headEnd/>
            <a:tailEnd/>
          </a:ln>
        </p:spPr>
        <p:txBody>
          <a:bodyPr wrap="square">
            <a:spAutoFit/>
          </a:bodyPr>
          <a:lstStyle/>
          <a:p>
            <a:r>
              <a:rPr lang="fi-FI" sz="1000" dirty="0" smtClean="0"/>
              <a:t>(**) Koski Tl ottaa kantaa mahdollisiin selvitys-alueisiin vasta kun kaikki kuntauudistuksen elementit ovat tiedossa. </a:t>
            </a:r>
            <a:endParaRPr lang="fi-FI" sz="1000" dirty="0"/>
          </a:p>
        </p:txBody>
      </p:sp>
      <p:cxnSp>
        <p:nvCxnSpPr>
          <p:cNvPr id="134" name="Suora nuoliyhdysviiva 133"/>
          <p:cNvCxnSpPr/>
          <p:nvPr/>
        </p:nvCxnSpPr>
        <p:spPr>
          <a:xfrm flipV="1">
            <a:off x="7812360" y="1988841"/>
            <a:ext cx="72010" cy="288031"/>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37" name="Rectangle 74"/>
          <p:cNvSpPr>
            <a:spLocks noChangeAspect="1" noChangeArrowheads="1"/>
          </p:cNvSpPr>
          <p:nvPr/>
        </p:nvSpPr>
        <p:spPr bwMode="auto">
          <a:xfrm>
            <a:off x="7740352" y="1844824"/>
            <a:ext cx="426399" cy="138499"/>
          </a:xfrm>
          <a:prstGeom prst="rect">
            <a:avLst/>
          </a:prstGeom>
          <a:solidFill>
            <a:schemeClr val="bg1"/>
          </a:solidFill>
          <a:ln w="9525">
            <a:noFill/>
            <a:miter lim="800000"/>
            <a:headEnd/>
            <a:tailEnd/>
          </a:ln>
        </p:spPr>
        <p:txBody>
          <a:bodyPr wrap="none" lIns="0" tIns="0" rIns="0" bIns="0">
            <a:spAutoFit/>
          </a:bodyPr>
          <a:lstStyle/>
          <a:p>
            <a:r>
              <a:rPr lang="fi-FI" sz="900" b="1" dirty="0" smtClean="0">
                <a:solidFill>
                  <a:srgbClr val="000000"/>
                </a:solidFill>
                <a:latin typeface="Verdana" pitchFamily="34" charset="0"/>
                <a:cs typeface="Arial" charset="0"/>
              </a:rPr>
              <a:t>Forssa</a:t>
            </a:r>
            <a:endParaRPr lang="fi-FI" sz="900" b="1" dirty="0">
              <a:cs typeface="Arial" charset="0"/>
            </a:endParaRPr>
          </a:p>
        </p:txBody>
      </p:sp>
      <p:sp>
        <p:nvSpPr>
          <p:cNvPr id="138" name="5-sakarainen tähti 137"/>
          <p:cNvSpPr/>
          <p:nvPr/>
        </p:nvSpPr>
        <p:spPr>
          <a:xfrm>
            <a:off x="179512" y="1268760"/>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39" name="5-sakarainen tähti 138"/>
          <p:cNvSpPr/>
          <p:nvPr/>
        </p:nvSpPr>
        <p:spPr>
          <a:xfrm>
            <a:off x="179512" y="2492896"/>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40" name="5-sakarainen tähti 139"/>
          <p:cNvSpPr/>
          <p:nvPr/>
        </p:nvSpPr>
        <p:spPr>
          <a:xfrm>
            <a:off x="179512" y="2060848"/>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41" name="5-sakarainen tähti 140"/>
          <p:cNvSpPr/>
          <p:nvPr/>
        </p:nvSpPr>
        <p:spPr>
          <a:xfrm>
            <a:off x="179512" y="3933056"/>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42" name="5-sakarainen tähti 141"/>
          <p:cNvSpPr/>
          <p:nvPr/>
        </p:nvSpPr>
        <p:spPr>
          <a:xfrm>
            <a:off x="179512" y="4365104"/>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43" name="5-sakarainen tähti 142"/>
          <p:cNvSpPr/>
          <p:nvPr/>
        </p:nvSpPr>
        <p:spPr>
          <a:xfrm>
            <a:off x="179512" y="6165304"/>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46" name="Rectangle 74"/>
          <p:cNvSpPr>
            <a:spLocks noChangeAspect="1" noChangeArrowheads="1"/>
          </p:cNvSpPr>
          <p:nvPr/>
        </p:nvSpPr>
        <p:spPr bwMode="auto">
          <a:xfrm>
            <a:off x="3923928" y="620688"/>
            <a:ext cx="447238" cy="138499"/>
          </a:xfrm>
          <a:prstGeom prst="rect">
            <a:avLst/>
          </a:prstGeom>
          <a:solidFill>
            <a:schemeClr val="bg1"/>
          </a:solidFill>
          <a:ln w="9525">
            <a:noFill/>
            <a:miter lim="800000"/>
            <a:headEnd/>
            <a:tailEnd/>
          </a:ln>
        </p:spPr>
        <p:txBody>
          <a:bodyPr wrap="none" lIns="0" tIns="0" rIns="0" bIns="0">
            <a:spAutoFit/>
          </a:bodyPr>
          <a:lstStyle/>
          <a:p>
            <a:r>
              <a:rPr lang="fi-FI" sz="900" b="1" dirty="0" smtClean="0">
                <a:solidFill>
                  <a:srgbClr val="000000"/>
                </a:solidFill>
                <a:latin typeface="Verdana" pitchFamily="34" charset="0"/>
                <a:cs typeface="Arial" charset="0"/>
              </a:rPr>
              <a:t>Rauma</a:t>
            </a:r>
            <a:endParaRPr lang="fi-FI" sz="900" b="1" dirty="0">
              <a:cs typeface="Arial" charset="0"/>
            </a:endParaRPr>
          </a:p>
        </p:txBody>
      </p:sp>
      <p:cxnSp>
        <p:nvCxnSpPr>
          <p:cNvPr id="147" name="Suora nuoliyhdysviiva 146"/>
          <p:cNvCxnSpPr/>
          <p:nvPr/>
        </p:nvCxnSpPr>
        <p:spPr>
          <a:xfrm flipV="1">
            <a:off x="3923928" y="764704"/>
            <a:ext cx="144016" cy="288032"/>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29" name="Suorakulmio 128"/>
          <p:cNvSpPr/>
          <p:nvPr/>
        </p:nvSpPr>
        <p:spPr>
          <a:xfrm>
            <a:off x="107504" y="6453336"/>
            <a:ext cx="288925" cy="287337"/>
          </a:xfrm>
          <a:prstGeom prst="rect">
            <a:avLst/>
          </a:prstGeom>
          <a:solidFill>
            <a:srgbClr val="CC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30" name="Suorakulmio 129"/>
          <p:cNvSpPr/>
          <p:nvPr/>
        </p:nvSpPr>
        <p:spPr>
          <a:xfrm>
            <a:off x="395536" y="6381328"/>
            <a:ext cx="4320480" cy="369332"/>
          </a:xfrm>
          <a:prstGeom prst="rect">
            <a:avLst/>
          </a:prstGeom>
        </p:spPr>
        <p:txBody>
          <a:bodyPr wrap="square">
            <a:spAutoFit/>
          </a:bodyPr>
          <a:lstStyle/>
          <a:p>
            <a:r>
              <a:rPr lang="fi-FI" sz="900" dirty="0" smtClean="0">
                <a:latin typeface="Verdana" pitchFamily="34" charset="0"/>
                <a:ea typeface="Verdana" pitchFamily="34" charset="0"/>
                <a:cs typeface="Verdana" pitchFamily="34" charset="0"/>
              </a:rPr>
              <a:t>Mynämäki: Kaarina, Lieto, Masku, Naantali, Nousiainen, Paimio, Raisio, Rusko, Sauvo ja Turku</a:t>
            </a:r>
            <a:endParaRPr lang="fi-FI" sz="900" dirty="0">
              <a:latin typeface="Verdana" pitchFamily="34" charset="0"/>
              <a:ea typeface="Verdana" pitchFamily="34" charset="0"/>
              <a:cs typeface="Verdana" pitchFamily="34" charset="0"/>
            </a:endParaRPr>
          </a:p>
        </p:txBody>
      </p:sp>
      <p:sp>
        <p:nvSpPr>
          <p:cNvPr id="131" name="5-sakarainen tähti 130"/>
          <p:cNvSpPr/>
          <p:nvPr/>
        </p:nvSpPr>
        <p:spPr>
          <a:xfrm>
            <a:off x="179512" y="6525344"/>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28" name="5-sakarainen tähti 127"/>
          <p:cNvSpPr/>
          <p:nvPr/>
        </p:nvSpPr>
        <p:spPr>
          <a:xfrm>
            <a:off x="179512" y="5733256"/>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32" name="5-sakarainen tähti 131"/>
          <p:cNvSpPr/>
          <p:nvPr/>
        </p:nvSpPr>
        <p:spPr>
          <a:xfrm>
            <a:off x="2915369" y="692696"/>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33" name="5-sakarainen tähti 132"/>
          <p:cNvSpPr/>
          <p:nvPr/>
        </p:nvSpPr>
        <p:spPr>
          <a:xfrm>
            <a:off x="5579665" y="4365104"/>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35" name="5-sakarainen tähti 134"/>
          <p:cNvSpPr/>
          <p:nvPr/>
        </p:nvSpPr>
        <p:spPr>
          <a:xfrm>
            <a:off x="4716016" y="2636912"/>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36" name="5-sakarainen tähti 135"/>
          <p:cNvSpPr/>
          <p:nvPr/>
        </p:nvSpPr>
        <p:spPr>
          <a:xfrm>
            <a:off x="5795689" y="3429000"/>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44" name="5-sakarainen tähti 143"/>
          <p:cNvSpPr/>
          <p:nvPr/>
        </p:nvSpPr>
        <p:spPr>
          <a:xfrm>
            <a:off x="5867697" y="2204417"/>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45" name="5-sakarainen tähti 144"/>
          <p:cNvSpPr/>
          <p:nvPr/>
        </p:nvSpPr>
        <p:spPr>
          <a:xfrm>
            <a:off x="4067497" y="2564457"/>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48" name="5-sakarainen tähti 147"/>
          <p:cNvSpPr/>
          <p:nvPr/>
        </p:nvSpPr>
        <p:spPr>
          <a:xfrm>
            <a:off x="3707457" y="2132856"/>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49" name="5-sakarainen tähti 148"/>
          <p:cNvSpPr/>
          <p:nvPr/>
        </p:nvSpPr>
        <p:spPr>
          <a:xfrm>
            <a:off x="6372200" y="2924497"/>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50" name="5-sakarainen tähti 149"/>
          <p:cNvSpPr/>
          <p:nvPr/>
        </p:nvSpPr>
        <p:spPr>
          <a:xfrm>
            <a:off x="6731793" y="2852936"/>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51" name="5-sakarainen tähti 150"/>
          <p:cNvSpPr/>
          <p:nvPr/>
        </p:nvSpPr>
        <p:spPr>
          <a:xfrm>
            <a:off x="4715569" y="3788593"/>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52" name="5-sakarainen tähti 151"/>
          <p:cNvSpPr/>
          <p:nvPr/>
        </p:nvSpPr>
        <p:spPr>
          <a:xfrm>
            <a:off x="5363641" y="2945160"/>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53" name="5-sakarainen tähti 152"/>
          <p:cNvSpPr/>
          <p:nvPr/>
        </p:nvSpPr>
        <p:spPr>
          <a:xfrm>
            <a:off x="2555329" y="3068960"/>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54" name="5-sakarainen tähti 153"/>
          <p:cNvSpPr/>
          <p:nvPr/>
        </p:nvSpPr>
        <p:spPr>
          <a:xfrm>
            <a:off x="5291633" y="2708473"/>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55" name="5-sakarainen tähti 154"/>
          <p:cNvSpPr/>
          <p:nvPr/>
        </p:nvSpPr>
        <p:spPr>
          <a:xfrm>
            <a:off x="5148064" y="3356545"/>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56" name="5-sakarainen tähti 155"/>
          <p:cNvSpPr/>
          <p:nvPr/>
        </p:nvSpPr>
        <p:spPr>
          <a:xfrm>
            <a:off x="4283521" y="3429000"/>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58" name="5-sakarainen tähti 157"/>
          <p:cNvSpPr/>
          <p:nvPr/>
        </p:nvSpPr>
        <p:spPr>
          <a:xfrm>
            <a:off x="4283521" y="3788593"/>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59" name="5-sakarainen tähti 158"/>
          <p:cNvSpPr/>
          <p:nvPr/>
        </p:nvSpPr>
        <p:spPr>
          <a:xfrm>
            <a:off x="3995936" y="2924944"/>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60" name="5-sakarainen tähti 159"/>
          <p:cNvSpPr/>
          <p:nvPr/>
        </p:nvSpPr>
        <p:spPr>
          <a:xfrm>
            <a:off x="3635449" y="3788593"/>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63" name="5-sakarainen tähti 162"/>
          <p:cNvSpPr/>
          <p:nvPr/>
        </p:nvSpPr>
        <p:spPr>
          <a:xfrm>
            <a:off x="5868144" y="1628800"/>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64" name="5-sakarainen tähti 163"/>
          <p:cNvSpPr/>
          <p:nvPr/>
        </p:nvSpPr>
        <p:spPr>
          <a:xfrm>
            <a:off x="6587777" y="1484784"/>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65" name="5-sakarainen tähti 164"/>
          <p:cNvSpPr/>
          <p:nvPr/>
        </p:nvSpPr>
        <p:spPr>
          <a:xfrm>
            <a:off x="3347864" y="2420441"/>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66" name="5-sakarainen tähti 165"/>
          <p:cNvSpPr/>
          <p:nvPr/>
        </p:nvSpPr>
        <p:spPr>
          <a:xfrm>
            <a:off x="5867697" y="3068513"/>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67" name="5-sakarainen tähti 166"/>
          <p:cNvSpPr/>
          <p:nvPr/>
        </p:nvSpPr>
        <p:spPr>
          <a:xfrm>
            <a:off x="2843361" y="2780481"/>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68" name="5-sakarainen tähti 167"/>
          <p:cNvSpPr/>
          <p:nvPr/>
        </p:nvSpPr>
        <p:spPr>
          <a:xfrm>
            <a:off x="7595889" y="2852489"/>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69" name="Suorakulmio 168"/>
          <p:cNvSpPr/>
          <p:nvPr/>
        </p:nvSpPr>
        <p:spPr>
          <a:xfrm>
            <a:off x="5724127" y="5589240"/>
            <a:ext cx="288033" cy="287337"/>
          </a:xfrm>
          <a:prstGeom prst="rect">
            <a:avLst/>
          </a:prstGeom>
          <a:solidFill>
            <a:srgbClr val="D600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70" name="Tekstikehys 44"/>
          <p:cNvSpPr txBox="1">
            <a:spLocks noChangeArrowheads="1"/>
          </p:cNvSpPr>
          <p:nvPr/>
        </p:nvSpPr>
        <p:spPr bwMode="auto">
          <a:xfrm>
            <a:off x="6084168" y="5445224"/>
            <a:ext cx="2736304" cy="646331"/>
          </a:xfrm>
          <a:prstGeom prst="rect">
            <a:avLst/>
          </a:prstGeom>
          <a:noFill/>
          <a:ln w="9525">
            <a:noFill/>
            <a:miter lim="800000"/>
            <a:headEnd/>
            <a:tailEnd/>
          </a:ln>
        </p:spPr>
        <p:txBody>
          <a:bodyPr wrap="square">
            <a:spAutoFit/>
          </a:bodyPr>
          <a:lstStyle/>
          <a:p>
            <a:pPr lvl="0"/>
            <a:r>
              <a:rPr lang="fi-FI" sz="900" dirty="0" smtClean="0">
                <a:latin typeface="+mn-lt"/>
                <a:ea typeface="Verdana" pitchFamily="34" charset="0"/>
                <a:cs typeface="Verdana" pitchFamily="34" charset="0"/>
              </a:rPr>
              <a:t>Tarvasjoki</a:t>
            </a:r>
            <a:r>
              <a:rPr lang="fi-FI" sz="900" dirty="0" smtClean="0">
                <a:latin typeface="+mn-lt"/>
              </a:rPr>
              <a:t> ei ilmoita ensisijaista selvitysaluetta. Vaihtoehtoisina esittää: Auranmaa + Lieto osana Turun kaupunkiseudun selvitystä. Tähän lähtisivät myös Koski Tl ja Marttila.</a:t>
            </a:r>
            <a:endParaRPr lang="fi-FI" sz="900" dirty="0">
              <a:latin typeface="+mn-lt"/>
              <a:ea typeface="Verdana" pitchFamily="34" charset="0"/>
              <a:cs typeface="Verdana" pitchFamily="34" charset="0"/>
            </a:endParaRPr>
          </a:p>
        </p:txBody>
      </p:sp>
      <p:sp>
        <p:nvSpPr>
          <p:cNvPr id="172" name="5-sakarainen tähti 171"/>
          <p:cNvSpPr/>
          <p:nvPr/>
        </p:nvSpPr>
        <p:spPr>
          <a:xfrm>
            <a:off x="2339305" y="1052289"/>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4" name="Freeform 50"/>
          <p:cNvSpPr>
            <a:spLocks noChangeAspect="1"/>
          </p:cNvSpPr>
          <p:nvPr/>
        </p:nvSpPr>
        <p:spPr bwMode="auto">
          <a:xfrm>
            <a:off x="3524250" y="1350963"/>
            <a:ext cx="1636713" cy="1435100"/>
          </a:xfrm>
          <a:custGeom>
            <a:avLst/>
            <a:gdLst>
              <a:gd name="T0" fmla="*/ 2147483647 w 71"/>
              <a:gd name="T1" fmla="*/ 2147483647 h 65"/>
              <a:gd name="T2" fmla="*/ 2147483647 w 71"/>
              <a:gd name="T3" fmla="*/ 2147483647 h 65"/>
              <a:gd name="T4" fmla="*/ 2147483647 w 71"/>
              <a:gd name="T5" fmla="*/ 2147483647 h 65"/>
              <a:gd name="T6" fmla="*/ 0 w 71"/>
              <a:gd name="T7" fmla="*/ 2147483647 h 65"/>
              <a:gd name="T8" fmla="*/ 0 w 71"/>
              <a:gd name="T9" fmla="*/ 2147483647 h 65"/>
              <a:gd name="T10" fmla="*/ 0 w 71"/>
              <a:gd name="T11" fmla="*/ 2147483647 h 65"/>
              <a:gd name="T12" fmla="*/ 0 w 71"/>
              <a:gd name="T13" fmla="*/ 2147483647 h 65"/>
              <a:gd name="T14" fmla="*/ 2147483647 w 71"/>
              <a:gd name="T15" fmla="*/ 2147483647 h 65"/>
              <a:gd name="T16" fmla="*/ 2147483647 w 71"/>
              <a:gd name="T17" fmla="*/ 0 h 65"/>
              <a:gd name="T18" fmla="*/ 2147483647 w 71"/>
              <a:gd name="T19" fmla="*/ 2147483647 h 65"/>
              <a:gd name="T20" fmla="*/ 2147483647 w 71"/>
              <a:gd name="T21" fmla="*/ 0 h 65"/>
              <a:gd name="T22" fmla="*/ 2147483647 w 71"/>
              <a:gd name="T23" fmla="*/ 2147483647 h 65"/>
              <a:gd name="T24" fmla="*/ 2147483647 w 71"/>
              <a:gd name="T25" fmla="*/ 2147483647 h 65"/>
              <a:gd name="T26" fmla="*/ 2147483647 w 71"/>
              <a:gd name="T27" fmla="*/ 2147483647 h 65"/>
              <a:gd name="T28" fmla="*/ 2147483647 w 71"/>
              <a:gd name="T29" fmla="*/ 2147483647 h 65"/>
              <a:gd name="T30" fmla="*/ 2147483647 w 71"/>
              <a:gd name="T31" fmla="*/ 2147483647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
              <a:gd name="T49" fmla="*/ 0 h 65"/>
              <a:gd name="T50" fmla="*/ 71 w 71"/>
              <a:gd name="T51" fmla="*/ 65 h 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 h="65">
                <a:moveTo>
                  <a:pt x="23" y="53"/>
                </a:moveTo>
                <a:lnTo>
                  <a:pt x="17" y="59"/>
                </a:lnTo>
                <a:lnTo>
                  <a:pt x="11" y="65"/>
                </a:lnTo>
                <a:lnTo>
                  <a:pt x="0" y="65"/>
                </a:lnTo>
                <a:lnTo>
                  <a:pt x="0" y="59"/>
                </a:lnTo>
                <a:lnTo>
                  <a:pt x="0" y="47"/>
                </a:lnTo>
                <a:lnTo>
                  <a:pt x="0" y="29"/>
                </a:lnTo>
                <a:lnTo>
                  <a:pt x="23" y="12"/>
                </a:lnTo>
                <a:lnTo>
                  <a:pt x="35" y="0"/>
                </a:lnTo>
                <a:lnTo>
                  <a:pt x="41" y="6"/>
                </a:lnTo>
                <a:lnTo>
                  <a:pt x="41" y="0"/>
                </a:lnTo>
                <a:lnTo>
                  <a:pt x="53" y="24"/>
                </a:lnTo>
                <a:lnTo>
                  <a:pt x="71" y="35"/>
                </a:lnTo>
                <a:lnTo>
                  <a:pt x="53" y="35"/>
                </a:lnTo>
                <a:lnTo>
                  <a:pt x="35" y="47"/>
                </a:lnTo>
                <a:lnTo>
                  <a:pt x="23" y="53"/>
                </a:lnTo>
                <a:close/>
              </a:path>
            </a:pathLst>
          </a:custGeom>
          <a:solidFill>
            <a:schemeClr val="bg1">
              <a:lumMod val="85000"/>
            </a:schemeClr>
          </a:solidFill>
          <a:ln w="12700">
            <a:solidFill>
              <a:srgbClr val="000000"/>
            </a:solidFill>
            <a:prstDash val="solid"/>
            <a:round/>
            <a:headEnd/>
            <a:tailEnd/>
          </a:ln>
        </p:spPr>
        <p:txBody>
          <a:bodyPr/>
          <a:lstStyle/>
          <a:p>
            <a:endParaRPr lang="fi-FI"/>
          </a:p>
        </p:txBody>
      </p:sp>
      <p:sp>
        <p:nvSpPr>
          <p:cNvPr id="6157" name="Freeform 13"/>
          <p:cNvSpPr>
            <a:spLocks noChangeAspect="1"/>
          </p:cNvSpPr>
          <p:nvPr/>
        </p:nvSpPr>
        <p:spPr bwMode="auto">
          <a:xfrm>
            <a:off x="5986463" y="3041650"/>
            <a:ext cx="2490787" cy="2389188"/>
          </a:xfrm>
          <a:custGeom>
            <a:avLst/>
            <a:gdLst>
              <a:gd name="T0" fmla="*/ 2147483647 w 108"/>
              <a:gd name="T1" fmla="*/ 2147483647 h 108"/>
              <a:gd name="T2" fmla="*/ 2147483647 w 108"/>
              <a:gd name="T3" fmla="*/ 2147483647 h 108"/>
              <a:gd name="T4" fmla="*/ 2147483647 w 108"/>
              <a:gd name="T5" fmla="*/ 2147483647 h 108"/>
              <a:gd name="T6" fmla="*/ 2147483647 w 108"/>
              <a:gd name="T7" fmla="*/ 2147483647 h 108"/>
              <a:gd name="T8" fmla="*/ 2147483647 w 108"/>
              <a:gd name="T9" fmla="*/ 2147483647 h 108"/>
              <a:gd name="T10" fmla="*/ 2147483647 w 108"/>
              <a:gd name="T11" fmla="*/ 2147483647 h 108"/>
              <a:gd name="T12" fmla="*/ 2147483647 w 108"/>
              <a:gd name="T13" fmla="*/ 2147483647 h 108"/>
              <a:gd name="T14" fmla="*/ 2147483647 w 108"/>
              <a:gd name="T15" fmla="*/ 2147483647 h 108"/>
              <a:gd name="T16" fmla="*/ 2147483647 w 108"/>
              <a:gd name="T17" fmla="*/ 2147483647 h 108"/>
              <a:gd name="T18" fmla="*/ 2147483647 w 108"/>
              <a:gd name="T19" fmla="*/ 2147483647 h 108"/>
              <a:gd name="T20" fmla="*/ 2147483647 w 108"/>
              <a:gd name="T21" fmla="*/ 2147483647 h 108"/>
              <a:gd name="T22" fmla="*/ 2147483647 w 108"/>
              <a:gd name="T23" fmla="*/ 2147483647 h 108"/>
              <a:gd name="T24" fmla="*/ 2147483647 w 108"/>
              <a:gd name="T25" fmla="*/ 2147483647 h 108"/>
              <a:gd name="T26" fmla="*/ 2147483647 w 108"/>
              <a:gd name="T27" fmla="*/ 2147483647 h 108"/>
              <a:gd name="T28" fmla="*/ 2147483647 w 108"/>
              <a:gd name="T29" fmla="*/ 2147483647 h 108"/>
              <a:gd name="T30" fmla="*/ 2147483647 w 108"/>
              <a:gd name="T31" fmla="*/ 2147483647 h 108"/>
              <a:gd name="T32" fmla="*/ 2147483647 w 108"/>
              <a:gd name="T33" fmla="*/ 2147483647 h 108"/>
              <a:gd name="T34" fmla="*/ 2147483647 w 108"/>
              <a:gd name="T35" fmla="*/ 2147483647 h 108"/>
              <a:gd name="T36" fmla="*/ 2147483647 w 108"/>
              <a:gd name="T37" fmla="*/ 2147483647 h 108"/>
              <a:gd name="T38" fmla="*/ 2147483647 w 108"/>
              <a:gd name="T39" fmla="*/ 2147483647 h 108"/>
              <a:gd name="T40" fmla="*/ 2147483647 w 108"/>
              <a:gd name="T41" fmla="*/ 2147483647 h 108"/>
              <a:gd name="T42" fmla="*/ 2147483647 w 108"/>
              <a:gd name="T43" fmla="*/ 2147483647 h 108"/>
              <a:gd name="T44" fmla="*/ 2147483647 w 108"/>
              <a:gd name="T45" fmla="*/ 2147483647 h 108"/>
              <a:gd name="T46" fmla="*/ 0 w 108"/>
              <a:gd name="T47" fmla="*/ 2147483647 h 108"/>
              <a:gd name="T48" fmla="*/ 2147483647 w 108"/>
              <a:gd name="T49" fmla="*/ 2147483647 h 108"/>
              <a:gd name="T50" fmla="*/ 2147483647 w 108"/>
              <a:gd name="T51" fmla="*/ 2147483647 h 108"/>
              <a:gd name="T52" fmla="*/ 2147483647 w 108"/>
              <a:gd name="T53" fmla="*/ 2147483647 h 108"/>
              <a:gd name="T54" fmla="*/ 2147483647 w 108"/>
              <a:gd name="T55" fmla="*/ 2147483647 h 108"/>
              <a:gd name="T56" fmla="*/ 2147483647 w 108"/>
              <a:gd name="T57" fmla="*/ 0 h 108"/>
              <a:gd name="T58" fmla="*/ 2147483647 w 108"/>
              <a:gd name="T59" fmla="*/ 2147483647 h 108"/>
              <a:gd name="T60" fmla="*/ 2147483647 w 108"/>
              <a:gd name="T61" fmla="*/ 2147483647 h 108"/>
              <a:gd name="T62" fmla="*/ 2147483647 w 108"/>
              <a:gd name="T63" fmla="*/ 2147483647 h 108"/>
              <a:gd name="T64" fmla="*/ 2147483647 w 108"/>
              <a:gd name="T65" fmla="*/ 2147483647 h 108"/>
              <a:gd name="T66" fmla="*/ 2147483647 w 108"/>
              <a:gd name="T67" fmla="*/ 2147483647 h 108"/>
              <a:gd name="T68" fmla="*/ 2147483647 w 108"/>
              <a:gd name="T69" fmla="*/ 2147483647 h 108"/>
              <a:gd name="T70" fmla="*/ 2147483647 w 108"/>
              <a:gd name="T71" fmla="*/ 2147483647 h 108"/>
              <a:gd name="T72" fmla="*/ 2147483647 w 108"/>
              <a:gd name="T73" fmla="*/ 2147483647 h 108"/>
              <a:gd name="T74" fmla="*/ 2147483647 w 108"/>
              <a:gd name="T75" fmla="*/ 2147483647 h 108"/>
              <a:gd name="T76" fmla="*/ 2147483647 w 108"/>
              <a:gd name="T77" fmla="*/ 2147483647 h 108"/>
              <a:gd name="T78" fmla="*/ 2147483647 w 108"/>
              <a:gd name="T79" fmla="*/ 2147483647 h 108"/>
              <a:gd name="T80" fmla="*/ 2147483647 w 108"/>
              <a:gd name="T81" fmla="*/ 2147483647 h 1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108"/>
              <a:gd name="T125" fmla="*/ 108 w 108"/>
              <a:gd name="T126" fmla="*/ 108 h 1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108">
                <a:moveTo>
                  <a:pt x="90" y="72"/>
                </a:moveTo>
                <a:lnTo>
                  <a:pt x="90" y="90"/>
                </a:lnTo>
                <a:lnTo>
                  <a:pt x="90" y="96"/>
                </a:lnTo>
                <a:lnTo>
                  <a:pt x="78" y="90"/>
                </a:lnTo>
                <a:lnTo>
                  <a:pt x="60" y="96"/>
                </a:lnTo>
                <a:lnTo>
                  <a:pt x="54" y="96"/>
                </a:lnTo>
                <a:lnTo>
                  <a:pt x="48" y="96"/>
                </a:lnTo>
                <a:lnTo>
                  <a:pt x="36" y="108"/>
                </a:lnTo>
                <a:lnTo>
                  <a:pt x="24" y="108"/>
                </a:lnTo>
                <a:lnTo>
                  <a:pt x="18" y="108"/>
                </a:lnTo>
                <a:lnTo>
                  <a:pt x="18" y="102"/>
                </a:lnTo>
                <a:lnTo>
                  <a:pt x="12" y="102"/>
                </a:lnTo>
                <a:lnTo>
                  <a:pt x="12" y="96"/>
                </a:lnTo>
                <a:lnTo>
                  <a:pt x="6" y="96"/>
                </a:lnTo>
                <a:lnTo>
                  <a:pt x="6" y="90"/>
                </a:lnTo>
                <a:lnTo>
                  <a:pt x="6" y="84"/>
                </a:lnTo>
                <a:lnTo>
                  <a:pt x="12" y="72"/>
                </a:lnTo>
                <a:lnTo>
                  <a:pt x="18" y="66"/>
                </a:lnTo>
                <a:lnTo>
                  <a:pt x="24" y="60"/>
                </a:lnTo>
                <a:lnTo>
                  <a:pt x="24" y="54"/>
                </a:lnTo>
                <a:lnTo>
                  <a:pt x="18" y="48"/>
                </a:lnTo>
                <a:lnTo>
                  <a:pt x="12" y="54"/>
                </a:lnTo>
                <a:lnTo>
                  <a:pt x="6" y="60"/>
                </a:lnTo>
                <a:lnTo>
                  <a:pt x="0" y="48"/>
                </a:lnTo>
                <a:lnTo>
                  <a:pt x="6" y="24"/>
                </a:lnTo>
                <a:lnTo>
                  <a:pt x="6" y="12"/>
                </a:lnTo>
                <a:lnTo>
                  <a:pt x="6" y="18"/>
                </a:lnTo>
                <a:lnTo>
                  <a:pt x="36" y="6"/>
                </a:lnTo>
                <a:lnTo>
                  <a:pt x="48" y="0"/>
                </a:lnTo>
                <a:lnTo>
                  <a:pt x="66" y="6"/>
                </a:lnTo>
                <a:lnTo>
                  <a:pt x="78" y="6"/>
                </a:lnTo>
                <a:lnTo>
                  <a:pt x="78" y="12"/>
                </a:lnTo>
                <a:lnTo>
                  <a:pt x="84" y="18"/>
                </a:lnTo>
                <a:lnTo>
                  <a:pt x="90" y="24"/>
                </a:lnTo>
                <a:lnTo>
                  <a:pt x="96" y="24"/>
                </a:lnTo>
                <a:lnTo>
                  <a:pt x="96" y="36"/>
                </a:lnTo>
                <a:lnTo>
                  <a:pt x="108" y="36"/>
                </a:lnTo>
                <a:lnTo>
                  <a:pt x="108" y="48"/>
                </a:lnTo>
                <a:lnTo>
                  <a:pt x="102" y="54"/>
                </a:lnTo>
                <a:lnTo>
                  <a:pt x="96" y="66"/>
                </a:lnTo>
                <a:lnTo>
                  <a:pt x="90" y="72"/>
                </a:lnTo>
                <a:close/>
              </a:path>
            </a:pathLst>
          </a:custGeom>
          <a:pattFill prst="wdUpDiag">
            <a:fgClr>
              <a:srgbClr val="A5A5A5"/>
            </a:fgClr>
            <a:bgClr>
              <a:srgbClr val="FFFFFF"/>
            </a:bgClr>
          </a:patt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fi-FI"/>
          </a:p>
        </p:txBody>
      </p:sp>
      <p:sp>
        <p:nvSpPr>
          <p:cNvPr id="6146" name="Text Box 2"/>
          <p:cNvSpPr txBox="1">
            <a:spLocks noChangeArrowheads="1"/>
          </p:cNvSpPr>
          <p:nvPr/>
        </p:nvSpPr>
        <p:spPr bwMode="auto">
          <a:xfrm>
            <a:off x="4788024" y="138118"/>
            <a:ext cx="4176464" cy="338554"/>
          </a:xfrm>
          <a:prstGeom prst="rect">
            <a:avLst/>
          </a:prstGeom>
          <a:solidFill>
            <a:schemeClr val="bg1"/>
          </a:solidFill>
          <a:ln w="9525">
            <a:noFill/>
            <a:miter lim="800000"/>
            <a:headEnd/>
            <a:tailEnd/>
          </a:ln>
        </p:spPr>
        <p:txBody>
          <a:bodyPr wrap="square">
            <a:spAutoFit/>
          </a:bodyPr>
          <a:lstStyle/>
          <a:p>
            <a:r>
              <a:rPr lang="fi-FI" sz="1600" b="1" dirty="0">
                <a:cs typeface="Arial" charset="0"/>
              </a:rPr>
              <a:t>Varsinais-Suomi: </a:t>
            </a:r>
            <a:r>
              <a:rPr lang="fi-FI" sz="1600" b="1" dirty="0" smtClean="0">
                <a:cs typeface="Arial" charset="0"/>
              </a:rPr>
              <a:t>selvitystilanne</a:t>
            </a:r>
            <a:endParaRPr lang="fi-FI" sz="1600" dirty="0">
              <a:cs typeface="Arial" charset="0"/>
            </a:endParaRPr>
          </a:p>
        </p:txBody>
      </p:sp>
      <p:sp>
        <p:nvSpPr>
          <p:cNvPr id="6147" name="Freeform 3"/>
          <p:cNvSpPr>
            <a:spLocks noChangeAspect="1"/>
          </p:cNvSpPr>
          <p:nvPr/>
        </p:nvSpPr>
        <p:spPr bwMode="auto">
          <a:xfrm>
            <a:off x="6405563" y="2239963"/>
            <a:ext cx="700087" cy="939800"/>
          </a:xfrm>
          <a:custGeom>
            <a:avLst/>
            <a:gdLst>
              <a:gd name="T0" fmla="*/ 2147483647 w 30"/>
              <a:gd name="T1" fmla="*/ 2147483647 h 42"/>
              <a:gd name="T2" fmla="*/ 2147483647 w 30"/>
              <a:gd name="T3" fmla="*/ 2147483647 h 42"/>
              <a:gd name="T4" fmla="*/ 0 w 30"/>
              <a:gd name="T5" fmla="*/ 2147483647 h 42"/>
              <a:gd name="T6" fmla="*/ 2147483647 w 30"/>
              <a:gd name="T7" fmla="*/ 2147483647 h 42"/>
              <a:gd name="T8" fmla="*/ 2147483647 w 30"/>
              <a:gd name="T9" fmla="*/ 0 h 42"/>
              <a:gd name="T10" fmla="*/ 2147483647 w 30"/>
              <a:gd name="T11" fmla="*/ 2147483647 h 42"/>
              <a:gd name="T12" fmla="*/ 2147483647 w 30"/>
              <a:gd name="T13" fmla="*/ 2147483647 h 42"/>
              <a:gd name="T14" fmla="*/ 2147483647 w 30"/>
              <a:gd name="T15" fmla="*/ 2147483647 h 4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42"/>
              <a:gd name="T26" fmla="*/ 30 w 30"/>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42">
                <a:moveTo>
                  <a:pt x="18" y="42"/>
                </a:moveTo>
                <a:lnTo>
                  <a:pt x="6" y="24"/>
                </a:lnTo>
                <a:lnTo>
                  <a:pt x="0" y="6"/>
                </a:lnTo>
                <a:lnTo>
                  <a:pt x="12" y="6"/>
                </a:lnTo>
                <a:lnTo>
                  <a:pt x="24" y="0"/>
                </a:lnTo>
                <a:lnTo>
                  <a:pt x="30" y="24"/>
                </a:lnTo>
                <a:lnTo>
                  <a:pt x="30" y="36"/>
                </a:lnTo>
                <a:lnTo>
                  <a:pt x="18" y="42"/>
                </a:lnTo>
                <a:close/>
              </a:path>
            </a:pathLst>
          </a:custGeom>
          <a:noFill/>
          <a:ln w="12700">
            <a:solidFill>
              <a:srgbClr val="000000"/>
            </a:solidFill>
            <a:prstDash val="solid"/>
            <a:round/>
            <a:headEnd/>
            <a:tailEnd/>
          </a:ln>
        </p:spPr>
        <p:txBody>
          <a:bodyPr/>
          <a:lstStyle/>
          <a:p>
            <a:endParaRPr lang="fi-FI"/>
          </a:p>
        </p:txBody>
      </p:sp>
      <p:sp>
        <p:nvSpPr>
          <p:cNvPr id="6148" name="Freeform 4"/>
          <p:cNvSpPr>
            <a:spLocks noChangeAspect="1"/>
          </p:cNvSpPr>
          <p:nvPr/>
        </p:nvSpPr>
        <p:spPr bwMode="auto">
          <a:xfrm>
            <a:off x="6948264" y="2257425"/>
            <a:ext cx="1931988" cy="1336675"/>
          </a:xfrm>
          <a:custGeom>
            <a:avLst/>
            <a:gdLst>
              <a:gd name="T0" fmla="*/ 2147483647 w 1005"/>
              <a:gd name="T1" fmla="*/ 2147483647 h 696"/>
              <a:gd name="T2" fmla="*/ 2147483647 w 1005"/>
              <a:gd name="T3" fmla="*/ 2147483647 h 696"/>
              <a:gd name="T4" fmla="*/ 2147483647 w 1005"/>
              <a:gd name="T5" fmla="*/ 2147483647 h 696"/>
              <a:gd name="T6" fmla="*/ 2147483647 w 1005"/>
              <a:gd name="T7" fmla="*/ 2147483647 h 696"/>
              <a:gd name="T8" fmla="*/ 2147483647 w 1005"/>
              <a:gd name="T9" fmla="*/ 2147483647 h 696"/>
              <a:gd name="T10" fmla="*/ 2147483647 w 1005"/>
              <a:gd name="T11" fmla="*/ 2147483647 h 696"/>
              <a:gd name="T12" fmla="*/ 2147483647 w 1005"/>
              <a:gd name="T13" fmla="*/ 2147483647 h 696"/>
              <a:gd name="T14" fmla="*/ 2147483647 w 1005"/>
              <a:gd name="T15" fmla="*/ 2147483647 h 696"/>
              <a:gd name="T16" fmla="*/ 2147483647 w 1005"/>
              <a:gd name="T17" fmla="*/ 2147483647 h 696"/>
              <a:gd name="T18" fmla="*/ 2147483647 w 1005"/>
              <a:gd name="T19" fmla="*/ 2147483647 h 696"/>
              <a:gd name="T20" fmla="*/ 2147483647 w 1005"/>
              <a:gd name="T21" fmla="*/ 2147483647 h 696"/>
              <a:gd name="T22" fmla="*/ 2147483647 w 1005"/>
              <a:gd name="T23" fmla="*/ 2147483647 h 696"/>
              <a:gd name="T24" fmla="*/ 0 w 1005"/>
              <a:gd name="T25" fmla="*/ 0 h 696"/>
              <a:gd name="T26" fmla="*/ 2147483647 w 1005"/>
              <a:gd name="T27" fmla="*/ 2147483647 h 696"/>
              <a:gd name="T28" fmla="*/ 2147483647 w 1005"/>
              <a:gd name="T29" fmla="*/ 0 h 696"/>
              <a:gd name="T30" fmla="*/ 2147483647 w 1005"/>
              <a:gd name="T31" fmla="*/ 0 h 696"/>
              <a:gd name="T32" fmla="*/ 2147483647 w 1005"/>
              <a:gd name="T33" fmla="*/ 2147483647 h 696"/>
              <a:gd name="T34" fmla="*/ 2147483647 w 1005"/>
              <a:gd name="T35" fmla="*/ 2147483647 h 6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05"/>
              <a:gd name="T55" fmla="*/ 0 h 696"/>
              <a:gd name="T56" fmla="*/ 1005 w 1005"/>
              <a:gd name="T57" fmla="*/ 696 h 6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05" h="696">
                <a:moveTo>
                  <a:pt x="933" y="347"/>
                </a:moveTo>
                <a:lnTo>
                  <a:pt x="1005" y="416"/>
                </a:lnTo>
                <a:lnTo>
                  <a:pt x="933" y="694"/>
                </a:lnTo>
                <a:lnTo>
                  <a:pt x="645" y="696"/>
                </a:lnTo>
                <a:lnTo>
                  <a:pt x="576" y="693"/>
                </a:lnTo>
                <a:lnTo>
                  <a:pt x="503" y="625"/>
                </a:lnTo>
                <a:lnTo>
                  <a:pt x="431" y="555"/>
                </a:lnTo>
                <a:lnTo>
                  <a:pt x="431" y="486"/>
                </a:lnTo>
                <a:lnTo>
                  <a:pt x="287" y="486"/>
                </a:lnTo>
                <a:lnTo>
                  <a:pt x="288" y="486"/>
                </a:lnTo>
                <a:lnTo>
                  <a:pt x="72" y="416"/>
                </a:lnTo>
                <a:lnTo>
                  <a:pt x="72" y="278"/>
                </a:lnTo>
                <a:lnTo>
                  <a:pt x="0" y="0"/>
                </a:lnTo>
                <a:lnTo>
                  <a:pt x="215" y="69"/>
                </a:lnTo>
                <a:lnTo>
                  <a:pt x="359" y="0"/>
                </a:lnTo>
                <a:lnTo>
                  <a:pt x="431" y="0"/>
                </a:lnTo>
                <a:lnTo>
                  <a:pt x="718" y="278"/>
                </a:lnTo>
                <a:lnTo>
                  <a:pt x="933" y="347"/>
                </a:lnTo>
                <a:close/>
              </a:path>
            </a:pathLst>
          </a:custGeom>
          <a:pattFill prst="wdUpDiag">
            <a:fgClr>
              <a:srgbClr val="A5A5A5"/>
            </a:fgClr>
            <a:bgClr>
              <a:srgbClr val="FFFFFF"/>
            </a:bgClr>
          </a:patt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fi-FI"/>
          </a:p>
        </p:txBody>
      </p:sp>
      <p:sp>
        <p:nvSpPr>
          <p:cNvPr id="6149" name="Freeform 5"/>
          <p:cNvSpPr>
            <a:spLocks noChangeAspect="1"/>
          </p:cNvSpPr>
          <p:nvPr/>
        </p:nvSpPr>
        <p:spPr bwMode="auto">
          <a:xfrm>
            <a:off x="5435600" y="3171825"/>
            <a:ext cx="687388" cy="914400"/>
          </a:xfrm>
          <a:custGeom>
            <a:avLst/>
            <a:gdLst>
              <a:gd name="T0" fmla="*/ 2147483647 w 30"/>
              <a:gd name="T1" fmla="*/ 2147483647 h 42"/>
              <a:gd name="T2" fmla="*/ 0 w 30"/>
              <a:gd name="T3" fmla="*/ 2147483647 h 42"/>
              <a:gd name="T4" fmla="*/ 0 w 30"/>
              <a:gd name="T5" fmla="*/ 2147483647 h 42"/>
              <a:gd name="T6" fmla="*/ 2147483647 w 30"/>
              <a:gd name="T7" fmla="*/ 2147483647 h 42"/>
              <a:gd name="T8" fmla="*/ 2147483647 w 30"/>
              <a:gd name="T9" fmla="*/ 2147483647 h 42"/>
              <a:gd name="T10" fmla="*/ 2147483647 w 30"/>
              <a:gd name="T11" fmla="*/ 2147483647 h 42"/>
              <a:gd name="T12" fmla="*/ 2147483647 w 30"/>
              <a:gd name="T13" fmla="*/ 0 h 42"/>
              <a:gd name="T14" fmla="*/ 2147483647 w 30"/>
              <a:gd name="T15" fmla="*/ 2147483647 h 4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42"/>
              <a:gd name="T26" fmla="*/ 30 w 30"/>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42">
                <a:moveTo>
                  <a:pt x="12" y="6"/>
                </a:moveTo>
                <a:lnTo>
                  <a:pt x="0" y="12"/>
                </a:lnTo>
                <a:lnTo>
                  <a:pt x="0" y="36"/>
                </a:lnTo>
                <a:lnTo>
                  <a:pt x="24" y="42"/>
                </a:lnTo>
                <a:lnTo>
                  <a:pt x="30" y="18"/>
                </a:lnTo>
                <a:lnTo>
                  <a:pt x="30" y="6"/>
                </a:lnTo>
                <a:lnTo>
                  <a:pt x="12" y="0"/>
                </a:lnTo>
                <a:lnTo>
                  <a:pt x="12" y="6"/>
                </a:lnTo>
                <a:close/>
              </a:path>
            </a:pathLst>
          </a:custGeom>
          <a:solidFill>
            <a:schemeClr val="bg1">
              <a:lumMod val="85000"/>
            </a:schemeClr>
          </a:solidFill>
          <a:ln w="12700">
            <a:solidFill>
              <a:srgbClr val="000000"/>
            </a:solidFill>
            <a:prstDash val="solid"/>
            <a:round/>
            <a:headEnd/>
            <a:tailEnd/>
          </a:ln>
        </p:spPr>
        <p:txBody>
          <a:bodyPr/>
          <a:lstStyle/>
          <a:p>
            <a:endParaRPr lang="fi-FI"/>
          </a:p>
        </p:txBody>
      </p:sp>
      <p:sp>
        <p:nvSpPr>
          <p:cNvPr id="6150" name="Freeform 6"/>
          <p:cNvSpPr>
            <a:spLocks noChangeAspect="1"/>
          </p:cNvSpPr>
          <p:nvPr/>
        </p:nvSpPr>
        <p:spPr bwMode="auto">
          <a:xfrm>
            <a:off x="5019675" y="3967163"/>
            <a:ext cx="1106488" cy="661987"/>
          </a:xfrm>
          <a:custGeom>
            <a:avLst/>
            <a:gdLst>
              <a:gd name="T0" fmla="*/ 2147483647 w 48"/>
              <a:gd name="T1" fmla="*/ 2147483647 h 30"/>
              <a:gd name="T2" fmla="*/ 2147483647 w 48"/>
              <a:gd name="T3" fmla="*/ 2147483647 h 30"/>
              <a:gd name="T4" fmla="*/ 2147483647 w 48"/>
              <a:gd name="T5" fmla="*/ 2147483647 h 30"/>
              <a:gd name="T6" fmla="*/ 2147483647 w 48"/>
              <a:gd name="T7" fmla="*/ 2147483647 h 30"/>
              <a:gd name="T8" fmla="*/ 0 w 48"/>
              <a:gd name="T9" fmla="*/ 2147483647 h 30"/>
              <a:gd name="T10" fmla="*/ 0 w 48"/>
              <a:gd name="T11" fmla="*/ 2147483647 h 30"/>
              <a:gd name="T12" fmla="*/ 2147483647 w 48"/>
              <a:gd name="T13" fmla="*/ 2147483647 h 30"/>
              <a:gd name="T14" fmla="*/ 2147483647 w 48"/>
              <a:gd name="T15" fmla="*/ 2147483647 h 30"/>
              <a:gd name="T16" fmla="*/ 2147483647 w 48"/>
              <a:gd name="T17" fmla="*/ 0 h 30"/>
              <a:gd name="T18" fmla="*/ 2147483647 w 48"/>
              <a:gd name="T19" fmla="*/ 0 h 30"/>
              <a:gd name="T20" fmla="*/ 2147483647 w 48"/>
              <a:gd name="T21" fmla="*/ 2147483647 h 30"/>
              <a:gd name="T22" fmla="*/ 2147483647 w 48"/>
              <a:gd name="T23" fmla="*/ 2147483647 h 30"/>
              <a:gd name="T24" fmla="*/ 2147483647 w 48"/>
              <a:gd name="T25" fmla="*/ 2147483647 h 30"/>
              <a:gd name="T26" fmla="*/ 2147483647 w 48"/>
              <a:gd name="T27" fmla="*/ 2147483647 h 30"/>
              <a:gd name="T28" fmla="*/ 2147483647 w 48"/>
              <a:gd name="T29" fmla="*/ 2147483647 h 30"/>
              <a:gd name="T30" fmla="*/ 2147483647 w 48"/>
              <a:gd name="T31" fmla="*/ 2147483647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30"/>
              <a:gd name="T50" fmla="*/ 48 w 48"/>
              <a:gd name="T51" fmla="*/ 30 h 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30">
                <a:moveTo>
                  <a:pt x="30" y="30"/>
                </a:moveTo>
                <a:lnTo>
                  <a:pt x="18" y="30"/>
                </a:lnTo>
                <a:lnTo>
                  <a:pt x="12" y="24"/>
                </a:lnTo>
                <a:lnTo>
                  <a:pt x="6" y="24"/>
                </a:lnTo>
                <a:lnTo>
                  <a:pt x="0" y="24"/>
                </a:lnTo>
                <a:lnTo>
                  <a:pt x="0" y="18"/>
                </a:lnTo>
                <a:lnTo>
                  <a:pt x="6" y="12"/>
                </a:lnTo>
                <a:lnTo>
                  <a:pt x="12" y="6"/>
                </a:lnTo>
                <a:lnTo>
                  <a:pt x="12" y="0"/>
                </a:lnTo>
                <a:lnTo>
                  <a:pt x="18" y="0"/>
                </a:lnTo>
                <a:lnTo>
                  <a:pt x="42" y="6"/>
                </a:lnTo>
                <a:lnTo>
                  <a:pt x="48" y="18"/>
                </a:lnTo>
                <a:lnTo>
                  <a:pt x="48" y="24"/>
                </a:lnTo>
                <a:lnTo>
                  <a:pt x="42" y="24"/>
                </a:lnTo>
                <a:lnTo>
                  <a:pt x="36" y="30"/>
                </a:lnTo>
                <a:lnTo>
                  <a:pt x="30" y="30"/>
                </a:lnTo>
                <a:close/>
              </a:path>
            </a:pathLst>
          </a:custGeom>
          <a:solidFill>
            <a:schemeClr val="bg1">
              <a:lumMod val="85000"/>
            </a:schemeClr>
          </a:solidFill>
          <a:ln w="12700">
            <a:solidFill>
              <a:srgbClr val="000000"/>
            </a:solidFill>
            <a:prstDash val="solid"/>
            <a:round/>
            <a:headEnd/>
            <a:tailEnd/>
          </a:ln>
        </p:spPr>
        <p:txBody>
          <a:bodyPr/>
          <a:lstStyle/>
          <a:p>
            <a:endParaRPr lang="fi-FI"/>
          </a:p>
        </p:txBody>
      </p:sp>
      <p:sp>
        <p:nvSpPr>
          <p:cNvPr id="6152" name="Freeform 8"/>
          <p:cNvSpPr>
            <a:spLocks noChangeAspect="1"/>
          </p:cNvSpPr>
          <p:nvPr/>
        </p:nvSpPr>
        <p:spPr bwMode="auto">
          <a:xfrm>
            <a:off x="4600575" y="3435350"/>
            <a:ext cx="838200" cy="658813"/>
          </a:xfrm>
          <a:custGeom>
            <a:avLst/>
            <a:gdLst>
              <a:gd name="T0" fmla="*/ 2147483647 w 36"/>
              <a:gd name="T1" fmla="*/ 2147483647 h 30"/>
              <a:gd name="T2" fmla="*/ 2147483647 w 36"/>
              <a:gd name="T3" fmla="*/ 2147483647 h 30"/>
              <a:gd name="T4" fmla="*/ 2147483647 w 36"/>
              <a:gd name="T5" fmla="*/ 2147483647 h 30"/>
              <a:gd name="T6" fmla="*/ 2147483647 w 36"/>
              <a:gd name="T7" fmla="*/ 2147483647 h 30"/>
              <a:gd name="T8" fmla="*/ 0 w 36"/>
              <a:gd name="T9" fmla="*/ 2147483647 h 30"/>
              <a:gd name="T10" fmla="*/ 2147483647 w 36"/>
              <a:gd name="T11" fmla="*/ 2147483647 h 30"/>
              <a:gd name="T12" fmla="*/ 2147483647 w 36"/>
              <a:gd name="T13" fmla="*/ 2147483647 h 30"/>
              <a:gd name="T14" fmla="*/ 2147483647 w 36"/>
              <a:gd name="T15" fmla="*/ 0 h 30"/>
              <a:gd name="T16" fmla="*/ 2147483647 w 36"/>
              <a:gd name="T17" fmla="*/ 2147483647 h 30"/>
              <a:gd name="T18" fmla="*/ 2147483647 w 36"/>
              <a:gd name="T19" fmla="*/ 2147483647 h 30"/>
              <a:gd name="T20" fmla="*/ 2147483647 w 36"/>
              <a:gd name="T21" fmla="*/ 2147483647 h 30"/>
              <a:gd name="T22" fmla="*/ 2147483647 w 36"/>
              <a:gd name="T23" fmla="*/ 2147483647 h 30"/>
              <a:gd name="T24" fmla="*/ 2147483647 w 36"/>
              <a:gd name="T25" fmla="*/ 2147483647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0"/>
              <a:gd name="T41" fmla="*/ 36 w 36"/>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0">
                <a:moveTo>
                  <a:pt x="24" y="24"/>
                </a:moveTo>
                <a:lnTo>
                  <a:pt x="18" y="24"/>
                </a:lnTo>
                <a:lnTo>
                  <a:pt x="12" y="24"/>
                </a:lnTo>
                <a:lnTo>
                  <a:pt x="6" y="30"/>
                </a:lnTo>
                <a:lnTo>
                  <a:pt x="0" y="18"/>
                </a:lnTo>
                <a:lnTo>
                  <a:pt x="12" y="6"/>
                </a:lnTo>
                <a:lnTo>
                  <a:pt x="18" y="12"/>
                </a:lnTo>
                <a:lnTo>
                  <a:pt x="36" y="0"/>
                </a:lnTo>
                <a:lnTo>
                  <a:pt x="36" y="24"/>
                </a:lnTo>
                <a:lnTo>
                  <a:pt x="30" y="24"/>
                </a:lnTo>
                <a:lnTo>
                  <a:pt x="30" y="30"/>
                </a:lnTo>
                <a:lnTo>
                  <a:pt x="30" y="24"/>
                </a:lnTo>
                <a:lnTo>
                  <a:pt x="24" y="24"/>
                </a:lnTo>
                <a:close/>
              </a:path>
            </a:pathLst>
          </a:custGeom>
          <a:solidFill>
            <a:schemeClr val="bg1">
              <a:lumMod val="85000"/>
            </a:schemeClr>
          </a:solidFill>
          <a:ln w="12700">
            <a:solidFill>
              <a:schemeClr val="tx1"/>
            </a:solidFill>
            <a:prstDash val="solid"/>
            <a:round/>
            <a:headEnd/>
            <a:tailEnd/>
          </a:ln>
        </p:spPr>
        <p:txBody>
          <a:bodyPr/>
          <a:lstStyle/>
          <a:p>
            <a:endParaRPr lang="fi-FI"/>
          </a:p>
        </p:txBody>
      </p:sp>
      <p:sp>
        <p:nvSpPr>
          <p:cNvPr id="6153" name="Freeform 9"/>
          <p:cNvSpPr>
            <a:spLocks noChangeAspect="1"/>
          </p:cNvSpPr>
          <p:nvPr/>
        </p:nvSpPr>
        <p:spPr bwMode="auto">
          <a:xfrm>
            <a:off x="4741863" y="4629150"/>
            <a:ext cx="1384300" cy="1195388"/>
          </a:xfrm>
          <a:custGeom>
            <a:avLst/>
            <a:gdLst>
              <a:gd name="T0" fmla="*/ 2147483647 w 60"/>
              <a:gd name="T1" fmla="*/ 2147483647 h 54"/>
              <a:gd name="T2" fmla="*/ 2147483647 w 60"/>
              <a:gd name="T3" fmla="*/ 2147483647 h 54"/>
              <a:gd name="T4" fmla="*/ 2147483647 w 60"/>
              <a:gd name="T5" fmla="*/ 2147483647 h 54"/>
              <a:gd name="T6" fmla="*/ 0 w 60"/>
              <a:gd name="T7" fmla="*/ 2147483647 h 54"/>
              <a:gd name="T8" fmla="*/ 0 w 60"/>
              <a:gd name="T9" fmla="*/ 2147483647 h 54"/>
              <a:gd name="T10" fmla="*/ 0 w 60"/>
              <a:gd name="T11" fmla="*/ 2147483647 h 54"/>
              <a:gd name="T12" fmla="*/ 0 w 60"/>
              <a:gd name="T13" fmla="*/ 2147483647 h 54"/>
              <a:gd name="T14" fmla="*/ 2147483647 w 60"/>
              <a:gd name="T15" fmla="*/ 2147483647 h 54"/>
              <a:gd name="T16" fmla="*/ 2147483647 w 60"/>
              <a:gd name="T17" fmla="*/ 2147483647 h 54"/>
              <a:gd name="T18" fmla="*/ 2147483647 w 60"/>
              <a:gd name="T19" fmla="*/ 2147483647 h 54"/>
              <a:gd name="T20" fmla="*/ 2147483647 w 60"/>
              <a:gd name="T21" fmla="*/ 2147483647 h 54"/>
              <a:gd name="T22" fmla="*/ 2147483647 w 60"/>
              <a:gd name="T23" fmla="*/ 2147483647 h 54"/>
              <a:gd name="T24" fmla="*/ 2147483647 w 60"/>
              <a:gd name="T25" fmla="*/ 2147483647 h 54"/>
              <a:gd name="T26" fmla="*/ 2147483647 w 60"/>
              <a:gd name="T27" fmla="*/ 2147483647 h 54"/>
              <a:gd name="T28" fmla="*/ 2147483647 w 60"/>
              <a:gd name="T29" fmla="*/ 2147483647 h 54"/>
              <a:gd name="T30" fmla="*/ 2147483647 w 60"/>
              <a:gd name="T31" fmla="*/ 0 h 54"/>
              <a:gd name="T32" fmla="*/ 2147483647 w 60"/>
              <a:gd name="T33" fmla="*/ 0 h 54"/>
              <a:gd name="T34" fmla="*/ 2147483647 w 60"/>
              <a:gd name="T35" fmla="*/ 0 h 54"/>
              <a:gd name="T36" fmla="*/ 2147483647 w 60"/>
              <a:gd name="T37" fmla="*/ 2147483647 h 54"/>
              <a:gd name="T38" fmla="*/ 2147483647 w 60"/>
              <a:gd name="T39" fmla="*/ 2147483647 h 54"/>
              <a:gd name="T40" fmla="*/ 2147483647 w 60"/>
              <a:gd name="T41" fmla="*/ 2147483647 h 54"/>
              <a:gd name="T42" fmla="*/ 2147483647 w 60"/>
              <a:gd name="T43" fmla="*/ 2147483647 h 54"/>
              <a:gd name="T44" fmla="*/ 2147483647 w 60"/>
              <a:gd name="T45" fmla="*/ 2147483647 h 54"/>
              <a:gd name="T46" fmla="*/ 2147483647 w 60"/>
              <a:gd name="T47" fmla="*/ 2147483647 h 54"/>
              <a:gd name="T48" fmla="*/ 2147483647 w 60"/>
              <a:gd name="T49" fmla="*/ 2147483647 h 54"/>
              <a:gd name="T50" fmla="*/ 2147483647 w 60"/>
              <a:gd name="T51" fmla="*/ 2147483647 h 54"/>
              <a:gd name="T52" fmla="*/ 2147483647 w 60"/>
              <a:gd name="T53" fmla="*/ 2147483647 h 54"/>
              <a:gd name="T54" fmla="*/ 2147483647 w 60"/>
              <a:gd name="T55" fmla="*/ 2147483647 h 54"/>
              <a:gd name="T56" fmla="*/ 2147483647 w 60"/>
              <a:gd name="T57" fmla="*/ 2147483647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4"/>
              <a:gd name="T89" fmla="*/ 60 w 60"/>
              <a:gd name="T90" fmla="*/ 54 h 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4">
                <a:moveTo>
                  <a:pt x="18" y="48"/>
                </a:moveTo>
                <a:lnTo>
                  <a:pt x="12" y="54"/>
                </a:lnTo>
                <a:lnTo>
                  <a:pt x="6" y="54"/>
                </a:lnTo>
                <a:lnTo>
                  <a:pt x="0" y="54"/>
                </a:lnTo>
                <a:lnTo>
                  <a:pt x="0" y="42"/>
                </a:lnTo>
                <a:lnTo>
                  <a:pt x="0" y="36"/>
                </a:lnTo>
                <a:lnTo>
                  <a:pt x="0" y="30"/>
                </a:lnTo>
                <a:lnTo>
                  <a:pt x="12" y="30"/>
                </a:lnTo>
                <a:lnTo>
                  <a:pt x="12" y="24"/>
                </a:lnTo>
                <a:lnTo>
                  <a:pt x="12" y="18"/>
                </a:lnTo>
                <a:lnTo>
                  <a:pt x="6" y="18"/>
                </a:lnTo>
                <a:lnTo>
                  <a:pt x="12" y="12"/>
                </a:lnTo>
                <a:lnTo>
                  <a:pt x="12" y="6"/>
                </a:lnTo>
                <a:lnTo>
                  <a:pt x="18" y="6"/>
                </a:lnTo>
                <a:lnTo>
                  <a:pt x="24" y="6"/>
                </a:lnTo>
                <a:lnTo>
                  <a:pt x="42" y="0"/>
                </a:lnTo>
                <a:lnTo>
                  <a:pt x="54" y="0"/>
                </a:lnTo>
                <a:lnTo>
                  <a:pt x="60" y="0"/>
                </a:lnTo>
                <a:lnTo>
                  <a:pt x="54" y="12"/>
                </a:lnTo>
                <a:lnTo>
                  <a:pt x="54" y="24"/>
                </a:lnTo>
                <a:lnTo>
                  <a:pt x="54" y="30"/>
                </a:lnTo>
                <a:lnTo>
                  <a:pt x="48" y="36"/>
                </a:lnTo>
                <a:lnTo>
                  <a:pt x="42" y="42"/>
                </a:lnTo>
                <a:lnTo>
                  <a:pt x="42" y="48"/>
                </a:lnTo>
                <a:lnTo>
                  <a:pt x="42" y="54"/>
                </a:lnTo>
                <a:lnTo>
                  <a:pt x="36" y="54"/>
                </a:lnTo>
                <a:lnTo>
                  <a:pt x="30" y="54"/>
                </a:lnTo>
                <a:lnTo>
                  <a:pt x="24" y="48"/>
                </a:lnTo>
                <a:lnTo>
                  <a:pt x="18" y="48"/>
                </a:lnTo>
                <a:close/>
              </a:path>
            </a:pathLst>
          </a:custGeom>
          <a:solidFill>
            <a:srgbClr val="FF99FF"/>
          </a:solidFill>
          <a:ln w="12700">
            <a:solidFill>
              <a:srgbClr val="000000"/>
            </a:solidFill>
            <a:prstDash val="solid"/>
            <a:round/>
            <a:headEnd/>
            <a:tailEnd/>
          </a:ln>
        </p:spPr>
        <p:txBody>
          <a:bodyPr/>
          <a:lstStyle/>
          <a:p>
            <a:endParaRPr lang="fi-FI"/>
          </a:p>
        </p:txBody>
      </p:sp>
      <p:sp>
        <p:nvSpPr>
          <p:cNvPr id="6154" name="Freeform 10"/>
          <p:cNvSpPr>
            <a:spLocks noChangeAspect="1"/>
          </p:cNvSpPr>
          <p:nvPr/>
        </p:nvSpPr>
        <p:spPr bwMode="auto">
          <a:xfrm>
            <a:off x="4600575" y="5824538"/>
            <a:ext cx="280988" cy="266700"/>
          </a:xfrm>
          <a:custGeom>
            <a:avLst/>
            <a:gdLst>
              <a:gd name="T0" fmla="*/ 2147483647 w 12"/>
              <a:gd name="T1" fmla="*/ 2147483647 h 12"/>
              <a:gd name="T2" fmla="*/ 2147483647 w 12"/>
              <a:gd name="T3" fmla="*/ 2147483647 h 12"/>
              <a:gd name="T4" fmla="*/ 2147483647 w 12"/>
              <a:gd name="T5" fmla="*/ 2147483647 h 12"/>
              <a:gd name="T6" fmla="*/ 0 w 12"/>
              <a:gd name="T7" fmla="*/ 2147483647 h 12"/>
              <a:gd name="T8" fmla="*/ 0 w 12"/>
              <a:gd name="T9" fmla="*/ 2147483647 h 12"/>
              <a:gd name="T10" fmla="*/ 0 w 12"/>
              <a:gd name="T11" fmla="*/ 0 h 12"/>
              <a:gd name="T12" fmla="*/ 2147483647 w 12"/>
              <a:gd name="T13" fmla="*/ 0 h 12"/>
              <a:gd name="T14" fmla="*/ 2147483647 w 12"/>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2"/>
              <a:gd name="T26" fmla="*/ 12 w 1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2">
                <a:moveTo>
                  <a:pt x="12" y="6"/>
                </a:moveTo>
                <a:lnTo>
                  <a:pt x="12" y="12"/>
                </a:lnTo>
                <a:lnTo>
                  <a:pt x="6" y="12"/>
                </a:lnTo>
                <a:lnTo>
                  <a:pt x="0" y="12"/>
                </a:lnTo>
                <a:lnTo>
                  <a:pt x="0" y="6"/>
                </a:lnTo>
                <a:lnTo>
                  <a:pt x="0" y="0"/>
                </a:lnTo>
                <a:lnTo>
                  <a:pt x="6" y="0"/>
                </a:lnTo>
                <a:lnTo>
                  <a:pt x="12" y="6"/>
                </a:lnTo>
                <a:close/>
              </a:path>
            </a:pathLst>
          </a:custGeom>
          <a:solidFill>
            <a:srgbClr val="FF99FF"/>
          </a:solidFill>
          <a:ln w="0">
            <a:solidFill>
              <a:srgbClr val="000000"/>
            </a:solidFill>
            <a:prstDash val="solid"/>
            <a:round/>
            <a:headEnd/>
            <a:tailEnd/>
          </a:ln>
        </p:spPr>
        <p:txBody>
          <a:bodyPr/>
          <a:lstStyle/>
          <a:p>
            <a:endParaRPr lang="fi-FI"/>
          </a:p>
        </p:txBody>
      </p:sp>
      <p:sp>
        <p:nvSpPr>
          <p:cNvPr id="6155" name="Freeform 11"/>
          <p:cNvSpPr>
            <a:spLocks noChangeAspect="1"/>
          </p:cNvSpPr>
          <p:nvPr/>
        </p:nvSpPr>
        <p:spPr bwMode="auto">
          <a:xfrm>
            <a:off x="5019675" y="5951538"/>
            <a:ext cx="419100" cy="266700"/>
          </a:xfrm>
          <a:custGeom>
            <a:avLst/>
            <a:gdLst>
              <a:gd name="T0" fmla="*/ 2147483647 w 18"/>
              <a:gd name="T1" fmla="*/ 0 h 12"/>
              <a:gd name="T2" fmla="*/ 2147483647 w 18"/>
              <a:gd name="T3" fmla="*/ 2147483647 h 12"/>
              <a:gd name="T4" fmla="*/ 2147483647 w 18"/>
              <a:gd name="T5" fmla="*/ 2147483647 h 12"/>
              <a:gd name="T6" fmla="*/ 2147483647 w 18"/>
              <a:gd name="T7" fmla="*/ 2147483647 h 12"/>
              <a:gd name="T8" fmla="*/ 2147483647 w 18"/>
              <a:gd name="T9" fmla="*/ 2147483647 h 12"/>
              <a:gd name="T10" fmla="*/ 2147483647 w 18"/>
              <a:gd name="T11" fmla="*/ 2147483647 h 12"/>
              <a:gd name="T12" fmla="*/ 0 w 18"/>
              <a:gd name="T13" fmla="*/ 2147483647 h 12"/>
              <a:gd name="T14" fmla="*/ 0 w 18"/>
              <a:gd name="T15" fmla="*/ 0 h 12"/>
              <a:gd name="T16" fmla="*/ 2147483647 w 18"/>
              <a:gd name="T17" fmla="*/ 0 h 12"/>
              <a:gd name="T18" fmla="*/ 2147483647 w 18"/>
              <a:gd name="T19" fmla="*/ 0 h 12"/>
              <a:gd name="T20" fmla="*/ 2147483647 w 18"/>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2"/>
              <a:gd name="T35" fmla="*/ 18 w 18"/>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2">
                <a:moveTo>
                  <a:pt x="18" y="0"/>
                </a:moveTo>
                <a:lnTo>
                  <a:pt x="18" y="6"/>
                </a:lnTo>
                <a:lnTo>
                  <a:pt x="18" y="12"/>
                </a:lnTo>
                <a:lnTo>
                  <a:pt x="12" y="12"/>
                </a:lnTo>
                <a:lnTo>
                  <a:pt x="6" y="12"/>
                </a:lnTo>
                <a:lnTo>
                  <a:pt x="6" y="6"/>
                </a:lnTo>
                <a:lnTo>
                  <a:pt x="0" y="6"/>
                </a:lnTo>
                <a:lnTo>
                  <a:pt x="0" y="0"/>
                </a:lnTo>
                <a:lnTo>
                  <a:pt x="6" y="0"/>
                </a:lnTo>
                <a:lnTo>
                  <a:pt x="12" y="0"/>
                </a:lnTo>
                <a:lnTo>
                  <a:pt x="18" y="0"/>
                </a:lnTo>
                <a:close/>
              </a:path>
            </a:pathLst>
          </a:custGeom>
          <a:solidFill>
            <a:srgbClr val="FF99FF"/>
          </a:solidFill>
          <a:ln w="0">
            <a:solidFill>
              <a:srgbClr val="000000"/>
            </a:solidFill>
            <a:prstDash val="solid"/>
            <a:round/>
            <a:headEnd/>
            <a:tailEnd/>
          </a:ln>
        </p:spPr>
        <p:txBody>
          <a:bodyPr/>
          <a:lstStyle/>
          <a:p>
            <a:endParaRPr lang="fi-FI"/>
          </a:p>
        </p:txBody>
      </p:sp>
      <p:sp>
        <p:nvSpPr>
          <p:cNvPr id="6156" name="Freeform 12"/>
          <p:cNvSpPr>
            <a:spLocks noChangeAspect="1"/>
          </p:cNvSpPr>
          <p:nvPr/>
        </p:nvSpPr>
        <p:spPr bwMode="auto">
          <a:xfrm>
            <a:off x="4741863" y="6357938"/>
            <a:ext cx="277812" cy="254000"/>
          </a:xfrm>
          <a:custGeom>
            <a:avLst/>
            <a:gdLst>
              <a:gd name="T0" fmla="*/ 0 w 12"/>
              <a:gd name="T1" fmla="*/ 2147483647 h 12"/>
              <a:gd name="T2" fmla="*/ 0 w 12"/>
              <a:gd name="T3" fmla="*/ 2147483647 h 12"/>
              <a:gd name="T4" fmla="*/ 0 w 12"/>
              <a:gd name="T5" fmla="*/ 0 h 12"/>
              <a:gd name="T6" fmla="*/ 2147483647 w 12"/>
              <a:gd name="T7" fmla="*/ 0 h 12"/>
              <a:gd name="T8" fmla="*/ 2147483647 w 12"/>
              <a:gd name="T9" fmla="*/ 0 h 12"/>
              <a:gd name="T10" fmla="*/ 2147483647 w 12"/>
              <a:gd name="T11" fmla="*/ 2147483647 h 12"/>
              <a:gd name="T12" fmla="*/ 2147483647 w 12"/>
              <a:gd name="T13" fmla="*/ 2147483647 h 12"/>
              <a:gd name="T14" fmla="*/ 0 w 12"/>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2"/>
              <a:gd name="T26" fmla="*/ 12 w 1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2">
                <a:moveTo>
                  <a:pt x="0" y="12"/>
                </a:moveTo>
                <a:lnTo>
                  <a:pt x="0" y="6"/>
                </a:lnTo>
                <a:lnTo>
                  <a:pt x="0" y="0"/>
                </a:lnTo>
                <a:lnTo>
                  <a:pt x="6" y="0"/>
                </a:lnTo>
                <a:lnTo>
                  <a:pt x="12" y="0"/>
                </a:lnTo>
                <a:lnTo>
                  <a:pt x="12" y="6"/>
                </a:lnTo>
                <a:lnTo>
                  <a:pt x="6" y="12"/>
                </a:lnTo>
                <a:lnTo>
                  <a:pt x="0" y="12"/>
                </a:lnTo>
                <a:close/>
              </a:path>
            </a:pathLst>
          </a:custGeom>
          <a:solidFill>
            <a:srgbClr val="FF99FF"/>
          </a:solidFill>
          <a:ln w="0">
            <a:solidFill>
              <a:srgbClr val="000000"/>
            </a:solidFill>
            <a:prstDash val="solid"/>
            <a:round/>
            <a:headEnd/>
            <a:tailEnd/>
          </a:ln>
        </p:spPr>
        <p:txBody>
          <a:bodyPr/>
          <a:lstStyle/>
          <a:p>
            <a:endParaRPr lang="fi-FI"/>
          </a:p>
        </p:txBody>
      </p:sp>
      <p:sp>
        <p:nvSpPr>
          <p:cNvPr id="6159" name="Freeform 15"/>
          <p:cNvSpPr>
            <a:spLocks noChangeAspect="1"/>
          </p:cNvSpPr>
          <p:nvPr/>
        </p:nvSpPr>
        <p:spPr bwMode="auto">
          <a:xfrm>
            <a:off x="5986463" y="5289550"/>
            <a:ext cx="279400" cy="141288"/>
          </a:xfrm>
          <a:custGeom>
            <a:avLst/>
            <a:gdLst>
              <a:gd name="T0" fmla="*/ 2147483647 w 12"/>
              <a:gd name="T1" fmla="*/ 2147483647 h 6"/>
              <a:gd name="T2" fmla="*/ 0 w 12"/>
              <a:gd name="T3" fmla="*/ 2147483647 h 6"/>
              <a:gd name="T4" fmla="*/ 0 w 12"/>
              <a:gd name="T5" fmla="*/ 0 h 6"/>
              <a:gd name="T6" fmla="*/ 2147483647 w 12"/>
              <a:gd name="T7" fmla="*/ 0 h 6"/>
              <a:gd name="T8" fmla="*/ 2147483647 w 12"/>
              <a:gd name="T9" fmla="*/ 0 h 6"/>
              <a:gd name="T10" fmla="*/ 2147483647 w 12"/>
              <a:gd name="T11" fmla="*/ 2147483647 h 6"/>
              <a:gd name="T12" fmla="*/ 2147483647 w 12"/>
              <a:gd name="T13" fmla="*/ 2147483647 h 6"/>
              <a:gd name="T14" fmla="*/ 0 60000 65536"/>
              <a:gd name="T15" fmla="*/ 0 60000 65536"/>
              <a:gd name="T16" fmla="*/ 0 60000 65536"/>
              <a:gd name="T17" fmla="*/ 0 60000 65536"/>
              <a:gd name="T18" fmla="*/ 0 60000 65536"/>
              <a:gd name="T19" fmla="*/ 0 60000 65536"/>
              <a:gd name="T20" fmla="*/ 0 60000 65536"/>
              <a:gd name="T21" fmla="*/ 0 w 12"/>
              <a:gd name="T22" fmla="*/ 0 h 6"/>
              <a:gd name="T23" fmla="*/ 12 w 1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6">
                <a:moveTo>
                  <a:pt x="6" y="6"/>
                </a:moveTo>
                <a:lnTo>
                  <a:pt x="0" y="6"/>
                </a:lnTo>
                <a:lnTo>
                  <a:pt x="0" y="0"/>
                </a:lnTo>
                <a:lnTo>
                  <a:pt x="6" y="0"/>
                </a:lnTo>
                <a:lnTo>
                  <a:pt x="12" y="0"/>
                </a:lnTo>
                <a:lnTo>
                  <a:pt x="12" y="6"/>
                </a:lnTo>
                <a:lnTo>
                  <a:pt x="6" y="6"/>
                </a:lnTo>
                <a:close/>
              </a:path>
            </a:pathLst>
          </a:custGeom>
          <a:noFill/>
          <a:ln w="0">
            <a:solidFill>
              <a:srgbClr val="000000"/>
            </a:solidFill>
            <a:prstDash val="solid"/>
            <a:round/>
            <a:headEnd/>
            <a:tailEnd/>
          </a:ln>
        </p:spPr>
        <p:txBody>
          <a:bodyPr/>
          <a:lstStyle/>
          <a:p>
            <a:endParaRPr lang="fi-FI"/>
          </a:p>
        </p:txBody>
      </p:sp>
      <p:sp>
        <p:nvSpPr>
          <p:cNvPr id="6160" name="Freeform 16"/>
          <p:cNvSpPr>
            <a:spLocks noChangeAspect="1"/>
          </p:cNvSpPr>
          <p:nvPr/>
        </p:nvSpPr>
        <p:spPr bwMode="auto">
          <a:xfrm>
            <a:off x="2279650" y="2786063"/>
            <a:ext cx="419100" cy="520700"/>
          </a:xfrm>
          <a:custGeom>
            <a:avLst/>
            <a:gdLst>
              <a:gd name="T0" fmla="*/ 0 w 18"/>
              <a:gd name="T1" fmla="*/ 2147483647 h 24"/>
              <a:gd name="T2" fmla="*/ 2147483647 w 18"/>
              <a:gd name="T3" fmla="*/ 0 h 24"/>
              <a:gd name="T4" fmla="*/ 2147483647 w 18"/>
              <a:gd name="T5" fmla="*/ 0 h 24"/>
              <a:gd name="T6" fmla="*/ 2147483647 w 18"/>
              <a:gd name="T7" fmla="*/ 2147483647 h 24"/>
              <a:gd name="T8" fmla="*/ 2147483647 w 18"/>
              <a:gd name="T9" fmla="*/ 2147483647 h 24"/>
              <a:gd name="T10" fmla="*/ 2147483647 w 18"/>
              <a:gd name="T11" fmla="*/ 2147483647 h 24"/>
              <a:gd name="T12" fmla="*/ 2147483647 w 18"/>
              <a:gd name="T13" fmla="*/ 2147483647 h 24"/>
              <a:gd name="T14" fmla="*/ 2147483647 w 18"/>
              <a:gd name="T15" fmla="*/ 2147483647 h 24"/>
              <a:gd name="T16" fmla="*/ 2147483647 w 18"/>
              <a:gd name="T17" fmla="*/ 2147483647 h 24"/>
              <a:gd name="T18" fmla="*/ 0 w 18"/>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24"/>
              <a:gd name="T32" fmla="*/ 18 w 18"/>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24">
                <a:moveTo>
                  <a:pt x="0" y="6"/>
                </a:moveTo>
                <a:lnTo>
                  <a:pt x="6" y="0"/>
                </a:lnTo>
                <a:lnTo>
                  <a:pt x="12" y="0"/>
                </a:lnTo>
                <a:lnTo>
                  <a:pt x="18" y="12"/>
                </a:lnTo>
                <a:lnTo>
                  <a:pt x="18" y="18"/>
                </a:lnTo>
                <a:lnTo>
                  <a:pt x="18" y="24"/>
                </a:lnTo>
                <a:lnTo>
                  <a:pt x="12" y="24"/>
                </a:lnTo>
                <a:lnTo>
                  <a:pt x="6" y="18"/>
                </a:lnTo>
                <a:lnTo>
                  <a:pt x="6" y="12"/>
                </a:lnTo>
                <a:lnTo>
                  <a:pt x="0" y="6"/>
                </a:lnTo>
                <a:close/>
              </a:path>
            </a:pathLst>
          </a:custGeom>
          <a:solidFill>
            <a:srgbClr val="66CCFF"/>
          </a:solidFill>
          <a:ln w="0">
            <a:solidFill>
              <a:srgbClr val="000000"/>
            </a:solidFill>
            <a:prstDash val="solid"/>
            <a:round/>
            <a:headEnd/>
            <a:tailEnd/>
          </a:ln>
        </p:spPr>
        <p:txBody>
          <a:bodyPr/>
          <a:lstStyle/>
          <a:p>
            <a:endParaRPr lang="fi-FI"/>
          </a:p>
        </p:txBody>
      </p:sp>
      <p:sp>
        <p:nvSpPr>
          <p:cNvPr id="6161" name="Freeform 17"/>
          <p:cNvSpPr>
            <a:spLocks noChangeAspect="1"/>
          </p:cNvSpPr>
          <p:nvPr/>
        </p:nvSpPr>
        <p:spPr bwMode="auto">
          <a:xfrm>
            <a:off x="2000250" y="2392363"/>
            <a:ext cx="279400" cy="393700"/>
          </a:xfrm>
          <a:custGeom>
            <a:avLst/>
            <a:gdLst>
              <a:gd name="T0" fmla="*/ 2147483647 w 12"/>
              <a:gd name="T1" fmla="*/ 2147483647 h 18"/>
              <a:gd name="T2" fmla="*/ 2147483647 w 12"/>
              <a:gd name="T3" fmla="*/ 2147483647 h 18"/>
              <a:gd name="T4" fmla="*/ 0 w 12"/>
              <a:gd name="T5" fmla="*/ 2147483647 h 18"/>
              <a:gd name="T6" fmla="*/ 0 w 12"/>
              <a:gd name="T7" fmla="*/ 0 h 18"/>
              <a:gd name="T8" fmla="*/ 2147483647 w 12"/>
              <a:gd name="T9" fmla="*/ 0 h 18"/>
              <a:gd name="T10" fmla="*/ 2147483647 w 12"/>
              <a:gd name="T11" fmla="*/ 0 h 18"/>
              <a:gd name="T12" fmla="*/ 2147483647 w 12"/>
              <a:gd name="T13" fmla="*/ 2147483647 h 18"/>
              <a:gd name="T14" fmla="*/ 2147483647 w 12"/>
              <a:gd name="T15" fmla="*/ 2147483647 h 18"/>
              <a:gd name="T16" fmla="*/ 2147483647 w 12"/>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8"/>
              <a:gd name="T29" fmla="*/ 12 w 12"/>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8">
                <a:moveTo>
                  <a:pt x="6" y="18"/>
                </a:moveTo>
                <a:lnTo>
                  <a:pt x="6" y="12"/>
                </a:lnTo>
                <a:lnTo>
                  <a:pt x="0" y="6"/>
                </a:lnTo>
                <a:lnTo>
                  <a:pt x="0" y="0"/>
                </a:lnTo>
                <a:lnTo>
                  <a:pt x="6" y="0"/>
                </a:lnTo>
                <a:lnTo>
                  <a:pt x="12" y="0"/>
                </a:lnTo>
                <a:lnTo>
                  <a:pt x="12" y="12"/>
                </a:lnTo>
                <a:lnTo>
                  <a:pt x="12" y="18"/>
                </a:lnTo>
                <a:lnTo>
                  <a:pt x="6" y="18"/>
                </a:lnTo>
                <a:close/>
              </a:path>
            </a:pathLst>
          </a:custGeom>
          <a:solidFill>
            <a:srgbClr val="66CCFF"/>
          </a:solidFill>
          <a:ln w="0">
            <a:solidFill>
              <a:srgbClr val="000000"/>
            </a:solidFill>
            <a:prstDash val="solid"/>
            <a:round/>
            <a:headEnd/>
            <a:tailEnd/>
          </a:ln>
        </p:spPr>
        <p:txBody>
          <a:bodyPr/>
          <a:lstStyle/>
          <a:p>
            <a:endParaRPr lang="fi-FI"/>
          </a:p>
        </p:txBody>
      </p:sp>
      <p:sp>
        <p:nvSpPr>
          <p:cNvPr id="6162" name="Freeform 18"/>
          <p:cNvSpPr>
            <a:spLocks noChangeAspect="1"/>
          </p:cNvSpPr>
          <p:nvPr/>
        </p:nvSpPr>
        <p:spPr bwMode="auto">
          <a:xfrm>
            <a:off x="2000250" y="2786063"/>
            <a:ext cx="279400" cy="393700"/>
          </a:xfrm>
          <a:custGeom>
            <a:avLst/>
            <a:gdLst>
              <a:gd name="T0" fmla="*/ 2147483647 w 12"/>
              <a:gd name="T1" fmla="*/ 2147483647 h 18"/>
              <a:gd name="T2" fmla="*/ 0 w 12"/>
              <a:gd name="T3" fmla="*/ 2147483647 h 18"/>
              <a:gd name="T4" fmla="*/ 0 w 12"/>
              <a:gd name="T5" fmla="*/ 2147483647 h 18"/>
              <a:gd name="T6" fmla="*/ 0 w 12"/>
              <a:gd name="T7" fmla="*/ 0 h 18"/>
              <a:gd name="T8" fmla="*/ 2147483647 w 12"/>
              <a:gd name="T9" fmla="*/ 2147483647 h 18"/>
              <a:gd name="T10" fmla="*/ 2147483647 w 12"/>
              <a:gd name="T11" fmla="*/ 2147483647 h 18"/>
              <a:gd name="T12" fmla="*/ 2147483647 w 12"/>
              <a:gd name="T13" fmla="*/ 2147483647 h 18"/>
              <a:gd name="T14" fmla="*/ 2147483647 w 12"/>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8"/>
              <a:gd name="T26" fmla="*/ 12 w 1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8">
                <a:moveTo>
                  <a:pt x="6" y="18"/>
                </a:moveTo>
                <a:lnTo>
                  <a:pt x="0" y="12"/>
                </a:lnTo>
                <a:lnTo>
                  <a:pt x="0" y="6"/>
                </a:lnTo>
                <a:lnTo>
                  <a:pt x="0" y="0"/>
                </a:lnTo>
                <a:lnTo>
                  <a:pt x="6" y="6"/>
                </a:lnTo>
                <a:lnTo>
                  <a:pt x="12" y="12"/>
                </a:lnTo>
                <a:lnTo>
                  <a:pt x="12" y="18"/>
                </a:lnTo>
                <a:lnTo>
                  <a:pt x="6" y="18"/>
                </a:lnTo>
                <a:close/>
              </a:path>
            </a:pathLst>
          </a:custGeom>
          <a:solidFill>
            <a:srgbClr val="66CCFF"/>
          </a:solidFill>
          <a:ln w="0">
            <a:solidFill>
              <a:srgbClr val="000000"/>
            </a:solidFill>
            <a:prstDash val="solid"/>
            <a:round/>
            <a:headEnd/>
            <a:tailEnd/>
          </a:ln>
        </p:spPr>
        <p:txBody>
          <a:bodyPr/>
          <a:lstStyle/>
          <a:p>
            <a:endParaRPr lang="fi-FI"/>
          </a:p>
        </p:txBody>
      </p:sp>
      <p:sp>
        <p:nvSpPr>
          <p:cNvPr id="6163" name="Freeform 19"/>
          <p:cNvSpPr>
            <a:spLocks noChangeAspect="1"/>
          </p:cNvSpPr>
          <p:nvPr/>
        </p:nvSpPr>
        <p:spPr bwMode="auto">
          <a:xfrm>
            <a:off x="5438775" y="1209675"/>
            <a:ext cx="687388" cy="661988"/>
          </a:xfrm>
          <a:custGeom>
            <a:avLst/>
            <a:gdLst>
              <a:gd name="T0" fmla="*/ 2147483647 w 30"/>
              <a:gd name="T1" fmla="*/ 2147483647 h 30"/>
              <a:gd name="T2" fmla="*/ 2147483647 w 30"/>
              <a:gd name="T3" fmla="*/ 2147483647 h 30"/>
              <a:gd name="T4" fmla="*/ 0 w 30"/>
              <a:gd name="T5" fmla="*/ 2147483647 h 30"/>
              <a:gd name="T6" fmla="*/ 0 w 30"/>
              <a:gd name="T7" fmla="*/ 2147483647 h 30"/>
              <a:gd name="T8" fmla="*/ 2147483647 w 30"/>
              <a:gd name="T9" fmla="*/ 2147483647 h 30"/>
              <a:gd name="T10" fmla="*/ 2147483647 w 30"/>
              <a:gd name="T11" fmla="*/ 2147483647 h 30"/>
              <a:gd name="T12" fmla="*/ 2147483647 w 30"/>
              <a:gd name="T13" fmla="*/ 2147483647 h 30"/>
              <a:gd name="T14" fmla="*/ 2147483647 w 30"/>
              <a:gd name="T15" fmla="*/ 2147483647 h 30"/>
              <a:gd name="T16" fmla="*/ 2147483647 w 30"/>
              <a:gd name="T17" fmla="*/ 2147483647 h 30"/>
              <a:gd name="T18" fmla="*/ 2147483647 w 30"/>
              <a:gd name="T19" fmla="*/ 0 h 30"/>
              <a:gd name="T20" fmla="*/ 2147483647 w 30"/>
              <a:gd name="T21" fmla="*/ 2147483647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30"/>
              <a:gd name="T35" fmla="*/ 30 w 30"/>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30">
                <a:moveTo>
                  <a:pt x="18" y="6"/>
                </a:moveTo>
                <a:lnTo>
                  <a:pt x="6" y="6"/>
                </a:lnTo>
                <a:lnTo>
                  <a:pt x="0" y="12"/>
                </a:lnTo>
                <a:lnTo>
                  <a:pt x="0" y="24"/>
                </a:lnTo>
                <a:lnTo>
                  <a:pt x="6" y="24"/>
                </a:lnTo>
                <a:lnTo>
                  <a:pt x="30" y="30"/>
                </a:lnTo>
                <a:lnTo>
                  <a:pt x="24" y="30"/>
                </a:lnTo>
                <a:lnTo>
                  <a:pt x="30" y="12"/>
                </a:lnTo>
                <a:lnTo>
                  <a:pt x="24" y="12"/>
                </a:lnTo>
                <a:lnTo>
                  <a:pt x="24" y="0"/>
                </a:lnTo>
                <a:lnTo>
                  <a:pt x="18" y="6"/>
                </a:lnTo>
                <a:close/>
              </a:path>
            </a:pathLst>
          </a:custGeom>
          <a:noFill/>
          <a:ln w="12700">
            <a:solidFill>
              <a:srgbClr val="000000"/>
            </a:solidFill>
            <a:prstDash val="solid"/>
            <a:round/>
            <a:headEnd/>
            <a:tailEnd/>
          </a:ln>
        </p:spPr>
        <p:txBody>
          <a:bodyPr/>
          <a:lstStyle/>
          <a:p>
            <a:endParaRPr lang="fi-FI"/>
          </a:p>
        </p:txBody>
      </p:sp>
      <p:sp>
        <p:nvSpPr>
          <p:cNvPr id="6164" name="Freeform 20"/>
          <p:cNvSpPr>
            <a:spLocks noChangeAspect="1"/>
          </p:cNvSpPr>
          <p:nvPr/>
        </p:nvSpPr>
        <p:spPr bwMode="auto">
          <a:xfrm>
            <a:off x="5435600" y="549275"/>
            <a:ext cx="1931988" cy="1843088"/>
          </a:xfrm>
          <a:custGeom>
            <a:avLst/>
            <a:gdLst>
              <a:gd name="T0" fmla="*/ 2147483647 w 84"/>
              <a:gd name="T1" fmla="*/ 2147483647 h 83"/>
              <a:gd name="T2" fmla="*/ 2147483647 w 84"/>
              <a:gd name="T3" fmla="*/ 2147483647 h 83"/>
              <a:gd name="T4" fmla="*/ 2147483647 w 84"/>
              <a:gd name="T5" fmla="*/ 2147483647 h 83"/>
              <a:gd name="T6" fmla="*/ 2147483647 w 84"/>
              <a:gd name="T7" fmla="*/ 2147483647 h 83"/>
              <a:gd name="T8" fmla="*/ 2147483647 w 84"/>
              <a:gd name="T9" fmla="*/ 2147483647 h 83"/>
              <a:gd name="T10" fmla="*/ 2147483647 w 84"/>
              <a:gd name="T11" fmla="*/ 2147483647 h 83"/>
              <a:gd name="T12" fmla="*/ 2147483647 w 84"/>
              <a:gd name="T13" fmla="*/ 2147483647 h 83"/>
              <a:gd name="T14" fmla="*/ 2147483647 w 84"/>
              <a:gd name="T15" fmla="*/ 2147483647 h 83"/>
              <a:gd name="T16" fmla="*/ 2147483647 w 84"/>
              <a:gd name="T17" fmla="*/ 2147483647 h 83"/>
              <a:gd name="T18" fmla="*/ 2147483647 w 84"/>
              <a:gd name="T19" fmla="*/ 2147483647 h 83"/>
              <a:gd name="T20" fmla="*/ 2147483647 w 84"/>
              <a:gd name="T21" fmla="*/ 2147483647 h 83"/>
              <a:gd name="T22" fmla="*/ 2147483647 w 84"/>
              <a:gd name="T23" fmla="*/ 2147483647 h 83"/>
              <a:gd name="T24" fmla="*/ 2147483647 w 84"/>
              <a:gd name="T25" fmla="*/ 2147483647 h 83"/>
              <a:gd name="T26" fmla="*/ 0 w 84"/>
              <a:gd name="T27" fmla="*/ 2147483647 h 83"/>
              <a:gd name="T28" fmla="*/ 2147483647 w 84"/>
              <a:gd name="T29" fmla="*/ 2147483647 h 83"/>
              <a:gd name="T30" fmla="*/ 2147483647 w 84"/>
              <a:gd name="T31" fmla="*/ 2147483647 h 83"/>
              <a:gd name="T32" fmla="*/ 2147483647 w 84"/>
              <a:gd name="T33" fmla="*/ 0 h 83"/>
              <a:gd name="T34" fmla="*/ 2147483647 w 84"/>
              <a:gd name="T35" fmla="*/ 2147483647 h 83"/>
              <a:gd name="T36" fmla="*/ 2147483647 w 84"/>
              <a:gd name="T37" fmla="*/ 2147483647 h 83"/>
              <a:gd name="T38" fmla="*/ 2147483647 w 84"/>
              <a:gd name="T39" fmla="*/ 2147483647 h 83"/>
              <a:gd name="T40" fmla="*/ 2147483647 w 84"/>
              <a:gd name="T41" fmla="*/ 2147483647 h 83"/>
              <a:gd name="T42" fmla="*/ 2147483647 w 84"/>
              <a:gd name="T43" fmla="*/ 2147483647 h 83"/>
              <a:gd name="T44" fmla="*/ 2147483647 w 84"/>
              <a:gd name="T45" fmla="*/ 2147483647 h 83"/>
              <a:gd name="T46" fmla="*/ 2147483647 w 84"/>
              <a:gd name="T47" fmla="*/ 2147483647 h 83"/>
              <a:gd name="T48" fmla="*/ 2147483647 w 84"/>
              <a:gd name="T49" fmla="*/ 2147483647 h 83"/>
              <a:gd name="T50" fmla="*/ 2147483647 w 84"/>
              <a:gd name="T51" fmla="*/ 2147483647 h 83"/>
              <a:gd name="T52" fmla="*/ 2147483647 w 84"/>
              <a:gd name="T53" fmla="*/ 2147483647 h 83"/>
              <a:gd name="T54" fmla="*/ 2147483647 w 84"/>
              <a:gd name="T55" fmla="*/ 2147483647 h 83"/>
              <a:gd name="T56" fmla="*/ 2147483647 w 84"/>
              <a:gd name="T57" fmla="*/ 2147483647 h 83"/>
              <a:gd name="T58" fmla="*/ 2147483647 w 84"/>
              <a:gd name="T59" fmla="*/ 2147483647 h 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4"/>
              <a:gd name="T91" fmla="*/ 0 h 83"/>
              <a:gd name="T92" fmla="*/ 84 w 84"/>
              <a:gd name="T93" fmla="*/ 83 h 8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4" h="83">
                <a:moveTo>
                  <a:pt x="66" y="77"/>
                </a:moveTo>
                <a:lnTo>
                  <a:pt x="54" y="83"/>
                </a:lnTo>
                <a:lnTo>
                  <a:pt x="42" y="83"/>
                </a:lnTo>
                <a:lnTo>
                  <a:pt x="36" y="77"/>
                </a:lnTo>
                <a:lnTo>
                  <a:pt x="36" y="65"/>
                </a:lnTo>
                <a:lnTo>
                  <a:pt x="30" y="65"/>
                </a:lnTo>
                <a:lnTo>
                  <a:pt x="30" y="60"/>
                </a:lnTo>
                <a:lnTo>
                  <a:pt x="24" y="60"/>
                </a:lnTo>
                <a:lnTo>
                  <a:pt x="30" y="42"/>
                </a:lnTo>
                <a:lnTo>
                  <a:pt x="24" y="42"/>
                </a:lnTo>
                <a:lnTo>
                  <a:pt x="24" y="30"/>
                </a:lnTo>
                <a:lnTo>
                  <a:pt x="18" y="36"/>
                </a:lnTo>
                <a:lnTo>
                  <a:pt x="6" y="36"/>
                </a:lnTo>
                <a:lnTo>
                  <a:pt x="0" y="24"/>
                </a:lnTo>
                <a:lnTo>
                  <a:pt x="18" y="18"/>
                </a:lnTo>
                <a:lnTo>
                  <a:pt x="30" y="18"/>
                </a:lnTo>
                <a:lnTo>
                  <a:pt x="36" y="0"/>
                </a:lnTo>
                <a:lnTo>
                  <a:pt x="48" y="6"/>
                </a:lnTo>
                <a:lnTo>
                  <a:pt x="54" y="12"/>
                </a:lnTo>
                <a:lnTo>
                  <a:pt x="72" y="12"/>
                </a:lnTo>
                <a:lnTo>
                  <a:pt x="72" y="18"/>
                </a:lnTo>
                <a:lnTo>
                  <a:pt x="72" y="24"/>
                </a:lnTo>
                <a:lnTo>
                  <a:pt x="84" y="30"/>
                </a:lnTo>
                <a:lnTo>
                  <a:pt x="78" y="42"/>
                </a:lnTo>
                <a:lnTo>
                  <a:pt x="66" y="48"/>
                </a:lnTo>
                <a:lnTo>
                  <a:pt x="66" y="54"/>
                </a:lnTo>
                <a:lnTo>
                  <a:pt x="66" y="60"/>
                </a:lnTo>
                <a:lnTo>
                  <a:pt x="72" y="65"/>
                </a:lnTo>
                <a:lnTo>
                  <a:pt x="66" y="71"/>
                </a:lnTo>
                <a:lnTo>
                  <a:pt x="66" y="77"/>
                </a:lnTo>
                <a:close/>
              </a:path>
            </a:pathLst>
          </a:custGeom>
          <a:noFill/>
          <a:ln w="12700">
            <a:solidFill>
              <a:srgbClr val="000000"/>
            </a:solidFill>
            <a:prstDash val="solid"/>
            <a:round/>
            <a:headEnd/>
            <a:tailEnd/>
          </a:ln>
        </p:spPr>
        <p:txBody>
          <a:bodyPr/>
          <a:lstStyle/>
          <a:p>
            <a:endParaRPr lang="fi-FI"/>
          </a:p>
        </p:txBody>
      </p:sp>
      <p:sp>
        <p:nvSpPr>
          <p:cNvPr id="6165" name="Freeform 21"/>
          <p:cNvSpPr>
            <a:spLocks noChangeAspect="1"/>
          </p:cNvSpPr>
          <p:nvPr/>
        </p:nvSpPr>
        <p:spPr bwMode="auto">
          <a:xfrm>
            <a:off x="4476750" y="1079500"/>
            <a:ext cx="1930400" cy="1701800"/>
          </a:xfrm>
          <a:custGeom>
            <a:avLst/>
            <a:gdLst>
              <a:gd name="T0" fmla="*/ 2147483647 w 1005"/>
              <a:gd name="T1" fmla="*/ 2147483647 h 886"/>
              <a:gd name="T2" fmla="*/ 2147483647 w 1005"/>
              <a:gd name="T3" fmla="*/ 2147483647 h 886"/>
              <a:gd name="T4" fmla="*/ 2147483647 w 1005"/>
              <a:gd name="T5" fmla="*/ 2147483647 h 886"/>
              <a:gd name="T6" fmla="*/ 2147483647 w 1005"/>
              <a:gd name="T7" fmla="*/ 2147483647 h 886"/>
              <a:gd name="T8" fmla="*/ 2147483647 w 1005"/>
              <a:gd name="T9" fmla="*/ 2147483647 h 886"/>
              <a:gd name="T10" fmla="*/ 2147483647 w 1005"/>
              <a:gd name="T11" fmla="*/ 2147483647 h 886"/>
              <a:gd name="T12" fmla="*/ 2147483647 w 1005"/>
              <a:gd name="T13" fmla="*/ 2147483647 h 886"/>
              <a:gd name="T14" fmla="*/ 0 w 1005"/>
              <a:gd name="T15" fmla="*/ 2147483647 h 886"/>
              <a:gd name="T16" fmla="*/ 2147483647 w 1005"/>
              <a:gd name="T17" fmla="*/ 2147483647 h 886"/>
              <a:gd name="T18" fmla="*/ 2147483647 w 1005"/>
              <a:gd name="T19" fmla="*/ 2147483647 h 886"/>
              <a:gd name="T20" fmla="*/ 2147483647 w 1005"/>
              <a:gd name="T21" fmla="*/ 0 h 886"/>
              <a:gd name="T22" fmla="*/ 2147483647 w 1005"/>
              <a:gd name="T23" fmla="*/ 2147483647 h 886"/>
              <a:gd name="T24" fmla="*/ 2147483647 w 1005"/>
              <a:gd name="T25" fmla="*/ 2147483647 h 886"/>
              <a:gd name="T26" fmla="*/ 2147483647 w 1005"/>
              <a:gd name="T27" fmla="*/ 2147483647 h 886"/>
              <a:gd name="T28" fmla="*/ 2147483647 w 1005"/>
              <a:gd name="T29" fmla="*/ 2147483647 h 886"/>
              <a:gd name="T30" fmla="*/ 2147483647 w 1005"/>
              <a:gd name="T31" fmla="*/ 2147483647 h 886"/>
              <a:gd name="T32" fmla="*/ 2147483647 w 1005"/>
              <a:gd name="T33" fmla="*/ 2147483647 h 886"/>
              <a:gd name="T34" fmla="*/ 2147483647 w 1005"/>
              <a:gd name="T35" fmla="*/ 2147483647 h 886"/>
              <a:gd name="T36" fmla="*/ 2147483647 w 1005"/>
              <a:gd name="T37" fmla="*/ 2147483647 h 886"/>
              <a:gd name="T38" fmla="*/ 2147483647 w 1005"/>
              <a:gd name="T39" fmla="*/ 2147483647 h 886"/>
              <a:gd name="T40" fmla="*/ 2147483647 w 1005"/>
              <a:gd name="T41" fmla="*/ 2147483647 h 8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5"/>
              <a:gd name="T64" fmla="*/ 0 h 886"/>
              <a:gd name="T65" fmla="*/ 1005 w 1005"/>
              <a:gd name="T66" fmla="*/ 886 h 8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5" h="886">
                <a:moveTo>
                  <a:pt x="861" y="886"/>
                </a:moveTo>
                <a:lnTo>
                  <a:pt x="718" y="886"/>
                </a:lnTo>
                <a:lnTo>
                  <a:pt x="718" y="817"/>
                </a:lnTo>
                <a:lnTo>
                  <a:pt x="503" y="748"/>
                </a:lnTo>
                <a:lnTo>
                  <a:pt x="431" y="610"/>
                </a:lnTo>
                <a:lnTo>
                  <a:pt x="359" y="541"/>
                </a:lnTo>
                <a:lnTo>
                  <a:pt x="144" y="414"/>
                </a:lnTo>
                <a:lnTo>
                  <a:pt x="0" y="138"/>
                </a:lnTo>
                <a:lnTo>
                  <a:pt x="144" y="69"/>
                </a:lnTo>
                <a:lnTo>
                  <a:pt x="287" y="69"/>
                </a:lnTo>
                <a:lnTo>
                  <a:pt x="503" y="0"/>
                </a:lnTo>
                <a:lnTo>
                  <a:pt x="574" y="138"/>
                </a:lnTo>
                <a:lnTo>
                  <a:pt x="503" y="207"/>
                </a:lnTo>
                <a:lnTo>
                  <a:pt x="503" y="345"/>
                </a:lnTo>
                <a:lnTo>
                  <a:pt x="574" y="345"/>
                </a:lnTo>
                <a:lnTo>
                  <a:pt x="861" y="414"/>
                </a:lnTo>
                <a:lnTo>
                  <a:pt x="861" y="472"/>
                </a:lnTo>
                <a:lnTo>
                  <a:pt x="933" y="472"/>
                </a:lnTo>
                <a:lnTo>
                  <a:pt x="933" y="610"/>
                </a:lnTo>
                <a:lnTo>
                  <a:pt x="1005" y="679"/>
                </a:lnTo>
                <a:lnTo>
                  <a:pt x="861" y="886"/>
                </a:lnTo>
                <a:close/>
              </a:path>
            </a:pathLst>
          </a:custGeom>
          <a:solidFill>
            <a:srgbClr val="66CCFF"/>
          </a:solidFill>
          <a:ln w="12700">
            <a:solidFill>
              <a:srgbClr val="000000"/>
            </a:solidFill>
            <a:prstDash val="solid"/>
            <a:round/>
            <a:headEnd/>
            <a:tailEnd/>
          </a:ln>
        </p:spPr>
        <p:txBody>
          <a:bodyPr/>
          <a:lstStyle/>
          <a:p>
            <a:endParaRPr lang="fi-FI"/>
          </a:p>
        </p:txBody>
      </p:sp>
      <p:sp>
        <p:nvSpPr>
          <p:cNvPr id="6166" name="Freeform 22"/>
          <p:cNvSpPr>
            <a:spLocks noChangeAspect="1"/>
          </p:cNvSpPr>
          <p:nvPr/>
        </p:nvSpPr>
        <p:spPr bwMode="auto">
          <a:xfrm>
            <a:off x="4198938" y="3179763"/>
            <a:ext cx="401637" cy="393700"/>
          </a:xfrm>
          <a:custGeom>
            <a:avLst/>
            <a:gdLst>
              <a:gd name="T0" fmla="*/ 0 w 18"/>
              <a:gd name="T1" fmla="*/ 2147483647 h 18"/>
              <a:gd name="T2" fmla="*/ 2147483647 w 18"/>
              <a:gd name="T3" fmla="*/ 2147483647 h 18"/>
              <a:gd name="T4" fmla="*/ 2147483647 w 18"/>
              <a:gd name="T5" fmla="*/ 2147483647 h 18"/>
              <a:gd name="T6" fmla="*/ 2147483647 w 18"/>
              <a:gd name="T7" fmla="*/ 0 h 18"/>
              <a:gd name="T8" fmla="*/ 0 w 18"/>
              <a:gd name="T9" fmla="*/ 0 h 18"/>
              <a:gd name="T10" fmla="*/ 0 w 18"/>
              <a:gd name="T11" fmla="*/ 2147483647 h 18"/>
              <a:gd name="T12" fmla="*/ 0 60000 65536"/>
              <a:gd name="T13" fmla="*/ 0 60000 65536"/>
              <a:gd name="T14" fmla="*/ 0 60000 65536"/>
              <a:gd name="T15" fmla="*/ 0 60000 65536"/>
              <a:gd name="T16" fmla="*/ 0 60000 65536"/>
              <a:gd name="T17" fmla="*/ 0 60000 65536"/>
              <a:gd name="T18" fmla="*/ 0 w 18"/>
              <a:gd name="T19" fmla="*/ 0 h 18"/>
              <a:gd name="T20" fmla="*/ 18 w 18"/>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8" h="18">
                <a:moveTo>
                  <a:pt x="0" y="18"/>
                </a:moveTo>
                <a:lnTo>
                  <a:pt x="12" y="18"/>
                </a:lnTo>
                <a:lnTo>
                  <a:pt x="18" y="6"/>
                </a:lnTo>
                <a:lnTo>
                  <a:pt x="6" y="0"/>
                </a:lnTo>
                <a:lnTo>
                  <a:pt x="0" y="0"/>
                </a:lnTo>
                <a:lnTo>
                  <a:pt x="0" y="18"/>
                </a:lnTo>
                <a:close/>
              </a:path>
            </a:pathLst>
          </a:custGeom>
          <a:solidFill>
            <a:schemeClr val="bg1">
              <a:lumMod val="85000"/>
            </a:schemeClr>
          </a:solidFill>
          <a:ln w="12700">
            <a:solidFill>
              <a:srgbClr val="000000"/>
            </a:solidFill>
            <a:prstDash val="solid"/>
            <a:round/>
            <a:headEnd/>
            <a:tailEnd/>
          </a:ln>
        </p:spPr>
        <p:txBody>
          <a:bodyPr/>
          <a:lstStyle/>
          <a:p>
            <a:endParaRPr lang="fi-FI"/>
          </a:p>
        </p:txBody>
      </p:sp>
      <p:sp>
        <p:nvSpPr>
          <p:cNvPr id="6167" name="Freeform 23"/>
          <p:cNvSpPr>
            <a:spLocks noChangeAspect="1"/>
          </p:cNvSpPr>
          <p:nvPr/>
        </p:nvSpPr>
        <p:spPr bwMode="auto">
          <a:xfrm>
            <a:off x="2560638" y="2519363"/>
            <a:ext cx="685800" cy="660400"/>
          </a:xfrm>
          <a:custGeom>
            <a:avLst/>
            <a:gdLst>
              <a:gd name="T0" fmla="*/ 0 w 30"/>
              <a:gd name="T1" fmla="*/ 0 h 30"/>
              <a:gd name="T2" fmla="*/ 0 w 30"/>
              <a:gd name="T3" fmla="*/ 2147483647 h 30"/>
              <a:gd name="T4" fmla="*/ 2147483647 w 30"/>
              <a:gd name="T5" fmla="*/ 2147483647 h 30"/>
              <a:gd name="T6" fmla="*/ 2147483647 w 30"/>
              <a:gd name="T7" fmla="*/ 2147483647 h 30"/>
              <a:gd name="T8" fmla="*/ 2147483647 w 30"/>
              <a:gd name="T9" fmla="*/ 2147483647 h 30"/>
              <a:gd name="T10" fmla="*/ 2147483647 w 30"/>
              <a:gd name="T11" fmla="*/ 2147483647 h 30"/>
              <a:gd name="T12" fmla="*/ 2147483647 w 30"/>
              <a:gd name="T13" fmla="*/ 2147483647 h 30"/>
              <a:gd name="T14" fmla="*/ 2147483647 w 30"/>
              <a:gd name="T15" fmla="*/ 2147483647 h 30"/>
              <a:gd name="T16" fmla="*/ 2147483647 w 30"/>
              <a:gd name="T17" fmla="*/ 2147483647 h 30"/>
              <a:gd name="T18" fmla="*/ 2147483647 w 30"/>
              <a:gd name="T19" fmla="*/ 2147483647 h 30"/>
              <a:gd name="T20" fmla="*/ 2147483647 w 30"/>
              <a:gd name="T21" fmla="*/ 2147483647 h 30"/>
              <a:gd name="T22" fmla="*/ 2147483647 w 30"/>
              <a:gd name="T23" fmla="*/ 2147483647 h 30"/>
              <a:gd name="T24" fmla="*/ 2147483647 w 30"/>
              <a:gd name="T25" fmla="*/ 0 h 30"/>
              <a:gd name="T26" fmla="*/ 0 w 30"/>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30"/>
              <a:gd name="T44" fmla="*/ 30 w 30"/>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30">
                <a:moveTo>
                  <a:pt x="0" y="0"/>
                </a:moveTo>
                <a:lnTo>
                  <a:pt x="0" y="6"/>
                </a:lnTo>
                <a:lnTo>
                  <a:pt x="6" y="12"/>
                </a:lnTo>
                <a:lnTo>
                  <a:pt x="12" y="12"/>
                </a:lnTo>
                <a:lnTo>
                  <a:pt x="12" y="18"/>
                </a:lnTo>
                <a:lnTo>
                  <a:pt x="12" y="24"/>
                </a:lnTo>
                <a:lnTo>
                  <a:pt x="18" y="30"/>
                </a:lnTo>
                <a:lnTo>
                  <a:pt x="24" y="30"/>
                </a:lnTo>
                <a:lnTo>
                  <a:pt x="24" y="24"/>
                </a:lnTo>
                <a:lnTo>
                  <a:pt x="24" y="12"/>
                </a:lnTo>
                <a:lnTo>
                  <a:pt x="30" y="12"/>
                </a:lnTo>
                <a:lnTo>
                  <a:pt x="30" y="6"/>
                </a:lnTo>
                <a:lnTo>
                  <a:pt x="12" y="0"/>
                </a:lnTo>
                <a:lnTo>
                  <a:pt x="0" y="0"/>
                </a:lnTo>
                <a:close/>
              </a:path>
            </a:pathLst>
          </a:custGeom>
          <a:solidFill>
            <a:srgbClr val="66CCFF"/>
          </a:solidFill>
          <a:ln w="12700">
            <a:solidFill>
              <a:srgbClr val="000000"/>
            </a:solidFill>
            <a:prstDash val="solid"/>
            <a:round/>
            <a:headEnd/>
            <a:tailEnd/>
          </a:ln>
        </p:spPr>
        <p:txBody>
          <a:bodyPr/>
          <a:lstStyle/>
          <a:p>
            <a:endParaRPr lang="fi-FI"/>
          </a:p>
        </p:txBody>
      </p:sp>
      <p:sp>
        <p:nvSpPr>
          <p:cNvPr id="6168" name="Freeform 24"/>
          <p:cNvSpPr>
            <a:spLocks noChangeAspect="1"/>
          </p:cNvSpPr>
          <p:nvPr/>
        </p:nvSpPr>
        <p:spPr bwMode="auto">
          <a:xfrm>
            <a:off x="2838450" y="1973263"/>
            <a:ext cx="685800" cy="812800"/>
          </a:xfrm>
          <a:custGeom>
            <a:avLst/>
            <a:gdLst>
              <a:gd name="T0" fmla="*/ 2147483647 w 30"/>
              <a:gd name="T1" fmla="*/ 2147483647 h 36"/>
              <a:gd name="T2" fmla="*/ 0 w 30"/>
              <a:gd name="T3" fmla="*/ 2147483647 h 36"/>
              <a:gd name="T4" fmla="*/ 2147483647 w 30"/>
              <a:gd name="T5" fmla="*/ 2147483647 h 36"/>
              <a:gd name="T6" fmla="*/ 2147483647 w 30"/>
              <a:gd name="T7" fmla="*/ 0 h 36"/>
              <a:gd name="T8" fmla="*/ 2147483647 w 30"/>
              <a:gd name="T9" fmla="*/ 0 h 36"/>
              <a:gd name="T10" fmla="*/ 2147483647 w 30"/>
              <a:gd name="T11" fmla="*/ 2147483647 h 36"/>
              <a:gd name="T12" fmla="*/ 2147483647 w 30"/>
              <a:gd name="T13" fmla="*/ 2147483647 h 36"/>
              <a:gd name="T14" fmla="*/ 2147483647 w 30"/>
              <a:gd name="T15" fmla="*/ 2147483647 h 36"/>
              <a:gd name="T16" fmla="*/ 2147483647 w 30"/>
              <a:gd name="T17" fmla="*/ 2147483647 h 36"/>
              <a:gd name="T18" fmla="*/ 2147483647 w 30"/>
              <a:gd name="T19" fmla="*/ 2147483647 h 36"/>
              <a:gd name="T20" fmla="*/ 2147483647 w 30"/>
              <a:gd name="T21" fmla="*/ 2147483647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36"/>
              <a:gd name="T35" fmla="*/ 30 w 30"/>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36">
                <a:moveTo>
                  <a:pt x="18" y="30"/>
                </a:moveTo>
                <a:lnTo>
                  <a:pt x="0" y="24"/>
                </a:lnTo>
                <a:lnTo>
                  <a:pt x="6" y="6"/>
                </a:lnTo>
                <a:lnTo>
                  <a:pt x="24" y="0"/>
                </a:lnTo>
                <a:lnTo>
                  <a:pt x="30" y="0"/>
                </a:lnTo>
                <a:lnTo>
                  <a:pt x="30" y="18"/>
                </a:lnTo>
                <a:lnTo>
                  <a:pt x="30" y="30"/>
                </a:lnTo>
                <a:lnTo>
                  <a:pt x="24" y="30"/>
                </a:lnTo>
                <a:lnTo>
                  <a:pt x="24" y="36"/>
                </a:lnTo>
                <a:lnTo>
                  <a:pt x="18" y="36"/>
                </a:lnTo>
                <a:lnTo>
                  <a:pt x="18" y="30"/>
                </a:lnTo>
                <a:close/>
              </a:path>
            </a:pathLst>
          </a:custGeom>
          <a:solidFill>
            <a:schemeClr val="bg1">
              <a:lumMod val="85000"/>
            </a:schemeClr>
          </a:solidFill>
          <a:ln w="12700">
            <a:solidFill>
              <a:srgbClr val="000000"/>
            </a:solidFill>
            <a:prstDash val="solid"/>
            <a:round/>
            <a:headEnd/>
            <a:tailEnd/>
          </a:ln>
        </p:spPr>
        <p:txBody>
          <a:bodyPr/>
          <a:lstStyle/>
          <a:p>
            <a:endParaRPr lang="fi-FI"/>
          </a:p>
        </p:txBody>
      </p:sp>
      <p:sp>
        <p:nvSpPr>
          <p:cNvPr id="6169" name="Freeform 25"/>
          <p:cNvSpPr>
            <a:spLocks noChangeAspect="1"/>
          </p:cNvSpPr>
          <p:nvPr/>
        </p:nvSpPr>
        <p:spPr bwMode="auto">
          <a:xfrm>
            <a:off x="4059238" y="4094163"/>
            <a:ext cx="1101725" cy="661987"/>
          </a:xfrm>
          <a:custGeom>
            <a:avLst/>
            <a:gdLst>
              <a:gd name="T0" fmla="*/ 2147483647 w 48"/>
              <a:gd name="T1" fmla="*/ 2147483647 h 30"/>
              <a:gd name="T2" fmla="*/ 0 w 48"/>
              <a:gd name="T3" fmla="*/ 2147483647 h 30"/>
              <a:gd name="T4" fmla="*/ 2147483647 w 48"/>
              <a:gd name="T5" fmla="*/ 2147483647 h 30"/>
              <a:gd name="T6" fmla="*/ 2147483647 w 48"/>
              <a:gd name="T7" fmla="*/ 0 h 30"/>
              <a:gd name="T8" fmla="*/ 2147483647 w 48"/>
              <a:gd name="T9" fmla="*/ 2147483647 h 30"/>
              <a:gd name="T10" fmla="*/ 2147483647 w 48"/>
              <a:gd name="T11" fmla="*/ 2147483647 h 30"/>
              <a:gd name="T12" fmla="*/ 2147483647 w 48"/>
              <a:gd name="T13" fmla="*/ 0 h 30"/>
              <a:gd name="T14" fmla="*/ 2147483647 w 48"/>
              <a:gd name="T15" fmla="*/ 0 h 30"/>
              <a:gd name="T16" fmla="*/ 2147483647 w 48"/>
              <a:gd name="T17" fmla="*/ 0 h 30"/>
              <a:gd name="T18" fmla="*/ 2147483647 w 48"/>
              <a:gd name="T19" fmla="*/ 0 h 30"/>
              <a:gd name="T20" fmla="*/ 2147483647 w 48"/>
              <a:gd name="T21" fmla="*/ 2147483647 h 30"/>
              <a:gd name="T22" fmla="*/ 2147483647 w 48"/>
              <a:gd name="T23" fmla="*/ 2147483647 h 30"/>
              <a:gd name="T24" fmla="*/ 2147483647 w 48"/>
              <a:gd name="T25" fmla="*/ 2147483647 h 30"/>
              <a:gd name="T26" fmla="*/ 2147483647 w 48"/>
              <a:gd name="T27" fmla="*/ 2147483647 h 30"/>
              <a:gd name="T28" fmla="*/ 2147483647 w 48"/>
              <a:gd name="T29" fmla="*/ 2147483647 h 30"/>
              <a:gd name="T30" fmla="*/ 2147483647 w 48"/>
              <a:gd name="T31" fmla="*/ 2147483647 h 30"/>
              <a:gd name="T32" fmla="*/ 2147483647 w 48"/>
              <a:gd name="T33" fmla="*/ 2147483647 h 30"/>
              <a:gd name="T34" fmla="*/ 2147483647 w 48"/>
              <a:gd name="T35" fmla="*/ 2147483647 h 30"/>
              <a:gd name="T36" fmla="*/ 2147483647 w 48"/>
              <a:gd name="T37" fmla="*/ 2147483647 h 30"/>
              <a:gd name="T38" fmla="*/ 2147483647 w 48"/>
              <a:gd name="T39" fmla="*/ 2147483647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30"/>
              <a:gd name="T62" fmla="*/ 48 w 48"/>
              <a:gd name="T63" fmla="*/ 30 h 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30">
                <a:moveTo>
                  <a:pt x="6" y="18"/>
                </a:moveTo>
                <a:lnTo>
                  <a:pt x="0" y="12"/>
                </a:lnTo>
                <a:lnTo>
                  <a:pt x="6" y="6"/>
                </a:lnTo>
                <a:lnTo>
                  <a:pt x="6" y="0"/>
                </a:lnTo>
                <a:lnTo>
                  <a:pt x="18" y="6"/>
                </a:lnTo>
                <a:lnTo>
                  <a:pt x="24" y="6"/>
                </a:lnTo>
                <a:lnTo>
                  <a:pt x="30" y="0"/>
                </a:lnTo>
                <a:lnTo>
                  <a:pt x="36" y="0"/>
                </a:lnTo>
                <a:lnTo>
                  <a:pt x="42" y="0"/>
                </a:lnTo>
                <a:lnTo>
                  <a:pt x="48" y="0"/>
                </a:lnTo>
                <a:lnTo>
                  <a:pt x="48" y="6"/>
                </a:lnTo>
                <a:lnTo>
                  <a:pt x="42" y="12"/>
                </a:lnTo>
                <a:lnTo>
                  <a:pt x="36" y="18"/>
                </a:lnTo>
                <a:lnTo>
                  <a:pt x="30" y="24"/>
                </a:lnTo>
                <a:lnTo>
                  <a:pt x="24" y="30"/>
                </a:lnTo>
                <a:lnTo>
                  <a:pt x="18" y="30"/>
                </a:lnTo>
                <a:lnTo>
                  <a:pt x="12" y="30"/>
                </a:lnTo>
                <a:lnTo>
                  <a:pt x="12" y="24"/>
                </a:lnTo>
                <a:lnTo>
                  <a:pt x="12" y="18"/>
                </a:lnTo>
                <a:lnTo>
                  <a:pt x="6" y="18"/>
                </a:lnTo>
                <a:close/>
              </a:path>
            </a:pathLst>
          </a:custGeom>
          <a:solidFill>
            <a:srgbClr val="FF99FF"/>
          </a:solidFill>
          <a:ln w="12700">
            <a:solidFill>
              <a:srgbClr val="000000"/>
            </a:solidFill>
            <a:prstDash val="solid"/>
            <a:round/>
            <a:headEnd/>
            <a:tailEnd/>
          </a:ln>
        </p:spPr>
        <p:txBody>
          <a:bodyPr/>
          <a:lstStyle/>
          <a:p>
            <a:endParaRPr lang="fi-FI"/>
          </a:p>
        </p:txBody>
      </p:sp>
      <p:sp>
        <p:nvSpPr>
          <p:cNvPr id="6170" name="Freeform 26"/>
          <p:cNvSpPr>
            <a:spLocks noChangeAspect="1"/>
          </p:cNvSpPr>
          <p:nvPr/>
        </p:nvSpPr>
        <p:spPr bwMode="auto">
          <a:xfrm>
            <a:off x="4473575" y="4756150"/>
            <a:ext cx="407988" cy="393700"/>
          </a:xfrm>
          <a:custGeom>
            <a:avLst/>
            <a:gdLst>
              <a:gd name="T0" fmla="*/ 0 w 18"/>
              <a:gd name="T1" fmla="*/ 2147483647 h 18"/>
              <a:gd name="T2" fmla="*/ 0 w 18"/>
              <a:gd name="T3" fmla="*/ 2147483647 h 18"/>
              <a:gd name="T4" fmla="*/ 2147483647 w 18"/>
              <a:gd name="T5" fmla="*/ 2147483647 h 18"/>
              <a:gd name="T6" fmla="*/ 2147483647 w 18"/>
              <a:gd name="T7" fmla="*/ 0 h 18"/>
              <a:gd name="T8" fmla="*/ 2147483647 w 18"/>
              <a:gd name="T9" fmla="*/ 0 h 18"/>
              <a:gd name="T10" fmla="*/ 2147483647 w 18"/>
              <a:gd name="T11" fmla="*/ 2147483647 h 18"/>
              <a:gd name="T12" fmla="*/ 2147483647 w 18"/>
              <a:gd name="T13" fmla="*/ 2147483647 h 18"/>
              <a:gd name="T14" fmla="*/ 2147483647 w 18"/>
              <a:gd name="T15" fmla="*/ 2147483647 h 18"/>
              <a:gd name="T16" fmla="*/ 0 w 18"/>
              <a:gd name="T17" fmla="*/ 2147483647 h 18"/>
              <a:gd name="T18" fmla="*/ 0 w 18"/>
              <a:gd name="T19" fmla="*/ 2147483647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8"/>
              <a:gd name="T32" fmla="*/ 18 w 18"/>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8">
                <a:moveTo>
                  <a:pt x="0" y="12"/>
                </a:moveTo>
                <a:lnTo>
                  <a:pt x="0" y="6"/>
                </a:lnTo>
                <a:lnTo>
                  <a:pt x="6" y="6"/>
                </a:lnTo>
                <a:lnTo>
                  <a:pt x="12" y="0"/>
                </a:lnTo>
                <a:lnTo>
                  <a:pt x="18" y="0"/>
                </a:lnTo>
                <a:lnTo>
                  <a:pt x="18" y="6"/>
                </a:lnTo>
                <a:lnTo>
                  <a:pt x="12" y="12"/>
                </a:lnTo>
                <a:lnTo>
                  <a:pt x="6" y="18"/>
                </a:lnTo>
                <a:lnTo>
                  <a:pt x="0" y="18"/>
                </a:lnTo>
                <a:lnTo>
                  <a:pt x="0" y="12"/>
                </a:lnTo>
                <a:close/>
              </a:path>
            </a:pathLst>
          </a:custGeom>
          <a:solidFill>
            <a:srgbClr val="FF99FF"/>
          </a:solidFill>
          <a:ln w="0">
            <a:solidFill>
              <a:srgbClr val="000000"/>
            </a:solidFill>
            <a:prstDash val="solid"/>
            <a:round/>
            <a:headEnd/>
            <a:tailEnd/>
          </a:ln>
        </p:spPr>
        <p:txBody>
          <a:bodyPr/>
          <a:lstStyle/>
          <a:p>
            <a:endParaRPr lang="fi-FI"/>
          </a:p>
        </p:txBody>
      </p:sp>
      <p:sp>
        <p:nvSpPr>
          <p:cNvPr id="6171" name="Freeform 27"/>
          <p:cNvSpPr>
            <a:spLocks noChangeAspect="1"/>
          </p:cNvSpPr>
          <p:nvPr/>
        </p:nvSpPr>
        <p:spPr bwMode="auto">
          <a:xfrm>
            <a:off x="1860550" y="3435350"/>
            <a:ext cx="139700" cy="265113"/>
          </a:xfrm>
          <a:custGeom>
            <a:avLst/>
            <a:gdLst>
              <a:gd name="T0" fmla="*/ 2147483647 w 6"/>
              <a:gd name="T1" fmla="*/ 0 h 12"/>
              <a:gd name="T2" fmla="*/ 2147483647 w 6"/>
              <a:gd name="T3" fmla="*/ 2147483647 h 12"/>
              <a:gd name="T4" fmla="*/ 0 w 6"/>
              <a:gd name="T5" fmla="*/ 2147483647 h 12"/>
              <a:gd name="T6" fmla="*/ 0 w 6"/>
              <a:gd name="T7" fmla="*/ 2147483647 h 12"/>
              <a:gd name="T8" fmla="*/ 0 w 6"/>
              <a:gd name="T9" fmla="*/ 0 h 12"/>
              <a:gd name="T10" fmla="*/ 2147483647 w 6"/>
              <a:gd name="T11" fmla="*/ 0 h 12"/>
              <a:gd name="T12" fmla="*/ 0 60000 65536"/>
              <a:gd name="T13" fmla="*/ 0 60000 65536"/>
              <a:gd name="T14" fmla="*/ 0 60000 65536"/>
              <a:gd name="T15" fmla="*/ 0 60000 65536"/>
              <a:gd name="T16" fmla="*/ 0 60000 65536"/>
              <a:gd name="T17" fmla="*/ 0 60000 65536"/>
              <a:gd name="T18" fmla="*/ 0 w 6"/>
              <a:gd name="T19" fmla="*/ 0 h 12"/>
              <a:gd name="T20" fmla="*/ 6 w 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 h="12">
                <a:moveTo>
                  <a:pt x="6" y="0"/>
                </a:moveTo>
                <a:lnTo>
                  <a:pt x="6" y="6"/>
                </a:lnTo>
                <a:lnTo>
                  <a:pt x="0" y="12"/>
                </a:lnTo>
                <a:lnTo>
                  <a:pt x="0" y="6"/>
                </a:lnTo>
                <a:lnTo>
                  <a:pt x="0" y="0"/>
                </a:lnTo>
                <a:lnTo>
                  <a:pt x="6" y="0"/>
                </a:lnTo>
                <a:close/>
              </a:path>
            </a:pathLst>
          </a:custGeom>
          <a:solidFill>
            <a:srgbClr val="FF99FF"/>
          </a:solidFill>
          <a:ln w="0">
            <a:solidFill>
              <a:srgbClr val="000000"/>
            </a:solidFill>
            <a:prstDash val="solid"/>
            <a:round/>
            <a:headEnd/>
            <a:tailEnd/>
          </a:ln>
        </p:spPr>
        <p:txBody>
          <a:bodyPr/>
          <a:lstStyle/>
          <a:p>
            <a:endParaRPr lang="fi-FI"/>
          </a:p>
        </p:txBody>
      </p:sp>
      <p:sp>
        <p:nvSpPr>
          <p:cNvPr id="6172" name="Freeform 28"/>
          <p:cNvSpPr>
            <a:spLocks noChangeAspect="1"/>
          </p:cNvSpPr>
          <p:nvPr/>
        </p:nvSpPr>
        <p:spPr bwMode="auto">
          <a:xfrm>
            <a:off x="2000250" y="4360863"/>
            <a:ext cx="560388" cy="395287"/>
          </a:xfrm>
          <a:custGeom>
            <a:avLst/>
            <a:gdLst>
              <a:gd name="T0" fmla="*/ 2147483647 w 24"/>
              <a:gd name="T1" fmla="*/ 2147483647 h 18"/>
              <a:gd name="T2" fmla="*/ 2147483647 w 24"/>
              <a:gd name="T3" fmla="*/ 2147483647 h 18"/>
              <a:gd name="T4" fmla="*/ 2147483647 w 24"/>
              <a:gd name="T5" fmla="*/ 2147483647 h 18"/>
              <a:gd name="T6" fmla="*/ 2147483647 w 24"/>
              <a:gd name="T7" fmla="*/ 2147483647 h 18"/>
              <a:gd name="T8" fmla="*/ 0 w 24"/>
              <a:gd name="T9" fmla="*/ 2147483647 h 18"/>
              <a:gd name="T10" fmla="*/ 0 w 24"/>
              <a:gd name="T11" fmla="*/ 2147483647 h 18"/>
              <a:gd name="T12" fmla="*/ 0 w 24"/>
              <a:gd name="T13" fmla="*/ 0 h 18"/>
              <a:gd name="T14" fmla="*/ 2147483647 w 24"/>
              <a:gd name="T15" fmla="*/ 0 h 18"/>
              <a:gd name="T16" fmla="*/ 2147483647 w 24"/>
              <a:gd name="T17" fmla="*/ 2147483647 h 18"/>
              <a:gd name="T18" fmla="*/ 2147483647 w 24"/>
              <a:gd name="T19" fmla="*/ 2147483647 h 18"/>
              <a:gd name="T20" fmla="*/ 2147483647 w 24"/>
              <a:gd name="T21" fmla="*/ 2147483647 h 18"/>
              <a:gd name="T22" fmla="*/ 2147483647 w 24"/>
              <a:gd name="T23" fmla="*/ 2147483647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18"/>
              <a:gd name="T38" fmla="*/ 24 w 24"/>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18">
                <a:moveTo>
                  <a:pt x="24" y="12"/>
                </a:moveTo>
                <a:lnTo>
                  <a:pt x="18" y="18"/>
                </a:lnTo>
                <a:lnTo>
                  <a:pt x="12" y="18"/>
                </a:lnTo>
                <a:lnTo>
                  <a:pt x="6" y="18"/>
                </a:lnTo>
                <a:lnTo>
                  <a:pt x="0" y="12"/>
                </a:lnTo>
                <a:lnTo>
                  <a:pt x="0" y="6"/>
                </a:lnTo>
                <a:lnTo>
                  <a:pt x="0" y="0"/>
                </a:lnTo>
                <a:lnTo>
                  <a:pt x="6" y="0"/>
                </a:lnTo>
                <a:lnTo>
                  <a:pt x="12" y="6"/>
                </a:lnTo>
                <a:lnTo>
                  <a:pt x="18" y="6"/>
                </a:lnTo>
                <a:lnTo>
                  <a:pt x="24" y="6"/>
                </a:lnTo>
                <a:lnTo>
                  <a:pt x="24" y="12"/>
                </a:lnTo>
                <a:close/>
              </a:path>
            </a:pathLst>
          </a:custGeom>
          <a:solidFill>
            <a:srgbClr val="FF99FF"/>
          </a:solidFill>
          <a:ln w="0">
            <a:solidFill>
              <a:srgbClr val="000000"/>
            </a:solidFill>
            <a:prstDash val="solid"/>
            <a:round/>
            <a:headEnd/>
            <a:tailEnd/>
          </a:ln>
        </p:spPr>
        <p:txBody>
          <a:bodyPr/>
          <a:lstStyle/>
          <a:p>
            <a:endParaRPr lang="fi-FI"/>
          </a:p>
        </p:txBody>
      </p:sp>
      <p:sp>
        <p:nvSpPr>
          <p:cNvPr id="6173" name="Freeform 29"/>
          <p:cNvSpPr>
            <a:spLocks noChangeAspect="1"/>
          </p:cNvSpPr>
          <p:nvPr/>
        </p:nvSpPr>
        <p:spPr bwMode="auto">
          <a:xfrm>
            <a:off x="3778250" y="4629150"/>
            <a:ext cx="280988" cy="393700"/>
          </a:xfrm>
          <a:custGeom>
            <a:avLst/>
            <a:gdLst>
              <a:gd name="T0" fmla="*/ 0 w 12"/>
              <a:gd name="T1" fmla="*/ 2147483647 h 18"/>
              <a:gd name="T2" fmla="*/ 0 w 12"/>
              <a:gd name="T3" fmla="*/ 2147483647 h 18"/>
              <a:gd name="T4" fmla="*/ 2147483647 w 12"/>
              <a:gd name="T5" fmla="*/ 0 h 18"/>
              <a:gd name="T6" fmla="*/ 2147483647 w 12"/>
              <a:gd name="T7" fmla="*/ 0 h 18"/>
              <a:gd name="T8" fmla="*/ 2147483647 w 12"/>
              <a:gd name="T9" fmla="*/ 2147483647 h 18"/>
              <a:gd name="T10" fmla="*/ 2147483647 w 12"/>
              <a:gd name="T11" fmla="*/ 2147483647 h 18"/>
              <a:gd name="T12" fmla="*/ 2147483647 w 12"/>
              <a:gd name="T13" fmla="*/ 2147483647 h 18"/>
              <a:gd name="T14" fmla="*/ 0 w 12"/>
              <a:gd name="T15" fmla="*/ 2147483647 h 18"/>
              <a:gd name="T16" fmla="*/ 0 w 12"/>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8"/>
              <a:gd name="T29" fmla="*/ 12 w 12"/>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8">
                <a:moveTo>
                  <a:pt x="0" y="12"/>
                </a:moveTo>
                <a:lnTo>
                  <a:pt x="0" y="6"/>
                </a:lnTo>
                <a:lnTo>
                  <a:pt x="6" y="0"/>
                </a:lnTo>
                <a:lnTo>
                  <a:pt x="12" y="0"/>
                </a:lnTo>
                <a:lnTo>
                  <a:pt x="12" y="6"/>
                </a:lnTo>
                <a:lnTo>
                  <a:pt x="12" y="12"/>
                </a:lnTo>
                <a:lnTo>
                  <a:pt x="6" y="18"/>
                </a:lnTo>
                <a:lnTo>
                  <a:pt x="0" y="18"/>
                </a:lnTo>
                <a:lnTo>
                  <a:pt x="0" y="12"/>
                </a:lnTo>
                <a:close/>
              </a:path>
            </a:pathLst>
          </a:custGeom>
          <a:solidFill>
            <a:srgbClr val="FF99FF"/>
          </a:solidFill>
          <a:ln w="0">
            <a:solidFill>
              <a:srgbClr val="000000"/>
            </a:solidFill>
            <a:prstDash val="solid"/>
            <a:round/>
            <a:headEnd/>
            <a:tailEnd/>
          </a:ln>
        </p:spPr>
        <p:txBody>
          <a:bodyPr/>
          <a:lstStyle/>
          <a:p>
            <a:endParaRPr lang="fi-FI"/>
          </a:p>
        </p:txBody>
      </p:sp>
      <p:sp>
        <p:nvSpPr>
          <p:cNvPr id="6174" name="Freeform 30"/>
          <p:cNvSpPr>
            <a:spLocks noChangeAspect="1"/>
          </p:cNvSpPr>
          <p:nvPr/>
        </p:nvSpPr>
        <p:spPr bwMode="auto">
          <a:xfrm>
            <a:off x="2000250" y="3700463"/>
            <a:ext cx="279400" cy="266700"/>
          </a:xfrm>
          <a:custGeom>
            <a:avLst/>
            <a:gdLst>
              <a:gd name="T0" fmla="*/ 2147483647 w 12"/>
              <a:gd name="T1" fmla="*/ 2147483647 h 12"/>
              <a:gd name="T2" fmla="*/ 2147483647 w 12"/>
              <a:gd name="T3" fmla="*/ 2147483647 h 12"/>
              <a:gd name="T4" fmla="*/ 0 w 12"/>
              <a:gd name="T5" fmla="*/ 2147483647 h 12"/>
              <a:gd name="T6" fmla="*/ 2147483647 w 12"/>
              <a:gd name="T7" fmla="*/ 0 h 12"/>
              <a:gd name="T8" fmla="*/ 2147483647 w 12"/>
              <a:gd name="T9" fmla="*/ 0 h 12"/>
              <a:gd name="T10" fmla="*/ 2147483647 w 12"/>
              <a:gd name="T11" fmla="*/ 2147483647 h 12"/>
              <a:gd name="T12" fmla="*/ 2147483647 w 12"/>
              <a:gd name="T13" fmla="*/ 2147483647 h 12"/>
              <a:gd name="T14" fmla="*/ 0 60000 65536"/>
              <a:gd name="T15" fmla="*/ 0 60000 65536"/>
              <a:gd name="T16" fmla="*/ 0 60000 65536"/>
              <a:gd name="T17" fmla="*/ 0 60000 65536"/>
              <a:gd name="T18" fmla="*/ 0 60000 65536"/>
              <a:gd name="T19" fmla="*/ 0 60000 65536"/>
              <a:gd name="T20" fmla="*/ 0 60000 65536"/>
              <a:gd name="T21" fmla="*/ 0 w 12"/>
              <a:gd name="T22" fmla="*/ 0 h 12"/>
              <a:gd name="T23" fmla="*/ 12 w 1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2">
                <a:moveTo>
                  <a:pt x="12" y="12"/>
                </a:moveTo>
                <a:lnTo>
                  <a:pt x="6" y="6"/>
                </a:lnTo>
                <a:lnTo>
                  <a:pt x="0" y="6"/>
                </a:lnTo>
                <a:lnTo>
                  <a:pt x="6" y="0"/>
                </a:lnTo>
                <a:lnTo>
                  <a:pt x="12" y="0"/>
                </a:lnTo>
                <a:lnTo>
                  <a:pt x="12" y="6"/>
                </a:lnTo>
                <a:lnTo>
                  <a:pt x="12" y="12"/>
                </a:lnTo>
                <a:close/>
              </a:path>
            </a:pathLst>
          </a:custGeom>
          <a:solidFill>
            <a:srgbClr val="FF99FF"/>
          </a:solidFill>
          <a:ln w="0">
            <a:solidFill>
              <a:srgbClr val="000000"/>
            </a:solidFill>
            <a:prstDash val="solid"/>
            <a:round/>
            <a:headEnd/>
            <a:tailEnd/>
          </a:ln>
        </p:spPr>
        <p:txBody>
          <a:bodyPr/>
          <a:lstStyle/>
          <a:p>
            <a:endParaRPr lang="fi-FI"/>
          </a:p>
        </p:txBody>
      </p:sp>
      <p:sp>
        <p:nvSpPr>
          <p:cNvPr id="6175" name="Freeform 31"/>
          <p:cNvSpPr>
            <a:spLocks noChangeAspect="1"/>
          </p:cNvSpPr>
          <p:nvPr/>
        </p:nvSpPr>
        <p:spPr bwMode="auto">
          <a:xfrm>
            <a:off x="3347864" y="5013176"/>
            <a:ext cx="393700" cy="127000"/>
          </a:xfrm>
          <a:custGeom>
            <a:avLst/>
            <a:gdLst>
              <a:gd name="T0" fmla="*/ 0 w 17"/>
              <a:gd name="T1" fmla="*/ 0 h 6"/>
              <a:gd name="T2" fmla="*/ 2147483647 w 17"/>
              <a:gd name="T3" fmla="*/ 0 h 6"/>
              <a:gd name="T4" fmla="*/ 2147483647 w 17"/>
              <a:gd name="T5" fmla="*/ 0 h 6"/>
              <a:gd name="T6" fmla="*/ 2147483647 w 17"/>
              <a:gd name="T7" fmla="*/ 0 h 6"/>
              <a:gd name="T8" fmla="*/ 2147483647 w 17"/>
              <a:gd name="T9" fmla="*/ 2147483647 h 6"/>
              <a:gd name="T10" fmla="*/ 2147483647 w 17"/>
              <a:gd name="T11" fmla="*/ 2147483647 h 6"/>
              <a:gd name="T12" fmla="*/ 0 w 17"/>
              <a:gd name="T13" fmla="*/ 2147483647 h 6"/>
              <a:gd name="T14" fmla="*/ 0 w 17"/>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6"/>
              <a:gd name="T26" fmla="*/ 17 w 17"/>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6">
                <a:moveTo>
                  <a:pt x="0" y="0"/>
                </a:moveTo>
                <a:lnTo>
                  <a:pt x="6" y="0"/>
                </a:lnTo>
                <a:lnTo>
                  <a:pt x="11" y="0"/>
                </a:lnTo>
                <a:lnTo>
                  <a:pt x="17" y="0"/>
                </a:lnTo>
                <a:lnTo>
                  <a:pt x="17" y="6"/>
                </a:lnTo>
                <a:lnTo>
                  <a:pt x="11" y="6"/>
                </a:lnTo>
                <a:lnTo>
                  <a:pt x="0" y="6"/>
                </a:lnTo>
                <a:lnTo>
                  <a:pt x="0" y="0"/>
                </a:lnTo>
                <a:close/>
              </a:path>
            </a:pathLst>
          </a:custGeom>
          <a:solidFill>
            <a:srgbClr val="FF99FF"/>
          </a:solidFill>
          <a:ln w="0">
            <a:solidFill>
              <a:srgbClr val="000000"/>
            </a:solidFill>
            <a:prstDash val="solid"/>
            <a:round/>
            <a:headEnd/>
            <a:tailEnd/>
          </a:ln>
        </p:spPr>
        <p:txBody>
          <a:bodyPr/>
          <a:lstStyle/>
          <a:p>
            <a:endParaRPr lang="fi-FI"/>
          </a:p>
        </p:txBody>
      </p:sp>
      <p:sp>
        <p:nvSpPr>
          <p:cNvPr id="6176" name="Freeform 32"/>
          <p:cNvSpPr>
            <a:spLocks noChangeAspect="1"/>
          </p:cNvSpPr>
          <p:nvPr/>
        </p:nvSpPr>
        <p:spPr bwMode="auto">
          <a:xfrm>
            <a:off x="2279650" y="4235450"/>
            <a:ext cx="139700" cy="255588"/>
          </a:xfrm>
          <a:custGeom>
            <a:avLst/>
            <a:gdLst>
              <a:gd name="T0" fmla="*/ 2147483647 w 6"/>
              <a:gd name="T1" fmla="*/ 2147483647 h 12"/>
              <a:gd name="T2" fmla="*/ 2147483647 w 6"/>
              <a:gd name="T3" fmla="*/ 2147483647 h 12"/>
              <a:gd name="T4" fmla="*/ 0 w 6"/>
              <a:gd name="T5" fmla="*/ 2147483647 h 12"/>
              <a:gd name="T6" fmla="*/ 0 w 6"/>
              <a:gd name="T7" fmla="*/ 2147483647 h 12"/>
              <a:gd name="T8" fmla="*/ 0 w 6"/>
              <a:gd name="T9" fmla="*/ 0 h 12"/>
              <a:gd name="T10" fmla="*/ 2147483647 w 6"/>
              <a:gd name="T11" fmla="*/ 0 h 12"/>
              <a:gd name="T12" fmla="*/ 2147483647 w 6"/>
              <a:gd name="T13" fmla="*/ 2147483647 h 12"/>
              <a:gd name="T14" fmla="*/ 0 60000 65536"/>
              <a:gd name="T15" fmla="*/ 0 60000 65536"/>
              <a:gd name="T16" fmla="*/ 0 60000 65536"/>
              <a:gd name="T17" fmla="*/ 0 60000 65536"/>
              <a:gd name="T18" fmla="*/ 0 60000 65536"/>
              <a:gd name="T19" fmla="*/ 0 60000 65536"/>
              <a:gd name="T20" fmla="*/ 0 60000 65536"/>
              <a:gd name="T21" fmla="*/ 0 w 6"/>
              <a:gd name="T22" fmla="*/ 0 h 12"/>
              <a:gd name="T23" fmla="*/ 6 w 6"/>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2">
                <a:moveTo>
                  <a:pt x="6" y="6"/>
                </a:moveTo>
                <a:lnTo>
                  <a:pt x="6" y="12"/>
                </a:lnTo>
                <a:lnTo>
                  <a:pt x="0" y="12"/>
                </a:lnTo>
                <a:lnTo>
                  <a:pt x="0" y="6"/>
                </a:lnTo>
                <a:lnTo>
                  <a:pt x="0" y="0"/>
                </a:lnTo>
                <a:lnTo>
                  <a:pt x="6" y="0"/>
                </a:lnTo>
                <a:lnTo>
                  <a:pt x="6" y="6"/>
                </a:lnTo>
                <a:close/>
              </a:path>
            </a:pathLst>
          </a:custGeom>
          <a:solidFill>
            <a:srgbClr val="FF99FF"/>
          </a:solidFill>
          <a:ln w="0">
            <a:solidFill>
              <a:srgbClr val="000000"/>
            </a:solidFill>
            <a:prstDash val="solid"/>
            <a:round/>
            <a:headEnd/>
            <a:tailEnd/>
          </a:ln>
        </p:spPr>
        <p:txBody>
          <a:bodyPr/>
          <a:lstStyle/>
          <a:p>
            <a:endParaRPr lang="fi-FI"/>
          </a:p>
        </p:txBody>
      </p:sp>
      <p:sp>
        <p:nvSpPr>
          <p:cNvPr id="6177" name="Freeform 33"/>
          <p:cNvSpPr>
            <a:spLocks noChangeAspect="1"/>
          </p:cNvSpPr>
          <p:nvPr/>
        </p:nvSpPr>
        <p:spPr bwMode="auto">
          <a:xfrm>
            <a:off x="3105150" y="4629150"/>
            <a:ext cx="534988" cy="520700"/>
          </a:xfrm>
          <a:custGeom>
            <a:avLst/>
            <a:gdLst>
              <a:gd name="T0" fmla="*/ 2147483647 w 23"/>
              <a:gd name="T1" fmla="*/ 2147483647 h 24"/>
              <a:gd name="T2" fmla="*/ 2147483647 w 23"/>
              <a:gd name="T3" fmla="*/ 2147483647 h 24"/>
              <a:gd name="T4" fmla="*/ 2147483647 w 23"/>
              <a:gd name="T5" fmla="*/ 2147483647 h 24"/>
              <a:gd name="T6" fmla="*/ 0 w 23"/>
              <a:gd name="T7" fmla="*/ 2147483647 h 24"/>
              <a:gd name="T8" fmla="*/ 0 w 23"/>
              <a:gd name="T9" fmla="*/ 2147483647 h 24"/>
              <a:gd name="T10" fmla="*/ 0 w 23"/>
              <a:gd name="T11" fmla="*/ 2147483647 h 24"/>
              <a:gd name="T12" fmla="*/ 2147483647 w 23"/>
              <a:gd name="T13" fmla="*/ 0 h 24"/>
              <a:gd name="T14" fmla="*/ 2147483647 w 23"/>
              <a:gd name="T15" fmla="*/ 0 h 24"/>
              <a:gd name="T16" fmla="*/ 2147483647 w 23"/>
              <a:gd name="T17" fmla="*/ 0 h 24"/>
              <a:gd name="T18" fmla="*/ 2147483647 w 23"/>
              <a:gd name="T19" fmla="*/ 2147483647 h 24"/>
              <a:gd name="T20" fmla="*/ 2147483647 w 23"/>
              <a:gd name="T21" fmla="*/ 2147483647 h 24"/>
              <a:gd name="T22" fmla="*/ 2147483647 w 23"/>
              <a:gd name="T23" fmla="*/ 2147483647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4"/>
              <a:gd name="T38" fmla="*/ 23 w 23"/>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4">
                <a:moveTo>
                  <a:pt x="12" y="12"/>
                </a:moveTo>
                <a:lnTo>
                  <a:pt x="6" y="18"/>
                </a:lnTo>
                <a:lnTo>
                  <a:pt x="6" y="24"/>
                </a:lnTo>
                <a:lnTo>
                  <a:pt x="0" y="24"/>
                </a:lnTo>
                <a:lnTo>
                  <a:pt x="0" y="18"/>
                </a:lnTo>
                <a:lnTo>
                  <a:pt x="0" y="6"/>
                </a:lnTo>
                <a:lnTo>
                  <a:pt x="6" y="0"/>
                </a:lnTo>
                <a:lnTo>
                  <a:pt x="12" y="0"/>
                </a:lnTo>
                <a:lnTo>
                  <a:pt x="18" y="0"/>
                </a:lnTo>
                <a:lnTo>
                  <a:pt x="23" y="6"/>
                </a:lnTo>
                <a:lnTo>
                  <a:pt x="18" y="12"/>
                </a:lnTo>
                <a:lnTo>
                  <a:pt x="12" y="12"/>
                </a:lnTo>
                <a:close/>
              </a:path>
            </a:pathLst>
          </a:custGeom>
          <a:solidFill>
            <a:srgbClr val="FF99FF"/>
          </a:solidFill>
          <a:ln w="0">
            <a:solidFill>
              <a:srgbClr val="000000"/>
            </a:solidFill>
            <a:prstDash val="solid"/>
            <a:round/>
            <a:headEnd/>
            <a:tailEnd/>
          </a:ln>
        </p:spPr>
        <p:txBody>
          <a:bodyPr/>
          <a:lstStyle/>
          <a:p>
            <a:endParaRPr lang="fi-FI"/>
          </a:p>
        </p:txBody>
      </p:sp>
      <p:sp>
        <p:nvSpPr>
          <p:cNvPr id="6178" name="Freeform 34"/>
          <p:cNvSpPr>
            <a:spLocks noChangeAspect="1"/>
          </p:cNvSpPr>
          <p:nvPr/>
        </p:nvSpPr>
        <p:spPr bwMode="auto">
          <a:xfrm>
            <a:off x="2279650" y="3435350"/>
            <a:ext cx="139700" cy="404813"/>
          </a:xfrm>
          <a:custGeom>
            <a:avLst/>
            <a:gdLst>
              <a:gd name="T0" fmla="*/ 2147483647 w 6"/>
              <a:gd name="T1" fmla="*/ 2147483647 h 18"/>
              <a:gd name="T2" fmla="*/ 0 w 6"/>
              <a:gd name="T3" fmla="*/ 2147483647 h 18"/>
              <a:gd name="T4" fmla="*/ 0 w 6"/>
              <a:gd name="T5" fmla="*/ 0 h 18"/>
              <a:gd name="T6" fmla="*/ 2147483647 w 6"/>
              <a:gd name="T7" fmla="*/ 0 h 18"/>
              <a:gd name="T8" fmla="*/ 2147483647 w 6"/>
              <a:gd name="T9" fmla="*/ 2147483647 h 18"/>
              <a:gd name="T10" fmla="*/ 2147483647 w 6"/>
              <a:gd name="T11" fmla="*/ 2147483647 h 18"/>
              <a:gd name="T12" fmla="*/ 2147483647 w 6"/>
              <a:gd name="T13" fmla="*/ 2147483647 h 18"/>
              <a:gd name="T14" fmla="*/ 2147483647 w 6"/>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8"/>
              <a:gd name="T26" fmla="*/ 6 w 6"/>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8">
                <a:moveTo>
                  <a:pt x="6" y="12"/>
                </a:moveTo>
                <a:lnTo>
                  <a:pt x="0" y="6"/>
                </a:lnTo>
                <a:lnTo>
                  <a:pt x="0" y="0"/>
                </a:lnTo>
                <a:lnTo>
                  <a:pt x="6" y="0"/>
                </a:lnTo>
                <a:lnTo>
                  <a:pt x="6" y="6"/>
                </a:lnTo>
                <a:lnTo>
                  <a:pt x="6" y="12"/>
                </a:lnTo>
                <a:lnTo>
                  <a:pt x="6" y="18"/>
                </a:lnTo>
                <a:lnTo>
                  <a:pt x="6" y="12"/>
                </a:lnTo>
                <a:close/>
              </a:path>
            </a:pathLst>
          </a:custGeom>
          <a:solidFill>
            <a:srgbClr val="FF99FF"/>
          </a:solidFill>
          <a:ln w="0">
            <a:solidFill>
              <a:srgbClr val="000000"/>
            </a:solidFill>
            <a:prstDash val="solid"/>
            <a:round/>
            <a:headEnd/>
            <a:tailEnd/>
          </a:ln>
        </p:spPr>
        <p:txBody>
          <a:bodyPr/>
          <a:lstStyle/>
          <a:p>
            <a:endParaRPr lang="fi-FI"/>
          </a:p>
        </p:txBody>
      </p:sp>
      <p:sp>
        <p:nvSpPr>
          <p:cNvPr id="6179" name="Freeform 35"/>
          <p:cNvSpPr>
            <a:spLocks noChangeAspect="1"/>
          </p:cNvSpPr>
          <p:nvPr/>
        </p:nvSpPr>
        <p:spPr bwMode="auto">
          <a:xfrm>
            <a:off x="3105150" y="5599113"/>
            <a:ext cx="141288" cy="393700"/>
          </a:xfrm>
          <a:custGeom>
            <a:avLst/>
            <a:gdLst>
              <a:gd name="T0" fmla="*/ 0 w 6"/>
              <a:gd name="T1" fmla="*/ 2147483647 h 18"/>
              <a:gd name="T2" fmla="*/ 0 w 6"/>
              <a:gd name="T3" fmla="*/ 0 h 18"/>
              <a:gd name="T4" fmla="*/ 2147483647 w 6"/>
              <a:gd name="T5" fmla="*/ 0 h 18"/>
              <a:gd name="T6" fmla="*/ 2147483647 w 6"/>
              <a:gd name="T7" fmla="*/ 2147483647 h 18"/>
              <a:gd name="T8" fmla="*/ 2147483647 w 6"/>
              <a:gd name="T9" fmla="*/ 2147483647 h 18"/>
              <a:gd name="T10" fmla="*/ 2147483647 w 6"/>
              <a:gd name="T11" fmla="*/ 2147483647 h 18"/>
              <a:gd name="T12" fmla="*/ 0 w 6"/>
              <a:gd name="T13" fmla="*/ 2147483647 h 18"/>
              <a:gd name="T14" fmla="*/ 0 w 6"/>
              <a:gd name="T15" fmla="*/ 2147483647 h 18"/>
              <a:gd name="T16" fmla="*/ 0 w 6"/>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8"/>
              <a:gd name="T29" fmla="*/ 6 w 6"/>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8">
                <a:moveTo>
                  <a:pt x="0" y="6"/>
                </a:moveTo>
                <a:lnTo>
                  <a:pt x="0" y="0"/>
                </a:lnTo>
                <a:lnTo>
                  <a:pt x="6" y="0"/>
                </a:lnTo>
                <a:lnTo>
                  <a:pt x="6" y="6"/>
                </a:lnTo>
                <a:lnTo>
                  <a:pt x="6" y="12"/>
                </a:lnTo>
                <a:lnTo>
                  <a:pt x="6" y="18"/>
                </a:lnTo>
                <a:lnTo>
                  <a:pt x="0" y="18"/>
                </a:lnTo>
                <a:lnTo>
                  <a:pt x="0" y="12"/>
                </a:lnTo>
                <a:lnTo>
                  <a:pt x="0" y="6"/>
                </a:lnTo>
                <a:close/>
              </a:path>
            </a:pathLst>
          </a:custGeom>
          <a:solidFill>
            <a:srgbClr val="FF99FF"/>
          </a:solidFill>
          <a:ln w="0">
            <a:solidFill>
              <a:srgbClr val="000000"/>
            </a:solidFill>
            <a:prstDash val="solid"/>
            <a:round/>
            <a:headEnd/>
            <a:tailEnd/>
          </a:ln>
        </p:spPr>
        <p:txBody>
          <a:bodyPr/>
          <a:lstStyle/>
          <a:p>
            <a:endParaRPr lang="fi-FI"/>
          </a:p>
        </p:txBody>
      </p:sp>
      <p:sp>
        <p:nvSpPr>
          <p:cNvPr id="6180" name="Freeform 36"/>
          <p:cNvSpPr>
            <a:spLocks noChangeAspect="1"/>
          </p:cNvSpPr>
          <p:nvPr/>
        </p:nvSpPr>
        <p:spPr bwMode="auto">
          <a:xfrm>
            <a:off x="2560638" y="6132513"/>
            <a:ext cx="277812" cy="254000"/>
          </a:xfrm>
          <a:custGeom>
            <a:avLst/>
            <a:gdLst>
              <a:gd name="T0" fmla="*/ 2147483647 w 12"/>
              <a:gd name="T1" fmla="*/ 0 h 12"/>
              <a:gd name="T2" fmla="*/ 2147483647 w 12"/>
              <a:gd name="T3" fmla="*/ 0 h 12"/>
              <a:gd name="T4" fmla="*/ 2147483647 w 12"/>
              <a:gd name="T5" fmla="*/ 2147483647 h 12"/>
              <a:gd name="T6" fmla="*/ 2147483647 w 12"/>
              <a:gd name="T7" fmla="*/ 2147483647 h 12"/>
              <a:gd name="T8" fmla="*/ 0 w 12"/>
              <a:gd name="T9" fmla="*/ 2147483647 h 12"/>
              <a:gd name="T10" fmla="*/ 0 w 12"/>
              <a:gd name="T11" fmla="*/ 2147483647 h 12"/>
              <a:gd name="T12" fmla="*/ 2147483647 w 12"/>
              <a:gd name="T13" fmla="*/ 0 h 12"/>
              <a:gd name="T14" fmla="*/ 0 60000 65536"/>
              <a:gd name="T15" fmla="*/ 0 60000 65536"/>
              <a:gd name="T16" fmla="*/ 0 60000 65536"/>
              <a:gd name="T17" fmla="*/ 0 60000 65536"/>
              <a:gd name="T18" fmla="*/ 0 60000 65536"/>
              <a:gd name="T19" fmla="*/ 0 60000 65536"/>
              <a:gd name="T20" fmla="*/ 0 60000 65536"/>
              <a:gd name="T21" fmla="*/ 0 w 12"/>
              <a:gd name="T22" fmla="*/ 0 h 12"/>
              <a:gd name="T23" fmla="*/ 12 w 1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2">
                <a:moveTo>
                  <a:pt x="6" y="0"/>
                </a:moveTo>
                <a:lnTo>
                  <a:pt x="12" y="0"/>
                </a:lnTo>
                <a:lnTo>
                  <a:pt x="12" y="6"/>
                </a:lnTo>
                <a:lnTo>
                  <a:pt x="6" y="12"/>
                </a:lnTo>
                <a:lnTo>
                  <a:pt x="0" y="12"/>
                </a:lnTo>
                <a:lnTo>
                  <a:pt x="0" y="6"/>
                </a:lnTo>
                <a:lnTo>
                  <a:pt x="6" y="0"/>
                </a:lnTo>
                <a:close/>
              </a:path>
            </a:pathLst>
          </a:custGeom>
          <a:solidFill>
            <a:srgbClr val="FF99FF"/>
          </a:solidFill>
          <a:ln w="0">
            <a:solidFill>
              <a:srgbClr val="000000"/>
            </a:solidFill>
            <a:prstDash val="solid"/>
            <a:round/>
            <a:headEnd/>
            <a:tailEnd/>
          </a:ln>
        </p:spPr>
        <p:txBody>
          <a:bodyPr/>
          <a:lstStyle/>
          <a:p>
            <a:endParaRPr lang="fi-FI"/>
          </a:p>
        </p:txBody>
      </p:sp>
      <p:sp>
        <p:nvSpPr>
          <p:cNvPr id="6181" name="Freeform 37"/>
          <p:cNvSpPr>
            <a:spLocks noChangeAspect="1"/>
          </p:cNvSpPr>
          <p:nvPr/>
        </p:nvSpPr>
        <p:spPr bwMode="auto">
          <a:xfrm>
            <a:off x="2698750" y="4235450"/>
            <a:ext cx="280988" cy="393700"/>
          </a:xfrm>
          <a:custGeom>
            <a:avLst/>
            <a:gdLst>
              <a:gd name="T0" fmla="*/ 0 w 12"/>
              <a:gd name="T1" fmla="*/ 2147483647 h 18"/>
              <a:gd name="T2" fmla="*/ 0 w 12"/>
              <a:gd name="T3" fmla="*/ 2147483647 h 18"/>
              <a:gd name="T4" fmla="*/ 0 w 12"/>
              <a:gd name="T5" fmla="*/ 0 h 18"/>
              <a:gd name="T6" fmla="*/ 2147483647 w 12"/>
              <a:gd name="T7" fmla="*/ 0 h 18"/>
              <a:gd name="T8" fmla="*/ 2147483647 w 12"/>
              <a:gd name="T9" fmla="*/ 2147483647 h 18"/>
              <a:gd name="T10" fmla="*/ 2147483647 w 12"/>
              <a:gd name="T11" fmla="*/ 2147483647 h 18"/>
              <a:gd name="T12" fmla="*/ 0 w 12"/>
              <a:gd name="T13" fmla="*/ 2147483647 h 18"/>
              <a:gd name="T14" fmla="*/ 0 60000 65536"/>
              <a:gd name="T15" fmla="*/ 0 60000 65536"/>
              <a:gd name="T16" fmla="*/ 0 60000 65536"/>
              <a:gd name="T17" fmla="*/ 0 60000 65536"/>
              <a:gd name="T18" fmla="*/ 0 60000 65536"/>
              <a:gd name="T19" fmla="*/ 0 60000 65536"/>
              <a:gd name="T20" fmla="*/ 0 60000 65536"/>
              <a:gd name="T21" fmla="*/ 0 w 12"/>
              <a:gd name="T22" fmla="*/ 0 h 18"/>
              <a:gd name="T23" fmla="*/ 12 w 1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8">
                <a:moveTo>
                  <a:pt x="0" y="18"/>
                </a:moveTo>
                <a:lnTo>
                  <a:pt x="0" y="12"/>
                </a:lnTo>
                <a:lnTo>
                  <a:pt x="0" y="0"/>
                </a:lnTo>
                <a:lnTo>
                  <a:pt x="6" y="0"/>
                </a:lnTo>
                <a:lnTo>
                  <a:pt x="12" y="12"/>
                </a:lnTo>
                <a:lnTo>
                  <a:pt x="6" y="18"/>
                </a:lnTo>
                <a:lnTo>
                  <a:pt x="0" y="18"/>
                </a:lnTo>
                <a:close/>
              </a:path>
            </a:pathLst>
          </a:custGeom>
          <a:solidFill>
            <a:srgbClr val="FF99FF"/>
          </a:solidFill>
          <a:ln w="0">
            <a:solidFill>
              <a:srgbClr val="000000"/>
            </a:solidFill>
            <a:prstDash val="solid"/>
            <a:round/>
            <a:headEnd/>
            <a:tailEnd/>
          </a:ln>
        </p:spPr>
        <p:txBody>
          <a:bodyPr/>
          <a:lstStyle/>
          <a:p>
            <a:endParaRPr lang="fi-FI"/>
          </a:p>
        </p:txBody>
      </p:sp>
      <p:sp>
        <p:nvSpPr>
          <p:cNvPr id="6182" name="Freeform 38"/>
          <p:cNvSpPr>
            <a:spLocks noChangeAspect="1"/>
          </p:cNvSpPr>
          <p:nvPr/>
        </p:nvSpPr>
        <p:spPr bwMode="auto">
          <a:xfrm>
            <a:off x="2560638" y="4629150"/>
            <a:ext cx="419100" cy="520700"/>
          </a:xfrm>
          <a:custGeom>
            <a:avLst/>
            <a:gdLst>
              <a:gd name="T0" fmla="*/ 2147483647 w 18"/>
              <a:gd name="T1" fmla="*/ 0 h 24"/>
              <a:gd name="T2" fmla="*/ 2147483647 w 18"/>
              <a:gd name="T3" fmla="*/ 2147483647 h 24"/>
              <a:gd name="T4" fmla="*/ 2147483647 w 18"/>
              <a:gd name="T5" fmla="*/ 2147483647 h 24"/>
              <a:gd name="T6" fmla="*/ 2147483647 w 18"/>
              <a:gd name="T7" fmla="*/ 2147483647 h 24"/>
              <a:gd name="T8" fmla="*/ 2147483647 w 18"/>
              <a:gd name="T9" fmla="*/ 2147483647 h 24"/>
              <a:gd name="T10" fmla="*/ 2147483647 w 18"/>
              <a:gd name="T11" fmla="*/ 2147483647 h 24"/>
              <a:gd name="T12" fmla="*/ 0 w 18"/>
              <a:gd name="T13" fmla="*/ 2147483647 h 24"/>
              <a:gd name="T14" fmla="*/ 0 w 18"/>
              <a:gd name="T15" fmla="*/ 2147483647 h 24"/>
              <a:gd name="T16" fmla="*/ 0 w 18"/>
              <a:gd name="T17" fmla="*/ 2147483647 h 24"/>
              <a:gd name="T18" fmla="*/ 2147483647 w 18"/>
              <a:gd name="T19" fmla="*/ 2147483647 h 24"/>
              <a:gd name="T20" fmla="*/ 2147483647 w 18"/>
              <a:gd name="T21" fmla="*/ 0 h 24"/>
              <a:gd name="T22" fmla="*/ 2147483647 w 18"/>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4"/>
              <a:gd name="T38" fmla="*/ 18 w 18"/>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4">
                <a:moveTo>
                  <a:pt x="18" y="0"/>
                </a:moveTo>
                <a:lnTo>
                  <a:pt x="18" y="6"/>
                </a:lnTo>
                <a:lnTo>
                  <a:pt x="18" y="12"/>
                </a:lnTo>
                <a:lnTo>
                  <a:pt x="18" y="18"/>
                </a:lnTo>
                <a:lnTo>
                  <a:pt x="12" y="24"/>
                </a:lnTo>
                <a:lnTo>
                  <a:pt x="6" y="24"/>
                </a:lnTo>
                <a:lnTo>
                  <a:pt x="0" y="24"/>
                </a:lnTo>
                <a:lnTo>
                  <a:pt x="0" y="18"/>
                </a:lnTo>
                <a:lnTo>
                  <a:pt x="0" y="12"/>
                </a:lnTo>
                <a:lnTo>
                  <a:pt x="12" y="6"/>
                </a:lnTo>
                <a:lnTo>
                  <a:pt x="12" y="0"/>
                </a:lnTo>
                <a:lnTo>
                  <a:pt x="18" y="0"/>
                </a:lnTo>
                <a:close/>
              </a:path>
            </a:pathLst>
          </a:custGeom>
          <a:solidFill>
            <a:srgbClr val="FF99FF"/>
          </a:solidFill>
          <a:ln w="0">
            <a:solidFill>
              <a:srgbClr val="000000"/>
            </a:solidFill>
            <a:prstDash val="solid"/>
            <a:round/>
            <a:headEnd/>
            <a:tailEnd/>
          </a:ln>
        </p:spPr>
        <p:txBody>
          <a:bodyPr/>
          <a:lstStyle/>
          <a:p>
            <a:endParaRPr lang="fi-FI"/>
          </a:p>
        </p:txBody>
      </p:sp>
      <p:sp>
        <p:nvSpPr>
          <p:cNvPr id="6183" name="Freeform 39"/>
          <p:cNvSpPr>
            <a:spLocks noChangeAspect="1"/>
          </p:cNvSpPr>
          <p:nvPr/>
        </p:nvSpPr>
        <p:spPr bwMode="auto">
          <a:xfrm>
            <a:off x="3246438" y="2519363"/>
            <a:ext cx="1354137" cy="787400"/>
          </a:xfrm>
          <a:custGeom>
            <a:avLst/>
            <a:gdLst>
              <a:gd name="T0" fmla="*/ 2147483647 w 59"/>
              <a:gd name="T1" fmla="*/ 2147483647 h 36"/>
              <a:gd name="T2" fmla="*/ 2147483647 w 59"/>
              <a:gd name="T3" fmla="*/ 2147483647 h 36"/>
              <a:gd name="T4" fmla="*/ 2147483647 w 59"/>
              <a:gd name="T5" fmla="*/ 2147483647 h 36"/>
              <a:gd name="T6" fmla="*/ 2147483647 w 59"/>
              <a:gd name="T7" fmla="*/ 2147483647 h 36"/>
              <a:gd name="T8" fmla="*/ 2147483647 w 59"/>
              <a:gd name="T9" fmla="*/ 2147483647 h 36"/>
              <a:gd name="T10" fmla="*/ 2147483647 w 59"/>
              <a:gd name="T11" fmla="*/ 2147483647 h 36"/>
              <a:gd name="T12" fmla="*/ 2147483647 w 59"/>
              <a:gd name="T13" fmla="*/ 2147483647 h 36"/>
              <a:gd name="T14" fmla="*/ 2147483647 w 59"/>
              <a:gd name="T15" fmla="*/ 2147483647 h 36"/>
              <a:gd name="T16" fmla="*/ 2147483647 w 59"/>
              <a:gd name="T17" fmla="*/ 2147483647 h 36"/>
              <a:gd name="T18" fmla="*/ 2147483647 w 59"/>
              <a:gd name="T19" fmla="*/ 2147483647 h 36"/>
              <a:gd name="T20" fmla="*/ 0 w 59"/>
              <a:gd name="T21" fmla="*/ 2147483647 h 36"/>
              <a:gd name="T22" fmla="*/ 0 w 59"/>
              <a:gd name="T23" fmla="*/ 2147483647 h 36"/>
              <a:gd name="T24" fmla="*/ 0 w 59"/>
              <a:gd name="T25" fmla="*/ 2147483647 h 36"/>
              <a:gd name="T26" fmla="*/ 2147483647 w 59"/>
              <a:gd name="T27" fmla="*/ 2147483647 h 36"/>
              <a:gd name="T28" fmla="*/ 2147483647 w 59"/>
              <a:gd name="T29" fmla="*/ 2147483647 h 36"/>
              <a:gd name="T30" fmla="*/ 2147483647 w 59"/>
              <a:gd name="T31" fmla="*/ 2147483647 h 36"/>
              <a:gd name="T32" fmla="*/ 2147483647 w 59"/>
              <a:gd name="T33" fmla="*/ 2147483647 h 36"/>
              <a:gd name="T34" fmla="*/ 2147483647 w 59"/>
              <a:gd name="T35" fmla="*/ 2147483647 h 36"/>
              <a:gd name="T36" fmla="*/ 2147483647 w 59"/>
              <a:gd name="T37" fmla="*/ 2147483647 h 36"/>
              <a:gd name="T38" fmla="*/ 2147483647 w 59"/>
              <a:gd name="T39" fmla="*/ 2147483647 h 36"/>
              <a:gd name="T40" fmla="*/ 2147483647 w 59"/>
              <a:gd name="T41" fmla="*/ 0 h 36"/>
              <a:gd name="T42" fmla="*/ 2147483647 w 59"/>
              <a:gd name="T43" fmla="*/ 2147483647 h 36"/>
              <a:gd name="T44" fmla="*/ 2147483647 w 59"/>
              <a:gd name="T45" fmla="*/ 2147483647 h 36"/>
              <a:gd name="T46" fmla="*/ 2147483647 w 59"/>
              <a:gd name="T47" fmla="*/ 2147483647 h 36"/>
              <a:gd name="T48" fmla="*/ 2147483647 w 59"/>
              <a:gd name="T49" fmla="*/ 214748364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36"/>
              <a:gd name="T77" fmla="*/ 59 w 59"/>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36">
                <a:moveTo>
                  <a:pt x="41" y="30"/>
                </a:moveTo>
                <a:lnTo>
                  <a:pt x="35" y="30"/>
                </a:lnTo>
                <a:lnTo>
                  <a:pt x="29" y="36"/>
                </a:lnTo>
                <a:lnTo>
                  <a:pt x="29" y="30"/>
                </a:lnTo>
                <a:lnTo>
                  <a:pt x="23" y="30"/>
                </a:lnTo>
                <a:lnTo>
                  <a:pt x="12" y="30"/>
                </a:lnTo>
                <a:lnTo>
                  <a:pt x="12" y="36"/>
                </a:lnTo>
                <a:lnTo>
                  <a:pt x="12" y="30"/>
                </a:lnTo>
                <a:lnTo>
                  <a:pt x="6" y="30"/>
                </a:lnTo>
                <a:lnTo>
                  <a:pt x="6" y="36"/>
                </a:lnTo>
                <a:lnTo>
                  <a:pt x="0" y="36"/>
                </a:lnTo>
                <a:lnTo>
                  <a:pt x="0" y="30"/>
                </a:lnTo>
                <a:lnTo>
                  <a:pt x="0" y="24"/>
                </a:lnTo>
                <a:lnTo>
                  <a:pt x="6" y="18"/>
                </a:lnTo>
                <a:lnTo>
                  <a:pt x="12" y="24"/>
                </a:lnTo>
                <a:lnTo>
                  <a:pt x="12" y="18"/>
                </a:lnTo>
                <a:lnTo>
                  <a:pt x="12" y="12"/>
                </a:lnTo>
                <a:lnTo>
                  <a:pt x="23" y="12"/>
                </a:lnTo>
                <a:lnTo>
                  <a:pt x="29" y="6"/>
                </a:lnTo>
                <a:lnTo>
                  <a:pt x="35" y="18"/>
                </a:lnTo>
                <a:lnTo>
                  <a:pt x="59" y="0"/>
                </a:lnTo>
                <a:lnTo>
                  <a:pt x="59" y="6"/>
                </a:lnTo>
                <a:lnTo>
                  <a:pt x="59" y="12"/>
                </a:lnTo>
                <a:lnTo>
                  <a:pt x="47" y="30"/>
                </a:lnTo>
                <a:lnTo>
                  <a:pt x="41" y="30"/>
                </a:lnTo>
                <a:close/>
              </a:path>
            </a:pathLst>
          </a:custGeom>
          <a:solidFill>
            <a:srgbClr val="66CCFF"/>
          </a:solidFill>
          <a:ln w="12700">
            <a:solidFill>
              <a:srgbClr val="000000"/>
            </a:solidFill>
            <a:prstDash val="solid"/>
            <a:round/>
            <a:headEnd/>
            <a:tailEnd/>
          </a:ln>
        </p:spPr>
        <p:txBody>
          <a:bodyPr/>
          <a:lstStyle/>
          <a:p>
            <a:endParaRPr lang="fi-FI"/>
          </a:p>
        </p:txBody>
      </p:sp>
      <p:sp>
        <p:nvSpPr>
          <p:cNvPr id="6184" name="Freeform 40"/>
          <p:cNvSpPr>
            <a:spLocks noChangeAspect="1"/>
          </p:cNvSpPr>
          <p:nvPr/>
        </p:nvSpPr>
        <p:spPr bwMode="auto">
          <a:xfrm>
            <a:off x="3384550" y="3306763"/>
            <a:ext cx="534988" cy="928687"/>
          </a:xfrm>
          <a:custGeom>
            <a:avLst/>
            <a:gdLst>
              <a:gd name="T0" fmla="*/ 2147483647 w 23"/>
              <a:gd name="T1" fmla="*/ 2147483647 h 42"/>
              <a:gd name="T2" fmla="*/ 2147483647 w 23"/>
              <a:gd name="T3" fmla="*/ 2147483647 h 42"/>
              <a:gd name="T4" fmla="*/ 2147483647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0 w 23"/>
              <a:gd name="T17" fmla="*/ 2147483647 h 42"/>
              <a:gd name="T18" fmla="*/ 0 w 23"/>
              <a:gd name="T19" fmla="*/ 2147483647 h 42"/>
              <a:gd name="T20" fmla="*/ 2147483647 w 23"/>
              <a:gd name="T21" fmla="*/ 0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42"/>
              <a:gd name="T47" fmla="*/ 23 w 23"/>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42">
                <a:moveTo>
                  <a:pt x="23" y="24"/>
                </a:moveTo>
                <a:lnTo>
                  <a:pt x="23" y="30"/>
                </a:lnTo>
                <a:lnTo>
                  <a:pt x="23" y="42"/>
                </a:lnTo>
                <a:lnTo>
                  <a:pt x="17" y="42"/>
                </a:lnTo>
                <a:lnTo>
                  <a:pt x="11" y="42"/>
                </a:lnTo>
                <a:lnTo>
                  <a:pt x="11" y="36"/>
                </a:lnTo>
                <a:lnTo>
                  <a:pt x="11" y="30"/>
                </a:lnTo>
                <a:lnTo>
                  <a:pt x="6" y="24"/>
                </a:lnTo>
                <a:lnTo>
                  <a:pt x="0" y="12"/>
                </a:lnTo>
                <a:lnTo>
                  <a:pt x="0" y="6"/>
                </a:lnTo>
                <a:lnTo>
                  <a:pt x="6" y="0"/>
                </a:lnTo>
                <a:lnTo>
                  <a:pt x="11" y="6"/>
                </a:lnTo>
                <a:lnTo>
                  <a:pt x="11" y="12"/>
                </a:lnTo>
                <a:lnTo>
                  <a:pt x="17" y="12"/>
                </a:lnTo>
                <a:lnTo>
                  <a:pt x="23" y="24"/>
                </a:lnTo>
                <a:close/>
              </a:path>
            </a:pathLst>
          </a:custGeom>
          <a:solidFill>
            <a:srgbClr val="66CCFF"/>
          </a:solidFill>
          <a:ln w="12700">
            <a:solidFill>
              <a:srgbClr val="000000"/>
            </a:solidFill>
            <a:prstDash val="solid"/>
            <a:round/>
            <a:headEnd/>
            <a:tailEnd/>
          </a:ln>
        </p:spPr>
        <p:txBody>
          <a:bodyPr/>
          <a:lstStyle/>
          <a:p>
            <a:endParaRPr lang="fi-FI"/>
          </a:p>
        </p:txBody>
      </p:sp>
      <p:sp>
        <p:nvSpPr>
          <p:cNvPr id="6185" name="Freeform 41"/>
          <p:cNvSpPr>
            <a:spLocks noChangeAspect="1"/>
          </p:cNvSpPr>
          <p:nvPr/>
        </p:nvSpPr>
        <p:spPr bwMode="auto">
          <a:xfrm>
            <a:off x="3778250" y="3179763"/>
            <a:ext cx="420688" cy="520700"/>
          </a:xfrm>
          <a:custGeom>
            <a:avLst/>
            <a:gdLst>
              <a:gd name="T0" fmla="*/ 2147483647 w 18"/>
              <a:gd name="T1" fmla="*/ 2147483647 h 24"/>
              <a:gd name="T2" fmla="*/ 2147483647 w 18"/>
              <a:gd name="T3" fmla="*/ 2147483647 h 24"/>
              <a:gd name="T4" fmla="*/ 2147483647 w 18"/>
              <a:gd name="T5" fmla="*/ 2147483647 h 24"/>
              <a:gd name="T6" fmla="*/ 2147483647 w 18"/>
              <a:gd name="T7" fmla="*/ 2147483647 h 24"/>
              <a:gd name="T8" fmla="*/ 2147483647 w 18"/>
              <a:gd name="T9" fmla="*/ 2147483647 h 24"/>
              <a:gd name="T10" fmla="*/ 0 w 18"/>
              <a:gd name="T11" fmla="*/ 2147483647 h 24"/>
              <a:gd name="T12" fmla="*/ 0 w 18"/>
              <a:gd name="T13" fmla="*/ 2147483647 h 24"/>
              <a:gd name="T14" fmla="*/ 2147483647 w 18"/>
              <a:gd name="T15" fmla="*/ 2147483647 h 24"/>
              <a:gd name="T16" fmla="*/ 2147483647 w 18"/>
              <a:gd name="T17" fmla="*/ 2147483647 h 24"/>
              <a:gd name="T18" fmla="*/ 2147483647 w 18"/>
              <a:gd name="T19" fmla="*/ 2147483647 h 24"/>
              <a:gd name="T20" fmla="*/ 2147483647 w 18"/>
              <a:gd name="T21" fmla="*/ 0 h 24"/>
              <a:gd name="T22" fmla="*/ 2147483647 w 18"/>
              <a:gd name="T23" fmla="*/ 0 h 24"/>
              <a:gd name="T24" fmla="*/ 2147483647 w 18"/>
              <a:gd name="T25" fmla="*/ 2147483647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4"/>
              <a:gd name="T41" fmla="*/ 18 w 18"/>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4">
                <a:moveTo>
                  <a:pt x="18" y="18"/>
                </a:moveTo>
                <a:lnTo>
                  <a:pt x="12" y="18"/>
                </a:lnTo>
                <a:lnTo>
                  <a:pt x="12" y="24"/>
                </a:lnTo>
                <a:lnTo>
                  <a:pt x="6" y="24"/>
                </a:lnTo>
                <a:lnTo>
                  <a:pt x="6" y="18"/>
                </a:lnTo>
                <a:lnTo>
                  <a:pt x="0" y="18"/>
                </a:lnTo>
                <a:lnTo>
                  <a:pt x="0" y="12"/>
                </a:lnTo>
                <a:lnTo>
                  <a:pt x="6" y="12"/>
                </a:lnTo>
                <a:lnTo>
                  <a:pt x="12" y="12"/>
                </a:lnTo>
                <a:lnTo>
                  <a:pt x="6" y="6"/>
                </a:lnTo>
                <a:lnTo>
                  <a:pt x="12" y="0"/>
                </a:lnTo>
                <a:lnTo>
                  <a:pt x="18" y="0"/>
                </a:lnTo>
                <a:lnTo>
                  <a:pt x="18" y="18"/>
                </a:lnTo>
                <a:close/>
              </a:path>
            </a:pathLst>
          </a:custGeom>
          <a:solidFill>
            <a:srgbClr val="66CCFF"/>
          </a:solidFill>
          <a:ln w="12700">
            <a:solidFill>
              <a:srgbClr val="000000"/>
            </a:solidFill>
            <a:prstDash val="solid"/>
            <a:round/>
            <a:headEnd/>
            <a:tailEnd/>
          </a:ln>
        </p:spPr>
        <p:txBody>
          <a:bodyPr/>
          <a:lstStyle/>
          <a:p>
            <a:endParaRPr lang="fi-FI"/>
          </a:p>
        </p:txBody>
      </p:sp>
      <p:sp>
        <p:nvSpPr>
          <p:cNvPr id="6186" name="Freeform 42"/>
          <p:cNvSpPr>
            <a:spLocks noChangeAspect="1"/>
          </p:cNvSpPr>
          <p:nvPr/>
        </p:nvSpPr>
        <p:spPr bwMode="auto">
          <a:xfrm>
            <a:off x="2838450" y="3435350"/>
            <a:ext cx="266700" cy="265113"/>
          </a:xfrm>
          <a:custGeom>
            <a:avLst/>
            <a:gdLst>
              <a:gd name="T0" fmla="*/ 2147483647 w 12"/>
              <a:gd name="T1" fmla="*/ 2147483647 h 12"/>
              <a:gd name="T2" fmla="*/ 2147483647 w 12"/>
              <a:gd name="T3" fmla="*/ 2147483647 h 12"/>
              <a:gd name="T4" fmla="*/ 0 w 12"/>
              <a:gd name="T5" fmla="*/ 2147483647 h 12"/>
              <a:gd name="T6" fmla="*/ 0 w 12"/>
              <a:gd name="T7" fmla="*/ 2147483647 h 12"/>
              <a:gd name="T8" fmla="*/ 0 w 12"/>
              <a:gd name="T9" fmla="*/ 0 h 12"/>
              <a:gd name="T10" fmla="*/ 2147483647 w 12"/>
              <a:gd name="T11" fmla="*/ 0 h 12"/>
              <a:gd name="T12" fmla="*/ 2147483647 w 12"/>
              <a:gd name="T13" fmla="*/ 2147483647 h 12"/>
              <a:gd name="T14" fmla="*/ 2147483647 w 12"/>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2"/>
              <a:gd name="T26" fmla="*/ 12 w 1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2">
                <a:moveTo>
                  <a:pt x="6" y="6"/>
                </a:moveTo>
                <a:lnTo>
                  <a:pt x="6" y="12"/>
                </a:lnTo>
                <a:lnTo>
                  <a:pt x="0" y="12"/>
                </a:lnTo>
                <a:lnTo>
                  <a:pt x="0" y="6"/>
                </a:lnTo>
                <a:lnTo>
                  <a:pt x="0" y="0"/>
                </a:lnTo>
                <a:lnTo>
                  <a:pt x="6" y="0"/>
                </a:lnTo>
                <a:lnTo>
                  <a:pt x="12" y="6"/>
                </a:lnTo>
                <a:lnTo>
                  <a:pt x="6" y="6"/>
                </a:lnTo>
                <a:close/>
              </a:path>
            </a:pathLst>
          </a:custGeom>
          <a:solidFill>
            <a:srgbClr val="66CCFF"/>
          </a:solidFill>
          <a:ln w="0">
            <a:solidFill>
              <a:srgbClr val="000000"/>
            </a:solidFill>
            <a:prstDash val="solid"/>
            <a:round/>
            <a:headEnd/>
            <a:tailEnd/>
          </a:ln>
        </p:spPr>
        <p:txBody>
          <a:bodyPr/>
          <a:lstStyle/>
          <a:p>
            <a:endParaRPr lang="fi-FI"/>
          </a:p>
        </p:txBody>
      </p:sp>
      <p:sp>
        <p:nvSpPr>
          <p:cNvPr id="6187" name="Freeform 43"/>
          <p:cNvSpPr>
            <a:spLocks noChangeAspect="1"/>
          </p:cNvSpPr>
          <p:nvPr/>
        </p:nvSpPr>
        <p:spPr bwMode="auto">
          <a:xfrm>
            <a:off x="3105150" y="3840163"/>
            <a:ext cx="279400" cy="254000"/>
          </a:xfrm>
          <a:custGeom>
            <a:avLst/>
            <a:gdLst>
              <a:gd name="T0" fmla="*/ 0 w 12"/>
              <a:gd name="T1" fmla="*/ 2147483647 h 12"/>
              <a:gd name="T2" fmla="*/ 0 w 12"/>
              <a:gd name="T3" fmla="*/ 0 h 12"/>
              <a:gd name="T4" fmla="*/ 2147483647 w 12"/>
              <a:gd name="T5" fmla="*/ 0 h 12"/>
              <a:gd name="T6" fmla="*/ 2147483647 w 12"/>
              <a:gd name="T7" fmla="*/ 2147483647 h 12"/>
              <a:gd name="T8" fmla="*/ 2147483647 w 12"/>
              <a:gd name="T9" fmla="*/ 2147483647 h 12"/>
              <a:gd name="T10" fmla="*/ 2147483647 w 12"/>
              <a:gd name="T11" fmla="*/ 2147483647 h 12"/>
              <a:gd name="T12" fmla="*/ 0 w 12"/>
              <a:gd name="T13" fmla="*/ 2147483647 h 12"/>
              <a:gd name="T14" fmla="*/ 0 60000 65536"/>
              <a:gd name="T15" fmla="*/ 0 60000 65536"/>
              <a:gd name="T16" fmla="*/ 0 60000 65536"/>
              <a:gd name="T17" fmla="*/ 0 60000 65536"/>
              <a:gd name="T18" fmla="*/ 0 60000 65536"/>
              <a:gd name="T19" fmla="*/ 0 60000 65536"/>
              <a:gd name="T20" fmla="*/ 0 60000 65536"/>
              <a:gd name="T21" fmla="*/ 0 w 12"/>
              <a:gd name="T22" fmla="*/ 0 h 12"/>
              <a:gd name="T23" fmla="*/ 12 w 1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2">
                <a:moveTo>
                  <a:pt x="0" y="6"/>
                </a:moveTo>
                <a:lnTo>
                  <a:pt x="0" y="0"/>
                </a:lnTo>
                <a:lnTo>
                  <a:pt x="6" y="0"/>
                </a:lnTo>
                <a:lnTo>
                  <a:pt x="12" y="6"/>
                </a:lnTo>
                <a:lnTo>
                  <a:pt x="12" y="12"/>
                </a:lnTo>
                <a:lnTo>
                  <a:pt x="6" y="12"/>
                </a:lnTo>
                <a:lnTo>
                  <a:pt x="0" y="6"/>
                </a:lnTo>
                <a:close/>
              </a:path>
            </a:pathLst>
          </a:custGeom>
          <a:solidFill>
            <a:srgbClr val="66CCFF"/>
          </a:solidFill>
          <a:ln w="0">
            <a:solidFill>
              <a:srgbClr val="000000"/>
            </a:solidFill>
            <a:prstDash val="solid"/>
            <a:round/>
            <a:headEnd/>
            <a:tailEnd/>
          </a:ln>
        </p:spPr>
        <p:txBody>
          <a:bodyPr/>
          <a:lstStyle/>
          <a:p>
            <a:endParaRPr lang="fi-FI"/>
          </a:p>
        </p:txBody>
      </p:sp>
      <p:sp>
        <p:nvSpPr>
          <p:cNvPr id="6188" name="Freeform 44"/>
          <p:cNvSpPr>
            <a:spLocks noChangeAspect="1"/>
          </p:cNvSpPr>
          <p:nvPr/>
        </p:nvSpPr>
        <p:spPr bwMode="auto">
          <a:xfrm>
            <a:off x="4337050" y="2124075"/>
            <a:ext cx="823913" cy="1193800"/>
          </a:xfrm>
          <a:custGeom>
            <a:avLst/>
            <a:gdLst>
              <a:gd name="T0" fmla="*/ 2147483647 w 36"/>
              <a:gd name="T1" fmla="*/ 2147483647 h 54"/>
              <a:gd name="T2" fmla="*/ 0 w 36"/>
              <a:gd name="T3" fmla="*/ 2147483647 h 54"/>
              <a:gd name="T4" fmla="*/ 2147483647 w 36"/>
              <a:gd name="T5" fmla="*/ 2147483647 h 54"/>
              <a:gd name="T6" fmla="*/ 2147483647 w 36"/>
              <a:gd name="T7" fmla="*/ 2147483647 h 54"/>
              <a:gd name="T8" fmla="*/ 2147483647 w 36"/>
              <a:gd name="T9" fmla="*/ 0 h 54"/>
              <a:gd name="T10" fmla="*/ 2147483647 w 36"/>
              <a:gd name="T11" fmla="*/ 2147483647 h 54"/>
              <a:gd name="T12" fmla="*/ 2147483647 w 36"/>
              <a:gd name="T13" fmla="*/ 2147483647 h 54"/>
              <a:gd name="T14" fmla="*/ 2147483647 w 36"/>
              <a:gd name="T15" fmla="*/ 2147483647 h 54"/>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54"/>
              <a:gd name="T26" fmla="*/ 36 w 36"/>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54">
                <a:moveTo>
                  <a:pt x="12" y="54"/>
                </a:moveTo>
                <a:lnTo>
                  <a:pt x="0" y="48"/>
                </a:lnTo>
                <a:lnTo>
                  <a:pt x="12" y="30"/>
                </a:lnTo>
                <a:lnTo>
                  <a:pt x="12" y="24"/>
                </a:lnTo>
                <a:lnTo>
                  <a:pt x="36" y="0"/>
                </a:lnTo>
                <a:lnTo>
                  <a:pt x="30" y="24"/>
                </a:lnTo>
                <a:lnTo>
                  <a:pt x="24" y="36"/>
                </a:lnTo>
                <a:lnTo>
                  <a:pt x="12" y="54"/>
                </a:lnTo>
                <a:close/>
              </a:path>
            </a:pathLst>
          </a:custGeom>
          <a:solidFill>
            <a:schemeClr val="bg1">
              <a:lumMod val="85000"/>
            </a:schemeClr>
          </a:solidFill>
          <a:ln w="12700">
            <a:solidFill>
              <a:srgbClr val="000000"/>
            </a:solidFill>
            <a:prstDash val="solid"/>
            <a:round/>
            <a:headEnd/>
            <a:tailEnd/>
          </a:ln>
        </p:spPr>
        <p:txBody>
          <a:bodyPr/>
          <a:lstStyle/>
          <a:p>
            <a:endParaRPr lang="fi-FI"/>
          </a:p>
        </p:txBody>
      </p:sp>
      <p:sp>
        <p:nvSpPr>
          <p:cNvPr id="6189" name="Freeform 45"/>
          <p:cNvSpPr>
            <a:spLocks noChangeAspect="1"/>
          </p:cNvSpPr>
          <p:nvPr/>
        </p:nvSpPr>
        <p:spPr bwMode="auto">
          <a:xfrm>
            <a:off x="4198938" y="2112963"/>
            <a:ext cx="962025" cy="1981200"/>
          </a:xfrm>
          <a:custGeom>
            <a:avLst/>
            <a:gdLst>
              <a:gd name="T0" fmla="*/ 0 w 42"/>
              <a:gd name="T1" fmla="*/ 2147483647 h 90"/>
              <a:gd name="T2" fmla="*/ 0 w 42"/>
              <a:gd name="T3" fmla="*/ 2147483647 h 90"/>
              <a:gd name="T4" fmla="*/ 0 w 42"/>
              <a:gd name="T5" fmla="*/ 2147483647 h 90"/>
              <a:gd name="T6" fmla="*/ 0 w 42"/>
              <a:gd name="T7" fmla="*/ 2147483647 h 90"/>
              <a:gd name="T8" fmla="*/ 2147483647 w 42"/>
              <a:gd name="T9" fmla="*/ 2147483647 h 90"/>
              <a:gd name="T10" fmla="*/ 2147483647 w 42"/>
              <a:gd name="T11" fmla="*/ 2147483647 h 90"/>
              <a:gd name="T12" fmla="*/ 2147483647 w 42"/>
              <a:gd name="T13" fmla="*/ 2147483647 h 90"/>
              <a:gd name="T14" fmla="*/ 2147483647 w 42"/>
              <a:gd name="T15" fmla="*/ 2147483647 h 90"/>
              <a:gd name="T16" fmla="*/ 2147483647 w 42"/>
              <a:gd name="T17" fmla="*/ 2147483647 h 90"/>
              <a:gd name="T18" fmla="*/ 2147483647 w 42"/>
              <a:gd name="T19" fmla="*/ 2147483647 h 90"/>
              <a:gd name="T20" fmla="*/ 2147483647 w 42"/>
              <a:gd name="T21" fmla="*/ 2147483647 h 90"/>
              <a:gd name="T22" fmla="*/ 2147483647 w 42"/>
              <a:gd name="T23" fmla="*/ 2147483647 h 90"/>
              <a:gd name="T24" fmla="*/ 2147483647 w 42"/>
              <a:gd name="T25" fmla="*/ 0 h 90"/>
              <a:gd name="T26" fmla="*/ 2147483647 w 42"/>
              <a:gd name="T27" fmla="*/ 2147483647 h 90"/>
              <a:gd name="T28" fmla="*/ 2147483647 w 42"/>
              <a:gd name="T29" fmla="*/ 2147483647 h 90"/>
              <a:gd name="T30" fmla="*/ 2147483647 w 42"/>
              <a:gd name="T31" fmla="*/ 2147483647 h 90"/>
              <a:gd name="T32" fmla="*/ 2147483647 w 42"/>
              <a:gd name="T33" fmla="*/ 2147483647 h 90"/>
              <a:gd name="T34" fmla="*/ 0 w 42"/>
              <a:gd name="T35" fmla="*/ 2147483647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90"/>
              <a:gd name="T56" fmla="*/ 42 w 42"/>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90">
                <a:moveTo>
                  <a:pt x="0" y="66"/>
                </a:moveTo>
                <a:lnTo>
                  <a:pt x="0" y="72"/>
                </a:lnTo>
                <a:lnTo>
                  <a:pt x="0" y="78"/>
                </a:lnTo>
                <a:lnTo>
                  <a:pt x="0" y="84"/>
                </a:lnTo>
                <a:lnTo>
                  <a:pt x="6" y="84"/>
                </a:lnTo>
                <a:lnTo>
                  <a:pt x="6" y="90"/>
                </a:lnTo>
                <a:lnTo>
                  <a:pt x="12" y="90"/>
                </a:lnTo>
                <a:lnTo>
                  <a:pt x="18" y="90"/>
                </a:lnTo>
                <a:lnTo>
                  <a:pt x="24" y="90"/>
                </a:lnTo>
                <a:lnTo>
                  <a:pt x="18" y="78"/>
                </a:lnTo>
                <a:lnTo>
                  <a:pt x="30" y="66"/>
                </a:lnTo>
                <a:lnTo>
                  <a:pt x="42" y="24"/>
                </a:lnTo>
                <a:lnTo>
                  <a:pt x="42" y="0"/>
                </a:lnTo>
                <a:lnTo>
                  <a:pt x="36" y="24"/>
                </a:lnTo>
                <a:lnTo>
                  <a:pt x="30" y="36"/>
                </a:lnTo>
                <a:lnTo>
                  <a:pt x="18" y="54"/>
                </a:lnTo>
                <a:lnTo>
                  <a:pt x="12" y="66"/>
                </a:lnTo>
                <a:lnTo>
                  <a:pt x="0" y="66"/>
                </a:lnTo>
                <a:close/>
              </a:path>
            </a:pathLst>
          </a:custGeom>
          <a:solidFill>
            <a:schemeClr val="bg1">
              <a:lumMod val="85000"/>
            </a:schemeClr>
          </a:solidFill>
          <a:ln w="12700">
            <a:solidFill>
              <a:srgbClr val="000000"/>
            </a:solidFill>
            <a:prstDash val="solid"/>
            <a:round/>
            <a:headEnd/>
            <a:tailEnd/>
          </a:ln>
        </p:spPr>
        <p:txBody>
          <a:bodyPr/>
          <a:lstStyle/>
          <a:p>
            <a:endParaRPr lang="fi-FI"/>
          </a:p>
        </p:txBody>
      </p:sp>
      <p:sp>
        <p:nvSpPr>
          <p:cNvPr id="6190" name="Freeform 46"/>
          <p:cNvSpPr>
            <a:spLocks noChangeAspect="1"/>
          </p:cNvSpPr>
          <p:nvPr/>
        </p:nvSpPr>
        <p:spPr bwMode="auto">
          <a:xfrm>
            <a:off x="5160963" y="2112963"/>
            <a:ext cx="698500" cy="800100"/>
          </a:xfrm>
          <a:custGeom>
            <a:avLst/>
            <a:gdLst>
              <a:gd name="T0" fmla="*/ 0 w 364"/>
              <a:gd name="T1" fmla="*/ 0 h 416"/>
              <a:gd name="T2" fmla="*/ 2147483647 w 364"/>
              <a:gd name="T3" fmla="*/ 2147483647 h 416"/>
              <a:gd name="T4" fmla="*/ 2147483647 w 364"/>
              <a:gd name="T5" fmla="*/ 2147483647 h 416"/>
              <a:gd name="T6" fmla="*/ 2147483647 w 364"/>
              <a:gd name="T7" fmla="*/ 2147483647 h 416"/>
              <a:gd name="T8" fmla="*/ 2147483647 w 364"/>
              <a:gd name="T9" fmla="*/ 2147483647 h 416"/>
              <a:gd name="T10" fmla="*/ 2147483647 w 364"/>
              <a:gd name="T11" fmla="*/ 2147483647 h 416"/>
              <a:gd name="T12" fmla="*/ 2147483647 w 364"/>
              <a:gd name="T13" fmla="*/ 2147483647 h 416"/>
              <a:gd name="T14" fmla="*/ 2147483647 w 364"/>
              <a:gd name="T15" fmla="*/ 2147483647 h 416"/>
              <a:gd name="T16" fmla="*/ 2147483647 w 364"/>
              <a:gd name="T17" fmla="*/ 2147483647 h 416"/>
              <a:gd name="T18" fmla="*/ 0 w 364"/>
              <a:gd name="T19" fmla="*/ 2147483647 h 416"/>
              <a:gd name="T20" fmla="*/ 0 w 364"/>
              <a:gd name="T21" fmla="*/ 0 h 4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4"/>
              <a:gd name="T34" fmla="*/ 0 h 416"/>
              <a:gd name="T35" fmla="*/ 364 w 364"/>
              <a:gd name="T36" fmla="*/ 416 h 4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4" h="416">
                <a:moveTo>
                  <a:pt x="0" y="0"/>
                </a:moveTo>
                <a:lnTo>
                  <a:pt x="73" y="69"/>
                </a:lnTo>
                <a:lnTo>
                  <a:pt x="146" y="208"/>
                </a:lnTo>
                <a:lnTo>
                  <a:pt x="364" y="277"/>
                </a:lnTo>
                <a:lnTo>
                  <a:pt x="362" y="273"/>
                </a:lnTo>
                <a:lnTo>
                  <a:pt x="364" y="347"/>
                </a:lnTo>
                <a:lnTo>
                  <a:pt x="291" y="416"/>
                </a:lnTo>
                <a:lnTo>
                  <a:pt x="218" y="347"/>
                </a:lnTo>
                <a:lnTo>
                  <a:pt x="73" y="416"/>
                </a:lnTo>
                <a:lnTo>
                  <a:pt x="0" y="277"/>
                </a:lnTo>
                <a:lnTo>
                  <a:pt x="0" y="0"/>
                </a:lnTo>
                <a:close/>
              </a:path>
            </a:pathLst>
          </a:custGeom>
          <a:solidFill>
            <a:srgbClr val="66CCFF"/>
          </a:solidFill>
          <a:ln w="12700">
            <a:solidFill>
              <a:srgbClr val="000000"/>
            </a:solidFill>
            <a:prstDash val="solid"/>
            <a:round/>
            <a:headEnd/>
            <a:tailEnd/>
          </a:ln>
        </p:spPr>
        <p:txBody>
          <a:bodyPr/>
          <a:lstStyle/>
          <a:p>
            <a:endParaRPr lang="fi-FI"/>
          </a:p>
        </p:txBody>
      </p:sp>
      <p:sp>
        <p:nvSpPr>
          <p:cNvPr id="6191" name="Freeform 47"/>
          <p:cNvSpPr>
            <a:spLocks noChangeAspect="1"/>
          </p:cNvSpPr>
          <p:nvPr/>
        </p:nvSpPr>
        <p:spPr bwMode="auto">
          <a:xfrm>
            <a:off x="4881564" y="2647950"/>
            <a:ext cx="1239698" cy="1052513"/>
          </a:xfrm>
          <a:custGeom>
            <a:avLst/>
            <a:gdLst>
              <a:gd name="T0" fmla="*/ 2147483647 w 36"/>
              <a:gd name="T1" fmla="*/ 2147483647 h 48"/>
              <a:gd name="T2" fmla="*/ 2147483647 w 36"/>
              <a:gd name="T3" fmla="*/ 2147483647 h 48"/>
              <a:gd name="T4" fmla="*/ 0 w 36"/>
              <a:gd name="T5" fmla="*/ 2147483647 h 48"/>
              <a:gd name="T6" fmla="*/ 2147483647 w 36"/>
              <a:gd name="T7" fmla="*/ 0 h 48"/>
              <a:gd name="T8" fmla="*/ 2147483647 w 36"/>
              <a:gd name="T9" fmla="*/ 2147483647 h 48"/>
              <a:gd name="T10" fmla="*/ 2147483647 w 36"/>
              <a:gd name="T11" fmla="*/ 2147483647 h 48"/>
              <a:gd name="T12" fmla="*/ 2147483647 w 36"/>
              <a:gd name="T13" fmla="*/ 2147483647 h 48"/>
              <a:gd name="T14" fmla="*/ 2147483647 w 36"/>
              <a:gd name="T15" fmla="*/ 2147483647 h 48"/>
              <a:gd name="T16" fmla="*/ 2147483647 w 36"/>
              <a:gd name="T17" fmla="*/ 2147483647 h 48"/>
              <a:gd name="T18" fmla="*/ 2147483647 w 36"/>
              <a:gd name="T19" fmla="*/ 2147483647 h 48"/>
              <a:gd name="T20" fmla="*/ 2147483647 w 36"/>
              <a:gd name="T21" fmla="*/ 2147483647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48"/>
              <a:gd name="T35" fmla="*/ 36 w 36"/>
              <a:gd name="T36" fmla="*/ 48 h 48"/>
              <a:gd name="connsiteX0" fmla="*/ 6667 w 10052"/>
              <a:gd name="connsiteY0" fmla="*/ 7500 h 10000"/>
              <a:gd name="connsiteX1" fmla="*/ 1667 w 10052"/>
              <a:gd name="connsiteY1" fmla="*/ 10000 h 10000"/>
              <a:gd name="connsiteX2" fmla="*/ 0 w 10052"/>
              <a:gd name="connsiteY2" fmla="*/ 8750 h 10000"/>
              <a:gd name="connsiteX3" fmla="*/ 3333 w 10052"/>
              <a:gd name="connsiteY3" fmla="*/ 0 h 10000"/>
              <a:gd name="connsiteX4" fmla="*/ 5000 w 10052"/>
              <a:gd name="connsiteY4" fmla="*/ 2500 h 10000"/>
              <a:gd name="connsiteX5" fmla="*/ 8333 w 10052"/>
              <a:gd name="connsiteY5" fmla="*/ 1250 h 10000"/>
              <a:gd name="connsiteX6" fmla="*/ 10000 w 10052"/>
              <a:gd name="connsiteY6" fmla="*/ 2500 h 10000"/>
              <a:gd name="connsiteX7" fmla="*/ 8333 w 10052"/>
              <a:gd name="connsiteY7" fmla="*/ 2500 h 10000"/>
              <a:gd name="connsiteX8" fmla="*/ 10052 w 10052"/>
              <a:gd name="connsiteY8" fmla="*/ 4000 h 10000"/>
              <a:gd name="connsiteX9" fmla="*/ 10000 w 10052"/>
              <a:gd name="connsiteY9" fmla="*/ 6250 h 10000"/>
              <a:gd name="connsiteX10" fmla="*/ 6667 w 10052"/>
              <a:gd name="connsiteY10" fmla="*/ 7500 h 10000"/>
              <a:gd name="connsiteX0" fmla="*/ 6667 w 10557"/>
              <a:gd name="connsiteY0" fmla="*/ 7500 h 10000"/>
              <a:gd name="connsiteX1" fmla="*/ 1667 w 10557"/>
              <a:gd name="connsiteY1" fmla="*/ 10000 h 10000"/>
              <a:gd name="connsiteX2" fmla="*/ 0 w 10557"/>
              <a:gd name="connsiteY2" fmla="*/ 8750 h 10000"/>
              <a:gd name="connsiteX3" fmla="*/ 3333 w 10557"/>
              <a:gd name="connsiteY3" fmla="*/ 0 h 10000"/>
              <a:gd name="connsiteX4" fmla="*/ 5000 w 10557"/>
              <a:gd name="connsiteY4" fmla="*/ 2500 h 10000"/>
              <a:gd name="connsiteX5" fmla="*/ 8333 w 10557"/>
              <a:gd name="connsiteY5" fmla="*/ 1250 h 10000"/>
              <a:gd name="connsiteX6" fmla="*/ 10000 w 10557"/>
              <a:gd name="connsiteY6" fmla="*/ 2500 h 10000"/>
              <a:gd name="connsiteX7" fmla="*/ 8333 w 10557"/>
              <a:gd name="connsiteY7" fmla="*/ 2500 h 10000"/>
              <a:gd name="connsiteX8" fmla="*/ 10052 w 10557"/>
              <a:gd name="connsiteY8" fmla="*/ 4000 h 10000"/>
              <a:gd name="connsiteX9" fmla="*/ 10008 w 10557"/>
              <a:gd name="connsiteY9" fmla="*/ 5002 h 10000"/>
              <a:gd name="connsiteX10" fmla="*/ 10000 w 10557"/>
              <a:gd name="connsiteY10" fmla="*/ 6250 h 10000"/>
              <a:gd name="connsiteX11" fmla="*/ 6667 w 10557"/>
              <a:gd name="connsiteY11" fmla="*/ 7500 h 10000"/>
              <a:gd name="connsiteX0" fmla="*/ 6667 w 10331"/>
              <a:gd name="connsiteY0" fmla="*/ 7500 h 10000"/>
              <a:gd name="connsiteX1" fmla="*/ 1667 w 10331"/>
              <a:gd name="connsiteY1" fmla="*/ 10000 h 10000"/>
              <a:gd name="connsiteX2" fmla="*/ 0 w 10331"/>
              <a:gd name="connsiteY2" fmla="*/ 8750 h 10000"/>
              <a:gd name="connsiteX3" fmla="*/ 3333 w 10331"/>
              <a:gd name="connsiteY3" fmla="*/ 0 h 10000"/>
              <a:gd name="connsiteX4" fmla="*/ 5000 w 10331"/>
              <a:gd name="connsiteY4" fmla="*/ 2500 h 10000"/>
              <a:gd name="connsiteX5" fmla="*/ 8333 w 10331"/>
              <a:gd name="connsiteY5" fmla="*/ 1250 h 10000"/>
              <a:gd name="connsiteX6" fmla="*/ 10000 w 10331"/>
              <a:gd name="connsiteY6" fmla="*/ 2500 h 10000"/>
              <a:gd name="connsiteX7" fmla="*/ 8333 w 10331"/>
              <a:gd name="connsiteY7" fmla="*/ 2500 h 10000"/>
              <a:gd name="connsiteX8" fmla="*/ 10052 w 10331"/>
              <a:gd name="connsiteY8" fmla="*/ 4000 h 10000"/>
              <a:gd name="connsiteX9" fmla="*/ 10008 w 10331"/>
              <a:gd name="connsiteY9" fmla="*/ 5002 h 10000"/>
              <a:gd name="connsiteX10" fmla="*/ 10000 w 10331"/>
              <a:gd name="connsiteY10" fmla="*/ 6250 h 10000"/>
              <a:gd name="connsiteX11" fmla="*/ 6667 w 10331"/>
              <a:gd name="connsiteY11" fmla="*/ 7500 h 10000"/>
              <a:gd name="connsiteX0" fmla="*/ 6667 w 10052"/>
              <a:gd name="connsiteY0" fmla="*/ 7500 h 10000"/>
              <a:gd name="connsiteX1" fmla="*/ 1667 w 10052"/>
              <a:gd name="connsiteY1" fmla="*/ 10000 h 10000"/>
              <a:gd name="connsiteX2" fmla="*/ 0 w 10052"/>
              <a:gd name="connsiteY2" fmla="*/ 8750 h 10000"/>
              <a:gd name="connsiteX3" fmla="*/ 3333 w 10052"/>
              <a:gd name="connsiteY3" fmla="*/ 0 h 10000"/>
              <a:gd name="connsiteX4" fmla="*/ 5000 w 10052"/>
              <a:gd name="connsiteY4" fmla="*/ 2500 h 10000"/>
              <a:gd name="connsiteX5" fmla="*/ 8333 w 10052"/>
              <a:gd name="connsiteY5" fmla="*/ 1250 h 10000"/>
              <a:gd name="connsiteX6" fmla="*/ 10000 w 10052"/>
              <a:gd name="connsiteY6" fmla="*/ 2500 h 10000"/>
              <a:gd name="connsiteX7" fmla="*/ 8333 w 10052"/>
              <a:gd name="connsiteY7" fmla="*/ 2500 h 10000"/>
              <a:gd name="connsiteX8" fmla="*/ 10052 w 10052"/>
              <a:gd name="connsiteY8" fmla="*/ 4000 h 10000"/>
              <a:gd name="connsiteX9" fmla="*/ 10008 w 10052"/>
              <a:gd name="connsiteY9" fmla="*/ 5002 h 10000"/>
              <a:gd name="connsiteX10" fmla="*/ 10000 w 10052"/>
              <a:gd name="connsiteY10" fmla="*/ 6250 h 10000"/>
              <a:gd name="connsiteX11" fmla="*/ 6667 w 10052"/>
              <a:gd name="connsiteY11" fmla="*/ 7500 h 10000"/>
              <a:gd name="connsiteX0" fmla="*/ 6667 w 13488"/>
              <a:gd name="connsiteY0" fmla="*/ 7500 h 10000"/>
              <a:gd name="connsiteX1" fmla="*/ 1667 w 13488"/>
              <a:gd name="connsiteY1" fmla="*/ 10000 h 10000"/>
              <a:gd name="connsiteX2" fmla="*/ 0 w 13488"/>
              <a:gd name="connsiteY2" fmla="*/ 8750 h 10000"/>
              <a:gd name="connsiteX3" fmla="*/ 3333 w 13488"/>
              <a:gd name="connsiteY3" fmla="*/ 0 h 10000"/>
              <a:gd name="connsiteX4" fmla="*/ 5000 w 13488"/>
              <a:gd name="connsiteY4" fmla="*/ 2500 h 10000"/>
              <a:gd name="connsiteX5" fmla="*/ 8333 w 13488"/>
              <a:gd name="connsiteY5" fmla="*/ 1250 h 10000"/>
              <a:gd name="connsiteX6" fmla="*/ 10000 w 13488"/>
              <a:gd name="connsiteY6" fmla="*/ 2500 h 10000"/>
              <a:gd name="connsiteX7" fmla="*/ 8333 w 13488"/>
              <a:gd name="connsiteY7" fmla="*/ 2500 h 10000"/>
              <a:gd name="connsiteX8" fmla="*/ 13488 w 13488"/>
              <a:gd name="connsiteY8" fmla="*/ 4000 h 10000"/>
              <a:gd name="connsiteX9" fmla="*/ 10008 w 13488"/>
              <a:gd name="connsiteY9" fmla="*/ 5002 h 10000"/>
              <a:gd name="connsiteX10" fmla="*/ 10000 w 13488"/>
              <a:gd name="connsiteY10" fmla="*/ 6250 h 10000"/>
              <a:gd name="connsiteX11" fmla="*/ 6667 w 13488"/>
              <a:gd name="connsiteY11" fmla="*/ 7500 h 10000"/>
              <a:gd name="connsiteX0" fmla="*/ 6667 w 13488"/>
              <a:gd name="connsiteY0" fmla="*/ 7500 h 10000"/>
              <a:gd name="connsiteX1" fmla="*/ 1667 w 13488"/>
              <a:gd name="connsiteY1" fmla="*/ 10000 h 10000"/>
              <a:gd name="connsiteX2" fmla="*/ 0 w 13488"/>
              <a:gd name="connsiteY2" fmla="*/ 8750 h 10000"/>
              <a:gd name="connsiteX3" fmla="*/ 3333 w 13488"/>
              <a:gd name="connsiteY3" fmla="*/ 0 h 10000"/>
              <a:gd name="connsiteX4" fmla="*/ 5000 w 13488"/>
              <a:gd name="connsiteY4" fmla="*/ 2500 h 10000"/>
              <a:gd name="connsiteX5" fmla="*/ 8333 w 13488"/>
              <a:gd name="connsiteY5" fmla="*/ 1250 h 10000"/>
              <a:gd name="connsiteX6" fmla="*/ 10000 w 13488"/>
              <a:gd name="connsiteY6" fmla="*/ 2500 h 10000"/>
              <a:gd name="connsiteX7" fmla="*/ 8333 w 13488"/>
              <a:gd name="connsiteY7" fmla="*/ 2500 h 10000"/>
              <a:gd name="connsiteX8" fmla="*/ 13213 w 13488"/>
              <a:gd name="connsiteY8" fmla="*/ 3870 h 10000"/>
              <a:gd name="connsiteX9" fmla="*/ 13488 w 13488"/>
              <a:gd name="connsiteY9" fmla="*/ 4000 h 10000"/>
              <a:gd name="connsiteX10" fmla="*/ 10008 w 13488"/>
              <a:gd name="connsiteY10" fmla="*/ 5002 h 10000"/>
              <a:gd name="connsiteX11" fmla="*/ 10000 w 13488"/>
              <a:gd name="connsiteY11" fmla="*/ 6250 h 10000"/>
              <a:gd name="connsiteX12" fmla="*/ 6667 w 13488"/>
              <a:gd name="connsiteY12" fmla="*/ 7500 h 10000"/>
              <a:gd name="connsiteX0" fmla="*/ 6667 w 13488"/>
              <a:gd name="connsiteY0" fmla="*/ 7500 h 10000"/>
              <a:gd name="connsiteX1" fmla="*/ 1667 w 13488"/>
              <a:gd name="connsiteY1" fmla="*/ 10000 h 10000"/>
              <a:gd name="connsiteX2" fmla="*/ 0 w 13488"/>
              <a:gd name="connsiteY2" fmla="*/ 8750 h 10000"/>
              <a:gd name="connsiteX3" fmla="*/ 3333 w 13488"/>
              <a:gd name="connsiteY3" fmla="*/ 0 h 10000"/>
              <a:gd name="connsiteX4" fmla="*/ 5000 w 13488"/>
              <a:gd name="connsiteY4" fmla="*/ 2500 h 10000"/>
              <a:gd name="connsiteX5" fmla="*/ 8333 w 13488"/>
              <a:gd name="connsiteY5" fmla="*/ 1250 h 10000"/>
              <a:gd name="connsiteX6" fmla="*/ 10000 w 13488"/>
              <a:gd name="connsiteY6" fmla="*/ 2500 h 10000"/>
              <a:gd name="connsiteX7" fmla="*/ 8333 w 13488"/>
              <a:gd name="connsiteY7" fmla="*/ 2500 h 10000"/>
              <a:gd name="connsiteX8" fmla="*/ 13213 w 13488"/>
              <a:gd name="connsiteY8" fmla="*/ 3870 h 10000"/>
              <a:gd name="connsiteX9" fmla="*/ 13488 w 13488"/>
              <a:gd name="connsiteY9" fmla="*/ 4000 h 10000"/>
              <a:gd name="connsiteX10" fmla="*/ 10008 w 13488"/>
              <a:gd name="connsiteY10" fmla="*/ 5002 h 10000"/>
              <a:gd name="connsiteX11" fmla="*/ 10000 w 13488"/>
              <a:gd name="connsiteY11" fmla="*/ 6250 h 10000"/>
              <a:gd name="connsiteX12" fmla="*/ 6667 w 13488"/>
              <a:gd name="connsiteY12" fmla="*/ 7500 h 10000"/>
              <a:gd name="connsiteX0" fmla="*/ 6667 w 13488"/>
              <a:gd name="connsiteY0" fmla="*/ 7500 h 10000"/>
              <a:gd name="connsiteX1" fmla="*/ 1667 w 13488"/>
              <a:gd name="connsiteY1" fmla="*/ 10000 h 10000"/>
              <a:gd name="connsiteX2" fmla="*/ 0 w 13488"/>
              <a:gd name="connsiteY2" fmla="*/ 8750 h 10000"/>
              <a:gd name="connsiteX3" fmla="*/ 3333 w 13488"/>
              <a:gd name="connsiteY3" fmla="*/ 0 h 10000"/>
              <a:gd name="connsiteX4" fmla="*/ 5000 w 13488"/>
              <a:gd name="connsiteY4" fmla="*/ 2500 h 10000"/>
              <a:gd name="connsiteX5" fmla="*/ 8333 w 13488"/>
              <a:gd name="connsiteY5" fmla="*/ 1250 h 10000"/>
              <a:gd name="connsiteX6" fmla="*/ 10000 w 13488"/>
              <a:gd name="connsiteY6" fmla="*/ 2500 h 10000"/>
              <a:gd name="connsiteX7" fmla="*/ 11770 w 13488"/>
              <a:gd name="connsiteY7" fmla="*/ 1263 h 10000"/>
              <a:gd name="connsiteX8" fmla="*/ 13213 w 13488"/>
              <a:gd name="connsiteY8" fmla="*/ 3870 h 10000"/>
              <a:gd name="connsiteX9" fmla="*/ 13488 w 13488"/>
              <a:gd name="connsiteY9" fmla="*/ 4000 h 10000"/>
              <a:gd name="connsiteX10" fmla="*/ 10008 w 13488"/>
              <a:gd name="connsiteY10" fmla="*/ 5002 h 10000"/>
              <a:gd name="connsiteX11" fmla="*/ 10000 w 13488"/>
              <a:gd name="connsiteY11" fmla="*/ 6250 h 10000"/>
              <a:gd name="connsiteX12" fmla="*/ 6667 w 13488"/>
              <a:gd name="connsiteY12" fmla="*/ 7500 h 10000"/>
              <a:gd name="connsiteX0" fmla="*/ 6667 w 13488"/>
              <a:gd name="connsiteY0" fmla="*/ 7500 h 10000"/>
              <a:gd name="connsiteX1" fmla="*/ 1667 w 13488"/>
              <a:gd name="connsiteY1" fmla="*/ 10000 h 10000"/>
              <a:gd name="connsiteX2" fmla="*/ 0 w 13488"/>
              <a:gd name="connsiteY2" fmla="*/ 8750 h 10000"/>
              <a:gd name="connsiteX3" fmla="*/ 3333 w 13488"/>
              <a:gd name="connsiteY3" fmla="*/ 0 h 10000"/>
              <a:gd name="connsiteX4" fmla="*/ 5000 w 13488"/>
              <a:gd name="connsiteY4" fmla="*/ 2500 h 10000"/>
              <a:gd name="connsiteX5" fmla="*/ 8333 w 13488"/>
              <a:gd name="connsiteY5" fmla="*/ 1250 h 10000"/>
              <a:gd name="connsiteX6" fmla="*/ 10000 w 13488"/>
              <a:gd name="connsiteY6" fmla="*/ 2500 h 10000"/>
              <a:gd name="connsiteX7" fmla="*/ 11770 w 13488"/>
              <a:gd name="connsiteY7" fmla="*/ 1263 h 10000"/>
              <a:gd name="connsiteX8" fmla="*/ 12360 w 13488"/>
              <a:gd name="connsiteY8" fmla="*/ 2305 h 10000"/>
              <a:gd name="connsiteX9" fmla="*/ 13213 w 13488"/>
              <a:gd name="connsiteY9" fmla="*/ 3870 h 10000"/>
              <a:gd name="connsiteX10" fmla="*/ 13488 w 13488"/>
              <a:gd name="connsiteY10" fmla="*/ 4000 h 10000"/>
              <a:gd name="connsiteX11" fmla="*/ 10008 w 13488"/>
              <a:gd name="connsiteY11" fmla="*/ 5002 h 10000"/>
              <a:gd name="connsiteX12" fmla="*/ 10000 w 13488"/>
              <a:gd name="connsiteY12" fmla="*/ 6250 h 10000"/>
              <a:gd name="connsiteX13" fmla="*/ 6667 w 13488"/>
              <a:gd name="connsiteY13" fmla="*/ 7500 h 10000"/>
              <a:gd name="connsiteX0" fmla="*/ 6667 w 15207"/>
              <a:gd name="connsiteY0" fmla="*/ 7500 h 10000"/>
              <a:gd name="connsiteX1" fmla="*/ 1667 w 15207"/>
              <a:gd name="connsiteY1" fmla="*/ 10000 h 10000"/>
              <a:gd name="connsiteX2" fmla="*/ 0 w 15207"/>
              <a:gd name="connsiteY2" fmla="*/ 8750 h 10000"/>
              <a:gd name="connsiteX3" fmla="*/ 3333 w 15207"/>
              <a:gd name="connsiteY3" fmla="*/ 0 h 10000"/>
              <a:gd name="connsiteX4" fmla="*/ 5000 w 15207"/>
              <a:gd name="connsiteY4" fmla="*/ 2500 h 10000"/>
              <a:gd name="connsiteX5" fmla="*/ 8333 w 15207"/>
              <a:gd name="connsiteY5" fmla="*/ 1250 h 10000"/>
              <a:gd name="connsiteX6" fmla="*/ 10000 w 15207"/>
              <a:gd name="connsiteY6" fmla="*/ 2500 h 10000"/>
              <a:gd name="connsiteX7" fmla="*/ 11770 w 15207"/>
              <a:gd name="connsiteY7" fmla="*/ 1263 h 10000"/>
              <a:gd name="connsiteX8" fmla="*/ 12360 w 15207"/>
              <a:gd name="connsiteY8" fmla="*/ 2305 h 10000"/>
              <a:gd name="connsiteX9" fmla="*/ 15207 w 15207"/>
              <a:gd name="connsiteY9" fmla="*/ 579 h 10000"/>
              <a:gd name="connsiteX10" fmla="*/ 13213 w 15207"/>
              <a:gd name="connsiteY10" fmla="*/ 3870 h 10000"/>
              <a:gd name="connsiteX11" fmla="*/ 13488 w 15207"/>
              <a:gd name="connsiteY11" fmla="*/ 4000 h 10000"/>
              <a:gd name="connsiteX12" fmla="*/ 10008 w 15207"/>
              <a:gd name="connsiteY12" fmla="*/ 5002 h 10000"/>
              <a:gd name="connsiteX13" fmla="*/ 10000 w 15207"/>
              <a:gd name="connsiteY13" fmla="*/ 6250 h 10000"/>
              <a:gd name="connsiteX14" fmla="*/ 6667 w 15207"/>
              <a:gd name="connsiteY14" fmla="*/ 7500 h 10000"/>
              <a:gd name="connsiteX0" fmla="*/ 6667 w 15207"/>
              <a:gd name="connsiteY0" fmla="*/ 7500 h 10000"/>
              <a:gd name="connsiteX1" fmla="*/ 1667 w 15207"/>
              <a:gd name="connsiteY1" fmla="*/ 10000 h 10000"/>
              <a:gd name="connsiteX2" fmla="*/ 0 w 15207"/>
              <a:gd name="connsiteY2" fmla="*/ 8750 h 10000"/>
              <a:gd name="connsiteX3" fmla="*/ 3333 w 15207"/>
              <a:gd name="connsiteY3" fmla="*/ 0 h 10000"/>
              <a:gd name="connsiteX4" fmla="*/ 5000 w 15207"/>
              <a:gd name="connsiteY4" fmla="*/ 2500 h 10000"/>
              <a:gd name="connsiteX5" fmla="*/ 8333 w 15207"/>
              <a:gd name="connsiteY5" fmla="*/ 1250 h 10000"/>
              <a:gd name="connsiteX6" fmla="*/ 10000 w 15207"/>
              <a:gd name="connsiteY6" fmla="*/ 2500 h 10000"/>
              <a:gd name="connsiteX7" fmla="*/ 11770 w 15207"/>
              <a:gd name="connsiteY7" fmla="*/ 1263 h 10000"/>
              <a:gd name="connsiteX8" fmla="*/ 12360 w 15207"/>
              <a:gd name="connsiteY8" fmla="*/ 2305 h 10000"/>
              <a:gd name="connsiteX9" fmla="*/ 15207 w 15207"/>
              <a:gd name="connsiteY9" fmla="*/ 579 h 10000"/>
              <a:gd name="connsiteX10" fmla="*/ 14738 w 15207"/>
              <a:gd name="connsiteY10" fmla="*/ 1440 h 10000"/>
              <a:gd name="connsiteX11" fmla="*/ 13213 w 15207"/>
              <a:gd name="connsiteY11" fmla="*/ 3870 h 10000"/>
              <a:gd name="connsiteX12" fmla="*/ 13488 w 15207"/>
              <a:gd name="connsiteY12" fmla="*/ 4000 h 10000"/>
              <a:gd name="connsiteX13" fmla="*/ 10008 w 15207"/>
              <a:gd name="connsiteY13" fmla="*/ 5002 h 10000"/>
              <a:gd name="connsiteX14" fmla="*/ 10000 w 15207"/>
              <a:gd name="connsiteY14" fmla="*/ 6250 h 10000"/>
              <a:gd name="connsiteX15" fmla="*/ 6667 w 15207"/>
              <a:gd name="connsiteY15" fmla="*/ 7500 h 10000"/>
              <a:gd name="connsiteX0" fmla="*/ 6667 w 15207"/>
              <a:gd name="connsiteY0" fmla="*/ 7500 h 10000"/>
              <a:gd name="connsiteX1" fmla="*/ 1667 w 15207"/>
              <a:gd name="connsiteY1" fmla="*/ 10000 h 10000"/>
              <a:gd name="connsiteX2" fmla="*/ 0 w 15207"/>
              <a:gd name="connsiteY2" fmla="*/ 8750 h 10000"/>
              <a:gd name="connsiteX3" fmla="*/ 3333 w 15207"/>
              <a:gd name="connsiteY3" fmla="*/ 0 h 10000"/>
              <a:gd name="connsiteX4" fmla="*/ 5000 w 15207"/>
              <a:gd name="connsiteY4" fmla="*/ 2500 h 10000"/>
              <a:gd name="connsiteX5" fmla="*/ 8333 w 15207"/>
              <a:gd name="connsiteY5" fmla="*/ 1250 h 10000"/>
              <a:gd name="connsiteX6" fmla="*/ 10000 w 15207"/>
              <a:gd name="connsiteY6" fmla="*/ 2500 h 10000"/>
              <a:gd name="connsiteX7" fmla="*/ 11770 w 15207"/>
              <a:gd name="connsiteY7" fmla="*/ 1263 h 10000"/>
              <a:gd name="connsiteX8" fmla="*/ 15207 w 15207"/>
              <a:gd name="connsiteY8" fmla="*/ 579 h 10000"/>
              <a:gd name="connsiteX9" fmla="*/ 14738 w 15207"/>
              <a:gd name="connsiteY9" fmla="*/ 1440 h 10000"/>
              <a:gd name="connsiteX10" fmla="*/ 13213 w 15207"/>
              <a:gd name="connsiteY10" fmla="*/ 3870 h 10000"/>
              <a:gd name="connsiteX11" fmla="*/ 13488 w 15207"/>
              <a:gd name="connsiteY11" fmla="*/ 4000 h 10000"/>
              <a:gd name="connsiteX12" fmla="*/ 10008 w 15207"/>
              <a:gd name="connsiteY12" fmla="*/ 5002 h 10000"/>
              <a:gd name="connsiteX13" fmla="*/ 10000 w 15207"/>
              <a:gd name="connsiteY13" fmla="*/ 6250 h 10000"/>
              <a:gd name="connsiteX14" fmla="*/ 6667 w 15207"/>
              <a:gd name="connsiteY14" fmla="*/ 7500 h 10000"/>
              <a:gd name="connsiteX0" fmla="*/ 6667 w 14738"/>
              <a:gd name="connsiteY0" fmla="*/ 7500 h 10000"/>
              <a:gd name="connsiteX1" fmla="*/ 1667 w 14738"/>
              <a:gd name="connsiteY1" fmla="*/ 10000 h 10000"/>
              <a:gd name="connsiteX2" fmla="*/ 0 w 14738"/>
              <a:gd name="connsiteY2" fmla="*/ 8750 h 10000"/>
              <a:gd name="connsiteX3" fmla="*/ 3333 w 14738"/>
              <a:gd name="connsiteY3" fmla="*/ 0 h 10000"/>
              <a:gd name="connsiteX4" fmla="*/ 5000 w 14738"/>
              <a:gd name="connsiteY4" fmla="*/ 2500 h 10000"/>
              <a:gd name="connsiteX5" fmla="*/ 8333 w 14738"/>
              <a:gd name="connsiteY5" fmla="*/ 1250 h 10000"/>
              <a:gd name="connsiteX6" fmla="*/ 10000 w 14738"/>
              <a:gd name="connsiteY6" fmla="*/ 2500 h 10000"/>
              <a:gd name="connsiteX7" fmla="*/ 11770 w 14738"/>
              <a:gd name="connsiteY7" fmla="*/ 1263 h 10000"/>
              <a:gd name="connsiteX8" fmla="*/ 14738 w 14738"/>
              <a:gd name="connsiteY8" fmla="*/ 1440 h 10000"/>
              <a:gd name="connsiteX9" fmla="*/ 13213 w 14738"/>
              <a:gd name="connsiteY9" fmla="*/ 3870 h 10000"/>
              <a:gd name="connsiteX10" fmla="*/ 13488 w 14738"/>
              <a:gd name="connsiteY10" fmla="*/ 4000 h 10000"/>
              <a:gd name="connsiteX11" fmla="*/ 10008 w 14738"/>
              <a:gd name="connsiteY11" fmla="*/ 5002 h 10000"/>
              <a:gd name="connsiteX12" fmla="*/ 10000 w 14738"/>
              <a:gd name="connsiteY12" fmla="*/ 6250 h 10000"/>
              <a:gd name="connsiteX13" fmla="*/ 6667 w 14738"/>
              <a:gd name="connsiteY13" fmla="*/ 7500 h 10000"/>
              <a:gd name="connsiteX0" fmla="*/ 6667 w 15207"/>
              <a:gd name="connsiteY0" fmla="*/ 7500 h 10000"/>
              <a:gd name="connsiteX1" fmla="*/ 1667 w 15207"/>
              <a:gd name="connsiteY1" fmla="*/ 10000 h 10000"/>
              <a:gd name="connsiteX2" fmla="*/ 0 w 15207"/>
              <a:gd name="connsiteY2" fmla="*/ 8750 h 10000"/>
              <a:gd name="connsiteX3" fmla="*/ 3333 w 15207"/>
              <a:gd name="connsiteY3" fmla="*/ 0 h 10000"/>
              <a:gd name="connsiteX4" fmla="*/ 5000 w 15207"/>
              <a:gd name="connsiteY4" fmla="*/ 2500 h 10000"/>
              <a:gd name="connsiteX5" fmla="*/ 8333 w 15207"/>
              <a:gd name="connsiteY5" fmla="*/ 1250 h 10000"/>
              <a:gd name="connsiteX6" fmla="*/ 10000 w 15207"/>
              <a:gd name="connsiteY6" fmla="*/ 2500 h 10000"/>
              <a:gd name="connsiteX7" fmla="*/ 11770 w 15207"/>
              <a:gd name="connsiteY7" fmla="*/ 1263 h 10000"/>
              <a:gd name="connsiteX8" fmla="*/ 15207 w 15207"/>
              <a:gd name="connsiteY8" fmla="*/ 579 h 10000"/>
              <a:gd name="connsiteX9" fmla="*/ 13213 w 15207"/>
              <a:gd name="connsiteY9" fmla="*/ 3870 h 10000"/>
              <a:gd name="connsiteX10" fmla="*/ 13488 w 15207"/>
              <a:gd name="connsiteY10" fmla="*/ 4000 h 10000"/>
              <a:gd name="connsiteX11" fmla="*/ 10008 w 15207"/>
              <a:gd name="connsiteY11" fmla="*/ 5002 h 10000"/>
              <a:gd name="connsiteX12" fmla="*/ 10000 w 15207"/>
              <a:gd name="connsiteY12" fmla="*/ 6250 h 10000"/>
              <a:gd name="connsiteX13" fmla="*/ 6667 w 15207"/>
              <a:gd name="connsiteY13" fmla="*/ 7500 h 10000"/>
              <a:gd name="connsiteX0" fmla="*/ 6667 w 15207"/>
              <a:gd name="connsiteY0" fmla="*/ 7500 h 10000"/>
              <a:gd name="connsiteX1" fmla="*/ 1667 w 15207"/>
              <a:gd name="connsiteY1" fmla="*/ 10000 h 10000"/>
              <a:gd name="connsiteX2" fmla="*/ 0 w 15207"/>
              <a:gd name="connsiteY2" fmla="*/ 8750 h 10000"/>
              <a:gd name="connsiteX3" fmla="*/ 3333 w 15207"/>
              <a:gd name="connsiteY3" fmla="*/ 0 h 10000"/>
              <a:gd name="connsiteX4" fmla="*/ 5000 w 15207"/>
              <a:gd name="connsiteY4" fmla="*/ 2500 h 10000"/>
              <a:gd name="connsiteX5" fmla="*/ 8333 w 15207"/>
              <a:gd name="connsiteY5" fmla="*/ 1250 h 10000"/>
              <a:gd name="connsiteX6" fmla="*/ 10000 w 15207"/>
              <a:gd name="connsiteY6" fmla="*/ 2500 h 10000"/>
              <a:gd name="connsiteX7" fmla="*/ 11770 w 15207"/>
              <a:gd name="connsiteY7" fmla="*/ 1263 h 10000"/>
              <a:gd name="connsiteX8" fmla="*/ 15207 w 15207"/>
              <a:gd name="connsiteY8" fmla="*/ 579 h 10000"/>
              <a:gd name="connsiteX9" fmla="*/ 14738 w 15207"/>
              <a:gd name="connsiteY9" fmla="*/ 1358 h 10000"/>
              <a:gd name="connsiteX10" fmla="*/ 13213 w 15207"/>
              <a:gd name="connsiteY10" fmla="*/ 3870 h 10000"/>
              <a:gd name="connsiteX11" fmla="*/ 13488 w 15207"/>
              <a:gd name="connsiteY11" fmla="*/ 4000 h 10000"/>
              <a:gd name="connsiteX12" fmla="*/ 10008 w 15207"/>
              <a:gd name="connsiteY12" fmla="*/ 5002 h 10000"/>
              <a:gd name="connsiteX13" fmla="*/ 10000 w 15207"/>
              <a:gd name="connsiteY13" fmla="*/ 6250 h 10000"/>
              <a:gd name="connsiteX14" fmla="*/ 6667 w 15207"/>
              <a:gd name="connsiteY14" fmla="*/ 7500 h 10000"/>
              <a:gd name="connsiteX0" fmla="*/ 6667 w 14738"/>
              <a:gd name="connsiteY0" fmla="*/ 7500 h 10000"/>
              <a:gd name="connsiteX1" fmla="*/ 1667 w 14738"/>
              <a:gd name="connsiteY1" fmla="*/ 10000 h 10000"/>
              <a:gd name="connsiteX2" fmla="*/ 0 w 14738"/>
              <a:gd name="connsiteY2" fmla="*/ 8750 h 10000"/>
              <a:gd name="connsiteX3" fmla="*/ 3333 w 14738"/>
              <a:gd name="connsiteY3" fmla="*/ 0 h 10000"/>
              <a:gd name="connsiteX4" fmla="*/ 5000 w 14738"/>
              <a:gd name="connsiteY4" fmla="*/ 2500 h 10000"/>
              <a:gd name="connsiteX5" fmla="*/ 8333 w 14738"/>
              <a:gd name="connsiteY5" fmla="*/ 1250 h 10000"/>
              <a:gd name="connsiteX6" fmla="*/ 10000 w 14738"/>
              <a:gd name="connsiteY6" fmla="*/ 2500 h 10000"/>
              <a:gd name="connsiteX7" fmla="*/ 11770 w 14738"/>
              <a:gd name="connsiteY7" fmla="*/ 1263 h 10000"/>
              <a:gd name="connsiteX8" fmla="*/ 14738 w 14738"/>
              <a:gd name="connsiteY8" fmla="*/ 1358 h 10000"/>
              <a:gd name="connsiteX9" fmla="*/ 13213 w 14738"/>
              <a:gd name="connsiteY9" fmla="*/ 3870 h 10000"/>
              <a:gd name="connsiteX10" fmla="*/ 13488 w 14738"/>
              <a:gd name="connsiteY10" fmla="*/ 4000 h 10000"/>
              <a:gd name="connsiteX11" fmla="*/ 10008 w 14738"/>
              <a:gd name="connsiteY11" fmla="*/ 5002 h 10000"/>
              <a:gd name="connsiteX12" fmla="*/ 10000 w 14738"/>
              <a:gd name="connsiteY12" fmla="*/ 6250 h 10000"/>
              <a:gd name="connsiteX13" fmla="*/ 6667 w 14738"/>
              <a:gd name="connsiteY13" fmla="*/ 7500 h 10000"/>
              <a:gd name="connsiteX0" fmla="*/ 6667 w 14738"/>
              <a:gd name="connsiteY0" fmla="*/ 7500 h 10000"/>
              <a:gd name="connsiteX1" fmla="*/ 1667 w 14738"/>
              <a:gd name="connsiteY1" fmla="*/ 10000 h 10000"/>
              <a:gd name="connsiteX2" fmla="*/ 0 w 14738"/>
              <a:gd name="connsiteY2" fmla="*/ 8750 h 10000"/>
              <a:gd name="connsiteX3" fmla="*/ 3333 w 14738"/>
              <a:gd name="connsiteY3" fmla="*/ 0 h 10000"/>
              <a:gd name="connsiteX4" fmla="*/ 5000 w 14738"/>
              <a:gd name="connsiteY4" fmla="*/ 2500 h 10000"/>
              <a:gd name="connsiteX5" fmla="*/ 8333 w 14738"/>
              <a:gd name="connsiteY5" fmla="*/ 1250 h 10000"/>
              <a:gd name="connsiteX6" fmla="*/ 10000 w 14738"/>
              <a:gd name="connsiteY6" fmla="*/ 2500 h 10000"/>
              <a:gd name="connsiteX7" fmla="*/ 11770 w 14738"/>
              <a:gd name="connsiteY7" fmla="*/ 1263 h 10000"/>
              <a:gd name="connsiteX8" fmla="*/ 14738 w 14738"/>
              <a:gd name="connsiteY8" fmla="*/ 1358 h 10000"/>
              <a:gd name="connsiteX9" fmla="*/ 13213 w 14738"/>
              <a:gd name="connsiteY9" fmla="*/ 3870 h 10000"/>
              <a:gd name="connsiteX10" fmla="*/ 14347 w 14738"/>
              <a:gd name="connsiteY10" fmla="*/ 6053 h 10000"/>
              <a:gd name="connsiteX11" fmla="*/ 10008 w 14738"/>
              <a:gd name="connsiteY11" fmla="*/ 5002 h 10000"/>
              <a:gd name="connsiteX12" fmla="*/ 10000 w 14738"/>
              <a:gd name="connsiteY12" fmla="*/ 6250 h 10000"/>
              <a:gd name="connsiteX13" fmla="*/ 6667 w 14738"/>
              <a:gd name="connsiteY13" fmla="*/ 7500 h 10000"/>
              <a:gd name="connsiteX0" fmla="*/ 6667 w 16925"/>
              <a:gd name="connsiteY0" fmla="*/ 7500 h 10000"/>
              <a:gd name="connsiteX1" fmla="*/ 1667 w 16925"/>
              <a:gd name="connsiteY1" fmla="*/ 10000 h 10000"/>
              <a:gd name="connsiteX2" fmla="*/ 0 w 16925"/>
              <a:gd name="connsiteY2" fmla="*/ 8750 h 10000"/>
              <a:gd name="connsiteX3" fmla="*/ 3333 w 16925"/>
              <a:gd name="connsiteY3" fmla="*/ 0 h 10000"/>
              <a:gd name="connsiteX4" fmla="*/ 5000 w 16925"/>
              <a:gd name="connsiteY4" fmla="*/ 2500 h 10000"/>
              <a:gd name="connsiteX5" fmla="*/ 8333 w 16925"/>
              <a:gd name="connsiteY5" fmla="*/ 1250 h 10000"/>
              <a:gd name="connsiteX6" fmla="*/ 10000 w 16925"/>
              <a:gd name="connsiteY6" fmla="*/ 2500 h 10000"/>
              <a:gd name="connsiteX7" fmla="*/ 11770 w 16925"/>
              <a:gd name="connsiteY7" fmla="*/ 1263 h 10000"/>
              <a:gd name="connsiteX8" fmla="*/ 14738 w 16925"/>
              <a:gd name="connsiteY8" fmla="*/ 1358 h 10000"/>
              <a:gd name="connsiteX9" fmla="*/ 13213 w 16925"/>
              <a:gd name="connsiteY9" fmla="*/ 3870 h 10000"/>
              <a:gd name="connsiteX10" fmla="*/ 16925 w 16925"/>
              <a:gd name="connsiteY10" fmla="*/ 6737 h 10000"/>
              <a:gd name="connsiteX11" fmla="*/ 10008 w 16925"/>
              <a:gd name="connsiteY11" fmla="*/ 5002 h 10000"/>
              <a:gd name="connsiteX12" fmla="*/ 10000 w 16925"/>
              <a:gd name="connsiteY12" fmla="*/ 6250 h 10000"/>
              <a:gd name="connsiteX13" fmla="*/ 6667 w 16925"/>
              <a:gd name="connsiteY13" fmla="*/ 7500 h 10000"/>
              <a:gd name="connsiteX0" fmla="*/ 6667 w 16925"/>
              <a:gd name="connsiteY0" fmla="*/ 7500 h 10000"/>
              <a:gd name="connsiteX1" fmla="*/ 1667 w 16925"/>
              <a:gd name="connsiteY1" fmla="*/ 10000 h 10000"/>
              <a:gd name="connsiteX2" fmla="*/ 0 w 16925"/>
              <a:gd name="connsiteY2" fmla="*/ 8750 h 10000"/>
              <a:gd name="connsiteX3" fmla="*/ 3333 w 16925"/>
              <a:gd name="connsiteY3" fmla="*/ 0 h 10000"/>
              <a:gd name="connsiteX4" fmla="*/ 5000 w 16925"/>
              <a:gd name="connsiteY4" fmla="*/ 2500 h 10000"/>
              <a:gd name="connsiteX5" fmla="*/ 8333 w 16925"/>
              <a:gd name="connsiteY5" fmla="*/ 1250 h 10000"/>
              <a:gd name="connsiteX6" fmla="*/ 10000 w 16925"/>
              <a:gd name="connsiteY6" fmla="*/ 2500 h 10000"/>
              <a:gd name="connsiteX7" fmla="*/ 11770 w 16925"/>
              <a:gd name="connsiteY7" fmla="*/ 1263 h 10000"/>
              <a:gd name="connsiteX8" fmla="*/ 14738 w 16925"/>
              <a:gd name="connsiteY8" fmla="*/ 1358 h 10000"/>
              <a:gd name="connsiteX9" fmla="*/ 13213 w 16925"/>
              <a:gd name="connsiteY9" fmla="*/ 3870 h 10000"/>
              <a:gd name="connsiteX10" fmla="*/ 16925 w 16925"/>
              <a:gd name="connsiteY10" fmla="*/ 6737 h 10000"/>
              <a:gd name="connsiteX11" fmla="*/ 14790 w 16925"/>
              <a:gd name="connsiteY11" fmla="*/ 6237 h 10000"/>
              <a:gd name="connsiteX12" fmla="*/ 10008 w 16925"/>
              <a:gd name="connsiteY12" fmla="*/ 5002 h 10000"/>
              <a:gd name="connsiteX13" fmla="*/ 10000 w 16925"/>
              <a:gd name="connsiteY13" fmla="*/ 6250 h 10000"/>
              <a:gd name="connsiteX14" fmla="*/ 6667 w 16925"/>
              <a:gd name="connsiteY14" fmla="*/ 7500 h 10000"/>
              <a:gd name="connsiteX0" fmla="*/ 6667 w 14790"/>
              <a:gd name="connsiteY0" fmla="*/ 7500 h 10000"/>
              <a:gd name="connsiteX1" fmla="*/ 1667 w 14790"/>
              <a:gd name="connsiteY1" fmla="*/ 10000 h 10000"/>
              <a:gd name="connsiteX2" fmla="*/ 0 w 14790"/>
              <a:gd name="connsiteY2" fmla="*/ 8750 h 10000"/>
              <a:gd name="connsiteX3" fmla="*/ 3333 w 14790"/>
              <a:gd name="connsiteY3" fmla="*/ 0 h 10000"/>
              <a:gd name="connsiteX4" fmla="*/ 5000 w 14790"/>
              <a:gd name="connsiteY4" fmla="*/ 2500 h 10000"/>
              <a:gd name="connsiteX5" fmla="*/ 8333 w 14790"/>
              <a:gd name="connsiteY5" fmla="*/ 1250 h 10000"/>
              <a:gd name="connsiteX6" fmla="*/ 10000 w 14790"/>
              <a:gd name="connsiteY6" fmla="*/ 2500 h 10000"/>
              <a:gd name="connsiteX7" fmla="*/ 11770 w 14790"/>
              <a:gd name="connsiteY7" fmla="*/ 1263 h 10000"/>
              <a:gd name="connsiteX8" fmla="*/ 14738 w 14790"/>
              <a:gd name="connsiteY8" fmla="*/ 1358 h 10000"/>
              <a:gd name="connsiteX9" fmla="*/ 13213 w 14790"/>
              <a:gd name="connsiteY9" fmla="*/ 3870 h 10000"/>
              <a:gd name="connsiteX10" fmla="*/ 14790 w 14790"/>
              <a:gd name="connsiteY10" fmla="*/ 6237 h 10000"/>
              <a:gd name="connsiteX11" fmla="*/ 10008 w 14790"/>
              <a:gd name="connsiteY11" fmla="*/ 5002 h 10000"/>
              <a:gd name="connsiteX12" fmla="*/ 10000 w 14790"/>
              <a:gd name="connsiteY12" fmla="*/ 6250 h 10000"/>
              <a:gd name="connsiteX13" fmla="*/ 6667 w 14790"/>
              <a:gd name="connsiteY13" fmla="*/ 75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790" h="10000">
                <a:moveTo>
                  <a:pt x="6667" y="7500"/>
                </a:moveTo>
                <a:lnTo>
                  <a:pt x="1667" y="10000"/>
                </a:lnTo>
                <a:lnTo>
                  <a:pt x="0" y="8750"/>
                </a:lnTo>
                <a:lnTo>
                  <a:pt x="3333" y="0"/>
                </a:lnTo>
                <a:lnTo>
                  <a:pt x="5000" y="2500"/>
                </a:lnTo>
                <a:lnTo>
                  <a:pt x="8333" y="1250"/>
                </a:lnTo>
                <a:lnTo>
                  <a:pt x="10000" y="2500"/>
                </a:lnTo>
                <a:lnTo>
                  <a:pt x="11770" y="1263"/>
                </a:lnTo>
                <a:lnTo>
                  <a:pt x="14738" y="1358"/>
                </a:lnTo>
                <a:lnTo>
                  <a:pt x="13213" y="3870"/>
                </a:lnTo>
                <a:lnTo>
                  <a:pt x="14790" y="6237"/>
                </a:lnTo>
                <a:lnTo>
                  <a:pt x="10008" y="5002"/>
                </a:lnTo>
                <a:cubicBezTo>
                  <a:pt x="10005" y="5418"/>
                  <a:pt x="10003" y="5834"/>
                  <a:pt x="10000" y="6250"/>
                </a:cubicBezTo>
                <a:lnTo>
                  <a:pt x="6667" y="7500"/>
                </a:lnTo>
                <a:close/>
              </a:path>
            </a:pathLst>
          </a:custGeom>
          <a:solidFill>
            <a:schemeClr val="bg1">
              <a:lumMod val="85000"/>
            </a:schemeClr>
          </a:solidFill>
          <a:ln w="12700">
            <a:solidFill>
              <a:srgbClr val="000000"/>
            </a:solidFill>
            <a:prstDash val="solid"/>
            <a:round/>
            <a:headEnd/>
            <a:tailEnd/>
          </a:ln>
        </p:spPr>
        <p:txBody>
          <a:bodyPr/>
          <a:lstStyle/>
          <a:p>
            <a:endParaRPr lang="fi-FI"/>
          </a:p>
        </p:txBody>
      </p:sp>
      <p:sp>
        <p:nvSpPr>
          <p:cNvPr id="6192" name="Freeform 48"/>
          <p:cNvSpPr>
            <a:spLocks noChangeAspect="1"/>
          </p:cNvSpPr>
          <p:nvPr/>
        </p:nvSpPr>
        <p:spPr bwMode="auto">
          <a:xfrm>
            <a:off x="5986463" y="2392363"/>
            <a:ext cx="838200" cy="1042987"/>
          </a:xfrm>
          <a:custGeom>
            <a:avLst/>
            <a:gdLst>
              <a:gd name="T0" fmla="*/ 2147483647 w 36"/>
              <a:gd name="T1" fmla="*/ 2147483647 h 48"/>
              <a:gd name="T2" fmla="*/ 2147483647 w 36"/>
              <a:gd name="T3" fmla="*/ 2147483647 h 48"/>
              <a:gd name="T4" fmla="*/ 0 w 36"/>
              <a:gd name="T5" fmla="*/ 2147483647 h 48"/>
              <a:gd name="T6" fmla="*/ 2147483647 w 36"/>
              <a:gd name="T7" fmla="*/ 2147483647 h 48"/>
              <a:gd name="T8" fmla="*/ 2147483647 w 36"/>
              <a:gd name="T9" fmla="*/ 0 h 48"/>
              <a:gd name="T10" fmla="*/ 2147483647 w 36"/>
              <a:gd name="T11" fmla="*/ 2147483647 h 48"/>
              <a:gd name="T12" fmla="*/ 2147483647 w 36"/>
              <a:gd name="T13" fmla="*/ 2147483647 h 48"/>
              <a:gd name="T14" fmla="*/ 2147483647 w 36"/>
              <a:gd name="T15" fmla="*/ 2147483647 h 48"/>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48"/>
              <a:gd name="T26" fmla="*/ 36 w 36"/>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48">
                <a:moveTo>
                  <a:pt x="6" y="48"/>
                </a:moveTo>
                <a:lnTo>
                  <a:pt x="6" y="42"/>
                </a:lnTo>
                <a:lnTo>
                  <a:pt x="0" y="30"/>
                </a:lnTo>
                <a:lnTo>
                  <a:pt x="6" y="18"/>
                </a:lnTo>
                <a:lnTo>
                  <a:pt x="18" y="0"/>
                </a:lnTo>
                <a:lnTo>
                  <a:pt x="24" y="18"/>
                </a:lnTo>
                <a:lnTo>
                  <a:pt x="36" y="36"/>
                </a:lnTo>
                <a:lnTo>
                  <a:pt x="6" y="48"/>
                </a:lnTo>
                <a:close/>
              </a:path>
            </a:pathLst>
          </a:custGeom>
          <a:noFill/>
          <a:ln w="12700">
            <a:solidFill>
              <a:srgbClr val="000000"/>
            </a:solidFill>
            <a:prstDash val="solid"/>
            <a:round/>
            <a:headEnd/>
            <a:tailEnd/>
          </a:ln>
        </p:spPr>
        <p:txBody>
          <a:bodyPr/>
          <a:lstStyle/>
          <a:p>
            <a:endParaRPr lang="fi-FI"/>
          </a:p>
        </p:txBody>
      </p:sp>
      <p:sp>
        <p:nvSpPr>
          <p:cNvPr id="6193" name="Freeform 49"/>
          <p:cNvSpPr>
            <a:spLocks noChangeAspect="1"/>
          </p:cNvSpPr>
          <p:nvPr/>
        </p:nvSpPr>
        <p:spPr bwMode="auto">
          <a:xfrm>
            <a:off x="3919538" y="2112963"/>
            <a:ext cx="1241425" cy="800100"/>
          </a:xfrm>
          <a:custGeom>
            <a:avLst/>
            <a:gdLst>
              <a:gd name="T0" fmla="*/ 2147483647 w 54"/>
              <a:gd name="T1" fmla="*/ 2147483647 h 36"/>
              <a:gd name="T2" fmla="*/ 2147483647 w 54"/>
              <a:gd name="T3" fmla="*/ 2147483647 h 36"/>
              <a:gd name="T4" fmla="*/ 0 w 54"/>
              <a:gd name="T5" fmla="*/ 2147483647 h 36"/>
              <a:gd name="T6" fmla="*/ 2147483647 w 54"/>
              <a:gd name="T7" fmla="*/ 2147483647 h 36"/>
              <a:gd name="T8" fmla="*/ 2147483647 w 54"/>
              <a:gd name="T9" fmla="*/ 2147483647 h 36"/>
              <a:gd name="T10" fmla="*/ 2147483647 w 54"/>
              <a:gd name="T11" fmla="*/ 2147483647 h 36"/>
              <a:gd name="T12" fmla="*/ 2147483647 w 54"/>
              <a:gd name="T13" fmla="*/ 0 h 36"/>
              <a:gd name="T14" fmla="*/ 2147483647 w 54"/>
              <a:gd name="T15" fmla="*/ 0 h 36"/>
              <a:gd name="T16" fmla="*/ 2147483647 w 54"/>
              <a:gd name="T17" fmla="*/ 2147483647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36"/>
              <a:gd name="T29" fmla="*/ 54 w 54"/>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36">
                <a:moveTo>
                  <a:pt x="18" y="12"/>
                </a:moveTo>
                <a:lnTo>
                  <a:pt x="6" y="18"/>
                </a:lnTo>
                <a:lnTo>
                  <a:pt x="0" y="24"/>
                </a:lnTo>
                <a:lnTo>
                  <a:pt x="6" y="36"/>
                </a:lnTo>
                <a:lnTo>
                  <a:pt x="30" y="18"/>
                </a:lnTo>
                <a:lnTo>
                  <a:pt x="30" y="24"/>
                </a:lnTo>
                <a:lnTo>
                  <a:pt x="54" y="0"/>
                </a:lnTo>
                <a:lnTo>
                  <a:pt x="36" y="0"/>
                </a:lnTo>
                <a:lnTo>
                  <a:pt x="18" y="12"/>
                </a:lnTo>
                <a:close/>
              </a:path>
            </a:pathLst>
          </a:custGeom>
          <a:solidFill>
            <a:schemeClr val="bg1">
              <a:lumMod val="85000"/>
            </a:schemeClr>
          </a:solidFill>
          <a:ln w="12700">
            <a:solidFill>
              <a:srgbClr val="000000"/>
            </a:solidFill>
            <a:prstDash val="solid"/>
            <a:round/>
            <a:headEnd/>
            <a:tailEnd/>
          </a:ln>
        </p:spPr>
        <p:txBody>
          <a:bodyPr/>
          <a:lstStyle/>
          <a:p>
            <a:endParaRPr lang="fi-FI"/>
          </a:p>
        </p:txBody>
      </p:sp>
      <p:sp>
        <p:nvSpPr>
          <p:cNvPr id="6195" name="Freeform 51"/>
          <p:cNvSpPr>
            <a:spLocks noChangeAspect="1"/>
          </p:cNvSpPr>
          <p:nvPr/>
        </p:nvSpPr>
        <p:spPr bwMode="auto">
          <a:xfrm>
            <a:off x="2838450" y="688975"/>
            <a:ext cx="1498600" cy="1284288"/>
          </a:xfrm>
          <a:custGeom>
            <a:avLst/>
            <a:gdLst>
              <a:gd name="T0" fmla="*/ 2147483647 w 65"/>
              <a:gd name="T1" fmla="*/ 2147483647 h 59"/>
              <a:gd name="T2" fmla="*/ 2147483647 w 65"/>
              <a:gd name="T3" fmla="*/ 2147483647 h 59"/>
              <a:gd name="T4" fmla="*/ 2147483647 w 65"/>
              <a:gd name="T5" fmla="*/ 0 h 59"/>
              <a:gd name="T6" fmla="*/ 2147483647 w 65"/>
              <a:gd name="T7" fmla="*/ 2147483647 h 59"/>
              <a:gd name="T8" fmla="*/ 2147483647 w 65"/>
              <a:gd name="T9" fmla="*/ 2147483647 h 59"/>
              <a:gd name="T10" fmla="*/ 0 w 65"/>
              <a:gd name="T11" fmla="*/ 2147483647 h 59"/>
              <a:gd name="T12" fmla="*/ 2147483647 w 65"/>
              <a:gd name="T13" fmla="*/ 2147483647 h 59"/>
              <a:gd name="T14" fmla="*/ 2147483647 w 65"/>
              <a:gd name="T15" fmla="*/ 2147483647 h 59"/>
              <a:gd name="T16" fmla="*/ 2147483647 w 65"/>
              <a:gd name="T17" fmla="*/ 2147483647 h 59"/>
              <a:gd name="T18" fmla="*/ 2147483647 w 65"/>
              <a:gd name="T19" fmla="*/ 2147483647 h 59"/>
              <a:gd name="T20" fmla="*/ 2147483647 w 65"/>
              <a:gd name="T21" fmla="*/ 2147483647 h 59"/>
              <a:gd name="T22" fmla="*/ 2147483647 w 65"/>
              <a:gd name="T23" fmla="*/ 2147483647 h 59"/>
              <a:gd name="T24" fmla="*/ 2147483647 w 65"/>
              <a:gd name="T25" fmla="*/ 2147483647 h 59"/>
              <a:gd name="T26" fmla="*/ 2147483647 w 65"/>
              <a:gd name="T27" fmla="*/ 2147483647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
              <a:gd name="T43" fmla="*/ 0 h 59"/>
              <a:gd name="T44" fmla="*/ 65 w 65"/>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 h="59">
                <a:moveTo>
                  <a:pt x="53" y="24"/>
                </a:moveTo>
                <a:lnTo>
                  <a:pt x="41" y="6"/>
                </a:lnTo>
                <a:lnTo>
                  <a:pt x="35" y="0"/>
                </a:lnTo>
                <a:lnTo>
                  <a:pt x="18" y="6"/>
                </a:lnTo>
                <a:lnTo>
                  <a:pt x="12" y="12"/>
                </a:lnTo>
                <a:lnTo>
                  <a:pt x="0" y="6"/>
                </a:lnTo>
                <a:lnTo>
                  <a:pt x="6" y="30"/>
                </a:lnTo>
                <a:lnTo>
                  <a:pt x="6" y="36"/>
                </a:lnTo>
                <a:lnTo>
                  <a:pt x="18" y="42"/>
                </a:lnTo>
                <a:lnTo>
                  <a:pt x="24" y="59"/>
                </a:lnTo>
                <a:lnTo>
                  <a:pt x="30" y="59"/>
                </a:lnTo>
                <a:lnTo>
                  <a:pt x="53" y="42"/>
                </a:lnTo>
                <a:lnTo>
                  <a:pt x="65" y="30"/>
                </a:lnTo>
                <a:lnTo>
                  <a:pt x="53" y="24"/>
                </a:lnTo>
                <a:close/>
              </a:path>
            </a:pathLst>
          </a:custGeom>
          <a:solidFill>
            <a:schemeClr val="bg1">
              <a:lumMod val="85000"/>
            </a:schemeClr>
          </a:solidFill>
          <a:ln w="12700">
            <a:solidFill>
              <a:srgbClr val="000000"/>
            </a:solidFill>
            <a:prstDash val="solid"/>
            <a:round/>
            <a:headEnd/>
            <a:tailEnd/>
          </a:ln>
        </p:spPr>
        <p:txBody>
          <a:bodyPr/>
          <a:lstStyle/>
          <a:p>
            <a:endParaRPr lang="fi-FI"/>
          </a:p>
        </p:txBody>
      </p:sp>
      <p:sp>
        <p:nvSpPr>
          <p:cNvPr id="6196" name="Freeform 52"/>
          <p:cNvSpPr>
            <a:spLocks noChangeAspect="1"/>
          </p:cNvSpPr>
          <p:nvPr/>
        </p:nvSpPr>
        <p:spPr bwMode="auto">
          <a:xfrm>
            <a:off x="2419350" y="295275"/>
            <a:ext cx="827088" cy="1055688"/>
          </a:xfrm>
          <a:custGeom>
            <a:avLst/>
            <a:gdLst>
              <a:gd name="T0" fmla="*/ 2147483647 w 36"/>
              <a:gd name="T1" fmla="*/ 2147483647 h 48"/>
              <a:gd name="T2" fmla="*/ 2147483647 w 36"/>
              <a:gd name="T3" fmla="*/ 2147483647 h 48"/>
              <a:gd name="T4" fmla="*/ 0 w 36"/>
              <a:gd name="T5" fmla="*/ 2147483647 h 48"/>
              <a:gd name="T6" fmla="*/ 0 w 36"/>
              <a:gd name="T7" fmla="*/ 0 h 48"/>
              <a:gd name="T8" fmla="*/ 2147483647 w 36"/>
              <a:gd name="T9" fmla="*/ 0 h 48"/>
              <a:gd name="T10" fmla="*/ 2147483647 w 36"/>
              <a:gd name="T11" fmla="*/ 2147483647 h 48"/>
              <a:gd name="T12" fmla="*/ 2147483647 w 36"/>
              <a:gd name="T13" fmla="*/ 2147483647 h 48"/>
              <a:gd name="T14" fmla="*/ 2147483647 w 36"/>
              <a:gd name="T15" fmla="*/ 2147483647 h 48"/>
              <a:gd name="T16" fmla="*/ 2147483647 w 36"/>
              <a:gd name="T17" fmla="*/ 2147483647 h 48"/>
              <a:gd name="T18" fmla="*/ 2147483647 w 36"/>
              <a:gd name="T19" fmla="*/ 2147483647 h 48"/>
              <a:gd name="T20" fmla="*/ 2147483647 w 36"/>
              <a:gd name="T21" fmla="*/ 2147483647 h 48"/>
              <a:gd name="T22" fmla="*/ 2147483647 w 36"/>
              <a:gd name="T23" fmla="*/ 2147483647 h 48"/>
              <a:gd name="T24" fmla="*/ 2147483647 w 36"/>
              <a:gd name="T25" fmla="*/ 2147483647 h 48"/>
              <a:gd name="T26" fmla="*/ 0 w 36"/>
              <a:gd name="T27" fmla="*/ 2147483647 h 48"/>
              <a:gd name="T28" fmla="*/ 2147483647 w 36"/>
              <a:gd name="T29" fmla="*/ 2147483647 h 48"/>
              <a:gd name="T30" fmla="*/ 2147483647 w 36"/>
              <a:gd name="T31" fmla="*/ 2147483647 h 48"/>
              <a:gd name="T32" fmla="*/ 2147483647 w 36"/>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8"/>
              <a:gd name="T53" fmla="*/ 36 w 36"/>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8">
                <a:moveTo>
                  <a:pt x="12" y="30"/>
                </a:moveTo>
                <a:lnTo>
                  <a:pt x="6" y="18"/>
                </a:lnTo>
                <a:lnTo>
                  <a:pt x="0" y="6"/>
                </a:lnTo>
                <a:lnTo>
                  <a:pt x="0" y="0"/>
                </a:lnTo>
                <a:lnTo>
                  <a:pt x="6" y="0"/>
                </a:lnTo>
                <a:lnTo>
                  <a:pt x="18" y="12"/>
                </a:lnTo>
                <a:lnTo>
                  <a:pt x="24" y="12"/>
                </a:lnTo>
                <a:lnTo>
                  <a:pt x="36" y="6"/>
                </a:lnTo>
                <a:lnTo>
                  <a:pt x="36" y="24"/>
                </a:lnTo>
                <a:lnTo>
                  <a:pt x="30" y="30"/>
                </a:lnTo>
                <a:lnTo>
                  <a:pt x="18" y="24"/>
                </a:lnTo>
                <a:lnTo>
                  <a:pt x="24" y="48"/>
                </a:lnTo>
                <a:lnTo>
                  <a:pt x="12" y="48"/>
                </a:lnTo>
                <a:lnTo>
                  <a:pt x="0" y="18"/>
                </a:lnTo>
                <a:lnTo>
                  <a:pt x="6" y="24"/>
                </a:lnTo>
                <a:lnTo>
                  <a:pt x="6" y="30"/>
                </a:lnTo>
                <a:lnTo>
                  <a:pt x="12" y="30"/>
                </a:lnTo>
                <a:close/>
              </a:path>
            </a:pathLst>
          </a:custGeom>
          <a:solidFill>
            <a:schemeClr val="bg1">
              <a:lumMod val="85000"/>
            </a:schemeClr>
          </a:solidFill>
          <a:ln w="12700">
            <a:solidFill>
              <a:srgbClr val="000000"/>
            </a:solidFill>
            <a:prstDash val="solid"/>
            <a:round/>
            <a:headEnd/>
            <a:tailEnd/>
          </a:ln>
        </p:spPr>
        <p:txBody>
          <a:bodyPr/>
          <a:lstStyle/>
          <a:p>
            <a:endParaRPr lang="fi-FI"/>
          </a:p>
        </p:txBody>
      </p:sp>
      <p:sp>
        <p:nvSpPr>
          <p:cNvPr id="6197" name="Freeform 53"/>
          <p:cNvSpPr>
            <a:spLocks noChangeAspect="1"/>
          </p:cNvSpPr>
          <p:nvPr/>
        </p:nvSpPr>
        <p:spPr bwMode="auto">
          <a:xfrm>
            <a:off x="2123728" y="692696"/>
            <a:ext cx="1244600" cy="1830388"/>
          </a:xfrm>
          <a:custGeom>
            <a:avLst/>
            <a:gdLst>
              <a:gd name="T0" fmla="*/ 2147483647 w 54"/>
              <a:gd name="T1" fmla="*/ 2147483647 h 83"/>
              <a:gd name="T2" fmla="*/ 2147483647 w 54"/>
              <a:gd name="T3" fmla="*/ 0 h 83"/>
              <a:gd name="T4" fmla="*/ 2147483647 w 54"/>
              <a:gd name="T5" fmla="*/ 0 h 83"/>
              <a:gd name="T6" fmla="*/ 2147483647 w 54"/>
              <a:gd name="T7" fmla="*/ 2147483647 h 83"/>
              <a:gd name="T8" fmla="*/ 2147483647 w 54"/>
              <a:gd name="T9" fmla="*/ 2147483647 h 83"/>
              <a:gd name="T10" fmla="*/ 2147483647 w 54"/>
              <a:gd name="T11" fmla="*/ 2147483647 h 83"/>
              <a:gd name="T12" fmla="*/ 0 w 54"/>
              <a:gd name="T13" fmla="*/ 2147483647 h 83"/>
              <a:gd name="T14" fmla="*/ 0 w 54"/>
              <a:gd name="T15" fmla="*/ 2147483647 h 83"/>
              <a:gd name="T16" fmla="*/ 2147483647 w 54"/>
              <a:gd name="T17" fmla="*/ 2147483647 h 83"/>
              <a:gd name="T18" fmla="*/ 2147483647 w 54"/>
              <a:gd name="T19" fmla="*/ 2147483647 h 83"/>
              <a:gd name="T20" fmla="*/ 2147483647 w 54"/>
              <a:gd name="T21" fmla="*/ 2147483647 h 83"/>
              <a:gd name="T22" fmla="*/ 2147483647 w 54"/>
              <a:gd name="T23" fmla="*/ 2147483647 h 83"/>
              <a:gd name="T24" fmla="*/ 2147483647 w 54"/>
              <a:gd name="T25" fmla="*/ 2147483647 h 83"/>
              <a:gd name="T26" fmla="*/ 2147483647 w 54"/>
              <a:gd name="T27" fmla="*/ 2147483647 h 83"/>
              <a:gd name="T28" fmla="*/ 2147483647 w 54"/>
              <a:gd name="T29" fmla="*/ 2147483647 h 83"/>
              <a:gd name="T30" fmla="*/ 2147483647 w 54"/>
              <a:gd name="T31" fmla="*/ 2147483647 h 83"/>
              <a:gd name="T32" fmla="*/ 2147483647 w 54"/>
              <a:gd name="T33" fmla="*/ 2147483647 h 83"/>
              <a:gd name="T34" fmla="*/ 2147483647 w 54"/>
              <a:gd name="T35" fmla="*/ 2147483647 h 83"/>
              <a:gd name="T36" fmla="*/ 2147483647 w 54"/>
              <a:gd name="T37" fmla="*/ 2147483647 h 83"/>
              <a:gd name="T38" fmla="*/ 2147483647 w 54"/>
              <a:gd name="T39" fmla="*/ 2147483647 h 83"/>
              <a:gd name="T40" fmla="*/ 2147483647 w 54"/>
              <a:gd name="T41" fmla="*/ 2147483647 h 83"/>
              <a:gd name="T42" fmla="*/ 2147483647 w 54"/>
              <a:gd name="T43" fmla="*/ 2147483647 h 83"/>
              <a:gd name="T44" fmla="*/ 2147483647 w 54"/>
              <a:gd name="T45" fmla="*/ 2147483647 h 83"/>
              <a:gd name="T46" fmla="*/ 2147483647 w 54"/>
              <a:gd name="T47" fmla="*/ 2147483647 h 83"/>
              <a:gd name="T48" fmla="*/ 2147483647 w 54"/>
              <a:gd name="T49" fmla="*/ 2147483647 h 83"/>
              <a:gd name="T50" fmla="*/ 2147483647 w 54"/>
              <a:gd name="T51" fmla="*/ 2147483647 h 83"/>
              <a:gd name="T52" fmla="*/ 2147483647 w 54"/>
              <a:gd name="T53" fmla="*/ 2147483647 h 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4"/>
              <a:gd name="T82" fmla="*/ 0 h 83"/>
              <a:gd name="T83" fmla="*/ 54 w 54"/>
              <a:gd name="T84" fmla="*/ 83 h 8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4" h="83">
                <a:moveTo>
                  <a:pt x="24" y="30"/>
                </a:moveTo>
                <a:lnTo>
                  <a:pt x="12" y="0"/>
                </a:lnTo>
                <a:lnTo>
                  <a:pt x="6" y="0"/>
                </a:lnTo>
                <a:lnTo>
                  <a:pt x="6" y="6"/>
                </a:lnTo>
                <a:lnTo>
                  <a:pt x="12" y="12"/>
                </a:lnTo>
                <a:lnTo>
                  <a:pt x="6" y="18"/>
                </a:lnTo>
                <a:lnTo>
                  <a:pt x="0" y="18"/>
                </a:lnTo>
                <a:lnTo>
                  <a:pt x="0" y="24"/>
                </a:lnTo>
                <a:lnTo>
                  <a:pt x="6" y="24"/>
                </a:lnTo>
                <a:lnTo>
                  <a:pt x="12" y="30"/>
                </a:lnTo>
                <a:lnTo>
                  <a:pt x="6" y="30"/>
                </a:lnTo>
                <a:lnTo>
                  <a:pt x="6" y="36"/>
                </a:lnTo>
                <a:lnTo>
                  <a:pt x="6" y="42"/>
                </a:lnTo>
                <a:lnTo>
                  <a:pt x="6" y="54"/>
                </a:lnTo>
                <a:lnTo>
                  <a:pt x="12" y="54"/>
                </a:lnTo>
                <a:lnTo>
                  <a:pt x="12" y="59"/>
                </a:lnTo>
                <a:lnTo>
                  <a:pt x="12" y="65"/>
                </a:lnTo>
                <a:lnTo>
                  <a:pt x="12" y="71"/>
                </a:lnTo>
                <a:lnTo>
                  <a:pt x="18" y="77"/>
                </a:lnTo>
                <a:lnTo>
                  <a:pt x="18" y="83"/>
                </a:lnTo>
                <a:lnTo>
                  <a:pt x="30" y="83"/>
                </a:lnTo>
                <a:lnTo>
                  <a:pt x="36" y="65"/>
                </a:lnTo>
                <a:lnTo>
                  <a:pt x="54" y="59"/>
                </a:lnTo>
                <a:lnTo>
                  <a:pt x="48" y="42"/>
                </a:lnTo>
                <a:lnTo>
                  <a:pt x="36" y="36"/>
                </a:lnTo>
                <a:lnTo>
                  <a:pt x="36" y="30"/>
                </a:lnTo>
                <a:lnTo>
                  <a:pt x="24" y="30"/>
                </a:lnTo>
                <a:close/>
              </a:path>
            </a:pathLst>
          </a:custGeom>
          <a:solidFill>
            <a:schemeClr val="bg1">
              <a:lumMod val="85000"/>
            </a:schemeClr>
          </a:solidFill>
          <a:ln w="12700">
            <a:solidFill>
              <a:srgbClr val="000000"/>
            </a:solidFill>
            <a:prstDash val="solid"/>
            <a:round/>
            <a:headEnd/>
            <a:tailEnd/>
          </a:ln>
        </p:spPr>
        <p:txBody>
          <a:bodyPr/>
          <a:lstStyle/>
          <a:p>
            <a:endParaRPr lang="fi-FI"/>
          </a:p>
        </p:txBody>
      </p:sp>
      <p:sp>
        <p:nvSpPr>
          <p:cNvPr id="6198" name="Rectangle 54"/>
          <p:cNvSpPr>
            <a:spLocks noChangeAspect="1" noChangeArrowheads="1"/>
          </p:cNvSpPr>
          <p:nvPr/>
        </p:nvSpPr>
        <p:spPr bwMode="auto">
          <a:xfrm>
            <a:off x="5521325" y="1516063"/>
            <a:ext cx="425450"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Oripää</a:t>
            </a:r>
            <a:endParaRPr lang="fi-FI" sz="900" b="1" dirty="0">
              <a:cs typeface="Arial" charset="0"/>
            </a:endParaRPr>
          </a:p>
        </p:txBody>
      </p:sp>
      <p:sp>
        <p:nvSpPr>
          <p:cNvPr id="6199" name="Rectangle 55"/>
          <p:cNvSpPr>
            <a:spLocks noChangeAspect="1" noChangeArrowheads="1"/>
          </p:cNvSpPr>
          <p:nvPr/>
        </p:nvSpPr>
        <p:spPr bwMode="auto">
          <a:xfrm>
            <a:off x="6227763" y="1341438"/>
            <a:ext cx="468077" cy="138499"/>
          </a:xfrm>
          <a:prstGeom prst="rect">
            <a:avLst/>
          </a:prstGeom>
          <a:noFill/>
          <a:ln w="9525">
            <a:noFill/>
            <a:miter lim="800000"/>
            <a:headEnd/>
            <a:tailEnd/>
          </a:ln>
        </p:spPr>
        <p:txBody>
          <a:bodyPr wrap="none" lIns="0" tIns="0" rIns="0" bIns="0">
            <a:spAutoFit/>
          </a:bodyPr>
          <a:lstStyle/>
          <a:p>
            <a:r>
              <a:rPr lang="fi-FI" sz="900" b="1" dirty="0" smtClean="0">
                <a:solidFill>
                  <a:srgbClr val="000000"/>
                </a:solidFill>
                <a:latin typeface="Verdana" pitchFamily="34" charset="0"/>
                <a:cs typeface="Arial" charset="0"/>
              </a:rPr>
              <a:t>Loimaa</a:t>
            </a:r>
            <a:endParaRPr lang="fi-FI" sz="900" b="1" dirty="0">
              <a:cs typeface="Arial" charset="0"/>
            </a:endParaRPr>
          </a:p>
        </p:txBody>
      </p:sp>
      <p:sp>
        <p:nvSpPr>
          <p:cNvPr id="6200" name="Rectangle 56"/>
          <p:cNvSpPr>
            <a:spLocks noChangeAspect="1" noChangeArrowheads="1"/>
          </p:cNvSpPr>
          <p:nvPr/>
        </p:nvSpPr>
        <p:spPr bwMode="auto">
          <a:xfrm>
            <a:off x="6992938" y="4195763"/>
            <a:ext cx="276225"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Salo</a:t>
            </a:r>
          </a:p>
        </p:txBody>
      </p:sp>
      <p:sp>
        <p:nvSpPr>
          <p:cNvPr id="6201" name="Rectangle 57"/>
          <p:cNvSpPr>
            <a:spLocks noChangeAspect="1" noChangeArrowheads="1"/>
          </p:cNvSpPr>
          <p:nvPr/>
        </p:nvSpPr>
        <p:spPr bwMode="auto">
          <a:xfrm>
            <a:off x="7439025" y="2647950"/>
            <a:ext cx="490538"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Somero</a:t>
            </a:r>
          </a:p>
        </p:txBody>
      </p:sp>
      <p:sp>
        <p:nvSpPr>
          <p:cNvPr id="6202" name="Rectangle 58"/>
          <p:cNvSpPr>
            <a:spLocks noChangeAspect="1" noChangeArrowheads="1"/>
          </p:cNvSpPr>
          <p:nvPr/>
        </p:nvSpPr>
        <p:spPr bwMode="auto">
          <a:xfrm>
            <a:off x="5076825" y="5013325"/>
            <a:ext cx="801688"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Kemiönsaari</a:t>
            </a:r>
          </a:p>
        </p:txBody>
      </p:sp>
      <p:sp>
        <p:nvSpPr>
          <p:cNvPr id="6203" name="Rectangle 59"/>
          <p:cNvSpPr>
            <a:spLocks noChangeAspect="1" noChangeArrowheads="1"/>
          </p:cNvSpPr>
          <p:nvPr/>
        </p:nvSpPr>
        <p:spPr bwMode="auto">
          <a:xfrm>
            <a:off x="4284663" y="4292600"/>
            <a:ext cx="577850" cy="138113"/>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Parainen</a:t>
            </a:r>
          </a:p>
        </p:txBody>
      </p:sp>
      <p:sp>
        <p:nvSpPr>
          <p:cNvPr id="6204" name="Rectangle 60"/>
          <p:cNvSpPr>
            <a:spLocks noChangeAspect="1" noChangeArrowheads="1"/>
          </p:cNvSpPr>
          <p:nvPr/>
        </p:nvSpPr>
        <p:spPr bwMode="auto">
          <a:xfrm>
            <a:off x="5259388" y="2560638"/>
            <a:ext cx="303212"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Aura</a:t>
            </a:r>
            <a:endParaRPr lang="fi-FI" sz="900" b="1" dirty="0">
              <a:cs typeface="Arial" charset="0"/>
            </a:endParaRPr>
          </a:p>
        </p:txBody>
      </p:sp>
      <p:sp>
        <p:nvSpPr>
          <p:cNvPr id="6205" name="Rectangle 61"/>
          <p:cNvSpPr>
            <a:spLocks noChangeAspect="1" noChangeArrowheads="1"/>
          </p:cNvSpPr>
          <p:nvPr/>
        </p:nvSpPr>
        <p:spPr bwMode="auto">
          <a:xfrm>
            <a:off x="6516688" y="2565400"/>
            <a:ext cx="512961" cy="276999"/>
          </a:xfrm>
          <a:prstGeom prst="rect">
            <a:avLst/>
          </a:prstGeom>
          <a:noFill/>
          <a:ln w="9525">
            <a:noFill/>
            <a:miter lim="800000"/>
            <a:headEnd/>
            <a:tailEnd/>
          </a:ln>
        </p:spPr>
        <p:txBody>
          <a:bodyPr wrap="none" lIns="0" tIns="0" rIns="0" bIns="0">
            <a:spAutoFit/>
          </a:bodyPr>
          <a:lstStyle/>
          <a:p>
            <a:pPr algn="ctr"/>
            <a:r>
              <a:rPr lang="fi-FI" sz="900" b="1" dirty="0">
                <a:solidFill>
                  <a:srgbClr val="000000"/>
                </a:solidFill>
                <a:latin typeface="Verdana" pitchFamily="34" charset="0"/>
                <a:cs typeface="Arial" charset="0"/>
              </a:rPr>
              <a:t>Koski </a:t>
            </a:r>
            <a:r>
              <a:rPr lang="fi-FI" sz="900" b="1" dirty="0" smtClean="0">
                <a:solidFill>
                  <a:srgbClr val="000000"/>
                </a:solidFill>
                <a:latin typeface="Verdana" pitchFamily="34" charset="0"/>
                <a:cs typeface="Arial" charset="0"/>
              </a:rPr>
              <a:t>Tl</a:t>
            </a:r>
          </a:p>
          <a:p>
            <a:pPr algn="ctr"/>
            <a:endParaRPr lang="fi-FI" sz="900" b="1" dirty="0">
              <a:cs typeface="Arial" charset="0"/>
            </a:endParaRPr>
          </a:p>
        </p:txBody>
      </p:sp>
      <p:sp>
        <p:nvSpPr>
          <p:cNvPr id="6206" name="Rectangle 62"/>
          <p:cNvSpPr>
            <a:spLocks noChangeAspect="1" noChangeArrowheads="1"/>
          </p:cNvSpPr>
          <p:nvPr/>
        </p:nvSpPr>
        <p:spPr bwMode="auto">
          <a:xfrm>
            <a:off x="5080000" y="3175000"/>
            <a:ext cx="319088"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Lieto</a:t>
            </a:r>
            <a:endParaRPr lang="fi-FI" sz="900" b="1" dirty="0">
              <a:cs typeface="Arial" charset="0"/>
            </a:endParaRPr>
          </a:p>
        </p:txBody>
      </p:sp>
      <p:sp>
        <p:nvSpPr>
          <p:cNvPr id="6207" name="Rectangle 63"/>
          <p:cNvSpPr>
            <a:spLocks noChangeAspect="1" noChangeArrowheads="1"/>
          </p:cNvSpPr>
          <p:nvPr/>
        </p:nvSpPr>
        <p:spPr bwMode="auto">
          <a:xfrm>
            <a:off x="6228184" y="3068960"/>
            <a:ext cx="501650"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Marttila</a:t>
            </a:r>
            <a:endParaRPr lang="fi-FI" sz="900" b="1" dirty="0">
              <a:cs typeface="Arial" charset="0"/>
            </a:endParaRPr>
          </a:p>
        </p:txBody>
      </p:sp>
      <p:sp>
        <p:nvSpPr>
          <p:cNvPr id="6208" name="Rectangle 64"/>
          <p:cNvSpPr>
            <a:spLocks noChangeAspect="1" noChangeArrowheads="1"/>
          </p:cNvSpPr>
          <p:nvPr/>
        </p:nvSpPr>
        <p:spPr bwMode="auto">
          <a:xfrm>
            <a:off x="5511800" y="3608388"/>
            <a:ext cx="438150"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Paimio</a:t>
            </a:r>
          </a:p>
        </p:txBody>
      </p:sp>
      <p:sp>
        <p:nvSpPr>
          <p:cNvPr id="6209" name="Rectangle 65"/>
          <p:cNvSpPr>
            <a:spLocks noChangeAspect="1" noChangeArrowheads="1"/>
          </p:cNvSpPr>
          <p:nvPr/>
        </p:nvSpPr>
        <p:spPr bwMode="auto">
          <a:xfrm>
            <a:off x="5364163" y="4221163"/>
            <a:ext cx="390525"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Sauvo</a:t>
            </a:r>
          </a:p>
        </p:txBody>
      </p:sp>
      <p:sp>
        <p:nvSpPr>
          <p:cNvPr id="6211" name="Rectangle 67"/>
          <p:cNvSpPr>
            <a:spLocks noChangeAspect="1" noChangeArrowheads="1"/>
          </p:cNvSpPr>
          <p:nvPr/>
        </p:nvSpPr>
        <p:spPr bwMode="auto">
          <a:xfrm>
            <a:off x="4214813" y="3606800"/>
            <a:ext cx="373062"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Turku</a:t>
            </a:r>
            <a:endParaRPr lang="fi-FI" sz="900" b="1" dirty="0">
              <a:cs typeface="Arial" charset="0"/>
            </a:endParaRPr>
          </a:p>
        </p:txBody>
      </p:sp>
      <p:sp>
        <p:nvSpPr>
          <p:cNvPr id="6212" name="Rectangle 68"/>
          <p:cNvSpPr>
            <a:spLocks noChangeAspect="1" noChangeArrowheads="1"/>
          </p:cNvSpPr>
          <p:nvPr/>
        </p:nvSpPr>
        <p:spPr bwMode="auto">
          <a:xfrm>
            <a:off x="5435600" y="2038350"/>
            <a:ext cx="439738"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Pöytyä</a:t>
            </a:r>
            <a:endParaRPr lang="fi-FI" sz="900" b="1" dirty="0">
              <a:cs typeface="Arial" charset="0"/>
            </a:endParaRPr>
          </a:p>
        </p:txBody>
      </p:sp>
      <p:sp>
        <p:nvSpPr>
          <p:cNvPr id="6213" name="Rectangle 69"/>
          <p:cNvSpPr>
            <a:spLocks noChangeAspect="1" noChangeArrowheads="1"/>
          </p:cNvSpPr>
          <p:nvPr/>
        </p:nvSpPr>
        <p:spPr bwMode="auto">
          <a:xfrm>
            <a:off x="4932363" y="3716338"/>
            <a:ext cx="495300"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Kaarina</a:t>
            </a:r>
          </a:p>
        </p:txBody>
      </p:sp>
      <p:sp>
        <p:nvSpPr>
          <p:cNvPr id="6214" name="Rectangle 70"/>
          <p:cNvSpPr>
            <a:spLocks noChangeAspect="1" noChangeArrowheads="1"/>
          </p:cNvSpPr>
          <p:nvPr/>
        </p:nvSpPr>
        <p:spPr bwMode="auto">
          <a:xfrm>
            <a:off x="2122488" y="2908300"/>
            <a:ext cx="481012"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Kustavi</a:t>
            </a:r>
            <a:endParaRPr lang="fi-FI" sz="900" b="1" dirty="0">
              <a:cs typeface="Arial" charset="0"/>
            </a:endParaRPr>
          </a:p>
        </p:txBody>
      </p:sp>
      <p:sp>
        <p:nvSpPr>
          <p:cNvPr id="6215" name="Rectangle 71"/>
          <p:cNvSpPr>
            <a:spLocks noChangeAspect="1" noChangeArrowheads="1"/>
          </p:cNvSpPr>
          <p:nvPr/>
        </p:nvSpPr>
        <p:spPr bwMode="auto">
          <a:xfrm>
            <a:off x="3276600" y="1196975"/>
            <a:ext cx="396875" cy="273050"/>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Laitila</a:t>
            </a:r>
          </a:p>
          <a:p>
            <a:endParaRPr lang="fi-FI" sz="900" b="1" dirty="0">
              <a:cs typeface="Arial" charset="0"/>
            </a:endParaRPr>
          </a:p>
        </p:txBody>
      </p:sp>
      <p:sp>
        <p:nvSpPr>
          <p:cNvPr id="6216" name="Rectangle 72"/>
          <p:cNvSpPr>
            <a:spLocks noChangeAspect="1" noChangeArrowheads="1"/>
          </p:cNvSpPr>
          <p:nvPr/>
        </p:nvSpPr>
        <p:spPr bwMode="auto">
          <a:xfrm>
            <a:off x="3495675" y="3608388"/>
            <a:ext cx="538163"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Naantali</a:t>
            </a:r>
          </a:p>
        </p:txBody>
      </p:sp>
      <p:sp>
        <p:nvSpPr>
          <p:cNvPr id="6217" name="Rectangle 73"/>
          <p:cNvSpPr>
            <a:spLocks noChangeAspect="1" noChangeArrowheads="1"/>
          </p:cNvSpPr>
          <p:nvPr/>
        </p:nvSpPr>
        <p:spPr bwMode="auto">
          <a:xfrm>
            <a:off x="4040188" y="2386013"/>
            <a:ext cx="719137"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Nousiainen</a:t>
            </a:r>
            <a:endParaRPr lang="fi-FI" sz="900" b="1" dirty="0">
              <a:cs typeface="Arial" charset="0"/>
            </a:endParaRPr>
          </a:p>
        </p:txBody>
      </p:sp>
      <p:sp>
        <p:nvSpPr>
          <p:cNvPr id="6218" name="Rectangle 74"/>
          <p:cNvSpPr>
            <a:spLocks noChangeAspect="1" noChangeArrowheads="1"/>
          </p:cNvSpPr>
          <p:nvPr/>
        </p:nvSpPr>
        <p:spPr bwMode="auto">
          <a:xfrm>
            <a:off x="2555875" y="549275"/>
            <a:ext cx="665247" cy="138499"/>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Pyhäranta</a:t>
            </a:r>
          </a:p>
        </p:txBody>
      </p:sp>
      <p:sp>
        <p:nvSpPr>
          <p:cNvPr id="6219" name="Rectangle 75"/>
          <p:cNvSpPr>
            <a:spLocks noChangeAspect="1" noChangeArrowheads="1"/>
          </p:cNvSpPr>
          <p:nvPr/>
        </p:nvSpPr>
        <p:spPr bwMode="auto">
          <a:xfrm>
            <a:off x="4211638" y="3284538"/>
            <a:ext cx="390525"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Raisio</a:t>
            </a:r>
            <a:endParaRPr lang="fi-FI" sz="900" b="1" dirty="0">
              <a:cs typeface="Arial" charset="0"/>
            </a:endParaRPr>
          </a:p>
        </p:txBody>
      </p:sp>
      <p:sp>
        <p:nvSpPr>
          <p:cNvPr id="6220" name="Rectangle 76"/>
          <p:cNvSpPr>
            <a:spLocks noChangeAspect="1" noChangeArrowheads="1"/>
          </p:cNvSpPr>
          <p:nvPr/>
        </p:nvSpPr>
        <p:spPr bwMode="auto">
          <a:xfrm>
            <a:off x="4572000" y="2852738"/>
            <a:ext cx="392113"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Rusko</a:t>
            </a:r>
            <a:endParaRPr lang="fi-FI" sz="900" b="1" dirty="0">
              <a:cs typeface="Arial" charset="0"/>
            </a:endParaRPr>
          </a:p>
        </p:txBody>
      </p:sp>
      <p:sp>
        <p:nvSpPr>
          <p:cNvPr id="6221" name="Rectangle 77"/>
          <p:cNvSpPr>
            <a:spLocks noChangeAspect="1" noChangeArrowheads="1"/>
          </p:cNvSpPr>
          <p:nvPr/>
        </p:nvSpPr>
        <p:spPr bwMode="auto">
          <a:xfrm>
            <a:off x="2557463" y="2647950"/>
            <a:ext cx="674687"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Taivassalo</a:t>
            </a:r>
            <a:endParaRPr lang="fi-FI" sz="900" b="1" dirty="0">
              <a:cs typeface="Arial" charset="0"/>
            </a:endParaRPr>
          </a:p>
        </p:txBody>
      </p:sp>
      <p:sp>
        <p:nvSpPr>
          <p:cNvPr id="6222" name="Rectangle 78"/>
          <p:cNvSpPr>
            <a:spLocks noChangeAspect="1" noChangeArrowheads="1"/>
          </p:cNvSpPr>
          <p:nvPr/>
        </p:nvSpPr>
        <p:spPr bwMode="auto">
          <a:xfrm>
            <a:off x="2339975" y="1628775"/>
            <a:ext cx="871538"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Uusikaupunki</a:t>
            </a:r>
            <a:endParaRPr lang="fi-FI" sz="900" b="1" dirty="0">
              <a:cs typeface="Arial" charset="0"/>
            </a:endParaRPr>
          </a:p>
        </p:txBody>
      </p:sp>
      <p:sp>
        <p:nvSpPr>
          <p:cNvPr id="6223" name="Rectangle 79"/>
          <p:cNvSpPr>
            <a:spLocks noChangeAspect="1" noChangeArrowheads="1"/>
          </p:cNvSpPr>
          <p:nvPr/>
        </p:nvSpPr>
        <p:spPr bwMode="auto">
          <a:xfrm>
            <a:off x="2987675" y="2276475"/>
            <a:ext cx="517525"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Vehmaa</a:t>
            </a:r>
            <a:endParaRPr lang="fi-FI" sz="900" b="1" dirty="0">
              <a:cs typeface="Arial" charset="0"/>
            </a:endParaRPr>
          </a:p>
        </p:txBody>
      </p:sp>
      <p:sp>
        <p:nvSpPr>
          <p:cNvPr id="6224" name="Rectangle 80"/>
          <p:cNvSpPr>
            <a:spLocks noChangeAspect="1" noChangeArrowheads="1"/>
          </p:cNvSpPr>
          <p:nvPr/>
        </p:nvSpPr>
        <p:spPr bwMode="auto">
          <a:xfrm>
            <a:off x="3708400" y="1989138"/>
            <a:ext cx="650875"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Mynämäki</a:t>
            </a:r>
            <a:endParaRPr lang="fi-FI" sz="900" b="1" dirty="0">
              <a:cs typeface="Arial" charset="0"/>
            </a:endParaRPr>
          </a:p>
        </p:txBody>
      </p:sp>
      <p:sp>
        <p:nvSpPr>
          <p:cNvPr id="6225" name="Rectangle 81"/>
          <p:cNvSpPr>
            <a:spLocks noChangeAspect="1" noChangeArrowheads="1"/>
          </p:cNvSpPr>
          <p:nvPr/>
        </p:nvSpPr>
        <p:spPr bwMode="auto">
          <a:xfrm>
            <a:off x="3603625" y="2908300"/>
            <a:ext cx="409575" cy="136525"/>
          </a:xfrm>
          <a:prstGeom prst="rect">
            <a:avLst/>
          </a:prstGeom>
          <a:noFill/>
          <a:ln w="9525">
            <a:noFill/>
            <a:miter lim="800000"/>
            <a:headEnd/>
            <a:tailEnd/>
          </a:ln>
        </p:spPr>
        <p:txBody>
          <a:bodyPr wrap="none" lIns="0" tIns="0" rIns="0" bIns="0">
            <a:spAutoFit/>
          </a:bodyPr>
          <a:lstStyle/>
          <a:p>
            <a:r>
              <a:rPr lang="fi-FI" sz="900" b="1" dirty="0">
                <a:solidFill>
                  <a:srgbClr val="000000"/>
                </a:solidFill>
                <a:latin typeface="Verdana" pitchFamily="34" charset="0"/>
                <a:cs typeface="Arial" charset="0"/>
              </a:rPr>
              <a:t>Masku</a:t>
            </a:r>
            <a:endParaRPr lang="fi-FI" sz="900" b="1" dirty="0">
              <a:cs typeface="Arial" charset="0"/>
            </a:endParaRPr>
          </a:p>
        </p:txBody>
      </p:sp>
      <p:sp>
        <p:nvSpPr>
          <p:cNvPr id="6226" name="Rectangle 82"/>
          <p:cNvSpPr>
            <a:spLocks noChangeAspect="1" noChangeArrowheads="1"/>
          </p:cNvSpPr>
          <p:nvPr/>
        </p:nvSpPr>
        <p:spPr bwMode="auto">
          <a:xfrm>
            <a:off x="3429000" y="3171825"/>
            <a:ext cx="174625" cy="87313"/>
          </a:xfrm>
          <a:prstGeom prst="rect">
            <a:avLst/>
          </a:prstGeom>
          <a:solidFill>
            <a:schemeClr val="bg1"/>
          </a:solidFill>
          <a:ln w="9525">
            <a:solidFill>
              <a:schemeClr val="bg1"/>
            </a:solidFill>
            <a:miter lim="800000"/>
            <a:headEnd/>
            <a:tailEnd/>
          </a:ln>
        </p:spPr>
        <p:txBody>
          <a:bodyPr wrap="none" anchor="ctr"/>
          <a:lstStyle/>
          <a:p>
            <a:pPr algn="ctr"/>
            <a:endParaRPr lang="fi-FI" sz="2800">
              <a:solidFill>
                <a:schemeClr val="bg1"/>
              </a:solidFill>
            </a:endParaRPr>
          </a:p>
        </p:txBody>
      </p:sp>
      <p:sp>
        <p:nvSpPr>
          <p:cNvPr id="6227" name="Line 83"/>
          <p:cNvSpPr>
            <a:spLocks noChangeAspect="1" noChangeShapeType="1"/>
          </p:cNvSpPr>
          <p:nvPr/>
        </p:nvSpPr>
        <p:spPr bwMode="auto">
          <a:xfrm flipH="1">
            <a:off x="3429000" y="3171825"/>
            <a:ext cx="260350" cy="0"/>
          </a:xfrm>
          <a:prstGeom prst="line">
            <a:avLst/>
          </a:prstGeom>
          <a:noFill/>
          <a:ln w="3175">
            <a:solidFill>
              <a:schemeClr val="tx1"/>
            </a:solidFill>
            <a:round/>
            <a:headEnd/>
            <a:tailEnd/>
          </a:ln>
        </p:spPr>
        <p:txBody>
          <a:bodyPr/>
          <a:lstStyle/>
          <a:p>
            <a:endParaRPr lang="fi-FI"/>
          </a:p>
        </p:txBody>
      </p:sp>
      <p:sp>
        <p:nvSpPr>
          <p:cNvPr id="87" name="Suorakulmio 86"/>
          <p:cNvSpPr/>
          <p:nvPr/>
        </p:nvSpPr>
        <p:spPr>
          <a:xfrm>
            <a:off x="107504" y="363476"/>
            <a:ext cx="288925" cy="287337"/>
          </a:xfrm>
          <a:prstGeom prst="rect">
            <a:avLst/>
          </a:prstGeom>
          <a:solidFill>
            <a:srgbClr val="66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88" name="Suorakulmio 87"/>
          <p:cNvSpPr/>
          <p:nvPr/>
        </p:nvSpPr>
        <p:spPr>
          <a:xfrm>
            <a:off x="107504" y="1268760"/>
            <a:ext cx="288925" cy="287337"/>
          </a:xfrm>
          <a:prstGeom prst="rect">
            <a:avLst/>
          </a:prstGeom>
          <a:solidFill>
            <a:srgbClr val="FF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6291" name="Tekstikehys 44"/>
          <p:cNvSpPr txBox="1">
            <a:spLocks noChangeArrowheads="1"/>
          </p:cNvSpPr>
          <p:nvPr/>
        </p:nvSpPr>
        <p:spPr bwMode="auto">
          <a:xfrm>
            <a:off x="395536" y="334978"/>
            <a:ext cx="1800448" cy="553998"/>
          </a:xfrm>
          <a:prstGeom prst="rect">
            <a:avLst/>
          </a:prstGeom>
          <a:noFill/>
          <a:ln w="9525">
            <a:noFill/>
            <a:miter lim="800000"/>
            <a:headEnd/>
            <a:tailEnd/>
          </a:ln>
        </p:spPr>
        <p:txBody>
          <a:bodyPr wrap="square">
            <a:spAutoFit/>
          </a:bodyPr>
          <a:lstStyle/>
          <a:p>
            <a:r>
              <a:rPr lang="fi-FI" sz="1000" dirty="0" smtClean="0">
                <a:latin typeface="Verdana" pitchFamily="34" charset="0"/>
                <a:ea typeface="Verdana" pitchFamily="34" charset="0"/>
                <a:cs typeface="Verdana" pitchFamily="34" charset="0"/>
              </a:rPr>
              <a:t>Turun seudun erityinen kuntajakoselvitys</a:t>
            </a:r>
            <a:r>
              <a:rPr lang="fi-FI" sz="1000" b="1" dirty="0" smtClean="0"/>
              <a:t> </a:t>
            </a:r>
            <a:r>
              <a:rPr lang="fi-FI" sz="1000" dirty="0" smtClean="0"/>
              <a:t>(</a:t>
            </a:r>
            <a:r>
              <a:rPr lang="fi-FI" sz="1000" dirty="0" smtClean="0">
                <a:latin typeface="Verdana" pitchFamily="34" charset="0"/>
                <a:ea typeface="Verdana" pitchFamily="34" charset="0"/>
                <a:cs typeface="Verdana" pitchFamily="34" charset="0"/>
              </a:rPr>
              <a:t>valmistunut 11/2014)</a:t>
            </a:r>
            <a:endParaRPr lang="fi-FI" sz="1000" dirty="0">
              <a:latin typeface="Verdana" pitchFamily="34" charset="0"/>
              <a:ea typeface="Verdana" pitchFamily="34" charset="0"/>
              <a:cs typeface="Verdana" pitchFamily="34" charset="0"/>
            </a:endParaRPr>
          </a:p>
        </p:txBody>
      </p:sp>
      <p:sp>
        <p:nvSpPr>
          <p:cNvPr id="6292" name="Tekstikehys 44"/>
          <p:cNvSpPr txBox="1">
            <a:spLocks noChangeArrowheads="1"/>
          </p:cNvSpPr>
          <p:nvPr/>
        </p:nvSpPr>
        <p:spPr bwMode="auto">
          <a:xfrm>
            <a:off x="395536" y="1196752"/>
            <a:ext cx="1728068" cy="553998"/>
          </a:xfrm>
          <a:prstGeom prst="rect">
            <a:avLst/>
          </a:prstGeom>
          <a:noFill/>
          <a:ln w="9525">
            <a:noFill/>
            <a:miter lim="800000"/>
            <a:headEnd/>
            <a:tailEnd/>
          </a:ln>
        </p:spPr>
        <p:txBody>
          <a:bodyPr wrap="square">
            <a:spAutoFit/>
          </a:bodyPr>
          <a:lstStyle/>
          <a:p>
            <a:r>
              <a:rPr lang="fi-FI" sz="1000" dirty="0" smtClean="0">
                <a:latin typeface="Verdana" pitchFamily="34" charset="0"/>
                <a:ea typeface="Verdana" pitchFamily="34" charset="0"/>
                <a:cs typeface="Verdana" pitchFamily="34" charset="0"/>
              </a:rPr>
              <a:t>Kemiönsaari ja Parainen (valmistunut 2/2014)</a:t>
            </a:r>
            <a:endParaRPr lang="fi-FI" sz="1000" dirty="0">
              <a:latin typeface="Verdana" pitchFamily="34" charset="0"/>
              <a:ea typeface="Verdana" pitchFamily="34" charset="0"/>
              <a:cs typeface="Verdana" pitchFamily="34" charset="0"/>
            </a:endParaRPr>
          </a:p>
        </p:txBody>
      </p:sp>
      <p:sp>
        <p:nvSpPr>
          <p:cNvPr id="94" name="Tekstikehys 44"/>
          <p:cNvSpPr txBox="1">
            <a:spLocks noChangeArrowheads="1"/>
          </p:cNvSpPr>
          <p:nvPr/>
        </p:nvSpPr>
        <p:spPr bwMode="auto">
          <a:xfrm>
            <a:off x="467544" y="4654297"/>
            <a:ext cx="1800200" cy="400110"/>
          </a:xfrm>
          <a:prstGeom prst="rect">
            <a:avLst/>
          </a:prstGeom>
          <a:noFill/>
          <a:ln w="9525">
            <a:noFill/>
            <a:miter lim="800000"/>
            <a:headEnd/>
            <a:tailEnd/>
          </a:ln>
        </p:spPr>
        <p:txBody>
          <a:bodyPr wrap="square">
            <a:spAutoFit/>
          </a:bodyPr>
          <a:lstStyle/>
          <a:p>
            <a:r>
              <a:rPr lang="fi-FI" sz="1000" dirty="0" smtClean="0">
                <a:latin typeface="Verdana" pitchFamily="34" charset="0"/>
                <a:ea typeface="Verdana" pitchFamily="34" charset="0"/>
                <a:cs typeface="Verdana" pitchFamily="34" charset="0"/>
              </a:rPr>
              <a:t>Kunta ei ole mukana</a:t>
            </a:r>
          </a:p>
          <a:p>
            <a:r>
              <a:rPr lang="fi-FI" sz="1000" dirty="0" smtClean="0">
                <a:latin typeface="Verdana" pitchFamily="34" charset="0"/>
                <a:ea typeface="Verdana" pitchFamily="34" charset="0"/>
                <a:cs typeface="Verdana" pitchFamily="34" charset="0"/>
              </a:rPr>
              <a:t>selvityksissä</a:t>
            </a:r>
          </a:p>
        </p:txBody>
      </p:sp>
      <p:sp>
        <p:nvSpPr>
          <p:cNvPr id="90" name="Vuokaaviosymboli: Liitin 89"/>
          <p:cNvSpPr/>
          <p:nvPr/>
        </p:nvSpPr>
        <p:spPr>
          <a:xfrm rot="5758775">
            <a:off x="5852164" y="2261854"/>
            <a:ext cx="160789" cy="143232"/>
          </a:xfrm>
          <a:prstGeom prst="flowChartConnector">
            <a:avLst/>
          </a:prstGeom>
          <a:solidFill>
            <a:srgbClr val="33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2" name="Vuokaaviosymboli: Liitin 91"/>
          <p:cNvSpPr/>
          <p:nvPr/>
        </p:nvSpPr>
        <p:spPr>
          <a:xfrm rot="5758775">
            <a:off x="2915023" y="2868738"/>
            <a:ext cx="160789" cy="143232"/>
          </a:xfrm>
          <a:prstGeom prst="flowChartConnector">
            <a:avLst/>
          </a:prstGeom>
          <a:solidFill>
            <a:srgbClr val="33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5" name="Vuokaaviosymboli: Liitin 94"/>
          <p:cNvSpPr/>
          <p:nvPr/>
        </p:nvSpPr>
        <p:spPr>
          <a:xfrm rot="5758775">
            <a:off x="2467788" y="3084762"/>
            <a:ext cx="160789" cy="143232"/>
          </a:xfrm>
          <a:prstGeom prst="flowChartConnector">
            <a:avLst/>
          </a:prstGeom>
          <a:solidFill>
            <a:srgbClr val="33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7" name="Vuokaaviosymboli: Liitin 96"/>
          <p:cNvSpPr/>
          <p:nvPr/>
        </p:nvSpPr>
        <p:spPr>
          <a:xfrm rot="5758775">
            <a:off x="4067151" y="2940746"/>
            <a:ext cx="160789" cy="143232"/>
          </a:xfrm>
          <a:prstGeom prst="flowChartConnector">
            <a:avLst/>
          </a:prstGeom>
          <a:solidFill>
            <a:srgbClr val="33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8" name="Vuokaaviosymboli: Liitin 97"/>
          <p:cNvSpPr/>
          <p:nvPr/>
        </p:nvSpPr>
        <p:spPr>
          <a:xfrm rot="5758775">
            <a:off x="3635103" y="3774022"/>
            <a:ext cx="160789" cy="143232"/>
          </a:xfrm>
          <a:prstGeom prst="flowChartConnector">
            <a:avLst/>
          </a:prstGeom>
          <a:solidFill>
            <a:srgbClr val="33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6" name="Vuokaaviosymboli: Liitin 105"/>
          <p:cNvSpPr/>
          <p:nvPr/>
        </p:nvSpPr>
        <p:spPr>
          <a:xfrm rot="5758775">
            <a:off x="5636140" y="2621894"/>
            <a:ext cx="160789" cy="143232"/>
          </a:xfrm>
          <a:prstGeom prst="flowChartConnector">
            <a:avLst/>
          </a:prstGeom>
          <a:solidFill>
            <a:srgbClr val="33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8" name="Vuokaaviosymboli: Liitin 107"/>
          <p:cNvSpPr/>
          <p:nvPr/>
        </p:nvSpPr>
        <p:spPr>
          <a:xfrm rot="5758775">
            <a:off x="178719" y="420466"/>
            <a:ext cx="160789" cy="143232"/>
          </a:xfrm>
          <a:prstGeom prst="flowChartConnector">
            <a:avLst/>
          </a:prstGeom>
          <a:solidFill>
            <a:srgbClr val="33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8" name="Suorakulmio 127"/>
          <p:cNvSpPr/>
          <p:nvPr/>
        </p:nvSpPr>
        <p:spPr>
          <a:xfrm>
            <a:off x="107504" y="2492896"/>
            <a:ext cx="288031" cy="288032"/>
          </a:xfrm>
          <a:prstGeom prst="rect">
            <a:avLst/>
          </a:prstGeom>
          <a:pattFill prst="wdUpDiag">
            <a:fgClr>
              <a:srgbClr val="A5A5A5"/>
            </a:fgClr>
            <a:bgClr>
              <a:srgbClr val="FFFFFF"/>
            </a:bgClr>
          </a:patt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defRPr/>
            </a:pPr>
            <a:endParaRPr lang="fi-FI">
              <a:solidFill>
                <a:schemeClr val="tx1"/>
              </a:solidFill>
              <a:latin typeface="Arial" charset="0"/>
            </a:endParaRPr>
          </a:p>
        </p:txBody>
      </p:sp>
      <p:sp>
        <p:nvSpPr>
          <p:cNvPr id="131" name="Suorakulmio 130"/>
          <p:cNvSpPr/>
          <p:nvPr/>
        </p:nvSpPr>
        <p:spPr>
          <a:xfrm>
            <a:off x="107504" y="4653136"/>
            <a:ext cx="288033" cy="28733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34" name="Tekstikehys 133"/>
          <p:cNvSpPr txBox="1"/>
          <p:nvPr/>
        </p:nvSpPr>
        <p:spPr>
          <a:xfrm>
            <a:off x="395536" y="1916832"/>
            <a:ext cx="2304256" cy="400110"/>
          </a:xfrm>
          <a:prstGeom prst="rect">
            <a:avLst/>
          </a:prstGeom>
          <a:noFill/>
        </p:spPr>
        <p:txBody>
          <a:bodyPr wrap="square" rtlCol="0">
            <a:spAutoFit/>
          </a:bodyPr>
          <a:lstStyle/>
          <a:p>
            <a:r>
              <a:rPr lang="fi-FI" sz="1000" dirty="0" smtClean="0">
                <a:latin typeface="Verdana" pitchFamily="34" charset="0"/>
                <a:ea typeface="Verdana" pitchFamily="34" charset="0"/>
                <a:cs typeface="Verdana" pitchFamily="34" charset="0"/>
              </a:rPr>
              <a:t>Selvitys toteutettu, ei yhdistymistä</a:t>
            </a:r>
          </a:p>
        </p:txBody>
      </p:sp>
      <p:sp>
        <p:nvSpPr>
          <p:cNvPr id="132" name="Tekstikehys 131"/>
          <p:cNvSpPr txBox="1"/>
          <p:nvPr/>
        </p:nvSpPr>
        <p:spPr>
          <a:xfrm>
            <a:off x="467544" y="2492896"/>
            <a:ext cx="1440160" cy="246221"/>
          </a:xfrm>
          <a:prstGeom prst="rect">
            <a:avLst/>
          </a:prstGeom>
          <a:noFill/>
        </p:spPr>
        <p:txBody>
          <a:bodyPr wrap="square" rtlCol="0">
            <a:spAutoFit/>
          </a:bodyPr>
          <a:lstStyle/>
          <a:p>
            <a:r>
              <a:rPr lang="fi-FI" sz="1000" dirty="0" smtClean="0">
                <a:latin typeface="Verdana" pitchFamily="34" charset="0"/>
                <a:ea typeface="Verdana" pitchFamily="34" charset="0"/>
                <a:cs typeface="Verdana" pitchFamily="34" charset="0"/>
              </a:rPr>
              <a:t>Salo ja Somero</a:t>
            </a:r>
            <a:endParaRPr lang="fi-FI" sz="1000" dirty="0">
              <a:latin typeface="Verdana" pitchFamily="34" charset="0"/>
              <a:ea typeface="Verdana" pitchFamily="34" charset="0"/>
              <a:cs typeface="Verdana" pitchFamily="34" charset="0"/>
            </a:endParaRPr>
          </a:p>
        </p:txBody>
      </p:sp>
      <p:sp>
        <p:nvSpPr>
          <p:cNvPr id="143" name="Suorakulmio 142"/>
          <p:cNvSpPr/>
          <p:nvPr/>
        </p:nvSpPr>
        <p:spPr>
          <a:xfrm>
            <a:off x="107504" y="1988840"/>
            <a:ext cx="288031" cy="288032"/>
          </a:xfrm>
          <a:prstGeom prst="rect">
            <a:avLst/>
          </a:prstGeom>
          <a:solidFill>
            <a:schemeClr val="bg1">
              <a:lumMod val="85000"/>
            </a:schemeClr>
          </a:solidFill>
          <a:ln w="12700">
            <a:solidFill>
              <a:srgbClr val="000000"/>
            </a:solidFill>
            <a:prstDash val="solid"/>
            <a:round/>
            <a:headEnd/>
            <a:tailEnd/>
          </a:ln>
        </p:spPr>
        <p:txBody>
          <a:bodyPr/>
          <a:lstStyle/>
          <a:p>
            <a:pPr>
              <a:defRPr/>
            </a:pPr>
            <a:endParaRPr lang="fi-FI"/>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787900" y="188913"/>
            <a:ext cx="4392613" cy="461962"/>
          </a:xfrm>
          <a:prstGeom prst="rect">
            <a:avLst/>
          </a:prstGeom>
          <a:noFill/>
          <a:ln w="9525">
            <a:noFill/>
            <a:miter lim="800000"/>
            <a:headEnd/>
            <a:tailEnd/>
          </a:ln>
        </p:spPr>
        <p:txBody>
          <a:bodyPr>
            <a:spAutoFit/>
          </a:bodyPr>
          <a:lstStyle/>
          <a:p>
            <a:r>
              <a:rPr lang="fi-FI" sz="2400" b="1">
                <a:cs typeface="Arial" charset="0"/>
              </a:rPr>
              <a:t>Satakunta: selvitysperusteet</a:t>
            </a:r>
            <a:endParaRPr lang="fi-FI" sz="1600">
              <a:cs typeface="Arial" charset="0"/>
            </a:endParaRPr>
          </a:p>
        </p:txBody>
      </p:sp>
      <p:sp>
        <p:nvSpPr>
          <p:cNvPr id="7171" name="Freeform 4"/>
          <p:cNvSpPr>
            <a:spLocks noChangeAspect="1"/>
          </p:cNvSpPr>
          <p:nvPr/>
        </p:nvSpPr>
        <p:spPr bwMode="auto">
          <a:xfrm>
            <a:off x="3594100" y="44450"/>
            <a:ext cx="1133475" cy="1433513"/>
          </a:xfrm>
          <a:custGeom>
            <a:avLst/>
            <a:gdLst>
              <a:gd name="T0" fmla="*/ 0 w 54"/>
              <a:gd name="T1" fmla="*/ 2147483647 h 72"/>
              <a:gd name="T2" fmla="*/ 2147483647 w 54"/>
              <a:gd name="T3" fmla="*/ 2147483647 h 72"/>
              <a:gd name="T4" fmla="*/ 2147483647 w 54"/>
              <a:gd name="T5" fmla="*/ 2147483647 h 72"/>
              <a:gd name="T6" fmla="*/ 2147483647 w 54"/>
              <a:gd name="T7" fmla="*/ 2147483647 h 72"/>
              <a:gd name="T8" fmla="*/ 2147483647 w 54"/>
              <a:gd name="T9" fmla="*/ 2147483647 h 72"/>
              <a:gd name="T10" fmla="*/ 2147483647 w 54"/>
              <a:gd name="T11" fmla="*/ 2147483647 h 72"/>
              <a:gd name="T12" fmla="*/ 2147483647 w 54"/>
              <a:gd name="T13" fmla="*/ 2147483647 h 72"/>
              <a:gd name="T14" fmla="*/ 2147483647 w 54"/>
              <a:gd name="T15" fmla="*/ 2147483647 h 72"/>
              <a:gd name="T16" fmla="*/ 2147483647 w 54"/>
              <a:gd name="T17" fmla="*/ 2147483647 h 72"/>
              <a:gd name="T18" fmla="*/ 2147483647 w 54"/>
              <a:gd name="T19" fmla="*/ 2147483647 h 72"/>
              <a:gd name="T20" fmla="*/ 2147483647 w 54"/>
              <a:gd name="T21" fmla="*/ 2147483647 h 72"/>
              <a:gd name="T22" fmla="*/ 2147483647 w 54"/>
              <a:gd name="T23" fmla="*/ 2147483647 h 72"/>
              <a:gd name="T24" fmla="*/ 2147483647 w 54"/>
              <a:gd name="T25" fmla="*/ 0 h 72"/>
              <a:gd name="T26" fmla="*/ 2147483647 w 54"/>
              <a:gd name="T27" fmla="*/ 2147483647 h 72"/>
              <a:gd name="T28" fmla="*/ 2147483647 w 54"/>
              <a:gd name="T29" fmla="*/ 2147483647 h 72"/>
              <a:gd name="T30" fmla="*/ 0 w 54"/>
              <a:gd name="T31" fmla="*/ 2147483647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72"/>
              <a:gd name="T50" fmla="*/ 54 w 54"/>
              <a:gd name="T51" fmla="*/ 72 h 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72">
                <a:moveTo>
                  <a:pt x="0" y="36"/>
                </a:moveTo>
                <a:lnTo>
                  <a:pt x="6" y="42"/>
                </a:lnTo>
                <a:lnTo>
                  <a:pt x="6" y="66"/>
                </a:lnTo>
                <a:lnTo>
                  <a:pt x="12" y="66"/>
                </a:lnTo>
                <a:lnTo>
                  <a:pt x="18" y="72"/>
                </a:lnTo>
                <a:lnTo>
                  <a:pt x="30" y="60"/>
                </a:lnTo>
                <a:lnTo>
                  <a:pt x="42" y="60"/>
                </a:lnTo>
                <a:lnTo>
                  <a:pt x="42" y="42"/>
                </a:lnTo>
                <a:lnTo>
                  <a:pt x="48" y="30"/>
                </a:lnTo>
                <a:lnTo>
                  <a:pt x="54" y="12"/>
                </a:lnTo>
                <a:lnTo>
                  <a:pt x="42" y="12"/>
                </a:lnTo>
                <a:lnTo>
                  <a:pt x="30" y="6"/>
                </a:lnTo>
                <a:lnTo>
                  <a:pt x="24" y="0"/>
                </a:lnTo>
                <a:lnTo>
                  <a:pt x="18" y="24"/>
                </a:lnTo>
                <a:lnTo>
                  <a:pt x="6" y="24"/>
                </a:lnTo>
                <a:lnTo>
                  <a:pt x="0" y="36"/>
                </a:lnTo>
                <a:close/>
              </a:path>
            </a:pathLst>
          </a:custGeom>
          <a:solidFill>
            <a:srgbClr val="00CC99"/>
          </a:solidFill>
          <a:ln w="12700">
            <a:solidFill>
              <a:srgbClr val="000000"/>
            </a:solidFill>
            <a:prstDash val="solid"/>
            <a:round/>
            <a:headEnd/>
            <a:tailEnd/>
          </a:ln>
        </p:spPr>
        <p:txBody>
          <a:bodyPr/>
          <a:lstStyle/>
          <a:p>
            <a:endParaRPr lang="fi-FI"/>
          </a:p>
        </p:txBody>
      </p:sp>
      <p:sp>
        <p:nvSpPr>
          <p:cNvPr id="7172" name="Freeform 5"/>
          <p:cNvSpPr>
            <a:spLocks noChangeAspect="1"/>
          </p:cNvSpPr>
          <p:nvPr/>
        </p:nvSpPr>
        <p:spPr bwMode="auto">
          <a:xfrm>
            <a:off x="3976688" y="1720850"/>
            <a:ext cx="496887" cy="844550"/>
          </a:xfrm>
          <a:custGeom>
            <a:avLst/>
            <a:gdLst>
              <a:gd name="T0" fmla="*/ 2147483647 w 24"/>
              <a:gd name="T1" fmla="*/ 0 h 42"/>
              <a:gd name="T2" fmla="*/ 0 w 24"/>
              <a:gd name="T3" fmla="*/ 2147483647 h 42"/>
              <a:gd name="T4" fmla="*/ 0 w 24"/>
              <a:gd name="T5" fmla="*/ 2147483647 h 42"/>
              <a:gd name="T6" fmla="*/ 0 w 24"/>
              <a:gd name="T7" fmla="*/ 2147483647 h 42"/>
              <a:gd name="T8" fmla="*/ 2147483647 w 24"/>
              <a:gd name="T9" fmla="*/ 2147483647 h 42"/>
              <a:gd name="T10" fmla="*/ 2147483647 w 24"/>
              <a:gd name="T11" fmla="*/ 2147483647 h 42"/>
              <a:gd name="T12" fmla="*/ 2147483647 w 24"/>
              <a:gd name="T13" fmla="*/ 2147483647 h 42"/>
              <a:gd name="T14" fmla="*/ 2147483647 w 24"/>
              <a:gd name="T15" fmla="*/ 2147483647 h 42"/>
              <a:gd name="T16" fmla="*/ 2147483647 w 24"/>
              <a:gd name="T17" fmla="*/ 2147483647 h 42"/>
              <a:gd name="T18" fmla="*/ 2147483647 w 24"/>
              <a:gd name="T19" fmla="*/ 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42"/>
              <a:gd name="T32" fmla="*/ 24 w 24"/>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42">
                <a:moveTo>
                  <a:pt x="12" y="0"/>
                </a:moveTo>
                <a:lnTo>
                  <a:pt x="0" y="6"/>
                </a:lnTo>
                <a:lnTo>
                  <a:pt x="0" y="12"/>
                </a:lnTo>
                <a:lnTo>
                  <a:pt x="0" y="30"/>
                </a:lnTo>
                <a:lnTo>
                  <a:pt x="12" y="36"/>
                </a:lnTo>
                <a:lnTo>
                  <a:pt x="12" y="42"/>
                </a:lnTo>
                <a:lnTo>
                  <a:pt x="18" y="42"/>
                </a:lnTo>
                <a:lnTo>
                  <a:pt x="24" y="24"/>
                </a:lnTo>
                <a:lnTo>
                  <a:pt x="18" y="6"/>
                </a:lnTo>
                <a:lnTo>
                  <a:pt x="12" y="0"/>
                </a:lnTo>
                <a:close/>
              </a:path>
            </a:pathLst>
          </a:custGeom>
          <a:solidFill>
            <a:srgbClr val="00CC99"/>
          </a:solidFill>
          <a:ln w="12700">
            <a:solidFill>
              <a:srgbClr val="000000"/>
            </a:solidFill>
            <a:prstDash val="solid"/>
            <a:round/>
            <a:headEnd/>
            <a:tailEnd/>
          </a:ln>
        </p:spPr>
        <p:txBody>
          <a:bodyPr/>
          <a:lstStyle/>
          <a:p>
            <a:endParaRPr lang="fi-FI"/>
          </a:p>
        </p:txBody>
      </p:sp>
      <p:sp>
        <p:nvSpPr>
          <p:cNvPr id="7173" name="Freeform 6"/>
          <p:cNvSpPr>
            <a:spLocks noChangeAspect="1"/>
          </p:cNvSpPr>
          <p:nvPr/>
        </p:nvSpPr>
        <p:spPr bwMode="auto">
          <a:xfrm>
            <a:off x="3213100" y="2565400"/>
            <a:ext cx="1006475" cy="1201738"/>
          </a:xfrm>
          <a:custGeom>
            <a:avLst/>
            <a:gdLst>
              <a:gd name="T0" fmla="*/ 2147483647 w 48"/>
              <a:gd name="T1" fmla="*/ 2147483647 h 60"/>
              <a:gd name="T2" fmla="*/ 2147483647 w 48"/>
              <a:gd name="T3" fmla="*/ 2147483647 h 60"/>
              <a:gd name="T4" fmla="*/ 2147483647 w 48"/>
              <a:gd name="T5" fmla="*/ 2147483647 h 60"/>
              <a:gd name="T6" fmla="*/ 2147483647 w 48"/>
              <a:gd name="T7" fmla="*/ 2147483647 h 60"/>
              <a:gd name="T8" fmla="*/ 0 w 48"/>
              <a:gd name="T9" fmla="*/ 2147483647 h 60"/>
              <a:gd name="T10" fmla="*/ 2147483647 w 48"/>
              <a:gd name="T11" fmla="*/ 2147483647 h 60"/>
              <a:gd name="T12" fmla="*/ 2147483647 w 48"/>
              <a:gd name="T13" fmla="*/ 2147483647 h 60"/>
              <a:gd name="T14" fmla="*/ 2147483647 w 48"/>
              <a:gd name="T15" fmla="*/ 2147483647 h 60"/>
              <a:gd name="T16" fmla="*/ 2147483647 w 48"/>
              <a:gd name="T17" fmla="*/ 0 h 60"/>
              <a:gd name="T18" fmla="*/ 2147483647 w 48"/>
              <a:gd name="T19" fmla="*/ 2147483647 h 60"/>
              <a:gd name="T20" fmla="*/ 2147483647 w 48"/>
              <a:gd name="T21" fmla="*/ 2147483647 h 60"/>
              <a:gd name="T22" fmla="*/ 2147483647 w 48"/>
              <a:gd name="T23" fmla="*/ 2147483647 h 60"/>
              <a:gd name="T24" fmla="*/ 2147483647 w 48"/>
              <a:gd name="T25" fmla="*/ 2147483647 h 60"/>
              <a:gd name="T26" fmla="*/ 2147483647 w 48"/>
              <a:gd name="T27" fmla="*/ 2147483647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60"/>
              <a:gd name="T44" fmla="*/ 48 w 48"/>
              <a:gd name="T45" fmla="*/ 60 h 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60">
                <a:moveTo>
                  <a:pt x="42" y="36"/>
                </a:moveTo>
                <a:lnTo>
                  <a:pt x="36" y="42"/>
                </a:lnTo>
                <a:lnTo>
                  <a:pt x="36" y="48"/>
                </a:lnTo>
                <a:lnTo>
                  <a:pt x="18" y="60"/>
                </a:lnTo>
                <a:lnTo>
                  <a:pt x="0" y="36"/>
                </a:lnTo>
                <a:lnTo>
                  <a:pt x="6" y="30"/>
                </a:lnTo>
                <a:lnTo>
                  <a:pt x="12" y="18"/>
                </a:lnTo>
                <a:lnTo>
                  <a:pt x="12" y="12"/>
                </a:lnTo>
                <a:lnTo>
                  <a:pt x="18" y="0"/>
                </a:lnTo>
                <a:lnTo>
                  <a:pt x="36" y="12"/>
                </a:lnTo>
                <a:lnTo>
                  <a:pt x="42" y="12"/>
                </a:lnTo>
                <a:lnTo>
                  <a:pt x="42" y="18"/>
                </a:lnTo>
                <a:lnTo>
                  <a:pt x="48" y="24"/>
                </a:lnTo>
                <a:lnTo>
                  <a:pt x="42" y="36"/>
                </a:lnTo>
                <a:close/>
              </a:path>
            </a:pathLst>
          </a:custGeom>
          <a:solidFill>
            <a:srgbClr val="00CC99"/>
          </a:solidFill>
          <a:ln w="12700">
            <a:solidFill>
              <a:srgbClr val="000000"/>
            </a:solidFill>
            <a:prstDash val="solid"/>
            <a:round/>
            <a:headEnd/>
            <a:tailEnd/>
          </a:ln>
        </p:spPr>
        <p:txBody>
          <a:bodyPr/>
          <a:lstStyle/>
          <a:p>
            <a:endParaRPr lang="fi-FI"/>
          </a:p>
        </p:txBody>
      </p:sp>
      <p:sp>
        <p:nvSpPr>
          <p:cNvPr id="7174" name="Freeform 7"/>
          <p:cNvSpPr>
            <a:spLocks noChangeAspect="1"/>
          </p:cNvSpPr>
          <p:nvPr/>
        </p:nvSpPr>
        <p:spPr bwMode="auto">
          <a:xfrm>
            <a:off x="2462213" y="4008438"/>
            <a:ext cx="750887" cy="717550"/>
          </a:xfrm>
          <a:custGeom>
            <a:avLst/>
            <a:gdLst>
              <a:gd name="T0" fmla="*/ 2147483647 w 36"/>
              <a:gd name="T1" fmla="*/ 2147483647 h 36"/>
              <a:gd name="T2" fmla="*/ 2147483647 w 36"/>
              <a:gd name="T3" fmla="*/ 2147483647 h 36"/>
              <a:gd name="T4" fmla="*/ 0 w 36"/>
              <a:gd name="T5" fmla="*/ 2147483647 h 36"/>
              <a:gd name="T6" fmla="*/ 2147483647 w 36"/>
              <a:gd name="T7" fmla="*/ 2147483647 h 36"/>
              <a:gd name="T8" fmla="*/ 2147483647 w 36"/>
              <a:gd name="T9" fmla="*/ 2147483647 h 36"/>
              <a:gd name="T10" fmla="*/ 2147483647 w 36"/>
              <a:gd name="T11" fmla="*/ 2147483647 h 36"/>
              <a:gd name="T12" fmla="*/ 2147483647 w 36"/>
              <a:gd name="T13" fmla="*/ 2147483647 h 36"/>
              <a:gd name="T14" fmla="*/ 2147483647 w 36"/>
              <a:gd name="T15" fmla="*/ 2147483647 h 36"/>
              <a:gd name="T16" fmla="*/ 2147483647 w 36"/>
              <a:gd name="T17" fmla="*/ 0 h 36"/>
              <a:gd name="T18" fmla="*/ 2147483647 w 36"/>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36"/>
              <a:gd name="T32" fmla="*/ 36 w 36"/>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36">
                <a:moveTo>
                  <a:pt x="12" y="6"/>
                </a:moveTo>
                <a:lnTo>
                  <a:pt x="12" y="18"/>
                </a:lnTo>
                <a:lnTo>
                  <a:pt x="0" y="24"/>
                </a:lnTo>
                <a:lnTo>
                  <a:pt x="12" y="36"/>
                </a:lnTo>
                <a:lnTo>
                  <a:pt x="18" y="36"/>
                </a:lnTo>
                <a:lnTo>
                  <a:pt x="24" y="30"/>
                </a:lnTo>
                <a:lnTo>
                  <a:pt x="30" y="30"/>
                </a:lnTo>
                <a:lnTo>
                  <a:pt x="36" y="18"/>
                </a:lnTo>
                <a:lnTo>
                  <a:pt x="24" y="0"/>
                </a:lnTo>
                <a:lnTo>
                  <a:pt x="12" y="6"/>
                </a:lnTo>
                <a:close/>
              </a:path>
            </a:pathLst>
          </a:custGeom>
          <a:solidFill>
            <a:srgbClr val="00CC99"/>
          </a:solidFill>
          <a:ln w="12700">
            <a:solidFill>
              <a:srgbClr val="000000"/>
            </a:solidFill>
            <a:prstDash val="solid"/>
            <a:round/>
            <a:headEnd/>
            <a:tailEnd/>
          </a:ln>
        </p:spPr>
        <p:txBody>
          <a:bodyPr/>
          <a:lstStyle/>
          <a:p>
            <a:endParaRPr lang="fi-FI"/>
          </a:p>
        </p:txBody>
      </p:sp>
      <p:sp>
        <p:nvSpPr>
          <p:cNvPr id="7175" name="Freeform 8"/>
          <p:cNvSpPr>
            <a:spLocks noChangeAspect="1"/>
          </p:cNvSpPr>
          <p:nvPr/>
        </p:nvSpPr>
        <p:spPr bwMode="auto">
          <a:xfrm>
            <a:off x="2833688" y="3767138"/>
            <a:ext cx="1014412" cy="1317625"/>
          </a:xfrm>
          <a:custGeom>
            <a:avLst/>
            <a:gdLst>
              <a:gd name="T0" fmla="*/ 2147483647 w 48"/>
              <a:gd name="T1" fmla="*/ 2147483647 h 66"/>
              <a:gd name="T2" fmla="*/ 2147483647 w 48"/>
              <a:gd name="T3" fmla="*/ 2147483647 h 66"/>
              <a:gd name="T4" fmla="*/ 2147483647 w 48"/>
              <a:gd name="T5" fmla="*/ 0 h 66"/>
              <a:gd name="T6" fmla="*/ 2147483647 w 48"/>
              <a:gd name="T7" fmla="*/ 2147483647 h 66"/>
              <a:gd name="T8" fmla="*/ 2147483647 w 48"/>
              <a:gd name="T9" fmla="*/ 2147483647 h 66"/>
              <a:gd name="T10" fmla="*/ 2147483647 w 48"/>
              <a:gd name="T11" fmla="*/ 2147483647 h 66"/>
              <a:gd name="T12" fmla="*/ 2147483647 w 48"/>
              <a:gd name="T13" fmla="*/ 2147483647 h 66"/>
              <a:gd name="T14" fmla="*/ 2147483647 w 48"/>
              <a:gd name="T15" fmla="*/ 2147483647 h 66"/>
              <a:gd name="T16" fmla="*/ 2147483647 w 48"/>
              <a:gd name="T17" fmla="*/ 2147483647 h 66"/>
              <a:gd name="T18" fmla="*/ 2147483647 w 48"/>
              <a:gd name="T19" fmla="*/ 2147483647 h 66"/>
              <a:gd name="T20" fmla="*/ 0 w 48"/>
              <a:gd name="T21" fmla="*/ 2147483647 h 66"/>
              <a:gd name="T22" fmla="*/ 2147483647 w 48"/>
              <a:gd name="T23" fmla="*/ 2147483647 h 66"/>
              <a:gd name="T24" fmla="*/ 2147483647 w 48"/>
              <a:gd name="T25" fmla="*/ 2147483647 h 66"/>
              <a:gd name="T26" fmla="*/ 2147483647 w 48"/>
              <a:gd name="T27" fmla="*/ 2147483647 h 66"/>
              <a:gd name="T28" fmla="*/ 2147483647 w 48"/>
              <a:gd name="T29" fmla="*/ 2147483647 h 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66"/>
              <a:gd name="T47" fmla="*/ 48 w 48"/>
              <a:gd name="T48" fmla="*/ 66 h 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66">
                <a:moveTo>
                  <a:pt x="6" y="12"/>
                </a:moveTo>
                <a:lnTo>
                  <a:pt x="18" y="6"/>
                </a:lnTo>
                <a:lnTo>
                  <a:pt x="36" y="0"/>
                </a:lnTo>
                <a:lnTo>
                  <a:pt x="48" y="18"/>
                </a:lnTo>
                <a:lnTo>
                  <a:pt x="42" y="18"/>
                </a:lnTo>
                <a:lnTo>
                  <a:pt x="42" y="30"/>
                </a:lnTo>
                <a:lnTo>
                  <a:pt x="48" y="48"/>
                </a:lnTo>
                <a:lnTo>
                  <a:pt x="36" y="66"/>
                </a:lnTo>
                <a:lnTo>
                  <a:pt x="12" y="60"/>
                </a:lnTo>
                <a:lnTo>
                  <a:pt x="6" y="48"/>
                </a:lnTo>
                <a:lnTo>
                  <a:pt x="0" y="48"/>
                </a:lnTo>
                <a:lnTo>
                  <a:pt x="6" y="42"/>
                </a:lnTo>
                <a:lnTo>
                  <a:pt x="12" y="42"/>
                </a:lnTo>
                <a:lnTo>
                  <a:pt x="18" y="30"/>
                </a:lnTo>
                <a:lnTo>
                  <a:pt x="6" y="12"/>
                </a:lnTo>
                <a:close/>
              </a:path>
            </a:pathLst>
          </a:custGeom>
          <a:solidFill>
            <a:srgbClr val="00CC99"/>
          </a:solidFill>
          <a:ln w="12700">
            <a:solidFill>
              <a:srgbClr val="000000"/>
            </a:solidFill>
            <a:prstDash val="solid"/>
            <a:round/>
            <a:headEnd/>
            <a:tailEnd/>
          </a:ln>
        </p:spPr>
        <p:txBody>
          <a:bodyPr/>
          <a:lstStyle/>
          <a:p>
            <a:endParaRPr lang="fi-FI"/>
          </a:p>
        </p:txBody>
      </p:sp>
      <p:sp>
        <p:nvSpPr>
          <p:cNvPr id="7176" name="Freeform 9"/>
          <p:cNvSpPr>
            <a:spLocks noChangeAspect="1"/>
          </p:cNvSpPr>
          <p:nvPr/>
        </p:nvSpPr>
        <p:spPr bwMode="auto">
          <a:xfrm>
            <a:off x="2833688" y="4725988"/>
            <a:ext cx="889000" cy="1087437"/>
          </a:xfrm>
          <a:custGeom>
            <a:avLst/>
            <a:gdLst>
              <a:gd name="T0" fmla="*/ 2147483647 w 42"/>
              <a:gd name="T1" fmla="*/ 2147483647 h 54"/>
              <a:gd name="T2" fmla="*/ 2147483647 w 42"/>
              <a:gd name="T3" fmla="*/ 2147483647 h 54"/>
              <a:gd name="T4" fmla="*/ 2147483647 w 42"/>
              <a:gd name="T5" fmla="*/ 2147483647 h 54"/>
              <a:gd name="T6" fmla="*/ 2147483647 w 42"/>
              <a:gd name="T7" fmla="*/ 2147483647 h 54"/>
              <a:gd name="T8" fmla="*/ 2147483647 w 42"/>
              <a:gd name="T9" fmla="*/ 0 h 54"/>
              <a:gd name="T10" fmla="*/ 0 w 42"/>
              <a:gd name="T11" fmla="*/ 2147483647 h 54"/>
              <a:gd name="T12" fmla="*/ 2147483647 w 42"/>
              <a:gd name="T13" fmla="*/ 2147483647 h 54"/>
              <a:gd name="T14" fmla="*/ 2147483647 w 42"/>
              <a:gd name="T15" fmla="*/ 2147483647 h 54"/>
              <a:gd name="T16" fmla="*/ 2147483647 w 42"/>
              <a:gd name="T17" fmla="*/ 2147483647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54"/>
              <a:gd name="T29" fmla="*/ 42 w 42"/>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54">
                <a:moveTo>
                  <a:pt x="42" y="54"/>
                </a:moveTo>
                <a:lnTo>
                  <a:pt x="42" y="36"/>
                </a:lnTo>
                <a:lnTo>
                  <a:pt x="36" y="18"/>
                </a:lnTo>
                <a:lnTo>
                  <a:pt x="12" y="12"/>
                </a:lnTo>
                <a:lnTo>
                  <a:pt x="6" y="0"/>
                </a:lnTo>
                <a:lnTo>
                  <a:pt x="0" y="12"/>
                </a:lnTo>
                <a:lnTo>
                  <a:pt x="6" y="18"/>
                </a:lnTo>
                <a:lnTo>
                  <a:pt x="6" y="30"/>
                </a:lnTo>
                <a:lnTo>
                  <a:pt x="42" y="54"/>
                </a:lnTo>
                <a:close/>
              </a:path>
            </a:pathLst>
          </a:custGeom>
          <a:solidFill>
            <a:srgbClr val="00CC99"/>
          </a:solidFill>
          <a:ln w="12700">
            <a:solidFill>
              <a:srgbClr val="000000"/>
            </a:solidFill>
            <a:prstDash val="solid"/>
            <a:round/>
            <a:headEnd/>
            <a:tailEnd/>
          </a:ln>
        </p:spPr>
        <p:txBody>
          <a:bodyPr/>
          <a:lstStyle/>
          <a:p>
            <a:endParaRPr lang="fi-FI"/>
          </a:p>
        </p:txBody>
      </p:sp>
      <p:sp>
        <p:nvSpPr>
          <p:cNvPr id="7177" name="Freeform 10"/>
          <p:cNvSpPr>
            <a:spLocks noChangeAspect="1"/>
          </p:cNvSpPr>
          <p:nvPr/>
        </p:nvSpPr>
        <p:spPr bwMode="auto">
          <a:xfrm>
            <a:off x="2959100" y="5338763"/>
            <a:ext cx="1017588" cy="831850"/>
          </a:xfrm>
          <a:custGeom>
            <a:avLst/>
            <a:gdLst>
              <a:gd name="T0" fmla="*/ 2147483647 w 48"/>
              <a:gd name="T1" fmla="*/ 2147483647 h 42"/>
              <a:gd name="T2" fmla="*/ 2147483647 w 48"/>
              <a:gd name="T3" fmla="*/ 2147483647 h 42"/>
              <a:gd name="T4" fmla="*/ 2147483647 w 48"/>
              <a:gd name="T5" fmla="*/ 2147483647 h 42"/>
              <a:gd name="T6" fmla="*/ 2147483647 w 48"/>
              <a:gd name="T7" fmla="*/ 2147483647 h 42"/>
              <a:gd name="T8" fmla="*/ 0 w 48"/>
              <a:gd name="T9" fmla="*/ 2147483647 h 42"/>
              <a:gd name="T10" fmla="*/ 0 w 48"/>
              <a:gd name="T11" fmla="*/ 2147483647 h 42"/>
              <a:gd name="T12" fmla="*/ 0 w 48"/>
              <a:gd name="T13" fmla="*/ 0 h 42"/>
              <a:gd name="T14" fmla="*/ 2147483647 w 48"/>
              <a:gd name="T15" fmla="*/ 2147483647 h 42"/>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42"/>
              <a:gd name="T26" fmla="*/ 48 w 48"/>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42">
                <a:moveTo>
                  <a:pt x="36" y="24"/>
                </a:moveTo>
                <a:lnTo>
                  <a:pt x="48" y="30"/>
                </a:lnTo>
                <a:lnTo>
                  <a:pt x="30" y="36"/>
                </a:lnTo>
                <a:lnTo>
                  <a:pt x="12" y="42"/>
                </a:lnTo>
                <a:lnTo>
                  <a:pt x="0" y="42"/>
                </a:lnTo>
                <a:lnTo>
                  <a:pt x="0" y="30"/>
                </a:lnTo>
                <a:lnTo>
                  <a:pt x="0" y="0"/>
                </a:lnTo>
                <a:lnTo>
                  <a:pt x="36" y="24"/>
                </a:lnTo>
                <a:close/>
              </a:path>
            </a:pathLst>
          </a:custGeom>
          <a:solidFill>
            <a:srgbClr val="00CC99"/>
          </a:solidFill>
          <a:ln w="12700">
            <a:solidFill>
              <a:srgbClr val="000000"/>
            </a:solidFill>
            <a:prstDash val="solid"/>
            <a:round/>
            <a:headEnd/>
            <a:tailEnd/>
          </a:ln>
        </p:spPr>
        <p:txBody>
          <a:bodyPr/>
          <a:lstStyle/>
          <a:p>
            <a:endParaRPr lang="fi-FI"/>
          </a:p>
        </p:txBody>
      </p:sp>
      <p:sp>
        <p:nvSpPr>
          <p:cNvPr id="7178" name="Freeform 11"/>
          <p:cNvSpPr>
            <a:spLocks noChangeAspect="1"/>
          </p:cNvSpPr>
          <p:nvPr/>
        </p:nvSpPr>
        <p:spPr bwMode="auto">
          <a:xfrm>
            <a:off x="3594100" y="4725988"/>
            <a:ext cx="1133475" cy="1212850"/>
          </a:xfrm>
          <a:custGeom>
            <a:avLst/>
            <a:gdLst>
              <a:gd name="T0" fmla="*/ 2147483647 w 54"/>
              <a:gd name="T1" fmla="*/ 2147483647 h 60"/>
              <a:gd name="T2" fmla="*/ 2147483647 w 54"/>
              <a:gd name="T3" fmla="*/ 2147483647 h 60"/>
              <a:gd name="T4" fmla="*/ 0 w 54"/>
              <a:gd name="T5" fmla="*/ 2147483647 h 60"/>
              <a:gd name="T6" fmla="*/ 2147483647 w 54"/>
              <a:gd name="T7" fmla="*/ 0 h 60"/>
              <a:gd name="T8" fmla="*/ 2147483647 w 54"/>
              <a:gd name="T9" fmla="*/ 2147483647 h 60"/>
              <a:gd name="T10" fmla="*/ 2147483647 w 54"/>
              <a:gd name="T11" fmla="*/ 2147483647 h 60"/>
              <a:gd name="T12" fmla="*/ 2147483647 w 54"/>
              <a:gd name="T13" fmla="*/ 2147483647 h 60"/>
              <a:gd name="T14" fmla="*/ 2147483647 w 54"/>
              <a:gd name="T15" fmla="*/ 2147483647 h 60"/>
              <a:gd name="T16" fmla="*/ 2147483647 w 54"/>
              <a:gd name="T17" fmla="*/ 2147483647 h 60"/>
              <a:gd name="T18" fmla="*/ 2147483647 w 54"/>
              <a:gd name="T19" fmla="*/ 2147483647 h 60"/>
              <a:gd name="T20" fmla="*/ 2147483647 w 54"/>
              <a:gd name="T21" fmla="*/ 2147483647 h 60"/>
              <a:gd name="T22" fmla="*/ 2147483647 w 54"/>
              <a:gd name="T23" fmla="*/ 2147483647 h 60"/>
              <a:gd name="T24" fmla="*/ 2147483647 w 54"/>
              <a:gd name="T25" fmla="*/ 2147483647 h 60"/>
              <a:gd name="T26" fmla="*/ 2147483647 w 54"/>
              <a:gd name="T27" fmla="*/ 2147483647 h 60"/>
              <a:gd name="T28" fmla="*/ 2147483647 w 54"/>
              <a:gd name="T29" fmla="*/ 2147483647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60"/>
              <a:gd name="T47" fmla="*/ 54 w 54"/>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60">
                <a:moveTo>
                  <a:pt x="6" y="54"/>
                </a:moveTo>
                <a:lnTo>
                  <a:pt x="6" y="36"/>
                </a:lnTo>
                <a:lnTo>
                  <a:pt x="0" y="18"/>
                </a:lnTo>
                <a:lnTo>
                  <a:pt x="12" y="0"/>
                </a:lnTo>
                <a:lnTo>
                  <a:pt x="18" y="6"/>
                </a:lnTo>
                <a:lnTo>
                  <a:pt x="36" y="12"/>
                </a:lnTo>
                <a:lnTo>
                  <a:pt x="36" y="6"/>
                </a:lnTo>
                <a:lnTo>
                  <a:pt x="48" y="12"/>
                </a:lnTo>
                <a:lnTo>
                  <a:pt x="48" y="30"/>
                </a:lnTo>
                <a:lnTo>
                  <a:pt x="54" y="48"/>
                </a:lnTo>
                <a:lnTo>
                  <a:pt x="48" y="48"/>
                </a:lnTo>
                <a:lnTo>
                  <a:pt x="36" y="42"/>
                </a:lnTo>
                <a:lnTo>
                  <a:pt x="30" y="60"/>
                </a:lnTo>
                <a:lnTo>
                  <a:pt x="18" y="60"/>
                </a:lnTo>
                <a:lnTo>
                  <a:pt x="6" y="54"/>
                </a:lnTo>
                <a:close/>
              </a:path>
            </a:pathLst>
          </a:custGeom>
          <a:solidFill>
            <a:srgbClr val="00CC99"/>
          </a:solidFill>
          <a:ln w="12700">
            <a:solidFill>
              <a:srgbClr val="000000"/>
            </a:solidFill>
            <a:prstDash val="solid"/>
            <a:round/>
            <a:headEnd/>
            <a:tailEnd/>
          </a:ln>
        </p:spPr>
        <p:txBody>
          <a:bodyPr/>
          <a:lstStyle/>
          <a:p>
            <a:endParaRPr lang="fi-FI"/>
          </a:p>
        </p:txBody>
      </p:sp>
      <p:sp>
        <p:nvSpPr>
          <p:cNvPr id="7179" name="Freeform 12"/>
          <p:cNvSpPr>
            <a:spLocks noChangeAspect="1"/>
          </p:cNvSpPr>
          <p:nvPr/>
        </p:nvSpPr>
        <p:spPr bwMode="auto">
          <a:xfrm>
            <a:off x="1954213" y="1362075"/>
            <a:ext cx="1133475" cy="1203325"/>
          </a:xfrm>
          <a:custGeom>
            <a:avLst/>
            <a:gdLst>
              <a:gd name="T0" fmla="*/ 2147483647 w 54"/>
              <a:gd name="T1" fmla="*/ 2147483647 h 60"/>
              <a:gd name="T2" fmla="*/ 0 w 54"/>
              <a:gd name="T3" fmla="*/ 2147483647 h 60"/>
              <a:gd name="T4" fmla="*/ 0 w 54"/>
              <a:gd name="T5" fmla="*/ 2147483647 h 60"/>
              <a:gd name="T6" fmla="*/ 2147483647 w 54"/>
              <a:gd name="T7" fmla="*/ 2147483647 h 60"/>
              <a:gd name="T8" fmla="*/ 2147483647 w 54"/>
              <a:gd name="T9" fmla="*/ 0 h 60"/>
              <a:gd name="T10" fmla="*/ 2147483647 w 54"/>
              <a:gd name="T11" fmla="*/ 0 h 60"/>
              <a:gd name="T12" fmla="*/ 2147483647 w 54"/>
              <a:gd name="T13" fmla="*/ 2147483647 h 60"/>
              <a:gd name="T14" fmla="*/ 2147483647 w 54"/>
              <a:gd name="T15" fmla="*/ 2147483647 h 60"/>
              <a:gd name="T16" fmla="*/ 2147483647 w 54"/>
              <a:gd name="T17" fmla="*/ 2147483647 h 60"/>
              <a:gd name="T18" fmla="*/ 2147483647 w 54"/>
              <a:gd name="T19" fmla="*/ 2147483647 h 60"/>
              <a:gd name="T20" fmla="*/ 2147483647 w 54"/>
              <a:gd name="T21" fmla="*/ 2147483647 h 60"/>
              <a:gd name="T22" fmla="*/ 2147483647 w 54"/>
              <a:gd name="T23" fmla="*/ 2147483647 h 60"/>
              <a:gd name="T24" fmla="*/ 2147483647 w 54"/>
              <a:gd name="T25" fmla="*/ 2147483647 h 60"/>
              <a:gd name="T26" fmla="*/ 2147483647 w 54"/>
              <a:gd name="T27" fmla="*/ 2147483647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60"/>
              <a:gd name="T44" fmla="*/ 54 w 54"/>
              <a:gd name="T45" fmla="*/ 60 h 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60">
                <a:moveTo>
                  <a:pt x="6" y="54"/>
                </a:moveTo>
                <a:lnTo>
                  <a:pt x="0" y="36"/>
                </a:lnTo>
                <a:lnTo>
                  <a:pt x="0" y="24"/>
                </a:lnTo>
                <a:lnTo>
                  <a:pt x="6" y="24"/>
                </a:lnTo>
                <a:lnTo>
                  <a:pt x="12" y="0"/>
                </a:lnTo>
                <a:lnTo>
                  <a:pt x="24" y="0"/>
                </a:lnTo>
                <a:lnTo>
                  <a:pt x="36" y="6"/>
                </a:lnTo>
                <a:lnTo>
                  <a:pt x="36" y="18"/>
                </a:lnTo>
                <a:lnTo>
                  <a:pt x="54" y="24"/>
                </a:lnTo>
                <a:lnTo>
                  <a:pt x="36" y="48"/>
                </a:lnTo>
                <a:lnTo>
                  <a:pt x="42" y="48"/>
                </a:lnTo>
                <a:lnTo>
                  <a:pt x="36" y="60"/>
                </a:lnTo>
                <a:lnTo>
                  <a:pt x="30" y="54"/>
                </a:lnTo>
                <a:lnTo>
                  <a:pt x="6" y="54"/>
                </a:lnTo>
                <a:close/>
              </a:path>
            </a:pathLst>
          </a:custGeom>
          <a:solidFill>
            <a:srgbClr val="00CC99"/>
          </a:solidFill>
          <a:ln w="12700">
            <a:solidFill>
              <a:srgbClr val="000000"/>
            </a:solidFill>
            <a:prstDash val="solid"/>
            <a:round/>
            <a:headEnd/>
            <a:tailEnd/>
          </a:ln>
        </p:spPr>
        <p:txBody>
          <a:bodyPr/>
          <a:lstStyle/>
          <a:p>
            <a:endParaRPr lang="fi-FI"/>
          </a:p>
        </p:txBody>
      </p:sp>
      <p:sp>
        <p:nvSpPr>
          <p:cNvPr id="7180" name="Freeform 13"/>
          <p:cNvSpPr>
            <a:spLocks noChangeAspect="1"/>
          </p:cNvSpPr>
          <p:nvPr/>
        </p:nvSpPr>
        <p:spPr bwMode="auto">
          <a:xfrm>
            <a:off x="2717800" y="760413"/>
            <a:ext cx="1004888" cy="1076325"/>
          </a:xfrm>
          <a:custGeom>
            <a:avLst/>
            <a:gdLst>
              <a:gd name="T0" fmla="*/ 2147483647 w 48"/>
              <a:gd name="T1" fmla="*/ 0 h 54"/>
              <a:gd name="T2" fmla="*/ 2147483647 w 48"/>
              <a:gd name="T3" fmla="*/ 2147483647 h 54"/>
              <a:gd name="T4" fmla="*/ 2147483647 w 48"/>
              <a:gd name="T5" fmla="*/ 2147483647 h 54"/>
              <a:gd name="T6" fmla="*/ 0 w 48"/>
              <a:gd name="T7" fmla="*/ 2147483647 h 54"/>
              <a:gd name="T8" fmla="*/ 0 w 48"/>
              <a:gd name="T9" fmla="*/ 2147483647 h 54"/>
              <a:gd name="T10" fmla="*/ 2147483647 w 48"/>
              <a:gd name="T11" fmla="*/ 2147483647 h 54"/>
              <a:gd name="T12" fmla="*/ 2147483647 w 48"/>
              <a:gd name="T13" fmla="*/ 2147483647 h 54"/>
              <a:gd name="T14" fmla="*/ 2147483647 w 48"/>
              <a:gd name="T15" fmla="*/ 2147483647 h 54"/>
              <a:gd name="T16" fmla="*/ 2147483647 w 48"/>
              <a:gd name="T17" fmla="*/ 2147483647 h 54"/>
              <a:gd name="T18" fmla="*/ 2147483647 w 48"/>
              <a:gd name="T19" fmla="*/ 2147483647 h 54"/>
              <a:gd name="T20" fmla="*/ 2147483647 w 48"/>
              <a:gd name="T21" fmla="*/ 2147483647 h 54"/>
              <a:gd name="T22" fmla="*/ 2147483647 w 48"/>
              <a:gd name="T23" fmla="*/ 2147483647 h 54"/>
              <a:gd name="T24" fmla="*/ 2147483647 w 48"/>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54"/>
              <a:gd name="T41" fmla="*/ 48 w 48"/>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54">
                <a:moveTo>
                  <a:pt x="42" y="0"/>
                </a:moveTo>
                <a:lnTo>
                  <a:pt x="36" y="12"/>
                </a:lnTo>
                <a:lnTo>
                  <a:pt x="24" y="12"/>
                </a:lnTo>
                <a:lnTo>
                  <a:pt x="0" y="36"/>
                </a:lnTo>
                <a:lnTo>
                  <a:pt x="0" y="48"/>
                </a:lnTo>
                <a:lnTo>
                  <a:pt x="18" y="54"/>
                </a:lnTo>
                <a:lnTo>
                  <a:pt x="18" y="48"/>
                </a:lnTo>
                <a:lnTo>
                  <a:pt x="30" y="48"/>
                </a:lnTo>
                <a:lnTo>
                  <a:pt x="36" y="42"/>
                </a:lnTo>
                <a:lnTo>
                  <a:pt x="42" y="36"/>
                </a:lnTo>
                <a:lnTo>
                  <a:pt x="48" y="30"/>
                </a:lnTo>
                <a:lnTo>
                  <a:pt x="48" y="6"/>
                </a:lnTo>
                <a:lnTo>
                  <a:pt x="42" y="0"/>
                </a:lnTo>
                <a:close/>
              </a:path>
            </a:pathLst>
          </a:custGeom>
          <a:solidFill>
            <a:srgbClr val="00CC99"/>
          </a:solidFill>
          <a:ln w="0">
            <a:solidFill>
              <a:srgbClr val="000000"/>
            </a:solidFill>
            <a:prstDash val="solid"/>
            <a:round/>
            <a:headEnd/>
            <a:tailEnd/>
          </a:ln>
        </p:spPr>
        <p:txBody>
          <a:bodyPr/>
          <a:lstStyle/>
          <a:p>
            <a:endParaRPr lang="fi-FI"/>
          </a:p>
        </p:txBody>
      </p:sp>
      <p:sp>
        <p:nvSpPr>
          <p:cNvPr id="7181" name="Freeform 14"/>
          <p:cNvSpPr>
            <a:spLocks noChangeAspect="1"/>
          </p:cNvSpPr>
          <p:nvPr/>
        </p:nvSpPr>
        <p:spPr bwMode="auto">
          <a:xfrm>
            <a:off x="2717800" y="1362075"/>
            <a:ext cx="1501775" cy="1444625"/>
          </a:xfrm>
          <a:custGeom>
            <a:avLst/>
            <a:gdLst>
              <a:gd name="T0" fmla="*/ 2147483647 w 72"/>
              <a:gd name="T1" fmla="*/ 2147483647 h 72"/>
              <a:gd name="T2" fmla="*/ 2147483647 w 72"/>
              <a:gd name="T3" fmla="*/ 2147483647 h 72"/>
              <a:gd name="T4" fmla="*/ 0 w 72"/>
              <a:gd name="T5" fmla="*/ 2147483647 h 72"/>
              <a:gd name="T6" fmla="*/ 2147483647 w 72"/>
              <a:gd name="T7" fmla="*/ 2147483647 h 72"/>
              <a:gd name="T8" fmla="*/ 2147483647 w 72"/>
              <a:gd name="T9" fmla="*/ 2147483647 h 72"/>
              <a:gd name="T10" fmla="*/ 2147483647 w 72"/>
              <a:gd name="T11" fmla="*/ 2147483647 h 72"/>
              <a:gd name="T12" fmla="*/ 2147483647 w 72"/>
              <a:gd name="T13" fmla="*/ 2147483647 h 72"/>
              <a:gd name="T14" fmla="*/ 2147483647 w 72"/>
              <a:gd name="T15" fmla="*/ 2147483647 h 72"/>
              <a:gd name="T16" fmla="*/ 2147483647 w 72"/>
              <a:gd name="T17" fmla="*/ 2147483647 h 72"/>
              <a:gd name="T18" fmla="*/ 2147483647 w 72"/>
              <a:gd name="T19" fmla="*/ 2147483647 h 72"/>
              <a:gd name="T20" fmla="*/ 2147483647 w 72"/>
              <a:gd name="T21" fmla="*/ 2147483647 h 72"/>
              <a:gd name="T22" fmla="*/ 2147483647 w 72"/>
              <a:gd name="T23" fmla="*/ 2147483647 h 72"/>
              <a:gd name="T24" fmla="*/ 2147483647 w 72"/>
              <a:gd name="T25" fmla="*/ 2147483647 h 72"/>
              <a:gd name="T26" fmla="*/ 2147483647 w 72"/>
              <a:gd name="T27" fmla="*/ 2147483647 h 72"/>
              <a:gd name="T28" fmla="*/ 2147483647 w 72"/>
              <a:gd name="T29" fmla="*/ 2147483647 h 72"/>
              <a:gd name="T30" fmla="*/ 2147483647 w 72"/>
              <a:gd name="T31" fmla="*/ 2147483647 h 72"/>
              <a:gd name="T32" fmla="*/ 2147483647 w 72"/>
              <a:gd name="T33" fmla="*/ 2147483647 h 72"/>
              <a:gd name="T34" fmla="*/ 2147483647 w 72"/>
              <a:gd name="T35" fmla="*/ 2147483647 h 72"/>
              <a:gd name="T36" fmla="*/ 2147483647 w 72"/>
              <a:gd name="T37" fmla="*/ 0 h 72"/>
              <a:gd name="T38" fmla="*/ 2147483647 w 72"/>
              <a:gd name="T39" fmla="*/ 0 h 72"/>
              <a:gd name="T40" fmla="*/ 2147483647 w 72"/>
              <a:gd name="T41" fmla="*/ 2147483647 h 72"/>
              <a:gd name="T42" fmla="*/ 2147483647 w 72"/>
              <a:gd name="T43" fmla="*/ 2147483647 h 72"/>
              <a:gd name="T44" fmla="*/ 2147483647 w 72"/>
              <a:gd name="T45" fmla="*/ 2147483647 h 72"/>
              <a:gd name="T46" fmla="*/ 2147483647 w 72"/>
              <a:gd name="T47" fmla="*/ 2147483647 h 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2"/>
              <a:gd name="T73" fmla="*/ 0 h 72"/>
              <a:gd name="T74" fmla="*/ 72 w 72"/>
              <a:gd name="T75" fmla="*/ 72 h 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2" h="72">
                <a:moveTo>
                  <a:pt x="18" y="18"/>
                </a:moveTo>
                <a:lnTo>
                  <a:pt x="18" y="24"/>
                </a:lnTo>
                <a:lnTo>
                  <a:pt x="0" y="48"/>
                </a:lnTo>
                <a:lnTo>
                  <a:pt x="6" y="48"/>
                </a:lnTo>
                <a:lnTo>
                  <a:pt x="18" y="54"/>
                </a:lnTo>
                <a:lnTo>
                  <a:pt x="18" y="60"/>
                </a:lnTo>
                <a:lnTo>
                  <a:pt x="30" y="54"/>
                </a:lnTo>
                <a:lnTo>
                  <a:pt x="42" y="60"/>
                </a:lnTo>
                <a:lnTo>
                  <a:pt x="60" y="72"/>
                </a:lnTo>
                <a:lnTo>
                  <a:pt x="66" y="72"/>
                </a:lnTo>
                <a:lnTo>
                  <a:pt x="72" y="60"/>
                </a:lnTo>
                <a:lnTo>
                  <a:pt x="72" y="54"/>
                </a:lnTo>
                <a:lnTo>
                  <a:pt x="60" y="48"/>
                </a:lnTo>
                <a:lnTo>
                  <a:pt x="60" y="30"/>
                </a:lnTo>
                <a:lnTo>
                  <a:pt x="60" y="24"/>
                </a:lnTo>
                <a:lnTo>
                  <a:pt x="72" y="18"/>
                </a:lnTo>
                <a:lnTo>
                  <a:pt x="72" y="12"/>
                </a:lnTo>
                <a:lnTo>
                  <a:pt x="60" y="6"/>
                </a:lnTo>
                <a:lnTo>
                  <a:pt x="54" y="0"/>
                </a:lnTo>
                <a:lnTo>
                  <a:pt x="48" y="0"/>
                </a:lnTo>
                <a:lnTo>
                  <a:pt x="42" y="6"/>
                </a:lnTo>
                <a:lnTo>
                  <a:pt x="36" y="12"/>
                </a:lnTo>
                <a:lnTo>
                  <a:pt x="30" y="18"/>
                </a:lnTo>
                <a:lnTo>
                  <a:pt x="18" y="18"/>
                </a:lnTo>
                <a:close/>
              </a:path>
            </a:pathLst>
          </a:custGeom>
          <a:solidFill>
            <a:srgbClr val="00CC99"/>
          </a:solidFill>
          <a:ln w="12700">
            <a:solidFill>
              <a:srgbClr val="000000"/>
            </a:solidFill>
            <a:prstDash val="solid"/>
            <a:round/>
            <a:headEnd/>
            <a:tailEnd/>
          </a:ln>
        </p:spPr>
        <p:txBody>
          <a:bodyPr/>
          <a:lstStyle/>
          <a:p>
            <a:endParaRPr lang="fi-FI"/>
          </a:p>
        </p:txBody>
      </p:sp>
      <p:sp>
        <p:nvSpPr>
          <p:cNvPr id="7182" name="Freeform 15"/>
          <p:cNvSpPr>
            <a:spLocks noChangeAspect="1"/>
          </p:cNvSpPr>
          <p:nvPr/>
        </p:nvSpPr>
        <p:spPr bwMode="auto">
          <a:xfrm>
            <a:off x="1352550" y="1235075"/>
            <a:ext cx="855663" cy="1201738"/>
          </a:xfrm>
          <a:custGeom>
            <a:avLst/>
            <a:gdLst>
              <a:gd name="T0" fmla="*/ 2147483647 w 41"/>
              <a:gd name="T1" fmla="*/ 2147483647 h 60"/>
              <a:gd name="T2" fmla="*/ 2147483647 w 41"/>
              <a:gd name="T3" fmla="*/ 0 h 60"/>
              <a:gd name="T4" fmla="*/ 2147483647 w 41"/>
              <a:gd name="T5" fmla="*/ 0 h 60"/>
              <a:gd name="T6" fmla="*/ 0 w 41"/>
              <a:gd name="T7" fmla="*/ 2147483647 h 60"/>
              <a:gd name="T8" fmla="*/ 2147483647 w 41"/>
              <a:gd name="T9" fmla="*/ 2147483647 h 60"/>
              <a:gd name="T10" fmla="*/ 2147483647 w 41"/>
              <a:gd name="T11" fmla="*/ 2147483647 h 60"/>
              <a:gd name="T12" fmla="*/ 2147483647 w 41"/>
              <a:gd name="T13" fmla="*/ 2147483647 h 60"/>
              <a:gd name="T14" fmla="*/ 2147483647 w 41"/>
              <a:gd name="T15" fmla="*/ 2147483647 h 60"/>
              <a:gd name="T16" fmla="*/ 2147483647 w 41"/>
              <a:gd name="T17" fmla="*/ 2147483647 h 60"/>
              <a:gd name="T18" fmla="*/ 2147483647 w 41"/>
              <a:gd name="T19" fmla="*/ 2147483647 h 60"/>
              <a:gd name="T20" fmla="*/ 2147483647 w 41"/>
              <a:gd name="T21" fmla="*/ 2147483647 h 60"/>
              <a:gd name="T22" fmla="*/ 2147483647 w 41"/>
              <a:gd name="T23" fmla="*/ 2147483647 h 60"/>
              <a:gd name="T24" fmla="*/ 2147483647 w 41"/>
              <a:gd name="T25" fmla="*/ 2147483647 h 60"/>
              <a:gd name="T26" fmla="*/ 2147483647 w 41"/>
              <a:gd name="T27" fmla="*/ 2147483647 h 60"/>
              <a:gd name="T28" fmla="*/ 2147483647 w 41"/>
              <a:gd name="T29" fmla="*/ 2147483647 h 60"/>
              <a:gd name="T30" fmla="*/ 2147483647 w 41"/>
              <a:gd name="T31" fmla="*/ 2147483647 h 60"/>
              <a:gd name="T32" fmla="*/ 2147483647 w 41"/>
              <a:gd name="T33" fmla="*/ 2147483647 h 60"/>
              <a:gd name="T34" fmla="*/ 2147483647 w 41"/>
              <a:gd name="T35" fmla="*/ 2147483647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60"/>
              <a:gd name="T56" fmla="*/ 41 w 41"/>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60">
                <a:moveTo>
                  <a:pt x="41" y="6"/>
                </a:moveTo>
                <a:lnTo>
                  <a:pt x="29" y="0"/>
                </a:lnTo>
                <a:lnTo>
                  <a:pt x="12" y="0"/>
                </a:lnTo>
                <a:lnTo>
                  <a:pt x="0" y="12"/>
                </a:lnTo>
                <a:lnTo>
                  <a:pt x="6" y="12"/>
                </a:lnTo>
                <a:lnTo>
                  <a:pt x="6" y="18"/>
                </a:lnTo>
                <a:lnTo>
                  <a:pt x="6" y="30"/>
                </a:lnTo>
                <a:lnTo>
                  <a:pt x="12" y="36"/>
                </a:lnTo>
                <a:lnTo>
                  <a:pt x="12" y="42"/>
                </a:lnTo>
                <a:lnTo>
                  <a:pt x="6" y="42"/>
                </a:lnTo>
                <a:lnTo>
                  <a:pt x="6" y="48"/>
                </a:lnTo>
                <a:lnTo>
                  <a:pt x="12" y="54"/>
                </a:lnTo>
                <a:lnTo>
                  <a:pt x="12" y="60"/>
                </a:lnTo>
                <a:lnTo>
                  <a:pt x="35" y="60"/>
                </a:lnTo>
                <a:lnTo>
                  <a:pt x="29" y="42"/>
                </a:lnTo>
                <a:lnTo>
                  <a:pt x="29" y="30"/>
                </a:lnTo>
                <a:lnTo>
                  <a:pt x="35" y="30"/>
                </a:lnTo>
                <a:lnTo>
                  <a:pt x="41" y="6"/>
                </a:lnTo>
                <a:close/>
              </a:path>
            </a:pathLst>
          </a:custGeom>
          <a:solidFill>
            <a:srgbClr val="00CC99"/>
          </a:solidFill>
          <a:ln w="12700">
            <a:solidFill>
              <a:srgbClr val="000000"/>
            </a:solidFill>
            <a:prstDash val="solid"/>
            <a:round/>
            <a:headEnd/>
            <a:tailEnd/>
          </a:ln>
        </p:spPr>
        <p:txBody>
          <a:bodyPr/>
          <a:lstStyle/>
          <a:p>
            <a:endParaRPr lang="fi-FI"/>
          </a:p>
        </p:txBody>
      </p:sp>
      <p:sp>
        <p:nvSpPr>
          <p:cNvPr id="7183" name="Freeform 16"/>
          <p:cNvSpPr>
            <a:spLocks noChangeAspect="1"/>
          </p:cNvSpPr>
          <p:nvPr/>
        </p:nvSpPr>
        <p:spPr bwMode="auto">
          <a:xfrm>
            <a:off x="2081213" y="2320925"/>
            <a:ext cx="1512887" cy="728663"/>
          </a:xfrm>
          <a:custGeom>
            <a:avLst/>
            <a:gdLst>
              <a:gd name="T0" fmla="*/ 2147483647 w 72"/>
              <a:gd name="T1" fmla="*/ 2147483647 h 36"/>
              <a:gd name="T2" fmla="*/ 2147483647 w 72"/>
              <a:gd name="T3" fmla="*/ 2147483647 h 36"/>
              <a:gd name="T4" fmla="*/ 2147483647 w 72"/>
              <a:gd name="T5" fmla="*/ 2147483647 h 36"/>
              <a:gd name="T6" fmla="*/ 0 w 72"/>
              <a:gd name="T7" fmla="*/ 2147483647 h 36"/>
              <a:gd name="T8" fmla="*/ 2147483647 w 72"/>
              <a:gd name="T9" fmla="*/ 2147483647 h 36"/>
              <a:gd name="T10" fmla="*/ 2147483647 w 72"/>
              <a:gd name="T11" fmla="*/ 2147483647 h 36"/>
              <a:gd name="T12" fmla="*/ 2147483647 w 72"/>
              <a:gd name="T13" fmla="*/ 0 h 36"/>
              <a:gd name="T14" fmla="*/ 2147483647 w 72"/>
              <a:gd name="T15" fmla="*/ 2147483647 h 36"/>
              <a:gd name="T16" fmla="*/ 2147483647 w 72"/>
              <a:gd name="T17" fmla="*/ 2147483647 h 36"/>
              <a:gd name="T18" fmla="*/ 2147483647 w 72"/>
              <a:gd name="T19" fmla="*/ 2147483647 h 36"/>
              <a:gd name="T20" fmla="*/ 2147483647 w 72"/>
              <a:gd name="T21" fmla="*/ 2147483647 h 36"/>
              <a:gd name="T22" fmla="*/ 2147483647 w 72"/>
              <a:gd name="T23" fmla="*/ 2147483647 h 36"/>
              <a:gd name="T24" fmla="*/ 2147483647 w 72"/>
              <a:gd name="T25" fmla="*/ 2147483647 h 36"/>
              <a:gd name="T26" fmla="*/ 2147483647 w 72"/>
              <a:gd name="T27" fmla="*/ 2147483647 h 36"/>
              <a:gd name="T28" fmla="*/ 2147483647 w 72"/>
              <a:gd name="T29" fmla="*/ 214748364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36"/>
              <a:gd name="T47" fmla="*/ 72 w 72"/>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36">
                <a:moveTo>
                  <a:pt x="30" y="36"/>
                </a:moveTo>
                <a:lnTo>
                  <a:pt x="12" y="18"/>
                </a:lnTo>
                <a:lnTo>
                  <a:pt x="6" y="12"/>
                </a:lnTo>
                <a:lnTo>
                  <a:pt x="0" y="6"/>
                </a:lnTo>
                <a:lnTo>
                  <a:pt x="24" y="6"/>
                </a:lnTo>
                <a:lnTo>
                  <a:pt x="30" y="12"/>
                </a:lnTo>
                <a:lnTo>
                  <a:pt x="36" y="0"/>
                </a:lnTo>
                <a:lnTo>
                  <a:pt x="48" y="6"/>
                </a:lnTo>
                <a:lnTo>
                  <a:pt x="48" y="12"/>
                </a:lnTo>
                <a:lnTo>
                  <a:pt x="60" y="6"/>
                </a:lnTo>
                <a:lnTo>
                  <a:pt x="72" y="12"/>
                </a:lnTo>
                <a:lnTo>
                  <a:pt x="66" y="24"/>
                </a:lnTo>
                <a:lnTo>
                  <a:pt x="60" y="18"/>
                </a:lnTo>
                <a:lnTo>
                  <a:pt x="42" y="36"/>
                </a:lnTo>
                <a:lnTo>
                  <a:pt x="30" y="36"/>
                </a:lnTo>
                <a:close/>
              </a:path>
            </a:pathLst>
          </a:custGeom>
          <a:gradFill rotWithShape="0">
            <a:gsLst>
              <a:gs pos="0">
                <a:srgbClr val="00CC99"/>
              </a:gs>
              <a:gs pos="49001">
                <a:srgbClr val="00CC99"/>
              </a:gs>
              <a:gs pos="50000">
                <a:srgbClr val="00CC99"/>
              </a:gs>
              <a:gs pos="50999">
                <a:srgbClr val="FFC000"/>
              </a:gs>
              <a:gs pos="100000">
                <a:srgbClr val="FFC000"/>
              </a:gs>
            </a:gsLst>
            <a:lin ang="10800000"/>
          </a:gradFill>
          <a:ln w="12700">
            <a:solidFill>
              <a:srgbClr val="000000"/>
            </a:solidFill>
            <a:prstDash val="solid"/>
            <a:round/>
            <a:headEnd/>
            <a:tailEnd/>
          </a:ln>
        </p:spPr>
        <p:txBody>
          <a:bodyPr/>
          <a:lstStyle/>
          <a:p>
            <a:endParaRPr lang="fi-FI"/>
          </a:p>
        </p:txBody>
      </p:sp>
      <p:sp>
        <p:nvSpPr>
          <p:cNvPr id="7184" name="Freeform 17"/>
          <p:cNvSpPr>
            <a:spLocks noChangeAspect="1"/>
          </p:cNvSpPr>
          <p:nvPr/>
        </p:nvSpPr>
        <p:spPr bwMode="auto">
          <a:xfrm>
            <a:off x="2081213" y="3292475"/>
            <a:ext cx="1512887" cy="715963"/>
          </a:xfrm>
          <a:custGeom>
            <a:avLst/>
            <a:gdLst>
              <a:gd name="T0" fmla="*/ 2147483647 w 72"/>
              <a:gd name="T1" fmla="*/ 2147483647 h 36"/>
              <a:gd name="T2" fmla="*/ 2147483647 w 72"/>
              <a:gd name="T3" fmla="*/ 2147483647 h 36"/>
              <a:gd name="T4" fmla="*/ 0 w 72"/>
              <a:gd name="T5" fmla="*/ 2147483647 h 36"/>
              <a:gd name="T6" fmla="*/ 2147483647 w 72"/>
              <a:gd name="T7" fmla="*/ 2147483647 h 36"/>
              <a:gd name="T8" fmla="*/ 2147483647 w 72"/>
              <a:gd name="T9" fmla="*/ 2147483647 h 36"/>
              <a:gd name="T10" fmla="*/ 2147483647 w 72"/>
              <a:gd name="T11" fmla="*/ 2147483647 h 36"/>
              <a:gd name="T12" fmla="*/ 2147483647 w 72"/>
              <a:gd name="T13" fmla="*/ 0 h 36"/>
              <a:gd name="T14" fmla="*/ 2147483647 w 72"/>
              <a:gd name="T15" fmla="*/ 0 h 36"/>
              <a:gd name="T16" fmla="*/ 2147483647 w 72"/>
              <a:gd name="T17" fmla="*/ 2147483647 h 36"/>
              <a:gd name="T18" fmla="*/ 2147483647 w 72"/>
              <a:gd name="T19" fmla="*/ 2147483647 h 36"/>
              <a:gd name="T20" fmla="*/ 2147483647 w 72"/>
              <a:gd name="T21" fmla="*/ 2147483647 h 36"/>
              <a:gd name="T22" fmla="*/ 2147483647 w 72"/>
              <a:gd name="T23" fmla="*/ 2147483647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36"/>
              <a:gd name="T38" fmla="*/ 72 w 72"/>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36">
                <a:moveTo>
                  <a:pt x="30" y="36"/>
                </a:moveTo>
                <a:lnTo>
                  <a:pt x="12" y="36"/>
                </a:lnTo>
                <a:lnTo>
                  <a:pt x="0" y="36"/>
                </a:lnTo>
                <a:lnTo>
                  <a:pt x="6" y="24"/>
                </a:lnTo>
                <a:lnTo>
                  <a:pt x="12" y="24"/>
                </a:lnTo>
                <a:lnTo>
                  <a:pt x="24" y="6"/>
                </a:lnTo>
                <a:lnTo>
                  <a:pt x="36" y="0"/>
                </a:lnTo>
                <a:lnTo>
                  <a:pt x="54" y="0"/>
                </a:lnTo>
                <a:lnTo>
                  <a:pt x="72" y="24"/>
                </a:lnTo>
                <a:lnTo>
                  <a:pt x="54" y="30"/>
                </a:lnTo>
                <a:lnTo>
                  <a:pt x="42" y="36"/>
                </a:lnTo>
                <a:lnTo>
                  <a:pt x="30" y="36"/>
                </a:lnTo>
                <a:close/>
              </a:path>
            </a:pathLst>
          </a:custGeom>
          <a:gradFill rotWithShape="0">
            <a:gsLst>
              <a:gs pos="0">
                <a:srgbClr val="00CC99"/>
              </a:gs>
              <a:gs pos="49001">
                <a:srgbClr val="00CC99"/>
              </a:gs>
              <a:gs pos="50000">
                <a:srgbClr val="00CC99"/>
              </a:gs>
              <a:gs pos="50999">
                <a:srgbClr val="FFC000"/>
              </a:gs>
              <a:gs pos="100000">
                <a:srgbClr val="FFC000"/>
              </a:gs>
            </a:gsLst>
            <a:lin ang="10800000"/>
          </a:gradFill>
          <a:ln w="12700">
            <a:solidFill>
              <a:srgbClr val="000000"/>
            </a:solidFill>
            <a:prstDash val="solid"/>
            <a:round/>
            <a:headEnd/>
            <a:tailEnd/>
          </a:ln>
        </p:spPr>
        <p:txBody>
          <a:bodyPr/>
          <a:lstStyle/>
          <a:p>
            <a:endParaRPr lang="fi-FI"/>
          </a:p>
        </p:txBody>
      </p:sp>
      <p:sp>
        <p:nvSpPr>
          <p:cNvPr id="7185" name="Freeform 18"/>
          <p:cNvSpPr>
            <a:spLocks noChangeAspect="1"/>
          </p:cNvSpPr>
          <p:nvPr/>
        </p:nvSpPr>
        <p:spPr bwMode="auto">
          <a:xfrm>
            <a:off x="1225550" y="4240213"/>
            <a:ext cx="1109663" cy="958850"/>
          </a:xfrm>
          <a:custGeom>
            <a:avLst/>
            <a:gdLst>
              <a:gd name="T0" fmla="*/ 2147483647 w 53"/>
              <a:gd name="T1" fmla="*/ 2147483647 h 48"/>
              <a:gd name="T2" fmla="*/ 0 w 53"/>
              <a:gd name="T3" fmla="*/ 2147483647 h 48"/>
              <a:gd name="T4" fmla="*/ 0 w 53"/>
              <a:gd name="T5" fmla="*/ 2147483647 h 48"/>
              <a:gd name="T6" fmla="*/ 2147483647 w 53"/>
              <a:gd name="T7" fmla="*/ 2147483647 h 48"/>
              <a:gd name="T8" fmla="*/ 2147483647 w 53"/>
              <a:gd name="T9" fmla="*/ 2147483647 h 48"/>
              <a:gd name="T10" fmla="*/ 2147483647 w 53"/>
              <a:gd name="T11" fmla="*/ 2147483647 h 48"/>
              <a:gd name="T12" fmla="*/ 2147483647 w 53"/>
              <a:gd name="T13" fmla="*/ 2147483647 h 48"/>
              <a:gd name="T14" fmla="*/ 2147483647 w 53"/>
              <a:gd name="T15" fmla="*/ 2147483647 h 48"/>
              <a:gd name="T16" fmla="*/ 2147483647 w 53"/>
              <a:gd name="T17" fmla="*/ 2147483647 h 48"/>
              <a:gd name="T18" fmla="*/ 2147483647 w 53"/>
              <a:gd name="T19" fmla="*/ 2147483647 h 48"/>
              <a:gd name="T20" fmla="*/ 2147483647 w 53"/>
              <a:gd name="T21" fmla="*/ 2147483647 h 48"/>
              <a:gd name="T22" fmla="*/ 2147483647 w 53"/>
              <a:gd name="T23" fmla="*/ 0 h 48"/>
              <a:gd name="T24" fmla="*/ 2147483647 w 53"/>
              <a:gd name="T25" fmla="*/ 2147483647 h 48"/>
              <a:gd name="T26" fmla="*/ 2147483647 w 53"/>
              <a:gd name="T27" fmla="*/ 2147483647 h 48"/>
              <a:gd name="T28" fmla="*/ 2147483647 w 53"/>
              <a:gd name="T29" fmla="*/ 2147483647 h 48"/>
              <a:gd name="T30" fmla="*/ 2147483647 w 53"/>
              <a:gd name="T31" fmla="*/ 2147483647 h 48"/>
              <a:gd name="T32" fmla="*/ 2147483647 w 53"/>
              <a:gd name="T33" fmla="*/ 2147483647 h 48"/>
              <a:gd name="T34" fmla="*/ 2147483647 w 53"/>
              <a:gd name="T35" fmla="*/ 2147483647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48"/>
              <a:gd name="T56" fmla="*/ 53 w 53"/>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48">
                <a:moveTo>
                  <a:pt x="6" y="18"/>
                </a:moveTo>
                <a:lnTo>
                  <a:pt x="0" y="18"/>
                </a:lnTo>
                <a:lnTo>
                  <a:pt x="0" y="24"/>
                </a:lnTo>
                <a:lnTo>
                  <a:pt x="18" y="36"/>
                </a:lnTo>
                <a:lnTo>
                  <a:pt x="18" y="42"/>
                </a:lnTo>
                <a:lnTo>
                  <a:pt x="24" y="42"/>
                </a:lnTo>
                <a:lnTo>
                  <a:pt x="47" y="42"/>
                </a:lnTo>
                <a:lnTo>
                  <a:pt x="47" y="48"/>
                </a:lnTo>
                <a:lnTo>
                  <a:pt x="47" y="42"/>
                </a:lnTo>
                <a:lnTo>
                  <a:pt x="53" y="36"/>
                </a:lnTo>
                <a:lnTo>
                  <a:pt x="47" y="12"/>
                </a:lnTo>
                <a:lnTo>
                  <a:pt x="41" y="0"/>
                </a:lnTo>
                <a:lnTo>
                  <a:pt x="35" y="12"/>
                </a:lnTo>
                <a:lnTo>
                  <a:pt x="24" y="12"/>
                </a:lnTo>
                <a:lnTo>
                  <a:pt x="12" y="6"/>
                </a:lnTo>
                <a:lnTo>
                  <a:pt x="12" y="12"/>
                </a:lnTo>
                <a:lnTo>
                  <a:pt x="12" y="18"/>
                </a:lnTo>
                <a:lnTo>
                  <a:pt x="6" y="18"/>
                </a:lnTo>
                <a:close/>
              </a:path>
            </a:pathLst>
          </a:custGeom>
          <a:gradFill rotWithShape="0">
            <a:gsLst>
              <a:gs pos="0">
                <a:srgbClr val="00CC99"/>
              </a:gs>
              <a:gs pos="49001">
                <a:srgbClr val="00CC99"/>
              </a:gs>
              <a:gs pos="50000">
                <a:srgbClr val="00CC99"/>
              </a:gs>
              <a:gs pos="50999">
                <a:srgbClr val="FFC000"/>
              </a:gs>
              <a:gs pos="100000">
                <a:srgbClr val="FFC000"/>
              </a:gs>
            </a:gsLst>
            <a:lin ang="10800000"/>
          </a:gradFill>
          <a:ln w="12700">
            <a:solidFill>
              <a:srgbClr val="000000"/>
            </a:solidFill>
            <a:prstDash val="solid"/>
            <a:round/>
            <a:headEnd/>
            <a:tailEnd/>
          </a:ln>
        </p:spPr>
        <p:txBody>
          <a:bodyPr/>
          <a:lstStyle/>
          <a:p>
            <a:endParaRPr lang="fi-FI"/>
          </a:p>
        </p:txBody>
      </p:sp>
      <p:sp>
        <p:nvSpPr>
          <p:cNvPr id="7186" name="Freeform 19"/>
          <p:cNvSpPr>
            <a:spLocks noChangeAspect="1"/>
          </p:cNvSpPr>
          <p:nvPr/>
        </p:nvSpPr>
        <p:spPr bwMode="auto">
          <a:xfrm>
            <a:off x="1352550" y="3767138"/>
            <a:ext cx="728663" cy="715962"/>
          </a:xfrm>
          <a:custGeom>
            <a:avLst/>
            <a:gdLst>
              <a:gd name="T0" fmla="*/ 2147483647 w 35"/>
              <a:gd name="T1" fmla="*/ 2147483647 h 36"/>
              <a:gd name="T2" fmla="*/ 2147483647 w 35"/>
              <a:gd name="T3" fmla="*/ 2147483647 h 36"/>
              <a:gd name="T4" fmla="*/ 2147483647 w 35"/>
              <a:gd name="T5" fmla="*/ 2147483647 h 36"/>
              <a:gd name="T6" fmla="*/ 2147483647 w 35"/>
              <a:gd name="T7" fmla="*/ 2147483647 h 36"/>
              <a:gd name="T8" fmla="*/ 0 w 35"/>
              <a:gd name="T9" fmla="*/ 2147483647 h 36"/>
              <a:gd name="T10" fmla="*/ 0 w 35"/>
              <a:gd name="T11" fmla="*/ 0 h 36"/>
              <a:gd name="T12" fmla="*/ 2147483647 w 35"/>
              <a:gd name="T13" fmla="*/ 0 h 36"/>
              <a:gd name="T14" fmla="*/ 2147483647 w 35"/>
              <a:gd name="T15" fmla="*/ 2147483647 h 36"/>
              <a:gd name="T16" fmla="*/ 2147483647 w 35"/>
              <a:gd name="T17" fmla="*/ 2147483647 h 36"/>
              <a:gd name="T18" fmla="*/ 2147483647 w 35"/>
              <a:gd name="T19" fmla="*/ 2147483647 h 36"/>
              <a:gd name="T20" fmla="*/ 2147483647 w 35"/>
              <a:gd name="T21" fmla="*/ 2147483647 h 36"/>
              <a:gd name="T22" fmla="*/ 2147483647 w 35"/>
              <a:gd name="T23" fmla="*/ 2147483647 h 36"/>
              <a:gd name="T24" fmla="*/ 2147483647 w 35"/>
              <a:gd name="T25" fmla="*/ 2147483647 h 36"/>
              <a:gd name="T26" fmla="*/ 2147483647 w 35"/>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36"/>
              <a:gd name="T44" fmla="*/ 35 w 35"/>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36">
                <a:moveTo>
                  <a:pt x="6" y="30"/>
                </a:moveTo>
                <a:lnTo>
                  <a:pt x="6" y="24"/>
                </a:lnTo>
                <a:lnTo>
                  <a:pt x="6" y="18"/>
                </a:lnTo>
                <a:lnTo>
                  <a:pt x="6" y="12"/>
                </a:lnTo>
                <a:lnTo>
                  <a:pt x="0" y="6"/>
                </a:lnTo>
                <a:lnTo>
                  <a:pt x="0" y="0"/>
                </a:lnTo>
                <a:lnTo>
                  <a:pt x="6" y="0"/>
                </a:lnTo>
                <a:lnTo>
                  <a:pt x="12" y="6"/>
                </a:lnTo>
                <a:lnTo>
                  <a:pt x="24" y="6"/>
                </a:lnTo>
                <a:lnTo>
                  <a:pt x="29" y="18"/>
                </a:lnTo>
                <a:lnTo>
                  <a:pt x="35" y="24"/>
                </a:lnTo>
                <a:lnTo>
                  <a:pt x="29" y="36"/>
                </a:lnTo>
                <a:lnTo>
                  <a:pt x="18" y="36"/>
                </a:lnTo>
                <a:lnTo>
                  <a:pt x="6" y="30"/>
                </a:lnTo>
                <a:close/>
              </a:path>
            </a:pathLst>
          </a:custGeom>
          <a:gradFill rotWithShape="0">
            <a:gsLst>
              <a:gs pos="0">
                <a:srgbClr val="00CC99"/>
              </a:gs>
              <a:gs pos="49001">
                <a:srgbClr val="00CC99"/>
              </a:gs>
              <a:gs pos="50000">
                <a:srgbClr val="00CC99"/>
              </a:gs>
              <a:gs pos="50999">
                <a:srgbClr val="FFC000"/>
              </a:gs>
              <a:gs pos="100000">
                <a:srgbClr val="FFC000"/>
              </a:gs>
            </a:gsLst>
            <a:lin ang="10800000"/>
          </a:gradFill>
          <a:ln w="12700">
            <a:solidFill>
              <a:srgbClr val="000000"/>
            </a:solidFill>
            <a:prstDash val="solid"/>
            <a:round/>
            <a:headEnd/>
            <a:tailEnd/>
          </a:ln>
        </p:spPr>
        <p:txBody>
          <a:bodyPr/>
          <a:lstStyle/>
          <a:p>
            <a:endParaRPr lang="fi-FI"/>
          </a:p>
        </p:txBody>
      </p:sp>
      <p:sp>
        <p:nvSpPr>
          <p:cNvPr id="7187" name="Freeform 20"/>
          <p:cNvSpPr>
            <a:spLocks noChangeAspect="1"/>
          </p:cNvSpPr>
          <p:nvPr/>
        </p:nvSpPr>
        <p:spPr bwMode="auto">
          <a:xfrm>
            <a:off x="1954213" y="4002088"/>
            <a:ext cx="1004887" cy="569912"/>
          </a:xfrm>
          <a:custGeom>
            <a:avLst/>
            <a:gdLst>
              <a:gd name="T0" fmla="*/ 2147483647 w 574"/>
              <a:gd name="T1" fmla="*/ 2147483647 h 326"/>
              <a:gd name="T2" fmla="*/ 2147483647 w 574"/>
              <a:gd name="T3" fmla="*/ 2147483647 h 326"/>
              <a:gd name="T4" fmla="*/ 2147483647 w 574"/>
              <a:gd name="T5" fmla="*/ 2147483647 h 326"/>
              <a:gd name="T6" fmla="*/ 2147483647 w 574"/>
              <a:gd name="T7" fmla="*/ 2147483647 h 326"/>
              <a:gd name="T8" fmla="*/ 2147483647 w 574"/>
              <a:gd name="T9" fmla="*/ 2147483647 h 326"/>
              <a:gd name="T10" fmla="*/ 0 w 574"/>
              <a:gd name="T11" fmla="*/ 2147483647 h 326"/>
              <a:gd name="T12" fmla="*/ 2147483647 w 574"/>
              <a:gd name="T13" fmla="*/ 0 h 326"/>
              <a:gd name="T14" fmla="*/ 2147483647 w 574"/>
              <a:gd name="T15" fmla="*/ 0 h 326"/>
              <a:gd name="T16" fmla="*/ 2147483647 w 574"/>
              <a:gd name="T17" fmla="*/ 0 h 326"/>
              <a:gd name="T18" fmla="*/ 2147483647 w 574"/>
              <a:gd name="T19" fmla="*/ 0 h 326"/>
              <a:gd name="T20" fmla="*/ 2147483647 w 574"/>
              <a:gd name="T21" fmla="*/ 2147483647 h 326"/>
              <a:gd name="T22" fmla="*/ 2147483647 w 574"/>
              <a:gd name="T23" fmla="*/ 2147483647 h 3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4"/>
              <a:gd name="T37" fmla="*/ 0 h 326"/>
              <a:gd name="T38" fmla="*/ 574 w 574"/>
              <a:gd name="T39" fmla="*/ 326 h 3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4" h="326">
                <a:moveTo>
                  <a:pt x="431" y="69"/>
                </a:moveTo>
                <a:lnTo>
                  <a:pt x="431" y="206"/>
                </a:lnTo>
                <a:lnTo>
                  <a:pt x="287" y="275"/>
                </a:lnTo>
                <a:lnTo>
                  <a:pt x="163" y="326"/>
                </a:lnTo>
                <a:lnTo>
                  <a:pt x="72" y="138"/>
                </a:lnTo>
                <a:lnTo>
                  <a:pt x="0" y="69"/>
                </a:lnTo>
                <a:lnTo>
                  <a:pt x="72" y="0"/>
                </a:lnTo>
                <a:lnTo>
                  <a:pt x="215" y="0"/>
                </a:lnTo>
                <a:lnTo>
                  <a:pt x="431" y="0"/>
                </a:lnTo>
                <a:lnTo>
                  <a:pt x="574" y="0"/>
                </a:lnTo>
                <a:lnTo>
                  <a:pt x="488" y="126"/>
                </a:lnTo>
                <a:lnTo>
                  <a:pt x="431" y="69"/>
                </a:lnTo>
                <a:close/>
              </a:path>
            </a:pathLst>
          </a:custGeom>
          <a:gradFill rotWithShape="0">
            <a:gsLst>
              <a:gs pos="0">
                <a:srgbClr val="00CC99"/>
              </a:gs>
              <a:gs pos="49001">
                <a:srgbClr val="00CC99"/>
              </a:gs>
              <a:gs pos="50000">
                <a:srgbClr val="00CC99"/>
              </a:gs>
              <a:gs pos="50999">
                <a:srgbClr val="FFC000"/>
              </a:gs>
              <a:gs pos="100000">
                <a:srgbClr val="FFC000"/>
              </a:gs>
            </a:gsLst>
            <a:lin ang="10800000"/>
          </a:gradFill>
          <a:ln w="12700">
            <a:solidFill>
              <a:srgbClr val="000000"/>
            </a:solidFill>
            <a:prstDash val="solid"/>
            <a:round/>
            <a:headEnd/>
            <a:tailEnd/>
          </a:ln>
        </p:spPr>
        <p:txBody>
          <a:bodyPr/>
          <a:lstStyle/>
          <a:p>
            <a:endParaRPr lang="fi-FI"/>
          </a:p>
        </p:txBody>
      </p:sp>
      <p:sp>
        <p:nvSpPr>
          <p:cNvPr id="7188" name="Freeform 21"/>
          <p:cNvSpPr>
            <a:spLocks noChangeAspect="1"/>
          </p:cNvSpPr>
          <p:nvPr/>
        </p:nvSpPr>
        <p:spPr bwMode="auto">
          <a:xfrm>
            <a:off x="2081213" y="4483100"/>
            <a:ext cx="877887" cy="1930400"/>
          </a:xfrm>
          <a:custGeom>
            <a:avLst/>
            <a:gdLst>
              <a:gd name="T0" fmla="*/ 2147483647 w 42"/>
              <a:gd name="T1" fmla="*/ 2147483647 h 96"/>
              <a:gd name="T2" fmla="*/ 2147483647 w 42"/>
              <a:gd name="T3" fmla="*/ 0 h 96"/>
              <a:gd name="T4" fmla="*/ 2147483647 w 42"/>
              <a:gd name="T5" fmla="*/ 2147483647 h 96"/>
              <a:gd name="T6" fmla="*/ 2147483647 w 42"/>
              <a:gd name="T7" fmla="*/ 0 h 96"/>
              <a:gd name="T8" fmla="*/ 2147483647 w 42"/>
              <a:gd name="T9" fmla="*/ 2147483647 h 96"/>
              <a:gd name="T10" fmla="*/ 2147483647 w 42"/>
              <a:gd name="T11" fmla="*/ 2147483647 h 96"/>
              <a:gd name="T12" fmla="*/ 2147483647 w 42"/>
              <a:gd name="T13" fmla="*/ 2147483647 h 96"/>
              <a:gd name="T14" fmla="*/ 2147483647 w 42"/>
              <a:gd name="T15" fmla="*/ 2147483647 h 96"/>
              <a:gd name="T16" fmla="*/ 2147483647 w 42"/>
              <a:gd name="T17" fmla="*/ 2147483647 h 96"/>
              <a:gd name="T18" fmla="*/ 2147483647 w 42"/>
              <a:gd name="T19" fmla="*/ 2147483647 h 96"/>
              <a:gd name="T20" fmla="*/ 2147483647 w 42"/>
              <a:gd name="T21" fmla="*/ 2147483647 h 96"/>
              <a:gd name="T22" fmla="*/ 2147483647 w 42"/>
              <a:gd name="T23" fmla="*/ 2147483647 h 96"/>
              <a:gd name="T24" fmla="*/ 2147483647 w 42"/>
              <a:gd name="T25" fmla="*/ 2147483647 h 96"/>
              <a:gd name="T26" fmla="*/ 2147483647 w 42"/>
              <a:gd name="T27" fmla="*/ 2147483647 h 96"/>
              <a:gd name="T28" fmla="*/ 2147483647 w 42"/>
              <a:gd name="T29" fmla="*/ 2147483647 h 96"/>
              <a:gd name="T30" fmla="*/ 2147483647 w 42"/>
              <a:gd name="T31" fmla="*/ 2147483647 h 96"/>
              <a:gd name="T32" fmla="*/ 0 w 42"/>
              <a:gd name="T33" fmla="*/ 2147483647 h 96"/>
              <a:gd name="T34" fmla="*/ 2147483647 w 42"/>
              <a:gd name="T35" fmla="*/ 2147483647 h 96"/>
              <a:gd name="T36" fmla="*/ 2147483647 w 42"/>
              <a:gd name="T37" fmla="*/ 2147483647 h 96"/>
              <a:gd name="T38" fmla="*/ 2147483647 w 42"/>
              <a:gd name="T39" fmla="*/ 2147483647 h 96"/>
              <a:gd name="T40" fmla="*/ 2147483647 w 42"/>
              <a:gd name="T41" fmla="*/ 2147483647 h 96"/>
              <a:gd name="T42" fmla="*/ 2147483647 w 42"/>
              <a:gd name="T43" fmla="*/ 2147483647 h 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96"/>
              <a:gd name="T68" fmla="*/ 42 w 42"/>
              <a:gd name="T69" fmla="*/ 96 h 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96">
                <a:moveTo>
                  <a:pt x="12" y="24"/>
                </a:moveTo>
                <a:lnTo>
                  <a:pt x="6" y="0"/>
                </a:lnTo>
                <a:lnTo>
                  <a:pt x="6" y="6"/>
                </a:lnTo>
                <a:lnTo>
                  <a:pt x="18" y="0"/>
                </a:lnTo>
                <a:lnTo>
                  <a:pt x="30" y="12"/>
                </a:lnTo>
                <a:lnTo>
                  <a:pt x="36" y="12"/>
                </a:lnTo>
                <a:lnTo>
                  <a:pt x="42" y="12"/>
                </a:lnTo>
                <a:lnTo>
                  <a:pt x="36" y="24"/>
                </a:lnTo>
                <a:lnTo>
                  <a:pt x="42" y="30"/>
                </a:lnTo>
                <a:lnTo>
                  <a:pt x="42" y="42"/>
                </a:lnTo>
                <a:lnTo>
                  <a:pt x="42" y="72"/>
                </a:lnTo>
                <a:lnTo>
                  <a:pt x="42" y="84"/>
                </a:lnTo>
                <a:lnTo>
                  <a:pt x="30" y="90"/>
                </a:lnTo>
                <a:lnTo>
                  <a:pt x="30" y="96"/>
                </a:lnTo>
                <a:lnTo>
                  <a:pt x="24" y="90"/>
                </a:lnTo>
                <a:lnTo>
                  <a:pt x="12" y="84"/>
                </a:lnTo>
                <a:lnTo>
                  <a:pt x="0" y="66"/>
                </a:lnTo>
                <a:lnTo>
                  <a:pt x="24" y="54"/>
                </a:lnTo>
                <a:lnTo>
                  <a:pt x="18" y="42"/>
                </a:lnTo>
                <a:lnTo>
                  <a:pt x="12" y="42"/>
                </a:lnTo>
                <a:lnTo>
                  <a:pt x="6" y="30"/>
                </a:lnTo>
                <a:lnTo>
                  <a:pt x="12" y="24"/>
                </a:lnTo>
                <a:close/>
              </a:path>
            </a:pathLst>
          </a:custGeom>
          <a:solidFill>
            <a:srgbClr val="00CC99"/>
          </a:solidFill>
          <a:ln w="12700">
            <a:solidFill>
              <a:srgbClr val="000000"/>
            </a:solidFill>
            <a:prstDash val="solid"/>
            <a:round/>
            <a:headEnd/>
            <a:tailEnd/>
          </a:ln>
        </p:spPr>
        <p:txBody>
          <a:bodyPr/>
          <a:lstStyle/>
          <a:p>
            <a:endParaRPr lang="fi-FI"/>
          </a:p>
        </p:txBody>
      </p:sp>
      <p:sp>
        <p:nvSpPr>
          <p:cNvPr id="7189" name="Freeform 22"/>
          <p:cNvSpPr>
            <a:spLocks noChangeAspect="1"/>
          </p:cNvSpPr>
          <p:nvPr/>
        </p:nvSpPr>
        <p:spPr bwMode="auto">
          <a:xfrm>
            <a:off x="971550" y="4725988"/>
            <a:ext cx="1617663" cy="1087437"/>
          </a:xfrm>
          <a:custGeom>
            <a:avLst/>
            <a:gdLst>
              <a:gd name="T0" fmla="*/ 2147483647 w 77"/>
              <a:gd name="T1" fmla="*/ 2147483647 h 54"/>
              <a:gd name="T2" fmla="*/ 2147483647 w 77"/>
              <a:gd name="T3" fmla="*/ 2147483647 h 54"/>
              <a:gd name="T4" fmla="*/ 2147483647 w 77"/>
              <a:gd name="T5" fmla="*/ 2147483647 h 54"/>
              <a:gd name="T6" fmla="*/ 2147483647 w 77"/>
              <a:gd name="T7" fmla="*/ 2147483647 h 54"/>
              <a:gd name="T8" fmla="*/ 2147483647 w 77"/>
              <a:gd name="T9" fmla="*/ 2147483647 h 54"/>
              <a:gd name="T10" fmla="*/ 0 w 77"/>
              <a:gd name="T11" fmla="*/ 2147483647 h 54"/>
              <a:gd name="T12" fmla="*/ 2147483647 w 77"/>
              <a:gd name="T13" fmla="*/ 2147483647 h 54"/>
              <a:gd name="T14" fmla="*/ 2147483647 w 77"/>
              <a:gd name="T15" fmla="*/ 2147483647 h 54"/>
              <a:gd name="T16" fmla="*/ 2147483647 w 77"/>
              <a:gd name="T17" fmla="*/ 2147483647 h 54"/>
              <a:gd name="T18" fmla="*/ 2147483647 w 77"/>
              <a:gd name="T19" fmla="*/ 2147483647 h 54"/>
              <a:gd name="T20" fmla="*/ 2147483647 w 77"/>
              <a:gd name="T21" fmla="*/ 2147483647 h 54"/>
              <a:gd name="T22" fmla="*/ 2147483647 w 77"/>
              <a:gd name="T23" fmla="*/ 0 h 54"/>
              <a:gd name="T24" fmla="*/ 2147483647 w 77"/>
              <a:gd name="T25" fmla="*/ 2147483647 h 54"/>
              <a:gd name="T26" fmla="*/ 2147483647 w 77"/>
              <a:gd name="T27" fmla="*/ 2147483647 h 54"/>
              <a:gd name="T28" fmla="*/ 2147483647 w 77"/>
              <a:gd name="T29" fmla="*/ 2147483647 h 54"/>
              <a:gd name="T30" fmla="*/ 2147483647 w 77"/>
              <a:gd name="T31" fmla="*/ 2147483647 h 54"/>
              <a:gd name="T32" fmla="*/ 2147483647 w 77"/>
              <a:gd name="T33" fmla="*/ 2147483647 h 54"/>
              <a:gd name="T34" fmla="*/ 2147483647 w 77"/>
              <a:gd name="T35" fmla="*/ 2147483647 h 54"/>
              <a:gd name="T36" fmla="*/ 2147483647 w 77"/>
              <a:gd name="T37" fmla="*/ 2147483647 h 54"/>
              <a:gd name="T38" fmla="*/ 2147483647 w 77"/>
              <a:gd name="T39" fmla="*/ 2147483647 h 54"/>
              <a:gd name="T40" fmla="*/ 2147483647 w 77"/>
              <a:gd name="T41" fmla="*/ 2147483647 h 54"/>
              <a:gd name="T42" fmla="*/ 2147483647 w 77"/>
              <a:gd name="T43" fmla="*/ 2147483647 h 54"/>
              <a:gd name="T44" fmla="*/ 2147483647 w 77"/>
              <a:gd name="T45" fmla="*/ 2147483647 h 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7"/>
              <a:gd name="T70" fmla="*/ 0 h 54"/>
              <a:gd name="T71" fmla="*/ 77 w 77"/>
              <a:gd name="T72" fmla="*/ 54 h 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7" h="54">
                <a:moveTo>
                  <a:pt x="47" y="48"/>
                </a:moveTo>
                <a:lnTo>
                  <a:pt x="30" y="54"/>
                </a:lnTo>
                <a:lnTo>
                  <a:pt x="30" y="36"/>
                </a:lnTo>
                <a:lnTo>
                  <a:pt x="18" y="42"/>
                </a:lnTo>
                <a:lnTo>
                  <a:pt x="12" y="42"/>
                </a:lnTo>
                <a:lnTo>
                  <a:pt x="0" y="30"/>
                </a:lnTo>
                <a:lnTo>
                  <a:pt x="6" y="30"/>
                </a:lnTo>
                <a:lnTo>
                  <a:pt x="6" y="24"/>
                </a:lnTo>
                <a:lnTo>
                  <a:pt x="12" y="24"/>
                </a:lnTo>
                <a:lnTo>
                  <a:pt x="12" y="12"/>
                </a:lnTo>
                <a:lnTo>
                  <a:pt x="12" y="6"/>
                </a:lnTo>
                <a:lnTo>
                  <a:pt x="12" y="0"/>
                </a:lnTo>
                <a:lnTo>
                  <a:pt x="30" y="12"/>
                </a:lnTo>
                <a:lnTo>
                  <a:pt x="30" y="18"/>
                </a:lnTo>
                <a:lnTo>
                  <a:pt x="36" y="18"/>
                </a:lnTo>
                <a:lnTo>
                  <a:pt x="59" y="18"/>
                </a:lnTo>
                <a:lnTo>
                  <a:pt x="59" y="24"/>
                </a:lnTo>
                <a:lnTo>
                  <a:pt x="59" y="18"/>
                </a:lnTo>
                <a:lnTo>
                  <a:pt x="65" y="30"/>
                </a:lnTo>
                <a:lnTo>
                  <a:pt x="71" y="30"/>
                </a:lnTo>
                <a:lnTo>
                  <a:pt x="77" y="42"/>
                </a:lnTo>
                <a:lnTo>
                  <a:pt x="53" y="54"/>
                </a:lnTo>
                <a:lnTo>
                  <a:pt x="47" y="48"/>
                </a:lnTo>
                <a:close/>
              </a:path>
            </a:pathLst>
          </a:custGeom>
          <a:solidFill>
            <a:schemeClr val="bg1"/>
          </a:solidFill>
          <a:ln w="12700">
            <a:solidFill>
              <a:srgbClr val="000000"/>
            </a:solidFill>
            <a:prstDash val="solid"/>
            <a:round/>
            <a:headEnd/>
            <a:tailEnd/>
          </a:ln>
        </p:spPr>
        <p:txBody>
          <a:bodyPr/>
          <a:lstStyle/>
          <a:p>
            <a:endParaRPr lang="fi-FI"/>
          </a:p>
        </p:txBody>
      </p:sp>
      <p:sp>
        <p:nvSpPr>
          <p:cNvPr id="7190" name="Freeform 23"/>
          <p:cNvSpPr>
            <a:spLocks noChangeAspect="1"/>
          </p:cNvSpPr>
          <p:nvPr/>
        </p:nvSpPr>
        <p:spPr bwMode="auto">
          <a:xfrm>
            <a:off x="971550" y="4725988"/>
            <a:ext cx="128588" cy="242887"/>
          </a:xfrm>
          <a:custGeom>
            <a:avLst/>
            <a:gdLst>
              <a:gd name="T0" fmla="*/ 2147483647 w 6"/>
              <a:gd name="T1" fmla="*/ 2147483647 h 12"/>
              <a:gd name="T2" fmla="*/ 2147483647 w 6"/>
              <a:gd name="T3" fmla="*/ 2147483647 h 12"/>
              <a:gd name="T4" fmla="*/ 0 w 6"/>
              <a:gd name="T5" fmla="*/ 2147483647 h 12"/>
              <a:gd name="T6" fmla="*/ 0 w 6"/>
              <a:gd name="T7" fmla="*/ 2147483647 h 12"/>
              <a:gd name="T8" fmla="*/ 0 w 6"/>
              <a:gd name="T9" fmla="*/ 0 h 12"/>
              <a:gd name="T10" fmla="*/ 2147483647 w 6"/>
              <a:gd name="T11" fmla="*/ 0 h 12"/>
              <a:gd name="T12" fmla="*/ 2147483647 w 6"/>
              <a:gd name="T13" fmla="*/ 2147483647 h 12"/>
              <a:gd name="T14" fmla="*/ 0 60000 65536"/>
              <a:gd name="T15" fmla="*/ 0 60000 65536"/>
              <a:gd name="T16" fmla="*/ 0 60000 65536"/>
              <a:gd name="T17" fmla="*/ 0 60000 65536"/>
              <a:gd name="T18" fmla="*/ 0 60000 65536"/>
              <a:gd name="T19" fmla="*/ 0 60000 65536"/>
              <a:gd name="T20" fmla="*/ 0 60000 65536"/>
              <a:gd name="T21" fmla="*/ 0 w 6"/>
              <a:gd name="T22" fmla="*/ 0 h 12"/>
              <a:gd name="T23" fmla="*/ 6 w 6"/>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2">
                <a:moveTo>
                  <a:pt x="6" y="6"/>
                </a:moveTo>
                <a:lnTo>
                  <a:pt x="6" y="12"/>
                </a:lnTo>
                <a:lnTo>
                  <a:pt x="0" y="12"/>
                </a:lnTo>
                <a:lnTo>
                  <a:pt x="0" y="6"/>
                </a:lnTo>
                <a:lnTo>
                  <a:pt x="0" y="0"/>
                </a:lnTo>
                <a:lnTo>
                  <a:pt x="6" y="0"/>
                </a:lnTo>
                <a:lnTo>
                  <a:pt x="6" y="6"/>
                </a:lnTo>
                <a:close/>
              </a:path>
            </a:pathLst>
          </a:custGeom>
          <a:solidFill>
            <a:schemeClr val="bg1"/>
          </a:solidFill>
          <a:ln w="0">
            <a:solidFill>
              <a:srgbClr val="000000"/>
            </a:solidFill>
            <a:prstDash val="solid"/>
            <a:round/>
            <a:headEnd/>
            <a:tailEnd/>
          </a:ln>
        </p:spPr>
        <p:txBody>
          <a:bodyPr/>
          <a:lstStyle/>
          <a:p>
            <a:endParaRPr lang="fi-FI"/>
          </a:p>
        </p:txBody>
      </p:sp>
      <p:sp>
        <p:nvSpPr>
          <p:cNvPr id="7191" name="Rectangle 24"/>
          <p:cNvSpPr>
            <a:spLocks noChangeAspect="1" noChangeArrowheads="1"/>
          </p:cNvSpPr>
          <p:nvPr/>
        </p:nvSpPr>
        <p:spPr bwMode="auto">
          <a:xfrm>
            <a:off x="2484438" y="5732463"/>
            <a:ext cx="358775"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Eura</a:t>
            </a:r>
          </a:p>
        </p:txBody>
      </p:sp>
      <p:sp>
        <p:nvSpPr>
          <p:cNvPr id="7192" name="Rectangle 25"/>
          <p:cNvSpPr>
            <a:spLocks noChangeAspect="1" noChangeArrowheads="1"/>
          </p:cNvSpPr>
          <p:nvPr/>
        </p:nvSpPr>
        <p:spPr bwMode="auto">
          <a:xfrm>
            <a:off x="1447800" y="4652963"/>
            <a:ext cx="650875"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Eurajoki</a:t>
            </a:r>
            <a:endParaRPr lang="fi-FI" sz="1100" b="1">
              <a:cs typeface="Arial" charset="0"/>
            </a:endParaRPr>
          </a:p>
        </p:txBody>
      </p:sp>
      <p:sp>
        <p:nvSpPr>
          <p:cNvPr id="7193" name="Rectangle 26"/>
          <p:cNvSpPr>
            <a:spLocks noChangeAspect="1" noChangeArrowheads="1"/>
          </p:cNvSpPr>
          <p:nvPr/>
        </p:nvSpPr>
        <p:spPr bwMode="auto">
          <a:xfrm>
            <a:off x="2700338" y="4292600"/>
            <a:ext cx="690562" cy="336550"/>
          </a:xfrm>
          <a:prstGeom prst="rect">
            <a:avLst/>
          </a:prstGeom>
          <a:noFill/>
          <a:ln w="9525">
            <a:noFill/>
            <a:miter lim="800000"/>
            <a:headEnd/>
            <a:tailEnd/>
          </a:ln>
        </p:spPr>
        <p:txBody>
          <a:bodyPr lIns="0" tIns="0" rIns="0" bIns="0">
            <a:spAutoFit/>
          </a:bodyPr>
          <a:lstStyle/>
          <a:p>
            <a:r>
              <a:rPr lang="fi-FI" sz="1100" b="1">
                <a:solidFill>
                  <a:srgbClr val="000000"/>
                </a:solidFill>
                <a:latin typeface="Verdana" pitchFamily="34" charset="0"/>
                <a:cs typeface="Arial" charset="0"/>
              </a:rPr>
              <a:t>Harja- valta</a:t>
            </a:r>
            <a:endParaRPr lang="fi-FI" sz="1100" b="1">
              <a:cs typeface="Arial" charset="0"/>
            </a:endParaRPr>
          </a:p>
        </p:txBody>
      </p:sp>
      <p:sp>
        <p:nvSpPr>
          <p:cNvPr id="7194" name="Rectangle 27"/>
          <p:cNvSpPr>
            <a:spLocks noChangeAspect="1" noChangeArrowheads="1"/>
          </p:cNvSpPr>
          <p:nvPr/>
        </p:nvSpPr>
        <p:spPr bwMode="auto">
          <a:xfrm>
            <a:off x="2771775" y="1341438"/>
            <a:ext cx="792163"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Honkajoki</a:t>
            </a:r>
            <a:endParaRPr lang="fi-FI" sz="1100" b="1">
              <a:cs typeface="Arial" charset="0"/>
            </a:endParaRPr>
          </a:p>
        </p:txBody>
      </p:sp>
      <p:sp>
        <p:nvSpPr>
          <p:cNvPr id="7195" name="Rectangle 28"/>
          <p:cNvSpPr>
            <a:spLocks noChangeAspect="1" noChangeArrowheads="1"/>
          </p:cNvSpPr>
          <p:nvPr/>
        </p:nvSpPr>
        <p:spPr bwMode="auto">
          <a:xfrm>
            <a:off x="3779838" y="5229225"/>
            <a:ext cx="731837"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Huittinen</a:t>
            </a:r>
            <a:endParaRPr lang="fi-FI" sz="1100" b="1">
              <a:cs typeface="Arial" charset="0"/>
            </a:endParaRPr>
          </a:p>
        </p:txBody>
      </p:sp>
      <p:sp>
        <p:nvSpPr>
          <p:cNvPr id="7196" name="Rectangle 29"/>
          <p:cNvSpPr>
            <a:spLocks noChangeAspect="1" noChangeArrowheads="1"/>
          </p:cNvSpPr>
          <p:nvPr/>
        </p:nvSpPr>
        <p:spPr bwMode="auto">
          <a:xfrm>
            <a:off x="4068763" y="2030413"/>
            <a:ext cx="723900"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Jämijärvi</a:t>
            </a:r>
            <a:endParaRPr lang="fi-FI" sz="1100" b="1">
              <a:cs typeface="Arial" charset="0"/>
            </a:endParaRPr>
          </a:p>
        </p:txBody>
      </p:sp>
      <p:sp>
        <p:nvSpPr>
          <p:cNvPr id="7197" name="Rectangle 30"/>
          <p:cNvSpPr>
            <a:spLocks noChangeAspect="1" noChangeArrowheads="1"/>
          </p:cNvSpPr>
          <p:nvPr/>
        </p:nvSpPr>
        <p:spPr bwMode="auto">
          <a:xfrm>
            <a:off x="2957513" y="2030413"/>
            <a:ext cx="968375"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Kankaanpää</a:t>
            </a:r>
            <a:endParaRPr lang="fi-FI" sz="1100" b="1">
              <a:cs typeface="Arial" charset="0"/>
            </a:endParaRPr>
          </a:p>
        </p:txBody>
      </p:sp>
      <p:sp>
        <p:nvSpPr>
          <p:cNvPr id="7198" name="Rectangle 31"/>
          <p:cNvSpPr>
            <a:spLocks noChangeAspect="1" noChangeArrowheads="1"/>
          </p:cNvSpPr>
          <p:nvPr/>
        </p:nvSpPr>
        <p:spPr bwMode="auto">
          <a:xfrm>
            <a:off x="3851275" y="765175"/>
            <a:ext cx="503238"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Karvia</a:t>
            </a:r>
            <a:endParaRPr lang="fi-FI" sz="1100" b="1">
              <a:cs typeface="Arial" charset="0"/>
            </a:endParaRPr>
          </a:p>
        </p:txBody>
      </p:sp>
      <p:sp>
        <p:nvSpPr>
          <p:cNvPr id="7199" name="Rectangle 33"/>
          <p:cNvSpPr>
            <a:spLocks noChangeAspect="1" noChangeArrowheads="1"/>
          </p:cNvSpPr>
          <p:nvPr/>
        </p:nvSpPr>
        <p:spPr bwMode="auto">
          <a:xfrm>
            <a:off x="3275013" y="4333875"/>
            <a:ext cx="769937"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Kokemäki</a:t>
            </a:r>
            <a:endParaRPr lang="fi-FI" sz="1100" b="1">
              <a:cs typeface="Arial" charset="0"/>
            </a:endParaRPr>
          </a:p>
        </p:txBody>
      </p:sp>
      <p:sp>
        <p:nvSpPr>
          <p:cNvPr id="7200" name="Rectangle 34"/>
          <p:cNvSpPr>
            <a:spLocks noChangeAspect="1" noChangeArrowheads="1"/>
          </p:cNvSpPr>
          <p:nvPr/>
        </p:nvSpPr>
        <p:spPr bwMode="auto">
          <a:xfrm>
            <a:off x="3059113" y="5157788"/>
            <a:ext cx="482600"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Köyliö</a:t>
            </a:r>
            <a:endParaRPr lang="fi-FI" sz="1100" b="1">
              <a:cs typeface="Arial" charset="0"/>
            </a:endParaRPr>
          </a:p>
        </p:txBody>
      </p:sp>
      <p:sp>
        <p:nvSpPr>
          <p:cNvPr id="7201" name="Rectangle 35"/>
          <p:cNvSpPr>
            <a:spLocks noChangeAspect="1" noChangeArrowheads="1"/>
          </p:cNvSpPr>
          <p:nvPr/>
        </p:nvSpPr>
        <p:spPr bwMode="auto">
          <a:xfrm>
            <a:off x="3492500" y="3068638"/>
            <a:ext cx="414338"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Lavia</a:t>
            </a:r>
          </a:p>
        </p:txBody>
      </p:sp>
      <p:sp>
        <p:nvSpPr>
          <p:cNvPr id="7202" name="Rectangle 36"/>
          <p:cNvSpPr>
            <a:spLocks noChangeAspect="1" noChangeArrowheads="1"/>
          </p:cNvSpPr>
          <p:nvPr/>
        </p:nvSpPr>
        <p:spPr bwMode="auto">
          <a:xfrm>
            <a:off x="1508125" y="4144963"/>
            <a:ext cx="420688"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Luvia</a:t>
            </a:r>
            <a:endParaRPr lang="fi-FI" sz="1100" b="1">
              <a:cs typeface="Arial" charset="0"/>
            </a:endParaRPr>
          </a:p>
        </p:txBody>
      </p:sp>
      <p:sp>
        <p:nvSpPr>
          <p:cNvPr id="7203" name="Rectangle 37"/>
          <p:cNvSpPr>
            <a:spLocks noChangeAspect="1" noChangeArrowheads="1"/>
          </p:cNvSpPr>
          <p:nvPr/>
        </p:nvSpPr>
        <p:spPr bwMode="auto">
          <a:xfrm>
            <a:off x="1258888" y="1557338"/>
            <a:ext cx="830262"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Merikarvia</a:t>
            </a:r>
            <a:endParaRPr lang="fi-FI" sz="1100" b="1">
              <a:cs typeface="Arial" charset="0"/>
            </a:endParaRPr>
          </a:p>
        </p:txBody>
      </p:sp>
      <p:sp>
        <p:nvSpPr>
          <p:cNvPr id="7204" name="Rectangle 38"/>
          <p:cNvSpPr>
            <a:spLocks noChangeAspect="1" noChangeArrowheads="1"/>
          </p:cNvSpPr>
          <p:nvPr/>
        </p:nvSpPr>
        <p:spPr bwMode="auto">
          <a:xfrm>
            <a:off x="2124075" y="4076700"/>
            <a:ext cx="588963"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Nakkila</a:t>
            </a:r>
            <a:endParaRPr lang="fi-FI" sz="1100" b="1">
              <a:cs typeface="Arial" charset="0"/>
            </a:endParaRPr>
          </a:p>
        </p:txBody>
      </p:sp>
      <p:sp>
        <p:nvSpPr>
          <p:cNvPr id="7205" name="Rectangle 39"/>
          <p:cNvSpPr>
            <a:spLocks noChangeAspect="1" noChangeArrowheads="1"/>
          </p:cNvSpPr>
          <p:nvPr/>
        </p:nvSpPr>
        <p:spPr bwMode="auto">
          <a:xfrm>
            <a:off x="2411413" y="2565400"/>
            <a:ext cx="793750"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Pomarkku</a:t>
            </a:r>
            <a:endParaRPr lang="fi-FI" sz="1100" b="1">
              <a:cs typeface="Arial" charset="0"/>
            </a:endParaRPr>
          </a:p>
        </p:txBody>
      </p:sp>
      <p:sp>
        <p:nvSpPr>
          <p:cNvPr id="7206" name="Rectangle 40"/>
          <p:cNvSpPr>
            <a:spLocks noChangeAspect="1" noChangeArrowheads="1"/>
          </p:cNvSpPr>
          <p:nvPr/>
        </p:nvSpPr>
        <p:spPr bwMode="auto">
          <a:xfrm>
            <a:off x="2124075" y="1916113"/>
            <a:ext cx="722313"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Siikainen</a:t>
            </a:r>
            <a:endParaRPr lang="fi-FI" sz="1100" b="1">
              <a:cs typeface="Arial" charset="0"/>
            </a:endParaRPr>
          </a:p>
        </p:txBody>
      </p:sp>
      <p:sp>
        <p:nvSpPr>
          <p:cNvPr id="7207" name="Rectangle 41"/>
          <p:cNvSpPr>
            <a:spLocks noChangeAspect="1" noChangeArrowheads="1"/>
          </p:cNvSpPr>
          <p:nvPr/>
        </p:nvSpPr>
        <p:spPr bwMode="auto">
          <a:xfrm>
            <a:off x="3059113" y="5732463"/>
            <a:ext cx="519112"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Säkylä</a:t>
            </a:r>
            <a:endParaRPr lang="fi-FI" sz="1100" b="1">
              <a:cs typeface="Arial" charset="0"/>
            </a:endParaRPr>
          </a:p>
        </p:txBody>
      </p:sp>
      <p:sp>
        <p:nvSpPr>
          <p:cNvPr id="7208" name="Rectangle 42"/>
          <p:cNvSpPr>
            <a:spLocks noChangeAspect="1" noChangeArrowheads="1"/>
          </p:cNvSpPr>
          <p:nvPr/>
        </p:nvSpPr>
        <p:spPr bwMode="auto">
          <a:xfrm>
            <a:off x="2619375" y="3532188"/>
            <a:ext cx="439738"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Ulvila</a:t>
            </a:r>
            <a:endParaRPr lang="fi-FI" sz="1100" b="1">
              <a:cs typeface="Arial" charset="0"/>
            </a:endParaRPr>
          </a:p>
        </p:txBody>
      </p:sp>
      <p:sp>
        <p:nvSpPr>
          <p:cNvPr id="7209" name="Rectangle 43"/>
          <p:cNvSpPr>
            <a:spLocks noChangeAspect="1" noChangeArrowheads="1"/>
          </p:cNvSpPr>
          <p:nvPr/>
        </p:nvSpPr>
        <p:spPr bwMode="auto">
          <a:xfrm>
            <a:off x="1403350" y="5229225"/>
            <a:ext cx="544513" cy="168275"/>
          </a:xfrm>
          <a:prstGeom prst="rect">
            <a:avLst/>
          </a:prstGeom>
          <a:solidFill>
            <a:schemeClr val="bg1"/>
          </a:solid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Rauma</a:t>
            </a:r>
          </a:p>
        </p:txBody>
      </p:sp>
      <p:sp>
        <p:nvSpPr>
          <p:cNvPr id="7210" name="Freeform 44"/>
          <p:cNvSpPr>
            <a:spLocks noChangeAspect="1"/>
          </p:cNvSpPr>
          <p:nvPr/>
        </p:nvSpPr>
        <p:spPr bwMode="auto">
          <a:xfrm>
            <a:off x="1368425" y="2432050"/>
            <a:ext cx="2103438" cy="1687513"/>
          </a:xfrm>
          <a:custGeom>
            <a:avLst/>
            <a:gdLst>
              <a:gd name="T0" fmla="*/ 2147483647 w 1201"/>
              <a:gd name="T1" fmla="*/ 2147483647 h 963"/>
              <a:gd name="T2" fmla="*/ 2147483647 w 1201"/>
              <a:gd name="T3" fmla="*/ 2147483647 h 963"/>
              <a:gd name="T4" fmla="*/ 2147483647 w 1201"/>
              <a:gd name="T5" fmla="*/ 2147483647 h 963"/>
              <a:gd name="T6" fmla="*/ 2147483647 w 1201"/>
              <a:gd name="T7" fmla="*/ 2147483647 h 963"/>
              <a:gd name="T8" fmla="*/ 2147483647 w 1201"/>
              <a:gd name="T9" fmla="*/ 2147483647 h 963"/>
              <a:gd name="T10" fmla="*/ 2147483647 w 1201"/>
              <a:gd name="T11" fmla="*/ 2147483647 h 963"/>
              <a:gd name="T12" fmla="*/ 2147483647 w 1201"/>
              <a:gd name="T13" fmla="*/ 2147483647 h 963"/>
              <a:gd name="T14" fmla="*/ 2147483647 w 1201"/>
              <a:gd name="T15" fmla="*/ 2147483647 h 963"/>
              <a:gd name="T16" fmla="*/ 2147483647 w 1201"/>
              <a:gd name="T17" fmla="*/ 2147483647 h 963"/>
              <a:gd name="T18" fmla="*/ 2147483647 w 1201"/>
              <a:gd name="T19" fmla="*/ 2147483647 h 963"/>
              <a:gd name="T20" fmla="*/ 2147483647 w 1201"/>
              <a:gd name="T21" fmla="*/ 2147483647 h 963"/>
              <a:gd name="T22" fmla="*/ 2147483647 w 1201"/>
              <a:gd name="T23" fmla="*/ 2147483647 h 963"/>
              <a:gd name="T24" fmla="*/ 2147483647 w 1201"/>
              <a:gd name="T25" fmla="*/ 2147483647 h 963"/>
              <a:gd name="T26" fmla="*/ 2147483647 w 1201"/>
              <a:gd name="T27" fmla="*/ 2147483647 h 963"/>
              <a:gd name="T28" fmla="*/ 0 w 1201"/>
              <a:gd name="T29" fmla="*/ 2147483647 h 963"/>
              <a:gd name="T30" fmla="*/ 0 w 1201"/>
              <a:gd name="T31" fmla="*/ 2147483647 h 963"/>
              <a:gd name="T32" fmla="*/ 2147483647 w 1201"/>
              <a:gd name="T33" fmla="*/ 2147483647 h 963"/>
              <a:gd name="T34" fmla="*/ 2147483647 w 1201"/>
              <a:gd name="T35" fmla="*/ 2147483647 h 963"/>
              <a:gd name="T36" fmla="*/ 2147483647 w 1201"/>
              <a:gd name="T37" fmla="*/ 2147483647 h 963"/>
              <a:gd name="T38" fmla="*/ 2147483647 w 1201"/>
              <a:gd name="T39" fmla="*/ 2147483647 h 963"/>
              <a:gd name="T40" fmla="*/ 2147483647 w 1201"/>
              <a:gd name="T41" fmla="*/ 2147483647 h 963"/>
              <a:gd name="T42" fmla="*/ 2147483647 w 1201"/>
              <a:gd name="T43" fmla="*/ 2147483647 h 963"/>
              <a:gd name="T44" fmla="*/ 2147483647 w 1201"/>
              <a:gd name="T45" fmla="*/ 2147483647 h 963"/>
              <a:gd name="T46" fmla="*/ 2147483647 w 1201"/>
              <a:gd name="T47" fmla="*/ 2147483647 h 963"/>
              <a:gd name="T48" fmla="*/ 2147483647 w 1201"/>
              <a:gd name="T49" fmla="*/ 2147483647 h 963"/>
              <a:gd name="T50" fmla="*/ 2147483647 w 1201"/>
              <a:gd name="T51" fmla="*/ 2147483647 h 963"/>
              <a:gd name="T52" fmla="*/ 2147483647 w 1201"/>
              <a:gd name="T53" fmla="*/ 2147483647 h 963"/>
              <a:gd name="T54" fmla="*/ 2147483647 w 1201"/>
              <a:gd name="T55" fmla="*/ 2147483647 h 963"/>
              <a:gd name="T56" fmla="*/ 2147483647 w 1201"/>
              <a:gd name="T57" fmla="*/ 2147483647 h 963"/>
              <a:gd name="T58" fmla="*/ 2147483647 w 1201"/>
              <a:gd name="T59" fmla="*/ 2147483647 h 963"/>
              <a:gd name="T60" fmla="*/ 2147483647 w 1201"/>
              <a:gd name="T61" fmla="*/ 2147483647 h 963"/>
              <a:gd name="T62" fmla="*/ 2147483647 w 1201"/>
              <a:gd name="T63" fmla="*/ 2147483647 h 963"/>
              <a:gd name="T64" fmla="*/ 2147483647 w 1201"/>
              <a:gd name="T65" fmla="*/ 2147483647 h 963"/>
              <a:gd name="T66" fmla="*/ 2147483647 w 1201"/>
              <a:gd name="T67" fmla="*/ 2147483647 h 963"/>
              <a:gd name="T68" fmla="*/ 2147483647 w 1201"/>
              <a:gd name="T69" fmla="*/ 2147483647 h 963"/>
              <a:gd name="T70" fmla="*/ 2147483647 w 1201"/>
              <a:gd name="T71" fmla="*/ 2147483647 h 963"/>
              <a:gd name="T72" fmla="*/ 2147483647 w 1201"/>
              <a:gd name="T73" fmla="*/ 2147483647 h 963"/>
              <a:gd name="T74" fmla="*/ 2147483647 w 1201"/>
              <a:gd name="T75" fmla="*/ 0 h 963"/>
              <a:gd name="T76" fmla="*/ 2147483647 w 1201"/>
              <a:gd name="T77" fmla="*/ 2147483647 h 963"/>
              <a:gd name="T78" fmla="*/ 2147483647 w 1201"/>
              <a:gd name="T79" fmla="*/ 2147483647 h 963"/>
              <a:gd name="T80" fmla="*/ 2147483647 w 1201"/>
              <a:gd name="T81" fmla="*/ 2147483647 h 963"/>
              <a:gd name="T82" fmla="*/ 2147483647 w 1201"/>
              <a:gd name="T83" fmla="*/ 2147483647 h 963"/>
              <a:gd name="T84" fmla="*/ 2147483647 w 1201"/>
              <a:gd name="T85" fmla="*/ 2147483647 h 963"/>
              <a:gd name="T86" fmla="*/ 2147483647 w 1201"/>
              <a:gd name="T87" fmla="*/ 2147483647 h 963"/>
              <a:gd name="T88" fmla="*/ 2147483647 w 1201"/>
              <a:gd name="T89" fmla="*/ 2147483647 h 963"/>
              <a:gd name="T90" fmla="*/ 2147483647 w 1201"/>
              <a:gd name="T91" fmla="*/ 2147483647 h 963"/>
              <a:gd name="T92" fmla="*/ 2147483647 w 1201"/>
              <a:gd name="T93" fmla="*/ 2147483647 h 96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01"/>
              <a:gd name="T142" fmla="*/ 0 h 963"/>
              <a:gd name="T143" fmla="*/ 1201 w 1201"/>
              <a:gd name="T144" fmla="*/ 963 h 96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01" h="963">
                <a:moveTo>
                  <a:pt x="691" y="564"/>
                </a:moveTo>
                <a:lnTo>
                  <a:pt x="553" y="762"/>
                </a:lnTo>
                <a:lnTo>
                  <a:pt x="478" y="759"/>
                </a:lnTo>
                <a:lnTo>
                  <a:pt x="412" y="897"/>
                </a:lnTo>
                <a:lnTo>
                  <a:pt x="337" y="963"/>
                </a:lnTo>
                <a:lnTo>
                  <a:pt x="280" y="828"/>
                </a:lnTo>
                <a:lnTo>
                  <a:pt x="130" y="828"/>
                </a:lnTo>
                <a:lnTo>
                  <a:pt x="61" y="762"/>
                </a:lnTo>
                <a:lnTo>
                  <a:pt x="109" y="759"/>
                </a:lnTo>
                <a:lnTo>
                  <a:pt x="136" y="750"/>
                </a:lnTo>
                <a:lnTo>
                  <a:pt x="137" y="736"/>
                </a:lnTo>
                <a:lnTo>
                  <a:pt x="104" y="698"/>
                </a:lnTo>
                <a:lnTo>
                  <a:pt x="66" y="681"/>
                </a:lnTo>
                <a:lnTo>
                  <a:pt x="22" y="654"/>
                </a:lnTo>
                <a:lnTo>
                  <a:pt x="0" y="616"/>
                </a:lnTo>
                <a:lnTo>
                  <a:pt x="0" y="600"/>
                </a:lnTo>
                <a:lnTo>
                  <a:pt x="17" y="578"/>
                </a:lnTo>
                <a:lnTo>
                  <a:pt x="49" y="578"/>
                </a:lnTo>
                <a:lnTo>
                  <a:pt x="132" y="632"/>
                </a:lnTo>
                <a:lnTo>
                  <a:pt x="170" y="632"/>
                </a:lnTo>
                <a:lnTo>
                  <a:pt x="181" y="621"/>
                </a:lnTo>
                <a:lnTo>
                  <a:pt x="170" y="589"/>
                </a:lnTo>
                <a:lnTo>
                  <a:pt x="104" y="545"/>
                </a:lnTo>
                <a:lnTo>
                  <a:pt x="88" y="495"/>
                </a:lnTo>
                <a:lnTo>
                  <a:pt x="60" y="419"/>
                </a:lnTo>
                <a:lnTo>
                  <a:pt x="60" y="392"/>
                </a:lnTo>
                <a:lnTo>
                  <a:pt x="83" y="364"/>
                </a:lnTo>
                <a:lnTo>
                  <a:pt x="110" y="364"/>
                </a:lnTo>
                <a:lnTo>
                  <a:pt x="203" y="446"/>
                </a:lnTo>
                <a:lnTo>
                  <a:pt x="230" y="458"/>
                </a:lnTo>
                <a:lnTo>
                  <a:pt x="263" y="452"/>
                </a:lnTo>
                <a:lnTo>
                  <a:pt x="258" y="419"/>
                </a:lnTo>
                <a:lnTo>
                  <a:pt x="186" y="272"/>
                </a:lnTo>
                <a:lnTo>
                  <a:pt x="164" y="239"/>
                </a:lnTo>
                <a:lnTo>
                  <a:pt x="154" y="189"/>
                </a:lnTo>
                <a:lnTo>
                  <a:pt x="154" y="141"/>
                </a:lnTo>
                <a:lnTo>
                  <a:pt x="136" y="3"/>
                </a:lnTo>
                <a:lnTo>
                  <a:pt x="406" y="0"/>
                </a:lnTo>
                <a:lnTo>
                  <a:pt x="769" y="354"/>
                </a:lnTo>
                <a:lnTo>
                  <a:pt x="910" y="357"/>
                </a:lnTo>
                <a:lnTo>
                  <a:pt x="1123" y="144"/>
                </a:lnTo>
                <a:lnTo>
                  <a:pt x="1198" y="210"/>
                </a:lnTo>
                <a:lnTo>
                  <a:pt x="1201" y="276"/>
                </a:lnTo>
                <a:lnTo>
                  <a:pt x="1129" y="417"/>
                </a:lnTo>
                <a:lnTo>
                  <a:pt x="1057" y="489"/>
                </a:lnTo>
                <a:lnTo>
                  <a:pt x="841" y="486"/>
                </a:lnTo>
                <a:lnTo>
                  <a:pt x="691" y="564"/>
                </a:lnTo>
                <a:close/>
              </a:path>
            </a:pathLst>
          </a:custGeom>
          <a:solidFill>
            <a:srgbClr val="FFC000"/>
          </a:solidFill>
          <a:ln w="12700">
            <a:solidFill>
              <a:srgbClr val="000000"/>
            </a:solidFill>
            <a:prstDash val="solid"/>
            <a:round/>
            <a:headEnd/>
            <a:tailEnd/>
          </a:ln>
        </p:spPr>
        <p:txBody>
          <a:bodyPr/>
          <a:lstStyle/>
          <a:p>
            <a:endParaRPr lang="fi-FI"/>
          </a:p>
        </p:txBody>
      </p:sp>
      <p:sp>
        <p:nvSpPr>
          <p:cNvPr id="7211" name="Freeform 45"/>
          <p:cNvSpPr>
            <a:spLocks noChangeAspect="1"/>
          </p:cNvSpPr>
          <p:nvPr/>
        </p:nvSpPr>
        <p:spPr bwMode="auto">
          <a:xfrm>
            <a:off x="1254125" y="2687638"/>
            <a:ext cx="296863" cy="365125"/>
          </a:xfrm>
          <a:custGeom>
            <a:avLst/>
            <a:gdLst>
              <a:gd name="T0" fmla="*/ 2147483647 w 220"/>
              <a:gd name="T1" fmla="*/ 2147483647 h 269"/>
              <a:gd name="T2" fmla="*/ 2147483647 w 220"/>
              <a:gd name="T3" fmla="*/ 2147483647 h 269"/>
              <a:gd name="T4" fmla="*/ 2147483647 w 220"/>
              <a:gd name="T5" fmla="*/ 2147483647 h 269"/>
              <a:gd name="T6" fmla="*/ 2147483647 w 220"/>
              <a:gd name="T7" fmla="*/ 2147483647 h 269"/>
              <a:gd name="T8" fmla="*/ 2147483647 w 220"/>
              <a:gd name="T9" fmla="*/ 2147483647 h 269"/>
              <a:gd name="T10" fmla="*/ 2147483647 w 220"/>
              <a:gd name="T11" fmla="*/ 2147483647 h 269"/>
              <a:gd name="T12" fmla="*/ 2147483647 w 220"/>
              <a:gd name="T13" fmla="*/ 2147483647 h 269"/>
              <a:gd name="T14" fmla="*/ 2147483647 w 220"/>
              <a:gd name="T15" fmla="*/ 2147483647 h 269"/>
              <a:gd name="T16" fmla="*/ 0 w 220"/>
              <a:gd name="T17" fmla="*/ 2147483647 h 269"/>
              <a:gd name="T18" fmla="*/ 2147483647 w 220"/>
              <a:gd name="T19" fmla="*/ 2147483647 h 269"/>
              <a:gd name="T20" fmla="*/ 2147483647 w 220"/>
              <a:gd name="T21" fmla="*/ 2147483647 h 269"/>
              <a:gd name="T22" fmla="*/ 2147483647 w 220"/>
              <a:gd name="T23" fmla="*/ 0 h 269"/>
              <a:gd name="T24" fmla="*/ 2147483647 w 220"/>
              <a:gd name="T25" fmla="*/ 0 h 269"/>
              <a:gd name="T26" fmla="*/ 2147483647 w 220"/>
              <a:gd name="T27" fmla="*/ 2147483647 h 269"/>
              <a:gd name="T28" fmla="*/ 2147483647 w 220"/>
              <a:gd name="T29" fmla="*/ 2147483647 h 2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0"/>
              <a:gd name="T46" fmla="*/ 0 h 269"/>
              <a:gd name="T47" fmla="*/ 220 w 220"/>
              <a:gd name="T48" fmla="*/ 269 h 2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0" h="269">
                <a:moveTo>
                  <a:pt x="149" y="71"/>
                </a:moveTo>
                <a:lnTo>
                  <a:pt x="199" y="127"/>
                </a:lnTo>
                <a:lnTo>
                  <a:pt x="220" y="170"/>
                </a:lnTo>
                <a:lnTo>
                  <a:pt x="220" y="219"/>
                </a:lnTo>
                <a:lnTo>
                  <a:pt x="192" y="248"/>
                </a:lnTo>
                <a:lnTo>
                  <a:pt x="156" y="262"/>
                </a:lnTo>
                <a:lnTo>
                  <a:pt x="64" y="269"/>
                </a:lnTo>
                <a:lnTo>
                  <a:pt x="22" y="219"/>
                </a:lnTo>
                <a:lnTo>
                  <a:pt x="0" y="163"/>
                </a:lnTo>
                <a:lnTo>
                  <a:pt x="50" y="127"/>
                </a:lnTo>
                <a:lnTo>
                  <a:pt x="64" y="14"/>
                </a:lnTo>
                <a:lnTo>
                  <a:pt x="78" y="0"/>
                </a:lnTo>
                <a:lnTo>
                  <a:pt x="93" y="0"/>
                </a:lnTo>
                <a:lnTo>
                  <a:pt x="121" y="21"/>
                </a:lnTo>
                <a:lnTo>
                  <a:pt x="149" y="71"/>
                </a:lnTo>
                <a:close/>
              </a:path>
            </a:pathLst>
          </a:custGeom>
          <a:solidFill>
            <a:srgbClr val="FFC000"/>
          </a:solidFill>
          <a:ln w="12700">
            <a:solidFill>
              <a:srgbClr val="000000"/>
            </a:solidFill>
            <a:prstDash val="solid"/>
            <a:round/>
            <a:headEnd/>
            <a:tailEnd/>
          </a:ln>
        </p:spPr>
        <p:txBody>
          <a:bodyPr/>
          <a:lstStyle/>
          <a:p>
            <a:endParaRPr lang="fi-FI"/>
          </a:p>
        </p:txBody>
      </p:sp>
      <p:sp>
        <p:nvSpPr>
          <p:cNvPr id="7212" name="Rectangle 46"/>
          <p:cNvSpPr>
            <a:spLocks noChangeAspect="1" noChangeArrowheads="1"/>
          </p:cNvSpPr>
          <p:nvPr/>
        </p:nvSpPr>
        <p:spPr bwMode="auto">
          <a:xfrm>
            <a:off x="1979613" y="3068638"/>
            <a:ext cx="379412" cy="166687"/>
          </a:xfrm>
          <a:prstGeom prst="rect">
            <a:avLst/>
          </a:prstGeom>
          <a:noFill/>
          <a:ln w="9525">
            <a:noFill/>
            <a:miter lim="800000"/>
            <a:headEnd/>
            <a:tailEnd/>
          </a:ln>
        </p:spPr>
        <p:txBody>
          <a:bodyPr lIns="0" tIns="0" rIns="0" bIns="0">
            <a:spAutoFit/>
          </a:bodyPr>
          <a:lstStyle/>
          <a:p>
            <a:r>
              <a:rPr lang="fi-FI" sz="1100" b="1" dirty="0">
                <a:solidFill>
                  <a:srgbClr val="000000"/>
                </a:solidFill>
                <a:latin typeface="Verdana" pitchFamily="34" charset="0"/>
                <a:cs typeface="Arial" charset="0"/>
              </a:rPr>
              <a:t>Pori</a:t>
            </a:r>
            <a:endParaRPr lang="fi-FI" sz="1100" b="1" dirty="0">
              <a:cs typeface="Arial" charset="0"/>
            </a:endParaRPr>
          </a:p>
        </p:txBody>
      </p:sp>
      <p:sp>
        <p:nvSpPr>
          <p:cNvPr id="69" name="Tasakylkinen kolmio 68"/>
          <p:cNvSpPr/>
          <p:nvPr/>
        </p:nvSpPr>
        <p:spPr>
          <a:xfrm>
            <a:off x="3563938" y="3284538"/>
            <a:ext cx="144462" cy="14446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3" name="5-sakarainen tähti 82"/>
          <p:cNvSpPr/>
          <p:nvPr/>
        </p:nvSpPr>
        <p:spPr>
          <a:xfrm>
            <a:off x="2700338" y="3716338"/>
            <a:ext cx="144462" cy="144462"/>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4" name="5-sakarainen tähti 83"/>
          <p:cNvSpPr/>
          <p:nvPr/>
        </p:nvSpPr>
        <p:spPr>
          <a:xfrm>
            <a:off x="2268538" y="4292600"/>
            <a:ext cx="144462" cy="144463"/>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5" name="5-sakarainen tähti 84"/>
          <p:cNvSpPr/>
          <p:nvPr/>
        </p:nvSpPr>
        <p:spPr>
          <a:xfrm>
            <a:off x="2916238" y="4149725"/>
            <a:ext cx="144462" cy="144463"/>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6" name="5-sakarainen tähti 85"/>
          <p:cNvSpPr/>
          <p:nvPr/>
        </p:nvSpPr>
        <p:spPr>
          <a:xfrm>
            <a:off x="2843213" y="3716338"/>
            <a:ext cx="144462"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7" name="5-sakarainen tähti 86"/>
          <p:cNvSpPr/>
          <p:nvPr/>
        </p:nvSpPr>
        <p:spPr>
          <a:xfrm>
            <a:off x="3348038" y="5373688"/>
            <a:ext cx="144462"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8" name="5-sakarainen tähti 87"/>
          <p:cNvSpPr/>
          <p:nvPr/>
        </p:nvSpPr>
        <p:spPr>
          <a:xfrm>
            <a:off x="2843213" y="2708275"/>
            <a:ext cx="144462"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89" name="5-sakarainen tähti 88"/>
          <p:cNvSpPr/>
          <p:nvPr/>
        </p:nvSpPr>
        <p:spPr>
          <a:xfrm>
            <a:off x="3563938" y="2924175"/>
            <a:ext cx="144462"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91" name="5-sakarainen tähti 90"/>
          <p:cNvSpPr/>
          <p:nvPr/>
        </p:nvSpPr>
        <p:spPr>
          <a:xfrm>
            <a:off x="2411413" y="4292600"/>
            <a:ext cx="144462"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92" name="5-sakarainen tähti 91"/>
          <p:cNvSpPr/>
          <p:nvPr/>
        </p:nvSpPr>
        <p:spPr>
          <a:xfrm>
            <a:off x="1619250" y="4005263"/>
            <a:ext cx="144463" cy="144462"/>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04" name="Suorakulmio 103"/>
          <p:cNvSpPr/>
          <p:nvPr/>
        </p:nvSpPr>
        <p:spPr>
          <a:xfrm>
            <a:off x="5651500" y="765175"/>
            <a:ext cx="144463" cy="142875"/>
          </a:xfrm>
          <a:prstGeom prst="rect">
            <a:avLst/>
          </a:prstGeom>
          <a:solidFill>
            <a:srgbClr val="00CC9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268" name="Tekstikehys 97"/>
          <p:cNvSpPr txBox="1">
            <a:spLocks noChangeArrowheads="1"/>
          </p:cNvSpPr>
          <p:nvPr/>
        </p:nvSpPr>
        <p:spPr bwMode="auto">
          <a:xfrm>
            <a:off x="5867400" y="692150"/>
            <a:ext cx="2352675"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Kunnan väestöpohja &lt; 20 000</a:t>
            </a:r>
          </a:p>
        </p:txBody>
      </p:sp>
      <p:sp>
        <p:nvSpPr>
          <p:cNvPr id="106" name="Tasakylkinen kolmio 105"/>
          <p:cNvSpPr/>
          <p:nvPr/>
        </p:nvSpPr>
        <p:spPr>
          <a:xfrm>
            <a:off x="5651500" y="1916113"/>
            <a:ext cx="144463" cy="14446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270" name="Tekstikehys 104"/>
          <p:cNvSpPr txBox="1">
            <a:spLocks noChangeArrowheads="1"/>
          </p:cNvSpPr>
          <p:nvPr/>
        </p:nvSpPr>
        <p:spPr bwMode="auto">
          <a:xfrm>
            <a:off x="5867400" y="1844675"/>
            <a:ext cx="935038"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Kriisikunta</a:t>
            </a:r>
          </a:p>
        </p:txBody>
      </p:sp>
      <p:sp>
        <p:nvSpPr>
          <p:cNvPr id="108" name="Tasakylkinen kolmio 107"/>
          <p:cNvSpPr/>
          <p:nvPr/>
        </p:nvSpPr>
        <p:spPr>
          <a:xfrm>
            <a:off x="5651500" y="2205038"/>
            <a:ext cx="144463" cy="142875"/>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272" name="Tekstikehys 106"/>
          <p:cNvSpPr txBox="1">
            <a:spLocks noChangeArrowheads="1"/>
          </p:cNvSpPr>
          <p:nvPr/>
        </p:nvSpPr>
        <p:spPr bwMode="auto">
          <a:xfrm>
            <a:off x="5867400" y="2133600"/>
            <a:ext cx="1376363"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Kriisiytyvä kunta</a:t>
            </a:r>
          </a:p>
        </p:txBody>
      </p:sp>
      <p:sp>
        <p:nvSpPr>
          <p:cNvPr id="110" name="5-sakarainen tähti 109"/>
          <p:cNvSpPr/>
          <p:nvPr/>
        </p:nvSpPr>
        <p:spPr>
          <a:xfrm>
            <a:off x="5651500" y="1341438"/>
            <a:ext cx="144463" cy="144462"/>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274" name="Tekstikehys 108"/>
          <p:cNvSpPr txBox="1">
            <a:spLocks noChangeArrowheads="1"/>
          </p:cNvSpPr>
          <p:nvPr/>
        </p:nvSpPr>
        <p:spPr bwMode="auto">
          <a:xfrm>
            <a:off x="5867400" y="1268413"/>
            <a:ext cx="2120900"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Yhdyskuntarakenneperuste</a:t>
            </a:r>
          </a:p>
        </p:txBody>
      </p:sp>
      <p:sp>
        <p:nvSpPr>
          <p:cNvPr id="112" name="Suorakulmio 111"/>
          <p:cNvSpPr/>
          <p:nvPr/>
        </p:nvSpPr>
        <p:spPr>
          <a:xfrm>
            <a:off x="5651500" y="1052513"/>
            <a:ext cx="144463" cy="142875"/>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276" name="Tekstikehys 97"/>
          <p:cNvSpPr txBox="1">
            <a:spLocks noChangeArrowheads="1"/>
          </p:cNvSpPr>
          <p:nvPr/>
        </p:nvSpPr>
        <p:spPr bwMode="auto">
          <a:xfrm>
            <a:off x="5867400" y="981075"/>
            <a:ext cx="1643063" cy="261938"/>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Työssäkäyntiperuste</a:t>
            </a:r>
          </a:p>
        </p:txBody>
      </p:sp>
      <p:sp>
        <p:nvSpPr>
          <p:cNvPr id="114" name="5-sakarainen tähti 113"/>
          <p:cNvSpPr/>
          <p:nvPr/>
        </p:nvSpPr>
        <p:spPr>
          <a:xfrm>
            <a:off x="5651500" y="1628775"/>
            <a:ext cx="144463" cy="144463"/>
          </a:xfrm>
          <a:prstGeom prst="star5">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278" name="Tekstikehys 108"/>
          <p:cNvSpPr txBox="1">
            <a:spLocks noChangeArrowheads="1"/>
          </p:cNvSpPr>
          <p:nvPr/>
        </p:nvSpPr>
        <p:spPr bwMode="auto">
          <a:xfrm>
            <a:off x="5867400" y="1557338"/>
            <a:ext cx="2425700" cy="261937"/>
          </a:xfrm>
          <a:prstGeom prst="rect">
            <a:avLst/>
          </a:prstGeom>
          <a:noFill/>
          <a:ln w="9525">
            <a:noFill/>
            <a:miter lim="800000"/>
            <a:headEnd/>
            <a:tailEnd/>
          </a:ln>
        </p:spPr>
        <p:txBody>
          <a:bodyPr wrap="none">
            <a:spAutoFit/>
          </a:bodyPr>
          <a:lstStyle/>
          <a:p>
            <a:r>
              <a:rPr lang="fi-FI" sz="1100">
                <a:latin typeface="Verdana" pitchFamily="34" charset="0"/>
                <a:ea typeface="Verdana" pitchFamily="34" charset="0"/>
                <a:cs typeface="Verdana" pitchFamily="34" charset="0"/>
              </a:rPr>
              <a:t>Työpaikkaomavaraisuusperuste</a:t>
            </a:r>
          </a:p>
        </p:txBody>
      </p:sp>
      <p:sp>
        <p:nvSpPr>
          <p:cNvPr id="73" name="5-sakarainen tähti 72"/>
          <p:cNvSpPr/>
          <p:nvPr/>
        </p:nvSpPr>
        <p:spPr>
          <a:xfrm>
            <a:off x="2051050" y="3284538"/>
            <a:ext cx="144463" cy="144462"/>
          </a:xfrm>
          <a:prstGeom prst="star5">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1" name="Tasakylkinen kolmio 70"/>
          <p:cNvSpPr/>
          <p:nvPr/>
        </p:nvSpPr>
        <p:spPr>
          <a:xfrm>
            <a:off x="3203848" y="1124744"/>
            <a:ext cx="144463" cy="14446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72" name="Tekstikehys 78"/>
          <p:cNvSpPr txBox="1">
            <a:spLocks noChangeArrowheads="1"/>
          </p:cNvSpPr>
          <p:nvPr/>
        </p:nvSpPr>
        <p:spPr bwMode="auto">
          <a:xfrm>
            <a:off x="6012160" y="2708920"/>
            <a:ext cx="1858201" cy="261610"/>
          </a:xfrm>
          <a:prstGeom prst="rect">
            <a:avLst/>
          </a:prstGeom>
          <a:noFill/>
          <a:ln w="9525">
            <a:noFill/>
            <a:miter lim="800000"/>
            <a:headEnd/>
            <a:tailEnd/>
          </a:ln>
        </p:spPr>
        <p:txBody>
          <a:bodyPr wrap="none">
            <a:spAutoFit/>
          </a:bodyPr>
          <a:lstStyle/>
          <a:p>
            <a:r>
              <a:rPr lang="fi-FI" sz="1100" dirty="0" smtClean="0">
                <a:latin typeface="Verdana" pitchFamily="34" charset="0"/>
                <a:ea typeface="Verdana" pitchFamily="34" charset="0"/>
                <a:cs typeface="Verdana" pitchFamily="34" charset="0"/>
              </a:rPr>
              <a:t>Asukasluku 31.12.2013</a:t>
            </a:r>
            <a:endParaRPr lang="fi-FI" sz="1100" dirty="0">
              <a:latin typeface="Verdana" pitchFamily="34" charset="0"/>
              <a:ea typeface="Verdana" pitchFamily="34" charset="0"/>
              <a:cs typeface="Verdana" pitchFamily="34" charset="0"/>
            </a:endParaRPr>
          </a:p>
        </p:txBody>
      </p:sp>
      <p:graphicFrame>
        <p:nvGraphicFramePr>
          <p:cNvPr id="74" name="Taulukko 73"/>
          <p:cNvGraphicFramePr>
            <a:graphicFrameLocks noGrp="1"/>
          </p:cNvGraphicFramePr>
          <p:nvPr/>
        </p:nvGraphicFramePr>
        <p:xfrm>
          <a:off x="6084168" y="2996952"/>
          <a:ext cx="2755900" cy="3657600"/>
        </p:xfrm>
        <a:graphic>
          <a:graphicData uri="http://schemas.openxmlformats.org/drawingml/2006/table">
            <a:tbl>
              <a:tblPr/>
              <a:tblGrid>
                <a:gridCol w="1854200"/>
                <a:gridCol w="901700"/>
              </a:tblGrid>
              <a:tr h="182880">
                <a:tc>
                  <a:txBody>
                    <a:bodyPr/>
                    <a:lstStyle/>
                    <a:p>
                      <a:pPr algn="l" fontAlgn="b"/>
                      <a:r>
                        <a:rPr lang="fi-FI" sz="1100" b="0" i="0" u="none" strike="noStrike">
                          <a:solidFill>
                            <a:srgbClr val="000000"/>
                          </a:solidFill>
                          <a:latin typeface="Calibri"/>
                        </a:rPr>
                        <a:t>Eura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12 368</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Eurajoki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5 931</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Harjavalta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7 407</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Honkajoki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1 819</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Huittinen</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10 543</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Jämijärvi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1 971</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Kankaanpää</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11 972</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Karvia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2 523</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Kokemäki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7 769</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Köyliö</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2 688</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Lavia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1 902</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Luvia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3 355</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Merikarvia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3 226</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Nakkila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5 706</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Pomarkku</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2 340</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Pori</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83 497</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Rauma</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39 979</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Siikainen</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1 632</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Säkylä</a:t>
                      </a:r>
                    </a:p>
                  </a:txBody>
                  <a:tcPr marL="7620" marR="7620" marT="7620" marB="0" anchor="b">
                    <a:lnL>
                      <a:noFill/>
                    </a:lnL>
                    <a:lnR>
                      <a:noFill/>
                    </a:lnR>
                    <a:lnT>
                      <a:noFill/>
                    </a:lnT>
                    <a:lnB>
                      <a:noFill/>
                    </a:lnB>
                  </a:tcPr>
                </a:tc>
                <a:tc>
                  <a:txBody>
                    <a:bodyPr/>
                    <a:lstStyle/>
                    <a:p>
                      <a:pPr algn="r" fontAlgn="b"/>
                      <a:r>
                        <a:rPr lang="fi-FI" sz="1100" b="0" i="0" u="none" strike="noStrike">
                          <a:solidFill>
                            <a:srgbClr val="000000"/>
                          </a:solidFill>
                          <a:latin typeface="Calibri"/>
                        </a:rPr>
                        <a:t>4 567</a:t>
                      </a:r>
                    </a:p>
                  </a:txBody>
                  <a:tcPr marL="7620" marR="7620" marT="7620" marB="0" anchor="b">
                    <a:lnL>
                      <a:noFill/>
                    </a:lnL>
                    <a:lnR>
                      <a:noFill/>
                    </a:lnR>
                    <a:lnT>
                      <a:noFill/>
                    </a:lnT>
                    <a:lnB>
                      <a:noFill/>
                    </a:lnB>
                  </a:tcPr>
                </a:tc>
              </a:tr>
              <a:tr h="182880">
                <a:tc>
                  <a:txBody>
                    <a:bodyPr/>
                    <a:lstStyle/>
                    <a:p>
                      <a:pPr algn="l" fontAlgn="b"/>
                      <a:r>
                        <a:rPr lang="fi-FI" sz="1100" b="0" i="0" u="none" strike="noStrike">
                          <a:solidFill>
                            <a:srgbClr val="000000"/>
                          </a:solidFill>
                          <a:latin typeface="Calibri"/>
                        </a:rPr>
                        <a:t>Ulvila</a:t>
                      </a:r>
                    </a:p>
                  </a:txBody>
                  <a:tcPr marL="7620" marR="7620" marT="7620" marB="0" anchor="b">
                    <a:lnL>
                      <a:noFill/>
                    </a:lnL>
                    <a:lnR>
                      <a:noFill/>
                    </a:lnR>
                    <a:lnT>
                      <a:noFill/>
                    </a:lnT>
                    <a:lnB>
                      <a:noFill/>
                    </a:lnB>
                  </a:tcPr>
                </a:tc>
                <a:tc>
                  <a:txBody>
                    <a:bodyPr/>
                    <a:lstStyle/>
                    <a:p>
                      <a:pPr algn="r" fontAlgn="b"/>
                      <a:r>
                        <a:rPr lang="fi-FI" sz="1100" b="0" i="0" u="none" strike="noStrike" dirty="0">
                          <a:solidFill>
                            <a:srgbClr val="000000"/>
                          </a:solidFill>
                          <a:latin typeface="Calibri"/>
                        </a:rPr>
                        <a:t>13 361</a:t>
                      </a:r>
                    </a:p>
                  </a:txBody>
                  <a:tcPr marL="7620" marR="7620" marT="762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716016" y="44624"/>
            <a:ext cx="4392488" cy="646331"/>
          </a:xfrm>
          <a:prstGeom prst="rect">
            <a:avLst/>
          </a:prstGeom>
          <a:noFill/>
          <a:ln w="9525">
            <a:noFill/>
            <a:miter lim="800000"/>
            <a:headEnd/>
            <a:tailEnd/>
          </a:ln>
        </p:spPr>
        <p:txBody>
          <a:bodyPr wrap="square">
            <a:spAutoFit/>
          </a:bodyPr>
          <a:lstStyle/>
          <a:p>
            <a:r>
              <a:rPr lang="fi-FI" b="1" dirty="0">
                <a:cs typeface="Arial" charset="0"/>
              </a:rPr>
              <a:t>Satakunta: </a:t>
            </a:r>
            <a:r>
              <a:rPr lang="fi-FI" b="1" dirty="0" smtClean="0">
                <a:cs typeface="Arial" charset="0"/>
              </a:rPr>
              <a:t>kuntien ilmoittamat ensisijaiset selvitysalueet</a:t>
            </a:r>
            <a:endParaRPr lang="fi-FI" dirty="0">
              <a:cs typeface="Arial" charset="0"/>
            </a:endParaRPr>
          </a:p>
        </p:txBody>
      </p:sp>
      <p:sp>
        <p:nvSpPr>
          <p:cNvPr id="8195" name="Freeform 4"/>
          <p:cNvSpPr>
            <a:spLocks noChangeAspect="1"/>
          </p:cNvSpPr>
          <p:nvPr/>
        </p:nvSpPr>
        <p:spPr bwMode="auto">
          <a:xfrm>
            <a:off x="3059832" y="44450"/>
            <a:ext cx="1133475" cy="1433513"/>
          </a:xfrm>
          <a:custGeom>
            <a:avLst/>
            <a:gdLst>
              <a:gd name="T0" fmla="*/ 0 w 54"/>
              <a:gd name="T1" fmla="*/ 2147483647 h 72"/>
              <a:gd name="T2" fmla="*/ 2147483647 w 54"/>
              <a:gd name="T3" fmla="*/ 2147483647 h 72"/>
              <a:gd name="T4" fmla="*/ 2147483647 w 54"/>
              <a:gd name="T5" fmla="*/ 2147483647 h 72"/>
              <a:gd name="T6" fmla="*/ 2147483647 w 54"/>
              <a:gd name="T7" fmla="*/ 2147483647 h 72"/>
              <a:gd name="T8" fmla="*/ 2147483647 w 54"/>
              <a:gd name="T9" fmla="*/ 2147483647 h 72"/>
              <a:gd name="T10" fmla="*/ 2147483647 w 54"/>
              <a:gd name="T11" fmla="*/ 2147483647 h 72"/>
              <a:gd name="T12" fmla="*/ 2147483647 w 54"/>
              <a:gd name="T13" fmla="*/ 2147483647 h 72"/>
              <a:gd name="T14" fmla="*/ 2147483647 w 54"/>
              <a:gd name="T15" fmla="*/ 2147483647 h 72"/>
              <a:gd name="T16" fmla="*/ 2147483647 w 54"/>
              <a:gd name="T17" fmla="*/ 2147483647 h 72"/>
              <a:gd name="T18" fmla="*/ 2147483647 w 54"/>
              <a:gd name="T19" fmla="*/ 2147483647 h 72"/>
              <a:gd name="T20" fmla="*/ 2147483647 w 54"/>
              <a:gd name="T21" fmla="*/ 2147483647 h 72"/>
              <a:gd name="T22" fmla="*/ 2147483647 w 54"/>
              <a:gd name="T23" fmla="*/ 2147483647 h 72"/>
              <a:gd name="T24" fmla="*/ 2147483647 w 54"/>
              <a:gd name="T25" fmla="*/ 0 h 72"/>
              <a:gd name="T26" fmla="*/ 2147483647 w 54"/>
              <a:gd name="T27" fmla="*/ 2147483647 h 72"/>
              <a:gd name="T28" fmla="*/ 2147483647 w 54"/>
              <a:gd name="T29" fmla="*/ 2147483647 h 72"/>
              <a:gd name="T30" fmla="*/ 0 w 54"/>
              <a:gd name="T31" fmla="*/ 2147483647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72"/>
              <a:gd name="T50" fmla="*/ 54 w 54"/>
              <a:gd name="T51" fmla="*/ 72 h 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72">
                <a:moveTo>
                  <a:pt x="0" y="36"/>
                </a:moveTo>
                <a:lnTo>
                  <a:pt x="6" y="42"/>
                </a:lnTo>
                <a:lnTo>
                  <a:pt x="6" y="66"/>
                </a:lnTo>
                <a:lnTo>
                  <a:pt x="12" y="66"/>
                </a:lnTo>
                <a:lnTo>
                  <a:pt x="18" y="72"/>
                </a:lnTo>
                <a:lnTo>
                  <a:pt x="30" y="60"/>
                </a:lnTo>
                <a:lnTo>
                  <a:pt x="42" y="60"/>
                </a:lnTo>
                <a:lnTo>
                  <a:pt x="42" y="42"/>
                </a:lnTo>
                <a:lnTo>
                  <a:pt x="48" y="30"/>
                </a:lnTo>
                <a:lnTo>
                  <a:pt x="54" y="12"/>
                </a:lnTo>
                <a:lnTo>
                  <a:pt x="42" y="12"/>
                </a:lnTo>
                <a:lnTo>
                  <a:pt x="30" y="6"/>
                </a:lnTo>
                <a:lnTo>
                  <a:pt x="24" y="0"/>
                </a:lnTo>
                <a:lnTo>
                  <a:pt x="18" y="24"/>
                </a:lnTo>
                <a:lnTo>
                  <a:pt x="6" y="24"/>
                </a:lnTo>
                <a:lnTo>
                  <a:pt x="0" y="36"/>
                </a:lnTo>
                <a:close/>
              </a:path>
            </a:pathLst>
          </a:custGeom>
          <a:solidFill>
            <a:srgbClr val="FF99FF"/>
          </a:solidFill>
          <a:ln w="12700">
            <a:solidFill>
              <a:srgbClr val="000000"/>
            </a:solidFill>
            <a:prstDash val="solid"/>
            <a:round/>
            <a:headEnd/>
            <a:tailEnd/>
          </a:ln>
        </p:spPr>
        <p:txBody>
          <a:bodyPr/>
          <a:lstStyle/>
          <a:p>
            <a:endParaRPr lang="fi-FI"/>
          </a:p>
        </p:txBody>
      </p:sp>
      <p:sp>
        <p:nvSpPr>
          <p:cNvPr id="8196" name="Freeform 5"/>
          <p:cNvSpPr>
            <a:spLocks noChangeAspect="1"/>
          </p:cNvSpPr>
          <p:nvPr/>
        </p:nvSpPr>
        <p:spPr bwMode="auto">
          <a:xfrm>
            <a:off x="3472682" y="1720850"/>
            <a:ext cx="496887" cy="844550"/>
          </a:xfrm>
          <a:custGeom>
            <a:avLst/>
            <a:gdLst>
              <a:gd name="T0" fmla="*/ 2147483647 w 24"/>
              <a:gd name="T1" fmla="*/ 0 h 42"/>
              <a:gd name="T2" fmla="*/ 0 w 24"/>
              <a:gd name="T3" fmla="*/ 2147483647 h 42"/>
              <a:gd name="T4" fmla="*/ 0 w 24"/>
              <a:gd name="T5" fmla="*/ 2147483647 h 42"/>
              <a:gd name="T6" fmla="*/ 0 w 24"/>
              <a:gd name="T7" fmla="*/ 2147483647 h 42"/>
              <a:gd name="T8" fmla="*/ 2147483647 w 24"/>
              <a:gd name="T9" fmla="*/ 2147483647 h 42"/>
              <a:gd name="T10" fmla="*/ 2147483647 w 24"/>
              <a:gd name="T11" fmla="*/ 2147483647 h 42"/>
              <a:gd name="T12" fmla="*/ 2147483647 w 24"/>
              <a:gd name="T13" fmla="*/ 2147483647 h 42"/>
              <a:gd name="T14" fmla="*/ 2147483647 w 24"/>
              <a:gd name="T15" fmla="*/ 2147483647 h 42"/>
              <a:gd name="T16" fmla="*/ 2147483647 w 24"/>
              <a:gd name="T17" fmla="*/ 2147483647 h 42"/>
              <a:gd name="T18" fmla="*/ 2147483647 w 24"/>
              <a:gd name="T19" fmla="*/ 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42"/>
              <a:gd name="T32" fmla="*/ 24 w 24"/>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42">
                <a:moveTo>
                  <a:pt x="12" y="0"/>
                </a:moveTo>
                <a:lnTo>
                  <a:pt x="0" y="6"/>
                </a:lnTo>
                <a:lnTo>
                  <a:pt x="0" y="12"/>
                </a:lnTo>
                <a:lnTo>
                  <a:pt x="0" y="30"/>
                </a:lnTo>
                <a:lnTo>
                  <a:pt x="12" y="36"/>
                </a:lnTo>
                <a:lnTo>
                  <a:pt x="12" y="42"/>
                </a:lnTo>
                <a:lnTo>
                  <a:pt x="18" y="42"/>
                </a:lnTo>
                <a:lnTo>
                  <a:pt x="24" y="24"/>
                </a:lnTo>
                <a:lnTo>
                  <a:pt x="18" y="6"/>
                </a:lnTo>
                <a:lnTo>
                  <a:pt x="12" y="0"/>
                </a:lnTo>
                <a:close/>
              </a:path>
            </a:pathLst>
          </a:custGeom>
          <a:solidFill>
            <a:srgbClr val="FF99FF"/>
          </a:solidFill>
          <a:ln w="12700">
            <a:solidFill>
              <a:srgbClr val="000000"/>
            </a:solidFill>
            <a:prstDash val="solid"/>
            <a:round/>
            <a:headEnd/>
            <a:tailEnd/>
          </a:ln>
        </p:spPr>
        <p:txBody>
          <a:bodyPr/>
          <a:lstStyle/>
          <a:p>
            <a:endParaRPr lang="fi-FI"/>
          </a:p>
        </p:txBody>
      </p:sp>
      <p:sp>
        <p:nvSpPr>
          <p:cNvPr id="8197" name="Freeform 6"/>
          <p:cNvSpPr>
            <a:spLocks noChangeAspect="1"/>
          </p:cNvSpPr>
          <p:nvPr/>
        </p:nvSpPr>
        <p:spPr bwMode="auto">
          <a:xfrm>
            <a:off x="2699842" y="2564903"/>
            <a:ext cx="1008112" cy="1203693"/>
          </a:xfrm>
          <a:custGeom>
            <a:avLst/>
            <a:gdLst>
              <a:gd name="T0" fmla="*/ 2147483647 w 48"/>
              <a:gd name="T1" fmla="*/ 2147483647 h 60"/>
              <a:gd name="T2" fmla="*/ 2147483647 w 48"/>
              <a:gd name="T3" fmla="*/ 2147483647 h 60"/>
              <a:gd name="T4" fmla="*/ 2147483647 w 48"/>
              <a:gd name="T5" fmla="*/ 2147483647 h 60"/>
              <a:gd name="T6" fmla="*/ 2147483647 w 48"/>
              <a:gd name="T7" fmla="*/ 2147483647 h 60"/>
              <a:gd name="T8" fmla="*/ 0 w 48"/>
              <a:gd name="T9" fmla="*/ 2147483647 h 60"/>
              <a:gd name="T10" fmla="*/ 2147483647 w 48"/>
              <a:gd name="T11" fmla="*/ 2147483647 h 60"/>
              <a:gd name="T12" fmla="*/ 2147483647 w 48"/>
              <a:gd name="T13" fmla="*/ 2147483647 h 60"/>
              <a:gd name="T14" fmla="*/ 2147483647 w 48"/>
              <a:gd name="T15" fmla="*/ 2147483647 h 60"/>
              <a:gd name="T16" fmla="*/ 2147483647 w 48"/>
              <a:gd name="T17" fmla="*/ 0 h 60"/>
              <a:gd name="T18" fmla="*/ 2147483647 w 48"/>
              <a:gd name="T19" fmla="*/ 2147483647 h 60"/>
              <a:gd name="T20" fmla="*/ 2147483647 w 48"/>
              <a:gd name="T21" fmla="*/ 2147483647 h 60"/>
              <a:gd name="T22" fmla="*/ 2147483647 w 48"/>
              <a:gd name="T23" fmla="*/ 2147483647 h 60"/>
              <a:gd name="T24" fmla="*/ 2147483647 w 48"/>
              <a:gd name="T25" fmla="*/ 2147483647 h 60"/>
              <a:gd name="T26" fmla="*/ 2147483647 w 48"/>
              <a:gd name="T27" fmla="*/ 2147483647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60"/>
              <a:gd name="T44" fmla="*/ 48 w 48"/>
              <a:gd name="T45" fmla="*/ 60 h 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60">
                <a:moveTo>
                  <a:pt x="42" y="36"/>
                </a:moveTo>
                <a:lnTo>
                  <a:pt x="36" y="42"/>
                </a:lnTo>
                <a:lnTo>
                  <a:pt x="36" y="48"/>
                </a:lnTo>
                <a:lnTo>
                  <a:pt x="18" y="60"/>
                </a:lnTo>
                <a:lnTo>
                  <a:pt x="0" y="36"/>
                </a:lnTo>
                <a:lnTo>
                  <a:pt x="6" y="30"/>
                </a:lnTo>
                <a:lnTo>
                  <a:pt x="12" y="18"/>
                </a:lnTo>
                <a:lnTo>
                  <a:pt x="12" y="12"/>
                </a:lnTo>
                <a:lnTo>
                  <a:pt x="18" y="0"/>
                </a:lnTo>
                <a:lnTo>
                  <a:pt x="36" y="12"/>
                </a:lnTo>
                <a:lnTo>
                  <a:pt x="42" y="12"/>
                </a:lnTo>
                <a:lnTo>
                  <a:pt x="42" y="18"/>
                </a:lnTo>
                <a:lnTo>
                  <a:pt x="48" y="24"/>
                </a:lnTo>
                <a:lnTo>
                  <a:pt x="42" y="36"/>
                </a:lnTo>
                <a:close/>
              </a:path>
            </a:pathLst>
          </a:custGeom>
          <a:gradFill flip="none" rotWithShape="1">
            <a:gsLst>
              <a:gs pos="38000">
                <a:srgbClr val="FF99FF"/>
              </a:gs>
              <a:gs pos="39999">
                <a:srgbClr val="85C2FF"/>
              </a:gs>
              <a:gs pos="39999">
                <a:srgbClr val="85C2FF"/>
              </a:gs>
              <a:gs pos="70000">
                <a:srgbClr val="C4D6EB"/>
              </a:gs>
              <a:gs pos="70000">
                <a:srgbClr val="FF99FF">
                  <a:alpha val="0"/>
                </a:srgbClr>
              </a:gs>
              <a:gs pos="100000">
                <a:srgbClr val="FFEBFA"/>
              </a:gs>
            </a:gsLst>
            <a:lin ang="3600000" scaled="0"/>
            <a:tileRect/>
          </a:gradFill>
          <a:ln w="12700">
            <a:solidFill>
              <a:srgbClr val="000000"/>
            </a:solidFill>
            <a:prstDash val="solid"/>
            <a:round/>
            <a:headEnd/>
            <a:tailEnd/>
          </a:ln>
        </p:spPr>
        <p:txBody>
          <a:bodyPr/>
          <a:lstStyle/>
          <a:p>
            <a:endParaRPr lang="fi-FI"/>
          </a:p>
        </p:txBody>
      </p:sp>
      <p:sp>
        <p:nvSpPr>
          <p:cNvPr id="8198" name="Freeform 7"/>
          <p:cNvSpPr>
            <a:spLocks noChangeAspect="1"/>
          </p:cNvSpPr>
          <p:nvPr/>
        </p:nvSpPr>
        <p:spPr bwMode="auto">
          <a:xfrm>
            <a:off x="1958207" y="4008438"/>
            <a:ext cx="750887" cy="717550"/>
          </a:xfrm>
          <a:custGeom>
            <a:avLst/>
            <a:gdLst>
              <a:gd name="T0" fmla="*/ 2147483647 w 36"/>
              <a:gd name="T1" fmla="*/ 2147483647 h 36"/>
              <a:gd name="T2" fmla="*/ 2147483647 w 36"/>
              <a:gd name="T3" fmla="*/ 2147483647 h 36"/>
              <a:gd name="T4" fmla="*/ 0 w 36"/>
              <a:gd name="T5" fmla="*/ 2147483647 h 36"/>
              <a:gd name="T6" fmla="*/ 2147483647 w 36"/>
              <a:gd name="T7" fmla="*/ 2147483647 h 36"/>
              <a:gd name="T8" fmla="*/ 2147483647 w 36"/>
              <a:gd name="T9" fmla="*/ 2147483647 h 36"/>
              <a:gd name="T10" fmla="*/ 2147483647 w 36"/>
              <a:gd name="T11" fmla="*/ 2147483647 h 36"/>
              <a:gd name="T12" fmla="*/ 2147483647 w 36"/>
              <a:gd name="T13" fmla="*/ 2147483647 h 36"/>
              <a:gd name="T14" fmla="*/ 2147483647 w 36"/>
              <a:gd name="T15" fmla="*/ 2147483647 h 36"/>
              <a:gd name="T16" fmla="*/ 2147483647 w 36"/>
              <a:gd name="T17" fmla="*/ 0 h 36"/>
              <a:gd name="T18" fmla="*/ 2147483647 w 36"/>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36"/>
              <a:gd name="T32" fmla="*/ 36 w 36"/>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36">
                <a:moveTo>
                  <a:pt x="12" y="6"/>
                </a:moveTo>
                <a:lnTo>
                  <a:pt x="12" y="18"/>
                </a:lnTo>
                <a:lnTo>
                  <a:pt x="0" y="24"/>
                </a:lnTo>
                <a:lnTo>
                  <a:pt x="12" y="36"/>
                </a:lnTo>
                <a:lnTo>
                  <a:pt x="18" y="36"/>
                </a:lnTo>
                <a:lnTo>
                  <a:pt x="24" y="30"/>
                </a:lnTo>
                <a:lnTo>
                  <a:pt x="30" y="30"/>
                </a:lnTo>
                <a:lnTo>
                  <a:pt x="36" y="18"/>
                </a:lnTo>
                <a:lnTo>
                  <a:pt x="24" y="0"/>
                </a:lnTo>
                <a:lnTo>
                  <a:pt x="12" y="6"/>
                </a:lnTo>
                <a:close/>
              </a:path>
            </a:pathLst>
          </a:custGeom>
          <a:solidFill>
            <a:srgbClr val="66CCFF"/>
          </a:solidFill>
          <a:ln w="12700">
            <a:solidFill>
              <a:srgbClr val="000000"/>
            </a:solidFill>
            <a:prstDash val="solid"/>
            <a:round/>
            <a:headEnd/>
            <a:tailEnd/>
          </a:ln>
        </p:spPr>
        <p:txBody>
          <a:bodyPr/>
          <a:lstStyle/>
          <a:p>
            <a:endParaRPr lang="fi-FI"/>
          </a:p>
        </p:txBody>
      </p:sp>
      <p:sp>
        <p:nvSpPr>
          <p:cNvPr id="8199" name="Freeform 8"/>
          <p:cNvSpPr>
            <a:spLocks noChangeAspect="1"/>
          </p:cNvSpPr>
          <p:nvPr/>
        </p:nvSpPr>
        <p:spPr bwMode="auto">
          <a:xfrm>
            <a:off x="2329682" y="3767138"/>
            <a:ext cx="1014412" cy="1317625"/>
          </a:xfrm>
          <a:custGeom>
            <a:avLst/>
            <a:gdLst>
              <a:gd name="T0" fmla="*/ 2147483647 w 48"/>
              <a:gd name="T1" fmla="*/ 2147483647 h 66"/>
              <a:gd name="T2" fmla="*/ 2147483647 w 48"/>
              <a:gd name="T3" fmla="*/ 2147483647 h 66"/>
              <a:gd name="T4" fmla="*/ 2147483647 w 48"/>
              <a:gd name="T5" fmla="*/ 0 h 66"/>
              <a:gd name="T6" fmla="*/ 2147483647 w 48"/>
              <a:gd name="T7" fmla="*/ 2147483647 h 66"/>
              <a:gd name="T8" fmla="*/ 2147483647 w 48"/>
              <a:gd name="T9" fmla="*/ 2147483647 h 66"/>
              <a:gd name="T10" fmla="*/ 2147483647 w 48"/>
              <a:gd name="T11" fmla="*/ 2147483647 h 66"/>
              <a:gd name="T12" fmla="*/ 2147483647 w 48"/>
              <a:gd name="T13" fmla="*/ 2147483647 h 66"/>
              <a:gd name="T14" fmla="*/ 2147483647 w 48"/>
              <a:gd name="T15" fmla="*/ 2147483647 h 66"/>
              <a:gd name="T16" fmla="*/ 2147483647 w 48"/>
              <a:gd name="T17" fmla="*/ 2147483647 h 66"/>
              <a:gd name="T18" fmla="*/ 2147483647 w 48"/>
              <a:gd name="T19" fmla="*/ 2147483647 h 66"/>
              <a:gd name="T20" fmla="*/ 0 w 48"/>
              <a:gd name="T21" fmla="*/ 2147483647 h 66"/>
              <a:gd name="T22" fmla="*/ 2147483647 w 48"/>
              <a:gd name="T23" fmla="*/ 2147483647 h 66"/>
              <a:gd name="T24" fmla="*/ 2147483647 w 48"/>
              <a:gd name="T25" fmla="*/ 2147483647 h 66"/>
              <a:gd name="T26" fmla="*/ 2147483647 w 48"/>
              <a:gd name="T27" fmla="*/ 2147483647 h 66"/>
              <a:gd name="T28" fmla="*/ 2147483647 w 48"/>
              <a:gd name="T29" fmla="*/ 2147483647 h 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66"/>
              <a:gd name="T47" fmla="*/ 48 w 48"/>
              <a:gd name="T48" fmla="*/ 66 h 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66">
                <a:moveTo>
                  <a:pt x="6" y="12"/>
                </a:moveTo>
                <a:lnTo>
                  <a:pt x="18" y="6"/>
                </a:lnTo>
                <a:lnTo>
                  <a:pt x="36" y="0"/>
                </a:lnTo>
                <a:lnTo>
                  <a:pt x="48" y="18"/>
                </a:lnTo>
                <a:lnTo>
                  <a:pt x="42" y="18"/>
                </a:lnTo>
                <a:lnTo>
                  <a:pt x="42" y="30"/>
                </a:lnTo>
                <a:lnTo>
                  <a:pt x="48" y="48"/>
                </a:lnTo>
                <a:lnTo>
                  <a:pt x="36" y="66"/>
                </a:lnTo>
                <a:lnTo>
                  <a:pt x="12" y="60"/>
                </a:lnTo>
                <a:lnTo>
                  <a:pt x="6" y="48"/>
                </a:lnTo>
                <a:lnTo>
                  <a:pt x="0" y="48"/>
                </a:lnTo>
                <a:lnTo>
                  <a:pt x="6" y="42"/>
                </a:lnTo>
                <a:lnTo>
                  <a:pt x="12" y="42"/>
                </a:lnTo>
                <a:lnTo>
                  <a:pt x="18" y="30"/>
                </a:lnTo>
                <a:lnTo>
                  <a:pt x="6" y="12"/>
                </a:lnTo>
                <a:close/>
              </a:path>
            </a:pathLst>
          </a:custGeom>
          <a:gradFill flip="none" rotWithShape="1">
            <a:gsLst>
              <a:gs pos="73000">
                <a:srgbClr val="00CC99"/>
              </a:gs>
              <a:gs pos="39999">
                <a:srgbClr val="85C2FF"/>
              </a:gs>
              <a:gs pos="39999">
                <a:srgbClr val="85C2FF"/>
              </a:gs>
              <a:gs pos="70000">
                <a:srgbClr val="C4D6EB"/>
              </a:gs>
              <a:gs pos="70000">
                <a:srgbClr val="FF99FF">
                  <a:alpha val="0"/>
                </a:srgbClr>
              </a:gs>
              <a:gs pos="100000">
                <a:srgbClr val="FFEBFA"/>
              </a:gs>
            </a:gsLst>
            <a:lin ang="4200000" scaled="0"/>
            <a:tileRect/>
          </a:gradFill>
          <a:ln w="12700">
            <a:solidFill>
              <a:srgbClr val="000000"/>
            </a:solidFill>
            <a:prstDash val="solid"/>
            <a:round/>
            <a:headEnd/>
            <a:tailEnd/>
          </a:ln>
        </p:spPr>
        <p:txBody>
          <a:bodyPr/>
          <a:lstStyle/>
          <a:p>
            <a:endParaRPr lang="fi-FI"/>
          </a:p>
        </p:txBody>
      </p:sp>
      <p:sp>
        <p:nvSpPr>
          <p:cNvPr id="8200" name="Freeform 9"/>
          <p:cNvSpPr>
            <a:spLocks noChangeAspect="1"/>
          </p:cNvSpPr>
          <p:nvPr/>
        </p:nvSpPr>
        <p:spPr bwMode="auto">
          <a:xfrm>
            <a:off x="2329682" y="4725988"/>
            <a:ext cx="889000" cy="1087437"/>
          </a:xfrm>
          <a:custGeom>
            <a:avLst/>
            <a:gdLst>
              <a:gd name="T0" fmla="*/ 2147483647 w 42"/>
              <a:gd name="T1" fmla="*/ 2147483647 h 54"/>
              <a:gd name="T2" fmla="*/ 2147483647 w 42"/>
              <a:gd name="T3" fmla="*/ 2147483647 h 54"/>
              <a:gd name="T4" fmla="*/ 2147483647 w 42"/>
              <a:gd name="T5" fmla="*/ 2147483647 h 54"/>
              <a:gd name="T6" fmla="*/ 2147483647 w 42"/>
              <a:gd name="T7" fmla="*/ 2147483647 h 54"/>
              <a:gd name="T8" fmla="*/ 2147483647 w 42"/>
              <a:gd name="T9" fmla="*/ 0 h 54"/>
              <a:gd name="T10" fmla="*/ 0 w 42"/>
              <a:gd name="T11" fmla="*/ 2147483647 h 54"/>
              <a:gd name="T12" fmla="*/ 2147483647 w 42"/>
              <a:gd name="T13" fmla="*/ 2147483647 h 54"/>
              <a:gd name="T14" fmla="*/ 2147483647 w 42"/>
              <a:gd name="T15" fmla="*/ 2147483647 h 54"/>
              <a:gd name="T16" fmla="*/ 2147483647 w 42"/>
              <a:gd name="T17" fmla="*/ 2147483647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54"/>
              <a:gd name="T29" fmla="*/ 42 w 42"/>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54">
                <a:moveTo>
                  <a:pt x="42" y="54"/>
                </a:moveTo>
                <a:lnTo>
                  <a:pt x="42" y="36"/>
                </a:lnTo>
                <a:lnTo>
                  <a:pt x="36" y="18"/>
                </a:lnTo>
                <a:lnTo>
                  <a:pt x="12" y="12"/>
                </a:lnTo>
                <a:lnTo>
                  <a:pt x="6" y="0"/>
                </a:lnTo>
                <a:lnTo>
                  <a:pt x="0" y="12"/>
                </a:lnTo>
                <a:lnTo>
                  <a:pt x="6" y="18"/>
                </a:lnTo>
                <a:lnTo>
                  <a:pt x="6" y="30"/>
                </a:lnTo>
                <a:lnTo>
                  <a:pt x="42" y="54"/>
                </a:lnTo>
                <a:close/>
              </a:path>
            </a:pathLst>
          </a:custGeom>
          <a:solidFill>
            <a:srgbClr val="00CC99"/>
          </a:solidFill>
          <a:ln w="12700">
            <a:solidFill>
              <a:srgbClr val="000000"/>
            </a:solidFill>
            <a:prstDash val="solid"/>
            <a:round/>
            <a:headEnd/>
            <a:tailEnd/>
          </a:ln>
        </p:spPr>
        <p:txBody>
          <a:bodyPr/>
          <a:lstStyle/>
          <a:p>
            <a:endParaRPr lang="fi-FI"/>
          </a:p>
        </p:txBody>
      </p:sp>
      <p:sp>
        <p:nvSpPr>
          <p:cNvPr id="8201" name="Freeform 10"/>
          <p:cNvSpPr>
            <a:spLocks noChangeAspect="1"/>
          </p:cNvSpPr>
          <p:nvPr/>
        </p:nvSpPr>
        <p:spPr bwMode="auto">
          <a:xfrm>
            <a:off x="2455094" y="5338763"/>
            <a:ext cx="1017588" cy="831850"/>
          </a:xfrm>
          <a:custGeom>
            <a:avLst/>
            <a:gdLst>
              <a:gd name="T0" fmla="*/ 2147483647 w 48"/>
              <a:gd name="T1" fmla="*/ 2147483647 h 42"/>
              <a:gd name="T2" fmla="*/ 2147483647 w 48"/>
              <a:gd name="T3" fmla="*/ 2147483647 h 42"/>
              <a:gd name="T4" fmla="*/ 2147483647 w 48"/>
              <a:gd name="T5" fmla="*/ 2147483647 h 42"/>
              <a:gd name="T6" fmla="*/ 2147483647 w 48"/>
              <a:gd name="T7" fmla="*/ 2147483647 h 42"/>
              <a:gd name="T8" fmla="*/ 0 w 48"/>
              <a:gd name="T9" fmla="*/ 2147483647 h 42"/>
              <a:gd name="T10" fmla="*/ 0 w 48"/>
              <a:gd name="T11" fmla="*/ 2147483647 h 42"/>
              <a:gd name="T12" fmla="*/ 0 w 48"/>
              <a:gd name="T13" fmla="*/ 0 h 42"/>
              <a:gd name="T14" fmla="*/ 2147483647 w 48"/>
              <a:gd name="T15" fmla="*/ 2147483647 h 42"/>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42"/>
              <a:gd name="T26" fmla="*/ 48 w 48"/>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42">
                <a:moveTo>
                  <a:pt x="36" y="24"/>
                </a:moveTo>
                <a:lnTo>
                  <a:pt x="48" y="30"/>
                </a:lnTo>
                <a:lnTo>
                  <a:pt x="30" y="36"/>
                </a:lnTo>
                <a:lnTo>
                  <a:pt x="12" y="42"/>
                </a:lnTo>
                <a:lnTo>
                  <a:pt x="0" y="42"/>
                </a:lnTo>
                <a:lnTo>
                  <a:pt x="0" y="30"/>
                </a:lnTo>
                <a:lnTo>
                  <a:pt x="0" y="0"/>
                </a:lnTo>
                <a:lnTo>
                  <a:pt x="36" y="24"/>
                </a:lnTo>
                <a:close/>
              </a:path>
            </a:pathLst>
          </a:custGeom>
          <a:solidFill>
            <a:srgbClr val="00CC99"/>
          </a:solidFill>
          <a:ln w="12700">
            <a:solidFill>
              <a:srgbClr val="000000"/>
            </a:solidFill>
            <a:prstDash val="solid"/>
            <a:round/>
            <a:headEnd/>
            <a:tailEnd/>
          </a:ln>
        </p:spPr>
        <p:txBody>
          <a:bodyPr/>
          <a:lstStyle/>
          <a:p>
            <a:endParaRPr lang="fi-FI"/>
          </a:p>
        </p:txBody>
      </p:sp>
      <p:sp>
        <p:nvSpPr>
          <p:cNvPr id="8202" name="Freeform 11"/>
          <p:cNvSpPr>
            <a:spLocks noChangeAspect="1"/>
          </p:cNvSpPr>
          <p:nvPr/>
        </p:nvSpPr>
        <p:spPr bwMode="auto">
          <a:xfrm>
            <a:off x="3090094" y="4725988"/>
            <a:ext cx="1133475" cy="1212850"/>
          </a:xfrm>
          <a:custGeom>
            <a:avLst/>
            <a:gdLst>
              <a:gd name="T0" fmla="*/ 2147483647 w 54"/>
              <a:gd name="T1" fmla="*/ 2147483647 h 60"/>
              <a:gd name="T2" fmla="*/ 2147483647 w 54"/>
              <a:gd name="T3" fmla="*/ 2147483647 h 60"/>
              <a:gd name="T4" fmla="*/ 0 w 54"/>
              <a:gd name="T5" fmla="*/ 2147483647 h 60"/>
              <a:gd name="T6" fmla="*/ 2147483647 w 54"/>
              <a:gd name="T7" fmla="*/ 0 h 60"/>
              <a:gd name="T8" fmla="*/ 2147483647 w 54"/>
              <a:gd name="T9" fmla="*/ 2147483647 h 60"/>
              <a:gd name="T10" fmla="*/ 2147483647 w 54"/>
              <a:gd name="T11" fmla="*/ 2147483647 h 60"/>
              <a:gd name="T12" fmla="*/ 2147483647 w 54"/>
              <a:gd name="T13" fmla="*/ 2147483647 h 60"/>
              <a:gd name="T14" fmla="*/ 2147483647 w 54"/>
              <a:gd name="T15" fmla="*/ 2147483647 h 60"/>
              <a:gd name="T16" fmla="*/ 2147483647 w 54"/>
              <a:gd name="T17" fmla="*/ 2147483647 h 60"/>
              <a:gd name="T18" fmla="*/ 2147483647 w 54"/>
              <a:gd name="T19" fmla="*/ 2147483647 h 60"/>
              <a:gd name="T20" fmla="*/ 2147483647 w 54"/>
              <a:gd name="T21" fmla="*/ 2147483647 h 60"/>
              <a:gd name="T22" fmla="*/ 2147483647 w 54"/>
              <a:gd name="T23" fmla="*/ 2147483647 h 60"/>
              <a:gd name="T24" fmla="*/ 2147483647 w 54"/>
              <a:gd name="T25" fmla="*/ 2147483647 h 60"/>
              <a:gd name="T26" fmla="*/ 2147483647 w 54"/>
              <a:gd name="T27" fmla="*/ 2147483647 h 60"/>
              <a:gd name="T28" fmla="*/ 2147483647 w 54"/>
              <a:gd name="T29" fmla="*/ 2147483647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60"/>
              <a:gd name="T47" fmla="*/ 54 w 54"/>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60">
                <a:moveTo>
                  <a:pt x="6" y="54"/>
                </a:moveTo>
                <a:lnTo>
                  <a:pt x="6" y="36"/>
                </a:lnTo>
                <a:lnTo>
                  <a:pt x="0" y="18"/>
                </a:lnTo>
                <a:lnTo>
                  <a:pt x="12" y="0"/>
                </a:lnTo>
                <a:lnTo>
                  <a:pt x="18" y="6"/>
                </a:lnTo>
                <a:lnTo>
                  <a:pt x="36" y="12"/>
                </a:lnTo>
                <a:lnTo>
                  <a:pt x="36" y="6"/>
                </a:lnTo>
                <a:lnTo>
                  <a:pt x="48" y="12"/>
                </a:lnTo>
                <a:lnTo>
                  <a:pt x="48" y="30"/>
                </a:lnTo>
                <a:lnTo>
                  <a:pt x="54" y="48"/>
                </a:lnTo>
                <a:lnTo>
                  <a:pt x="48" y="48"/>
                </a:lnTo>
                <a:lnTo>
                  <a:pt x="36" y="42"/>
                </a:lnTo>
                <a:lnTo>
                  <a:pt x="30" y="60"/>
                </a:lnTo>
                <a:lnTo>
                  <a:pt x="18" y="60"/>
                </a:lnTo>
                <a:lnTo>
                  <a:pt x="6" y="54"/>
                </a:lnTo>
                <a:close/>
              </a:path>
            </a:pathLst>
          </a:custGeom>
          <a:solidFill>
            <a:srgbClr val="00CC99"/>
          </a:solidFill>
          <a:ln w="12700">
            <a:solidFill>
              <a:srgbClr val="000000"/>
            </a:solidFill>
            <a:prstDash val="solid"/>
            <a:round/>
            <a:headEnd/>
            <a:tailEnd/>
          </a:ln>
        </p:spPr>
        <p:txBody>
          <a:bodyPr/>
          <a:lstStyle/>
          <a:p>
            <a:endParaRPr lang="fi-FI"/>
          </a:p>
        </p:txBody>
      </p:sp>
      <p:sp>
        <p:nvSpPr>
          <p:cNvPr id="8203" name="Freeform 12"/>
          <p:cNvSpPr>
            <a:spLocks noChangeAspect="1"/>
          </p:cNvSpPr>
          <p:nvPr/>
        </p:nvSpPr>
        <p:spPr bwMode="auto">
          <a:xfrm>
            <a:off x="1450207" y="1362075"/>
            <a:ext cx="1133475" cy="1203325"/>
          </a:xfrm>
          <a:custGeom>
            <a:avLst/>
            <a:gdLst>
              <a:gd name="T0" fmla="*/ 2147483647 w 54"/>
              <a:gd name="T1" fmla="*/ 2147483647 h 60"/>
              <a:gd name="T2" fmla="*/ 0 w 54"/>
              <a:gd name="T3" fmla="*/ 2147483647 h 60"/>
              <a:gd name="T4" fmla="*/ 0 w 54"/>
              <a:gd name="T5" fmla="*/ 2147483647 h 60"/>
              <a:gd name="T6" fmla="*/ 2147483647 w 54"/>
              <a:gd name="T7" fmla="*/ 2147483647 h 60"/>
              <a:gd name="T8" fmla="*/ 2147483647 w 54"/>
              <a:gd name="T9" fmla="*/ 0 h 60"/>
              <a:gd name="T10" fmla="*/ 2147483647 w 54"/>
              <a:gd name="T11" fmla="*/ 0 h 60"/>
              <a:gd name="T12" fmla="*/ 2147483647 w 54"/>
              <a:gd name="T13" fmla="*/ 2147483647 h 60"/>
              <a:gd name="T14" fmla="*/ 2147483647 w 54"/>
              <a:gd name="T15" fmla="*/ 2147483647 h 60"/>
              <a:gd name="T16" fmla="*/ 2147483647 w 54"/>
              <a:gd name="T17" fmla="*/ 2147483647 h 60"/>
              <a:gd name="T18" fmla="*/ 2147483647 w 54"/>
              <a:gd name="T19" fmla="*/ 2147483647 h 60"/>
              <a:gd name="T20" fmla="*/ 2147483647 w 54"/>
              <a:gd name="T21" fmla="*/ 2147483647 h 60"/>
              <a:gd name="T22" fmla="*/ 2147483647 w 54"/>
              <a:gd name="T23" fmla="*/ 2147483647 h 60"/>
              <a:gd name="T24" fmla="*/ 2147483647 w 54"/>
              <a:gd name="T25" fmla="*/ 2147483647 h 60"/>
              <a:gd name="T26" fmla="*/ 2147483647 w 54"/>
              <a:gd name="T27" fmla="*/ 2147483647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60"/>
              <a:gd name="T44" fmla="*/ 54 w 54"/>
              <a:gd name="T45" fmla="*/ 60 h 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60">
                <a:moveTo>
                  <a:pt x="6" y="54"/>
                </a:moveTo>
                <a:lnTo>
                  <a:pt x="0" y="36"/>
                </a:lnTo>
                <a:lnTo>
                  <a:pt x="0" y="24"/>
                </a:lnTo>
                <a:lnTo>
                  <a:pt x="6" y="24"/>
                </a:lnTo>
                <a:lnTo>
                  <a:pt x="12" y="0"/>
                </a:lnTo>
                <a:lnTo>
                  <a:pt x="24" y="0"/>
                </a:lnTo>
                <a:lnTo>
                  <a:pt x="36" y="6"/>
                </a:lnTo>
                <a:lnTo>
                  <a:pt x="36" y="18"/>
                </a:lnTo>
                <a:lnTo>
                  <a:pt x="54" y="24"/>
                </a:lnTo>
                <a:lnTo>
                  <a:pt x="36" y="48"/>
                </a:lnTo>
                <a:lnTo>
                  <a:pt x="42" y="48"/>
                </a:lnTo>
                <a:lnTo>
                  <a:pt x="36" y="60"/>
                </a:lnTo>
                <a:lnTo>
                  <a:pt x="30" y="54"/>
                </a:lnTo>
                <a:lnTo>
                  <a:pt x="6" y="54"/>
                </a:lnTo>
                <a:close/>
              </a:path>
            </a:pathLst>
          </a:custGeom>
          <a:gradFill flip="none" rotWithShape="1">
            <a:gsLst>
              <a:gs pos="39000">
                <a:srgbClr val="FF99FF"/>
              </a:gs>
              <a:gs pos="39999">
                <a:srgbClr val="85C2FF"/>
              </a:gs>
              <a:gs pos="39999">
                <a:srgbClr val="85C2FF"/>
              </a:gs>
              <a:gs pos="70000">
                <a:srgbClr val="C4D6EB"/>
              </a:gs>
              <a:gs pos="70000">
                <a:srgbClr val="FF99FF">
                  <a:alpha val="0"/>
                </a:srgbClr>
              </a:gs>
              <a:gs pos="100000">
                <a:srgbClr val="FFEBFA"/>
              </a:gs>
            </a:gsLst>
            <a:lin ang="3600000" scaled="0"/>
            <a:tileRect/>
          </a:gradFill>
          <a:ln w="12700">
            <a:solidFill>
              <a:srgbClr val="000000"/>
            </a:solidFill>
            <a:prstDash val="solid"/>
            <a:round/>
            <a:headEnd/>
            <a:tailEnd/>
          </a:ln>
        </p:spPr>
        <p:txBody>
          <a:bodyPr/>
          <a:lstStyle/>
          <a:p>
            <a:endParaRPr lang="fi-FI"/>
          </a:p>
        </p:txBody>
      </p:sp>
      <p:sp>
        <p:nvSpPr>
          <p:cNvPr id="8204" name="Freeform 13"/>
          <p:cNvSpPr>
            <a:spLocks noChangeAspect="1"/>
          </p:cNvSpPr>
          <p:nvPr/>
        </p:nvSpPr>
        <p:spPr bwMode="auto">
          <a:xfrm>
            <a:off x="2213794" y="760413"/>
            <a:ext cx="1004888" cy="1076325"/>
          </a:xfrm>
          <a:custGeom>
            <a:avLst/>
            <a:gdLst>
              <a:gd name="T0" fmla="*/ 2147483647 w 48"/>
              <a:gd name="T1" fmla="*/ 0 h 54"/>
              <a:gd name="T2" fmla="*/ 2147483647 w 48"/>
              <a:gd name="T3" fmla="*/ 2147483647 h 54"/>
              <a:gd name="T4" fmla="*/ 2147483647 w 48"/>
              <a:gd name="T5" fmla="*/ 2147483647 h 54"/>
              <a:gd name="T6" fmla="*/ 0 w 48"/>
              <a:gd name="T7" fmla="*/ 2147483647 h 54"/>
              <a:gd name="T8" fmla="*/ 0 w 48"/>
              <a:gd name="T9" fmla="*/ 2147483647 h 54"/>
              <a:gd name="T10" fmla="*/ 2147483647 w 48"/>
              <a:gd name="T11" fmla="*/ 2147483647 h 54"/>
              <a:gd name="T12" fmla="*/ 2147483647 w 48"/>
              <a:gd name="T13" fmla="*/ 2147483647 h 54"/>
              <a:gd name="T14" fmla="*/ 2147483647 w 48"/>
              <a:gd name="T15" fmla="*/ 2147483647 h 54"/>
              <a:gd name="T16" fmla="*/ 2147483647 w 48"/>
              <a:gd name="T17" fmla="*/ 2147483647 h 54"/>
              <a:gd name="T18" fmla="*/ 2147483647 w 48"/>
              <a:gd name="T19" fmla="*/ 2147483647 h 54"/>
              <a:gd name="T20" fmla="*/ 2147483647 w 48"/>
              <a:gd name="T21" fmla="*/ 2147483647 h 54"/>
              <a:gd name="T22" fmla="*/ 2147483647 w 48"/>
              <a:gd name="T23" fmla="*/ 2147483647 h 54"/>
              <a:gd name="T24" fmla="*/ 2147483647 w 48"/>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54"/>
              <a:gd name="T41" fmla="*/ 48 w 48"/>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54">
                <a:moveTo>
                  <a:pt x="42" y="0"/>
                </a:moveTo>
                <a:lnTo>
                  <a:pt x="36" y="12"/>
                </a:lnTo>
                <a:lnTo>
                  <a:pt x="24" y="12"/>
                </a:lnTo>
                <a:lnTo>
                  <a:pt x="0" y="36"/>
                </a:lnTo>
                <a:lnTo>
                  <a:pt x="0" y="48"/>
                </a:lnTo>
                <a:lnTo>
                  <a:pt x="18" y="54"/>
                </a:lnTo>
                <a:lnTo>
                  <a:pt x="18" y="48"/>
                </a:lnTo>
                <a:lnTo>
                  <a:pt x="30" y="48"/>
                </a:lnTo>
                <a:lnTo>
                  <a:pt x="36" y="42"/>
                </a:lnTo>
                <a:lnTo>
                  <a:pt x="42" y="36"/>
                </a:lnTo>
                <a:lnTo>
                  <a:pt x="48" y="30"/>
                </a:lnTo>
                <a:lnTo>
                  <a:pt x="48" y="6"/>
                </a:lnTo>
                <a:lnTo>
                  <a:pt x="42" y="0"/>
                </a:lnTo>
                <a:close/>
              </a:path>
            </a:pathLst>
          </a:custGeom>
          <a:solidFill>
            <a:srgbClr val="FF99FF"/>
          </a:solidFill>
          <a:ln w="0">
            <a:solidFill>
              <a:srgbClr val="000000"/>
            </a:solidFill>
            <a:prstDash val="solid"/>
            <a:round/>
            <a:headEnd/>
            <a:tailEnd/>
          </a:ln>
        </p:spPr>
        <p:txBody>
          <a:bodyPr/>
          <a:lstStyle/>
          <a:p>
            <a:endParaRPr lang="fi-FI"/>
          </a:p>
        </p:txBody>
      </p:sp>
      <p:sp>
        <p:nvSpPr>
          <p:cNvPr id="8205" name="Freeform 14"/>
          <p:cNvSpPr>
            <a:spLocks noChangeAspect="1"/>
          </p:cNvSpPr>
          <p:nvPr/>
        </p:nvSpPr>
        <p:spPr bwMode="auto">
          <a:xfrm>
            <a:off x="2213794" y="1362075"/>
            <a:ext cx="1501775" cy="1444625"/>
          </a:xfrm>
          <a:custGeom>
            <a:avLst/>
            <a:gdLst>
              <a:gd name="T0" fmla="*/ 2147483647 w 72"/>
              <a:gd name="T1" fmla="*/ 2147483647 h 72"/>
              <a:gd name="T2" fmla="*/ 2147483647 w 72"/>
              <a:gd name="T3" fmla="*/ 2147483647 h 72"/>
              <a:gd name="T4" fmla="*/ 0 w 72"/>
              <a:gd name="T5" fmla="*/ 2147483647 h 72"/>
              <a:gd name="T6" fmla="*/ 2147483647 w 72"/>
              <a:gd name="T7" fmla="*/ 2147483647 h 72"/>
              <a:gd name="T8" fmla="*/ 2147483647 w 72"/>
              <a:gd name="T9" fmla="*/ 2147483647 h 72"/>
              <a:gd name="T10" fmla="*/ 2147483647 w 72"/>
              <a:gd name="T11" fmla="*/ 2147483647 h 72"/>
              <a:gd name="T12" fmla="*/ 2147483647 w 72"/>
              <a:gd name="T13" fmla="*/ 2147483647 h 72"/>
              <a:gd name="T14" fmla="*/ 2147483647 w 72"/>
              <a:gd name="T15" fmla="*/ 2147483647 h 72"/>
              <a:gd name="T16" fmla="*/ 2147483647 w 72"/>
              <a:gd name="T17" fmla="*/ 2147483647 h 72"/>
              <a:gd name="T18" fmla="*/ 2147483647 w 72"/>
              <a:gd name="T19" fmla="*/ 2147483647 h 72"/>
              <a:gd name="T20" fmla="*/ 2147483647 w 72"/>
              <a:gd name="T21" fmla="*/ 2147483647 h 72"/>
              <a:gd name="T22" fmla="*/ 2147483647 w 72"/>
              <a:gd name="T23" fmla="*/ 2147483647 h 72"/>
              <a:gd name="T24" fmla="*/ 2147483647 w 72"/>
              <a:gd name="T25" fmla="*/ 2147483647 h 72"/>
              <a:gd name="T26" fmla="*/ 2147483647 w 72"/>
              <a:gd name="T27" fmla="*/ 2147483647 h 72"/>
              <a:gd name="T28" fmla="*/ 2147483647 w 72"/>
              <a:gd name="T29" fmla="*/ 2147483647 h 72"/>
              <a:gd name="T30" fmla="*/ 2147483647 w 72"/>
              <a:gd name="T31" fmla="*/ 2147483647 h 72"/>
              <a:gd name="T32" fmla="*/ 2147483647 w 72"/>
              <a:gd name="T33" fmla="*/ 2147483647 h 72"/>
              <a:gd name="T34" fmla="*/ 2147483647 w 72"/>
              <a:gd name="T35" fmla="*/ 2147483647 h 72"/>
              <a:gd name="T36" fmla="*/ 2147483647 w 72"/>
              <a:gd name="T37" fmla="*/ 0 h 72"/>
              <a:gd name="T38" fmla="*/ 2147483647 w 72"/>
              <a:gd name="T39" fmla="*/ 0 h 72"/>
              <a:gd name="T40" fmla="*/ 2147483647 w 72"/>
              <a:gd name="T41" fmla="*/ 2147483647 h 72"/>
              <a:gd name="T42" fmla="*/ 2147483647 w 72"/>
              <a:gd name="T43" fmla="*/ 2147483647 h 72"/>
              <a:gd name="T44" fmla="*/ 2147483647 w 72"/>
              <a:gd name="T45" fmla="*/ 2147483647 h 72"/>
              <a:gd name="T46" fmla="*/ 2147483647 w 72"/>
              <a:gd name="T47" fmla="*/ 2147483647 h 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2"/>
              <a:gd name="T73" fmla="*/ 0 h 72"/>
              <a:gd name="T74" fmla="*/ 72 w 72"/>
              <a:gd name="T75" fmla="*/ 72 h 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2" h="72">
                <a:moveTo>
                  <a:pt x="18" y="18"/>
                </a:moveTo>
                <a:lnTo>
                  <a:pt x="18" y="24"/>
                </a:lnTo>
                <a:lnTo>
                  <a:pt x="0" y="48"/>
                </a:lnTo>
                <a:lnTo>
                  <a:pt x="6" y="48"/>
                </a:lnTo>
                <a:lnTo>
                  <a:pt x="18" y="54"/>
                </a:lnTo>
                <a:lnTo>
                  <a:pt x="18" y="60"/>
                </a:lnTo>
                <a:lnTo>
                  <a:pt x="30" y="54"/>
                </a:lnTo>
                <a:lnTo>
                  <a:pt x="42" y="60"/>
                </a:lnTo>
                <a:lnTo>
                  <a:pt x="60" y="72"/>
                </a:lnTo>
                <a:lnTo>
                  <a:pt x="66" y="72"/>
                </a:lnTo>
                <a:lnTo>
                  <a:pt x="72" y="60"/>
                </a:lnTo>
                <a:lnTo>
                  <a:pt x="72" y="54"/>
                </a:lnTo>
                <a:lnTo>
                  <a:pt x="60" y="48"/>
                </a:lnTo>
                <a:lnTo>
                  <a:pt x="60" y="30"/>
                </a:lnTo>
                <a:lnTo>
                  <a:pt x="60" y="24"/>
                </a:lnTo>
                <a:lnTo>
                  <a:pt x="72" y="18"/>
                </a:lnTo>
                <a:lnTo>
                  <a:pt x="72" y="12"/>
                </a:lnTo>
                <a:lnTo>
                  <a:pt x="60" y="6"/>
                </a:lnTo>
                <a:lnTo>
                  <a:pt x="54" y="0"/>
                </a:lnTo>
                <a:lnTo>
                  <a:pt x="48" y="0"/>
                </a:lnTo>
                <a:lnTo>
                  <a:pt x="42" y="6"/>
                </a:lnTo>
                <a:lnTo>
                  <a:pt x="36" y="12"/>
                </a:lnTo>
                <a:lnTo>
                  <a:pt x="30" y="18"/>
                </a:lnTo>
                <a:lnTo>
                  <a:pt x="18" y="18"/>
                </a:lnTo>
                <a:close/>
              </a:path>
            </a:pathLst>
          </a:custGeom>
          <a:solidFill>
            <a:srgbClr val="FF99FF"/>
          </a:solidFill>
          <a:ln w="12700">
            <a:solidFill>
              <a:srgbClr val="000000"/>
            </a:solidFill>
            <a:prstDash val="solid"/>
            <a:round/>
            <a:headEnd/>
            <a:tailEnd/>
          </a:ln>
        </p:spPr>
        <p:txBody>
          <a:bodyPr/>
          <a:lstStyle/>
          <a:p>
            <a:endParaRPr lang="fi-FI"/>
          </a:p>
        </p:txBody>
      </p:sp>
      <p:sp>
        <p:nvSpPr>
          <p:cNvPr id="8206" name="Freeform 15"/>
          <p:cNvSpPr>
            <a:spLocks noChangeAspect="1"/>
          </p:cNvSpPr>
          <p:nvPr/>
        </p:nvSpPr>
        <p:spPr bwMode="auto">
          <a:xfrm>
            <a:off x="848544" y="1235075"/>
            <a:ext cx="855663" cy="1201738"/>
          </a:xfrm>
          <a:custGeom>
            <a:avLst/>
            <a:gdLst>
              <a:gd name="T0" fmla="*/ 2147483647 w 41"/>
              <a:gd name="T1" fmla="*/ 2147483647 h 60"/>
              <a:gd name="T2" fmla="*/ 2147483647 w 41"/>
              <a:gd name="T3" fmla="*/ 0 h 60"/>
              <a:gd name="T4" fmla="*/ 2147483647 w 41"/>
              <a:gd name="T5" fmla="*/ 0 h 60"/>
              <a:gd name="T6" fmla="*/ 0 w 41"/>
              <a:gd name="T7" fmla="*/ 2147483647 h 60"/>
              <a:gd name="T8" fmla="*/ 2147483647 w 41"/>
              <a:gd name="T9" fmla="*/ 2147483647 h 60"/>
              <a:gd name="T10" fmla="*/ 2147483647 w 41"/>
              <a:gd name="T11" fmla="*/ 2147483647 h 60"/>
              <a:gd name="T12" fmla="*/ 2147483647 w 41"/>
              <a:gd name="T13" fmla="*/ 2147483647 h 60"/>
              <a:gd name="T14" fmla="*/ 2147483647 w 41"/>
              <a:gd name="T15" fmla="*/ 2147483647 h 60"/>
              <a:gd name="T16" fmla="*/ 2147483647 w 41"/>
              <a:gd name="T17" fmla="*/ 2147483647 h 60"/>
              <a:gd name="T18" fmla="*/ 2147483647 w 41"/>
              <a:gd name="T19" fmla="*/ 2147483647 h 60"/>
              <a:gd name="T20" fmla="*/ 2147483647 w 41"/>
              <a:gd name="T21" fmla="*/ 2147483647 h 60"/>
              <a:gd name="T22" fmla="*/ 2147483647 w 41"/>
              <a:gd name="T23" fmla="*/ 2147483647 h 60"/>
              <a:gd name="T24" fmla="*/ 2147483647 w 41"/>
              <a:gd name="T25" fmla="*/ 2147483647 h 60"/>
              <a:gd name="T26" fmla="*/ 2147483647 w 41"/>
              <a:gd name="T27" fmla="*/ 2147483647 h 60"/>
              <a:gd name="T28" fmla="*/ 2147483647 w 41"/>
              <a:gd name="T29" fmla="*/ 2147483647 h 60"/>
              <a:gd name="T30" fmla="*/ 2147483647 w 41"/>
              <a:gd name="T31" fmla="*/ 2147483647 h 60"/>
              <a:gd name="T32" fmla="*/ 2147483647 w 41"/>
              <a:gd name="T33" fmla="*/ 2147483647 h 60"/>
              <a:gd name="T34" fmla="*/ 2147483647 w 41"/>
              <a:gd name="T35" fmla="*/ 2147483647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60"/>
              <a:gd name="T56" fmla="*/ 41 w 41"/>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60">
                <a:moveTo>
                  <a:pt x="41" y="6"/>
                </a:moveTo>
                <a:lnTo>
                  <a:pt x="29" y="0"/>
                </a:lnTo>
                <a:lnTo>
                  <a:pt x="12" y="0"/>
                </a:lnTo>
                <a:lnTo>
                  <a:pt x="0" y="12"/>
                </a:lnTo>
                <a:lnTo>
                  <a:pt x="6" y="12"/>
                </a:lnTo>
                <a:lnTo>
                  <a:pt x="6" y="18"/>
                </a:lnTo>
                <a:lnTo>
                  <a:pt x="6" y="30"/>
                </a:lnTo>
                <a:lnTo>
                  <a:pt x="12" y="36"/>
                </a:lnTo>
                <a:lnTo>
                  <a:pt x="12" y="42"/>
                </a:lnTo>
                <a:lnTo>
                  <a:pt x="6" y="42"/>
                </a:lnTo>
                <a:lnTo>
                  <a:pt x="6" y="48"/>
                </a:lnTo>
                <a:lnTo>
                  <a:pt x="12" y="54"/>
                </a:lnTo>
                <a:lnTo>
                  <a:pt x="12" y="60"/>
                </a:lnTo>
                <a:lnTo>
                  <a:pt x="35" y="60"/>
                </a:lnTo>
                <a:lnTo>
                  <a:pt x="29" y="42"/>
                </a:lnTo>
                <a:lnTo>
                  <a:pt x="29" y="30"/>
                </a:lnTo>
                <a:lnTo>
                  <a:pt x="35" y="30"/>
                </a:lnTo>
                <a:lnTo>
                  <a:pt x="41" y="6"/>
                </a:lnTo>
                <a:close/>
              </a:path>
            </a:pathLst>
          </a:custGeom>
          <a:solidFill>
            <a:srgbClr val="66CCFF"/>
          </a:solidFill>
          <a:ln w="12700">
            <a:solidFill>
              <a:srgbClr val="000000"/>
            </a:solidFill>
            <a:prstDash val="solid"/>
            <a:round/>
            <a:headEnd/>
            <a:tailEnd/>
          </a:ln>
        </p:spPr>
        <p:txBody>
          <a:bodyPr/>
          <a:lstStyle/>
          <a:p>
            <a:endParaRPr lang="fi-FI"/>
          </a:p>
        </p:txBody>
      </p:sp>
      <p:sp>
        <p:nvSpPr>
          <p:cNvPr id="8207" name="Freeform 16"/>
          <p:cNvSpPr>
            <a:spLocks noChangeAspect="1"/>
          </p:cNvSpPr>
          <p:nvPr/>
        </p:nvSpPr>
        <p:spPr bwMode="auto">
          <a:xfrm>
            <a:off x="1577207" y="2320925"/>
            <a:ext cx="1512887" cy="728663"/>
          </a:xfrm>
          <a:custGeom>
            <a:avLst/>
            <a:gdLst>
              <a:gd name="T0" fmla="*/ 2147483647 w 72"/>
              <a:gd name="T1" fmla="*/ 2147483647 h 36"/>
              <a:gd name="T2" fmla="*/ 2147483647 w 72"/>
              <a:gd name="T3" fmla="*/ 2147483647 h 36"/>
              <a:gd name="T4" fmla="*/ 2147483647 w 72"/>
              <a:gd name="T5" fmla="*/ 2147483647 h 36"/>
              <a:gd name="T6" fmla="*/ 0 w 72"/>
              <a:gd name="T7" fmla="*/ 2147483647 h 36"/>
              <a:gd name="T8" fmla="*/ 2147483647 w 72"/>
              <a:gd name="T9" fmla="*/ 2147483647 h 36"/>
              <a:gd name="T10" fmla="*/ 2147483647 w 72"/>
              <a:gd name="T11" fmla="*/ 2147483647 h 36"/>
              <a:gd name="T12" fmla="*/ 2147483647 w 72"/>
              <a:gd name="T13" fmla="*/ 0 h 36"/>
              <a:gd name="T14" fmla="*/ 2147483647 w 72"/>
              <a:gd name="T15" fmla="*/ 2147483647 h 36"/>
              <a:gd name="T16" fmla="*/ 2147483647 w 72"/>
              <a:gd name="T17" fmla="*/ 2147483647 h 36"/>
              <a:gd name="T18" fmla="*/ 2147483647 w 72"/>
              <a:gd name="T19" fmla="*/ 2147483647 h 36"/>
              <a:gd name="T20" fmla="*/ 2147483647 w 72"/>
              <a:gd name="T21" fmla="*/ 2147483647 h 36"/>
              <a:gd name="T22" fmla="*/ 2147483647 w 72"/>
              <a:gd name="T23" fmla="*/ 2147483647 h 36"/>
              <a:gd name="T24" fmla="*/ 2147483647 w 72"/>
              <a:gd name="T25" fmla="*/ 2147483647 h 36"/>
              <a:gd name="T26" fmla="*/ 2147483647 w 72"/>
              <a:gd name="T27" fmla="*/ 2147483647 h 36"/>
              <a:gd name="T28" fmla="*/ 2147483647 w 72"/>
              <a:gd name="T29" fmla="*/ 214748364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36"/>
              <a:gd name="T47" fmla="*/ 72 w 72"/>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36">
                <a:moveTo>
                  <a:pt x="30" y="36"/>
                </a:moveTo>
                <a:lnTo>
                  <a:pt x="12" y="18"/>
                </a:lnTo>
                <a:lnTo>
                  <a:pt x="6" y="12"/>
                </a:lnTo>
                <a:lnTo>
                  <a:pt x="0" y="6"/>
                </a:lnTo>
                <a:lnTo>
                  <a:pt x="24" y="6"/>
                </a:lnTo>
                <a:lnTo>
                  <a:pt x="30" y="12"/>
                </a:lnTo>
                <a:lnTo>
                  <a:pt x="36" y="0"/>
                </a:lnTo>
                <a:lnTo>
                  <a:pt x="48" y="6"/>
                </a:lnTo>
                <a:lnTo>
                  <a:pt x="48" y="12"/>
                </a:lnTo>
                <a:lnTo>
                  <a:pt x="60" y="6"/>
                </a:lnTo>
                <a:lnTo>
                  <a:pt x="72" y="12"/>
                </a:lnTo>
                <a:lnTo>
                  <a:pt x="66" y="24"/>
                </a:lnTo>
                <a:lnTo>
                  <a:pt x="60" y="18"/>
                </a:lnTo>
                <a:lnTo>
                  <a:pt x="42" y="36"/>
                </a:lnTo>
                <a:lnTo>
                  <a:pt x="30" y="36"/>
                </a:lnTo>
                <a:close/>
              </a:path>
            </a:pathLst>
          </a:custGeom>
          <a:gradFill flip="none" rotWithShape="1">
            <a:gsLst>
              <a:gs pos="39000">
                <a:srgbClr val="FF99FF"/>
              </a:gs>
              <a:gs pos="39999">
                <a:srgbClr val="85C2FF"/>
              </a:gs>
              <a:gs pos="39999">
                <a:srgbClr val="85C2FF"/>
              </a:gs>
              <a:gs pos="70000">
                <a:srgbClr val="C4D6EB"/>
              </a:gs>
              <a:gs pos="70000">
                <a:srgbClr val="FF99FF">
                  <a:alpha val="0"/>
                </a:srgbClr>
              </a:gs>
              <a:gs pos="100000">
                <a:srgbClr val="FFEBFA"/>
              </a:gs>
            </a:gsLst>
            <a:lin ang="3600000" scaled="0"/>
            <a:tileRect/>
          </a:gradFill>
          <a:ln w="12700">
            <a:solidFill>
              <a:srgbClr val="000000"/>
            </a:solidFill>
            <a:prstDash val="solid"/>
            <a:round/>
            <a:headEnd/>
            <a:tailEnd/>
          </a:ln>
        </p:spPr>
        <p:txBody>
          <a:bodyPr/>
          <a:lstStyle/>
          <a:p>
            <a:endParaRPr lang="fi-FI"/>
          </a:p>
        </p:txBody>
      </p:sp>
      <p:sp>
        <p:nvSpPr>
          <p:cNvPr id="8208" name="Freeform 17"/>
          <p:cNvSpPr>
            <a:spLocks noChangeAspect="1"/>
          </p:cNvSpPr>
          <p:nvPr/>
        </p:nvSpPr>
        <p:spPr bwMode="auto">
          <a:xfrm>
            <a:off x="1577207" y="3292475"/>
            <a:ext cx="1512887" cy="715963"/>
          </a:xfrm>
          <a:custGeom>
            <a:avLst/>
            <a:gdLst>
              <a:gd name="T0" fmla="*/ 2147483647 w 72"/>
              <a:gd name="T1" fmla="*/ 2147483647 h 36"/>
              <a:gd name="T2" fmla="*/ 2147483647 w 72"/>
              <a:gd name="T3" fmla="*/ 2147483647 h 36"/>
              <a:gd name="T4" fmla="*/ 0 w 72"/>
              <a:gd name="T5" fmla="*/ 2147483647 h 36"/>
              <a:gd name="T6" fmla="*/ 2147483647 w 72"/>
              <a:gd name="T7" fmla="*/ 2147483647 h 36"/>
              <a:gd name="T8" fmla="*/ 2147483647 w 72"/>
              <a:gd name="T9" fmla="*/ 2147483647 h 36"/>
              <a:gd name="T10" fmla="*/ 2147483647 w 72"/>
              <a:gd name="T11" fmla="*/ 2147483647 h 36"/>
              <a:gd name="T12" fmla="*/ 2147483647 w 72"/>
              <a:gd name="T13" fmla="*/ 0 h 36"/>
              <a:gd name="T14" fmla="*/ 2147483647 w 72"/>
              <a:gd name="T15" fmla="*/ 0 h 36"/>
              <a:gd name="T16" fmla="*/ 2147483647 w 72"/>
              <a:gd name="T17" fmla="*/ 2147483647 h 36"/>
              <a:gd name="T18" fmla="*/ 2147483647 w 72"/>
              <a:gd name="T19" fmla="*/ 2147483647 h 36"/>
              <a:gd name="T20" fmla="*/ 2147483647 w 72"/>
              <a:gd name="T21" fmla="*/ 2147483647 h 36"/>
              <a:gd name="T22" fmla="*/ 2147483647 w 72"/>
              <a:gd name="T23" fmla="*/ 2147483647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36"/>
              <a:gd name="T38" fmla="*/ 72 w 72"/>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36">
                <a:moveTo>
                  <a:pt x="30" y="36"/>
                </a:moveTo>
                <a:lnTo>
                  <a:pt x="12" y="36"/>
                </a:lnTo>
                <a:lnTo>
                  <a:pt x="0" y="36"/>
                </a:lnTo>
                <a:lnTo>
                  <a:pt x="6" y="24"/>
                </a:lnTo>
                <a:lnTo>
                  <a:pt x="12" y="24"/>
                </a:lnTo>
                <a:lnTo>
                  <a:pt x="24" y="6"/>
                </a:lnTo>
                <a:lnTo>
                  <a:pt x="36" y="0"/>
                </a:lnTo>
                <a:lnTo>
                  <a:pt x="54" y="0"/>
                </a:lnTo>
                <a:lnTo>
                  <a:pt x="72" y="24"/>
                </a:lnTo>
                <a:lnTo>
                  <a:pt x="54" y="30"/>
                </a:lnTo>
                <a:lnTo>
                  <a:pt x="42" y="36"/>
                </a:lnTo>
                <a:lnTo>
                  <a:pt x="30" y="36"/>
                </a:lnTo>
                <a:close/>
              </a:path>
            </a:pathLst>
          </a:custGeom>
          <a:solidFill>
            <a:srgbClr val="66CCFF"/>
          </a:solidFill>
          <a:ln w="12700">
            <a:solidFill>
              <a:srgbClr val="000000"/>
            </a:solidFill>
            <a:prstDash val="solid"/>
            <a:round/>
            <a:headEnd/>
            <a:tailEnd/>
          </a:ln>
        </p:spPr>
        <p:txBody>
          <a:bodyPr/>
          <a:lstStyle/>
          <a:p>
            <a:endParaRPr lang="fi-FI"/>
          </a:p>
        </p:txBody>
      </p:sp>
      <p:sp>
        <p:nvSpPr>
          <p:cNvPr id="8209" name="Freeform 18"/>
          <p:cNvSpPr>
            <a:spLocks noChangeAspect="1"/>
          </p:cNvSpPr>
          <p:nvPr/>
        </p:nvSpPr>
        <p:spPr bwMode="auto">
          <a:xfrm>
            <a:off x="721544" y="4240213"/>
            <a:ext cx="1109663" cy="958850"/>
          </a:xfrm>
          <a:custGeom>
            <a:avLst/>
            <a:gdLst>
              <a:gd name="T0" fmla="*/ 2147483647 w 53"/>
              <a:gd name="T1" fmla="*/ 2147483647 h 48"/>
              <a:gd name="T2" fmla="*/ 0 w 53"/>
              <a:gd name="T3" fmla="*/ 2147483647 h 48"/>
              <a:gd name="T4" fmla="*/ 0 w 53"/>
              <a:gd name="T5" fmla="*/ 2147483647 h 48"/>
              <a:gd name="T6" fmla="*/ 2147483647 w 53"/>
              <a:gd name="T7" fmla="*/ 2147483647 h 48"/>
              <a:gd name="T8" fmla="*/ 2147483647 w 53"/>
              <a:gd name="T9" fmla="*/ 2147483647 h 48"/>
              <a:gd name="T10" fmla="*/ 2147483647 w 53"/>
              <a:gd name="T11" fmla="*/ 2147483647 h 48"/>
              <a:gd name="T12" fmla="*/ 2147483647 w 53"/>
              <a:gd name="T13" fmla="*/ 2147483647 h 48"/>
              <a:gd name="T14" fmla="*/ 2147483647 w 53"/>
              <a:gd name="T15" fmla="*/ 2147483647 h 48"/>
              <a:gd name="T16" fmla="*/ 2147483647 w 53"/>
              <a:gd name="T17" fmla="*/ 2147483647 h 48"/>
              <a:gd name="T18" fmla="*/ 2147483647 w 53"/>
              <a:gd name="T19" fmla="*/ 2147483647 h 48"/>
              <a:gd name="T20" fmla="*/ 2147483647 w 53"/>
              <a:gd name="T21" fmla="*/ 2147483647 h 48"/>
              <a:gd name="T22" fmla="*/ 2147483647 w 53"/>
              <a:gd name="T23" fmla="*/ 0 h 48"/>
              <a:gd name="T24" fmla="*/ 2147483647 w 53"/>
              <a:gd name="T25" fmla="*/ 2147483647 h 48"/>
              <a:gd name="T26" fmla="*/ 2147483647 w 53"/>
              <a:gd name="T27" fmla="*/ 2147483647 h 48"/>
              <a:gd name="T28" fmla="*/ 2147483647 w 53"/>
              <a:gd name="T29" fmla="*/ 2147483647 h 48"/>
              <a:gd name="T30" fmla="*/ 2147483647 w 53"/>
              <a:gd name="T31" fmla="*/ 2147483647 h 48"/>
              <a:gd name="T32" fmla="*/ 2147483647 w 53"/>
              <a:gd name="T33" fmla="*/ 2147483647 h 48"/>
              <a:gd name="T34" fmla="*/ 2147483647 w 53"/>
              <a:gd name="T35" fmla="*/ 2147483647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48"/>
              <a:gd name="T56" fmla="*/ 53 w 53"/>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48">
                <a:moveTo>
                  <a:pt x="6" y="18"/>
                </a:moveTo>
                <a:lnTo>
                  <a:pt x="0" y="18"/>
                </a:lnTo>
                <a:lnTo>
                  <a:pt x="0" y="24"/>
                </a:lnTo>
                <a:lnTo>
                  <a:pt x="18" y="36"/>
                </a:lnTo>
                <a:lnTo>
                  <a:pt x="18" y="42"/>
                </a:lnTo>
                <a:lnTo>
                  <a:pt x="24" y="42"/>
                </a:lnTo>
                <a:lnTo>
                  <a:pt x="47" y="42"/>
                </a:lnTo>
                <a:lnTo>
                  <a:pt x="47" y="48"/>
                </a:lnTo>
                <a:lnTo>
                  <a:pt x="47" y="42"/>
                </a:lnTo>
                <a:lnTo>
                  <a:pt x="53" y="36"/>
                </a:lnTo>
                <a:lnTo>
                  <a:pt x="47" y="12"/>
                </a:lnTo>
                <a:lnTo>
                  <a:pt x="41" y="0"/>
                </a:lnTo>
                <a:lnTo>
                  <a:pt x="35" y="12"/>
                </a:lnTo>
                <a:lnTo>
                  <a:pt x="24" y="12"/>
                </a:lnTo>
                <a:lnTo>
                  <a:pt x="12" y="6"/>
                </a:lnTo>
                <a:lnTo>
                  <a:pt x="12" y="12"/>
                </a:lnTo>
                <a:lnTo>
                  <a:pt x="12" y="18"/>
                </a:lnTo>
                <a:lnTo>
                  <a:pt x="6" y="18"/>
                </a:lnTo>
                <a:close/>
              </a:path>
            </a:pathLst>
          </a:custGeom>
          <a:solidFill>
            <a:srgbClr val="FFFF00"/>
          </a:solidFill>
          <a:ln w="12700">
            <a:solidFill>
              <a:srgbClr val="000000"/>
            </a:solidFill>
            <a:prstDash val="solid"/>
            <a:round/>
            <a:headEnd/>
            <a:tailEnd/>
          </a:ln>
        </p:spPr>
        <p:txBody>
          <a:bodyPr/>
          <a:lstStyle/>
          <a:p>
            <a:endParaRPr lang="fi-FI"/>
          </a:p>
        </p:txBody>
      </p:sp>
      <p:sp>
        <p:nvSpPr>
          <p:cNvPr id="8210" name="Freeform 19"/>
          <p:cNvSpPr>
            <a:spLocks noChangeAspect="1"/>
          </p:cNvSpPr>
          <p:nvPr/>
        </p:nvSpPr>
        <p:spPr bwMode="auto">
          <a:xfrm>
            <a:off x="848544" y="3767138"/>
            <a:ext cx="728663" cy="715962"/>
          </a:xfrm>
          <a:custGeom>
            <a:avLst/>
            <a:gdLst>
              <a:gd name="T0" fmla="*/ 2147483647 w 35"/>
              <a:gd name="T1" fmla="*/ 2147483647 h 36"/>
              <a:gd name="T2" fmla="*/ 2147483647 w 35"/>
              <a:gd name="T3" fmla="*/ 2147483647 h 36"/>
              <a:gd name="T4" fmla="*/ 2147483647 w 35"/>
              <a:gd name="T5" fmla="*/ 2147483647 h 36"/>
              <a:gd name="T6" fmla="*/ 2147483647 w 35"/>
              <a:gd name="T7" fmla="*/ 2147483647 h 36"/>
              <a:gd name="T8" fmla="*/ 0 w 35"/>
              <a:gd name="T9" fmla="*/ 2147483647 h 36"/>
              <a:gd name="T10" fmla="*/ 0 w 35"/>
              <a:gd name="T11" fmla="*/ 0 h 36"/>
              <a:gd name="T12" fmla="*/ 2147483647 w 35"/>
              <a:gd name="T13" fmla="*/ 0 h 36"/>
              <a:gd name="T14" fmla="*/ 2147483647 w 35"/>
              <a:gd name="T15" fmla="*/ 2147483647 h 36"/>
              <a:gd name="T16" fmla="*/ 2147483647 w 35"/>
              <a:gd name="T17" fmla="*/ 2147483647 h 36"/>
              <a:gd name="T18" fmla="*/ 2147483647 w 35"/>
              <a:gd name="T19" fmla="*/ 2147483647 h 36"/>
              <a:gd name="T20" fmla="*/ 2147483647 w 35"/>
              <a:gd name="T21" fmla="*/ 2147483647 h 36"/>
              <a:gd name="T22" fmla="*/ 2147483647 w 35"/>
              <a:gd name="T23" fmla="*/ 2147483647 h 36"/>
              <a:gd name="T24" fmla="*/ 2147483647 w 35"/>
              <a:gd name="T25" fmla="*/ 2147483647 h 36"/>
              <a:gd name="T26" fmla="*/ 2147483647 w 35"/>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36"/>
              <a:gd name="T44" fmla="*/ 35 w 35"/>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36">
                <a:moveTo>
                  <a:pt x="6" y="30"/>
                </a:moveTo>
                <a:lnTo>
                  <a:pt x="6" y="24"/>
                </a:lnTo>
                <a:lnTo>
                  <a:pt x="6" y="18"/>
                </a:lnTo>
                <a:lnTo>
                  <a:pt x="6" y="12"/>
                </a:lnTo>
                <a:lnTo>
                  <a:pt x="0" y="6"/>
                </a:lnTo>
                <a:lnTo>
                  <a:pt x="0" y="0"/>
                </a:lnTo>
                <a:lnTo>
                  <a:pt x="6" y="0"/>
                </a:lnTo>
                <a:lnTo>
                  <a:pt x="12" y="6"/>
                </a:lnTo>
                <a:lnTo>
                  <a:pt x="24" y="6"/>
                </a:lnTo>
                <a:lnTo>
                  <a:pt x="29" y="18"/>
                </a:lnTo>
                <a:lnTo>
                  <a:pt x="35" y="24"/>
                </a:lnTo>
                <a:lnTo>
                  <a:pt x="29" y="36"/>
                </a:lnTo>
                <a:lnTo>
                  <a:pt x="18" y="36"/>
                </a:lnTo>
                <a:lnTo>
                  <a:pt x="6" y="30"/>
                </a:lnTo>
                <a:close/>
              </a:path>
            </a:pathLst>
          </a:custGeom>
          <a:solidFill>
            <a:srgbClr val="66CCFF"/>
          </a:solidFill>
          <a:ln w="12700">
            <a:solidFill>
              <a:srgbClr val="000000"/>
            </a:solidFill>
            <a:prstDash val="solid"/>
            <a:round/>
            <a:headEnd/>
            <a:tailEnd/>
          </a:ln>
        </p:spPr>
        <p:txBody>
          <a:bodyPr/>
          <a:lstStyle/>
          <a:p>
            <a:endParaRPr lang="fi-FI"/>
          </a:p>
        </p:txBody>
      </p:sp>
      <p:sp>
        <p:nvSpPr>
          <p:cNvPr id="8211" name="Freeform 20"/>
          <p:cNvSpPr>
            <a:spLocks noChangeAspect="1"/>
          </p:cNvSpPr>
          <p:nvPr/>
        </p:nvSpPr>
        <p:spPr bwMode="auto">
          <a:xfrm>
            <a:off x="1450207" y="4002088"/>
            <a:ext cx="1004887" cy="569912"/>
          </a:xfrm>
          <a:custGeom>
            <a:avLst/>
            <a:gdLst>
              <a:gd name="T0" fmla="*/ 2147483647 w 574"/>
              <a:gd name="T1" fmla="*/ 2147483647 h 326"/>
              <a:gd name="T2" fmla="*/ 2147483647 w 574"/>
              <a:gd name="T3" fmla="*/ 2147483647 h 326"/>
              <a:gd name="T4" fmla="*/ 2147483647 w 574"/>
              <a:gd name="T5" fmla="*/ 2147483647 h 326"/>
              <a:gd name="T6" fmla="*/ 2147483647 w 574"/>
              <a:gd name="T7" fmla="*/ 2147483647 h 326"/>
              <a:gd name="T8" fmla="*/ 2147483647 w 574"/>
              <a:gd name="T9" fmla="*/ 2147483647 h 326"/>
              <a:gd name="T10" fmla="*/ 0 w 574"/>
              <a:gd name="T11" fmla="*/ 2147483647 h 326"/>
              <a:gd name="T12" fmla="*/ 2147483647 w 574"/>
              <a:gd name="T13" fmla="*/ 0 h 326"/>
              <a:gd name="T14" fmla="*/ 2147483647 w 574"/>
              <a:gd name="T15" fmla="*/ 0 h 326"/>
              <a:gd name="T16" fmla="*/ 2147483647 w 574"/>
              <a:gd name="T17" fmla="*/ 0 h 326"/>
              <a:gd name="T18" fmla="*/ 2147483647 w 574"/>
              <a:gd name="T19" fmla="*/ 0 h 326"/>
              <a:gd name="T20" fmla="*/ 2147483647 w 574"/>
              <a:gd name="T21" fmla="*/ 2147483647 h 326"/>
              <a:gd name="T22" fmla="*/ 2147483647 w 574"/>
              <a:gd name="T23" fmla="*/ 2147483647 h 3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4"/>
              <a:gd name="T37" fmla="*/ 0 h 326"/>
              <a:gd name="T38" fmla="*/ 574 w 574"/>
              <a:gd name="T39" fmla="*/ 326 h 3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4" h="326">
                <a:moveTo>
                  <a:pt x="431" y="69"/>
                </a:moveTo>
                <a:lnTo>
                  <a:pt x="431" y="206"/>
                </a:lnTo>
                <a:lnTo>
                  <a:pt x="287" y="275"/>
                </a:lnTo>
                <a:lnTo>
                  <a:pt x="163" y="326"/>
                </a:lnTo>
                <a:lnTo>
                  <a:pt x="72" y="138"/>
                </a:lnTo>
                <a:lnTo>
                  <a:pt x="0" y="69"/>
                </a:lnTo>
                <a:lnTo>
                  <a:pt x="72" y="0"/>
                </a:lnTo>
                <a:lnTo>
                  <a:pt x="215" y="0"/>
                </a:lnTo>
                <a:lnTo>
                  <a:pt x="431" y="0"/>
                </a:lnTo>
                <a:lnTo>
                  <a:pt x="574" y="0"/>
                </a:lnTo>
                <a:lnTo>
                  <a:pt x="488" y="126"/>
                </a:lnTo>
                <a:lnTo>
                  <a:pt x="431" y="69"/>
                </a:lnTo>
                <a:close/>
              </a:path>
            </a:pathLst>
          </a:custGeom>
          <a:solidFill>
            <a:srgbClr val="66CCFF"/>
          </a:solidFill>
          <a:ln w="12700">
            <a:solidFill>
              <a:srgbClr val="000000"/>
            </a:solidFill>
            <a:prstDash val="solid"/>
            <a:round/>
            <a:headEnd/>
            <a:tailEnd/>
          </a:ln>
        </p:spPr>
        <p:txBody>
          <a:bodyPr/>
          <a:lstStyle/>
          <a:p>
            <a:endParaRPr lang="fi-FI"/>
          </a:p>
        </p:txBody>
      </p:sp>
      <p:sp>
        <p:nvSpPr>
          <p:cNvPr id="8212" name="Freeform 21"/>
          <p:cNvSpPr>
            <a:spLocks noChangeAspect="1"/>
          </p:cNvSpPr>
          <p:nvPr/>
        </p:nvSpPr>
        <p:spPr bwMode="auto">
          <a:xfrm>
            <a:off x="1547664" y="4483100"/>
            <a:ext cx="877887" cy="1930400"/>
          </a:xfrm>
          <a:custGeom>
            <a:avLst/>
            <a:gdLst>
              <a:gd name="T0" fmla="*/ 2147483647 w 42"/>
              <a:gd name="T1" fmla="*/ 2147483647 h 96"/>
              <a:gd name="T2" fmla="*/ 2147483647 w 42"/>
              <a:gd name="T3" fmla="*/ 0 h 96"/>
              <a:gd name="T4" fmla="*/ 2147483647 w 42"/>
              <a:gd name="T5" fmla="*/ 2147483647 h 96"/>
              <a:gd name="T6" fmla="*/ 2147483647 w 42"/>
              <a:gd name="T7" fmla="*/ 0 h 96"/>
              <a:gd name="T8" fmla="*/ 2147483647 w 42"/>
              <a:gd name="T9" fmla="*/ 2147483647 h 96"/>
              <a:gd name="T10" fmla="*/ 2147483647 w 42"/>
              <a:gd name="T11" fmla="*/ 2147483647 h 96"/>
              <a:gd name="T12" fmla="*/ 2147483647 w 42"/>
              <a:gd name="T13" fmla="*/ 2147483647 h 96"/>
              <a:gd name="T14" fmla="*/ 2147483647 w 42"/>
              <a:gd name="T15" fmla="*/ 2147483647 h 96"/>
              <a:gd name="T16" fmla="*/ 2147483647 w 42"/>
              <a:gd name="T17" fmla="*/ 2147483647 h 96"/>
              <a:gd name="T18" fmla="*/ 2147483647 w 42"/>
              <a:gd name="T19" fmla="*/ 2147483647 h 96"/>
              <a:gd name="T20" fmla="*/ 2147483647 w 42"/>
              <a:gd name="T21" fmla="*/ 2147483647 h 96"/>
              <a:gd name="T22" fmla="*/ 2147483647 w 42"/>
              <a:gd name="T23" fmla="*/ 2147483647 h 96"/>
              <a:gd name="T24" fmla="*/ 2147483647 w 42"/>
              <a:gd name="T25" fmla="*/ 2147483647 h 96"/>
              <a:gd name="T26" fmla="*/ 2147483647 w 42"/>
              <a:gd name="T27" fmla="*/ 2147483647 h 96"/>
              <a:gd name="T28" fmla="*/ 2147483647 w 42"/>
              <a:gd name="T29" fmla="*/ 2147483647 h 96"/>
              <a:gd name="T30" fmla="*/ 2147483647 w 42"/>
              <a:gd name="T31" fmla="*/ 2147483647 h 96"/>
              <a:gd name="T32" fmla="*/ 0 w 42"/>
              <a:gd name="T33" fmla="*/ 2147483647 h 96"/>
              <a:gd name="T34" fmla="*/ 2147483647 w 42"/>
              <a:gd name="T35" fmla="*/ 2147483647 h 96"/>
              <a:gd name="T36" fmla="*/ 2147483647 w 42"/>
              <a:gd name="T37" fmla="*/ 2147483647 h 96"/>
              <a:gd name="T38" fmla="*/ 2147483647 w 42"/>
              <a:gd name="T39" fmla="*/ 2147483647 h 96"/>
              <a:gd name="T40" fmla="*/ 2147483647 w 42"/>
              <a:gd name="T41" fmla="*/ 2147483647 h 96"/>
              <a:gd name="T42" fmla="*/ 2147483647 w 42"/>
              <a:gd name="T43" fmla="*/ 2147483647 h 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96"/>
              <a:gd name="T68" fmla="*/ 42 w 42"/>
              <a:gd name="T69" fmla="*/ 96 h 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96">
                <a:moveTo>
                  <a:pt x="12" y="24"/>
                </a:moveTo>
                <a:lnTo>
                  <a:pt x="6" y="0"/>
                </a:lnTo>
                <a:lnTo>
                  <a:pt x="6" y="6"/>
                </a:lnTo>
                <a:lnTo>
                  <a:pt x="18" y="0"/>
                </a:lnTo>
                <a:lnTo>
                  <a:pt x="30" y="12"/>
                </a:lnTo>
                <a:lnTo>
                  <a:pt x="36" y="12"/>
                </a:lnTo>
                <a:lnTo>
                  <a:pt x="42" y="12"/>
                </a:lnTo>
                <a:lnTo>
                  <a:pt x="36" y="24"/>
                </a:lnTo>
                <a:lnTo>
                  <a:pt x="42" y="30"/>
                </a:lnTo>
                <a:lnTo>
                  <a:pt x="42" y="42"/>
                </a:lnTo>
                <a:lnTo>
                  <a:pt x="42" y="72"/>
                </a:lnTo>
                <a:lnTo>
                  <a:pt x="42" y="84"/>
                </a:lnTo>
                <a:lnTo>
                  <a:pt x="30" y="90"/>
                </a:lnTo>
                <a:lnTo>
                  <a:pt x="30" y="96"/>
                </a:lnTo>
                <a:lnTo>
                  <a:pt x="24" y="90"/>
                </a:lnTo>
                <a:lnTo>
                  <a:pt x="12" y="84"/>
                </a:lnTo>
                <a:lnTo>
                  <a:pt x="0" y="66"/>
                </a:lnTo>
                <a:lnTo>
                  <a:pt x="24" y="54"/>
                </a:lnTo>
                <a:lnTo>
                  <a:pt x="18" y="42"/>
                </a:lnTo>
                <a:lnTo>
                  <a:pt x="12" y="42"/>
                </a:lnTo>
                <a:lnTo>
                  <a:pt x="6" y="30"/>
                </a:lnTo>
                <a:lnTo>
                  <a:pt x="12" y="24"/>
                </a:lnTo>
                <a:close/>
              </a:path>
            </a:pathLst>
          </a:custGeom>
          <a:solidFill>
            <a:srgbClr val="FF0000"/>
          </a:solidFill>
          <a:ln w="12700">
            <a:solidFill>
              <a:srgbClr val="000000"/>
            </a:solidFill>
            <a:prstDash val="solid"/>
            <a:round/>
            <a:headEnd/>
            <a:tailEnd/>
          </a:ln>
        </p:spPr>
        <p:txBody>
          <a:bodyPr/>
          <a:lstStyle/>
          <a:p>
            <a:endParaRPr lang="fi-FI"/>
          </a:p>
        </p:txBody>
      </p:sp>
      <p:sp>
        <p:nvSpPr>
          <p:cNvPr id="8213" name="Freeform 22"/>
          <p:cNvSpPr>
            <a:spLocks noChangeAspect="1"/>
          </p:cNvSpPr>
          <p:nvPr/>
        </p:nvSpPr>
        <p:spPr bwMode="auto">
          <a:xfrm>
            <a:off x="467544" y="4725988"/>
            <a:ext cx="1617663" cy="1087437"/>
          </a:xfrm>
          <a:custGeom>
            <a:avLst/>
            <a:gdLst>
              <a:gd name="T0" fmla="*/ 2147483647 w 77"/>
              <a:gd name="T1" fmla="*/ 2147483647 h 54"/>
              <a:gd name="T2" fmla="*/ 2147483647 w 77"/>
              <a:gd name="T3" fmla="*/ 2147483647 h 54"/>
              <a:gd name="T4" fmla="*/ 2147483647 w 77"/>
              <a:gd name="T5" fmla="*/ 2147483647 h 54"/>
              <a:gd name="T6" fmla="*/ 2147483647 w 77"/>
              <a:gd name="T7" fmla="*/ 2147483647 h 54"/>
              <a:gd name="T8" fmla="*/ 2147483647 w 77"/>
              <a:gd name="T9" fmla="*/ 2147483647 h 54"/>
              <a:gd name="T10" fmla="*/ 0 w 77"/>
              <a:gd name="T11" fmla="*/ 2147483647 h 54"/>
              <a:gd name="T12" fmla="*/ 2147483647 w 77"/>
              <a:gd name="T13" fmla="*/ 2147483647 h 54"/>
              <a:gd name="T14" fmla="*/ 2147483647 w 77"/>
              <a:gd name="T15" fmla="*/ 2147483647 h 54"/>
              <a:gd name="T16" fmla="*/ 2147483647 w 77"/>
              <a:gd name="T17" fmla="*/ 2147483647 h 54"/>
              <a:gd name="T18" fmla="*/ 2147483647 w 77"/>
              <a:gd name="T19" fmla="*/ 2147483647 h 54"/>
              <a:gd name="T20" fmla="*/ 2147483647 w 77"/>
              <a:gd name="T21" fmla="*/ 2147483647 h 54"/>
              <a:gd name="T22" fmla="*/ 2147483647 w 77"/>
              <a:gd name="T23" fmla="*/ 0 h 54"/>
              <a:gd name="T24" fmla="*/ 2147483647 w 77"/>
              <a:gd name="T25" fmla="*/ 2147483647 h 54"/>
              <a:gd name="T26" fmla="*/ 2147483647 w 77"/>
              <a:gd name="T27" fmla="*/ 2147483647 h 54"/>
              <a:gd name="T28" fmla="*/ 2147483647 w 77"/>
              <a:gd name="T29" fmla="*/ 2147483647 h 54"/>
              <a:gd name="T30" fmla="*/ 2147483647 w 77"/>
              <a:gd name="T31" fmla="*/ 2147483647 h 54"/>
              <a:gd name="T32" fmla="*/ 2147483647 w 77"/>
              <a:gd name="T33" fmla="*/ 2147483647 h 54"/>
              <a:gd name="T34" fmla="*/ 2147483647 w 77"/>
              <a:gd name="T35" fmla="*/ 2147483647 h 54"/>
              <a:gd name="T36" fmla="*/ 2147483647 w 77"/>
              <a:gd name="T37" fmla="*/ 2147483647 h 54"/>
              <a:gd name="T38" fmla="*/ 2147483647 w 77"/>
              <a:gd name="T39" fmla="*/ 2147483647 h 54"/>
              <a:gd name="T40" fmla="*/ 2147483647 w 77"/>
              <a:gd name="T41" fmla="*/ 2147483647 h 54"/>
              <a:gd name="T42" fmla="*/ 2147483647 w 77"/>
              <a:gd name="T43" fmla="*/ 2147483647 h 54"/>
              <a:gd name="T44" fmla="*/ 2147483647 w 77"/>
              <a:gd name="T45" fmla="*/ 2147483647 h 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7"/>
              <a:gd name="T70" fmla="*/ 0 h 54"/>
              <a:gd name="T71" fmla="*/ 77 w 77"/>
              <a:gd name="T72" fmla="*/ 54 h 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7" h="54">
                <a:moveTo>
                  <a:pt x="47" y="48"/>
                </a:moveTo>
                <a:lnTo>
                  <a:pt x="30" y="54"/>
                </a:lnTo>
                <a:lnTo>
                  <a:pt x="30" y="36"/>
                </a:lnTo>
                <a:lnTo>
                  <a:pt x="18" y="42"/>
                </a:lnTo>
                <a:lnTo>
                  <a:pt x="12" y="42"/>
                </a:lnTo>
                <a:lnTo>
                  <a:pt x="0" y="30"/>
                </a:lnTo>
                <a:lnTo>
                  <a:pt x="6" y="30"/>
                </a:lnTo>
                <a:lnTo>
                  <a:pt x="6" y="24"/>
                </a:lnTo>
                <a:lnTo>
                  <a:pt x="12" y="24"/>
                </a:lnTo>
                <a:lnTo>
                  <a:pt x="12" y="12"/>
                </a:lnTo>
                <a:lnTo>
                  <a:pt x="12" y="6"/>
                </a:lnTo>
                <a:lnTo>
                  <a:pt x="12" y="0"/>
                </a:lnTo>
                <a:lnTo>
                  <a:pt x="30" y="12"/>
                </a:lnTo>
                <a:lnTo>
                  <a:pt x="30" y="18"/>
                </a:lnTo>
                <a:lnTo>
                  <a:pt x="36" y="18"/>
                </a:lnTo>
                <a:lnTo>
                  <a:pt x="59" y="18"/>
                </a:lnTo>
                <a:lnTo>
                  <a:pt x="59" y="24"/>
                </a:lnTo>
                <a:lnTo>
                  <a:pt x="59" y="18"/>
                </a:lnTo>
                <a:lnTo>
                  <a:pt x="65" y="30"/>
                </a:lnTo>
                <a:lnTo>
                  <a:pt x="71" y="30"/>
                </a:lnTo>
                <a:lnTo>
                  <a:pt x="77" y="42"/>
                </a:lnTo>
                <a:lnTo>
                  <a:pt x="53" y="54"/>
                </a:lnTo>
                <a:lnTo>
                  <a:pt x="47" y="48"/>
                </a:lnTo>
                <a:close/>
              </a:path>
            </a:pathLst>
          </a:custGeom>
          <a:gradFill>
            <a:gsLst>
              <a:gs pos="39000">
                <a:srgbClr val="FFFF00"/>
              </a:gs>
              <a:gs pos="45000">
                <a:srgbClr val="FF7A00"/>
              </a:gs>
              <a:gs pos="70000">
                <a:srgbClr val="FF0300"/>
              </a:gs>
              <a:gs pos="100000">
                <a:srgbClr val="4D0808"/>
              </a:gs>
            </a:gsLst>
            <a:lin ang="3600000" scaled="0"/>
          </a:gradFill>
          <a:ln w="12700">
            <a:solidFill>
              <a:srgbClr val="000000"/>
            </a:solidFill>
            <a:prstDash val="solid"/>
            <a:round/>
            <a:headEnd/>
            <a:tailEnd/>
          </a:ln>
        </p:spPr>
        <p:txBody>
          <a:bodyPr/>
          <a:lstStyle/>
          <a:p>
            <a:endParaRPr lang="fi-FI"/>
          </a:p>
        </p:txBody>
      </p:sp>
      <p:sp>
        <p:nvSpPr>
          <p:cNvPr id="8214" name="Freeform 23"/>
          <p:cNvSpPr>
            <a:spLocks noChangeAspect="1"/>
          </p:cNvSpPr>
          <p:nvPr/>
        </p:nvSpPr>
        <p:spPr bwMode="auto">
          <a:xfrm>
            <a:off x="467544" y="4725988"/>
            <a:ext cx="128588" cy="242887"/>
          </a:xfrm>
          <a:custGeom>
            <a:avLst/>
            <a:gdLst>
              <a:gd name="T0" fmla="*/ 2147483647 w 6"/>
              <a:gd name="T1" fmla="*/ 2147483647 h 12"/>
              <a:gd name="T2" fmla="*/ 2147483647 w 6"/>
              <a:gd name="T3" fmla="*/ 2147483647 h 12"/>
              <a:gd name="T4" fmla="*/ 0 w 6"/>
              <a:gd name="T5" fmla="*/ 2147483647 h 12"/>
              <a:gd name="T6" fmla="*/ 0 w 6"/>
              <a:gd name="T7" fmla="*/ 2147483647 h 12"/>
              <a:gd name="T8" fmla="*/ 0 w 6"/>
              <a:gd name="T9" fmla="*/ 0 h 12"/>
              <a:gd name="T10" fmla="*/ 2147483647 w 6"/>
              <a:gd name="T11" fmla="*/ 0 h 12"/>
              <a:gd name="T12" fmla="*/ 2147483647 w 6"/>
              <a:gd name="T13" fmla="*/ 2147483647 h 12"/>
              <a:gd name="T14" fmla="*/ 0 60000 65536"/>
              <a:gd name="T15" fmla="*/ 0 60000 65536"/>
              <a:gd name="T16" fmla="*/ 0 60000 65536"/>
              <a:gd name="T17" fmla="*/ 0 60000 65536"/>
              <a:gd name="T18" fmla="*/ 0 60000 65536"/>
              <a:gd name="T19" fmla="*/ 0 60000 65536"/>
              <a:gd name="T20" fmla="*/ 0 60000 65536"/>
              <a:gd name="T21" fmla="*/ 0 w 6"/>
              <a:gd name="T22" fmla="*/ 0 h 12"/>
              <a:gd name="T23" fmla="*/ 6 w 6"/>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2">
                <a:moveTo>
                  <a:pt x="6" y="6"/>
                </a:moveTo>
                <a:lnTo>
                  <a:pt x="6" y="12"/>
                </a:lnTo>
                <a:lnTo>
                  <a:pt x="0" y="12"/>
                </a:lnTo>
                <a:lnTo>
                  <a:pt x="0" y="6"/>
                </a:lnTo>
                <a:lnTo>
                  <a:pt x="0" y="0"/>
                </a:lnTo>
                <a:lnTo>
                  <a:pt x="6" y="0"/>
                </a:lnTo>
                <a:lnTo>
                  <a:pt x="6" y="6"/>
                </a:lnTo>
                <a:close/>
              </a:path>
            </a:pathLst>
          </a:custGeom>
          <a:noFill/>
          <a:ln w="0">
            <a:solidFill>
              <a:srgbClr val="000000"/>
            </a:solidFill>
            <a:prstDash val="solid"/>
            <a:round/>
            <a:headEnd/>
            <a:tailEnd/>
          </a:ln>
        </p:spPr>
        <p:txBody>
          <a:bodyPr/>
          <a:lstStyle/>
          <a:p>
            <a:endParaRPr lang="fi-FI"/>
          </a:p>
        </p:txBody>
      </p:sp>
      <p:sp>
        <p:nvSpPr>
          <p:cNvPr id="8215" name="Rectangle 24"/>
          <p:cNvSpPr>
            <a:spLocks noChangeAspect="1" noChangeArrowheads="1"/>
          </p:cNvSpPr>
          <p:nvPr/>
        </p:nvSpPr>
        <p:spPr bwMode="auto">
          <a:xfrm>
            <a:off x="1980432" y="5732463"/>
            <a:ext cx="358775"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Eura</a:t>
            </a:r>
          </a:p>
        </p:txBody>
      </p:sp>
      <p:sp>
        <p:nvSpPr>
          <p:cNvPr id="8216" name="Rectangle 25"/>
          <p:cNvSpPr>
            <a:spLocks noChangeAspect="1" noChangeArrowheads="1"/>
          </p:cNvSpPr>
          <p:nvPr/>
        </p:nvSpPr>
        <p:spPr bwMode="auto">
          <a:xfrm>
            <a:off x="943794" y="4652963"/>
            <a:ext cx="650875"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Eurajoki</a:t>
            </a:r>
            <a:endParaRPr lang="fi-FI" sz="1100" b="1">
              <a:cs typeface="Arial" charset="0"/>
            </a:endParaRPr>
          </a:p>
        </p:txBody>
      </p:sp>
      <p:sp>
        <p:nvSpPr>
          <p:cNvPr id="8217" name="Rectangle 26"/>
          <p:cNvSpPr>
            <a:spLocks noChangeAspect="1" noChangeArrowheads="1"/>
          </p:cNvSpPr>
          <p:nvPr/>
        </p:nvSpPr>
        <p:spPr bwMode="auto">
          <a:xfrm>
            <a:off x="2196332" y="4292600"/>
            <a:ext cx="690562" cy="336550"/>
          </a:xfrm>
          <a:prstGeom prst="rect">
            <a:avLst/>
          </a:prstGeom>
          <a:noFill/>
          <a:ln w="9525">
            <a:noFill/>
            <a:miter lim="800000"/>
            <a:headEnd/>
            <a:tailEnd/>
          </a:ln>
        </p:spPr>
        <p:txBody>
          <a:bodyPr lIns="0" tIns="0" rIns="0" bIns="0">
            <a:spAutoFit/>
          </a:bodyPr>
          <a:lstStyle/>
          <a:p>
            <a:r>
              <a:rPr lang="fi-FI" sz="1100" b="1">
                <a:solidFill>
                  <a:srgbClr val="000000"/>
                </a:solidFill>
                <a:latin typeface="Verdana" pitchFamily="34" charset="0"/>
                <a:cs typeface="Arial" charset="0"/>
              </a:rPr>
              <a:t>Harja- valta</a:t>
            </a:r>
            <a:endParaRPr lang="fi-FI" sz="1100" b="1">
              <a:cs typeface="Arial" charset="0"/>
            </a:endParaRPr>
          </a:p>
        </p:txBody>
      </p:sp>
      <p:sp>
        <p:nvSpPr>
          <p:cNvPr id="8218" name="Rectangle 27"/>
          <p:cNvSpPr>
            <a:spLocks noChangeAspect="1" noChangeArrowheads="1"/>
          </p:cNvSpPr>
          <p:nvPr/>
        </p:nvSpPr>
        <p:spPr bwMode="auto">
          <a:xfrm>
            <a:off x="2267769" y="1341438"/>
            <a:ext cx="792163"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Honkajoki</a:t>
            </a:r>
            <a:endParaRPr lang="fi-FI" sz="1100" b="1">
              <a:cs typeface="Arial" charset="0"/>
            </a:endParaRPr>
          </a:p>
        </p:txBody>
      </p:sp>
      <p:sp>
        <p:nvSpPr>
          <p:cNvPr id="8219" name="Rectangle 28"/>
          <p:cNvSpPr>
            <a:spLocks noChangeAspect="1" noChangeArrowheads="1"/>
          </p:cNvSpPr>
          <p:nvPr/>
        </p:nvSpPr>
        <p:spPr bwMode="auto">
          <a:xfrm>
            <a:off x="3275832" y="5229225"/>
            <a:ext cx="731837" cy="168275"/>
          </a:xfrm>
          <a:prstGeom prst="rect">
            <a:avLst/>
          </a:prstGeom>
          <a:noFill/>
          <a:ln w="9525">
            <a:noFill/>
            <a:miter lim="800000"/>
            <a:headEnd/>
            <a:tailEnd/>
          </a:ln>
        </p:spPr>
        <p:txBody>
          <a:bodyPr wrap="none" lIns="0" tIns="0" rIns="0" bIns="0">
            <a:spAutoFit/>
          </a:bodyPr>
          <a:lstStyle/>
          <a:p>
            <a:r>
              <a:rPr lang="fi-FI" sz="1100" b="1" dirty="0">
                <a:solidFill>
                  <a:srgbClr val="000000"/>
                </a:solidFill>
                <a:latin typeface="Verdana" pitchFamily="34" charset="0"/>
                <a:cs typeface="Arial" charset="0"/>
              </a:rPr>
              <a:t>Huittinen</a:t>
            </a:r>
            <a:endParaRPr lang="fi-FI" sz="1100" b="1" dirty="0">
              <a:cs typeface="Arial" charset="0"/>
            </a:endParaRPr>
          </a:p>
        </p:txBody>
      </p:sp>
      <p:sp>
        <p:nvSpPr>
          <p:cNvPr id="8220" name="Rectangle 29"/>
          <p:cNvSpPr>
            <a:spLocks noChangeAspect="1" noChangeArrowheads="1"/>
          </p:cNvSpPr>
          <p:nvPr/>
        </p:nvSpPr>
        <p:spPr bwMode="auto">
          <a:xfrm>
            <a:off x="3491880" y="2030413"/>
            <a:ext cx="723900" cy="168275"/>
          </a:xfrm>
          <a:prstGeom prst="rect">
            <a:avLst/>
          </a:prstGeom>
          <a:noFill/>
          <a:ln w="9525">
            <a:noFill/>
            <a:miter lim="800000"/>
            <a:headEnd/>
            <a:tailEnd/>
          </a:ln>
        </p:spPr>
        <p:txBody>
          <a:bodyPr wrap="none" lIns="0" tIns="0" rIns="0" bIns="0">
            <a:spAutoFit/>
          </a:bodyPr>
          <a:lstStyle/>
          <a:p>
            <a:r>
              <a:rPr lang="fi-FI" sz="1100" b="1" dirty="0">
                <a:solidFill>
                  <a:srgbClr val="000000"/>
                </a:solidFill>
                <a:latin typeface="Verdana" pitchFamily="34" charset="0"/>
                <a:cs typeface="Arial" charset="0"/>
              </a:rPr>
              <a:t>Jämijärvi</a:t>
            </a:r>
            <a:endParaRPr lang="fi-FI" sz="1100" b="1" dirty="0">
              <a:cs typeface="Arial" charset="0"/>
            </a:endParaRPr>
          </a:p>
        </p:txBody>
      </p:sp>
      <p:sp>
        <p:nvSpPr>
          <p:cNvPr id="8221" name="Rectangle 30"/>
          <p:cNvSpPr>
            <a:spLocks noChangeAspect="1" noChangeArrowheads="1"/>
          </p:cNvSpPr>
          <p:nvPr/>
        </p:nvSpPr>
        <p:spPr bwMode="auto">
          <a:xfrm>
            <a:off x="2453507" y="2030413"/>
            <a:ext cx="968375"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Kankaanpää</a:t>
            </a:r>
            <a:endParaRPr lang="fi-FI" sz="1100" b="1">
              <a:cs typeface="Arial" charset="0"/>
            </a:endParaRPr>
          </a:p>
        </p:txBody>
      </p:sp>
      <p:sp>
        <p:nvSpPr>
          <p:cNvPr id="8222" name="Rectangle 31"/>
          <p:cNvSpPr>
            <a:spLocks noChangeAspect="1" noChangeArrowheads="1"/>
          </p:cNvSpPr>
          <p:nvPr/>
        </p:nvSpPr>
        <p:spPr bwMode="auto">
          <a:xfrm>
            <a:off x="3347269" y="765175"/>
            <a:ext cx="503238"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Karvia</a:t>
            </a:r>
            <a:endParaRPr lang="fi-FI" sz="1100" b="1">
              <a:cs typeface="Arial" charset="0"/>
            </a:endParaRPr>
          </a:p>
        </p:txBody>
      </p:sp>
      <p:sp>
        <p:nvSpPr>
          <p:cNvPr id="8223" name="Rectangle 33"/>
          <p:cNvSpPr>
            <a:spLocks noChangeAspect="1" noChangeArrowheads="1"/>
          </p:cNvSpPr>
          <p:nvPr/>
        </p:nvSpPr>
        <p:spPr bwMode="auto">
          <a:xfrm>
            <a:off x="2771007" y="4333875"/>
            <a:ext cx="769937"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Kokemäki</a:t>
            </a:r>
            <a:endParaRPr lang="fi-FI" sz="1100" b="1">
              <a:cs typeface="Arial" charset="0"/>
            </a:endParaRPr>
          </a:p>
        </p:txBody>
      </p:sp>
      <p:sp>
        <p:nvSpPr>
          <p:cNvPr id="8224" name="Rectangle 34"/>
          <p:cNvSpPr>
            <a:spLocks noChangeAspect="1" noChangeArrowheads="1"/>
          </p:cNvSpPr>
          <p:nvPr/>
        </p:nvSpPr>
        <p:spPr bwMode="auto">
          <a:xfrm>
            <a:off x="2555107" y="5085184"/>
            <a:ext cx="488916" cy="338554"/>
          </a:xfrm>
          <a:prstGeom prst="rect">
            <a:avLst/>
          </a:prstGeom>
          <a:noFill/>
          <a:ln w="9525">
            <a:noFill/>
            <a:miter lim="800000"/>
            <a:headEnd/>
            <a:tailEnd/>
          </a:ln>
        </p:spPr>
        <p:txBody>
          <a:bodyPr wrap="none" lIns="0" tIns="0" rIns="0" bIns="0">
            <a:spAutoFit/>
          </a:bodyPr>
          <a:lstStyle/>
          <a:p>
            <a:pPr algn="ctr"/>
            <a:r>
              <a:rPr lang="fi-FI" sz="1100" b="1" dirty="0" smtClean="0">
                <a:solidFill>
                  <a:srgbClr val="000000"/>
                </a:solidFill>
                <a:latin typeface="Verdana" pitchFamily="34" charset="0"/>
                <a:cs typeface="Arial" charset="0"/>
              </a:rPr>
              <a:t>Köyliö</a:t>
            </a:r>
          </a:p>
          <a:p>
            <a:pPr algn="ctr"/>
            <a:r>
              <a:rPr lang="fi-FI" sz="1100" b="1" dirty="0" smtClean="0">
                <a:solidFill>
                  <a:srgbClr val="000000"/>
                </a:solidFill>
                <a:latin typeface="Verdana" pitchFamily="34" charset="0"/>
                <a:cs typeface="Arial" charset="0"/>
              </a:rPr>
              <a:t>(*)</a:t>
            </a:r>
            <a:endParaRPr lang="fi-FI" sz="1100" b="1" dirty="0">
              <a:cs typeface="Arial" charset="0"/>
            </a:endParaRPr>
          </a:p>
        </p:txBody>
      </p:sp>
      <p:sp>
        <p:nvSpPr>
          <p:cNvPr id="8225" name="Rectangle 35"/>
          <p:cNvSpPr>
            <a:spLocks noChangeAspect="1" noChangeArrowheads="1"/>
          </p:cNvSpPr>
          <p:nvPr/>
        </p:nvSpPr>
        <p:spPr bwMode="auto">
          <a:xfrm>
            <a:off x="2988494" y="3068638"/>
            <a:ext cx="414338" cy="168275"/>
          </a:xfrm>
          <a:prstGeom prst="rect">
            <a:avLst/>
          </a:prstGeom>
          <a:noFill/>
          <a:ln w="9525">
            <a:noFill/>
            <a:miter lim="800000"/>
            <a:headEnd/>
            <a:tailEnd/>
          </a:ln>
        </p:spPr>
        <p:txBody>
          <a:bodyPr wrap="none" lIns="0" tIns="0" rIns="0" bIns="0">
            <a:spAutoFit/>
          </a:bodyPr>
          <a:lstStyle/>
          <a:p>
            <a:r>
              <a:rPr lang="fi-FI" sz="1100" b="1" dirty="0">
                <a:solidFill>
                  <a:srgbClr val="000000"/>
                </a:solidFill>
                <a:latin typeface="Verdana" pitchFamily="34" charset="0"/>
                <a:cs typeface="Arial" charset="0"/>
              </a:rPr>
              <a:t>Lavia</a:t>
            </a:r>
          </a:p>
        </p:txBody>
      </p:sp>
      <p:sp>
        <p:nvSpPr>
          <p:cNvPr id="8226" name="Rectangle 36"/>
          <p:cNvSpPr>
            <a:spLocks noChangeAspect="1" noChangeArrowheads="1"/>
          </p:cNvSpPr>
          <p:nvPr/>
        </p:nvSpPr>
        <p:spPr bwMode="auto">
          <a:xfrm>
            <a:off x="1004119" y="4144963"/>
            <a:ext cx="420688"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Luvia</a:t>
            </a:r>
            <a:endParaRPr lang="fi-FI" sz="1100" b="1">
              <a:cs typeface="Arial" charset="0"/>
            </a:endParaRPr>
          </a:p>
        </p:txBody>
      </p:sp>
      <p:sp>
        <p:nvSpPr>
          <p:cNvPr id="8227" name="Rectangle 37"/>
          <p:cNvSpPr>
            <a:spLocks noChangeAspect="1" noChangeArrowheads="1"/>
          </p:cNvSpPr>
          <p:nvPr/>
        </p:nvSpPr>
        <p:spPr bwMode="auto">
          <a:xfrm>
            <a:off x="754882" y="1557338"/>
            <a:ext cx="830262"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Merikarvia</a:t>
            </a:r>
            <a:endParaRPr lang="fi-FI" sz="1100" b="1">
              <a:cs typeface="Arial" charset="0"/>
            </a:endParaRPr>
          </a:p>
        </p:txBody>
      </p:sp>
      <p:sp>
        <p:nvSpPr>
          <p:cNvPr id="8228" name="Rectangle 38"/>
          <p:cNvSpPr>
            <a:spLocks noChangeAspect="1" noChangeArrowheads="1"/>
          </p:cNvSpPr>
          <p:nvPr/>
        </p:nvSpPr>
        <p:spPr bwMode="auto">
          <a:xfrm>
            <a:off x="1620069" y="4076700"/>
            <a:ext cx="588963"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Nakkila</a:t>
            </a:r>
            <a:endParaRPr lang="fi-FI" sz="1100" b="1">
              <a:cs typeface="Arial" charset="0"/>
            </a:endParaRPr>
          </a:p>
        </p:txBody>
      </p:sp>
      <p:sp>
        <p:nvSpPr>
          <p:cNvPr id="8229" name="Rectangle 39"/>
          <p:cNvSpPr>
            <a:spLocks noChangeAspect="1" noChangeArrowheads="1"/>
          </p:cNvSpPr>
          <p:nvPr/>
        </p:nvSpPr>
        <p:spPr bwMode="auto">
          <a:xfrm>
            <a:off x="1907407" y="2565400"/>
            <a:ext cx="793750"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Pomarkku</a:t>
            </a:r>
            <a:endParaRPr lang="fi-FI" sz="1100" b="1">
              <a:cs typeface="Arial" charset="0"/>
            </a:endParaRPr>
          </a:p>
        </p:txBody>
      </p:sp>
      <p:sp>
        <p:nvSpPr>
          <p:cNvPr id="8230" name="Rectangle 40"/>
          <p:cNvSpPr>
            <a:spLocks noChangeAspect="1" noChangeArrowheads="1"/>
          </p:cNvSpPr>
          <p:nvPr/>
        </p:nvSpPr>
        <p:spPr bwMode="auto">
          <a:xfrm>
            <a:off x="1620069" y="1916113"/>
            <a:ext cx="722313"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Siikainen</a:t>
            </a:r>
            <a:endParaRPr lang="fi-FI" sz="1100" b="1">
              <a:cs typeface="Arial" charset="0"/>
            </a:endParaRPr>
          </a:p>
        </p:txBody>
      </p:sp>
      <p:sp>
        <p:nvSpPr>
          <p:cNvPr id="8231" name="Rectangle 41"/>
          <p:cNvSpPr>
            <a:spLocks noChangeAspect="1" noChangeArrowheads="1"/>
          </p:cNvSpPr>
          <p:nvPr/>
        </p:nvSpPr>
        <p:spPr bwMode="auto">
          <a:xfrm>
            <a:off x="2483768" y="5589240"/>
            <a:ext cx="524182" cy="338554"/>
          </a:xfrm>
          <a:prstGeom prst="rect">
            <a:avLst/>
          </a:prstGeom>
          <a:noFill/>
          <a:ln w="9525">
            <a:noFill/>
            <a:miter lim="800000"/>
            <a:headEnd/>
            <a:tailEnd/>
          </a:ln>
        </p:spPr>
        <p:txBody>
          <a:bodyPr wrap="none" lIns="0" tIns="0" rIns="0" bIns="0">
            <a:spAutoFit/>
          </a:bodyPr>
          <a:lstStyle/>
          <a:p>
            <a:r>
              <a:rPr lang="fi-FI" sz="1100" b="1" dirty="0" smtClean="0">
                <a:solidFill>
                  <a:srgbClr val="000000"/>
                </a:solidFill>
                <a:latin typeface="Verdana" pitchFamily="34" charset="0"/>
                <a:cs typeface="Arial" charset="0"/>
              </a:rPr>
              <a:t>Säkylä</a:t>
            </a:r>
          </a:p>
          <a:p>
            <a:pPr algn="ctr"/>
            <a:r>
              <a:rPr lang="fi-FI" sz="1100" b="1" dirty="0" smtClean="0">
                <a:solidFill>
                  <a:srgbClr val="000000"/>
                </a:solidFill>
                <a:latin typeface="Verdana" pitchFamily="34" charset="0"/>
                <a:cs typeface="Arial" charset="0"/>
              </a:rPr>
              <a:t>(*)</a:t>
            </a:r>
            <a:endParaRPr lang="fi-FI" sz="1100" b="1" dirty="0">
              <a:cs typeface="Arial" charset="0"/>
            </a:endParaRPr>
          </a:p>
        </p:txBody>
      </p:sp>
      <p:sp>
        <p:nvSpPr>
          <p:cNvPr id="8232" name="Rectangle 42"/>
          <p:cNvSpPr>
            <a:spLocks noChangeAspect="1" noChangeArrowheads="1"/>
          </p:cNvSpPr>
          <p:nvPr/>
        </p:nvSpPr>
        <p:spPr bwMode="auto">
          <a:xfrm>
            <a:off x="2115369" y="3532188"/>
            <a:ext cx="439738" cy="168275"/>
          </a:xfrm>
          <a:prstGeom prst="rect">
            <a:avLst/>
          </a:prstGeom>
          <a:noFill/>
          <a:ln w="9525">
            <a:noFill/>
            <a:miter lim="800000"/>
            <a:headEnd/>
            <a:tailEnd/>
          </a:ln>
        </p:spPr>
        <p:txBody>
          <a:bodyPr wrap="none" lIns="0" tIns="0" rIns="0" bIns="0">
            <a:spAutoFit/>
          </a:bodyPr>
          <a:lstStyle/>
          <a:p>
            <a:r>
              <a:rPr lang="fi-FI" sz="1100" b="1">
                <a:solidFill>
                  <a:srgbClr val="000000"/>
                </a:solidFill>
                <a:latin typeface="Verdana" pitchFamily="34" charset="0"/>
                <a:cs typeface="Arial" charset="0"/>
              </a:rPr>
              <a:t>Ulvila</a:t>
            </a:r>
            <a:endParaRPr lang="fi-FI" sz="1100" b="1">
              <a:cs typeface="Arial" charset="0"/>
            </a:endParaRPr>
          </a:p>
        </p:txBody>
      </p:sp>
      <p:sp>
        <p:nvSpPr>
          <p:cNvPr id="8233" name="Rectangle 43"/>
          <p:cNvSpPr>
            <a:spLocks noChangeAspect="1" noChangeArrowheads="1"/>
          </p:cNvSpPr>
          <p:nvPr/>
        </p:nvSpPr>
        <p:spPr bwMode="auto">
          <a:xfrm>
            <a:off x="1147167" y="5276949"/>
            <a:ext cx="544513" cy="168275"/>
          </a:xfrm>
          <a:prstGeom prst="rect">
            <a:avLst/>
          </a:prstGeom>
          <a:noFill/>
          <a:ln w="9525">
            <a:noFill/>
            <a:miter lim="800000"/>
            <a:headEnd/>
            <a:tailEnd/>
          </a:ln>
        </p:spPr>
        <p:txBody>
          <a:bodyPr wrap="none" lIns="0" tIns="0" rIns="0" bIns="0">
            <a:spAutoFit/>
          </a:bodyPr>
          <a:lstStyle/>
          <a:p>
            <a:r>
              <a:rPr lang="fi-FI" sz="1100" b="1" dirty="0">
                <a:solidFill>
                  <a:srgbClr val="000000"/>
                </a:solidFill>
                <a:latin typeface="Verdana" pitchFamily="34" charset="0"/>
                <a:cs typeface="Arial" charset="0"/>
              </a:rPr>
              <a:t>Rauma</a:t>
            </a:r>
          </a:p>
        </p:txBody>
      </p:sp>
      <p:sp>
        <p:nvSpPr>
          <p:cNvPr id="8234" name="Freeform 44"/>
          <p:cNvSpPr>
            <a:spLocks noChangeAspect="1"/>
          </p:cNvSpPr>
          <p:nvPr/>
        </p:nvSpPr>
        <p:spPr bwMode="auto">
          <a:xfrm>
            <a:off x="864419" y="2432050"/>
            <a:ext cx="2103438" cy="1687513"/>
          </a:xfrm>
          <a:custGeom>
            <a:avLst/>
            <a:gdLst>
              <a:gd name="T0" fmla="*/ 2147483647 w 1201"/>
              <a:gd name="T1" fmla="*/ 2147483647 h 963"/>
              <a:gd name="T2" fmla="*/ 2147483647 w 1201"/>
              <a:gd name="T3" fmla="*/ 2147483647 h 963"/>
              <a:gd name="T4" fmla="*/ 2147483647 w 1201"/>
              <a:gd name="T5" fmla="*/ 2147483647 h 963"/>
              <a:gd name="T6" fmla="*/ 2147483647 w 1201"/>
              <a:gd name="T7" fmla="*/ 2147483647 h 963"/>
              <a:gd name="T8" fmla="*/ 2147483647 w 1201"/>
              <a:gd name="T9" fmla="*/ 2147483647 h 963"/>
              <a:gd name="T10" fmla="*/ 2147483647 w 1201"/>
              <a:gd name="T11" fmla="*/ 2147483647 h 963"/>
              <a:gd name="T12" fmla="*/ 2147483647 w 1201"/>
              <a:gd name="T13" fmla="*/ 2147483647 h 963"/>
              <a:gd name="T14" fmla="*/ 2147483647 w 1201"/>
              <a:gd name="T15" fmla="*/ 2147483647 h 963"/>
              <a:gd name="T16" fmla="*/ 2147483647 w 1201"/>
              <a:gd name="T17" fmla="*/ 2147483647 h 963"/>
              <a:gd name="T18" fmla="*/ 2147483647 w 1201"/>
              <a:gd name="T19" fmla="*/ 2147483647 h 963"/>
              <a:gd name="T20" fmla="*/ 2147483647 w 1201"/>
              <a:gd name="T21" fmla="*/ 2147483647 h 963"/>
              <a:gd name="T22" fmla="*/ 2147483647 w 1201"/>
              <a:gd name="T23" fmla="*/ 2147483647 h 963"/>
              <a:gd name="T24" fmla="*/ 2147483647 w 1201"/>
              <a:gd name="T25" fmla="*/ 2147483647 h 963"/>
              <a:gd name="T26" fmla="*/ 2147483647 w 1201"/>
              <a:gd name="T27" fmla="*/ 2147483647 h 963"/>
              <a:gd name="T28" fmla="*/ 0 w 1201"/>
              <a:gd name="T29" fmla="*/ 2147483647 h 963"/>
              <a:gd name="T30" fmla="*/ 0 w 1201"/>
              <a:gd name="T31" fmla="*/ 2147483647 h 963"/>
              <a:gd name="T32" fmla="*/ 2147483647 w 1201"/>
              <a:gd name="T33" fmla="*/ 2147483647 h 963"/>
              <a:gd name="T34" fmla="*/ 2147483647 w 1201"/>
              <a:gd name="T35" fmla="*/ 2147483647 h 963"/>
              <a:gd name="T36" fmla="*/ 2147483647 w 1201"/>
              <a:gd name="T37" fmla="*/ 2147483647 h 963"/>
              <a:gd name="T38" fmla="*/ 2147483647 w 1201"/>
              <a:gd name="T39" fmla="*/ 2147483647 h 963"/>
              <a:gd name="T40" fmla="*/ 2147483647 w 1201"/>
              <a:gd name="T41" fmla="*/ 2147483647 h 963"/>
              <a:gd name="T42" fmla="*/ 2147483647 w 1201"/>
              <a:gd name="T43" fmla="*/ 2147483647 h 963"/>
              <a:gd name="T44" fmla="*/ 2147483647 w 1201"/>
              <a:gd name="T45" fmla="*/ 2147483647 h 963"/>
              <a:gd name="T46" fmla="*/ 2147483647 w 1201"/>
              <a:gd name="T47" fmla="*/ 2147483647 h 963"/>
              <a:gd name="T48" fmla="*/ 2147483647 w 1201"/>
              <a:gd name="T49" fmla="*/ 2147483647 h 963"/>
              <a:gd name="T50" fmla="*/ 2147483647 w 1201"/>
              <a:gd name="T51" fmla="*/ 2147483647 h 963"/>
              <a:gd name="T52" fmla="*/ 2147483647 w 1201"/>
              <a:gd name="T53" fmla="*/ 2147483647 h 963"/>
              <a:gd name="T54" fmla="*/ 2147483647 w 1201"/>
              <a:gd name="T55" fmla="*/ 2147483647 h 963"/>
              <a:gd name="T56" fmla="*/ 2147483647 w 1201"/>
              <a:gd name="T57" fmla="*/ 2147483647 h 963"/>
              <a:gd name="T58" fmla="*/ 2147483647 w 1201"/>
              <a:gd name="T59" fmla="*/ 2147483647 h 963"/>
              <a:gd name="T60" fmla="*/ 2147483647 w 1201"/>
              <a:gd name="T61" fmla="*/ 2147483647 h 963"/>
              <a:gd name="T62" fmla="*/ 2147483647 w 1201"/>
              <a:gd name="T63" fmla="*/ 2147483647 h 963"/>
              <a:gd name="T64" fmla="*/ 2147483647 w 1201"/>
              <a:gd name="T65" fmla="*/ 2147483647 h 963"/>
              <a:gd name="T66" fmla="*/ 2147483647 w 1201"/>
              <a:gd name="T67" fmla="*/ 2147483647 h 963"/>
              <a:gd name="T68" fmla="*/ 2147483647 w 1201"/>
              <a:gd name="T69" fmla="*/ 2147483647 h 963"/>
              <a:gd name="T70" fmla="*/ 2147483647 w 1201"/>
              <a:gd name="T71" fmla="*/ 2147483647 h 963"/>
              <a:gd name="T72" fmla="*/ 2147483647 w 1201"/>
              <a:gd name="T73" fmla="*/ 2147483647 h 963"/>
              <a:gd name="T74" fmla="*/ 2147483647 w 1201"/>
              <a:gd name="T75" fmla="*/ 0 h 963"/>
              <a:gd name="T76" fmla="*/ 2147483647 w 1201"/>
              <a:gd name="T77" fmla="*/ 2147483647 h 963"/>
              <a:gd name="T78" fmla="*/ 2147483647 w 1201"/>
              <a:gd name="T79" fmla="*/ 2147483647 h 963"/>
              <a:gd name="T80" fmla="*/ 2147483647 w 1201"/>
              <a:gd name="T81" fmla="*/ 2147483647 h 963"/>
              <a:gd name="T82" fmla="*/ 2147483647 w 1201"/>
              <a:gd name="T83" fmla="*/ 2147483647 h 963"/>
              <a:gd name="T84" fmla="*/ 2147483647 w 1201"/>
              <a:gd name="T85" fmla="*/ 2147483647 h 963"/>
              <a:gd name="T86" fmla="*/ 2147483647 w 1201"/>
              <a:gd name="T87" fmla="*/ 2147483647 h 963"/>
              <a:gd name="T88" fmla="*/ 2147483647 w 1201"/>
              <a:gd name="T89" fmla="*/ 2147483647 h 963"/>
              <a:gd name="T90" fmla="*/ 2147483647 w 1201"/>
              <a:gd name="T91" fmla="*/ 2147483647 h 963"/>
              <a:gd name="T92" fmla="*/ 2147483647 w 1201"/>
              <a:gd name="T93" fmla="*/ 2147483647 h 96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01"/>
              <a:gd name="T142" fmla="*/ 0 h 963"/>
              <a:gd name="T143" fmla="*/ 1201 w 1201"/>
              <a:gd name="T144" fmla="*/ 963 h 96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01" h="963">
                <a:moveTo>
                  <a:pt x="691" y="564"/>
                </a:moveTo>
                <a:lnTo>
                  <a:pt x="553" y="762"/>
                </a:lnTo>
                <a:lnTo>
                  <a:pt x="478" y="759"/>
                </a:lnTo>
                <a:lnTo>
                  <a:pt x="412" y="897"/>
                </a:lnTo>
                <a:lnTo>
                  <a:pt x="337" y="963"/>
                </a:lnTo>
                <a:lnTo>
                  <a:pt x="280" y="828"/>
                </a:lnTo>
                <a:lnTo>
                  <a:pt x="130" y="828"/>
                </a:lnTo>
                <a:lnTo>
                  <a:pt x="61" y="762"/>
                </a:lnTo>
                <a:lnTo>
                  <a:pt x="109" y="759"/>
                </a:lnTo>
                <a:lnTo>
                  <a:pt x="136" y="750"/>
                </a:lnTo>
                <a:lnTo>
                  <a:pt x="137" y="736"/>
                </a:lnTo>
                <a:lnTo>
                  <a:pt x="104" y="698"/>
                </a:lnTo>
                <a:lnTo>
                  <a:pt x="66" y="681"/>
                </a:lnTo>
                <a:lnTo>
                  <a:pt x="22" y="654"/>
                </a:lnTo>
                <a:lnTo>
                  <a:pt x="0" y="616"/>
                </a:lnTo>
                <a:lnTo>
                  <a:pt x="0" y="600"/>
                </a:lnTo>
                <a:lnTo>
                  <a:pt x="17" y="578"/>
                </a:lnTo>
                <a:lnTo>
                  <a:pt x="49" y="578"/>
                </a:lnTo>
                <a:lnTo>
                  <a:pt x="132" y="632"/>
                </a:lnTo>
                <a:lnTo>
                  <a:pt x="170" y="632"/>
                </a:lnTo>
                <a:lnTo>
                  <a:pt x="181" y="621"/>
                </a:lnTo>
                <a:lnTo>
                  <a:pt x="170" y="589"/>
                </a:lnTo>
                <a:lnTo>
                  <a:pt x="104" y="545"/>
                </a:lnTo>
                <a:lnTo>
                  <a:pt x="88" y="495"/>
                </a:lnTo>
                <a:lnTo>
                  <a:pt x="60" y="419"/>
                </a:lnTo>
                <a:lnTo>
                  <a:pt x="60" y="392"/>
                </a:lnTo>
                <a:lnTo>
                  <a:pt x="83" y="364"/>
                </a:lnTo>
                <a:lnTo>
                  <a:pt x="110" y="364"/>
                </a:lnTo>
                <a:lnTo>
                  <a:pt x="203" y="446"/>
                </a:lnTo>
                <a:lnTo>
                  <a:pt x="230" y="458"/>
                </a:lnTo>
                <a:lnTo>
                  <a:pt x="263" y="452"/>
                </a:lnTo>
                <a:lnTo>
                  <a:pt x="258" y="419"/>
                </a:lnTo>
                <a:lnTo>
                  <a:pt x="186" y="272"/>
                </a:lnTo>
                <a:lnTo>
                  <a:pt x="164" y="239"/>
                </a:lnTo>
                <a:lnTo>
                  <a:pt x="154" y="189"/>
                </a:lnTo>
                <a:lnTo>
                  <a:pt x="154" y="141"/>
                </a:lnTo>
                <a:lnTo>
                  <a:pt x="136" y="3"/>
                </a:lnTo>
                <a:lnTo>
                  <a:pt x="406" y="0"/>
                </a:lnTo>
                <a:lnTo>
                  <a:pt x="769" y="354"/>
                </a:lnTo>
                <a:lnTo>
                  <a:pt x="910" y="357"/>
                </a:lnTo>
                <a:lnTo>
                  <a:pt x="1123" y="144"/>
                </a:lnTo>
                <a:lnTo>
                  <a:pt x="1198" y="210"/>
                </a:lnTo>
                <a:lnTo>
                  <a:pt x="1201" y="276"/>
                </a:lnTo>
                <a:lnTo>
                  <a:pt x="1129" y="417"/>
                </a:lnTo>
                <a:lnTo>
                  <a:pt x="1057" y="489"/>
                </a:lnTo>
                <a:lnTo>
                  <a:pt x="841" y="486"/>
                </a:lnTo>
                <a:lnTo>
                  <a:pt x="691" y="564"/>
                </a:lnTo>
                <a:close/>
              </a:path>
            </a:pathLst>
          </a:custGeom>
          <a:solidFill>
            <a:srgbClr val="66CCFF"/>
          </a:solidFill>
          <a:ln w="12700">
            <a:solidFill>
              <a:srgbClr val="000000"/>
            </a:solidFill>
            <a:prstDash val="solid"/>
            <a:round/>
            <a:headEnd/>
            <a:tailEnd/>
          </a:ln>
        </p:spPr>
        <p:txBody>
          <a:bodyPr/>
          <a:lstStyle/>
          <a:p>
            <a:endParaRPr lang="fi-FI"/>
          </a:p>
        </p:txBody>
      </p:sp>
      <p:sp>
        <p:nvSpPr>
          <p:cNvPr id="8235" name="Freeform 45"/>
          <p:cNvSpPr>
            <a:spLocks noChangeAspect="1"/>
          </p:cNvSpPr>
          <p:nvPr/>
        </p:nvSpPr>
        <p:spPr bwMode="auto">
          <a:xfrm>
            <a:off x="750119" y="2687638"/>
            <a:ext cx="296863" cy="365125"/>
          </a:xfrm>
          <a:custGeom>
            <a:avLst/>
            <a:gdLst>
              <a:gd name="T0" fmla="*/ 2147483647 w 220"/>
              <a:gd name="T1" fmla="*/ 2147483647 h 269"/>
              <a:gd name="T2" fmla="*/ 2147483647 w 220"/>
              <a:gd name="T3" fmla="*/ 2147483647 h 269"/>
              <a:gd name="T4" fmla="*/ 2147483647 w 220"/>
              <a:gd name="T5" fmla="*/ 2147483647 h 269"/>
              <a:gd name="T6" fmla="*/ 2147483647 w 220"/>
              <a:gd name="T7" fmla="*/ 2147483647 h 269"/>
              <a:gd name="T8" fmla="*/ 2147483647 w 220"/>
              <a:gd name="T9" fmla="*/ 2147483647 h 269"/>
              <a:gd name="T10" fmla="*/ 2147483647 w 220"/>
              <a:gd name="T11" fmla="*/ 2147483647 h 269"/>
              <a:gd name="T12" fmla="*/ 2147483647 w 220"/>
              <a:gd name="T13" fmla="*/ 2147483647 h 269"/>
              <a:gd name="T14" fmla="*/ 2147483647 w 220"/>
              <a:gd name="T15" fmla="*/ 2147483647 h 269"/>
              <a:gd name="T16" fmla="*/ 0 w 220"/>
              <a:gd name="T17" fmla="*/ 2147483647 h 269"/>
              <a:gd name="T18" fmla="*/ 2147483647 w 220"/>
              <a:gd name="T19" fmla="*/ 2147483647 h 269"/>
              <a:gd name="T20" fmla="*/ 2147483647 w 220"/>
              <a:gd name="T21" fmla="*/ 2147483647 h 269"/>
              <a:gd name="T22" fmla="*/ 2147483647 w 220"/>
              <a:gd name="T23" fmla="*/ 0 h 269"/>
              <a:gd name="T24" fmla="*/ 2147483647 w 220"/>
              <a:gd name="T25" fmla="*/ 0 h 269"/>
              <a:gd name="T26" fmla="*/ 2147483647 w 220"/>
              <a:gd name="T27" fmla="*/ 2147483647 h 269"/>
              <a:gd name="T28" fmla="*/ 2147483647 w 220"/>
              <a:gd name="T29" fmla="*/ 2147483647 h 2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0"/>
              <a:gd name="T46" fmla="*/ 0 h 269"/>
              <a:gd name="T47" fmla="*/ 220 w 220"/>
              <a:gd name="T48" fmla="*/ 269 h 2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0" h="269">
                <a:moveTo>
                  <a:pt x="149" y="71"/>
                </a:moveTo>
                <a:lnTo>
                  <a:pt x="199" y="127"/>
                </a:lnTo>
                <a:lnTo>
                  <a:pt x="220" y="170"/>
                </a:lnTo>
                <a:lnTo>
                  <a:pt x="220" y="219"/>
                </a:lnTo>
                <a:lnTo>
                  <a:pt x="192" y="248"/>
                </a:lnTo>
                <a:lnTo>
                  <a:pt x="156" y="262"/>
                </a:lnTo>
                <a:lnTo>
                  <a:pt x="64" y="269"/>
                </a:lnTo>
                <a:lnTo>
                  <a:pt x="22" y="219"/>
                </a:lnTo>
                <a:lnTo>
                  <a:pt x="0" y="163"/>
                </a:lnTo>
                <a:lnTo>
                  <a:pt x="50" y="127"/>
                </a:lnTo>
                <a:lnTo>
                  <a:pt x="64" y="14"/>
                </a:lnTo>
                <a:lnTo>
                  <a:pt x="78" y="0"/>
                </a:lnTo>
                <a:lnTo>
                  <a:pt x="93" y="0"/>
                </a:lnTo>
                <a:lnTo>
                  <a:pt x="121" y="21"/>
                </a:lnTo>
                <a:lnTo>
                  <a:pt x="149" y="71"/>
                </a:lnTo>
                <a:close/>
              </a:path>
            </a:pathLst>
          </a:custGeom>
          <a:noFill/>
          <a:ln w="0">
            <a:solidFill>
              <a:srgbClr val="000000"/>
            </a:solidFill>
            <a:prstDash val="solid"/>
            <a:round/>
            <a:headEnd/>
            <a:tailEnd/>
          </a:ln>
        </p:spPr>
        <p:txBody>
          <a:bodyPr/>
          <a:lstStyle/>
          <a:p>
            <a:endParaRPr lang="fi-FI"/>
          </a:p>
        </p:txBody>
      </p:sp>
      <p:sp>
        <p:nvSpPr>
          <p:cNvPr id="8236" name="Rectangle 46"/>
          <p:cNvSpPr>
            <a:spLocks noChangeAspect="1" noChangeArrowheads="1"/>
          </p:cNvSpPr>
          <p:nvPr/>
        </p:nvSpPr>
        <p:spPr bwMode="auto">
          <a:xfrm>
            <a:off x="1475607" y="3068638"/>
            <a:ext cx="379412" cy="166687"/>
          </a:xfrm>
          <a:prstGeom prst="rect">
            <a:avLst/>
          </a:prstGeom>
          <a:noFill/>
          <a:ln w="9525">
            <a:noFill/>
            <a:miter lim="800000"/>
            <a:headEnd/>
            <a:tailEnd/>
          </a:ln>
        </p:spPr>
        <p:txBody>
          <a:bodyPr lIns="0" tIns="0" rIns="0" bIns="0">
            <a:spAutoFit/>
          </a:bodyPr>
          <a:lstStyle/>
          <a:p>
            <a:r>
              <a:rPr lang="fi-FI" sz="1100" b="1">
                <a:solidFill>
                  <a:srgbClr val="000000"/>
                </a:solidFill>
                <a:latin typeface="Verdana" pitchFamily="34" charset="0"/>
                <a:cs typeface="Arial" charset="0"/>
              </a:rPr>
              <a:t>Pori</a:t>
            </a:r>
            <a:endParaRPr lang="fi-FI" sz="1100" b="1">
              <a:cs typeface="Arial" charset="0"/>
            </a:endParaRPr>
          </a:p>
        </p:txBody>
      </p:sp>
      <p:sp>
        <p:nvSpPr>
          <p:cNvPr id="71" name="Suorakulmio 70"/>
          <p:cNvSpPr/>
          <p:nvPr/>
        </p:nvSpPr>
        <p:spPr>
          <a:xfrm>
            <a:off x="4787900" y="981422"/>
            <a:ext cx="288925" cy="287338"/>
          </a:xfrm>
          <a:prstGeom prst="rect">
            <a:avLst/>
          </a:prstGeom>
          <a:solidFill>
            <a:srgbClr val="66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72" name="Suorakulmio 71"/>
          <p:cNvSpPr/>
          <p:nvPr/>
        </p:nvSpPr>
        <p:spPr>
          <a:xfrm>
            <a:off x="4787900" y="1341462"/>
            <a:ext cx="288925" cy="287338"/>
          </a:xfrm>
          <a:prstGeom prst="rect">
            <a:avLst/>
          </a:prstGeom>
          <a:solidFill>
            <a:srgbClr val="FF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8282" name="Tekstikehys 44"/>
          <p:cNvSpPr txBox="1">
            <a:spLocks noChangeArrowheads="1"/>
          </p:cNvSpPr>
          <p:nvPr/>
        </p:nvSpPr>
        <p:spPr bwMode="auto">
          <a:xfrm>
            <a:off x="5219700" y="909881"/>
            <a:ext cx="3744788" cy="430887"/>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Pori, Ulvila, Nakkila, Harjavalta, Kokemäki, Luvia, Lavia, Pomarkku, Merikarvia ja Siikainen</a:t>
            </a:r>
            <a:endParaRPr lang="fi-FI" sz="1100" dirty="0">
              <a:latin typeface="Verdana" pitchFamily="34" charset="0"/>
              <a:ea typeface="Verdana" pitchFamily="34" charset="0"/>
              <a:cs typeface="Verdana" pitchFamily="34" charset="0"/>
            </a:endParaRPr>
          </a:p>
        </p:txBody>
      </p:sp>
      <p:sp>
        <p:nvSpPr>
          <p:cNvPr id="8283" name="Tekstikehys 44"/>
          <p:cNvSpPr txBox="1">
            <a:spLocks noChangeArrowheads="1"/>
          </p:cNvSpPr>
          <p:nvPr/>
        </p:nvSpPr>
        <p:spPr bwMode="auto">
          <a:xfrm>
            <a:off x="5219700" y="1341929"/>
            <a:ext cx="3672780" cy="430887"/>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Kankaanpää, Honkajoki, Jämijärvi, Karvia, Lavia, Pomarkku ja Siikainen</a:t>
            </a:r>
            <a:endParaRPr lang="fi-FI" sz="1100" dirty="0">
              <a:latin typeface="Verdana" pitchFamily="34" charset="0"/>
              <a:ea typeface="Verdana" pitchFamily="34" charset="0"/>
              <a:cs typeface="Verdana" pitchFamily="34" charset="0"/>
            </a:endParaRPr>
          </a:p>
        </p:txBody>
      </p:sp>
      <p:sp>
        <p:nvSpPr>
          <p:cNvPr id="76" name="Suorakulmio 75"/>
          <p:cNvSpPr/>
          <p:nvPr/>
        </p:nvSpPr>
        <p:spPr>
          <a:xfrm>
            <a:off x="4787900" y="1701503"/>
            <a:ext cx="288925" cy="287337"/>
          </a:xfrm>
          <a:prstGeom prst="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8285" name="Tekstikehys 44"/>
          <p:cNvSpPr txBox="1">
            <a:spLocks noChangeArrowheads="1"/>
          </p:cNvSpPr>
          <p:nvPr/>
        </p:nvSpPr>
        <p:spPr bwMode="auto">
          <a:xfrm>
            <a:off x="5219700" y="1799238"/>
            <a:ext cx="3456756"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Rauman, Eurajoen ja Pyhärannan  </a:t>
            </a:r>
            <a:r>
              <a:rPr lang="fi-FI" sz="1100" dirty="0">
                <a:latin typeface="Verdana" pitchFamily="34" charset="0"/>
                <a:ea typeface="Verdana" pitchFamily="34" charset="0"/>
                <a:cs typeface="Verdana" pitchFamily="34" charset="0"/>
              </a:rPr>
              <a:t>selvitys</a:t>
            </a:r>
          </a:p>
        </p:txBody>
      </p:sp>
      <p:sp>
        <p:nvSpPr>
          <p:cNvPr id="54" name="5-sakarainen tähti 53"/>
          <p:cNvSpPr/>
          <p:nvPr/>
        </p:nvSpPr>
        <p:spPr>
          <a:xfrm>
            <a:off x="4860032" y="2852489"/>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55" name="Tekstikehys 44"/>
          <p:cNvSpPr txBox="1">
            <a:spLocks noChangeArrowheads="1"/>
          </p:cNvSpPr>
          <p:nvPr/>
        </p:nvSpPr>
        <p:spPr bwMode="auto">
          <a:xfrm>
            <a:off x="5148064" y="2807350"/>
            <a:ext cx="3528392"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Ei yhtenäisiä päätöksiä selvitysalueesta</a:t>
            </a:r>
            <a:endParaRPr lang="fi-FI" sz="1100" dirty="0">
              <a:latin typeface="Verdana" pitchFamily="34" charset="0"/>
              <a:ea typeface="Verdana" pitchFamily="34" charset="0"/>
              <a:cs typeface="Verdana" pitchFamily="34" charset="0"/>
            </a:endParaRPr>
          </a:p>
        </p:txBody>
      </p:sp>
      <p:sp>
        <p:nvSpPr>
          <p:cNvPr id="58" name="Tekstikehys 57"/>
          <p:cNvSpPr txBox="1"/>
          <p:nvPr/>
        </p:nvSpPr>
        <p:spPr>
          <a:xfrm>
            <a:off x="611560" y="5949280"/>
            <a:ext cx="1512168" cy="261610"/>
          </a:xfrm>
          <a:prstGeom prst="rect">
            <a:avLst/>
          </a:prstGeom>
          <a:noFill/>
        </p:spPr>
        <p:txBody>
          <a:bodyPr wrap="square" rtlCol="0">
            <a:spAutoFit/>
          </a:bodyPr>
          <a:lstStyle/>
          <a:p>
            <a:r>
              <a:rPr lang="fi-FI" sz="1100" b="1" dirty="0" smtClean="0">
                <a:solidFill>
                  <a:srgbClr val="000000"/>
                </a:solidFill>
                <a:latin typeface="Verdana" pitchFamily="34" charset="0"/>
                <a:cs typeface="Arial" charset="0"/>
              </a:rPr>
              <a:t>Pyhäranta</a:t>
            </a:r>
            <a:endParaRPr lang="fi-FI" sz="1100" b="1" dirty="0">
              <a:solidFill>
                <a:srgbClr val="000000"/>
              </a:solidFill>
              <a:latin typeface="Verdana" pitchFamily="34" charset="0"/>
              <a:cs typeface="Arial" charset="0"/>
            </a:endParaRPr>
          </a:p>
        </p:txBody>
      </p:sp>
      <p:sp>
        <p:nvSpPr>
          <p:cNvPr id="59" name="Suorakulmio 58"/>
          <p:cNvSpPr/>
          <p:nvPr/>
        </p:nvSpPr>
        <p:spPr>
          <a:xfrm>
            <a:off x="4788024" y="2061543"/>
            <a:ext cx="288925" cy="287337"/>
          </a:xfrm>
          <a:prstGeom prst="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60" name="Tekstikehys 44"/>
          <p:cNvSpPr txBox="1">
            <a:spLocks noChangeArrowheads="1"/>
          </p:cNvSpPr>
          <p:nvPr/>
        </p:nvSpPr>
        <p:spPr bwMode="auto">
          <a:xfrm>
            <a:off x="5220072" y="2159278"/>
            <a:ext cx="3456756"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Rauman ja Euran </a:t>
            </a:r>
            <a:r>
              <a:rPr lang="fi-FI" sz="1100" dirty="0">
                <a:latin typeface="Verdana" pitchFamily="34" charset="0"/>
                <a:ea typeface="Verdana" pitchFamily="34" charset="0"/>
                <a:cs typeface="Verdana" pitchFamily="34" charset="0"/>
              </a:rPr>
              <a:t>selvitys</a:t>
            </a:r>
          </a:p>
        </p:txBody>
      </p:sp>
      <p:sp>
        <p:nvSpPr>
          <p:cNvPr id="61" name="Suorakulmio 60"/>
          <p:cNvSpPr/>
          <p:nvPr/>
        </p:nvSpPr>
        <p:spPr>
          <a:xfrm>
            <a:off x="4788024" y="2421583"/>
            <a:ext cx="288925" cy="287337"/>
          </a:xfrm>
          <a:prstGeom prst="rect">
            <a:avLst/>
          </a:prstGeom>
          <a:solidFill>
            <a:srgbClr val="00CC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63" name="Tekstikehys 44"/>
          <p:cNvSpPr txBox="1">
            <a:spLocks noChangeArrowheads="1"/>
          </p:cNvSpPr>
          <p:nvPr/>
        </p:nvSpPr>
        <p:spPr bwMode="auto">
          <a:xfrm>
            <a:off x="5220072" y="2447310"/>
            <a:ext cx="3456756" cy="261610"/>
          </a:xfrm>
          <a:prstGeom prst="rect">
            <a:avLst/>
          </a:prstGeom>
          <a:noFill/>
          <a:ln w="9525">
            <a:noFill/>
            <a:miter lim="800000"/>
            <a:headEnd/>
            <a:tailEnd/>
          </a:ln>
        </p:spPr>
        <p:txBody>
          <a:bodyPr wrap="square">
            <a:spAutoFit/>
          </a:bodyPr>
          <a:lstStyle/>
          <a:p>
            <a:r>
              <a:rPr lang="fi-FI" sz="1100" dirty="0" smtClean="0">
                <a:latin typeface="Verdana" pitchFamily="34" charset="0"/>
                <a:ea typeface="Verdana" pitchFamily="34" charset="0"/>
                <a:cs typeface="Verdana" pitchFamily="34" charset="0"/>
              </a:rPr>
              <a:t>Huittinen, Kokemäki, Köyliö, Säkylä</a:t>
            </a:r>
            <a:endParaRPr lang="fi-FI" sz="1100" dirty="0">
              <a:latin typeface="Verdana" pitchFamily="34" charset="0"/>
              <a:ea typeface="Verdana" pitchFamily="34" charset="0"/>
              <a:cs typeface="Verdana" pitchFamily="34" charset="0"/>
            </a:endParaRPr>
          </a:p>
        </p:txBody>
      </p:sp>
      <p:sp>
        <p:nvSpPr>
          <p:cNvPr id="64" name="Suorakulmio 63"/>
          <p:cNvSpPr/>
          <p:nvPr/>
        </p:nvSpPr>
        <p:spPr>
          <a:xfrm>
            <a:off x="2771800" y="6164724"/>
            <a:ext cx="4536504" cy="369332"/>
          </a:xfrm>
          <a:prstGeom prst="rect">
            <a:avLst/>
          </a:prstGeom>
        </p:spPr>
        <p:txBody>
          <a:bodyPr wrap="square">
            <a:spAutoFit/>
          </a:bodyPr>
          <a:lstStyle/>
          <a:p>
            <a:r>
              <a:rPr lang="fi-FI" sz="900" dirty="0" smtClean="0">
                <a:solidFill>
                  <a:srgbClr val="000000"/>
                </a:solidFill>
                <a:latin typeface="Verdana" pitchFamily="34" charset="0"/>
                <a:cs typeface="Arial" charset="0"/>
              </a:rPr>
              <a:t>(*) Köyliö ja Säkylä ilmoittavat selvitysalueeseen mukaan</a:t>
            </a:r>
          </a:p>
          <a:p>
            <a:r>
              <a:rPr lang="fi-FI" sz="900" dirty="0" smtClean="0">
                <a:solidFill>
                  <a:srgbClr val="000000"/>
                </a:solidFill>
                <a:latin typeface="Verdana" pitchFamily="34" charset="0"/>
                <a:cs typeface="Arial" charset="0"/>
              </a:rPr>
              <a:t>myös Punkalaitumen.</a:t>
            </a:r>
            <a:endParaRPr lang="fi-FI" sz="900" dirty="0">
              <a:solidFill>
                <a:srgbClr val="000000"/>
              </a:solidFill>
              <a:latin typeface="Verdana" pitchFamily="34" charset="0"/>
              <a:cs typeface="Arial" charset="0"/>
            </a:endParaRPr>
          </a:p>
        </p:txBody>
      </p:sp>
      <p:sp>
        <p:nvSpPr>
          <p:cNvPr id="65" name="5-sakarainen tähti 64"/>
          <p:cNvSpPr/>
          <p:nvPr/>
        </p:nvSpPr>
        <p:spPr>
          <a:xfrm>
            <a:off x="3779962" y="5012729"/>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6" name="5-sakarainen tähti 65"/>
          <p:cNvSpPr/>
          <p:nvPr/>
        </p:nvSpPr>
        <p:spPr>
          <a:xfrm>
            <a:off x="2987874" y="5300761"/>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7" name="5-sakarainen tähti 66"/>
          <p:cNvSpPr/>
          <p:nvPr/>
        </p:nvSpPr>
        <p:spPr>
          <a:xfrm>
            <a:off x="3131890" y="4509120"/>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8" name="5-sakarainen tähti 67"/>
          <p:cNvSpPr/>
          <p:nvPr/>
        </p:nvSpPr>
        <p:spPr>
          <a:xfrm>
            <a:off x="3059882" y="5804817"/>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69" name="Nuoli vasemmalle 68"/>
          <p:cNvSpPr/>
          <p:nvPr/>
        </p:nvSpPr>
        <p:spPr>
          <a:xfrm rot="1997824">
            <a:off x="3131840" y="332656"/>
            <a:ext cx="360040" cy="216024"/>
          </a:xfrm>
          <a:prstGeom prst="leftArrow">
            <a:avLst/>
          </a:prstGeom>
          <a:solidFill>
            <a:srgbClr val="FF99FF"/>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 name="Nuoli vasemmalle 69"/>
          <p:cNvSpPr/>
          <p:nvPr/>
        </p:nvSpPr>
        <p:spPr>
          <a:xfrm rot="12688506">
            <a:off x="3881829" y="698791"/>
            <a:ext cx="360040" cy="216024"/>
          </a:xfrm>
          <a:prstGeom prst="leftArrow">
            <a:avLst/>
          </a:prstGeom>
          <a:solidFill>
            <a:srgbClr val="FF99FF"/>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 name="Tekstikehys 72"/>
          <p:cNvSpPr txBox="1"/>
          <p:nvPr/>
        </p:nvSpPr>
        <p:spPr>
          <a:xfrm>
            <a:off x="2411760" y="116632"/>
            <a:ext cx="1152128" cy="230832"/>
          </a:xfrm>
          <a:prstGeom prst="rect">
            <a:avLst/>
          </a:prstGeom>
          <a:noFill/>
        </p:spPr>
        <p:txBody>
          <a:bodyPr wrap="square" rtlCol="0">
            <a:spAutoFit/>
          </a:bodyPr>
          <a:lstStyle/>
          <a:p>
            <a:r>
              <a:rPr lang="fi-FI" sz="900" b="1" dirty="0" smtClean="0">
                <a:solidFill>
                  <a:srgbClr val="000000"/>
                </a:solidFill>
                <a:latin typeface="Verdana" pitchFamily="34" charset="0"/>
                <a:cs typeface="Arial" charset="0"/>
              </a:rPr>
              <a:t>Kauhajoki ym.</a:t>
            </a:r>
          </a:p>
        </p:txBody>
      </p:sp>
      <p:sp>
        <p:nvSpPr>
          <p:cNvPr id="74" name="Tekstikehys 73"/>
          <p:cNvSpPr txBox="1"/>
          <p:nvPr/>
        </p:nvSpPr>
        <p:spPr>
          <a:xfrm>
            <a:off x="3995936" y="908720"/>
            <a:ext cx="1152128" cy="369332"/>
          </a:xfrm>
          <a:prstGeom prst="rect">
            <a:avLst/>
          </a:prstGeom>
          <a:noFill/>
        </p:spPr>
        <p:txBody>
          <a:bodyPr wrap="square" rtlCol="0">
            <a:spAutoFit/>
          </a:bodyPr>
          <a:lstStyle/>
          <a:p>
            <a:r>
              <a:rPr lang="fi-FI" sz="900" b="1" dirty="0" smtClean="0">
                <a:solidFill>
                  <a:srgbClr val="000000"/>
                </a:solidFill>
                <a:latin typeface="Verdana" pitchFamily="34" charset="0"/>
                <a:cs typeface="Arial" charset="0"/>
              </a:rPr>
              <a:t>Parkano</a:t>
            </a:r>
          </a:p>
          <a:p>
            <a:r>
              <a:rPr lang="fi-FI" sz="900" b="1" dirty="0" smtClean="0">
                <a:solidFill>
                  <a:srgbClr val="000000"/>
                </a:solidFill>
                <a:latin typeface="Verdana" pitchFamily="34" charset="0"/>
                <a:cs typeface="Arial" charset="0"/>
              </a:rPr>
              <a:t>ym.</a:t>
            </a:r>
            <a:endParaRPr lang="fi-FI" sz="900" b="1" dirty="0">
              <a:solidFill>
                <a:srgbClr val="000000"/>
              </a:solidFill>
              <a:latin typeface="Verdana" pitchFamily="34" charset="0"/>
              <a:cs typeface="Arial" charset="0"/>
            </a:endParaRPr>
          </a:p>
        </p:txBody>
      </p:sp>
      <p:sp>
        <p:nvSpPr>
          <p:cNvPr id="75" name="Nuoli oikealle 74"/>
          <p:cNvSpPr/>
          <p:nvPr/>
        </p:nvSpPr>
        <p:spPr>
          <a:xfrm rot="5556198">
            <a:off x="596981" y="5536378"/>
            <a:ext cx="681242" cy="181255"/>
          </a:xfrm>
          <a:prstGeom prst="right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 name="5-sakarainen tähti 76"/>
          <p:cNvSpPr/>
          <p:nvPr/>
        </p:nvSpPr>
        <p:spPr>
          <a:xfrm>
            <a:off x="4859585" y="2492449"/>
            <a:ext cx="144463" cy="144463"/>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letusrakenne">
  <a:themeElements>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letusraken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etusraken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etusraken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etusraken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etusraken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etusraken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etusraken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etusraken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6095</TotalTime>
  <Words>4563</Words>
  <Application>Microsoft Office PowerPoint</Application>
  <PresentationFormat>Näytössä katseltava diaesitys (4:3)</PresentationFormat>
  <Paragraphs>2052</Paragraphs>
  <Slides>55</Slides>
  <Notes>6</Notes>
  <HiddenSlides>0</HiddenSlides>
  <MMClips>0</MMClips>
  <ScaleCrop>false</ScaleCrop>
  <HeadingPairs>
    <vt:vector size="4" baseType="variant">
      <vt:variant>
        <vt:lpstr>Teema</vt:lpstr>
      </vt:variant>
      <vt:variant>
        <vt:i4>1</vt:i4>
      </vt:variant>
      <vt:variant>
        <vt:lpstr>Dian otsikot</vt:lpstr>
      </vt:variant>
      <vt:variant>
        <vt:i4>55</vt:i4>
      </vt:variant>
    </vt:vector>
  </HeadingPairs>
  <TitlesOfParts>
    <vt:vector size="56" baseType="lpstr">
      <vt:lpstr>Oletusrakenne</vt:lpstr>
      <vt:lpstr>Kuntarakenneselvitysten tilanne maakunnittain     </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lpstr>Dia 16</vt:lpstr>
      <vt:lpstr>Dia 17</vt:lpstr>
      <vt:lpstr>Dia 18</vt:lpstr>
      <vt:lpstr>Dia 19</vt:lpstr>
      <vt:lpstr>Dia 20</vt:lpstr>
      <vt:lpstr>Dia 21</vt:lpstr>
      <vt:lpstr>Dia 22</vt:lpstr>
      <vt:lpstr>Dia 23</vt:lpstr>
      <vt:lpstr>Dia 24</vt:lpstr>
      <vt:lpstr>Dia 25</vt:lpstr>
      <vt:lpstr>Dia 26</vt:lpstr>
      <vt:lpstr>Dia 27</vt:lpstr>
      <vt:lpstr>Dia 28</vt:lpstr>
      <vt:lpstr>Dia 29</vt:lpstr>
      <vt:lpstr>Dia 30</vt:lpstr>
      <vt:lpstr>Dia 31</vt:lpstr>
      <vt:lpstr>Dia 32</vt:lpstr>
      <vt:lpstr>Dia 33</vt:lpstr>
      <vt:lpstr>Dia 34</vt:lpstr>
      <vt:lpstr>Dia 35</vt:lpstr>
      <vt:lpstr>Dia 36</vt:lpstr>
      <vt:lpstr>Dia 37</vt:lpstr>
      <vt:lpstr>Dia 38</vt:lpstr>
      <vt:lpstr>Dia 39</vt:lpstr>
      <vt:lpstr>Dia 40</vt:lpstr>
      <vt:lpstr>Dia 41</vt:lpstr>
      <vt:lpstr>Dia 42</vt:lpstr>
      <vt:lpstr>Dia 43</vt:lpstr>
      <vt:lpstr>Dia 44</vt:lpstr>
      <vt:lpstr>Dia 45</vt:lpstr>
      <vt:lpstr>Dia 46</vt:lpstr>
      <vt:lpstr>Dia 47</vt:lpstr>
      <vt:lpstr>Dia 48</vt:lpstr>
      <vt:lpstr>Dia 49</vt:lpstr>
      <vt:lpstr>Dia 50</vt:lpstr>
      <vt:lpstr>Dia 51</vt:lpstr>
      <vt:lpstr>Dia 52</vt:lpstr>
      <vt:lpstr>Dia 53</vt:lpstr>
      <vt:lpstr>Dia 54</vt:lpstr>
      <vt:lpstr>Dia 55</vt:lpstr>
    </vt:vector>
  </TitlesOfParts>
  <Company>VM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vmsavols</dc:creator>
  <cp:lastModifiedBy>vmpekkin</cp:lastModifiedBy>
  <cp:revision>1068</cp:revision>
  <dcterms:created xsi:type="dcterms:W3CDTF">2011-09-13T12:46:45Z</dcterms:created>
  <dcterms:modified xsi:type="dcterms:W3CDTF">2015-04-30T07:19:52Z</dcterms:modified>
</cp:coreProperties>
</file>